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emf" ContentType="image/x-emf"/>
  <Default Extension="wmf" ContentType="image/x-wmf"/>
  <Default Extension="rels" ContentType="application/vnd.openxmlformats-package.relationships+xml"/>
  <Default Extension="xml" ContentType="application/xml"/>
  <Default Extension="vml" ContentType="application/vnd.openxmlformats-officedocument.vmlDrawing"/>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omments/comment1.xml" ContentType="application/vnd.openxmlformats-officedocument.presentationml.comment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comments/comment2.xml" ContentType="application/vnd.openxmlformats-officedocument.presentationml.comments+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wmf"/><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781" r:id="rId2"/>
  </p:sldMasterIdLst>
  <p:notesMasterIdLst>
    <p:notesMasterId r:id="rId139"/>
  </p:notesMasterIdLst>
  <p:sldIdLst>
    <p:sldId id="451" r:id="rId3"/>
    <p:sldId id="427" r:id="rId4"/>
    <p:sldId id="428" r:id="rId5"/>
    <p:sldId id="439" r:id="rId6"/>
    <p:sldId id="438" r:id="rId7"/>
    <p:sldId id="436" r:id="rId8"/>
    <p:sldId id="452" r:id="rId9"/>
    <p:sldId id="453" r:id="rId10"/>
    <p:sldId id="431" r:id="rId11"/>
    <p:sldId id="432" r:id="rId12"/>
    <p:sldId id="435" r:id="rId13"/>
    <p:sldId id="434" r:id="rId14"/>
    <p:sldId id="430" r:id="rId15"/>
    <p:sldId id="265" r:id="rId16"/>
    <p:sldId id="266" r:id="rId17"/>
    <p:sldId id="267"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296" r:id="rId45"/>
    <p:sldId id="297" r:id="rId46"/>
    <p:sldId id="298" r:id="rId47"/>
    <p:sldId id="299" r:id="rId48"/>
    <p:sldId id="300" r:id="rId49"/>
    <p:sldId id="301" r:id="rId50"/>
    <p:sldId id="302" r:id="rId51"/>
    <p:sldId id="303" r:id="rId52"/>
    <p:sldId id="304" r:id="rId53"/>
    <p:sldId id="305" r:id="rId54"/>
    <p:sldId id="306" r:id="rId55"/>
    <p:sldId id="307" r:id="rId56"/>
    <p:sldId id="308" r:id="rId57"/>
    <p:sldId id="309" r:id="rId58"/>
    <p:sldId id="310" r:id="rId59"/>
    <p:sldId id="311" r:id="rId60"/>
    <p:sldId id="312" r:id="rId61"/>
    <p:sldId id="313" r:id="rId62"/>
    <p:sldId id="314" r:id="rId63"/>
    <p:sldId id="315" r:id="rId64"/>
    <p:sldId id="316" r:id="rId65"/>
    <p:sldId id="319" r:id="rId66"/>
    <p:sldId id="320" r:id="rId67"/>
    <p:sldId id="321" r:id="rId68"/>
    <p:sldId id="322" r:id="rId69"/>
    <p:sldId id="323" r:id="rId70"/>
    <p:sldId id="324" r:id="rId71"/>
    <p:sldId id="325" r:id="rId72"/>
    <p:sldId id="326" r:id="rId73"/>
    <p:sldId id="327" r:id="rId74"/>
    <p:sldId id="328" r:id="rId75"/>
    <p:sldId id="329" r:id="rId76"/>
    <p:sldId id="330" r:id="rId77"/>
    <p:sldId id="331" r:id="rId78"/>
    <p:sldId id="332" r:id="rId79"/>
    <p:sldId id="333" r:id="rId80"/>
    <p:sldId id="334" r:id="rId81"/>
    <p:sldId id="335" r:id="rId82"/>
    <p:sldId id="336" r:id="rId83"/>
    <p:sldId id="337" r:id="rId84"/>
    <p:sldId id="338" r:id="rId85"/>
    <p:sldId id="339" r:id="rId86"/>
    <p:sldId id="340" r:id="rId87"/>
    <p:sldId id="341" r:id="rId88"/>
    <p:sldId id="450" r:id="rId89"/>
    <p:sldId id="343" r:id="rId90"/>
    <p:sldId id="346" r:id="rId91"/>
    <p:sldId id="347" r:id="rId92"/>
    <p:sldId id="348" r:id="rId93"/>
    <p:sldId id="349" r:id="rId94"/>
    <p:sldId id="384" r:id="rId95"/>
    <p:sldId id="385" r:id="rId96"/>
    <p:sldId id="350" r:id="rId97"/>
    <p:sldId id="351" r:id="rId98"/>
    <p:sldId id="352" r:id="rId99"/>
    <p:sldId id="353" r:id="rId100"/>
    <p:sldId id="354" r:id="rId101"/>
    <p:sldId id="355" r:id="rId102"/>
    <p:sldId id="356" r:id="rId103"/>
    <p:sldId id="357" r:id="rId104"/>
    <p:sldId id="358" r:id="rId105"/>
    <p:sldId id="359" r:id="rId106"/>
    <p:sldId id="360" r:id="rId107"/>
    <p:sldId id="361" r:id="rId108"/>
    <p:sldId id="362" r:id="rId109"/>
    <p:sldId id="363" r:id="rId110"/>
    <p:sldId id="364" r:id="rId111"/>
    <p:sldId id="365" r:id="rId112"/>
    <p:sldId id="366" r:id="rId113"/>
    <p:sldId id="367" r:id="rId114"/>
    <p:sldId id="368" r:id="rId115"/>
    <p:sldId id="369" r:id="rId116"/>
    <p:sldId id="370" r:id="rId117"/>
    <p:sldId id="371" r:id="rId118"/>
    <p:sldId id="372" r:id="rId119"/>
    <p:sldId id="373" r:id="rId120"/>
    <p:sldId id="374" r:id="rId121"/>
    <p:sldId id="375" r:id="rId122"/>
    <p:sldId id="376" r:id="rId123"/>
    <p:sldId id="377" r:id="rId124"/>
    <p:sldId id="378" r:id="rId125"/>
    <p:sldId id="379" r:id="rId126"/>
    <p:sldId id="380" r:id="rId127"/>
    <p:sldId id="381" r:id="rId128"/>
    <p:sldId id="383" r:id="rId129"/>
    <p:sldId id="441" r:id="rId130"/>
    <p:sldId id="442" r:id="rId131"/>
    <p:sldId id="443" r:id="rId132"/>
    <p:sldId id="449" r:id="rId133"/>
    <p:sldId id="446" r:id="rId134"/>
    <p:sldId id="448" r:id="rId135"/>
    <p:sldId id="382" r:id="rId136"/>
    <p:sldId id="386" r:id="rId137"/>
    <p:sldId id="387" r:id="rId138"/>
  </p:sldIdLst>
  <p:sldSz cx="12192000" cy="6858000"/>
  <p:notesSz cx="6858000" cy="9144000"/>
  <p:defaultTextStyle>
    <a:defPPr>
      <a:defRPr lang="en-US"/>
    </a:defPPr>
    <a:lvl1pPr algn="l" rtl="0" eaLnBrk="0" fontAlgn="base" hangingPunct="0">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1pPr>
    <a:lvl2pPr marL="457200" algn="l" rtl="0" eaLnBrk="0" fontAlgn="base" hangingPunct="0">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2pPr>
    <a:lvl3pPr marL="914400" algn="l" rtl="0" eaLnBrk="0" fontAlgn="base" hangingPunct="0">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3pPr>
    <a:lvl4pPr marL="1371600" algn="l" rtl="0" eaLnBrk="0" fontAlgn="base" hangingPunct="0">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4pPr>
    <a:lvl5pPr marL="1828800" algn="l" rtl="0" eaLnBrk="0" fontAlgn="base" hangingPunct="0">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Calibri" panose="020F050202020403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Calibri" panose="020F050202020403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Calibri" panose="020F050202020403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Calibri" panose="020F050202020403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Heeney, Matthew" initials="HM" lastIdx="22"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BF42C"/>
    <a:srgbClr val="CFFE22"/>
    <a:srgbClr val="C57549"/>
    <a:srgbClr val="5E22A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77206" autoAdjust="0"/>
  </p:normalViewPr>
  <p:slideViewPr>
    <p:cSldViewPr>
      <p:cViewPr varScale="1">
        <p:scale>
          <a:sx n="86" d="100"/>
          <a:sy n="86" d="100"/>
        </p:scale>
        <p:origin x="1434" y="84"/>
      </p:cViewPr>
      <p:guideLst>
        <p:guide orient="horz" pos="2160"/>
        <p:guide pos="3840"/>
      </p:guideLst>
    </p:cSldViewPr>
  </p:slideViewPr>
  <p:notesTextViewPr>
    <p:cViewPr>
      <p:scale>
        <a:sx n="1" d="1"/>
        <a:sy n="1" d="1"/>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38" Type="http://schemas.openxmlformats.org/officeDocument/2006/relationships/slide" Target="slides/slide136.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28" Type="http://schemas.openxmlformats.org/officeDocument/2006/relationships/slide" Target="slides/slide126.xml"/><Relationship Id="rId144" Type="http://schemas.openxmlformats.org/officeDocument/2006/relationships/tableStyles" Target="tableStyles.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slide" Target="slides/slide116.xml"/><Relationship Id="rId134" Type="http://schemas.openxmlformats.org/officeDocument/2006/relationships/slide" Target="slides/slide132.xml"/><Relationship Id="rId139" Type="http://schemas.openxmlformats.org/officeDocument/2006/relationships/notesMaster" Target="notesMasters/notesMaster1.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80" Type="http://schemas.openxmlformats.org/officeDocument/2006/relationships/slide" Target="slides/slide78.xml"/><Relationship Id="rId85" Type="http://schemas.openxmlformats.org/officeDocument/2006/relationships/slide" Target="slides/slide83.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103" Type="http://schemas.openxmlformats.org/officeDocument/2006/relationships/slide" Target="slides/slide101.xml"/><Relationship Id="rId108" Type="http://schemas.openxmlformats.org/officeDocument/2006/relationships/slide" Target="slides/slide106.xml"/><Relationship Id="rId116" Type="http://schemas.openxmlformats.org/officeDocument/2006/relationships/slide" Target="slides/slide114.xml"/><Relationship Id="rId124" Type="http://schemas.openxmlformats.org/officeDocument/2006/relationships/slide" Target="slides/slide122.xml"/><Relationship Id="rId129" Type="http://schemas.openxmlformats.org/officeDocument/2006/relationships/slide" Target="slides/slide127.xml"/><Relationship Id="rId137" Type="http://schemas.openxmlformats.org/officeDocument/2006/relationships/slide" Target="slides/slide13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11" Type="http://schemas.openxmlformats.org/officeDocument/2006/relationships/slide" Target="slides/slide109.xml"/><Relationship Id="rId132" Type="http://schemas.openxmlformats.org/officeDocument/2006/relationships/slide" Target="slides/slide130.xml"/><Relationship Id="rId140" Type="http://schemas.openxmlformats.org/officeDocument/2006/relationships/commentAuthors" Target="commentAuthor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slide" Target="slides/slide104.xml"/><Relationship Id="rId114" Type="http://schemas.openxmlformats.org/officeDocument/2006/relationships/slide" Target="slides/slide112.xml"/><Relationship Id="rId119" Type="http://schemas.openxmlformats.org/officeDocument/2006/relationships/slide" Target="slides/slide117.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30" Type="http://schemas.openxmlformats.org/officeDocument/2006/relationships/slide" Target="slides/slide128.xml"/><Relationship Id="rId135" Type="http://schemas.openxmlformats.org/officeDocument/2006/relationships/slide" Target="slides/slide133.xml"/><Relationship Id="rId143"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s>
</file>

<file path=ppt/comments/comment1.xml><?xml version="1.0" encoding="utf-8"?>
<p:cmLst xmlns:a="http://schemas.openxmlformats.org/drawingml/2006/main" xmlns:r="http://schemas.openxmlformats.org/officeDocument/2006/relationships" xmlns:p="http://schemas.openxmlformats.org/presentationml/2006/main">
  <p:cm authorId="1" dt="2018-12-10T15:43:08.223" idx="1">
    <p:pos x="5472" y="590"/>
    <p:text>My creation - SUBSTANTIALLY edited.</p:text>
  </p:cm>
</p:cmLst>
</file>

<file path=ppt/comments/comment2.xml><?xml version="1.0" encoding="utf-8"?>
<p:cmLst xmlns:a="http://schemas.openxmlformats.org/drawingml/2006/main" xmlns:r="http://schemas.openxmlformats.org/officeDocument/2006/relationships" xmlns:p="http://schemas.openxmlformats.org/presentationml/2006/main">
  <p:cm authorId="1" dt="2018-12-10T15:52:46.796" idx="19">
    <p:pos x="10" y="10"/>
    <p:text>This is from Mark Fleming - the underlying image has been substantially changed.</p:text>
  </p:cm>
</p:cmLst>
</file>

<file path=ppt/drawings/_rels/vmlDrawing1.vml.rels><?xml version="1.0" encoding="UTF-8" standalone="yes"?>
<Relationships xmlns="http://schemas.openxmlformats.org/package/2006/relationships"><Relationship Id="rId1" Type="http://schemas.openxmlformats.org/officeDocument/2006/relationships/image" Target="../media/image4.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6.png"/></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2.png"/></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2.pn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25.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29.png"/></Relationships>
</file>

<file path=ppt/drawings/_rels/vmlDrawing7.vml.rels><?xml version="1.0" encoding="UTF-8" standalone="yes"?>
<Relationships xmlns="http://schemas.openxmlformats.org/package/2006/relationships"><Relationship Id="rId1" Type="http://schemas.openxmlformats.org/officeDocument/2006/relationships/image" Target="../media/image40.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 xmlns:a16="http://schemas.microsoft.com/office/drawing/2014/main" id="{7AB17AC4-27F3-4933-A623-F79686F7C28E}"/>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a:defRPr/>
            </a:pPr>
            <a:endParaRPr lang="en-US"/>
          </a:p>
        </p:txBody>
      </p:sp>
      <p:sp>
        <p:nvSpPr>
          <p:cNvPr id="3" name="Date Placeholder 2">
            <a:extLst>
              <a:ext uri="{FF2B5EF4-FFF2-40B4-BE49-F238E27FC236}">
                <a16:creationId xmlns="" xmlns:a16="http://schemas.microsoft.com/office/drawing/2014/main" id="{8F7615C6-30E4-4B95-8124-F248E4E77577}"/>
              </a:ext>
            </a:extLst>
          </p:cNvPr>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pPr>
              <a:defRPr/>
            </a:pPr>
            <a:fld id="{F9C3CB4F-59DA-4F85-90AE-CC94A78FE32E}" type="datetimeFigureOut">
              <a:rPr lang="en-US"/>
              <a:pPr>
                <a:defRPr/>
              </a:pPr>
              <a:t>12/20/2018</a:t>
            </a:fld>
            <a:endParaRPr lang="en-US"/>
          </a:p>
        </p:txBody>
      </p:sp>
      <p:sp>
        <p:nvSpPr>
          <p:cNvPr id="4" name="Slide Image Placeholder 3">
            <a:extLst>
              <a:ext uri="{FF2B5EF4-FFF2-40B4-BE49-F238E27FC236}">
                <a16:creationId xmlns="" xmlns:a16="http://schemas.microsoft.com/office/drawing/2014/main" id="{97E7BD60-43B4-4D9E-B536-CD923CFABE03}"/>
              </a:ext>
            </a:extLst>
          </p:cNvPr>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lvl="0"/>
            <a:endParaRPr lang="en-US" noProof="0"/>
          </a:p>
        </p:txBody>
      </p:sp>
      <p:sp>
        <p:nvSpPr>
          <p:cNvPr id="5" name="Notes Placeholder 4">
            <a:extLst>
              <a:ext uri="{FF2B5EF4-FFF2-40B4-BE49-F238E27FC236}">
                <a16:creationId xmlns="" xmlns:a16="http://schemas.microsoft.com/office/drawing/2014/main" id="{3AC6C9D9-020D-4D1D-918A-E7FAEC03B67F}"/>
              </a:ext>
            </a:extLst>
          </p:cNvPr>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Footer Placeholder 5">
            <a:extLst>
              <a:ext uri="{FF2B5EF4-FFF2-40B4-BE49-F238E27FC236}">
                <a16:creationId xmlns="" xmlns:a16="http://schemas.microsoft.com/office/drawing/2014/main" id="{C4AB1CCA-F072-4331-A92A-8043EC4346C9}"/>
              </a:ext>
            </a:extLst>
          </p:cNvPr>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a:defRPr/>
            </a:pPr>
            <a:endParaRPr lang="en-US"/>
          </a:p>
        </p:txBody>
      </p:sp>
      <p:sp>
        <p:nvSpPr>
          <p:cNvPr id="7" name="Slide Number Placeholder 6">
            <a:extLst>
              <a:ext uri="{FF2B5EF4-FFF2-40B4-BE49-F238E27FC236}">
                <a16:creationId xmlns="" xmlns:a16="http://schemas.microsoft.com/office/drawing/2014/main" id="{99B2DC4B-BBEA-4C52-8A9A-5B7198B31EA2}"/>
              </a:ext>
            </a:extLst>
          </p:cNvPr>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a:defRPr/>
            </a:pPr>
            <a:fld id="{C4B964C5-8ADB-47B4-ABB0-D4B5710F21DD}" type="slidenum">
              <a:rPr lang="en-US"/>
              <a:pPr>
                <a:defRPr/>
              </a:pPr>
              <a:t>‹#›</a:t>
            </a:fld>
            <a:endParaRPr lang="en-US"/>
          </a:p>
        </p:txBody>
      </p:sp>
    </p:spTree>
    <p:extLst>
      <p:ext uri="{BB962C8B-B14F-4D97-AF65-F5344CB8AC3E}">
        <p14:creationId xmlns:p14="http://schemas.microsoft.com/office/powerpoint/2010/main" val="2183624161"/>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459"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Primitive erythropoiesis occurs in the yolk sac, a transient extraembryonic tissue derived from mesodermal cells. These erythroid cells are nucleated and short-lived. In addition to their function in oxygen delivery to cells within the rapidly growing embryo, primitive erythroid cells (EryP) are thought to play a critical role in blood vessel development. By 7-8 weeks, erythropoiesis moves to the fetal liver which provides a microenvironment for the robust expansion and differentiation of definitive erythroid cells (EryD).  After seven months, erythropoiesis moves to the bone marrow. Hepatic production of blood cells continually decreases during the third trimester and ceases soon after birth.</a:t>
            </a:r>
          </a:p>
          <a:p>
            <a:endParaRPr lang="en-US" altLang="en-US" smtClean="0"/>
          </a:p>
          <a:p>
            <a:r>
              <a:rPr lang="en-US" altLang="en-US" smtClean="0"/>
              <a:t>Hematopoiesis in the developing embryo occurs in multiple waves and in several different anatomic sites. The first wave occurs in the yolk sac and produces primarily primitive erythroid cells (EryP) as well as macrophages and megakaryocytes.  The second wave also arises in the yolk sac but is “definitive,” composing erythroid, megakaryocyte, and several myeloid lineages. The third wave emerges from HSCs produced within the major arteries of the embryo, yolk sac, and placenta. HSCs home to and expand within the fetal liver and eventually seed the bone marrow. Definitive erythroid cells are produced continuously from HSCs in the bone marrow throughout postnatal life. </a:t>
            </a:r>
          </a:p>
          <a:p>
            <a:endParaRPr lang="en-US" altLang="en-US" smtClean="0"/>
          </a:p>
          <a:p>
            <a:r>
              <a:rPr lang="en-US" altLang="en-US" smtClean="0"/>
              <a:t>Before the initiation of definitive (adult-type) hematopoiesis from multipotent stem cells in the fetal liver, the embryonic circulation is dominated by large, nucleated erythroid cells of the EryP lineage. Primitive erythropoiesis is transient: EryP progenitors are produced in the yolk sac of the embryo for only a brief period (∼ 2 days). Their terminally differentiated progeny persist in the circulation through the end of gestation and even for a while after birth. However, they are rapidly outnumbered by the rapidly expanding population of definitive erythroid cells (EryD) arising from the growing fetal liver.</a:t>
            </a:r>
          </a:p>
        </p:txBody>
      </p:sp>
      <p:sp>
        <p:nvSpPr>
          <p:cNvPr id="19460"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E3ED24C-CC85-4B3A-9D90-43282C356FE0}" type="slidenum">
              <a:rPr lang="en-US" altLang="en-US" smtClean="0"/>
              <a:pPr/>
              <a:t>4</a:t>
            </a:fld>
            <a:endParaRPr lang="en-US" altLang="en-US" smtClean="0"/>
          </a:p>
        </p:txBody>
      </p:sp>
    </p:spTree>
    <p:extLst>
      <p:ext uri="{BB962C8B-B14F-4D97-AF65-F5344CB8AC3E}">
        <p14:creationId xmlns:p14="http://schemas.microsoft.com/office/powerpoint/2010/main" val="143700530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843"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https://opentextbc.ca/anatomyandphysiology/chapter/18-3-erythrocytes/</a:t>
            </a:r>
          </a:p>
        </p:txBody>
      </p:sp>
      <p:sp>
        <p:nvSpPr>
          <p:cNvPr id="35844"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0C4E60A5-AC6A-48B1-87D9-63F434EEF1B4}" type="slidenum">
              <a:rPr lang="en-US" altLang="en-US" smtClean="0"/>
              <a:pPr/>
              <a:t>13</a:t>
            </a:fld>
            <a:endParaRPr lang="en-US" altLang="en-US" smtClean="0"/>
          </a:p>
        </p:txBody>
      </p:sp>
    </p:spTree>
    <p:extLst>
      <p:ext uri="{BB962C8B-B14F-4D97-AF65-F5344CB8AC3E}">
        <p14:creationId xmlns:p14="http://schemas.microsoft.com/office/powerpoint/2010/main" val="22794563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15608F9-AC8C-4952-BC35-D9DC37E049B3}" type="slidenum">
              <a:rPr lang="en-US" altLang="en-US" smtClean="0"/>
              <a:pPr/>
              <a:t>14</a:t>
            </a:fld>
            <a:endParaRPr lang="en-US" altLang="en-US" smtClean="0"/>
          </a:p>
        </p:txBody>
      </p:sp>
      <p:sp>
        <p:nvSpPr>
          <p:cNvPr id="37891"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830" tIns="48417" rIns="96830" bIns="48417"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88212868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C5CC36C9-D8E0-4CC3-B990-F2B79C3CD7E9}" type="slidenum">
              <a:rPr lang="en-US" altLang="en-US" smtClean="0"/>
              <a:pPr/>
              <a:t>16</a:t>
            </a:fld>
            <a:endParaRPr lang="en-US" altLang="en-US" smtClean="0"/>
          </a:p>
        </p:txBody>
      </p:sp>
      <p:sp>
        <p:nvSpPr>
          <p:cNvPr id="40963"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45195944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71E54A2-D633-4C4B-979F-D1F4885E67E0}" type="slidenum">
              <a:rPr lang="en-US" altLang="en-US" smtClean="0"/>
              <a:pPr/>
              <a:t>17</a:t>
            </a:fld>
            <a:endParaRPr lang="en-US" altLang="en-US" smtClean="0"/>
          </a:p>
        </p:txBody>
      </p:sp>
      <p:sp>
        <p:nvSpPr>
          <p:cNvPr id="43011"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830" tIns="48417" rIns="96830" bIns="48417"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18519517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9"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Dallman PR et al, J Pediatr 1979; 94:28</a:t>
            </a:r>
          </a:p>
          <a:p>
            <a:pPr eaLnBrk="1" hangingPunct="1">
              <a:spcBef>
                <a:spcPct val="0"/>
              </a:spcBef>
            </a:pPr>
            <a:r>
              <a:rPr lang="en-US" altLang="en-US" smtClean="0"/>
              <a:t>FIGURE 2</a:t>
            </a:r>
          </a:p>
        </p:txBody>
      </p:sp>
      <p:sp>
        <p:nvSpPr>
          <p:cNvPr id="45060"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D1C8D6BC-6261-4F78-8545-19F9E141AC81}" type="slidenum">
              <a:rPr lang="en-US" altLang="en-US" smtClean="0"/>
              <a:pPr/>
              <a:t>18</a:t>
            </a:fld>
            <a:endParaRPr lang="en-US" altLang="en-US" smtClean="0"/>
          </a:p>
        </p:txBody>
      </p:sp>
    </p:spTree>
    <p:extLst>
      <p:ext uri="{BB962C8B-B14F-4D97-AF65-F5344CB8AC3E}">
        <p14:creationId xmlns:p14="http://schemas.microsoft.com/office/powerpoint/2010/main" val="257184656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E6FB669-755C-4940-84D1-6F5E49BD5302}" type="slidenum">
              <a:rPr lang="en-US" altLang="en-US" smtClean="0"/>
              <a:pPr/>
              <a:t>19</a:t>
            </a:fld>
            <a:endParaRPr lang="en-US" altLang="en-US" smtClean="0"/>
          </a:p>
        </p:txBody>
      </p:sp>
      <p:sp>
        <p:nvSpPr>
          <p:cNvPr id="47107"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The median hemoglobin concentration averaged 0.5 g/dl lower in blacks than in whites of both sexes (t test, P less than 0.001).  The differences still averaged 0.5 g/dl (P &lt;0.001) after exclusion of all those with abnormal hemoglobin by electrophoresis (Hgb S and C) and those whose mean corpuscular volume was more than 5% below the normal mean for age (to exclude iron deficiency or thalassemia minor). The data strengthen the impression that blacks normally have a concentration of hemoglobin averaging about 0.5 g/dl less than in whites. If this is the case, about 10% of normal blacks will be mistakenly designated anemic, if the same norms are applied</a:t>
            </a:r>
          </a:p>
        </p:txBody>
      </p:sp>
    </p:spTree>
    <p:extLst>
      <p:ext uri="{BB962C8B-B14F-4D97-AF65-F5344CB8AC3E}">
        <p14:creationId xmlns:p14="http://schemas.microsoft.com/office/powerpoint/2010/main" val="30538459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F4F2EAB8-2226-4B45-BBB6-50CD1456BEF6}" type="slidenum">
              <a:rPr lang="en-US" altLang="en-US" smtClean="0"/>
              <a:pPr/>
              <a:t>20</a:t>
            </a:fld>
            <a:endParaRPr lang="en-US" altLang="en-US" smtClean="0"/>
          </a:p>
        </p:txBody>
      </p:sp>
      <p:sp>
        <p:nvSpPr>
          <p:cNvPr id="49155"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15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smtClean="0"/>
              <a:t>Daniel WA, Pediatrics 1973;52:388-94</a:t>
            </a:r>
          </a:p>
          <a:p>
            <a:pPr eaLnBrk="1" hangingPunct="1">
              <a:spcBef>
                <a:spcPct val="0"/>
              </a:spcBef>
            </a:pPr>
            <a:r>
              <a:rPr lang="en-US" altLang="en-US" dirty="0" smtClean="0"/>
              <a:t>FIGURE 3</a:t>
            </a:r>
          </a:p>
          <a:p>
            <a:pPr eaLnBrk="1" hangingPunct="1">
              <a:spcBef>
                <a:spcPct val="0"/>
              </a:spcBef>
            </a:pPr>
            <a:r>
              <a:rPr lang="en-US" altLang="en-US" dirty="0" smtClean="0"/>
              <a:t>Hematocrit determinations were performed on 1,007 girls and 1,000 boys, aged 11 to 20 years. All patients were from low-income families and each boy or girl was examined and classified according to maturity rating, sex, and color. In boys, correlation of hematocrit determinations and sex maturity ratings showed an increase in the hematocrit percentage with an increase of maturity rating. Boys have a smooth, progressive rise in hematocrit levels as they mature and this increase is apparently associated with the production of testosterone and  he development of greater muscle mass. Hematocrit values increase in relation to chronologic age, only when sexual maturation is taking place, thus evaluation of anemia based only on age may be incorrect.</a:t>
            </a:r>
          </a:p>
        </p:txBody>
      </p:sp>
    </p:spTree>
    <p:extLst>
      <p:ext uri="{BB962C8B-B14F-4D97-AF65-F5344CB8AC3E}">
        <p14:creationId xmlns:p14="http://schemas.microsoft.com/office/powerpoint/2010/main" val="211718537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D9D5CA46-DA88-4A6B-8A5C-D489822E43A3}" type="slidenum">
              <a:rPr lang="en-US" altLang="en-US" smtClean="0"/>
              <a:pPr/>
              <a:t>21</a:t>
            </a:fld>
            <a:endParaRPr lang="en-US" altLang="en-US" smtClean="0"/>
          </a:p>
        </p:txBody>
      </p:sp>
      <p:sp>
        <p:nvSpPr>
          <p:cNvPr id="51203"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Daniel WA, Pediatrics 1973;52:388-94</a:t>
            </a:r>
          </a:p>
          <a:p>
            <a:pPr eaLnBrk="1" hangingPunct="1">
              <a:spcBef>
                <a:spcPct val="0"/>
              </a:spcBef>
            </a:pPr>
            <a:r>
              <a:rPr lang="en-US" altLang="en-US" smtClean="0"/>
              <a:t>FIGURE 4</a:t>
            </a:r>
          </a:p>
        </p:txBody>
      </p:sp>
    </p:spTree>
    <p:extLst>
      <p:ext uri="{BB962C8B-B14F-4D97-AF65-F5344CB8AC3E}">
        <p14:creationId xmlns:p14="http://schemas.microsoft.com/office/powerpoint/2010/main" val="297569122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1"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Daniel WA, Pediatrics 1973;52:388-94</a:t>
            </a:r>
          </a:p>
          <a:p>
            <a:pPr eaLnBrk="1" hangingPunct="1">
              <a:spcBef>
                <a:spcPct val="0"/>
              </a:spcBef>
            </a:pPr>
            <a:r>
              <a:rPr lang="en-US" altLang="en-US" smtClean="0"/>
              <a:t>FIGURE 1</a:t>
            </a:r>
          </a:p>
          <a:p>
            <a:pPr eaLnBrk="1" hangingPunct="1">
              <a:spcBef>
                <a:spcPct val="0"/>
              </a:spcBef>
            </a:pPr>
            <a:r>
              <a:rPr lang="en-US" altLang="en-US" smtClean="0"/>
              <a:t>Hematocrit determinations were performed on 1,007 girls and 1,000 boys, aged 11 to 20 years. All patients were from low-income families and each boy or girl was examined and classified according to maturity rating, sex, and color. In boys, correlation of hematocrit determinations and sex maturity ratings showed an increase in the hematocrit percentage with an increase of maturity rating. Boys have a smooth, progressive rise in hematocrit levels as they mature and this increase is apparently associated with the production of te~to~terone and  he development of greater muscle mass. Hematocrit values increase in relation to chronologic age, only when sexual maturation is talcing place, thus evaluation of anemia based only on age may be incorrect.</a:t>
            </a:r>
          </a:p>
        </p:txBody>
      </p:sp>
      <p:sp>
        <p:nvSpPr>
          <p:cNvPr id="53252"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3605B33B-2236-42E0-ADF9-50FCEA993DA8}" type="slidenum">
              <a:rPr lang="en-US" altLang="en-US" smtClean="0"/>
              <a:pPr/>
              <a:t>22</a:t>
            </a:fld>
            <a:endParaRPr lang="en-US" altLang="en-US" smtClean="0"/>
          </a:p>
        </p:txBody>
      </p:sp>
    </p:spTree>
    <p:extLst>
      <p:ext uri="{BB962C8B-B14F-4D97-AF65-F5344CB8AC3E}">
        <p14:creationId xmlns:p14="http://schemas.microsoft.com/office/powerpoint/2010/main" val="149453880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Daniel WA, Pediatrics 1973;52:388-94</a:t>
            </a:r>
          </a:p>
          <a:p>
            <a:pPr eaLnBrk="1" hangingPunct="1">
              <a:spcBef>
                <a:spcPct val="0"/>
              </a:spcBef>
            </a:pPr>
            <a:r>
              <a:rPr lang="en-US" altLang="en-US" smtClean="0"/>
              <a:t>FIGURE 2</a:t>
            </a:r>
          </a:p>
          <a:p>
            <a:pPr eaLnBrk="1" hangingPunct="1">
              <a:spcBef>
                <a:spcPct val="0"/>
              </a:spcBef>
            </a:pPr>
            <a:endParaRPr lang="en-US" altLang="en-US" smtClean="0"/>
          </a:p>
        </p:txBody>
      </p:sp>
      <p:sp>
        <p:nvSpPr>
          <p:cNvPr id="55300"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D42627E9-4C16-4E22-9096-A3B8D70B9B8E}" type="slidenum">
              <a:rPr lang="en-US" altLang="en-US" smtClean="0"/>
              <a:pPr/>
              <a:t>23</a:t>
            </a:fld>
            <a:endParaRPr lang="en-US" altLang="en-US" smtClean="0"/>
          </a:p>
        </p:txBody>
      </p:sp>
    </p:spTree>
    <p:extLst>
      <p:ext uri="{BB962C8B-B14F-4D97-AF65-F5344CB8AC3E}">
        <p14:creationId xmlns:p14="http://schemas.microsoft.com/office/powerpoint/2010/main" val="47664173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507"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Primitive erythropoiesis occurs in the yolk sac, a transient extraembryonic tissue derived from mesodermal cells. These erythroid cells are nucleated and short-lived. In addition to their function in oxygen delivery to cells within the rapidly growing embryo, primitive erythroid cells (EryP) are thought to play a critical role in blood vessel development. By 7-8 weeks, erythropoiesis moves to the fetal liver which provides a microenvironment for the robust expansion and differentiation of definitive erythroid cells (EryD).  After seven months, erythropoiesis moves to the bone marrow. Hepatic production of blood cells continually decreases during the third trimester and ceases soon after birth.</a:t>
            </a:r>
          </a:p>
          <a:p>
            <a:endParaRPr lang="en-US" altLang="en-US" smtClean="0"/>
          </a:p>
          <a:p>
            <a:r>
              <a:rPr lang="en-US" altLang="en-US" smtClean="0"/>
              <a:t>Hematopoiesis in the developing embryo occurs in multiple waves and in several different anatomic sites. The first wave occurs in the yolk sac and produces primarily primitive erythroid cells (EryP) as well as macrophages and megakaryocytes.  The second wave also arises in the yolk sac but is “definitive,” composing erythroid, megakaryocyte, and several myeloid lineages. The third wave emerges from HSCs produced within the major arteries of the embryo, yolk sac, and placenta. HSCs home to and expand within the fetal liver and eventually seed the bone marrow. Definitive erythroid cells are produced continuously from HSCs in the bone marrow throughout postnatal life. </a:t>
            </a:r>
          </a:p>
          <a:p>
            <a:endParaRPr lang="en-US" altLang="en-US" smtClean="0"/>
          </a:p>
          <a:p>
            <a:r>
              <a:rPr lang="en-US" altLang="en-US" smtClean="0"/>
              <a:t>Before the initiation of definitive (adult-type) hematopoiesis from multipotent stem cells in the fetal liver, the embryonic circulation is dominated by large, nucleated erythroid cells of the EryP lineage. Primitive erythropoiesis is transient: EryP progenitors are produced in the yolk sac of the embryo for only a brief period (∼ 2 days). Their terminally differentiated progeny persist in the circulation through the end of gestation and even for a while after birth. However, they are rapidly outnumbered by the rapidly expanding population of definitive erythroid cells (EryD) arising from the growing fetal liver.</a:t>
            </a:r>
          </a:p>
        </p:txBody>
      </p:sp>
      <p:sp>
        <p:nvSpPr>
          <p:cNvPr id="21508"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48CE8E6-5FCD-48E5-954D-32A06C06E839}" type="slidenum">
              <a:rPr lang="en-US" altLang="en-US" smtClean="0"/>
              <a:pPr/>
              <a:t>5</a:t>
            </a:fld>
            <a:endParaRPr lang="en-US" altLang="en-US" smtClean="0"/>
          </a:p>
        </p:txBody>
      </p:sp>
    </p:spTree>
    <p:extLst>
      <p:ext uri="{BB962C8B-B14F-4D97-AF65-F5344CB8AC3E}">
        <p14:creationId xmlns:p14="http://schemas.microsoft.com/office/powerpoint/2010/main" val="217744765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4E1EB5B3-2B6D-4F71-8B6C-58FCE1496AB1}" type="slidenum">
              <a:rPr lang="en-US" altLang="en-US" smtClean="0"/>
              <a:pPr/>
              <a:t>24</a:t>
            </a:fld>
            <a:endParaRPr lang="en-US" altLang="en-US" smtClean="0"/>
          </a:p>
        </p:txBody>
      </p:sp>
      <p:sp>
        <p:nvSpPr>
          <p:cNvPr id="57347"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399555321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Figure. Correlation plot of child and mid-parental hemoglobin concentrations before iron medication. Regression analysis indicates that the r value is 0.39 and the p value is &lt;0.001. </a:t>
            </a:r>
          </a:p>
        </p:txBody>
      </p:sp>
      <p:sp>
        <p:nvSpPr>
          <p:cNvPr id="59396"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E7AD2E9-956E-4BA7-817C-0C1D617F9F8B}" type="slidenum">
              <a:rPr lang="en-US" altLang="en-US" smtClean="0"/>
              <a:pPr/>
              <a:t>25</a:t>
            </a:fld>
            <a:endParaRPr lang="en-US" altLang="en-US" smtClean="0"/>
          </a:p>
        </p:txBody>
      </p:sp>
    </p:spTree>
    <p:extLst>
      <p:ext uri="{BB962C8B-B14F-4D97-AF65-F5344CB8AC3E}">
        <p14:creationId xmlns:p14="http://schemas.microsoft.com/office/powerpoint/2010/main" val="125086117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p:cNvSpPr>
            <a:spLocks noGrp="1" noRot="1" noChangeAspect="1" noChangeArrowheads="1" noTextEdit="1"/>
          </p:cNvSpPr>
          <p:nvPr>
            <p:ph type="sldImg"/>
          </p:nvPr>
        </p:nvSpPr>
        <p:spPr bwMode="auto">
          <a:xfrm>
            <a:off x="463550" y="725488"/>
            <a:ext cx="6388100" cy="35941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43"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844" tIns="48424" rIns="96844" bIns="48424"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410540241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D4D2A862-375F-40BF-9520-DEA76EA9F337}" type="slidenum">
              <a:rPr lang="en-US" altLang="en-US" smtClean="0"/>
              <a:pPr/>
              <a:t>27</a:t>
            </a:fld>
            <a:endParaRPr lang="en-US" altLang="en-US" smtClean="0"/>
          </a:p>
        </p:txBody>
      </p:sp>
      <p:sp>
        <p:nvSpPr>
          <p:cNvPr id="63491"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49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70035523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Grp="1" noRot="1" noChangeAspect="1" noChangeArrowheads="1" noTextEdit="1"/>
          </p:cNvSpPr>
          <p:nvPr>
            <p:ph type="sldImg"/>
          </p:nvPr>
        </p:nvSpPr>
        <p:spPr bwMode="auto">
          <a:xfrm>
            <a:off x="463550" y="725488"/>
            <a:ext cx="6388100" cy="35941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553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864" tIns="48433" rIns="96864" bIns="48433"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85389000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C2E0C676-0F85-4DC1-8258-621CE98142D5}" type="slidenum">
              <a:rPr lang="en-US" altLang="en-US" smtClean="0"/>
              <a:pPr/>
              <a:t>30</a:t>
            </a:fld>
            <a:endParaRPr lang="en-US" altLang="en-US" smtClean="0"/>
          </a:p>
        </p:txBody>
      </p:sp>
      <p:sp>
        <p:nvSpPr>
          <p:cNvPr id="68611"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86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426115608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7"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Free image from https://pixabay.com/en/sassi-sea-macro-colors-stones-1785913/</a:t>
            </a:r>
          </a:p>
          <a:p>
            <a:pPr eaLnBrk="1" hangingPunct="1">
              <a:spcBef>
                <a:spcPct val="0"/>
              </a:spcBef>
            </a:pPr>
            <a:endParaRPr lang="en-US" altLang="en-US" smtClean="0"/>
          </a:p>
        </p:txBody>
      </p:sp>
      <p:sp>
        <p:nvSpPr>
          <p:cNvPr id="72708"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F69BCA82-4969-4300-918B-0AB7E15C6079}" type="slidenum">
              <a:rPr lang="en-US" altLang="en-US" smtClean="0"/>
              <a:pPr/>
              <a:t>33</a:t>
            </a:fld>
            <a:endParaRPr lang="en-US" altLang="en-US" smtClean="0"/>
          </a:p>
        </p:txBody>
      </p:sp>
    </p:spTree>
    <p:extLst>
      <p:ext uri="{BB962C8B-B14F-4D97-AF65-F5344CB8AC3E}">
        <p14:creationId xmlns:p14="http://schemas.microsoft.com/office/powerpoint/2010/main" val="362891025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77875" indent="-298450">
              <a:defRPr>
                <a:solidFill>
                  <a:schemeClr val="tx1"/>
                </a:solidFill>
                <a:latin typeface="Calibri" panose="020F0502020204030204" pitchFamily="34" charset="0"/>
                <a:cs typeface="Arial" panose="020B0604020202020204" pitchFamily="34" charset="0"/>
              </a:defRPr>
            </a:lvl2pPr>
            <a:lvl3pPr marL="1195388" indent="-238125">
              <a:defRPr>
                <a:solidFill>
                  <a:schemeClr val="tx1"/>
                </a:solidFill>
                <a:latin typeface="Calibri" panose="020F0502020204030204" pitchFamily="34" charset="0"/>
                <a:cs typeface="Arial" panose="020B0604020202020204" pitchFamily="34" charset="0"/>
              </a:defRPr>
            </a:lvl3pPr>
            <a:lvl4pPr marL="1674813" indent="-238125">
              <a:defRPr>
                <a:solidFill>
                  <a:schemeClr val="tx1"/>
                </a:solidFill>
                <a:latin typeface="Calibri" panose="020F0502020204030204" pitchFamily="34" charset="0"/>
                <a:cs typeface="Arial" panose="020B0604020202020204" pitchFamily="34" charset="0"/>
              </a:defRPr>
            </a:lvl4pPr>
            <a:lvl5pPr marL="2154238" indent="-238125">
              <a:defRPr>
                <a:solidFill>
                  <a:schemeClr val="tx1"/>
                </a:solidFill>
                <a:latin typeface="Calibri" panose="020F0502020204030204" pitchFamily="34" charset="0"/>
                <a:cs typeface="Arial" panose="020B0604020202020204" pitchFamily="34" charset="0"/>
              </a:defRPr>
            </a:lvl5pPr>
            <a:lvl6pPr marL="26114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686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258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9830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0226647C-E4F0-43F3-AD14-3CE8E073BFB4}" type="slidenum">
              <a:rPr lang="en-US" altLang="en-US" sz="1300" smtClean="0">
                <a:latin typeface="Comic Sans MS" panose="030F0702030302020204" pitchFamily="66" charset="0"/>
                <a:ea typeface="ＭＳ Ｐゴシック" panose="020B0600070205080204" pitchFamily="34" charset="-128"/>
              </a:rPr>
              <a:pPr/>
              <a:t>36</a:t>
            </a:fld>
            <a:endParaRPr lang="en-US" altLang="en-US" sz="1300" smtClean="0">
              <a:latin typeface="Comic Sans MS" panose="030F0702030302020204" pitchFamily="66" charset="0"/>
              <a:ea typeface="ＭＳ Ｐゴシック" panose="020B0600070205080204" pitchFamily="34" charset="-128"/>
            </a:endParaRPr>
          </a:p>
        </p:txBody>
      </p:sp>
      <p:sp>
        <p:nvSpPr>
          <p:cNvPr id="76803" name="Rectangle 2"/>
          <p:cNvSpPr>
            <a:spLocks noGrp="1" noRot="1" noChangeAspect="1" noChangeArrowheads="1" noTextEdit="1"/>
          </p:cNvSpPr>
          <p:nvPr>
            <p:ph type="sldImg"/>
          </p:nvPr>
        </p:nvSpPr>
        <p:spPr bwMode="auto">
          <a:xfrm>
            <a:off x="457200" y="719138"/>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680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latin typeface="Comic Sans MS" panose="030F0702030302020204" pitchFamily="66" charset="0"/>
              </a:rPr>
              <a:t>Transferrin Image: https://pdb101.rcsb.org/motm/35 </a:t>
            </a:r>
          </a:p>
          <a:p>
            <a:pPr eaLnBrk="1" hangingPunct="1">
              <a:spcBef>
                <a:spcPct val="0"/>
              </a:spcBef>
            </a:pPr>
            <a:r>
              <a:rPr lang="en-US" altLang="en-US" smtClean="0">
                <a:latin typeface="Comic Sans MS" panose="030F0702030302020204" pitchFamily="66" charset="0"/>
              </a:rPr>
              <a:t>Ferritin Image: </a:t>
            </a:r>
          </a:p>
        </p:txBody>
      </p:sp>
    </p:spTree>
    <p:extLst>
      <p:ext uri="{BB962C8B-B14F-4D97-AF65-F5344CB8AC3E}">
        <p14:creationId xmlns:p14="http://schemas.microsoft.com/office/powerpoint/2010/main" val="1506221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77875" indent="-298450">
              <a:defRPr>
                <a:solidFill>
                  <a:schemeClr val="tx1"/>
                </a:solidFill>
                <a:latin typeface="Calibri" panose="020F0502020204030204" pitchFamily="34" charset="0"/>
                <a:cs typeface="Arial" panose="020B0604020202020204" pitchFamily="34" charset="0"/>
              </a:defRPr>
            </a:lvl2pPr>
            <a:lvl3pPr marL="1195388" indent="-238125">
              <a:defRPr>
                <a:solidFill>
                  <a:schemeClr val="tx1"/>
                </a:solidFill>
                <a:latin typeface="Calibri" panose="020F0502020204030204" pitchFamily="34" charset="0"/>
                <a:cs typeface="Arial" panose="020B0604020202020204" pitchFamily="34" charset="0"/>
              </a:defRPr>
            </a:lvl3pPr>
            <a:lvl4pPr marL="1674813" indent="-238125">
              <a:defRPr>
                <a:solidFill>
                  <a:schemeClr val="tx1"/>
                </a:solidFill>
                <a:latin typeface="Calibri" panose="020F0502020204030204" pitchFamily="34" charset="0"/>
                <a:cs typeface="Arial" panose="020B0604020202020204" pitchFamily="34" charset="0"/>
              </a:defRPr>
            </a:lvl4pPr>
            <a:lvl5pPr marL="2154238" indent="-238125">
              <a:defRPr>
                <a:solidFill>
                  <a:schemeClr val="tx1"/>
                </a:solidFill>
                <a:latin typeface="Calibri" panose="020F0502020204030204" pitchFamily="34" charset="0"/>
                <a:cs typeface="Arial" panose="020B0604020202020204" pitchFamily="34" charset="0"/>
              </a:defRPr>
            </a:lvl5pPr>
            <a:lvl6pPr marL="26114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686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258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9830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C5351D9-FE67-48C7-B395-96D0D6908B09}" type="slidenum">
              <a:rPr lang="en-US" altLang="en-US" sz="1300" smtClean="0">
                <a:latin typeface="Comic Sans MS" panose="030F0702030302020204" pitchFamily="66" charset="0"/>
                <a:ea typeface="ＭＳ Ｐゴシック" panose="020B0600070205080204" pitchFamily="34" charset="-128"/>
              </a:rPr>
              <a:pPr/>
              <a:t>37</a:t>
            </a:fld>
            <a:endParaRPr lang="en-US" altLang="en-US" sz="1300" smtClean="0">
              <a:latin typeface="Comic Sans MS" panose="030F0702030302020204" pitchFamily="66" charset="0"/>
              <a:ea typeface="ＭＳ Ｐゴシック" panose="020B0600070205080204" pitchFamily="34" charset="-128"/>
            </a:endParaRPr>
          </a:p>
        </p:txBody>
      </p:sp>
      <p:sp>
        <p:nvSpPr>
          <p:cNvPr id="83971" name="Rectangle 2"/>
          <p:cNvSpPr>
            <a:spLocks noGrp="1" noRot="1" noChangeAspect="1" noChangeArrowheads="1" noTextEdit="1"/>
          </p:cNvSpPr>
          <p:nvPr>
            <p:ph type="sldImg"/>
          </p:nvPr>
        </p:nvSpPr>
        <p:spPr bwMode="auto">
          <a:xfrm>
            <a:off x="457200" y="719138"/>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39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smtClean="0">
                <a:latin typeface="Comic Sans MS" panose="030F0702030302020204" pitchFamily="66" charset="0"/>
              </a:rPr>
              <a:t>Adapted from </a:t>
            </a:r>
          </a:p>
          <a:p>
            <a:pPr eaLnBrk="1" hangingPunct="1">
              <a:spcBef>
                <a:spcPct val="0"/>
              </a:spcBef>
            </a:pPr>
            <a:r>
              <a:rPr lang="en-US" altLang="en-US" dirty="0" smtClean="0"/>
              <a:t>Andrews </a:t>
            </a:r>
            <a:r>
              <a:rPr lang="en-US" altLang="en-US" i="1" dirty="0" smtClean="0"/>
              <a:t>Nature Reviews Genetics 2000:  (</a:t>
            </a:r>
            <a:r>
              <a:rPr lang="en-US" altLang="en-US" dirty="0" smtClean="0"/>
              <a:t>1): 208-217   FIGURE 1</a:t>
            </a:r>
          </a:p>
          <a:p>
            <a:pPr eaLnBrk="1" hangingPunct="1">
              <a:spcBef>
                <a:spcPct val="0"/>
              </a:spcBef>
            </a:pPr>
            <a:endParaRPr lang="en-US" altLang="en-US" dirty="0" smtClean="0">
              <a:latin typeface="Comic Sans MS" panose="030F0702030302020204" pitchFamily="66" charset="0"/>
            </a:endParaRPr>
          </a:p>
          <a:p>
            <a:pPr eaLnBrk="1" hangingPunct="1">
              <a:spcBef>
                <a:spcPct val="0"/>
              </a:spcBef>
            </a:pPr>
            <a:r>
              <a:rPr lang="en-US" altLang="en-US" dirty="0" smtClean="0">
                <a:latin typeface="Comic Sans MS" panose="030F0702030302020204" pitchFamily="66" charset="0"/>
              </a:rPr>
              <a:t>http://www.nature.com.ezp-prod1.hul.harvard.edu/nrg/journal/v1/n3/fig_tab/nrg1200_208a_F1.html</a:t>
            </a:r>
          </a:p>
          <a:p>
            <a:pPr eaLnBrk="1" hangingPunct="1">
              <a:spcBef>
                <a:spcPct val="0"/>
              </a:spcBef>
            </a:pPr>
            <a:endParaRPr lang="en-US" altLang="en-US" dirty="0" smtClean="0">
              <a:latin typeface="Comic Sans MS" panose="030F0702030302020204" pitchFamily="66" charset="0"/>
            </a:endParaRPr>
          </a:p>
        </p:txBody>
      </p:sp>
    </p:spTree>
    <p:extLst>
      <p:ext uri="{BB962C8B-B14F-4D97-AF65-F5344CB8AC3E}">
        <p14:creationId xmlns:p14="http://schemas.microsoft.com/office/powerpoint/2010/main" val="123829858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84225" indent="-301625">
              <a:defRPr>
                <a:solidFill>
                  <a:schemeClr val="tx1"/>
                </a:solidFill>
                <a:latin typeface="Calibri" panose="020F0502020204030204" pitchFamily="34" charset="0"/>
                <a:cs typeface="Arial" panose="020B0604020202020204" pitchFamily="34" charset="0"/>
              </a:defRPr>
            </a:lvl2pPr>
            <a:lvl3pPr marL="1208088" indent="-241300">
              <a:defRPr>
                <a:solidFill>
                  <a:schemeClr val="tx1"/>
                </a:solidFill>
                <a:latin typeface="Calibri" panose="020F0502020204030204" pitchFamily="34" charset="0"/>
                <a:cs typeface="Arial" panose="020B0604020202020204" pitchFamily="34" charset="0"/>
              </a:defRPr>
            </a:lvl3pPr>
            <a:lvl4pPr marL="1690688" indent="-241300">
              <a:defRPr>
                <a:solidFill>
                  <a:schemeClr val="tx1"/>
                </a:solidFill>
                <a:latin typeface="Calibri" panose="020F0502020204030204" pitchFamily="34" charset="0"/>
                <a:cs typeface="Arial" panose="020B0604020202020204" pitchFamily="34" charset="0"/>
              </a:defRPr>
            </a:lvl4pPr>
            <a:lvl5pPr marL="2174875" indent="-241300">
              <a:defRPr>
                <a:solidFill>
                  <a:schemeClr val="tx1"/>
                </a:solidFill>
                <a:latin typeface="Calibri" panose="020F0502020204030204" pitchFamily="34" charset="0"/>
                <a:cs typeface="Arial" panose="020B0604020202020204" pitchFamily="34" charset="0"/>
              </a:defRPr>
            </a:lvl5pPr>
            <a:lvl6pPr marL="26320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892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464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40036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947B2832-4F88-48B0-AE12-679024F66C0C}" type="slidenum">
              <a:rPr lang="en-US" altLang="en-US" sz="1300" smtClean="0">
                <a:latin typeface="Comic Sans MS" panose="030F0702030302020204" pitchFamily="66" charset="0"/>
                <a:ea typeface="ＭＳ Ｐゴシック" panose="020B0600070205080204" pitchFamily="34" charset="-128"/>
              </a:rPr>
              <a:pPr/>
              <a:t>38</a:t>
            </a:fld>
            <a:endParaRPr lang="en-US" altLang="en-US" sz="1300" smtClean="0">
              <a:latin typeface="Comic Sans MS" panose="030F0702030302020204" pitchFamily="66" charset="0"/>
              <a:ea typeface="ＭＳ Ｐゴシック" panose="020B0600070205080204" pitchFamily="34" charset="-128"/>
            </a:endParaRPr>
          </a:p>
        </p:txBody>
      </p:sp>
      <p:sp>
        <p:nvSpPr>
          <p:cNvPr id="86019"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602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Comic Sans MS" panose="030F0702030302020204" pitchFamily="66" charset="0"/>
            </a:endParaRPr>
          </a:p>
        </p:txBody>
      </p:sp>
    </p:spTree>
    <p:extLst>
      <p:ext uri="{BB962C8B-B14F-4D97-AF65-F5344CB8AC3E}">
        <p14:creationId xmlns:p14="http://schemas.microsoft.com/office/powerpoint/2010/main" val="154637585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5"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https://commons.wikimedia.org/wiki/File:Heme-Synthesis-Chemical-Details-Mirror.svg</a:t>
            </a:r>
          </a:p>
        </p:txBody>
      </p:sp>
      <p:sp>
        <p:nvSpPr>
          <p:cNvPr id="23556"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0C854F34-4328-4595-9F3C-D28E0407A951}" type="slidenum">
              <a:rPr lang="en-US" altLang="en-US" smtClean="0"/>
              <a:pPr/>
              <a:t>6</a:t>
            </a:fld>
            <a:endParaRPr lang="en-US" altLang="en-US" smtClean="0"/>
          </a:p>
        </p:txBody>
      </p:sp>
    </p:spTree>
    <p:extLst>
      <p:ext uri="{BB962C8B-B14F-4D97-AF65-F5344CB8AC3E}">
        <p14:creationId xmlns:p14="http://schemas.microsoft.com/office/powerpoint/2010/main" val="329612598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77875" indent="-298450">
              <a:defRPr>
                <a:solidFill>
                  <a:schemeClr val="tx1"/>
                </a:solidFill>
                <a:latin typeface="Calibri" panose="020F0502020204030204" pitchFamily="34" charset="0"/>
                <a:cs typeface="Arial" panose="020B0604020202020204" pitchFamily="34" charset="0"/>
              </a:defRPr>
            </a:lvl2pPr>
            <a:lvl3pPr marL="1195388" indent="-238125">
              <a:defRPr>
                <a:solidFill>
                  <a:schemeClr val="tx1"/>
                </a:solidFill>
                <a:latin typeface="Calibri" panose="020F0502020204030204" pitchFamily="34" charset="0"/>
                <a:cs typeface="Arial" panose="020B0604020202020204" pitchFamily="34" charset="0"/>
              </a:defRPr>
            </a:lvl3pPr>
            <a:lvl4pPr marL="1674813" indent="-238125">
              <a:defRPr>
                <a:solidFill>
                  <a:schemeClr val="tx1"/>
                </a:solidFill>
                <a:latin typeface="Calibri" panose="020F0502020204030204" pitchFamily="34" charset="0"/>
                <a:cs typeface="Arial" panose="020B0604020202020204" pitchFamily="34" charset="0"/>
              </a:defRPr>
            </a:lvl4pPr>
            <a:lvl5pPr marL="2154238" indent="-238125">
              <a:defRPr>
                <a:solidFill>
                  <a:schemeClr val="tx1"/>
                </a:solidFill>
                <a:latin typeface="Calibri" panose="020F0502020204030204" pitchFamily="34" charset="0"/>
                <a:cs typeface="Arial" panose="020B0604020202020204" pitchFamily="34" charset="0"/>
              </a:defRPr>
            </a:lvl5pPr>
            <a:lvl6pPr marL="26114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686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258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9830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77AB039-19E8-4E28-9AFA-F9CF8C4C84D2}" type="slidenum">
              <a:rPr lang="en-US" altLang="en-US" sz="1300" smtClean="0">
                <a:latin typeface="Comic Sans MS" panose="030F0702030302020204" pitchFamily="66" charset="0"/>
                <a:ea typeface="ＭＳ Ｐゴシック" panose="020B0600070205080204" pitchFamily="34" charset="-128"/>
              </a:rPr>
              <a:pPr/>
              <a:t>40</a:t>
            </a:fld>
            <a:endParaRPr lang="en-US" altLang="en-US" sz="1300" smtClean="0">
              <a:latin typeface="Comic Sans MS" panose="030F0702030302020204" pitchFamily="66" charset="0"/>
              <a:ea typeface="ＭＳ Ｐゴシック" panose="020B0600070205080204" pitchFamily="34" charset="-128"/>
            </a:endParaRPr>
          </a:p>
        </p:txBody>
      </p:sp>
      <p:sp>
        <p:nvSpPr>
          <p:cNvPr id="89091" name="Rectangle 2"/>
          <p:cNvSpPr>
            <a:spLocks noGrp="1" noRot="1" noChangeAspect="1" noChangeArrowheads="1" noTextEdit="1"/>
          </p:cNvSpPr>
          <p:nvPr>
            <p:ph type="sldImg"/>
          </p:nvPr>
        </p:nvSpPr>
        <p:spPr bwMode="auto">
          <a:xfrm>
            <a:off x="457200" y="719138"/>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909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de-DE" altLang="en-US" smtClean="0"/>
              <a:t>Mark D. Fleming, MD, DPhil</a:t>
            </a:r>
            <a:endParaRPr lang="en-US" altLang="en-US" smtClean="0"/>
          </a:p>
          <a:p>
            <a:pPr eaLnBrk="1" hangingPunct="1">
              <a:spcBef>
                <a:spcPct val="0"/>
              </a:spcBef>
            </a:pPr>
            <a:endParaRPr lang="en-US" altLang="en-US" smtClean="0">
              <a:latin typeface="Comic Sans MS" panose="030F0702030302020204" pitchFamily="66" charset="0"/>
            </a:endParaRPr>
          </a:p>
        </p:txBody>
      </p:sp>
    </p:spTree>
    <p:extLst>
      <p:ext uri="{BB962C8B-B14F-4D97-AF65-F5344CB8AC3E}">
        <p14:creationId xmlns:p14="http://schemas.microsoft.com/office/powerpoint/2010/main" val="228030330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77875" indent="-298450">
              <a:defRPr>
                <a:solidFill>
                  <a:schemeClr val="tx1"/>
                </a:solidFill>
                <a:latin typeface="Calibri" panose="020F0502020204030204" pitchFamily="34" charset="0"/>
                <a:cs typeface="Arial" panose="020B0604020202020204" pitchFamily="34" charset="0"/>
              </a:defRPr>
            </a:lvl2pPr>
            <a:lvl3pPr marL="1195388" indent="-238125">
              <a:defRPr>
                <a:solidFill>
                  <a:schemeClr val="tx1"/>
                </a:solidFill>
                <a:latin typeface="Calibri" panose="020F0502020204030204" pitchFamily="34" charset="0"/>
                <a:cs typeface="Arial" panose="020B0604020202020204" pitchFamily="34" charset="0"/>
              </a:defRPr>
            </a:lvl3pPr>
            <a:lvl4pPr marL="1674813" indent="-238125">
              <a:defRPr>
                <a:solidFill>
                  <a:schemeClr val="tx1"/>
                </a:solidFill>
                <a:latin typeface="Calibri" panose="020F0502020204030204" pitchFamily="34" charset="0"/>
                <a:cs typeface="Arial" panose="020B0604020202020204" pitchFamily="34" charset="0"/>
              </a:defRPr>
            </a:lvl4pPr>
            <a:lvl5pPr marL="2154238" indent="-238125">
              <a:defRPr>
                <a:solidFill>
                  <a:schemeClr val="tx1"/>
                </a:solidFill>
                <a:latin typeface="Calibri" panose="020F0502020204030204" pitchFamily="34" charset="0"/>
                <a:cs typeface="Arial" panose="020B0604020202020204" pitchFamily="34" charset="0"/>
              </a:defRPr>
            </a:lvl5pPr>
            <a:lvl6pPr marL="26114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686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258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983038"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78428AD-42DE-4BD1-A1FF-3B3B781D505C}" type="slidenum">
              <a:rPr lang="en-US" altLang="en-US" sz="1300" smtClean="0">
                <a:latin typeface="Comic Sans MS" panose="030F0702030302020204" pitchFamily="66" charset="0"/>
                <a:ea typeface="ＭＳ Ｐゴシック" panose="020B0600070205080204" pitchFamily="34" charset="-128"/>
              </a:rPr>
              <a:pPr/>
              <a:t>41</a:t>
            </a:fld>
            <a:endParaRPr lang="en-US" altLang="en-US" sz="1300" smtClean="0">
              <a:latin typeface="Comic Sans MS" panose="030F0702030302020204" pitchFamily="66" charset="0"/>
              <a:ea typeface="ＭＳ Ｐゴシック" panose="020B0600070205080204" pitchFamily="34" charset="-128"/>
            </a:endParaRPr>
          </a:p>
        </p:txBody>
      </p:sp>
      <p:sp>
        <p:nvSpPr>
          <p:cNvPr id="95235" name="Rectangle 2"/>
          <p:cNvSpPr>
            <a:spLocks noGrp="1" noRot="1" noChangeAspect="1" noChangeArrowheads="1" noTextEdit="1"/>
          </p:cNvSpPr>
          <p:nvPr>
            <p:ph type="sldImg"/>
          </p:nvPr>
        </p:nvSpPr>
        <p:spPr bwMode="auto">
          <a:xfrm>
            <a:off x="457200" y="719138"/>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52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de-DE" altLang="en-US" smtClean="0"/>
              <a:t>Mark D. Fleming, MD, DPhil</a:t>
            </a:r>
            <a:endParaRPr lang="en-US" altLang="en-US" smtClean="0"/>
          </a:p>
          <a:p>
            <a:pPr eaLnBrk="1" hangingPunct="1">
              <a:spcBef>
                <a:spcPct val="0"/>
              </a:spcBef>
            </a:pPr>
            <a:endParaRPr lang="en-US" altLang="en-US" smtClean="0">
              <a:latin typeface="Comic Sans MS" panose="030F0702030302020204" pitchFamily="66" charset="0"/>
            </a:endParaRPr>
          </a:p>
        </p:txBody>
      </p:sp>
    </p:spTree>
    <p:extLst>
      <p:ext uri="{BB962C8B-B14F-4D97-AF65-F5344CB8AC3E}">
        <p14:creationId xmlns:p14="http://schemas.microsoft.com/office/powerpoint/2010/main" val="43320448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84225" indent="-301625">
              <a:defRPr>
                <a:solidFill>
                  <a:schemeClr val="tx1"/>
                </a:solidFill>
                <a:latin typeface="Calibri" panose="020F0502020204030204" pitchFamily="34" charset="0"/>
                <a:cs typeface="Arial" panose="020B0604020202020204" pitchFamily="34" charset="0"/>
              </a:defRPr>
            </a:lvl2pPr>
            <a:lvl3pPr marL="1208088" indent="-241300">
              <a:defRPr>
                <a:solidFill>
                  <a:schemeClr val="tx1"/>
                </a:solidFill>
                <a:latin typeface="Calibri" panose="020F0502020204030204" pitchFamily="34" charset="0"/>
                <a:cs typeface="Arial" panose="020B0604020202020204" pitchFamily="34" charset="0"/>
              </a:defRPr>
            </a:lvl3pPr>
            <a:lvl4pPr marL="1690688" indent="-241300">
              <a:defRPr>
                <a:solidFill>
                  <a:schemeClr val="tx1"/>
                </a:solidFill>
                <a:latin typeface="Calibri" panose="020F0502020204030204" pitchFamily="34" charset="0"/>
                <a:cs typeface="Arial" panose="020B0604020202020204" pitchFamily="34" charset="0"/>
              </a:defRPr>
            </a:lvl4pPr>
            <a:lvl5pPr marL="2174875" indent="-241300">
              <a:defRPr>
                <a:solidFill>
                  <a:schemeClr val="tx1"/>
                </a:solidFill>
                <a:latin typeface="Calibri" panose="020F0502020204030204" pitchFamily="34" charset="0"/>
                <a:cs typeface="Arial" panose="020B0604020202020204" pitchFamily="34" charset="0"/>
              </a:defRPr>
            </a:lvl5pPr>
            <a:lvl6pPr marL="26320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892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464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40036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BF8DFD59-D478-4587-A274-4ABC6F7DD597}" type="slidenum">
              <a:rPr lang="en-US" altLang="en-US" sz="1300" smtClean="0">
                <a:latin typeface="Comic Sans MS" panose="030F0702030302020204" pitchFamily="66" charset="0"/>
                <a:ea typeface="ＭＳ Ｐゴシック" panose="020B0600070205080204" pitchFamily="34" charset="-128"/>
              </a:rPr>
              <a:pPr/>
              <a:t>42</a:t>
            </a:fld>
            <a:endParaRPr lang="en-US" altLang="en-US" sz="1300" smtClean="0">
              <a:latin typeface="Comic Sans MS" panose="030F0702030302020204" pitchFamily="66" charset="0"/>
              <a:ea typeface="ＭＳ Ｐゴシック" panose="020B0600070205080204" pitchFamily="34" charset="-128"/>
            </a:endParaRPr>
          </a:p>
        </p:txBody>
      </p:sp>
      <p:sp>
        <p:nvSpPr>
          <p:cNvPr id="97283"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Comic Sans MS" panose="030F0702030302020204" pitchFamily="66" charset="0"/>
            </a:endParaRPr>
          </a:p>
        </p:txBody>
      </p:sp>
    </p:spTree>
    <p:extLst>
      <p:ext uri="{BB962C8B-B14F-4D97-AF65-F5344CB8AC3E}">
        <p14:creationId xmlns:p14="http://schemas.microsoft.com/office/powerpoint/2010/main" val="143308132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84225" indent="-301625">
              <a:defRPr>
                <a:solidFill>
                  <a:schemeClr val="tx1"/>
                </a:solidFill>
                <a:latin typeface="Calibri" panose="020F0502020204030204" pitchFamily="34" charset="0"/>
                <a:cs typeface="Arial" panose="020B0604020202020204" pitchFamily="34" charset="0"/>
              </a:defRPr>
            </a:lvl2pPr>
            <a:lvl3pPr marL="1208088" indent="-241300">
              <a:defRPr>
                <a:solidFill>
                  <a:schemeClr val="tx1"/>
                </a:solidFill>
                <a:latin typeface="Calibri" panose="020F0502020204030204" pitchFamily="34" charset="0"/>
                <a:cs typeface="Arial" panose="020B0604020202020204" pitchFamily="34" charset="0"/>
              </a:defRPr>
            </a:lvl3pPr>
            <a:lvl4pPr marL="1690688" indent="-241300">
              <a:defRPr>
                <a:solidFill>
                  <a:schemeClr val="tx1"/>
                </a:solidFill>
                <a:latin typeface="Calibri" panose="020F0502020204030204" pitchFamily="34" charset="0"/>
                <a:cs typeface="Arial" panose="020B0604020202020204" pitchFamily="34" charset="0"/>
              </a:defRPr>
            </a:lvl4pPr>
            <a:lvl5pPr marL="2174875" indent="-241300">
              <a:defRPr>
                <a:solidFill>
                  <a:schemeClr val="tx1"/>
                </a:solidFill>
                <a:latin typeface="Calibri" panose="020F0502020204030204" pitchFamily="34" charset="0"/>
                <a:cs typeface="Arial" panose="020B0604020202020204" pitchFamily="34" charset="0"/>
              </a:defRPr>
            </a:lvl5pPr>
            <a:lvl6pPr marL="26320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892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464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40036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4D9C0DE-AD92-404E-AF7A-63CE47311B11}" type="slidenum">
              <a:rPr lang="en-US" altLang="en-US" sz="1300" smtClean="0">
                <a:latin typeface="Comic Sans MS" panose="030F0702030302020204" pitchFamily="66" charset="0"/>
                <a:ea typeface="ＭＳ Ｐゴシック" panose="020B0600070205080204" pitchFamily="34" charset="-128"/>
              </a:rPr>
              <a:pPr/>
              <a:t>43</a:t>
            </a:fld>
            <a:endParaRPr lang="en-US" altLang="en-US" sz="1300" smtClean="0">
              <a:latin typeface="Comic Sans MS" panose="030F0702030302020204" pitchFamily="66" charset="0"/>
              <a:ea typeface="ＭＳ Ｐゴシック" panose="020B0600070205080204" pitchFamily="34" charset="-128"/>
            </a:endParaRPr>
          </a:p>
        </p:txBody>
      </p:sp>
      <p:sp>
        <p:nvSpPr>
          <p:cNvPr id="100355"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035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Comic Sans MS" panose="030F0702030302020204" pitchFamily="66" charset="0"/>
            </a:endParaRPr>
          </a:p>
        </p:txBody>
      </p:sp>
    </p:spTree>
    <p:extLst>
      <p:ext uri="{BB962C8B-B14F-4D97-AF65-F5344CB8AC3E}">
        <p14:creationId xmlns:p14="http://schemas.microsoft.com/office/powerpoint/2010/main" val="71045006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883B2D60-1EFB-4588-9814-D51007742FB2}" type="slidenum">
              <a:rPr lang="en-US" altLang="en-US" smtClean="0"/>
              <a:pPr/>
              <a:t>44</a:t>
            </a:fld>
            <a:endParaRPr lang="en-US" altLang="en-US" smtClean="0"/>
          </a:p>
        </p:txBody>
      </p:sp>
      <p:sp>
        <p:nvSpPr>
          <p:cNvPr id="102403"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240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Andrews NC. </a:t>
            </a:r>
            <a:r>
              <a:rPr lang="en-US" altLang="en-US" i="1" smtClean="0"/>
              <a:t>Nature Reviews Genetics 2000:  (</a:t>
            </a:r>
            <a:r>
              <a:rPr lang="en-US" altLang="en-US" smtClean="0"/>
              <a:t>1): 208-217  FIGURE 2</a:t>
            </a:r>
          </a:p>
          <a:p>
            <a:pPr eaLnBrk="1" hangingPunct="1">
              <a:spcBef>
                <a:spcPct val="0"/>
              </a:spcBef>
            </a:pPr>
            <a:endParaRPr lang="en-US" altLang="en-US" smtClean="0"/>
          </a:p>
        </p:txBody>
      </p:sp>
    </p:spTree>
    <p:extLst>
      <p:ext uri="{BB962C8B-B14F-4D97-AF65-F5344CB8AC3E}">
        <p14:creationId xmlns:p14="http://schemas.microsoft.com/office/powerpoint/2010/main" val="328495608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8CCA966F-C459-4BC2-990F-173E04601B04}" type="slidenum">
              <a:rPr lang="en-US" altLang="en-US" smtClean="0"/>
              <a:pPr/>
              <a:t>47</a:t>
            </a:fld>
            <a:endParaRPr lang="en-US" altLang="en-US" smtClean="0"/>
          </a:p>
        </p:txBody>
      </p:sp>
      <p:sp>
        <p:nvSpPr>
          <p:cNvPr id="106499" name="Rectangle 2"/>
          <p:cNvSpPr>
            <a:spLocks noGrp="1" noRot="1" noChangeAspect="1" noChangeArrowheads="1" noTextEdit="1"/>
          </p:cNvSpPr>
          <p:nvPr>
            <p:ph type="sldImg"/>
          </p:nvPr>
        </p:nvSpPr>
        <p:spPr bwMode="auto">
          <a:xfrm>
            <a:off x="460375" y="723900"/>
            <a:ext cx="6394450" cy="3597275"/>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650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12129024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4C22398D-2251-4161-9615-CEAE4D956B79}" type="slidenum">
              <a:rPr lang="en-US" altLang="en-US" smtClean="0"/>
              <a:pPr/>
              <a:t>50</a:t>
            </a:fld>
            <a:endParaRPr lang="en-US" altLang="en-US" smtClean="0"/>
          </a:p>
        </p:txBody>
      </p:sp>
      <p:sp>
        <p:nvSpPr>
          <p:cNvPr id="110595"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059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Free image: https://pixabay.com/en/breastfeeding-mother-mother-s-love-1570695/</a:t>
            </a:r>
          </a:p>
        </p:txBody>
      </p:sp>
    </p:spTree>
    <p:extLst>
      <p:ext uri="{BB962C8B-B14F-4D97-AF65-F5344CB8AC3E}">
        <p14:creationId xmlns:p14="http://schemas.microsoft.com/office/powerpoint/2010/main" val="292278940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1"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smtClean="0"/>
              <a:t>Free photo from https://static.pexels.com/photos/46520/milk-glass-frisch-healthy-46520.jpeg</a:t>
            </a:r>
          </a:p>
        </p:txBody>
      </p:sp>
      <p:sp>
        <p:nvSpPr>
          <p:cNvPr id="114692"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FFAA299D-446E-444F-B744-DA179584B8BB}" type="slidenum">
              <a:rPr lang="en-US" altLang="en-US" smtClean="0"/>
              <a:pPr/>
              <a:t>53</a:t>
            </a:fld>
            <a:endParaRPr lang="en-US" altLang="en-US" smtClean="0"/>
          </a:p>
        </p:txBody>
      </p:sp>
    </p:spTree>
    <p:extLst>
      <p:ext uri="{BB962C8B-B14F-4D97-AF65-F5344CB8AC3E}">
        <p14:creationId xmlns:p14="http://schemas.microsoft.com/office/powerpoint/2010/main" val="243586107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6739"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16740"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742E5438-3CD7-46A3-84FF-4D22782D3A41}" type="slidenum">
              <a:rPr lang="en-US" altLang="en-US" smtClean="0"/>
              <a:pPr/>
              <a:t>54</a:t>
            </a:fld>
            <a:endParaRPr lang="en-US" altLang="en-US" smtClean="0"/>
          </a:p>
        </p:txBody>
      </p:sp>
    </p:spTree>
    <p:extLst>
      <p:ext uri="{BB962C8B-B14F-4D97-AF65-F5344CB8AC3E}">
        <p14:creationId xmlns:p14="http://schemas.microsoft.com/office/powerpoint/2010/main" val="30634027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8787"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https://www.pexels.com/photo/cow-cows-tagged-animal-40114/</a:t>
            </a:r>
          </a:p>
          <a:p>
            <a:pPr eaLnBrk="1" hangingPunct="1">
              <a:spcBef>
                <a:spcPct val="0"/>
              </a:spcBef>
            </a:pPr>
            <a:r>
              <a:rPr lang="en-US" altLang="en-US" smtClean="0"/>
              <a:t>https://flic.kr/p/NLqrb1</a:t>
            </a:r>
          </a:p>
          <a:p>
            <a:pPr eaLnBrk="1" hangingPunct="1">
              <a:spcBef>
                <a:spcPct val="0"/>
              </a:spcBef>
            </a:pPr>
            <a:endParaRPr lang="en-US" altLang="en-US" smtClean="0"/>
          </a:p>
          <a:p>
            <a:pPr eaLnBrk="1" hangingPunct="1">
              <a:spcBef>
                <a:spcPct val="0"/>
              </a:spcBef>
            </a:pPr>
            <a:r>
              <a:rPr lang="en-US" altLang="en-US" smtClean="0"/>
              <a:t>http://thedairymom.blogspot.com/2011/07/do-you-drink-milk.html </a:t>
            </a:r>
          </a:p>
          <a:p>
            <a:pPr eaLnBrk="1" hangingPunct="1">
              <a:spcBef>
                <a:spcPct val="0"/>
              </a:spcBef>
            </a:pPr>
            <a:r>
              <a:rPr lang="en-US" altLang="en-US" smtClean="0"/>
              <a:t>  I have emailed asking for permission</a:t>
            </a:r>
          </a:p>
        </p:txBody>
      </p:sp>
      <p:sp>
        <p:nvSpPr>
          <p:cNvPr id="118788"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88806C78-D978-472D-94D5-1C037216F202}" type="slidenum">
              <a:rPr lang="en-US" altLang="en-US" smtClean="0"/>
              <a:pPr/>
              <a:t>55</a:t>
            </a:fld>
            <a:endParaRPr lang="en-US" altLang="en-US" smtClean="0"/>
          </a:p>
        </p:txBody>
      </p:sp>
    </p:spTree>
    <p:extLst>
      <p:ext uri="{BB962C8B-B14F-4D97-AF65-F5344CB8AC3E}">
        <p14:creationId xmlns:p14="http://schemas.microsoft.com/office/powerpoint/2010/main" val="56249609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Slide Image Placeholder 1"/>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363"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Karim Z et al. Clin Res Hepatol Gastroenterol. 2015 Sep;39(4):412-25. Porphyrias: A 2015 update.</a:t>
            </a:r>
          </a:p>
          <a:p>
            <a:r>
              <a:rPr lang="en-US" altLang="en-US" smtClean="0"/>
              <a:t>Figure 1  Enzymes, intermediates of the heme biosynthetic pathway and porphyrias.</a:t>
            </a:r>
          </a:p>
          <a:p>
            <a:endParaRPr lang="en-US" altLang="en-US" smtClean="0"/>
          </a:p>
          <a:p>
            <a:r>
              <a:rPr lang="en-US" altLang="en-US" smtClean="0"/>
              <a:t>Acute porphyrias are in the Orange boxes. </a:t>
            </a:r>
          </a:p>
          <a:p>
            <a:r>
              <a:rPr lang="en-US" altLang="en-US" smtClean="0"/>
              <a:t>AIP: acute intermittent porphyria </a:t>
            </a:r>
          </a:p>
          <a:p>
            <a:r>
              <a:rPr lang="en-US" altLang="en-US" smtClean="0"/>
              <a:t>ADP: ALA dehydratase porphyria </a:t>
            </a:r>
          </a:p>
          <a:p>
            <a:r>
              <a:rPr lang="en-US" altLang="en-US" smtClean="0"/>
              <a:t>HCP: hereditary coproporphyria </a:t>
            </a:r>
          </a:p>
          <a:p>
            <a:r>
              <a:rPr lang="en-US" altLang="en-US" smtClean="0"/>
              <a:t>VP: variegate porphyria </a:t>
            </a:r>
          </a:p>
          <a:p>
            <a:r>
              <a:rPr lang="en-US" altLang="en-US" smtClean="0"/>
              <a:t>PCT: porphyria cutanea tarda </a:t>
            </a:r>
          </a:p>
          <a:p>
            <a:endParaRPr lang="en-US" altLang="en-US" smtClean="0"/>
          </a:p>
          <a:p>
            <a:r>
              <a:rPr lang="en-US" altLang="en-US" smtClean="0"/>
              <a:t>Erythropoietic Porphyrias are the Yellow boxes: </a:t>
            </a:r>
          </a:p>
          <a:p>
            <a:r>
              <a:rPr lang="en-US" altLang="en-US" smtClean="0"/>
              <a:t>CEP: congenital erythropoietic porphyria; </a:t>
            </a:r>
          </a:p>
          <a:p>
            <a:r>
              <a:rPr lang="en-US" altLang="en-US" smtClean="0"/>
              <a:t>EPP: erythropoietic protoporphyria; </a:t>
            </a:r>
          </a:p>
          <a:p>
            <a:r>
              <a:rPr lang="en-US" altLang="en-US" smtClean="0"/>
              <a:t>XLPP: X-linked protoporphyria.  </a:t>
            </a:r>
          </a:p>
          <a:p>
            <a:endParaRPr lang="en-US" altLang="en-US" smtClean="0"/>
          </a:p>
          <a:p>
            <a:endParaRPr lang="en-US" altLang="en-US" smtClean="0"/>
          </a:p>
          <a:p>
            <a:endParaRPr lang="en-US" altLang="en-US" smtClean="0"/>
          </a:p>
          <a:p>
            <a:endParaRPr lang="en-US" altLang="en-US" smtClean="0"/>
          </a:p>
        </p:txBody>
      </p:sp>
      <p:sp>
        <p:nvSpPr>
          <p:cNvPr id="15364"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A7B2A848-0C25-4395-A5D7-F880D82FEA45}" type="slidenum">
              <a:rPr lang="en-US" altLang="en-US" smtClean="0"/>
              <a:pPr/>
              <a:t>7</a:t>
            </a:fld>
            <a:endParaRPr lang="en-US" altLang="en-US" smtClean="0"/>
          </a:p>
        </p:txBody>
      </p:sp>
    </p:spTree>
    <p:extLst>
      <p:ext uri="{BB962C8B-B14F-4D97-AF65-F5344CB8AC3E}">
        <p14:creationId xmlns:p14="http://schemas.microsoft.com/office/powerpoint/2010/main" val="206290735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84225" indent="-301625">
              <a:defRPr>
                <a:solidFill>
                  <a:schemeClr val="tx1"/>
                </a:solidFill>
                <a:latin typeface="Calibri" panose="020F0502020204030204" pitchFamily="34" charset="0"/>
                <a:cs typeface="Arial" panose="020B0604020202020204" pitchFamily="34" charset="0"/>
              </a:defRPr>
            </a:lvl2pPr>
            <a:lvl3pPr marL="1208088" indent="-241300">
              <a:defRPr>
                <a:solidFill>
                  <a:schemeClr val="tx1"/>
                </a:solidFill>
                <a:latin typeface="Calibri" panose="020F0502020204030204" pitchFamily="34" charset="0"/>
                <a:cs typeface="Arial" panose="020B0604020202020204" pitchFamily="34" charset="0"/>
              </a:defRPr>
            </a:lvl3pPr>
            <a:lvl4pPr marL="1690688" indent="-241300">
              <a:defRPr>
                <a:solidFill>
                  <a:schemeClr val="tx1"/>
                </a:solidFill>
                <a:latin typeface="Calibri" panose="020F0502020204030204" pitchFamily="34" charset="0"/>
                <a:cs typeface="Arial" panose="020B0604020202020204" pitchFamily="34" charset="0"/>
              </a:defRPr>
            </a:lvl4pPr>
            <a:lvl5pPr marL="2174875" indent="-241300">
              <a:defRPr>
                <a:solidFill>
                  <a:schemeClr val="tx1"/>
                </a:solidFill>
                <a:latin typeface="Calibri" panose="020F0502020204030204" pitchFamily="34" charset="0"/>
                <a:cs typeface="Arial" panose="020B0604020202020204" pitchFamily="34" charset="0"/>
              </a:defRPr>
            </a:lvl5pPr>
            <a:lvl6pPr marL="26320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892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464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40036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068FD38D-F680-48BE-A9D9-EB58FE3D27CA}" type="slidenum">
              <a:rPr lang="en-US" altLang="en-US" sz="1300" smtClean="0">
                <a:latin typeface="Comic Sans MS" panose="030F0702030302020204" pitchFamily="66" charset="0"/>
                <a:ea typeface="ＭＳ Ｐゴシック" panose="020B0600070205080204" pitchFamily="34" charset="-128"/>
              </a:rPr>
              <a:pPr/>
              <a:t>56</a:t>
            </a:fld>
            <a:endParaRPr lang="en-US" altLang="en-US" sz="1300" smtClean="0">
              <a:latin typeface="Comic Sans MS" panose="030F0702030302020204" pitchFamily="66" charset="0"/>
              <a:ea typeface="ＭＳ Ｐゴシック" panose="020B0600070205080204" pitchFamily="34" charset="-128"/>
            </a:endParaRPr>
          </a:p>
        </p:txBody>
      </p:sp>
      <p:sp>
        <p:nvSpPr>
          <p:cNvPr id="120835"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08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Comic Sans MS" panose="030F0702030302020204" pitchFamily="66" charset="0"/>
            </a:endParaRPr>
          </a:p>
        </p:txBody>
      </p:sp>
    </p:spTree>
    <p:extLst>
      <p:ext uri="{BB962C8B-B14F-4D97-AF65-F5344CB8AC3E}">
        <p14:creationId xmlns:p14="http://schemas.microsoft.com/office/powerpoint/2010/main" val="291786583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4D9D34A-63E6-4451-B5CE-D66BE3AFBCF6}" type="slidenum">
              <a:rPr lang="en-US" altLang="en-US" smtClean="0"/>
              <a:pPr/>
              <a:t>57</a:t>
            </a:fld>
            <a:endParaRPr lang="en-US" altLang="en-US" smtClean="0"/>
          </a:p>
        </p:txBody>
      </p:sp>
      <p:sp>
        <p:nvSpPr>
          <p:cNvPr id="122883" name="Rectangle 2"/>
          <p:cNvSpPr>
            <a:spLocks noGrp="1" noRot="1" noChangeAspect="1" noChangeArrowheads="1" noTextEdit="1"/>
          </p:cNvSpPr>
          <p:nvPr>
            <p:ph type="sldImg"/>
          </p:nvPr>
        </p:nvSpPr>
        <p:spPr bwMode="auto">
          <a:xfrm>
            <a:off x="460375" y="723900"/>
            <a:ext cx="6394450" cy="3597275"/>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88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31903739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1"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smtClean="0"/>
              <a:t>Gross et al. J </a:t>
            </a:r>
            <a:r>
              <a:rPr lang="en-US" altLang="en-US" dirty="0" err="1" smtClean="0"/>
              <a:t>Pediatr</a:t>
            </a:r>
            <a:r>
              <a:rPr lang="en-US" altLang="en-US" dirty="0" smtClean="0"/>
              <a:t> 1976; 88:796-9</a:t>
            </a:r>
          </a:p>
          <a:p>
            <a:pPr eaLnBrk="1" hangingPunct="1">
              <a:spcBef>
                <a:spcPct val="0"/>
              </a:spcBef>
            </a:pPr>
            <a:r>
              <a:rPr lang="en-US" altLang="en-US" i="1" dirty="0" smtClean="0"/>
              <a:t>FIGURE 1 and FIGURE 2</a:t>
            </a:r>
          </a:p>
          <a:p>
            <a:pPr eaLnBrk="1" hangingPunct="1">
              <a:spcBef>
                <a:spcPct val="0"/>
              </a:spcBef>
            </a:pPr>
            <a:endParaRPr lang="en-US" altLang="en-US" i="1" dirty="0" smtClean="0"/>
          </a:p>
          <a:p>
            <a:pPr eaLnBrk="1" hangingPunct="1">
              <a:spcBef>
                <a:spcPct val="0"/>
              </a:spcBef>
            </a:pPr>
            <a:endParaRPr lang="en-US" altLang="en-US" i="1" dirty="0" smtClean="0"/>
          </a:p>
          <a:p>
            <a:pPr eaLnBrk="1" hangingPunct="1">
              <a:spcBef>
                <a:spcPct val="0"/>
              </a:spcBef>
            </a:pPr>
            <a:r>
              <a:rPr lang="en-US" altLang="en-US" i="1" dirty="0" smtClean="0"/>
              <a:t>Inability to absorb oral iron is believed to be an extremely rare cause of therapeutic failure in the</a:t>
            </a:r>
          </a:p>
          <a:p>
            <a:pPr eaLnBrk="1" hangingPunct="1">
              <a:spcBef>
                <a:spcPct val="0"/>
              </a:spcBef>
            </a:pPr>
            <a:r>
              <a:rPr lang="en-US" altLang="en-US" i="1" dirty="0" smtClean="0"/>
              <a:t>treatment of iron deficiency anemia. Six patients who had failed to respond to oral iron therapy were</a:t>
            </a:r>
          </a:p>
          <a:p>
            <a:pPr eaLnBrk="1" hangingPunct="1">
              <a:spcBef>
                <a:spcPct val="0"/>
              </a:spcBef>
            </a:pPr>
            <a:r>
              <a:rPr lang="en-US" altLang="en-US" i="1" dirty="0" smtClean="0"/>
              <a:t>studied by a simple oral absorption test and contrasted with 25 patients with untreated iron deficiency</a:t>
            </a:r>
          </a:p>
          <a:p>
            <a:pPr eaLnBrk="1" hangingPunct="1">
              <a:spcBef>
                <a:spcPct val="0"/>
              </a:spcBef>
            </a:pPr>
            <a:r>
              <a:rPr lang="en-US" altLang="en-US" i="1" dirty="0" smtClean="0"/>
              <a:t>anemia and JO normal subjects. All six of the patients who were therapeutic failures demonstrated</a:t>
            </a:r>
          </a:p>
          <a:p>
            <a:pPr eaLnBrk="1" hangingPunct="1">
              <a:spcBef>
                <a:spcPct val="0"/>
              </a:spcBef>
            </a:pPr>
            <a:r>
              <a:rPr lang="en-US" altLang="en-US" i="1" dirty="0" smtClean="0"/>
              <a:t>impaired iron absorption in the absence of other clinical evidence of gastrointestinal disease. </a:t>
            </a:r>
            <a:r>
              <a:rPr lang="en-US" altLang="en-US" b="1" i="1" dirty="0" smtClean="0"/>
              <a:t>In the 25</a:t>
            </a:r>
          </a:p>
          <a:p>
            <a:pPr eaLnBrk="1" hangingPunct="1">
              <a:spcBef>
                <a:spcPct val="0"/>
              </a:spcBef>
            </a:pPr>
            <a:r>
              <a:rPr lang="en-US" altLang="en-US" b="1" i="1" dirty="0" smtClean="0"/>
              <a:t>newly diagnosed patients with iron deficiency, 24 demonstrated elevated iron absorptions while 10 iron replete</a:t>
            </a:r>
          </a:p>
          <a:p>
            <a:pPr eaLnBrk="1" hangingPunct="1">
              <a:spcBef>
                <a:spcPct val="0"/>
              </a:spcBef>
            </a:pPr>
            <a:r>
              <a:rPr lang="en-US" altLang="en-US" b="1" i="1" dirty="0" smtClean="0"/>
              <a:t>normal subjects had minimal elevations in their serum iron values following the administration</a:t>
            </a:r>
          </a:p>
          <a:p>
            <a:pPr eaLnBrk="1" hangingPunct="1">
              <a:spcBef>
                <a:spcPct val="0"/>
              </a:spcBef>
            </a:pPr>
            <a:r>
              <a:rPr lang="en-US" altLang="en-US" b="1" i="1" dirty="0" smtClean="0"/>
              <a:t>of the test dose of 1 mg of elemental iron per kilogram</a:t>
            </a:r>
            <a:r>
              <a:rPr lang="en-US" altLang="en-US" i="1" dirty="0" smtClean="0"/>
              <a:t>. </a:t>
            </a:r>
            <a:r>
              <a:rPr lang="en-US" altLang="en-US" i="1" dirty="0" smtClean="0">
                <a:solidFill>
                  <a:srgbClr val="FF0000"/>
                </a:solidFill>
              </a:rPr>
              <a:t>When the therapeutic failures were treated with</a:t>
            </a:r>
          </a:p>
          <a:p>
            <a:pPr eaLnBrk="1" hangingPunct="1">
              <a:spcBef>
                <a:spcPct val="0"/>
              </a:spcBef>
            </a:pPr>
            <a:r>
              <a:rPr lang="en-US" altLang="en-US" i="1" dirty="0" smtClean="0">
                <a:solidFill>
                  <a:srgbClr val="FF0000"/>
                </a:solidFill>
              </a:rPr>
              <a:t>parenteral iron, all had a therapeutic response. In addition, after treatment the impaired absorption</a:t>
            </a:r>
          </a:p>
          <a:p>
            <a:pPr eaLnBrk="1" hangingPunct="1">
              <a:spcBef>
                <a:spcPct val="0"/>
              </a:spcBef>
            </a:pPr>
            <a:r>
              <a:rPr lang="en-US" altLang="en-US" i="1" dirty="0" smtClean="0">
                <a:solidFill>
                  <a:srgbClr val="FF0000"/>
                </a:solidFill>
              </a:rPr>
              <a:t>of iron improved transiently. </a:t>
            </a:r>
            <a:r>
              <a:rPr lang="en-US" altLang="en-US" i="1" dirty="0" smtClean="0"/>
              <a:t>All children who absorbed iron readily responded to oral iron therapy.</a:t>
            </a:r>
            <a:endParaRPr lang="en-US" altLang="en-US" dirty="0" smtClean="0"/>
          </a:p>
        </p:txBody>
      </p:sp>
      <p:sp>
        <p:nvSpPr>
          <p:cNvPr id="124932"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8B319815-70D1-4DB1-ADDD-5E0537A92B00}" type="slidenum">
              <a:rPr lang="en-US" altLang="en-US" smtClean="0"/>
              <a:pPr/>
              <a:t>58</a:t>
            </a:fld>
            <a:endParaRPr lang="en-US" altLang="en-US" smtClean="0"/>
          </a:p>
        </p:txBody>
      </p:sp>
    </p:spTree>
    <p:extLst>
      <p:ext uri="{BB962C8B-B14F-4D97-AF65-F5344CB8AC3E}">
        <p14:creationId xmlns:p14="http://schemas.microsoft.com/office/powerpoint/2010/main" val="27937829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E178E514-7288-4C04-8A16-AB742BA8CB31}" type="slidenum">
              <a:rPr lang="en-US" altLang="en-US" smtClean="0"/>
              <a:pPr/>
              <a:t>59</a:t>
            </a:fld>
            <a:endParaRPr lang="en-US" altLang="en-US" smtClean="0"/>
          </a:p>
        </p:txBody>
      </p:sp>
      <p:sp>
        <p:nvSpPr>
          <p:cNvPr id="126979" name="Rectangle 2"/>
          <p:cNvSpPr>
            <a:spLocks noGrp="1" noRot="1" noChangeAspect="1" noChangeArrowheads="1" noTextEdit="1"/>
          </p:cNvSpPr>
          <p:nvPr>
            <p:ph type="sldImg"/>
          </p:nvPr>
        </p:nvSpPr>
        <p:spPr bwMode="auto">
          <a:xfrm>
            <a:off x="460375" y="723900"/>
            <a:ext cx="6394450" cy="3597275"/>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69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96273756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7581439-04B4-409C-ACE2-6388973DA32E}" type="slidenum">
              <a:rPr lang="en-US" altLang="en-US" smtClean="0"/>
              <a:pPr/>
              <a:t>60</a:t>
            </a:fld>
            <a:endParaRPr lang="en-US" altLang="en-US" smtClean="0"/>
          </a:p>
        </p:txBody>
      </p:sp>
      <p:sp>
        <p:nvSpPr>
          <p:cNvPr id="129027" name="Rectangle 2"/>
          <p:cNvSpPr>
            <a:spLocks noGrp="1" noRot="1" noChangeAspect="1" noChangeArrowheads="1" noTextEdit="1"/>
          </p:cNvSpPr>
          <p:nvPr>
            <p:ph type="sldImg"/>
          </p:nvPr>
        </p:nvSpPr>
        <p:spPr bwMode="auto">
          <a:xfrm>
            <a:off x="460375" y="723900"/>
            <a:ext cx="6394450" cy="3597275"/>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75265003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A308BF0F-AE7A-4895-8CF1-12358F31FBF9}" type="slidenum">
              <a:rPr lang="en-US" altLang="en-US" smtClean="0"/>
              <a:pPr/>
              <a:t>66</a:t>
            </a:fld>
            <a:endParaRPr lang="en-US" altLang="en-US" smtClean="0"/>
          </a:p>
        </p:txBody>
      </p:sp>
      <p:sp>
        <p:nvSpPr>
          <p:cNvPr id="139267"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92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830" tIns="48417" rIns="96830" bIns="48417"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66648946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0C1CD9F2-DE3B-4F43-8813-7E89968D4624}" type="slidenum">
              <a:rPr lang="en-US" altLang="en-US" smtClean="0"/>
              <a:pPr/>
              <a:t>67</a:t>
            </a:fld>
            <a:endParaRPr lang="en-US" altLang="en-US" smtClean="0"/>
          </a:p>
        </p:txBody>
      </p:sp>
      <p:sp>
        <p:nvSpPr>
          <p:cNvPr id="141315"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131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6830" tIns="48417" rIns="96830" bIns="48417"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81318858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84225" indent="-301625">
              <a:defRPr>
                <a:solidFill>
                  <a:schemeClr val="tx1"/>
                </a:solidFill>
                <a:latin typeface="Calibri" panose="020F0502020204030204" pitchFamily="34" charset="0"/>
                <a:cs typeface="Arial" panose="020B0604020202020204" pitchFamily="34" charset="0"/>
              </a:defRPr>
            </a:lvl2pPr>
            <a:lvl3pPr marL="1208088" indent="-241300">
              <a:defRPr>
                <a:solidFill>
                  <a:schemeClr val="tx1"/>
                </a:solidFill>
                <a:latin typeface="Calibri" panose="020F0502020204030204" pitchFamily="34" charset="0"/>
                <a:cs typeface="Arial" panose="020B0604020202020204" pitchFamily="34" charset="0"/>
              </a:defRPr>
            </a:lvl3pPr>
            <a:lvl4pPr marL="1690688" indent="-241300">
              <a:defRPr>
                <a:solidFill>
                  <a:schemeClr val="tx1"/>
                </a:solidFill>
                <a:latin typeface="Calibri" panose="020F0502020204030204" pitchFamily="34" charset="0"/>
                <a:cs typeface="Arial" panose="020B0604020202020204" pitchFamily="34" charset="0"/>
              </a:defRPr>
            </a:lvl4pPr>
            <a:lvl5pPr marL="2174875" indent="-241300">
              <a:defRPr>
                <a:solidFill>
                  <a:schemeClr val="tx1"/>
                </a:solidFill>
                <a:latin typeface="Calibri" panose="020F0502020204030204" pitchFamily="34" charset="0"/>
                <a:cs typeface="Arial" panose="020B0604020202020204" pitchFamily="34" charset="0"/>
              </a:defRPr>
            </a:lvl5pPr>
            <a:lvl6pPr marL="26320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892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464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40036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20C38C8-EBF4-4852-A82E-AC78E32A840E}" type="slidenum">
              <a:rPr lang="en-US" altLang="en-US" sz="1300" smtClean="0">
                <a:latin typeface="Comic Sans MS" panose="030F0702030302020204" pitchFamily="66" charset="0"/>
                <a:ea typeface="ＭＳ Ｐゴシック" panose="020B0600070205080204" pitchFamily="34" charset="-128"/>
              </a:rPr>
              <a:pPr/>
              <a:t>68</a:t>
            </a:fld>
            <a:endParaRPr lang="en-US" altLang="en-US" sz="1300" smtClean="0">
              <a:latin typeface="Comic Sans MS" panose="030F0702030302020204" pitchFamily="66" charset="0"/>
              <a:ea typeface="ＭＳ Ｐゴシック" panose="020B0600070205080204" pitchFamily="34" charset="-128"/>
            </a:endParaRPr>
          </a:p>
        </p:txBody>
      </p:sp>
      <p:sp>
        <p:nvSpPr>
          <p:cNvPr id="143363"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33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Comic Sans MS" panose="030F0702030302020204" pitchFamily="66" charset="0"/>
            </a:endParaRPr>
          </a:p>
        </p:txBody>
      </p:sp>
    </p:spTree>
    <p:extLst>
      <p:ext uri="{BB962C8B-B14F-4D97-AF65-F5344CB8AC3E}">
        <p14:creationId xmlns:p14="http://schemas.microsoft.com/office/powerpoint/2010/main" val="131944877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11"/>
          <p:cNvSpPr>
            <a:spLocks noGrp="1" noChangeArrowheads="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76288" indent="-298450">
              <a:defRPr>
                <a:solidFill>
                  <a:schemeClr val="tx1"/>
                </a:solidFill>
                <a:latin typeface="Calibri" panose="020F0502020204030204" pitchFamily="34" charset="0"/>
                <a:cs typeface="Arial" panose="020B0604020202020204" pitchFamily="34" charset="0"/>
              </a:defRPr>
            </a:lvl2pPr>
            <a:lvl3pPr marL="1195388" indent="-238125">
              <a:defRPr>
                <a:solidFill>
                  <a:schemeClr val="tx1"/>
                </a:solidFill>
                <a:latin typeface="Calibri" panose="020F0502020204030204" pitchFamily="34" charset="0"/>
                <a:cs typeface="Arial" panose="020B0604020202020204" pitchFamily="34" charset="0"/>
              </a:defRPr>
            </a:lvl3pPr>
            <a:lvl4pPr marL="1674813" indent="-238125">
              <a:defRPr>
                <a:solidFill>
                  <a:schemeClr val="tx1"/>
                </a:solidFill>
                <a:latin typeface="Calibri" panose="020F0502020204030204" pitchFamily="34" charset="0"/>
                <a:cs typeface="Arial" panose="020B0604020202020204" pitchFamily="34" charset="0"/>
              </a:defRPr>
            </a:lvl4pPr>
            <a:lvl5pPr marL="2152650" indent="-238125">
              <a:defRPr>
                <a:solidFill>
                  <a:schemeClr val="tx1"/>
                </a:solidFill>
                <a:latin typeface="Calibri" panose="020F0502020204030204" pitchFamily="34" charset="0"/>
                <a:cs typeface="Arial" panose="020B0604020202020204" pitchFamily="34" charset="0"/>
              </a:defRPr>
            </a:lvl5pPr>
            <a:lvl6pPr marL="26098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670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242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9814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8D591806-3755-4531-87BB-42C2F72D7802}" type="datetime1">
              <a:rPr lang="en-US" altLang="en-US" sz="1300" smtClean="0">
                <a:latin typeface="Times New Roman" panose="02020603050405020304" pitchFamily="18" charset="0"/>
              </a:rPr>
              <a:pPr/>
              <a:t>12/20/2018</a:t>
            </a:fld>
            <a:endParaRPr lang="en-US" altLang="en-US" sz="1300" smtClean="0">
              <a:latin typeface="Times New Roman" panose="02020603050405020304" pitchFamily="18" charset="0"/>
            </a:endParaRPr>
          </a:p>
        </p:txBody>
      </p:sp>
      <p:sp>
        <p:nvSpPr>
          <p:cNvPr id="149507" name="Rectangle 1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76288" indent="-298450">
              <a:defRPr>
                <a:solidFill>
                  <a:schemeClr val="tx1"/>
                </a:solidFill>
                <a:latin typeface="Calibri" panose="020F0502020204030204" pitchFamily="34" charset="0"/>
                <a:cs typeface="Arial" panose="020B0604020202020204" pitchFamily="34" charset="0"/>
              </a:defRPr>
            </a:lvl2pPr>
            <a:lvl3pPr marL="1195388" indent="-238125">
              <a:defRPr>
                <a:solidFill>
                  <a:schemeClr val="tx1"/>
                </a:solidFill>
                <a:latin typeface="Calibri" panose="020F0502020204030204" pitchFamily="34" charset="0"/>
                <a:cs typeface="Arial" panose="020B0604020202020204" pitchFamily="34" charset="0"/>
              </a:defRPr>
            </a:lvl3pPr>
            <a:lvl4pPr marL="1674813" indent="-238125">
              <a:defRPr>
                <a:solidFill>
                  <a:schemeClr val="tx1"/>
                </a:solidFill>
                <a:latin typeface="Calibri" panose="020F0502020204030204" pitchFamily="34" charset="0"/>
                <a:cs typeface="Arial" panose="020B0604020202020204" pitchFamily="34" charset="0"/>
              </a:defRPr>
            </a:lvl4pPr>
            <a:lvl5pPr marL="2152650" indent="-238125">
              <a:defRPr>
                <a:solidFill>
                  <a:schemeClr val="tx1"/>
                </a:solidFill>
                <a:latin typeface="Calibri" panose="020F0502020204030204" pitchFamily="34" charset="0"/>
                <a:cs typeface="Arial" panose="020B0604020202020204" pitchFamily="34" charset="0"/>
              </a:defRPr>
            </a:lvl5pPr>
            <a:lvl6pPr marL="26098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670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242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9814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B912CF9-A1DF-4F51-960B-FEF4B19271D0}" type="slidenum">
              <a:rPr lang="en-US" altLang="en-US" sz="1300" smtClean="0">
                <a:latin typeface="Times New Roman" panose="02020603050405020304" pitchFamily="18" charset="0"/>
              </a:rPr>
              <a:pPr/>
              <a:t>73</a:t>
            </a:fld>
            <a:endParaRPr lang="en-US" altLang="en-US" sz="1300" smtClean="0">
              <a:latin typeface="Times New Roman" panose="02020603050405020304" pitchFamily="18" charset="0"/>
            </a:endParaRPr>
          </a:p>
        </p:txBody>
      </p:sp>
      <p:sp>
        <p:nvSpPr>
          <p:cNvPr id="149508" name="Rectangle 2"/>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9509"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Heeney Original</a:t>
            </a:r>
          </a:p>
        </p:txBody>
      </p:sp>
    </p:spTree>
    <p:extLst>
      <p:ext uri="{BB962C8B-B14F-4D97-AF65-F5344CB8AC3E}">
        <p14:creationId xmlns:p14="http://schemas.microsoft.com/office/powerpoint/2010/main" val="131265143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11"/>
          <p:cNvSpPr>
            <a:spLocks noGrp="1" noChangeArrowheads="1"/>
          </p:cNvSpPr>
          <p:nvPr>
            <p:ph type="dt" sz="quarter"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76288" indent="-298450">
              <a:defRPr>
                <a:solidFill>
                  <a:schemeClr val="tx1"/>
                </a:solidFill>
                <a:latin typeface="Calibri" panose="020F0502020204030204" pitchFamily="34" charset="0"/>
                <a:cs typeface="Arial" panose="020B0604020202020204" pitchFamily="34" charset="0"/>
              </a:defRPr>
            </a:lvl2pPr>
            <a:lvl3pPr marL="1195388" indent="-238125">
              <a:defRPr>
                <a:solidFill>
                  <a:schemeClr val="tx1"/>
                </a:solidFill>
                <a:latin typeface="Calibri" panose="020F0502020204030204" pitchFamily="34" charset="0"/>
                <a:cs typeface="Arial" panose="020B0604020202020204" pitchFamily="34" charset="0"/>
              </a:defRPr>
            </a:lvl3pPr>
            <a:lvl4pPr marL="1674813" indent="-238125">
              <a:defRPr>
                <a:solidFill>
                  <a:schemeClr val="tx1"/>
                </a:solidFill>
                <a:latin typeface="Calibri" panose="020F0502020204030204" pitchFamily="34" charset="0"/>
                <a:cs typeface="Arial" panose="020B0604020202020204" pitchFamily="34" charset="0"/>
              </a:defRPr>
            </a:lvl4pPr>
            <a:lvl5pPr marL="2152650" indent="-238125">
              <a:defRPr>
                <a:solidFill>
                  <a:schemeClr val="tx1"/>
                </a:solidFill>
                <a:latin typeface="Calibri" panose="020F0502020204030204" pitchFamily="34" charset="0"/>
                <a:cs typeface="Arial" panose="020B0604020202020204" pitchFamily="34" charset="0"/>
              </a:defRPr>
            </a:lvl5pPr>
            <a:lvl6pPr marL="26098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670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242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9814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8F235369-B7A9-4B65-B80B-4F4578B95827}" type="datetime1">
              <a:rPr lang="en-US" altLang="en-US" sz="1300" smtClean="0">
                <a:latin typeface="Times New Roman" panose="02020603050405020304" pitchFamily="18" charset="0"/>
              </a:rPr>
              <a:pPr/>
              <a:t>12/20/2018</a:t>
            </a:fld>
            <a:endParaRPr lang="en-US" altLang="en-US" sz="1300" smtClean="0">
              <a:latin typeface="Times New Roman" panose="02020603050405020304" pitchFamily="18" charset="0"/>
            </a:endParaRPr>
          </a:p>
        </p:txBody>
      </p:sp>
      <p:sp>
        <p:nvSpPr>
          <p:cNvPr id="151555" name="Rectangle 1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76288" indent="-298450">
              <a:defRPr>
                <a:solidFill>
                  <a:schemeClr val="tx1"/>
                </a:solidFill>
                <a:latin typeface="Calibri" panose="020F0502020204030204" pitchFamily="34" charset="0"/>
                <a:cs typeface="Arial" panose="020B0604020202020204" pitchFamily="34" charset="0"/>
              </a:defRPr>
            </a:lvl2pPr>
            <a:lvl3pPr marL="1195388" indent="-238125">
              <a:defRPr>
                <a:solidFill>
                  <a:schemeClr val="tx1"/>
                </a:solidFill>
                <a:latin typeface="Calibri" panose="020F0502020204030204" pitchFamily="34" charset="0"/>
                <a:cs typeface="Arial" panose="020B0604020202020204" pitchFamily="34" charset="0"/>
              </a:defRPr>
            </a:lvl3pPr>
            <a:lvl4pPr marL="1674813" indent="-238125">
              <a:defRPr>
                <a:solidFill>
                  <a:schemeClr val="tx1"/>
                </a:solidFill>
                <a:latin typeface="Calibri" panose="020F0502020204030204" pitchFamily="34" charset="0"/>
                <a:cs typeface="Arial" panose="020B0604020202020204" pitchFamily="34" charset="0"/>
              </a:defRPr>
            </a:lvl4pPr>
            <a:lvl5pPr marL="2152650" indent="-238125">
              <a:defRPr>
                <a:solidFill>
                  <a:schemeClr val="tx1"/>
                </a:solidFill>
                <a:latin typeface="Calibri" panose="020F0502020204030204" pitchFamily="34" charset="0"/>
                <a:cs typeface="Arial" panose="020B0604020202020204" pitchFamily="34" charset="0"/>
              </a:defRPr>
            </a:lvl5pPr>
            <a:lvl6pPr marL="26098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670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242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981450" indent="-238125"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B6B93753-AD9D-4017-A9E6-1A235D4A22E4}" type="slidenum">
              <a:rPr lang="en-US" altLang="en-US" sz="1300" smtClean="0">
                <a:latin typeface="Times New Roman" panose="02020603050405020304" pitchFamily="18" charset="0"/>
              </a:rPr>
              <a:pPr/>
              <a:t>74</a:t>
            </a:fld>
            <a:endParaRPr lang="en-US" altLang="en-US" sz="1300" smtClean="0">
              <a:latin typeface="Times New Roman" panose="02020603050405020304" pitchFamily="18" charset="0"/>
            </a:endParaRPr>
          </a:p>
        </p:txBody>
      </p:sp>
      <p:sp>
        <p:nvSpPr>
          <p:cNvPr id="151556" name="Rectangle 2"/>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1557"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Heeney Original </a:t>
            </a:r>
          </a:p>
        </p:txBody>
      </p:sp>
    </p:spTree>
    <p:extLst>
      <p:ext uri="{BB962C8B-B14F-4D97-AF65-F5344CB8AC3E}">
        <p14:creationId xmlns:p14="http://schemas.microsoft.com/office/powerpoint/2010/main" val="265508194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Slide Image Placeholder 1"/>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11"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smtClean="0"/>
          </a:p>
        </p:txBody>
      </p:sp>
      <p:sp>
        <p:nvSpPr>
          <p:cNvPr id="17412"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ECAE9E9A-9B28-4CC8-BABF-B93E8D91EFA1}" type="slidenum">
              <a:rPr lang="en-US" altLang="en-US" smtClean="0"/>
              <a:pPr/>
              <a:t>8</a:t>
            </a:fld>
            <a:endParaRPr lang="en-US" altLang="en-US" smtClean="0"/>
          </a:p>
        </p:txBody>
      </p:sp>
    </p:spTree>
    <p:extLst>
      <p:ext uri="{BB962C8B-B14F-4D97-AF65-F5344CB8AC3E}">
        <p14:creationId xmlns:p14="http://schemas.microsoft.com/office/powerpoint/2010/main" val="179081926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937CED90-8374-4828-AFAF-01E7E16D6D94}" type="slidenum">
              <a:rPr lang="en-US" altLang="en-US" smtClean="0"/>
              <a:pPr/>
              <a:t>75</a:t>
            </a:fld>
            <a:endParaRPr lang="en-US" altLang="en-US" smtClean="0"/>
          </a:p>
        </p:txBody>
      </p:sp>
      <p:sp>
        <p:nvSpPr>
          <p:cNvPr id="153603" name="Rectangle 2"/>
          <p:cNvSpPr>
            <a:spLocks noGrp="1" noRot="1" noChangeAspect="1" noChangeArrowheads="1" noTextEdit="1"/>
          </p:cNvSpPr>
          <p:nvPr>
            <p:ph type="sldImg"/>
          </p:nvPr>
        </p:nvSpPr>
        <p:spPr bwMode="auto">
          <a:xfrm>
            <a:off x="461963" y="723900"/>
            <a:ext cx="6392862" cy="3597275"/>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360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8227" tIns="49115" rIns="98227" bIns="49115"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77558582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A64508D2-B124-4776-9424-FCF135A17189}" type="slidenum">
              <a:rPr lang="en-US" altLang="en-US" smtClean="0"/>
              <a:pPr/>
              <a:t>76</a:t>
            </a:fld>
            <a:endParaRPr lang="en-US" altLang="en-US" smtClean="0"/>
          </a:p>
        </p:txBody>
      </p:sp>
      <p:sp>
        <p:nvSpPr>
          <p:cNvPr id="155651" name="Rectangle 2"/>
          <p:cNvSpPr>
            <a:spLocks noGrp="1" noRot="1" noChangeAspect="1" noChangeArrowheads="1" noTextEdit="1"/>
          </p:cNvSpPr>
          <p:nvPr>
            <p:ph type="sldImg"/>
          </p:nvPr>
        </p:nvSpPr>
        <p:spPr bwMode="auto">
          <a:xfrm>
            <a:off x="460375" y="723900"/>
            <a:ext cx="6394450" cy="3597275"/>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565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01645244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BF081451-A3E8-402F-A3F4-8A2ADE020D54}" type="slidenum">
              <a:rPr lang="en-US" altLang="en-US" smtClean="0"/>
              <a:pPr/>
              <a:t>77</a:t>
            </a:fld>
            <a:endParaRPr lang="en-US" altLang="en-US" smtClean="0"/>
          </a:p>
        </p:txBody>
      </p:sp>
      <p:sp>
        <p:nvSpPr>
          <p:cNvPr id="157699" name="Rectangle 2"/>
          <p:cNvSpPr>
            <a:spLocks noGrp="1" noRot="1" noChangeAspect="1" noChangeArrowheads="1" noTextEdit="1"/>
          </p:cNvSpPr>
          <p:nvPr>
            <p:ph type="sldImg"/>
          </p:nvPr>
        </p:nvSpPr>
        <p:spPr bwMode="auto">
          <a:xfrm>
            <a:off x="460375" y="723900"/>
            <a:ext cx="6394450" cy="3597275"/>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770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27522239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CFEA844-04D5-439D-B07D-4ABA81EFA34D}" type="slidenum">
              <a:rPr lang="en-US" altLang="en-US" smtClean="0"/>
              <a:pPr/>
              <a:t>81</a:t>
            </a:fld>
            <a:endParaRPr lang="en-US" altLang="en-US" smtClean="0"/>
          </a:p>
        </p:txBody>
      </p:sp>
      <p:sp>
        <p:nvSpPr>
          <p:cNvPr id="162819" name="Rectangle 2"/>
          <p:cNvSpPr>
            <a:spLocks noGrp="1" noRot="1" noChangeAspect="1" noChangeArrowheads="1" noTextEdit="1"/>
          </p:cNvSpPr>
          <p:nvPr>
            <p:ph type="sldImg"/>
          </p:nvPr>
        </p:nvSpPr>
        <p:spPr bwMode="auto">
          <a:xfrm>
            <a:off x="460375" y="723900"/>
            <a:ext cx="6394450" cy="3597275"/>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282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42134216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7C81686-86EB-4971-AAC1-894655751AF2}" type="slidenum">
              <a:rPr lang="en-US" altLang="en-US" smtClean="0"/>
              <a:pPr/>
              <a:t>82</a:t>
            </a:fld>
            <a:endParaRPr lang="en-US" altLang="en-US" smtClean="0"/>
          </a:p>
        </p:txBody>
      </p:sp>
      <p:sp>
        <p:nvSpPr>
          <p:cNvPr id="164867" name="Rectangle 2"/>
          <p:cNvSpPr>
            <a:spLocks noGrp="1" noRot="1" noChangeAspect="1" noChangeArrowheads="1" noTextEdit="1"/>
          </p:cNvSpPr>
          <p:nvPr>
            <p:ph type="sldImg"/>
          </p:nvPr>
        </p:nvSpPr>
        <p:spPr bwMode="auto">
          <a:xfrm>
            <a:off x="460375" y="723900"/>
            <a:ext cx="6394450" cy="3597275"/>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48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428655039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84225" indent="-301625">
              <a:defRPr>
                <a:solidFill>
                  <a:schemeClr val="tx1"/>
                </a:solidFill>
                <a:latin typeface="Calibri" panose="020F0502020204030204" pitchFamily="34" charset="0"/>
                <a:cs typeface="Arial" panose="020B0604020202020204" pitchFamily="34" charset="0"/>
              </a:defRPr>
            </a:lvl2pPr>
            <a:lvl3pPr marL="1208088" indent="-241300">
              <a:defRPr>
                <a:solidFill>
                  <a:schemeClr val="tx1"/>
                </a:solidFill>
                <a:latin typeface="Calibri" panose="020F0502020204030204" pitchFamily="34" charset="0"/>
                <a:cs typeface="Arial" panose="020B0604020202020204" pitchFamily="34" charset="0"/>
              </a:defRPr>
            </a:lvl3pPr>
            <a:lvl4pPr marL="1690688" indent="-241300">
              <a:defRPr>
                <a:solidFill>
                  <a:schemeClr val="tx1"/>
                </a:solidFill>
                <a:latin typeface="Calibri" panose="020F0502020204030204" pitchFamily="34" charset="0"/>
                <a:cs typeface="Arial" panose="020B0604020202020204" pitchFamily="34" charset="0"/>
              </a:defRPr>
            </a:lvl4pPr>
            <a:lvl5pPr marL="2174875" indent="-241300">
              <a:defRPr>
                <a:solidFill>
                  <a:schemeClr val="tx1"/>
                </a:solidFill>
                <a:latin typeface="Calibri" panose="020F0502020204030204" pitchFamily="34" charset="0"/>
                <a:cs typeface="Arial" panose="020B0604020202020204" pitchFamily="34" charset="0"/>
              </a:defRPr>
            </a:lvl5pPr>
            <a:lvl6pPr marL="26320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892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464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40036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0F21F4B-741F-40C3-B120-EF2D2C675BEA}" type="slidenum">
              <a:rPr lang="en-US" altLang="en-US" sz="1300" smtClean="0">
                <a:latin typeface="Comic Sans MS" panose="030F0702030302020204" pitchFamily="66" charset="0"/>
                <a:ea typeface="ＭＳ Ｐゴシック" panose="020B0600070205080204" pitchFamily="34" charset="-128"/>
              </a:rPr>
              <a:pPr/>
              <a:t>88</a:t>
            </a:fld>
            <a:endParaRPr lang="en-US" altLang="en-US" sz="1300" smtClean="0">
              <a:latin typeface="Comic Sans MS" panose="030F0702030302020204" pitchFamily="66" charset="0"/>
              <a:ea typeface="ＭＳ Ｐゴシック" panose="020B0600070205080204" pitchFamily="34" charset="-128"/>
            </a:endParaRPr>
          </a:p>
        </p:txBody>
      </p:sp>
      <p:sp>
        <p:nvSpPr>
          <p:cNvPr id="172035"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20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Comic Sans MS" panose="030F0702030302020204" pitchFamily="66" charset="0"/>
            </a:endParaRPr>
          </a:p>
        </p:txBody>
      </p:sp>
    </p:spTree>
    <p:extLst>
      <p:ext uri="{BB962C8B-B14F-4D97-AF65-F5344CB8AC3E}">
        <p14:creationId xmlns:p14="http://schemas.microsoft.com/office/powerpoint/2010/main" val="426215534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7AD4C7FD-FFB1-4996-B455-03B25F04928F}" type="slidenum">
              <a:rPr lang="en-US" altLang="en-US" smtClean="0"/>
              <a:pPr/>
              <a:t>93</a:t>
            </a:fld>
            <a:endParaRPr lang="en-US" altLang="en-US" smtClean="0"/>
          </a:p>
        </p:txBody>
      </p:sp>
      <p:sp>
        <p:nvSpPr>
          <p:cNvPr id="178179"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818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79069654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84225" indent="-301625">
              <a:defRPr>
                <a:solidFill>
                  <a:schemeClr val="tx1"/>
                </a:solidFill>
                <a:latin typeface="Calibri" panose="020F0502020204030204" pitchFamily="34" charset="0"/>
                <a:cs typeface="Arial" panose="020B0604020202020204" pitchFamily="34" charset="0"/>
              </a:defRPr>
            </a:lvl2pPr>
            <a:lvl3pPr marL="1208088" indent="-241300">
              <a:defRPr>
                <a:solidFill>
                  <a:schemeClr val="tx1"/>
                </a:solidFill>
                <a:latin typeface="Calibri" panose="020F0502020204030204" pitchFamily="34" charset="0"/>
                <a:cs typeface="Arial" panose="020B0604020202020204" pitchFamily="34" charset="0"/>
              </a:defRPr>
            </a:lvl3pPr>
            <a:lvl4pPr marL="1690688" indent="-241300">
              <a:defRPr>
                <a:solidFill>
                  <a:schemeClr val="tx1"/>
                </a:solidFill>
                <a:latin typeface="Calibri" panose="020F0502020204030204" pitchFamily="34" charset="0"/>
                <a:cs typeface="Arial" panose="020B0604020202020204" pitchFamily="34" charset="0"/>
              </a:defRPr>
            </a:lvl4pPr>
            <a:lvl5pPr marL="2174875" indent="-241300">
              <a:defRPr>
                <a:solidFill>
                  <a:schemeClr val="tx1"/>
                </a:solidFill>
                <a:latin typeface="Calibri" panose="020F0502020204030204" pitchFamily="34" charset="0"/>
                <a:cs typeface="Arial" panose="020B0604020202020204" pitchFamily="34" charset="0"/>
              </a:defRPr>
            </a:lvl5pPr>
            <a:lvl6pPr marL="26320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30892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5464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4003675" indent="-2413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BFA01B38-2C12-4E03-8578-775CF66E18A7}" type="slidenum">
              <a:rPr lang="en-US" altLang="en-US" sz="1300" smtClean="0">
                <a:latin typeface="Comic Sans MS" panose="030F0702030302020204" pitchFamily="66" charset="0"/>
                <a:ea typeface="ＭＳ Ｐゴシック" panose="020B0600070205080204" pitchFamily="34" charset="-128"/>
              </a:rPr>
              <a:pPr/>
              <a:t>94</a:t>
            </a:fld>
            <a:endParaRPr lang="en-US" altLang="en-US" sz="1300" smtClean="0">
              <a:latin typeface="Comic Sans MS" panose="030F0702030302020204" pitchFamily="66" charset="0"/>
              <a:ea typeface="ＭＳ Ｐゴシック" panose="020B0600070205080204" pitchFamily="34" charset="-128"/>
            </a:endParaRPr>
          </a:p>
        </p:txBody>
      </p:sp>
      <p:sp>
        <p:nvSpPr>
          <p:cNvPr id="180227"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022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latin typeface="Comic Sans MS" panose="030F0702030302020204" pitchFamily="66" charset="0"/>
            </a:endParaRPr>
          </a:p>
        </p:txBody>
      </p:sp>
    </p:spTree>
    <p:extLst>
      <p:ext uri="{BB962C8B-B14F-4D97-AF65-F5344CB8AC3E}">
        <p14:creationId xmlns:p14="http://schemas.microsoft.com/office/powerpoint/2010/main" val="174973331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547289F-9C0B-42BB-A863-9F3DDAFC392A}" type="slidenum">
              <a:rPr lang="en-US" altLang="en-US" smtClean="0"/>
              <a:pPr/>
              <a:t>98</a:t>
            </a:fld>
            <a:endParaRPr lang="en-US" altLang="en-US" smtClean="0"/>
          </a:p>
        </p:txBody>
      </p:sp>
      <p:sp>
        <p:nvSpPr>
          <p:cNvPr id="185347"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534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21537804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E8CB50A1-C58D-4287-B7C7-56AE6BCCEF80}" type="slidenum">
              <a:rPr lang="en-US" altLang="en-US" smtClean="0"/>
              <a:pPr/>
              <a:t>99</a:t>
            </a:fld>
            <a:endParaRPr lang="en-US" altLang="en-US" smtClean="0"/>
          </a:p>
        </p:txBody>
      </p:sp>
      <p:sp>
        <p:nvSpPr>
          <p:cNvPr id="187395"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739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de-DE" altLang="en-US" smtClean="0"/>
              <a:t>Mark D. Fleming, MD, DPhil</a:t>
            </a:r>
            <a:endParaRPr lang="en-US" altLang="en-US" smtClean="0"/>
          </a:p>
        </p:txBody>
      </p:sp>
    </p:spTree>
    <p:extLst>
      <p:ext uri="{BB962C8B-B14F-4D97-AF65-F5344CB8AC3E}">
        <p14:creationId xmlns:p14="http://schemas.microsoft.com/office/powerpoint/2010/main" val="319312145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7651"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https://opentextbc.ca/anatomyandphysiology/chapter/18-3-erythrocytes/</a:t>
            </a:r>
          </a:p>
          <a:p>
            <a:endParaRPr lang="en-US" altLang="en-US" smtClean="0"/>
          </a:p>
          <a:p>
            <a:r>
              <a:rPr lang="en-US" altLang="en-US" smtClean="0"/>
              <a:t>Hemoglobin. (a) A molecule of hemoglobin contains four globin proteins, each of which is bound to one molecule of the iron-containing pigment heme. (b) A single erythrocyte can contain 300 million hemoglobin molecules, and thus more than 1 billion oxygen molecules.</a:t>
            </a:r>
          </a:p>
        </p:txBody>
      </p:sp>
      <p:sp>
        <p:nvSpPr>
          <p:cNvPr id="27652"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38942A0-4126-4662-ADE9-BBF18B189A54}" type="slidenum">
              <a:rPr lang="en-US" altLang="en-US" smtClean="0"/>
              <a:pPr/>
              <a:t>9</a:t>
            </a:fld>
            <a:endParaRPr lang="en-US" altLang="en-US" smtClean="0"/>
          </a:p>
        </p:txBody>
      </p:sp>
    </p:spTree>
    <p:extLst>
      <p:ext uri="{BB962C8B-B14F-4D97-AF65-F5344CB8AC3E}">
        <p14:creationId xmlns:p14="http://schemas.microsoft.com/office/powerpoint/2010/main" val="33989985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CDF7052F-5A91-492B-8F47-024D0E523088}" type="slidenum">
              <a:rPr lang="en-US" altLang="en-US" smtClean="0"/>
              <a:pPr/>
              <a:t>100</a:t>
            </a:fld>
            <a:endParaRPr lang="en-US" altLang="en-US" smtClean="0"/>
          </a:p>
        </p:txBody>
      </p:sp>
      <p:sp>
        <p:nvSpPr>
          <p:cNvPr id="189443"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944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de-DE" altLang="en-US" smtClean="0"/>
              <a:t>Mark D. Fleming, MD, DPhil</a:t>
            </a:r>
            <a:endParaRPr lang="en-US" altLang="en-US" smtClean="0"/>
          </a:p>
        </p:txBody>
      </p:sp>
    </p:spTree>
    <p:extLst>
      <p:ext uri="{BB962C8B-B14F-4D97-AF65-F5344CB8AC3E}">
        <p14:creationId xmlns:p14="http://schemas.microsoft.com/office/powerpoint/2010/main" val="137467309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868E70C6-0BA0-4CB4-B445-CB772E2C0061}" type="slidenum">
              <a:rPr lang="en-US" altLang="en-US" smtClean="0"/>
              <a:pPr/>
              <a:t>102</a:t>
            </a:fld>
            <a:endParaRPr lang="en-US" altLang="en-US" smtClean="0"/>
          </a:p>
        </p:txBody>
      </p:sp>
      <p:sp>
        <p:nvSpPr>
          <p:cNvPr id="192515"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251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de-DE" altLang="en-US" smtClean="0"/>
              <a:t>Mark D. Fleming, MD, DPhil</a:t>
            </a:r>
            <a:endParaRPr lang="en-US" altLang="en-US" smtClean="0"/>
          </a:p>
          <a:p>
            <a:pPr eaLnBrk="1" hangingPunct="1">
              <a:spcBef>
                <a:spcPct val="0"/>
              </a:spcBef>
            </a:pPr>
            <a:endParaRPr lang="en-US" altLang="en-US" smtClean="0"/>
          </a:p>
        </p:txBody>
      </p:sp>
    </p:spTree>
    <p:extLst>
      <p:ext uri="{BB962C8B-B14F-4D97-AF65-F5344CB8AC3E}">
        <p14:creationId xmlns:p14="http://schemas.microsoft.com/office/powerpoint/2010/main" val="27517889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6C524E5-5B20-4CDF-9FF2-CF9FEA72A6F8}" type="slidenum">
              <a:rPr lang="en-US" altLang="en-US" smtClean="0"/>
              <a:pPr/>
              <a:t>103</a:t>
            </a:fld>
            <a:endParaRPr lang="en-US" altLang="en-US" smtClean="0"/>
          </a:p>
        </p:txBody>
      </p:sp>
      <p:sp>
        <p:nvSpPr>
          <p:cNvPr id="194563"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45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de-DE" altLang="en-US" smtClean="0"/>
              <a:t>Mark D. Fleming, MD, DPhil</a:t>
            </a:r>
            <a:endParaRPr lang="en-US" altLang="en-US" smtClean="0"/>
          </a:p>
          <a:p>
            <a:pPr eaLnBrk="1" hangingPunct="1">
              <a:spcBef>
                <a:spcPct val="0"/>
              </a:spcBef>
            </a:pPr>
            <a:endParaRPr lang="en-US" altLang="en-US" smtClean="0"/>
          </a:p>
        </p:txBody>
      </p:sp>
    </p:spTree>
    <p:extLst>
      <p:ext uri="{BB962C8B-B14F-4D97-AF65-F5344CB8AC3E}">
        <p14:creationId xmlns:p14="http://schemas.microsoft.com/office/powerpoint/2010/main" val="51972675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9AA29BFB-60C0-4EC6-944D-C0609D22339D}" type="slidenum">
              <a:rPr lang="en-US" altLang="en-US" smtClean="0"/>
              <a:pPr/>
              <a:t>104</a:t>
            </a:fld>
            <a:endParaRPr lang="en-US" altLang="en-US" smtClean="0"/>
          </a:p>
        </p:txBody>
      </p:sp>
      <p:sp>
        <p:nvSpPr>
          <p:cNvPr id="196611"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66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52625314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80D83C5-5FD0-4185-82C0-75876B6F9BDC}" type="slidenum">
              <a:rPr lang="en-US" altLang="en-US" smtClean="0"/>
              <a:pPr/>
              <a:t>105</a:t>
            </a:fld>
            <a:endParaRPr lang="en-US" altLang="en-US" smtClean="0"/>
          </a:p>
        </p:txBody>
      </p:sp>
      <p:sp>
        <p:nvSpPr>
          <p:cNvPr id="198659"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866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26826631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DED1833-9F9B-421A-B0FC-26A5AEAA0EB8}" type="slidenum">
              <a:rPr lang="en-US" altLang="en-US" smtClean="0"/>
              <a:pPr/>
              <a:t>106</a:t>
            </a:fld>
            <a:endParaRPr lang="en-US" altLang="en-US" smtClean="0"/>
          </a:p>
        </p:txBody>
      </p:sp>
      <p:sp>
        <p:nvSpPr>
          <p:cNvPr id="200707"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07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300643998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D9505838-19D9-4061-ACFD-B78967F3CA35}" type="slidenum">
              <a:rPr lang="en-US" altLang="en-US" smtClean="0"/>
              <a:pPr/>
              <a:t>107</a:t>
            </a:fld>
            <a:endParaRPr lang="en-US" altLang="en-US" smtClean="0"/>
          </a:p>
        </p:txBody>
      </p:sp>
      <p:sp>
        <p:nvSpPr>
          <p:cNvPr id="202755"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275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334157473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5827"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Chemical structures, not annotated.</a:t>
            </a:r>
          </a:p>
        </p:txBody>
      </p:sp>
      <p:sp>
        <p:nvSpPr>
          <p:cNvPr id="205828"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38D9D641-D97F-48B7-AF6B-07DB99202B35}" type="slidenum">
              <a:rPr lang="en-US" altLang="en-US" smtClean="0"/>
              <a:pPr/>
              <a:t>109</a:t>
            </a:fld>
            <a:endParaRPr lang="en-US" altLang="en-US" smtClean="0"/>
          </a:p>
        </p:txBody>
      </p:sp>
    </p:spTree>
    <p:extLst>
      <p:ext uri="{BB962C8B-B14F-4D97-AF65-F5344CB8AC3E}">
        <p14:creationId xmlns:p14="http://schemas.microsoft.com/office/powerpoint/2010/main" val="137503944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FE883176-3EE3-4A83-846B-DEB893A7A685}" type="slidenum">
              <a:rPr lang="en-US" altLang="en-US" smtClean="0"/>
              <a:pPr/>
              <a:t>113</a:t>
            </a:fld>
            <a:endParaRPr lang="en-US" altLang="en-US" smtClean="0"/>
          </a:p>
        </p:txBody>
      </p:sp>
      <p:sp>
        <p:nvSpPr>
          <p:cNvPr id="210947" name="Rectangle 2"/>
          <p:cNvSpPr>
            <a:spLocks noGrp="1" noRot="1" noChangeAspect="1" noChangeArrowheads="1" noTextEdit="1"/>
          </p:cNvSpPr>
          <p:nvPr>
            <p:ph type="sldImg"/>
          </p:nvPr>
        </p:nvSpPr>
        <p:spPr bwMode="auto">
          <a:xfrm>
            <a:off x="460375" y="720725"/>
            <a:ext cx="6396038" cy="3598863"/>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0948" name="Rectangle 3"/>
          <p:cNvSpPr>
            <a:spLocks noGrp="1" noChangeArrowheads="1"/>
          </p:cNvSpPr>
          <p:nvPr>
            <p:ph type="body" idx="1"/>
          </p:nvPr>
        </p:nvSpPr>
        <p:spPr bwMode="auto">
          <a:xfrm>
            <a:off x="731838" y="4560888"/>
            <a:ext cx="5851525" cy="4319587"/>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mtClean="0"/>
              <a:t>Chemical structures, not annotated.</a:t>
            </a:r>
          </a:p>
        </p:txBody>
      </p:sp>
    </p:spTree>
    <p:extLst>
      <p:ext uri="{BB962C8B-B14F-4D97-AF65-F5344CB8AC3E}">
        <p14:creationId xmlns:p14="http://schemas.microsoft.com/office/powerpoint/2010/main" val="221510063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4E95E7E-7288-4870-BF14-83E63690D712}" type="slidenum">
              <a:rPr lang="en-US" altLang="en-US" smtClean="0"/>
              <a:pPr/>
              <a:t>117</a:t>
            </a:fld>
            <a:endParaRPr lang="en-US" altLang="en-US" smtClean="0"/>
          </a:p>
        </p:txBody>
      </p:sp>
      <p:sp>
        <p:nvSpPr>
          <p:cNvPr id="216067"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160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302650871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https://pdb101.rcsb.org/learn/videos/oxygen-binding-in-hemoglobin</a:t>
            </a:r>
          </a:p>
          <a:p>
            <a:endParaRPr lang="en-US" altLang="en-US" smtClean="0"/>
          </a:p>
          <a:p>
            <a:r>
              <a:rPr lang="en-US" altLang="en-US" smtClean="0"/>
              <a:t>Hemoglobin is a remarkable molecular machine that uses motion and small structural changes to regulate its action. Oxygen binding at the four heme sites in hemoglobin does not happen simultaneously. Once the first heme binds oxygen, it introduces small changes in the structure of the corresponding protein chain. These changes nudge the neighboring chains into a different shape, making them bind oxygen more easily. Thus, it is difficult to add the first oxygen molecule, but binding the second, third and fourth oxygen molecules gets progressively easier and easier. This provides a great advantage in hemoglobin function. When blood is in the lungs, where oxygen is plentiful, oxygen easily binds to the first subunit and then quickly fills up the remaining ones. Then, as blood circulates through the body, the oxygen level drops while that of carbon dioxide increases. In this environment, hemoglobin releases its bound oxygen. As soon as the first oxygen molecule drops off, the protein starts changing its shape. This prompts the remaining three oxygens to be quickly released. In this way, hemoglobin picks up the largest possible load of oxygen in the lungs, and delivers all of it where and when needed.</a:t>
            </a:r>
            <a:br>
              <a:rPr lang="en-US" altLang="en-US" smtClean="0"/>
            </a:br>
            <a:r>
              <a:rPr lang="en-US" altLang="en-US" smtClean="0"/>
              <a:t/>
            </a:r>
            <a:br>
              <a:rPr lang="en-US" altLang="en-US" smtClean="0"/>
            </a:br>
            <a:r>
              <a:rPr lang="en-US" altLang="en-US" smtClean="0"/>
              <a:t>In this animated figure, the heme group of one subunit, shown in the little circular window, is kept in one place so that you can see how the protein moves around it when oxygen binds. The oxygen molecule is shown in blue green. As it binds to the iron atom in the center of the heme, it pulls a histidine amino acid upwards on the bottom side of the heme. This shifts the position of an entire alpha helix, shown here in orange below the heme. This motion is propagated throughout the protein chain and on to the other chains, ultimately causing the large rocking motion of the two subunits shown in blue. </a:t>
            </a:r>
          </a:p>
        </p:txBody>
      </p:sp>
      <p:sp>
        <p:nvSpPr>
          <p:cNvPr id="29700"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C0CBD99-3C30-4933-BCB1-791BBF0CFC88}" type="slidenum">
              <a:rPr lang="en-US" altLang="en-US" smtClean="0"/>
              <a:pPr/>
              <a:t>10</a:t>
            </a:fld>
            <a:endParaRPr lang="en-US" altLang="en-US" smtClean="0"/>
          </a:p>
        </p:txBody>
      </p:sp>
    </p:spTree>
    <p:extLst>
      <p:ext uri="{BB962C8B-B14F-4D97-AF65-F5344CB8AC3E}">
        <p14:creationId xmlns:p14="http://schemas.microsoft.com/office/powerpoint/2010/main" val="195144925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9A8DF05-AE4C-4609-8F41-2CF8E354A189}" type="slidenum">
              <a:rPr lang="en-US" altLang="en-US" smtClean="0"/>
              <a:pPr/>
              <a:t>123</a:t>
            </a:fld>
            <a:endParaRPr lang="en-US" altLang="en-US" smtClean="0"/>
          </a:p>
        </p:txBody>
      </p:sp>
      <p:sp>
        <p:nvSpPr>
          <p:cNvPr id="223235" name="Rectangle 2"/>
          <p:cNvSpPr>
            <a:spLocks noGrp="1" noRot="1" noChangeAspect="1" noChangeArrowheads="1" noTextEdit="1"/>
          </p:cNvSpPr>
          <p:nvPr>
            <p:ph type="sldImg"/>
          </p:nvPr>
        </p:nvSpPr>
        <p:spPr bwMode="auto">
          <a:xfrm>
            <a:off x="457200" y="720725"/>
            <a:ext cx="6400800" cy="360045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32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408936428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77D156E8-EC5A-46E9-9B28-85672C31E9A3}" type="slidenum">
              <a:rPr lang="en-US" altLang="en-US" smtClean="0"/>
              <a:pPr/>
              <a:t>125</a:t>
            </a:fld>
            <a:endParaRPr lang="en-US" altLang="en-US" smtClean="0"/>
          </a:p>
        </p:txBody>
      </p:sp>
      <p:sp>
        <p:nvSpPr>
          <p:cNvPr id="226307" name="Rectangle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
        <p:nvSpPr>
          <p:cNvPr id="226308" name="Rectangle 3"/>
          <p:cNvSpPr>
            <a:spLocks noGrp="1" noRot="1" noChangeAspect="1" noChangeArrowheads="1" noTextEdit="1"/>
          </p:cNvSpPr>
          <p:nvPr>
            <p:ph type="sldImg"/>
          </p:nvPr>
        </p:nvSpPr>
        <p:spPr bwMode="auto">
          <a:xfrm>
            <a:off x="474663" y="733425"/>
            <a:ext cx="6365875" cy="3581400"/>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Tree>
    <p:extLst>
      <p:ext uri="{BB962C8B-B14F-4D97-AF65-F5344CB8AC3E}">
        <p14:creationId xmlns:p14="http://schemas.microsoft.com/office/powerpoint/2010/main" val="284464439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761B054B-D03C-46EE-963C-AFCC2843DDA0}" type="slidenum">
              <a:rPr lang="en-US" altLang="en-US" smtClean="0"/>
              <a:pPr/>
              <a:t>126</a:t>
            </a:fld>
            <a:endParaRPr lang="en-US" altLang="en-US" smtClean="0"/>
          </a:p>
        </p:txBody>
      </p:sp>
      <p:sp>
        <p:nvSpPr>
          <p:cNvPr id="228355"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835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47796854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12EFBCC-50E1-4191-8B27-2B8A2784FE68}" type="slidenum">
              <a:rPr lang="en-US" altLang="en-US" smtClean="0"/>
              <a:pPr/>
              <a:t>127</a:t>
            </a:fld>
            <a:endParaRPr lang="en-US" altLang="en-US" smtClean="0"/>
          </a:p>
        </p:txBody>
      </p:sp>
      <p:sp>
        <p:nvSpPr>
          <p:cNvPr id="230403"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040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237243857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7"/>
          <p:cNvSpPr txBox="1">
            <a:spLocks noGrp="1" noChangeArrowheads="1"/>
          </p:cNvSpPr>
          <p:nvPr/>
        </p:nvSpPr>
        <p:spPr bwMode="auto">
          <a:xfrm>
            <a:off x="3886200" y="8831263"/>
            <a:ext cx="2971800" cy="46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Calibri" panose="020F0502020204030204" pitchFamily="34" charset="0"/>
              </a:defRPr>
            </a:lvl1pPr>
            <a:lvl2pPr marL="37931725" indent="-37474525">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lgn="r" eaLnBrk="1" hangingPunct="1">
              <a:spcBef>
                <a:spcPct val="0"/>
              </a:spcBef>
            </a:pPr>
            <a:fld id="{D4556A9C-B0F2-44BA-AFF7-8C47F5DF8582}" type="slidenum">
              <a:rPr lang="en-US" altLang="en-US">
                <a:latin typeface="Arial" panose="020B0604020202020204" pitchFamily="34" charset="0"/>
                <a:ea typeface="ＭＳ Ｐゴシック" panose="020B0600070205080204" pitchFamily="34" charset="-128"/>
                <a:cs typeface="Geneva"/>
              </a:rPr>
              <a:pPr algn="r" eaLnBrk="1" hangingPunct="1">
                <a:spcBef>
                  <a:spcPct val="0"/>
                </a:spcBef>
              </a:pPr>
              <a:t>131</a:t>
            </a:fld>
            <a:endParaRPr lang="en-US" altLang="en-US">
              <a:latin typeface="Arial" panose="020B0604020202020204" pitchFamily="34" charset="0"/>
              <a:ea typeface="ＭＳ Ｐゴシック" panose="020B0600070205080204" pitchFamily="34" charset="-128"/>
              <a:cs typeface="Geneva"/>
            </a:endParaRPr>
          </a:p>
        </p:txBody>
      </p:sp>
      <p:sp>
        <p:nvSpPr>
          <p:cNvPr id="235523" name="Rectangle 2"/>
          <p:cNvSpPr>
            <a:spLocks noGrp="1" noRot="1" noChangeAspect="1" noChangeArrowheads="1" noTextEdit="1"/>
          </p:cNvSpPr>
          <p:nvPr>
            <p:ph type="sldImg"/>
          </p:nvPr>
        </p:nvSpPr>
        <p:spPr bwMode="auto">
          <a:xfrm>
            <a:off x="685800" y="1143000"/>
            <a:ext cx="5486400" cy="3086100"/>
          </a:xfrm>
          <a:solidFill>
            <a:srgbClr val="FFFFFF"/>
          </a:solidFill>
          <a:ln>
            <a:solidFill>
              <a:srgbClr val="000000"/>
            </a:solidFill>
            <a:miter lim="800000"/>
            <a:headEnd/>
            <a:tailEnd/>
          </a:ln>
        </p:spPr>
      </p:sp>
      <p:sp>
        <p:nvSpPr>
          <p:cNvPr id="235524" name="Rectangle 3"/>
          <p:cNvSpPr>
            <a:spLocks noGrp="1" noChangeArrowheads="1"/>
          </p:cNvSpPr>
          <p:nvPr>
            <p:ph type="body" idx="1"/>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numCol="1" anchor="t" anchorCtr="0" compatLnSpc="1">
            <a:prstTxWarp prst="textNoShape">
              <a:avLst/>
            </a:prstTxWarp>
          </a:bodyPr>
          <a:lstStyle/>
          <a:p>
            <a:pPr eaLnBrk="1" hangingPunct="1"/>
            <a:endParaRPr lang="en-US" altLang="en-US" smtClean="0">
              <a:ea typeface="ＭＳ Ｐゴシック" panose="020B0600070205080204" pitchFamily="34" charset="-128"/>
            </a:endParaRPr>
          </a:p>
          <a:p>
            <a:pPr eaLnBrk="1" hangingPunct="1"/>
            <a:r>
              <a:rPr lang="en-US" altLang="en-US" b="1" smtClean="0">
                <a:ea typeface="ＭＳ Ｐゴシック" panose="020B0600070205080204" pitchFamily="34" charset="-128"/>
              </a:rPr>
              <a:t>Figure 14</a:t>
            </a:r>
          </a:p>
          <a:p>
            <a:pPr eaLnBrk="1" hangingPunct="1"/>
            <a:r>
              <a:rPr lang="en-US" altLang="en-US" smtClean="0"/>
              <a:t>Renal oxygen sensing controlling the production of Epo.</a:t>
            </a:r>
            <a:endParaRPr lang="en-US" altLang="en-US" smtClean="0">
              <a:ea typeface="ＭＳ Ｐゴシック" panose="020B0600070205080204" pitchFamily="34" charset="-128"/>
            </a:endParaRPr>
          </a:p>
        </p:txBody>
      </p:sp>
    </p:spTree>
    <p:extLst>
      <p:ext uri="{BB962C8B-B14F-4D97-AF65-F5344CB8AC3E}">
        <p14:creationId xmlns:p14="http://schemas.microsoft.com/office/powerpoint/2010/main" val="178147791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CA12D7A3-8974-4937-9132-66520E0EE63E}" type="slidenum">
              <a:rPr lang="en-US" altLang="en-US" smtClean="0">
                <a:latin typeface="Arial" panose="020B0604020202020204" pitchFamily="34" charset="0"/>
                <a:ea typeface="ＭＳ Ｐゴシック" panose="020B0600070205080204" pitchFamily="34" charset="-128"/>
              </a:rPr>
              <a:pPr/>
              <a:t>132</a:t>
            </a:fld>
            <a:endParaRPr lang="en-US" altLang="en-US" smtClean="0">
              <a:latin typeface="Arial" panose="020B0604020202020204" pitchFamily="34" charset="0"/>
              <a:ea typeface="ＭＳ Ｐゴシック" panose="020B0600070205080204" pitchFamily="34" charset="-128"/>
            </a:endParaRPr>
          </a:p>
        </p:txBody>
      </p:sp>
      <p:sp>
        <p:nvSpPr>
          <p:cNvPr id="237571" name="Rectangle 2"/>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757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r>
              <a:rPr lang="en-US" altLang="en-US" smtClean="0">
                <a:ea typeface="ＭＳ Ｐゴシック" panose="020B0600070205080204" pitchFamily="34" charset="-128"/>
              </a:rPr>
              <a:t>Haase VH. Hypoxic regulation of erythropoiesis and iron metabolism.  Am J Physiol Renal Physiol. 2010 Jul;299(1):F1-13. doi: 10.1152/ajprenal.00174.2010.  PMID: 20444740</a:t>
            </a:r>
          </a:p>
          <a:p>
            <a:pPr eaLnBrk="1" hangingPunct="1"/>
            <a:endParaRPr lang="en-US" altLang="en-US" smtClean="0">
              <a:ea typeface="ＭＳ Ｐゴシック" panose="020B0600070205080204" pitchFamily="34" charset="-128"/>
            </a:endParaRPr>
          </a:p>
          <a:p>
            <a:pPr eaLnBrk="1" hangingPunct="1"/>
            <a:r>
              <a:rPr lang="en-US" altLang="en-US" b="1" smtClean="0">
                <a:ea typeface="ＭＳ Ｐゴシック" panose="020B0600070205080204" pitchFamily="34" charset="-128"/>
              </a:rPr>
              <a:t>Figure 1</a:t>
            </a:r>
          </a:p>
          <a:p>
            <a:pPr eaLnBrk="1" hangingPunct="1"/>
            <a:endParaRPr lang="en-US" altLang="en-US" smtClean="0">
              <a:ea typeface="ＭＳ Ｐゴシック" panose="020B0600070205080204" pitchFamily="34" charset="-128"/>
            </a:endParaRPr>
          </a:p>
          <a:p>
            <a:pPr eaLnBrk="1" hangingPunct="1"/>
            <a:r>
              <a:rPr lang="en-US" altLang="en-US" smtClean="0">
                <a:latin typeface="Arial" panose="020B0604020202020204" pitchFamily="34" charset="0"/>
                <a:ea typeface="ＭＳ Ｐゴシック" panose="020B0600070205080204" pitchFamily="34" charset="-128"/>
              </a:rPr>
              <a:t>Hypoxia-inducible factor (HIF)-2 regulates erythropoietin (</a:t>
            </a:r>
            <a:r>
              <a:rPr lang="en-US" altLang="en-US" i="1" smtClean="0">
                <a:latin typeface="Arial" panose="020B0604020202020204" pitchFamily="34" charset="0"/>
                <a:ea typeface="ＭＳ Ｐゴシック" panose="020B0600070205080204" pitchFamily="34" charset="-128"/>
              </a:rPr>
              <a:t>EPO</a:t>
            </a:r>
            <a:r>
              <a:rPr lang="en-US" altLang="en-US" smtClean="0">
                <a:latin typeface="Arial" panose="020B0604020202020204" pitchFamily="34" charset="0"/>
                <a:ea typeface="ＭＳ Ｐゴシック" panose="020B0600070205080204" pitchFamily="34" charset="-128"/>
              </a:rPr>
              <a:t>). Shown is an overview of </a:t>
            </a:r>
            <a:r>
              <a:rPr lang="en-US" altLang="en-US" i="1" smtClean="0">
                <a:latin typeface="Arial" panose="020B0604020202020204" pitchFamily="34" charset="0"/>
                <a:ea typeface="ＭＳ Ｐゴシック" panose="020B0600070205080204" pitchFamily="34" charset="-128"/>
              </a:rPr>
              <a:t>EPO</a:t>
            </a:r>
            <a:r>
              <a:rPr lang="en-US" altLang="en-US" smtClean="0">
                <a:latin typeface="Arial" panose="020B0604020202020204" pitchFamily="34" charset="0"/>
                <a:ea typeface="ＭＳ Ｐゴシック" panose="020B0600070205080204" pitchFamily="34" charset="-128"/>
              </a:rPr>
              <a:t> gene regulation by the von Hippel-Lindau (VHL)/HIF/prolyl-4-hydroxylase domain (PHD) oxygen-sensing pathway. Proteasomal degradation of HIF-2</a:t>
            </a:r>
            <a:r>
              <a:rPr lang="el-GR" altLang="en-US" smtClean="0">
                <a:latin typeface="Arial" panose="020B0604020202020204" pitchFamily="34" charset="0"/>
                <a:ea typeface="ＭＳ Ｐゴシック" panose="020B0600070205080204" pitchFamily="34" charset="-128"/>
              </a:rPr>
              <a:t>α </a:t>
            </a:r>
            <a:r>
              <a:rPr lang="en-US" altLang="en-US" smtClean="0">
                <a:latin typeface="Arial" panose="020B0604020202020204" pitchFamily="34" charset="0"/>
                <a:ea typeface="ＭＳ Ｐゴシック" panose="020B0600070205080204" pitchFamily="34" charset="-128"/>
              </a:rPr>
              <a:t>by the VHL tumor suppressor (pVHL)-E3-ubiquitin ligase complex (shown are key components of this complex) requires hydroxylation by oxygen- and iron-dependent PHDs. Binding to hydroxylated HIF-</a:t>
            </a:r>
            <a:r>
              <a:rPr lang="el-GR" altLang="en-US" smtClean="0">
                <a:latin typeface="Arial" panose="020B0604020202020204" pitchFamily="34" charset="0"/>
                <a:ea typeface="ＭＳ Ｐゴシック" panose="020B0600070205080204" pitchFamily="34" charset="-128"/>
              </a:rPr>
              <a:t>α </a:t>
            </a:r>
            <a:r>
              <a:rPr lang="en-US" altLang="en-US" smtClean="0">
                <a:latin typeface="Arial" panose="020B0604020202020204" pitchFamily="34" charset="0"/>
                <a:ea typeface="ＭＳ Ｐゴシック" panose="020B0600070205080204" pitchFamily="34" charset="-128"/>
              </a:rPr>
              <a:t>occurs at the </a:t>
            </a:r>
            <a:r>
              <a:rPr lang="el-GR" altLang="en-US" smtClean="0">
                <a:latin typeface="Arial" panose="020B0604020202020204" pitchFamily="34" charset="0"/>
                <a:ea typeface="ＭＳ Ｐゴシック" panose="020B0600070205080204" pitchFamily="34" charset="-128"/>
              </a:rPr>
              <a:t>β-</a:t>
            </a:r>
            <a:r>
              <a:rPr lang="en-US" altLang="en-US" smtClean="0">
                <a:latin typeface="Arial" panose="020B0604020202020204" pitchFamily="34" charset="0"/>
                <a:ea typeface="ＭＳ Ｐゴシック" panose="020B0600070205080204" pitchFamily="34" charset="-128"/>
              </a:rPr>
              <a:t>domain of pVHL, which spans amino acid residues 64–154. The C-terminal </a:t>
            </a:r>
            <a:r>
              <a:rPr lang="el-GR" altLang="en-US" smtClean="0">
                <a:latin typeface="Arial" panose="020B0604020202020204" pitchFamily="34" charset="0"/>
                <a:ea typeface="ＭＳ Ｐゴシック" panose="020B0600070205080204" pitchFamily="34" charset="-128"/>
              </a:rPr>
              <a:t>α-</a:t>
            </a:r>
            <a:r>
              <a:rPr lang="en-US" altLang="en-US" smtClean="0">
                <a:latin typeface="Arial" panose="020B0604020202020204" pitchFamily="34" charset="0"/>
                <a:ea typeface="ＭＳ Ｐゴシック" panose="020B0600070205080204" pitchFamily="34" charset="-128"/>
              </a:rPr>
              <a:t>domain links the substrate recognition component pVHL to the E3 ubiquitin ligase via elongin C. In the absence of molecular oxygen, HIF-2</a:t>
            </a:r>
            <a:r>
              <a:rPr lang="el-GR" altLang="en-US" smtClean="0">
                <a:latin typeface="Arial" panose="020B0604020202020204" pitchFamily="34" charset="0"/>
                <a:ea typeface="ＭＳ Ｐゴシック" panose="020B0600070205080204" pitchFamily="34" charset="-128"/>
              </a:rPr>
              <a:t>α </a:t>
            </a:r>
            <a:r>
              <a:rPr lang="en-US" altLang="en-US" smtClean="0">
                <a:latin typeface="Arial" panose="020B0604020202020204" pitchFamily="34" charset="0"/>
                <a:ea typeface="ＭＳ Ｐゴシック" panose="020B0600070205080204" pitchFamily="34" charset="-128"/>
              </a:rPr>
              <a:t>is not degraded and translocates to the nucleus where it forms a heterodimer with HIF-</a:t>
            </a:r>
            <a:r>
              <a:rPr lang="el-GR" altLang="en-US" smtClean="0">
                <a:latin typeface="Arial" panose="020B0604020202020204" pitchFamily="34" charset="0"/>
                <a:ea typeface="ＭＳ Ｐゴシック" panose="020B0600070205080204" pitchFamily="34" charset="-128"/>
              </a:rPr>
              <a:t>β, </a:t>
            </a:r>
            <a:r>
              <a:rPr lang="en-US" altLang="en-US" smtClean="0">
                <a:latin typeface="Arial" panose="020B0604020202020204" pitchFamily="34" charset="0"/>
                <a:ea typeface="ＭＳ Ｐゴシック" panose="020B0600070205080204" pitchFamily="34" charset="-128"/>
              </a:rPr>
              <a:t>also known as the aryl hydrocarbon receptor nuclear translocator (ARNT). HIF-2</a:t>
            </a:r>
            <a:r>
              <a:rPr lang="el-GR" altLang="en-US" smtClean="0">
                <a:latin typeface="Arial" panose="020B0604020202020204" pitchFamily="34" charset="0"/>
                <a:ea typeface="ＭＳ Ｐゴシック" panose="020B0600070205080204" pitchFamily="34" charset="-128"/>
              </a:rPr>
              <a:t>α/β </a:t>
            </a:r>
            <a:r>
              <a:rPr lang="en-US" altLang="en-US" smtClean="0">
                <a:latin typeface="Arial" panose="020B0604020202020204" pitchFamily="34" charset="0"/>
                <a:ea typeface="ＭＳ Ｐゴシック" panose="020B0600070205080204" pitchFamily="34" charset="-128"/>
              </a:rPr>
              <a:t>heterodimers bind to the HIF consensus binding site 5′-</a:t>
            </a:r>
            <a:r>
              <a:rPr lang="en-US" altLang="en-US" i="1" smtClean="0">
                <a:latin typeface="Arial" panose="020B0604020202020204" pitchFamily="34" charset="0"/>
                <a:ea typeface="ＭＳ Ｐゴシック" panose="020B0600070205080204" pitchFamily="34" charset="-128"/>
              </a:rPr>
              <a:t>RCGTG</a:t>
            </a:r>
            <a:r>
              <a:rPr lang="en-US" altLang="en-US" smtClean="0">
                <a:latin typeface="Arial" panose="020B0604020202020204" pitchFamily="34" charset="0"/>
                <a:ea typeface="ＭＳ Ｐゴシック" panose="020B0600070205080204" pitchFamily="34" charset="-128"/>
              </a:rPr>
              <a:t>-3′ and increase </a:t>
            </a:r>
            <a:r>
              <a:rPr lang="en-US" altLang="en-US" i="1" smtClean="0">
                <a:latin typeface="Arial" panose="020B0604020202020204" pitchFamily="34" charset="0"/>
                <a:ea typeface="ＭＳ Ｐゴシック" panose="020B0600070205080204" pitchFamily="34" charset="-128"/>
              </a:rPr>
              <a:t>EPO</a:t>
            </a:r>
            <a:r>
              <a:rPr lang="en-US" altLang="en-US" smtClean="0">
                <a:latin typeface="Arial" panose="020B0604020202020204" pitchFamily="34" charset="0"/>
                <a:ea typeface="ＭＳ Ｐゴシック" panose="020B0600070205080204" pitchFamily="34" charset="-128"/>
              </a:rPr>
              <a:t> transcription in the presence of transcriptional coactivators, such as CREB-binding protein (CBP) and p300. Hypoxic induction of </a:t>
            </a:r>
            <a:r>
              <a:rPr lang="en-US" altLang="en-US" i="1" smtClean="0">
                <a:latin typeface="Arial" panose="020B0604020202020204" pitchFamily="34" charset="0"/>
                <a:ea typeface="ＭＳ Ｐゴシック" panose="020B0600070205080204" pitchFamily="34" charset="-128"/>
              </a:rPr>
              <a:t>EPO</a:t>
            </a:r>
            <a:r>
              <a:rPr lang="en-US" altLang="en-US" smtClean="0">
                <a:latin typeface="Arial" panose="020B0604020202020204" pitchFamily="34" charset="0"/>
                <a:ea typeface="ＭＳ Ｐゴシック" panose="020B0600070205080204" pitchFamily="34" charset="-128"/>
              </a:rPr>
              <a:t> in the liver is mediated by the liver-inducibility element located in the 3′-end of the </a:t>
            </a:r>
            <a:r>
              <a:rPr lang="en-US" altLang="en-US" i="1" smtClean="0">
                <a:latin typeface="Arial" panose="020B0604020202020204" pitchFamily="34" charset="0"/>
                <a:ea typeface="ＭＳ Ｐゴシック" panose="020B0600070205080204" pitchFamily="34" charset="-128"/>
              </a:rPr>
              <a:t>EPO</a:t>
            </a:r>
            <a:r>
              <a:rPr lang="en-US" altLang="en-US" smtClean="0">
                <a:latin typeface="Arial" panose="020B0604020202020204" pitchFamily="34" charset="0"/>
                <a:ea typeface="ＭＳ Ｐゴシック" panose="020B0600070205080204" pitchFamily="34" charset="-128"/>
              </a:rPr>
              <a:t> gene and in renal interstitial fibroblast-like cells by the 5′-kidney-inducibility element, which is located 6–14 kb upstream of its transcription start site. Nitric oxide, reactive oxygen species, Krebs cycle metabolites succinate and fumarate, cobalt chloride (CoCl</a:t>
            </a:r>
            <a:r>
              <a:rPr lang="en-US" altLang="en-US" baseline="-25000" smtClean="0">
                <a:latin typeface="Arial" panose="020B0604020202020204" pitchFamily="34" charset="0"/>
                <a:ea typeface="ＭＳ Ｐゴシック" panose="020B0600070205080204" pitchFamily="34" charset="-128"/>
              </a:rPr>
              <a:t>2</a:t>
            </a:r>
            <a:r>
              <a:rPr lang="en-US" altLang="en-US" smtClean="0">
                <a:latin typeface="Arial" panose="020B0604020202020204" pitchFamily="34" charset="0"/>
                <a:ea typeface="ＭＳ Ｐゴシック" panose="020B0600070205080204" pitchFamily="34" charset="-128"/>
              </a:rPr>
              <a:t>), and iron chelators such as desferrioxamine inhibit HIF PHDs in the presence of oxygen, resulting in increased </a:t>
            </a:r>
            <a:r>
              <a:rPr lang="en-US" altLang="en-US" i="1" smtClean="0">
                <a:latin typeface="Arial" panose="020B0604020202020204" pitchFamily="34" charset="0"/>
                <a:ea typeface="ＭＳ Ｐゴシック" panose="020B0600070205080204" pitchFamily="34" charset="-128"/>
              </a:rPr>
              <a:t>EPO</a:t>
            </a:r>
            <a:r>
              <a:rPr lang="en-US" altLang="en-US" smtClean="0">
                <a:latin typeface="Arial" panose="020B0604020202020204" pitchFamily="34" charset="0"/>
                <a:ea typeface="ＭＳ Ｐゴシック" panose="020B0600070205080204" pitchFamily="34" charset="-128"/>
              </a:rPr>
              <a:t> transcription. </a:t>
            </a:r>
            <a:r>
              <a:rPr lang="en-US" altLang="en-US" i="1" smtClean="0">
                <a:latin typeface="Arial" panose="020B0604020202020204" pitchFamily="34" charset="0"/>
                <a:ea typeface="ＭＳ Ｐゴシック" panose="020B0600070205080204" pitchFamily="34" charset="-128"/>
              </a:rPr>
              <a:t>EPO</a:t>
            </a:r>
            <a:r>
              <a:rPr lang="en-US" altLang="en-US" smtClean="0">
                <a:latin typeface="Arial" panose="020B0604020202020204" pitchFamily="34" charset="0"/>
                <a:ea typeface="ＭＳ Ｐゴシック" panose="020B0600070205080204" pitchFamily="34" charset="-128"/>
              </a:rPr>
              <a:t> mRNA is encoded by 5 exons depicted by boxes. Coding sequences are shown in red. Nontranslated regions are shown in blue, and numbers indicate distance from the transcription start site in kb (not drawn to scale). Also shown are binding sites for hepatocyte nuclear factor (HNF)-4 in the 3′-liver-inducibility region. Fe</a:t>
            </a:r>
            <a:r>
              <a:rPr lang="en-US" altLang="en-US" baseline="30000" smtClean="0">
                <a:latin typeface="Arial" panose="020B0604020202020204" pitchFamily="34" charset="0"/>
                <a:ea typeface="ＭＳ Ｐゴシック" panose="020B0600070205080204" pitchFamily="34" charset="-128"/>
              </a:rPr>
              <a:t>2+</a:t>
            </a:r>
            <a:r>
              <a:rPr lang="en-US" altLang="en-US" smtClean="0">
                <a:latin typeface="Arial" panose="020B0604020202020204" pitchFamily="34" charset="0"/>
                <a:ea typeface="ＭＳ Ｐゴシック" panose="020B0600070205080204" pitchFamily="34" charset="-128"/>
              </a:rPr>
              <a:t>, ferrous iron; NO, nitric oxide; ROS, reactive oxygen species; ub, ubiquitin.</a:t>
            </a:r>
            <a:endParaRPr lang="en-US" altLang="en-US" smtClean="0">
              <a:ea typeface="ＭＳ Ｐゴシック" panose="020B0600070205080204" pitchFamily="34" charset="-128"/>
            </a:endParaRPr>
          </a:p>
          <a:p>
            <a:pPr eaLnBrk="1" hangingPunct="1"/>
            <a:endParaRPr lang="en-US" altLang="en-US" smtClean="0">
              <a:ea typeface="ＭＳ Ｐゴシック" panose="020B0600070205080204" pitchFamily="34" charset="-128"/>
            </a:endParaRPr>
          </a:p>
        </p:txBody>
      </p:sp>
    </p:spTree>
    <p:extLst>
      <p:ext uri="{BB962C8B-B14F-4D97-AF65-F5344CB8AC3E}">
        <p14:creationId xmlns:p14="http://schemas.microsoft.com/office/powerpoint/2010/main" val="45494112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9619"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https://upload.wikimedia.org/wikipedia/commons/4/4d/TruncatedEpoReceptors.png</a:t>
            </a:r>
          </a:p>
          <a:p>
            <a:endParaRPr lang="en-US" altLang="en-US" smtClean="0"/>
          </a:p>
        </p:txBody>
      </p:sp>
      <p:sp>
        <p:nvSpPr>
          <p:cNvPr id="239620"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E13D5C3D-161F-4997-9346-57D8A4E37CBD}" type="slidenum">
              <a:rPr lang="en-US" altLang="en-US" smtClean="0"/>
              <a:pPr/>
              <a:t>133</a:t>
            </a:fld>
            <a:endParaRPr lang="en-US" altLang="en-US" smtClean="0"/>
          </a:p>
        </p:txBody>
      </p:sp>
    </p:spTree>
    <p:extLst>
      <p:ext uri="{BB962C8B-B14F-4D97-AF65-F5344CB8AC3E}">
        <p14:creationId xmlns:p14="http://schemas.microsoft.com/office/powerpoint/2010/main" val="141640895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FD840285-3F39-49FF-9A0C-73237BA61ABC}" type="slidenum">
              <a:rPr lang="en-US" altLang="en-US" smtClean="0"/>
              <a:pPr/>
              <a:t>134</a:t>
            </a:fld>
            <a:endParaRPr lang="en-US" altLang="en-US" smtClean="0"/>
          </a:p>
        </p:txBody>
      </p:sp>
      <p:sp>
        <p:nvSpPr>
          <p:cNvPr id="241667" name="Rectangle 2"/>
          <p:cNvSpPr>
            <a:spLocks noGrp="1" noRot="1" noChangeAspect="1" noChangeArrowheads="1" noTextEdit="1"/>
          </p:cNvSpPr>
          <p:nvPr>
            <p:ph type="sldImg"/>
          </p:nvPr>
        </p:nvSpPr>
        <p:spPr bwMode="auto">
          <a:xfrm>
            <a:off x="461963" y="723900"/>
            <a:ext cx="6391275" cy="3595688"/>
          </a:xfrm>
          <a:noFill/>
          <a:ln cap="flat">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416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mtClean="0"/>
          </a:p>
        </p:txBody>
      </p:sp>
    </p:spTree>
    <p:extLst>
      <p:ext uri="{BB962C8B-B14F-4D97-AF65-F5344CB8AC3E}">
        <p14:creationId xmlns:p14="http://schemas.microsoft.com/office/powerpoint/2010/main" val="130806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1747"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https://commons.wikimedia.org/wiki/File:Oxygen-Haemoglobin_dissociation_curves.svg</a:t>
            </a:r>
          </a:p>
          <a:p>
            <a:endParaRPr lang="en-US" altLang="en-US" smtClean="0"/>
          </a:p>
        </p:txBody>
      </p:sp>
      <p:sp>
        <p:nvSpPr>
          <p:cNvPr id="31748"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04C5DB3A-8797-4204-8EC6-F280CC3567BB}" type="slidenum">
              <a:rPr lang="en-US" altLang="en-US" smtClean="0"/>
              <a:pPr/>
              <a:t>11</a:t>
            </a:fld>
            <a:endParaRPr lang="en-US" altLang="en-US" smtClean="0"/>
          </a:p>
        </p:txBody>
      </p:sp>
    </p:spTree>
    <p:extLst>
      <p:ext uri="{BB962C8B-B14F-4D97-AF65-F5344CB8AC3E}">
        <p14:creationId xmlns:p14="http://schemas.microsoft.com/office/powerpoint/2010/main" val="24856078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Slide Image Placeholder 1"/>
          <p:cNvSpPr>
            <a:spLocks noGrp="1" noRot="1" noChangeAspect="1" noChangeArrowheads="1" noTextEdit="1"/>
          </p:cNvSpPr>
          <p:nvPr>
            <p:ph type="sldImg"/>
          </p:nvPr>
        </p:nvSpPr>
        <p:spPr bwMode="auto">
          <a:xfrm>
            <a:off x="685800" y="1143000"/>
            <a:ext cx="5486400" cy="30861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5" name="Notes Placeholder 2"/>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smtClean="0"/>
              <a:t>https://commons.wikimedia.org/wiki/File:Oxygen-Haemoglobin_dissociation_curves.svg</a:t>
            </a:r>
          </a:p>
        </p:txBody>
      </p:sp>
      <p:sp>
        <p:nvSpPr>
          <p:cNvPr id="33796" name="Slide Number Placeholder 3"/>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78B8027F-E530-42D1-9B9B-CC4179E59B9E}" type="slidenum">
              <a:rPr lang="en-US" altLang="en-US" smtClean="0"/>
              <a:pPr/>
              <a:t>12</a:t>
            </a:fld>
            <a:endParaRPr lang="en-US" altLang="en-US" smtClean="0"/>
          </a:p>
        </p:txBody>
      </p:sp>
    </p:spTree>
    <p:extLst>
      <p:ext uri="{BB962C8B-B14F-4D97-AF65-F5344CB8AC3E}">
        <p14:creationId xmlns:p14="http://schemas.microsoft.com/office/powerpoint/2010/main" val="259962500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dirty="0"/>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 xmlns:a16="http://schemas.microsoft.com/office/drawing/2014/main" id="{2D8B975A-09C1-4EC7-AFDE-835F0B08C2A3}"/>
              </a:ext>
            </a:extLst>
          </p:cNvPr>
          <p:cNvSpPr>
            <a:spLocks noGrp="1"/>
          </p:cNvSpPr>
          <p:nvPr>
            <p:ph type="dt" sz="half" idx="10"/>
          </p:nvPr>
        </p:nvSpPr>
        <p:spPr/>
        <p:txBody>
          <a:bodyPr/>
          <a:lstStyle>
            <a:lvl1pPr>
              <a:defRPr/>
            </a:lvl1pPr>
          </a:lstStyle>
          <a:p>
            <a:pPr>
              <a:defRPr/>
            </a:pPr>
            <a:fld id="{A4FC2CCE-2ACF-4263-B435-EB356355F99E}" type="datetime1">
              <a:rPr lang="en-US"/>
              <a:pPr>
                <a:defRPr/>
              </a:pPr>
              <a:t>12/20/2018</a:t>
            </a:fld>
            <a:endParaRPr lang="en-US"/>
          </a:p>
        </p:txBody>
      </p:sp>
      <p:sp>
        <p:nvSpPr>
          <p:cNvPr id="5" name="Footer Placeholder 4">
            <a:extLst>
              <a:ext uri="{FF2B5EF4-FFF2-40B4-BE49-F238E27FC236}">
                <a16:creationId xmlns="" xmlns:a16="http://schemas.microsoft.com/office/drawing/2014/main" id="{B2964F14-67F6-4628-BD95-B2253DAFD0E5}"/>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508B3116-7761-4249-B352-7B1004536B12}"/>
              </a:ext>
            </a:extLst>
          </p:cNvPr>
          <p:cNvSpPr>
            <a:spLocks noGrp="1"/>
          </p:cNvSpPr>
          <p:nvPr>
            <p:ph type="sldNum" sz="quarter" idx="12"/>
          </p:nvPr>
        </p:nvSpPr>
        <p:spPr/>
        <p:txBody>
          <a:bodyPr/>
          <a:lstStyle>
            <a:lvl1pPr>
              <a:defRPr/>
            </a:lvl1pPr>
          </a:lstStyle>
          <a:p>
            <a:pPr>
              <a:defRPr/>
            </a:pPr>
            <a:fld id="{308F8C00-B3D8-45CE-B904-FE5250C61532}" type="slidenum">
              <a:rPr lang="en-US" altLang="en-US"/>
              <a:pPr>
                <a:defRPr/>
              </a:pPr>
              <a:t>‹#›</a:t>
            </a:fld>
            <a:endParaRPr lang="en-US" altLang="en-US"/>
          </a:p>
        </p:txBody>
      </p:sp>
    </p:spTree>
    <p:extLst>
      <p:ext uri="{BB962C8B-B14F-4D97-AF65-F5344CB8AC3E}">
        <p14:creationId xmlns:p14="http://schemas.microsoft.com/office/powerpoint/2010/main" val="264918432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23A0164-FA17-45F4-95ED-445AA57323D3}"/>
              </a:ext>
            </a:extLst>
          </p:cNvPr>
          <p:cNvSpPr>
            <a:spLocks noGrp="1"/>
          </p:cNvSpPr>
          <p:nvPr>
            <p:ph type="dt" sz="half" idx="10"/>
          </p:nvPr>
        </p:nvSpPr>
        <p:spPr/>
        <p:txBody>
          <a:bodyPr/>
          <a:lstStyle>
            <a:lvl1pPr>
              <a:defRPr/>
            </a:lvl1pPr>
          </a:lstStyle>
          <a:p>
            <a:pPr>
              <a:defRPr/>
            </a:pPr>
            <a:fld id="{EBACE7B1-E645-4C0A-8C6C-843B51625A43}" type="datetime1">
              <a:rPr lang="en-US"/>
              <a:pPr>
                <a:defRPr/>
              </a:pPr>
              <a:t>12/20/2018</a:t>
            </a:fld>
            <a:endParaRPr lang="en-US"/>
          </a:p>
        </p:txBody>
      </p:sp>
      <p:sp>
        <p:nvSpPr>
          <p:cNvPr id="5" name="Footer Placeholder 4">
            <a:extLst>
              <a:ext uri="{FF2B5EF4-FFF2-40B4-BE49-F238E27FC236}">
                <a16:creationId xmlns="" xmlns:a16="http://schemas.microsoft.com/office/drawing/2014/main" id="{5E25FAF4-20EE-462A-87AE-F5010DFAA0D9}"/>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1BB46507-0A6C-43DD-A04C-A17C90E132E0}"/>
              </a:ext>
            </a:extLst>
          </p:cNvPr>
          <p:cNvSpPr>
            <a:spLocks noGrp="1"/>
          </p:cNvSpPr>
          <p:nvPr>
            <p:ph type="sldNum" sz="quarter" idx="12"/>
          </p:nvPr>
        </p:nvSpPr>
        <p:spPr/>
        <p:txBody>
          <a:bodyPr/>
          <a:lstStyle>
            <a:lvl1pPr>
              <a:defRPr/>
            </a:lvl1pPr>
          </a:lstStyle>
          <a:p>
            <a:pPr>
              <a:defRPr/>
            </a:pPr>
            <a:fld id="{4522E883-0C98-454B-A42B-E3C6B3F6A860}" type="slidenum">
              <a:rPr lang="en-US" altLang="en-US"/>
              <a:pPr>
                <a:defRPr/>
              </a:pPr>
              <a:t>‹#›</a:t>
            </a:fld>
            <a:endParaRPr lang="en-US" altLang="en-US"/>
          </a:p>
        </p:txBody>
      </p:sp>
    </p:spTree>
    <p:extLst>
      <p:ext uri="{BB962C8B-B14F-4D97-AF65-F5344CB8AC3E}">
        <p14:creationId xmlns:p14="http://schemas.microsoft.com/office/powerpoint/2010/main" val="279231358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BBE7D457-B753-4F27-B3E2-AC7820EDB3B6}"/>
              </a:ext>
            </a:extLst>
          </p:cNvPr>
          <p:cNvSpPr>
            <a:spLocks noGrp="1"/>
          </p:cNvSpPr>
          <p:nvPr>
            <p:ph type="dt" sz="half" idx="10"/>
          </p:nvPr>
        </p:nvSpPr>
        <p:spPr/>
        <p:txBody>
          <a:bodyPr/>
          <a:lstStyle>
            <a:lvl1pPr>
              <a:defRPr/>
            </a:lvl1pPr>
          </a:lstStyle>
          <a:p>
            <a:pPr>
              <a:defRPr/>
            </a:pPr>
            <a:fld id="{E0104978-C8D4-48B0-8722-BFFC07CD6556}" type="datetime1">
              <a:rPr lang="en-US"/>
              <a:pPr>
                <a:defRPr/>
              </a:pPr>
              <a:t>12/20/2018</a:t>
            </a:fld>
            <a:endParaRPr lang="en-US"/>
          </a:p>
        </p:txBody>
      </p:sp>
      <p:sp>
        <p:nvSpPr>
          <p:cNvPr id="5" name="Footer Placeholder 4">
            <a:extLst>
              <a:ext uri="{FF2B5EF4-FFF2-40B4-BE49-F238E27FC236}">
                <a16:creationId xmlns="" xmlns:a16="http://schemas.microsoft.com/office/drawing/2014/main" id="{BF287D66-F60C-4751-9FEB-23FE603E1906}"/>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B555405E-201B-4BC5-A0AC-04A5F03323B3}"/>
              </a:ext>
            </a:extLst>
          </p:cNvPr>
          <p:cNvSpPr>
            <a:spLocks noGrp="1"/>
          </p:cNvSpPr>
          <p:nvPr>
            <p:ph type="sldNum" sz="quarter" idx="12"/>
          </p:nvPr>
        </p:nvSpPr>
        <p:spPr/>
        <p:txBody>
          <a:bodyPr/>
          <a:lstStyle>
            <a:lvl1pPr>
              <a:defRPr/>
            </a:lvl1pPr>
          </a:lstStyle>
          <a:p>
            <a:pPr>
              <a:defRPr/>
            </a:pPr>
            <a:fld id="{2169CF53-EFA2-4885-BA49-9B60BBFD2E29}" type="slidenum">
              <a:rPr lang="en-US" altLang="en-US"/>
              <a:pPr>
                <a:defRPr/>
              </a:pPr>
              <a:t>‹#›</a:t>
            </a:fld>
            <a:endParaRPr lang="en-US" altLang="en-US"/>
          </a:p>
        </p:txBody>
      </p:sp>
    </p:spTree>
    <p:extLst>
      <p:ext uri="{BB962C8B-B14F-4D97-AF65-F5344CB8AC3E}">
        <p14:creationId xmlns:p14="http://schemas.microsoft.com/office/powerpoint/2010/main" val="356889306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chartAndTx">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609600"/>
            <a:ext cx="10363200" cy="1143000"/>
          </a:xfrm>
        </p:spPr>
        <p:txBody>
          <a:bodyPr/>
          <a:lstStyle/>
          <a:p>
            <a:r>
              <a:rPr lang="en-US"/>
              <a:t>Click to edit Master title style</a:t>
            </a:r>
          </a:p>
        </p:txBody>
      </p:sp>
      <p:sp>
        <p:nvSpPr>
          <p:cNvPr id="3" name="Chart Placeholder 2"/>
          <p:cNvSpPr>
            <a:spLocks noGrp="1"/>
          </p:cNvSpPr>
          <p:nvPr>
            <p:ph type="chart" sz="half" idx="1"/>
          </p:nvPr>
        </p:nvSpPr>
        <p:spPr>
          <a:xfrm>
            <a:off x="914401" y="1981200"/>
            <a:ext cx="5091289" cy="4114800"/>
          </a:xfrm>
        </p:spPr>
        <p:txBody>
          <a:bodyPr/>
          <a:lstStyle/>
          <a:p>
            <a:pPr lvl="0"/>
            <a:endParaRPr lang="en-US" noProof="0" dirty="0"/>
          </a:p>
        </p:txBody>
      </p:sp>
      <p:sp>
        <p:nvSpPr>
          <p:cNvPr id="4" name="Text Placeholder 3"/>
          <p:cNvSpPr>
            <a:spLocks noGrp="1"/>
          </p:cNvSpPr>
          <p:nvPr>
            <p:ph type="body" sz="half" idx="2"/>
          </p:nvPr>
        </p:nvSpPr>
        <p:spPr>
          <a:xfrm>
            <a:off x="6186313" y="1981200"/>
            <a:ext cx="5091289"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3260622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2641303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810161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8538829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9023745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4068643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6613584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4199547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AC17731D-D50A-4501-82F0-C24831B3BAE6}"/>
              </a:ext>
            </a:extLst>
          </p:cNvPr>
          <p:cNvSpPr>
            <a:spLocks noGrp="1"/>
          </p:cNvSpPr>
          <p:nvPr>
            <p:ph type="dt" sz="half" idx="10"/>
          </p:nvPr>
        </p:nvSpPr>
        <p:spPr/>
        <p:txBody>
          <a:bodyPr/>
          <a:lstStyle>
            <a:lvl1pPr>
              <a:defRPr/>
            </a:lvl1pPr>
          </a:lstStyle>
          <a:p>
            <a:pPr>
              <a:defRPr/>
            </a:pPr>
            <a:fld id="{08AB2CCA-21E6-4A94-B2BA-0CC4CEA5C753}" type="datetime1">
              <a:rPr lang="en-US"/>
              <a:pPr>
                <a:defRPr/>
              </a:pPr>
              <a:t>12/20/2018</a:t>
            </a:fld>
            <a:endParaRPr lang="en-US"/>
          </a:p>
        </p:txBody>
      </p:sp>
      <p:sp>
        <p:nvSpPr>
          <p:cNvPr id="5" name="Footer Placeholder 4">
            <a:extLst>
              <a:ext uri="{FF2B5EF4-FFF2-40B4-BE49-F238E27FC236}">
                <a16:creationId xmlns="" xmlns:a16="http://schemas.microsoft.com/office/drawing/2014/main" id="{F4081C1F-414A-41E1-895F-C9F8A0F9A6A6}"/>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80EB2B12-908C-4207-AFBE-4295F8C0374C}"/>
              </a:ext>
            </a:extLst>
          </p:cNvPr>
          <p:cNvSpPr>
            <a:spLocks noGrp="1"/>
          </p:cNvSpPr>
          <p:nvPr>
            <p:ph type="sldNum" sz="quarter" idx="12"/>
          </p:nvPr>
        </p:nvSpPr>
        <p:spPr/>
        <p:txBody>
          <a:bodyPr/>
          <a:lstStyle>
            <a:lvl1pPr>
              <a:defRPr/>
            </a:lvl1pPr>
          </a:lstStyle>
          <a:p>
            <a:pPr>
              <a:defRPr/>
            </a:pPr>
            <a:fld id="{2B8AF00D-6B89-443D-933E-68B15C4D684F}" type="slidenum">
              <a:rPr lang="en-US" altLang="en-US"/>
              <a:pPr>
                <a:defRPr/>
              </a:pPr>
              <a:t>‹#›</a:t>
            </a:fld>
            <a:endParaRPr lang="en-US" altLang="en-US"/>
          </a:p>
        </p:txBody>
      </p:sp>
    </p:spTree>
    <p:extLst>
      <p:ext uri="{BB962C8B-B14F-4D97-AF65-F5344CB8AC3E}">
        <p14:creationId xmlns:p14="http://schemas.microsoft.com/office/powerpoint/2010/main" val="57199870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0920064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46138047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96308894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32E7260-98A2-4B3E-BC0D-F34B56742F26}" type="datetimeFigureOut">
              <a:rPr lang="en-US" smtClean="0">
                <a:solidFill>
                  <a:prstClr val="black">
                    <a:tint val="75000"/>
                  </a:prstClr>
                </a:solidFill>
              </a:rPr>
              <a:pPr/>
              <a:t>12/20/2018</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46BDA224-759A-4BB5-9A94-C09FF052618D}"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9069003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0"/>
            <a:ext cx="10972800" cy="1143000"/>
          </a:xfrm>
        </p:spPr>
        <p:txBody>
          <a:bodyPr/>
          <a:lstStyle/>
          <a:p>
            <a:r>
              <a:rPr lang="en-US"/>
              <a:t>Click to edit Master title style</a:t>
            </a:r>
          </a:p>
        </p:txBody>
      </p:sp>
      <p:sp>
        <p:nvSpPr>
          <p:cNvPr id="3" name="Text Placeholder 2"/>
          <p:cNvSpPr>
            <a:spLocks noGrp="1"/>
          </p:cNvSpPr>
          <p:nvPr>
            <p:ph type="body" sz="half" idx="1"/>
          </p:nvPr>
        </p:nvSpPr>
        <p:spPr>
          <a:xfrm>
            <a:off x="609600" y="17526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7526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0206159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xAndClipArt">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609600" y="381000"/>
            <a:ext cx="10972800" cy="1143000"/>
          </a:xfrm>
        </p:spPr>
        <p:txBody>
          <a:bodyPr/>
          <a:lstStyle/>
          <a:p>
            <a:r>
              <a:rPr lang="en-US"/>
              <a:t>Click to edit Master title style</a:t>
            </a:r>
          </a:p>
        </p:txBody>
      </p:sp>
      <p:sp>
        <p:nvSpPr>
          <p:cNvPr id="3" name="Text Placeholder 2"/>
          <p:cNvSpPr>
            <a:spLocks noGrp="1"/>
          </p:cNvSpPr>
          <p:nvPr>
            <p:ph type="body" sz="half" idx="1"/>
          </p:nvPr>
        </p:nvSpPr>
        <p:spPr>
          <a:xfrm>
            <a:off x="609600" y="1752600"/>
            <a:ext cx="5384800" cy="4724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6197600" y="1752600"/>
            <a:ext cx="5384800" cy="4724400"/>
          </a:xfrm>
        </p:spPr>
        <p:txBody>
          <a:bodyPr rtlCol="0">
            <a:normAutofit/>
          </a:bodyPr>
          <a:lstStyle/>
          <a:p>
            <a:pPr lvl="0"/>
            <a:endParaRPr lang="en-US" noProof="0"/>
          </a:p>
        </p:txBody>
      </p:sp>
    </p:spTree>
    <p:extLst>
      <p:ext uri="{BB962C8B-B14F-4D97-AF65-F5344CB8AC3E}">
        <p14:creationId xmlns:p14="http://schemas.microsoft.com/office/powerpoint/2010/main" val="276553548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 xmlns:a16="http://schemas.microsoft.com/office/drawing/2014/main" id="{62FD428F-DFD7-45BF-8F1C-D7CA6D469A8B}"/>
              </a:ext>
            </a:extLst>
          </p:cNvPr>
          <p:cNvSpPr>
            <a:spLocks noGrp="1"/>
          </p:cNvSpPr>
          <p:nvPr>
            <p:ph type="dt" sz="half" idx="10"/>
          </p:nvPr>
        </p:nvSpPr>
        <p:spPr/>
        <p:txBody>
          <a:bodyPr/>
          <a:lstStyle>
            <a:lvl1pPr>
              <a:defRPr/>
            </a:lvl1pPr>
          </a:lstStyle>
          <a:p>
            <a:pPr>
              <a:defRPr/>
            </a:pPr>
            <a:fld id="{C571BB26-3BE8-43D4-B9D8-5B554FD54482}" type="datetime1">
              <a:rPr lang="en-US"/>
              <a:pPr>
                <a:defRPr/>
              </a:pPr>
              <a:t>12/20/2018</a:t>
            </a:fld>
            <a:endParaRPr lang="en-US"/>
          </a:p>
        </p:txBody>
      </p:sp>
      <p:sp>
        <p:nvSpPr>
          <p:cNvPr id="5" name="Footer Placeholder 4">
            <a:extLst>
              <a:ext uri="{FF2B5EF4-FFF2-40B4-BE49-F238E27FC236}">
                <a16:creationId xmlns="" xmlns:a16="http://schemas.microsoft.com/office/drawing/2014/main" id="{46795043-65FB-4F9F-8750-7A2217863AEA}"/>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6" name="Slide Number Placeholder 5">
            <a:extLst>
              <a:ext uri="{FF2B5EF4-FFF2-40B4-BE49-F238E27FC236}">
                <a16:creationId xmlns="" xmlns:a16="http://schemas.microsoft.com/office/drawing/2014/main" id="{08CF54DE-974C-4BBC-8892-4E4EB5163449}"/>
              </a:ext>
            </a:extLst>
          </p:cNvPr>
          <p:cNvSpPr>
            <a:spLocks noGrp="1"/>
          </p:cNvSpPr>
          <p:nvPr>
            <p:ph type="sldNum" sz="quarter" idx="12"/>
          </p:nvPr>
        </p:nvSpPr>
        <p:spPr/>
        <p:txBody>
          <a:bodyPr/>
          <a:lstStyle>
            <a:lvl1pPr>
              <a:defRPr/>
            </a:lvl1pPr>
          </a:lstStyle>
          <a:p>
            <a:pPr>
              <a:defRPr/>
            </a:pPr>
            <a:fld id="{F94EB454-11C6-4D5C-8EC4-E6A592721F2B}" type="slidenum">
              <a:rPr lang="en-US" altLang="en-US"/>
              <a:pPr>
                <a:defRPr/>
              </a:pPr>
              <a:t>‹#›</a:t>
            </a:fld>
            <a:endParaRPr lang="en-US" altLang="en-US"/>
          </a:p>
        </p:txBody>
      </p:sp>
    </p:spTree>
    <p:extLst>
      <p:ext uri="{BB962C8B-B14F-4D97-AF65-F5344CB8AC3E}">
        <p14:creationId xmlns:p14="http://schemas.microsoft.com/office/powerpoint/2010/main" val="392925349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838201"/>
            <a:ext cx="5384800" cy="5287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838201"/>
            <a:ext cx="5384800" cy="5287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3">
            <a:extLst>
              <a:ext uri="{FF2B5EF4-FFF2-40B4-BE49-F238E27FC236}">
                <a16:creationId xmlns="" xmlns:a16="http://schemas.microsoft.com/office/drawing/2014/main" id="{35B6367C-27B2-4B8E-AD80-93468C9CF87B}"/>
              </a:ext>
            </a:extLst>
          </p:cNvPr>
          <p:cNvSpPr>
            <a:spLocks noGrp="1"/>
          </p:cNvSpPr>
          <p:nvPr>
            <p:ph type="dt" sz="half" idx="10"/>
          </p:nvPr>
        </p:nvSpPr>
        <p:spPr/>
        <p:txBody>
          <a:bodyPr/>
          <a:lstStyle>
            <a:lvl1pPr>
              <a:defRPr/>
            </a:lvl1pPr>
          </a:lstStyle>
          <a:p>
            <a:pPr>
              <a:defRPr/>
            </a:pPr>
            <a:fld id="{DC02D42B-0323-4423-A970-20B67B91DB46}" type="datetime1">
              <a:rPr lang="en-US"/>
              <a:pPr>
                <a:defRPr/>
              </a:pPr>
              <a:t>12/20/2018</a:t>
            </a:fld>
            <a:endParaRPr lang="en-US"/>
          </a:p>
        </p:txBody>
      </p:sp>
      <p:sp>
        <p:nvSpPr>
          <p:cNvPr id="6" name="Footer Placeholder 4">
            <a:extLst>
              <a:ext uri="{FF2B5EF4-FFF2-40B4-BE49-F238E27FC236}">
                <a16:creationId xmlns="" xmlns:a16="http://schemas.microsoft.com/office/drawing/2014/main" id="{23D13254-F938-42D4-A018-F61E7055440D}"/>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0E3113FB-C75D-4D18-8763-4F8EFC8D75E0}"/>
              </a:ext>
            </a:extLst>
          </p:cNvPr>
          <p:cNvSpPr>
            <a:spLocks noGrp="1"/>
          </p:cNvSpPr>
          <p:nvPr>
            <p:ph type="sldNum" sz="quarter" idx="12"/>
          </p:nvPr>
        </p:nvSpPr>
        <p:spPr/>
        <p:txBody>
          <a:bodyPr/>
          <a:lstStyle>
            <a:lvl1pPr>
              <a:defRPr/>
            </a:lvl1pPr>
          </a:lstStyle>
          <a:p>
            <a:pPr>
              <a:defRPr/>
            </a:pPr>
            <a:fld id="{94D0BA5E-590E-467C-904D-2DA97D241140}" type="slidenum">
              <a:rPr lang="en-US" altLang="en-US"/>
              <a:pPr>
                <a:defRPr/>
              </a:pPr>
              <a:t>‹#›</a:t>
            </a:fld>
            <a:endParaRPr lang="en-US" altLang="en-US"/>
          </a:p>
        </p:txBody>
      </p:sp>
    </p:spTree>
    <p:extLst>
      <p:ext uri="{BB962C8B-B14F-4D97-AF65-F5344CB8AC3E}">
        <p14:creationId xmlns:p14="http://schemas.microsoft.com/office/powerpoint/2010/main" val="36555712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838200"/>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1477962"/>
            <a:ext cx="5386917" cy="477043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838200"/>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1477962"/>
            <a:ext cx="5389033" cy="477043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 xmlns:a16="http://schemas.microsoft.com/office/drawing/2014/main" id="{60BEB647-57FC-4715-922F-DF545DD59B34}"/>
              </a:ext>
            </a:extLst>
          </p:cNvPr>
          <p:cNvSpPr>
            <a:spLocks noGrp="1"/>
          </p:cNvSpPr>
          <p:nvPr>
            <p:ph type="dt" sz="half" idx="10"/>
          </p:nvPr>
        </p:nvSpPr>
        <p:spPr/>
        <p:txBody>
          <a:bodyPr/>
          <a:lstStyle>
            <a:lvl1pPr>
              <a:defRPr/>
            </a:lvl1pPr>
          </a:lstStyle>
          <a:p>
            <a:pPr>
              <a:defRPr/>
            </a:pPr>
            <a:fld id="{038CA7C7-41BF-4AB4-B201-BA447AA0A3B4}" type="datetime1">
              <a:rPr lang="en-US"/>
              <a:pPr>
                <a:defRPr/>
              </a:pPr>
              <a:t>12/20/2018</a:t>
            </a:fld>
            <a:endParaRPr lang="en-US"/>
          </a:p>
        </p:txBody>
      </p:sp>
      <p:sp>
        <p:nvSpPr>
          <p:cNvPr id="8" name="Footer Placeholder 4">
            <a:extLst>
              <a:ext uri="{FF2B5EF4-FFF2-40B4-BE49-F238E27FC236}">
                <a16:creationId xmlns="" xmlns:a16="http://schemas.microsoft.com/office/drawing/2014/main" id="{F82D3E1A-5F76-4302-874A-3F5144AE689D}"/>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9" name="Slide Number Placeholder 5">
            <a:extLst>
              <a:ext uri="{FF2B5EF4-FFF2-40B4-BE49-F238E27FC236}">
                <a16:creationId xmlns="" xmlns:a16="http://schemas.microsoft.com/office/drawing/2014/main" id="{FDA8D86A-A986-4712-B2CE-A295C73AB2C6}"/>
              </a:ext>
            </a:extLst>
          </p:cNvPr>
          <p:cNvSpPr>
            <a:spLocks noGrp="1"/>
          </p:cNvSpPr>
          <p:nvPr>
            <p:ph type="sldNum" sz="quarter" idx="12"/>
          </p:nvPr>
        </p:nvSpPr>
        <p:spPr/>
        <p:txBody>
          <a:bodyPr/>
          <a:lstStyle>
            <a:lvl1pPr>
              <a:defRPr/>
            </a:lvl1pPr>
          </a:lstStyle>
          <a:p>
            <a:pPr>
              <a:defRPr/>
            </a:pPr>
            <a:fld id="{ACABC538-86BD-416D-9E3A-B9C404DFCB9E}" type="slidenum">
              <a:rPr lang="en-US" altLang="en-US"/>
              <a:pPr>
                <a:defRPr/>
              </a:pPr>
              <a:t>‹#›</a:t>
            </a:fld>
            <a:endParaRPr lang="en-US" altLang="en-US"/>
          </a:p>
        </p:txBody>
      </p:sp>
    </p:spTree>
    <p:extLst>
      <p:ext uri="{BB962C8B-B14F-4D97-AF65-F5344CB8AC3E}">
        <p14:creationId xmlns:p14="http://schemas.microsoft.com/office/powerpoint/2010/main" val="35511013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 xmlns:a16="http://schemas.microsoft.com/office/drawing/2014/main" id="{FA280DD7-8F0F-4F31-AD98-3300C24C16AF}"/>
              </a:ext>
            </a:extLst>
          </p:cNvPr>
          <p:cNvSpPr>
            <a:spLocks noGrp="1"/>
          </p:cNvSpPr>
          <p:nvPr>
            <p:ph type="dt" sz="half" idx="10"/>
          </p:nvPr>
        </p:nvSpPr>
        <p:spPr/>
        <p:txBody>
          <a:bodyPr/>
          <a:lstStyle>
            <a:lvl1pPr>
              <a:defRPr/>
            </a:lvl1pPr>
          </a:lstStyle>
          <a:p>
            <a:pPr>
              <a:defRPr/>
            </a:pPr>
            <a:fld id="{7794F637-61AE-4C39-9080-A0BC12082243}" type="datetime1">
              <a:rPr lang="en-US"/>
              <a:pPr>
                <a:defRPr/>
              </a:pPr>
              <a:t>12/20/2018</a:t>
            </a:fld>
            <a:endParaRPr lang="en-US"/>
          </a:p>
        </p:txBody>
      </p:sp>
      <p:sp>
        <p:nvSpPr>
          <p:cNvPr id="4" name="Footer Placeholder 4">
            <a:extLst>
              <a:ext uri="{FF2B5EF4-FFF2-40B4-BE49-F238E27FC236}">
                <a16:creationId xmlns="" xmlns:a16="http://schemas.microsoft.com/office/drawing/2014/main" id="{0DAD8D68-D908-4B20-ABF0-011648489309}"/>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5" name="Slide Number Placeholder 5">
            <a:extLst>
              <a:ext uri="{FF2B5EF4-FFF2-40B4-BE49-F238E27FC236}">
                <a16:creationId xmlns="" xmlns:a16="http://schemas.microsoft.com/office/drawing/2014/main" id="{CB1DF3CC-D519-4370-BC5E-7D10AF9DA6BD}"/>
              </a:ext>
            </a:extLst>
          </p:cNvPr>
          <p:cNvSpPr>
            <a:spLocks noGrp="1"/>
          </p:cNvSpPr>
          <p:nvPr>
            <p:ph type="sldNum" sz="quarter" idx="12"/>
          </p:nvPr>
        </p:nvSpPr>
        <p:spPr/>
        <p:txBody>
          <a:bodyPr/>
          <a:lstStyle>
            <a:lvl1pPr>
              <a:defRPr/>
            </a:lvl1pPr>
          </a:lstStyle>
          <a:p>
            <a:pPr>
              <a:defRPr/>
            </a:pPr>
            <a:fld id="{F427089A-1B04-4AA2-8187-7C5F4D44B69B}" type="slidenum">
              <a:rPr lang="en-US" altLang="en-US"/>
              <a:pPr>
                <a:defRPr/>
              </a:pPr>
              <a:t>‹#›</a:t>
            </a:fld>
            <a:endParaRPr lang="en-US" altLang="en-US"/>
          </a:p>
        </p:txBody>
      </p:sp>
    </p:spTree>
    <p:extLst>
      <p:ext uri="{BB962C8B-B14F-4D97-AF65-F5344CB8AC3E}">
        <p14:creationId xmlns:p14="http://schemas.microsoft.com/office/powerpoint/2010/main" val="18534323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 xmlns:a16="http://schemas.microsoft.com/office/drawing/2014/main" id="{31E54C22-2437-4F2A-8969-F5B1BC728327}"/>
              </a:ext>
            </a:extLst>
          </p:cNvPr>
          <p:cNvSpPr>
            <a:spLocks noGrp="1"/>
          </p:cNvSpPr>
          <p:nvPr>
            <p:ph type="dt" sz="half" idx="10"/>
          </p:nvPr>
        </p:nvSpPr>
        <p:spPr/>
        <p:txBody>
          <a:bodyPr/>
          <a:lstStyle>
            <a:lvl1pPr>
              <a:defRPr/>
            </a:lvl1pPr>
          </a:lstStyle>
          <a:p>
            <a:pPr>
              <a:defRPr/>
            </a:pPr>
            <a:fld id="{11573BA2-360A-4C98-B8ED-533378DC8469}" type="datetime1">
              <a:rPr lang="en-US"/>
              <a:pPr>
                <a:defRPr/>
              </a:pPr>
              <a:t>12/20/2018</a:t>
            </a:fld>
            <a:endParaRPr lang="en-US"/>
          </a:p>
        </p:txBody>
      </p:sp>
      <p:sp>
        <p:nvSpPr>
          <p:cNvPr id="3" name="Footer Placeholder 4">
            <a:extLst>
              <a:ext uri="{FF2B5EF4-FFF2-40B4-BE49-F238E27FC236}">
                <a16:creationId xmlns="" xmlns:a16="http://schemas.microsoft.com/office/drawing/2014/main" id="{94C6F4D0-16B9-407D-858D-0790401B7258}"/>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4" name="Slide Number Placeholder 5">
            <a:extLst>
              <a:ext uri="{FF2B5EF4-FFF2-40B4-BE49-F238E27FC236}">
                <a16:creationId xmlns="" xmlns:a16="http://schemas.microsoft.com/office/drawing/2014/main" id="{9F9B228B-2E3F-4717-AC0C-DA7131A4D082}"/>
              </a:ext>
            </a:extLst>
          </p:cNvPr>
          <p:cNvSpPr>
            <a:spLocks noGrp="1"/>
          </p:cNvSpPr>
          <p:nvPr>
            <p:ph type="sldNum" sz="quarter" idx="12"/>
          </p:nvPr>
        </p:nvSpPr>
        <p:spPr/>
        <p:txBody>
          <a:bodyPr/>
          <a:lstStyle>
            <a:lvl1pPr>
              <a:defRPr/>
            </a:lvl1pPr>
          </a:lstStyle>
          <a:p>
            <a:pPr>
              <a:defRPr/>
            </a:pPr>
            <a:fld id="{6F4C67CA-1B31-469A-B941-67302F6C3A57}" type="slidenum">
              <a:rPr lang="en-US" altLang="en-US"/>
              <a:pPr>
                <a:defRPr/>
              </a:pPr>
              <a:t>‹#›</a:t>
            </a:fld>
            <a:endParaRPr lang="en-US" altLang="en-US"/>
          </a:p>
        </p:txBody>
      </p:sp>
    </p:spTree>
    <p:extLst>
      <p:ext uri="{BB962C8B-B14F-4D97-AF65-F5344CB8AC3E}">
        <p14:creationId xmlns:p14="http://schemas.microsoft.com/office/powerpoint/2010/main" val="71948647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011EA293-0D58-4FBE-8ACA-E02D79447B63}"/>
              </a:ext>
            </a:extLst>
          </p:cNvPr>
          <p:cNvSpPr>
            <a:spLocks noGrp="1"/>
          </p:cNvSpPr>
          <p:nvPr>
            <p:ph type="dt" sz="half" idx="10"/>
          </p:nvPr>
        </p:nvSpPr>
        <p:spPr/>
        <p:txBody>
          <a:bodyPr/>
          <a:lstStyle>
            <a:lvl1pPr>
              <a:defRPr/>
            </a:lvl1pPr>
          </a:lstStyle>
          <a:p>
            <a:pPr>
              <a:defRPr/>
            </a:pPr>
            <a:fld id="{9BCF56CE-B7E0-4D54-BE9B-A38D9C7FD541}" type="datetime1">
              <a:rPr lang="en-US"/>
              <a:pPr>
                <a:defRPr/>
              </a:pPr>
              <a:t>12/20/2018</a:t>
            </a:fld>
            <a:endParaRPr lang="en-US"/>
          </a:p>
        </p:txBody>
      </p:sp>
      <p:sp>
        <p:nvSpPr>
          <p:cNvPr id="6" name="Footer Placeholder 4">
            <a:extLst>
              <a:ext uri="{FF2B5EF4-FFF2-40B4-BE49-F238E27FC236}">
                <a16:creationId xmlns="" xmlns:a16="http://schemas.microsoft.com/office/drawing/2014/main" id="{F91EF9F5-CE10-4AFC-A899-27DDDBB39FFD}"/>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4E66E12D-419A-4AE6-968A-9934F55FFD4D}"/>
              </a:ext>
            </a:extLst>
          </p:cNvPr>
          <p:cNvSpPr>
            <a:spLocks noGrp="1"/>
          </p:cNvSpPr>
          <p:nvPr>
            <p:ph type="sldNum" sz="quarter" idx="12"/>
          </p:nvPr>
        </p:nvSpPr>
        <p:spPr/>
        <p:txBody>
          <a:bodyPr/>
          <a:lstStyle>
            <a:lvl1pPr>
              <a:defRPr/>
            </a:lvl1pPr>
          </a:lstStyle>
          <a:p>
            <a:pPr>
              <a:defRPr/>
            </a:pPr>
            <a:fld id="{DDA192D7-6CD1-42F8-A96C-877E0573A829}" type="slidenum">
              <a:rPr lang="en-US" altLang="en-US"/>
              <a:pPr>
                <a:defRPr/>
              </a:pPr>
              <a:t>‹#›</a:t>
            </a:fld>
            <a:endParaRPr lang="en-US" altLang="en-US"/>
          </a:p>
        </p:txBody>
      </p:sp>
    </p:spTree>
    <p:extLst>
      <p:ext uri="{BB962C8B-B14F-4D97-AF65-F5344CB8AC3E}">
        <p14:creationId xmlns:p14="http://schemas.microsoft.com/office/powerpoint/2010/main" val="335296843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 xmlns:a16="http://schemas.microsoft.com/office/drawing/2014/main" id="{0B2364E7-D699-4F2B-8D66-5681373F8AB7}"/>
              </a:ext>
            </a:extLst>
          </p:cNvPr>
          <p:cNvSpPr>
            <a:spLocks noGrp="1"/>
          </p:cNvSpPr>
          <p:nvPr>
            <p:ph type="dt" sz="half" idx="10"/>
          </p:nvPr>
        </p:nvSpPr>
        <p:spPr/>
        <p:txBody>
          <a:bodyPr/>
          <a:lstStyle>
            <a:lvl1pPr>
              <a:defRPr/>
            </a:lvl1pPr>
          </a:lstStyle>
          <a:p>
            <a:pPr>
              <a:defRPr/>
            </a:pPr>
            <a:fld id="{99804A20-068F-4186-B899-153561DA544A}" type="datetime1">
              <a:rPr lang="en-US"/>
              <a:pPr>
                <a:defRPr/>
              </a:pPr>
              <a:t>12/20/2018</a:t>
            </a:fld>
            <a:endParaRPr lang="en-US"/>
          </a:p>
        </p:txBody>
      </p:sp>
      <p:sp>
        <p:nvSpPr>
          <p:cNvPr id="6" name="Footer Placeholder 4">
            <a:extLst>
              <a:ext uri="{FF2B5EF4-FFF2-40B4-BE49-F238E27FC236}">
                <a16:creationId xmlns="" xmlns:a16="http://schemas.microsoft.com/office/drawing/2014/main" id="{410CCCC4-51CE-4D2F-B497-C1B03EE8516A}"/>
              </a:ext>
            </a:extLst>
          </p:cNvPr>
          <p:cNvSpPr>
            <a:spLocks noGrp="1"/>
          </p:cNvSpPr>
          <p:nvPr>
            <p:ph type="ftr" sz="quarter" idx="11"/>
          </p:nvPr>
        </p:nvSpPr>
        <p:spPr>
          <a:xfrm>
            <a:off x="2438400" y="6356351"/>
            <a:ext cx="3860800" cy="365125"/>
          </a:xfrm>
          <a:prstGeom prst="rect">
            <a:avLst/>
          </a:prstGeom>
        </p:spPr>
        <p:txBody>
          <a:bodyPr/>
          <a:lstStyle>
            <a:lvl1pPr>
              <a:defRPr/>
            </a:lvl1pPr>
          </a:lstStyle>
          <a:p>
            <a:pPr>
              <a:defRPr/>
            </a:pPr>
            <a:endParaRPr lang="en-US"/>
          </a:p>
        </p:txBody>
      </p:sp>
      <p:sp>
        <p:nvSpPr>
          <p:cNvPr id="7" name="Slide Number Placeholder 5">
            <a:extLst>
              <a:ext uri="{FF2B5EF4-FFF2-40B4-BE49-F238E27FC236}">
                <a16:creationId xmlns="" xmlns:a16="http://schemas.microsoft.com/office/drawing/2014/main" id="{2D771D7C-B071-457F-86DC-A4BDA356A6A5}"/>
              </a:ext>
            </a:extLst>
          </p:cNvPr>
          <p:cNvSpPr>
            <a:spLocks noGrp="1"/>
          </p:cNvSpPr>
          <p:nvPr>
            <p:ph type="sldNum" sz="quarter" idx="12"/>
          </p:nvPr>
        </p:nvSpPr>
        <p:spPr/>
        <p:txBody>
          <a:bodyPr/>
          <a:lstStyle>
            <a:lvl1pPr>
              <a:defRPr/>
            </a:lvl1pPr>
          </a:lstStyle>
          <a:p>
            <a:pPr>
              <a:defRPr/>
            </a:pPr>
            <a:fld id="{D5205F84-81CB-4157-9859-BCAF2DF8FDA5}" type="slidenum">
              <a:rPr lang="en-US" altLang="en-US"/>
              <a:pPr>
                <a:defRPr/>
              </a:pPr>
              <a:t>‹#›</a:t>
            </a:fld>
            <a:endParaRPr lang="en-US" altLang="en-US"/>
          </a:p>
        </p:txBody>
      </p:sp>
    </p:spTree>
    <p:extLst>
      <p:ext uri="{BB962C8B-B14F-4D97-AF65-F5344CB8AC3E}">
        <p14:creationId xmlns:p14="http://schemas.microsoft.com/office/powerpoint/2010/main" val="223191679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1.jpe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5" Type="http://schemas.openxmlformats.org/officeDocument/2006/relationships/image" Target="../media/image2.jpg"/><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609600" y="274638"/>
            <a:ext cx="10972800"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smtClean="0"/>
              <a:t>Click to edit Master title style</a:t>
            </a:r>
          </a:p>
        </p:txBody>
      </p:sp>
      <p:sp>
        <p:nvSpPr>
          <p:cNvPr id="1027" name="Text Placeholder 2"/>
          <p:cNvSpPr>
            <a:spLocks noGrp="1"/>
          </p:cNvSpPr>
          <p:nvPr>
            <p:ph type="body" idx="1"/>
          </p:nvPr>
        </p:nvSpPr>
        <p:spPr bwMode="auto">
          <a:xfrm>
            <a:off x="609600" y="914400"/>
            <a:ext cx="109728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4" name="Date Placeholder 3">
            <a:extLst>
              <a:ext uri="{FF2B5EF4-FFF2-40B4-BE49-F238E27FC236}">
                <a16:creationId xmlns="" xmlns:a16="http://schemas.microsoft.com/office/drawing/2014/main" id="{C3A698EA-64F5-4C0B-8761-D534AE2FB0BD}"/>
              </a:ext>
            </a:extLst>
          </p:cNvPr>
          <p:cNvSpPr>
            <a:spLocks noGrp="1"/>
          </p:cNvSpPr>
          <p:nvPr>
            <p:ph type="dt" sz="half" idx="2"/>
          </p:nvPr>
        </p:nvSpPr>
        <p:spPr>
          <a:xfrm>
            <a:off x="609600" y="6356351"/>
            <a:ext cx="15240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cs typeface="+mn-cs"/>
              </a:defRPr>
            </a:lvl1pPr>
          </a:lstStyle>
          <a:p>
            <a:pPr>
              <a:defRPr/>
            </a:pPr>
            <a:fld id="{C7AB689D-5182-42E6-A293-2FDBA3B2E1B7}" type="datetime1">
              <a:rPr lang="en-US"/>
              <a:pPr>
                <a:defRPr/>
              </a:pPr>
              <a:t>12/20/2018</a:t>
            </a:fld>
            <a:endParaRPr lang="en-US"/>
          </a:p>
        </p:txBody>
      </p:sp>
      <p:sp>
        <p:nvSpPr>
          <p:cNvPr id="6" name="Slide Number Placeholder 5">
            <a:extLst>
              <a:ext uri="{FF2B5EF4-FFF2-40B4-BE49-F238E27FC236}">
                <a16:creationId xmlns="" xmlns:a16="http://schemas.microsoft.com/office/drawing/2014/main" id="{0C046152-20FD-4455-9384-0F0CC77E7E63}"/>
              </a:ext>
            </a:extLst>
          </p:cNvPr>
          <p:cNvSpPr>
            <a:spLocks noGrp="1"/>
          </p:cNvSpPr>
          <p:nvPr>
            <p:ph type="sldNum" sz="quarter" idx="4"/>
          </p:nvPr>
        </p:nvSpPr>
        <p:spPr>
          <a:xfrm>
            <a:off x="6502400" y="6354764"/>
            <a:ext cx="2336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65CCAB03-4779-4B2E-973D-859F69A81F7D}" type="slidenum">
              <a:rPr lang="en-US" altLang="en-US"/>
              <a:pPr>
                <a:defRPr/>
              </a:pPr>
              <a:t>‹#›</a:t>
            </a:fld>
            <a:endParaRPr lang="en-US" altLang="en-US" dirty="0"/>
          </a:p>
        </p:txBody>
      </p:sp>
    </p:spTree>
  </p:cSld>
  <p:clrMap bg1="lt1" tx1="dk1" bg2="lt2" tx2="dk2" accent1="accent1" accent2="accent2" accent3="accent3" accent4="accent4" accent5="accent5" accent6="accent6" hlink="hlink" folHlink="folHlink"/>
  <p:sldLayoutIdLst>
    <p:sldLayoutId id="2147483769" r:id="rId1"/>
    <p:sldLayoutId id="2147483770" r:id="rId2"/>
    <p:sldLayoutId id="2147483771" r:id="rId3"/>
    <p:sldLayoutId id="2147483772" r:id="rId4"/>
    <p:sldLayoutId id="2147483773" r:id="rId5"/>
    <p:sldLayoutId id="2147483774" r:id="rId6"/>
    <p:sldLayoutId id="2147483775" r:id="rId7"/>
    <p:sldLayoutId id="2147483776" r:id="rId8"/>
    <p:sldLayoutId id="2147483777" r:id="rId9"/>
    <p:sldLayoutId id="2147483778" r:id="rId10"/>
    <p:sldLayoutId id="2147483779" r:id="rId11"/>
    <p:sldLayoutId id="2147483780" r:id="rId12"/>
  </p:sldLayoutIdLst>
  <p:hf hdr="0" ftr="0" dt="0"/>
  <p:txStyles>
    <p:titleStyle>
      <a:lvl1pPr algn="ctr" rtl="0" eaLnBrk="0" fontAlgn="base" hangingPunct="0">
        <a:spcBef>
          <a:spcPct val="0"/>
        </a:spcBef>
        <a:spcAft>
          <a:spcPct val="0"/>
        </a:spcAft>
        <a:defRPr sz="3600" b="1" kern="1200">
          <a:solidFill>
            <a:schemeClr val="tx1"/>
          </a:solidFill>
          <a:latin typeface="+mj-lt"/>
          <a:ea typeface="+mj-ea"/>
          <a:cs typeface="+mj-cs"/>
        </a:defRPr>
      </a:lvl1pPr>
      <a:lvl2pPr algn="ctr" rtl="0" eaLnBrk="0" fontAlgn="base" hangingPunct="0">
        <a:spcBef>
          <a:spcPct val="0"/>
        </a:spcBef>
        <a:spcAft>
          <a:spcPct val="0"/>
        </a:spcAft>
        <a:defRPr sz="3600" b="1">
          <a:solidFill>
            <a:schemeClr val="tx1"/>
          </a:solidFill>
          <a:latin typeface="Calibri" pitchFamily="34" charset="0"/>
        </a:defRPr>
      </a:lvl2pPr>
      <a:lvl3pPr algn="ctr" rtl="0" eaLnBrk="0" fontAlgn="base" hangingPunct="0">
        <a:spcBef>
          <a:spcPct val="0"/>
        </a:spcBef>
        <a:spcAft>
          <a:spcPct val="0"/>
        </a:spcAft>
        <a:defRPr sz="3600" b="1">
          <a:solidFill>
            <a:schemeClr val="tx1"/>
          </a:solidFill>
          <a:latin typeface="Calibri" pitchFamily="34" charset="0"/>
        </a:defRPr>
      </a:lvl3pPr>
      <a:lvl4pPr algn="ctr" rtl="0" eaLnBrk="0" fontAlgn="base" hangingPunct="0">
        <a:spcBef>
          <a:spcPct val="0"/>
        </a:spcBef>
        <a:spcAft>
          <a:spcPct val="0"/>
        </a:spcAft>
        <a:defRPr sz="3600" b="1">
          <a:solidFill>
            <a:schemeClr val="tx1"/>
          </a:solidFill>
          <a:latin typeface="Calibri" pitchFamily="34" charset="0"/>
        </a:defRPr>
      </a:lvl4pPr>
      <a:lvl5pPr algn="ctr" rtl="0" eaLnBrk="0" fontAlgn="base" hangingPunct="0">
        <a:spcBef>
          <a:spcPct val="0"/>
        </a:spcBef>
        <a:spcAft>
          <a:spcPct val="0"/>
        </a:spcAft>
        <a:defRPr sz="3600" b="1">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5">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eaLnBrk="1" fontAlgn="auto" hangingPunct="1">
              <a:spcBef>
                <a:spcPts val="0"/>
              </a:spcBef>
              <a:spcAft>
                <a:spcPts val="0"/>
              </a:spcAft>
            </a:pPr>
            <a:fld id="{032E7260-98A2-4B3E-BC0D-F34B56742F26}" type="datetimeFigureOut">
              <a:rPr lang="en-US" smtClean="0">
                <a:solidFill>
                  <a:prstClr val="black">
                    <a:tint val="75000"/>
                  </a:prstClr>
                </a:solidFill>
                <a:latin typeface="Calibri" panose="020F0502020204030204"/>
                <a:cs typeface="+mn-cs"/>
              </a:rPr>
              <a:pPr eaLnBrk="1" fontAlgn="auto" hangingPunct="1">
                <a:spcBef>
                  <a:spcPts val="0"/>
                </a:spcBef>
                <a:spcAft>
                  <a:spcPts val="0"/>
                </a:spcAft>
              </a:pPr>
              <a:t>12/20/2018</a:t>
            </a:fld>
            <a:endParaRPr lang="en-US">
              <a:solidFill>
                <a:prstClr val="black">
                  <a:tint val="75000"/>
                </a:prstClr>
              </a:solidFill>
              <a:latin typeface="Calibri" panose="020F0502020204030204"/>
              <a:cs typeface="+mn-cs"/>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eaLnBrk="1" fontAlgn="auto" hangingPunct="1">
              <a:spcBef>
                <a:spcPts val="0"/>
              </a:spcBef>
              <a:spcAft>
                <a:spcPts val="0"/>
              </a:spcAft>
            </a:pPr>
            <a:endParaRPr lang="en-US">
              <a:solidFill>
                <a:prstClr val="black">
                  <a:tint val="75000"/>
                </a:prstClr>
              </a:solidFill>
              <a:latin typeface="Calibri" panose="020F0502020204030204"/>
              <a:cs typeface="+mn-cs"/>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eaLnBrk="1" fontAlgn="auto" hangingPunct="1">
              <a:spcBef>
                <a:spcPts val="0"/>
              </a:spcBef>
              <a:spcAft>
                <a:spcPts val="0"/>
              </a:spcAft>
            </a:pPr>
            <a:fld id="{46BDA224-759A-4BB5-9A94-C09FF052618D}" type="slidenum">
              <a:rPr lang="en-US" smtClean="0">
                <a:solidFill>
                  <a:prstClr val="black">
                    <a:tint val="75000"/>
                  </a:prstClr>
                </a:solidFill>
                <a:latin typeface="Calibri" panose="020F0502020204030204"/>
                <a:cs typeface="+mn-cs"/>
              </a:rPr>
              <a:pPr eaLnBrk="1" fontAlgn="auto" hangingPunct="1">
                <a:spcBef>
                  <a:spcPts val="0"/>
                </a:spcBef>
                <a:spcAft>
                  <a:spcPts val="0"/>
                </a:spcAft>
              </a:pPr>
              <a:t>‹#›</a:t>
            </a:fld>
            <a:endParaRPr lang="en-US">
              <a:solidFill>
                <a:prstClr val="black">
                  <a:tint val="75000"/>
                </a:prstClr>
              </a:solidFill>
              <a:latin typeface="Calibri" panose="020F0502020204030204"/>
              <a:cs typeface="+mn-cs"/>
            </a:endParaRPr>
          </a:p>
        </p:txBody>
      </p:sp>
    </p:spTree>
    <p:extLst>
      <p:ext uri="{BB962C8B-B14F-4D97-AF65-F5344CB8AC3E}">
        <p14:creationId xmlns:p14="http://schemas.microsoft.com/office/powerpoint/2010/main" val="1186372751"/>
      </p:ext>
    </p:extLst>
  </p:cSld>
  <p:clrMap bg1="lt1" tx1="dk1" bg2="lt2" tx2="dk2" accent1="accent1" accent2="accent2" accent3="accent3" accent4="accent4" accent5="accent5" accent6="accent6" hlink="hlink" folHlink="folHlink"/>
  <p:sldLayoutIdLst>
    <p:sldLayoutId id="2147483782" r:id="rId1"/>
    <p:sldLayoutId id="2147483783" r:id="rId2"/>
    <p:sldLayoutId id="2147483784" r:id="rId3"/>
    <p:sldLayoutId id="2147483785" r:id="rId4"/>
    <p:sldLayoutId id="2147483786" r:id="rId5"/>
    <p:sldLayoutId id="2147483787" r:id="rId6"/>
    <p:sldLayoutId id="2147483788" r:id="rId7"/>
    <p:sldLayoutId id="2147483789" r:id="rId8"/>
    <p:sldLayoutId id="2147483790" r:id="rId9"/>
    <p:sldLayoutId id="2147483791" r:id="rId10"/>
    <p:sldLayoutId id="2147483792" r:id="rId11"/>
    <p:sldLayoutId id="2147483793" r:id="rId12"/>
    <p:sldLayoutId id="2147483794" r:id="rId1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3" Type="http://schemas.openxmlformats.org/officeDocument/2006/relationships/image" Target="../media/image11.gif"/><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10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60.xml"/><Relationship Id="rId1" Type="http://schemas.openxmlformats.org/officeDocument/2006/relationships/slideLayout" Target="../slideLayouts/slideLayout6.xml"/><Relationship Id="rId4" Type="http://schemas.openxmlformats.org/officeDocument/2006/relationships/image" Target="../media/image44.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63.xml"/><Relationship Id="rId1" Type="http://schemas.openxmlformats.org/officeDocument/2006/relationships/slideLayout" Target="../slideLayouts/slideLayout7.xml"/><Relationship Id="rId5" Type="http://schemas.openxmlformats.org/officeDocument/2006/relationships/comments" Target="../comments/comment2.xml"/><Relationship Id="rId4" Type="http://schemas.openxmlformats.org/officeDocument/2006/relationships/image" Target="../media/image47.png"/></Relationships>
</file>

<file path=ppt/slides/_rels/slide10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image" Target="../media/image48.jpeg"/><Relationship Id="rId2" Type="http://schemas.openxmlformats.org/officeDocument/2006/relationships/notesSlide" Target="../notesSlides/notesSlide67.xml"/><Relationship Id="rId1" Type="http://schemas.openxmlformats.org/officeDocument/2006/relationships/slideLayout" Target="../slideLayouts/slideLayout7.xml"/><Relationship Id="rId4" Type="http://schemas.openxmlformats.org/officeDocument/2006/relationships/image" Target="../media/image49.jpeg"/></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4.xml"/><Relationship Id="rId1" Type="http://schemas.openxmlformats.org/officeDocument/2006/relationships/vmlDrawing" Target="../drawings/vmlDrawing3.vml"/><Relationship Id="rId5" Type="http://schemas.openxmlformats.org/officeDocument/2006/relationships/image" Target="../media/image12.png"/><Relationship Id="rId4" Type="http://schemas.openxmlformats.org/officeDocument/2006/relationships/oleObject" Target="../embeddings/oleObject3.bin"/></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68.xml"/><Relationship Id="rId1" Type="http://schemas.openxmlformats.org/officeDocument/2006/relationships/slideLayout" Target="../slideLayouts/slideLayout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4.xml"/><Relationship Id="rId1" Type="http://schemas.openxmlformats.org/officeDocument/2006/relationships/vmlDrawing" Target="../drawings/vmlDrawing4.vml"/><Relationship Id="rId5" Type="http://schemas.openxmlformats.org/officeDocument/2006/relationships/image" Target="../media/image12.png"/><Relationship Id="rId4" Type="http://schemas.openxmlformats.org/officeDocument/2006/relationships/oleObject" Target="../embeddings/oleObject4.bin"/></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image" Target="../media/image53.jpeg"/><Relationship Id="rId1" Type="http://schemas.openxmlformats.org/officeDocument/2006/relationships/slideLayout" Target="../slideLayouts/slideLayout2.xml"/><Relationship Id="rId4" Type="http://schemas.openxmlformats.org/officeDocument/2006/relationships/image" Target="../media/image55.jpeg"/></Relationships>
</file>

<file path=ppt/slides/_rels/slide13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6.xml"/><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hyperlink" Target="https://creativecommons.org/licenses/by/4.0/" TargetMode="Externa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27.xml"/><Relationship Id="rId1" Type="http://schemas.openxmlformats.org/officeDocument/2006/relationships/slideLayout" Target="../slideLayouts/slideLayout6.xml"/><Relationship Id="rId4" Type="http://schemas.openxmlformats.org/officeDocument/2006/relationships/image" Target="../media/image24.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1.xml"/><Relationship Id="rId7" Type="http://schemas.openxmlformats.org/officeDocument/2006/relationships/comments" Target="../comments/comment1.xml"/><Relationship Id="rId2" Type="http://schemas.openxmlformats.org/officeDocument/2006/relationships/slideLayout" Target="../slideLayouts/slideLayout2.xml"/><Relationship Id="rId1" Type="http://schemas.openxmlformats.org/officeDocument/2006/relationships/vmlDrawing" Target="../drawings/vmlDrawing1.vml"/><Relationship Id="rId6" Type="http://schemas.openxmlformats.org/officeDocument/2006/relationships/image" Target="../media/image4.png"/><Relationship Id="rId5" Type="http://schemas.openxmlformats.org/officeDocument/2006/relationships/oleObject" Target="../embeddings/oleObject1.bin"/><Relationship Id="rId4" Type="http://schemas.openxmlformats.org/officeDocument/2006/relationships/image" Target="../media/image5.jpe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2.xml"/><Relationship Id="rId1" Type="http://schemas.openxmlformats.org/officeDocument/2006/relationships/vmlDrawing" Target="../drawings/vmlDrawing5.vml"/><Relationship Id="rId5" Type="http://schemas.openxmlformats.org/officeDocument/2006/relationships/image" Target="../media/image25.emf"/><Relationship Id="rId4" Type="http://schemas.openxmlformats.org/officeDocument/2006/relationships/oleObject" Target="../embeddings/oleObject5.bin"/></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vmlDrawing" Target="../drawings/vmlDrawing2.vml"/><Relationship Id="rId6" Type="http://schemas.openxmlformats.org/officeDocument/2006/relationships/image" Target="../media/image6.png"/><Relationship Id="rId5" Type="http://schemas.openxmlformats.org/officeDocument/2006/relationships/oleObject" Target="../embeddings/oleObject2.bin"/><Relationship Id="rId4" Type="http://schemas.openxmlformats.org/officeDocument/2006/relationships/image" Target="../media/image5.jpeg"/></Relationships>
</file>

<file path=ppt/slides/_rels/slide5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notesSlide" Target="../notesSlides/notesSlide39.xml"/><Relationship Id="rId7" Type="http://schemas.openxmlformats.org/officeDocument/2006/relationships/oleObject" Target="../embeddings/oleObject6.bin"/><Relationship Id="rId2" Type="http://schemas.openxmlformats.org/officeDocument/2006/relationships/slideLayout" Target="../slideLayouts/slideLayout7.xml"/><Relationship Id="rId1" Type="http://schemas.openxmlformats.org/officeDocument/2006/relationships/vmlDrawing" Target="../drawings/vmlDrawing6.v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30.png"/></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42.xml"/><Relationship Id="rId1" Type="http://schemas.openxmlformats.org/officeDocument/2006/relationships/slideLayout" Target="../slideLayouts/slideLayout6.xml"/><Relationship Id="rId4" Type="http://schemas.openxmlformats.org/officeDocument/2006/relationships/image" Target="../media/image34.png"/></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48.xml"/><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3" Type="http://schemas.openxmlformats.org/officeDocument/2006/relationships/hyperlink" Target="http://www.globalrph.com/irondextran.htm" TargetMode="External"/><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6.xml"/><Relationship Id="rId1" Type="http://schemas.openxmlformats.org/officeDocument/2006/relationships/slideLayout" Target="../slideLayouts/slideLayout4.xml"/><Relationship Id="rId4" Type="http://schemas.openxmlformats.org/officeDocument/2006/relationships/image" Target="../media/image10.jpe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6.xml"/><Relationship Id="rId1" Type="http://schemas.openxmlformats.org/officeDocument/2006/relationships/vmlDrawing" Target="../drawings/vmlDrawing7.vml"/><Relationship Id="rId5" Type="http://schemas.openxmlformats.org/officeDocument/2006/relationships/image" Target="../media/image40.emf"/><Relationship Id="rId4" Type="http://schemas.openxmlformats.org/officeDocument/2006/relationships/oleObject" Target="../embeddings/oleObject7.bin"/></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9.xml"/><Relationship Id="rId1" Type="http://schemas.openxmlformats.org/officeDocument/2006/relationships/slideLayout" Target="../slideLayouts/slideLayout6.xml"/><Relationship Id="rId6" Type="http://schemas.openxmlformats.org/officeDocument/2006/relationships/image" Target="../media/image45.png"/><Relationship Id="rId5" Type="http://schemas.openxmlformats.org/officeDocument/2006/relationships/image" Target="../media/image44.png"/><Relationship Id="rId4" Type="http://schemas.openxmlformats.org/officeDocument/2006/relationships/image" Target="../media/image43.jpe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2702459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itle 7"/>
          <p:cNvSpPr>
            <a:spLocks noGrp="1"/>
          </p:cNvSpPr>
          <p:nvPr>
            <p:ph type="title"/>
          </p:nvPr>
        </p:nvSpPr>
        <p:spPr/>
        <p:txBody>
          <a:bodyPr/>
          <a:lstStyle/>
          <a:p>
            <a:r>
              <a:rPr lang="en-US" altLang="en-US" smtClean="0"/>
              <a:t>Hemoglobin Oxygen Binding</a:t>
            </a:r>
          </a:p>
        </p:txBody>
      </p:sp>
      <p:sp>
        <p:nvSpPr>
          <p:cNvPr id="28675" name="Slide Number Placeholder 3"/>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BF0464AF-FB44-45E0-9533-AE8C4B17A360}" type="slidenum">
              <a:rPr lang="en-US" altLang="en-US" sz="1200">
                <a:solidFill>
                  <a:srgbClr val="898989"/>
                </a:solidFill>
              </a:rPr>
              <a:pPr>
                <a:spcBef>
                  <a:spcPct val="0"/>
                </a:spcBef>
                <a:buFontTx/>
                <a:buNone/>
              </a:pPr>
              <a:t>10</a:t>
            </a:fld>
            <a:endParaRPr lang="en-US" altLang="en-US" sz="1200">
              <a:solidFill>
                <a:srgbClr val="898989"/>
              </a:solidFill>
            </a:endParaRPr>
          </a:p>
        </p:txBody>
      </p:sp>
      <p:sp>
        <p:nvSpPr>
          <p:cNvPr id="28676" name="Rectangle 4"/>
          <p:cNvSpPr>
            <a:spLocks noChangeArrowheads="1"/>
          </p:cNvSpPr>
          <p:nvPr/>
        </p:nvSpPr>
        <p:spPr bwMode="auto">
          <a:xfrm>
            <a:off x="2266950" y="6108442"/>
            <a:ext cx="6022975"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None/>
            </a:pPr>
            <a:r>
              <a:rPr lang="en-US" sz="1200" dirty="0"/>
              <a:t>Berman, Helen M.; Westbrook, John,  Nucleic Acids Research, Volume 28, Issue 1, 1 January 2000, Pages 235–242, https://doi.org/10.1093/nar/28.1.235</a:t>
            </a:r>
            <a:br>
              <a:rPr lang="en-US" sz="1200" dirty="0"/>
            </a:br>
            <a:r>
              <a:rPr lang="en-US" altLang="en-US" sz="1200" dirty="0" smtClean="0"/>
              <a:t>David </a:t>
            </a:r>
            <a:r>
              <a:rPr lang="en-US" altLang="en-US" sz="1200" dirty="0"/>
              <a:t>S. Goodell, RCSB Protein Data Bank (http://www.rcsb.org/pdb/ )</a:t>
            </a:r>
          </a:p>
        </p:txBody>
      </p:sp>
      <p:sp>
        <p:nvSpPr>
          <p:cNvPr id="3" name="Content Placeholder 2">
            <a:extLst>
              <a:ext uri="{FF2B5EF4-FFF2-40B4-BE49-F238E27FC236}">
                <a16:creationId xmlns="" xmlns:a16="http://schemas.microsoft.com/office/drawing/2014/main" id="{3A005215-BE0D-4994-83D5-841AF5FFA1C7}"/>
              </a:ext>
            </a:extLst>
          </p:cNvPr>
          <p:cNvSpPr>
            <a:spLocks noGrp="1"/>
          </p:cNvSpPr>
          <p:nvPr>
            <p:ph sz="half" idx="1"/>
          </p:nvPr>
        </p:nvSpPr>
        <p:spPr>
          <a:xfrm>
            <a:off x="1981200" y="4048125"/>
            <a:ext cx="4038600" cy="2078038"/>
          </a:xfrm>
        </p:spPr>
        <p:txBody>
          <a:bodyPr/>
          <a:lstStyle/>
          <a:p>
            <a:pPr marL="0" indent="0">
              <a:buNone/>
              <a:defRPr/>
            </a:pPr>
            <a:r>
              <a:rPr lang="en-US" b="1" dirty="0"/>
              <a:t>Allosteric Cooperativity</a:t>
            </a:r>
          </a:p>
          <a:p>
            <a:pPr marL="173038" indent="-173038">
              <a:defRPr/>
            </a:pPr>
            <a:r>
              <a:rPr lang="en-US" sz="2400" dirty="0"/>
              <a:t>The oxygen affinity of Hb is proportional to the quantity of oxygen bound at a given time.</a:t>
            </a:r>
          </a:p>
        </p:txBody>
      </p:sp>
      <p:sp>
        <p:nvSpPr>
          <p:cNvPr id="28678" name="Content Placeholder 5"/>
          <p:cNvSpPr>
            <a:spLocks noGrp="1"/>
          </p:cNvSpPr>
          <p:nvPr>
            <p:ph sz="half" idx="2"/>
          </p:nvPr>
        </p:nvSpPr>
        <p:spPr>
          <a:xfrm>
            <a:off x="6172200" y="1447801"/>
            <a:ext cx="4038600" cy="4678363"/>
          </a:xfrm>
        </p:spPr>
        <p:txBody>
          <a:bodyPr/>
          <a:lstStyle/>
          <a:p>
            <a:pPr marL="173038" indent="-173038">
              <a:spcBef>
                <a:spcPts val="1200"/>
              </a:spcBef>
            </a:pPr>
            <a:r>
              <a:rPr lang="en-US" altLang="en-US" sz="2400">
                <a:solidFill>
                  <a:srgbClr val="222222"/>
                </a:solidFill>
              </a:rPr>
              <a:t>As Hb travels from the lungs to the tissues, </a:t>
            </a:r>
          </a:p>
          <a:p>
            <a:pPr marL="573088" lvl="2" indent="-173038">
              <a:spcBef>
                <a:spcPts val="1200"/>
              </a:spcBef>
            </a:pPr>
            <a:r>
              <a:rPr lang="en-US" altLang="en-US" smtClean="0"/>
              <a:t>↓ </a:t>
            </a:r>
            <a:r>
              <a:rPr lang="en-US" altLang="en-US" smtClean="0">
                <a:solidFill>
                  <a:srgbClr val="222222"/>
                </a:solidFill>
              </a:rPr>
              <a:t>pH   (</a:t>
            </a:r>
            <a:r>
              <a:rPr lang="en-US" altLang="en-US" smtClean="0"/>
              <a:t>↑</a:t>
            </a:r>
            <a:r>
              <a:rPr lang="en-US" altLang="en-US" smtClean="0">
                <a:solidFill>
                  <a:srgbClr val="222222"/>
                </a:solidFill>
              </a:rPr>
              <a:t>[H+]</a:t>
            </a:r>
            <a:r>
              <a:rPr lang="en-US" altLang="en-US" smtClean="0"/>
              <a:t>) </a:t>
            </a:r>
          </a:p>
          <a:p>
            <a:pPr marL="573088" lvl="2" indent="-173038">
              <a:spcBef>
                <a:spcPts val="1200"/>
              </a:spcBef>
            </a:pPr>
            <a:r>
              <a:rPr lang="en-US" altLang="en-US" smtClean="0"/>
              <a:t>↑ p</a:t>
            </a:r>
            <a:r>
              <a:rPr lang="en-US" altLang="en-US" smtClean="0">
                <a:solidFill>
                  <a:srgbClr val="222222"/>
                </a:solidFill>
              </a:rPr>
              <a:t>CO</a:t>
            </a:r>
            <a:r>
              <a:rPr lang="en-US" altLang="en-US" baseline="-25000" smtClean="0">
                <a:solidFill>
                  <a:srgbClr val="222222"/>
                </a:solidFill>
              </a:rPr>
              <a:t>2</a:t>
            </a:r>
            <a:r>
              <a:rPr lang="en-US" altLang="en-US" smtClean="0"/>
              <a:t> </a:t>
            </a:r>
            <a:r>
              <a:rPr lang="en-US" altLang="en-US" smtClean="0">
                <a:solidFill>
                  <a:srgbClr val="222222"/>
                </a:solidFill>
              </a:rPr>
              <a:t>  </a:t>
            </a:r>
          </a:p>
          <a:p>
            <a:pPr marL="173038" lvl="1" indent="-173038">
              <a:spcBef>
                <a:spcPts val="1200"/>
              </a:spcBef>
              <a:buFont typeface="Arial" panose="020B0604020202020204" pitchFamily="34" charset="0"/>
              <a:buChar char="•"/>
            </a:pPr>
            <a:r>
              <a:rPr lang="en-US" altLang="en-US" smtClean="0">
                <a:solidFill>
                  <a:srgbClr val="222222"/>
                </a:solidFill>
              </a:rPr>
              <a:t>Leading to Hb ↓ O2 affinity, therefore releasing oxygen into the tissues. </a:t>
            </a:r>
          </a:p>
          <a:p>
            <a:pPr marL="173038" indent="-173038">
              <a:spcBef>
                <a:spcPts val="1200"/>
              </a:spcBef>
            </a:pPr>
            <a:r>
              <a:rPr lang="en-US" altLang="en-US" sz="2400">
                <a:solidFill>
                  <a:srgbClr val="222222"/>
                </a:solidFill>
              </a:rPr>
              <a:t>This results in the sigmoidal shape of the oxygen-dissociation curve and proves cooperativity.</a:t>
            </a:r>
            <a:endParaRPr lang="en-US" altLang="en-US" sz="2400"/>
          </a:p>
        </p:txBody>
      </p:sp>
      <p:pic>
        <p:nvPicPr>
          <p:cNvPr id="28679" name="Picture 2" descr="https://cdn.rcsb.org/pdb101/learn/resources/hb-animation.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01814" y="811214"/>
            <a:ext cx="3133725" cy="313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80" name="TextBox 13"/>
          <p:cNvSpPr txBox="1">
            <a:spLocks noChangeArrowheads="1"/>
          </p:cNvSpPr>
          <p:nvPr/>
        </p:nvSpPr>
        <p:spPr bwMode="auto">
          <a:xfrm>
            <a:off x="4460876" y="2809875"/>
            <a:ext cx="1635125" cy="706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000" b="1">
                <a:solidFill>
                  <a:srgbClr val="5E22AE"/>
                </a:solidFill>
                <a:latin typeface="Arial" panose="020B0604020202020204" pitchFamily="34" charset="0"/>
              </a:rPr>
              <a:t>T</a:t>
            </a:r>
            <a:r>
              <a:rPr lang="en-US" altLang="en-US" sz="1600" b="1">
                <a:solidFill>
                  <a:srgbClr val="5E22AE"/>
                </a:solidFill>
                <a:latin typeface="Arial" panose="020B0604020202020204" pitchFamily="34" charset="0"/>
              </a:rPr>
              <a:t>ense = deoxy</a:t>
            </a:r>
          </a:p>
          <a:p>
            <a:pPr>
              <a:spcBef>
                <a:spcPct val="0"/>
              </a:spcBef>
              <a:buFontTx/>
              <a:buNone/>
            </a:pPr>
            <a:r>
              <a:rPr lang="en-US" altLang="en-US" sz="2000" b="1">
                <a:solidFill>
                  <a:srgbClr val="C00000"/>
                </a:solidFill>
                <a:latin typeface="Arial" panose="020B0604020202020204" pitchFamily="34" charset="0"/>
              </a:rPr>
              <a:t>R</a:t>
            </a:r>
            <a:r>
              <a:rPr lang="en-US" altLang="en-US" sz="1600" b="1">
                <a:solidFill>
                  <a:srgbClr val="C00000"/>
                </a:solidFill>
                <a:latin typeface="Arial" panose="020B0604020202020204" pitchFamily="34" charset="0"/>
              </a:rPr>
              <a:t>elaxed = oxy</a:t>
            </a:r>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Rectangle 2"/>
          <p:cNvSpPr>
            <a:spLocks noGrp="1"/>
          </p:cNvSpPr>
          <p:nvPr>
            <p:ph type="title"/>
          </p:nvPr>
        </p:nvSpPr>
        <p:spPr>
          <a:xfrm>
            <a:off x="1828800" y="266700"/>
            <a:ext cx="6705600" cy="533400"/>
          </a:xfrm>
        </p:spPr>
        <p:txBody>
          <a:bodyPr/>
          <a:lstStyle/>
          <a:p>
            <a:pPr>
              <a:lnSpc>
                <a:spcPct val="80000"/>
              </a:lnSpc>
            </a:pPr>
            <a:r>
              <a:rPr lang="en-US" altLang="en-US" sz="4000"/>
              <a:t>Ineffective erythropoiesis</a:t>
            </a:r>
          </a:p>
        </p:txBody>
      </p:sp>
      <p:sp>
        <p:nvSpPr>
          <p:cNvPr id="217094" name="Oval 6"/>
          <p:cNvSpPr>
            <a:spLocks noChangeArrowheads="1"/>
          </p:cNvSpPr>
          <p:nvPr/>
        </p:nvSpPr>
        <p:spPr bwMode="auto">
          <a:xfrm rot="20067551">
            <a:off x="7916864" y="1155700"/>
            <a:ext cx="1214437" cy="1087438"/>
          </a:xfrm>
          <a:prstGeom prst="ellipse">
            <a:avLst/>
          </a:prstGeom>
          <a:gradFill rotWithShape="0">
            <a:gsLst>
              <a:gs pos="0">
                <a:srgbClr val="FF1085"/>
              </a:gs>
              <a:gs pos="100000">
                <a:srgbClr val="FF0245"/>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2" name="Group 18"/>
          <p:cNvGrpSpPr>
            <a:grpSpLocks/>
          </p:cNvGrpSpPr>
          <p:nvPr/>
        </p:nvGrpSpPr>
        <p:grpSpPr bwMode="auto">
          <a:xfrm>
            <a:off x="1862138" y="1319213"/>
            <a:ext cx="1962150" cy="2286000"/>
            <a:chOff x="558" y="1351"/>
            <a:chExt cx="1390" cy="1440"/>
          </a:xfrm>
        </p:grpSpPr>
        <p:sp>
          <p:nvSpPr>
            <p:cNvPr id="188443" name="Oval 4"/>
            <p:cNvSpPr>
              <a:spLocks noChangeArrowheads="1"/>
            </p:cNvSpPr>
            <p:nvPr/>
          </p:nvSpPr>
          <p:spPr bwMode="auto">
            <a:xfrm>
              <a:off x="558" y="1351"/>
              <a:ext cx="1390" cy="1440"/>
            </a:xfrm>
            <a:prstGeom prst="ellipse">
              <a:avLst/>
            </a:prstGeom>
            <a:solidFill>
              <a:srgbClr val="2C0DE9"/>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88444" name="Oval 7" descr="80%"/>
            <p:cNvSpPr>
              <a:spLocks noChangeArrowheads="1"/>
            </p:cNvSpPr>
            <p:nvPr/>
          </p:nvSpPr>
          <p:spPr bwMode="auto">
            <a:xfrm>
              <a:off x="624" y="1488"/>
              <a:ext cx="1126" cy="1166"/>
            </a:xfrm>
            <a:prstGeom prst="ellipse">
              <a:avLst/>
            </a:prstGeom>
            <a:blipFill dpi="0" rotWithShape="0">
              <a:blip r:embed="rId3"/>
              <a:srcRect/>
              <a:tile tx="0" ty="0" sx="100000" sy="100000" flip="none" algn="tl"/>
            </a:blip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3" name="Group 19"/>
          <p:cNvGrpSpPr>
            <a:grpSpLocks/>
          </p:cNvGrpSpPr>
          <p:nvPr/>
        </p:nvGrpSpPr>
        <p:grpSpPr bwMode="auto">
          <a:xfrm>
            <a:off x="4105276" y="1536701"/>
            <a:ext cx="1681163" cy="1851025"/>
            <a:chOff x="2147" y="1488"/>
            <a:chExt cx="1192" cy="1166"/>
          </a:xfrm>
        </p:grpSpPr>
        <p:sp>
          <p:nvSpPr>
            <p:cNvPr id="188441" name="Oval 5"/>
            <p:cNvSpPr>
              <a:spLocks noChangeArrowheads="1"/>
            </p:cNvSpPr>
            <p:nvPr/>
          </p:nvSpPr>
          <p:spPr bwMode="auto">
            <a:xfrm>
              <a:off x="2147" y="1488"/>
              <a:ext cx="1192" cy="1166"/>
            </a:xfrm>
            <a:prstGeom prst="ellipse">
              <a:avLst/>
            </a:prstGeom>
            <a:solidFill>
              <a:srgbClr val="FF2C5C"/>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88442" name="Oval 8" descr="90%"/>
            <p:cNvSpPr>
              <a:spLocks noChangeArrowheads="1"/>
            </p:cNvSpPr>
            <p:nvPr/>
          </p:nvSpPr>
          <p:spPr bwMode="auto">
            <a:xfrm>
              <a:off x="2279" y="1625"/>
              <a:ext cx="861" cy="892"/>
            </a:xfrm>
            <a:prstGeom prst="ellipse">
              <a:avLst/>
            </a:prstGeom>
            <a:blipFill dpi="0" rotWithShape="0">
              <a:blip r:embed="rId4"/>
              <a:srcRect/>
              <a:tile tx="0" ty="0" sx="100000" sy="100000" flip="none" algn="tl"/>
            </a:blip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4" name="Group 20"/>
          <p:cNvGrpSpPr>
            <a:grpSpLocks/>
          </p:cNvGrpSpPr>
          <p:nvPr/>
        </p:nvGrpSpPr>
        <p:grpSpPr bwMode="auto">
          <a:xfrm>
            <a:off x="6154739" y="1536700"/>
            <a:ext cx="1216025" cy="1416050"/>
            <a:chOff x="3600" y="1488"/>
            <a:chExt cx="861" cy="892"/>
          </a:xfrm>
        </p:grpSpPr>
        <p:sp>
          <p:nvSpPr>
            <p:cNvPr id="188439" name="Oval 9"/>
            <p:cNvSpPr>
              <a:spLocks noChangeArrowheads="1"/>
            </p:cNvSpPr>
            <p:nvPr/>
          </p:nvSpPr>
          <p:spPr bwMode="auto">
            <a:xfrm>
              <a:off x="3600" y="1488"/>
              <a:ext cx="861" cy="892"/>
            </a:xfrm>
            <a:prstGeom prst="ellipse">
              <a:avLst/>
            </a:prstGeom>
            <a:solidFill>
              <a:srgbClr val="FF0646"/>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sz="1800">
                <a:solidFill>
                  <a:srgbClr val="FF2C5C"/>
                </a:solidFill>
              </a:endParaRPr>
            </a:p>
          </p:txBody>
        </p:sp>
        <p:sp>
          <p:nvSpPr>
            <p:cNvPr id="188440" name="Oval 10"/>
            <p:cNvSpPr>
              <a:spLocks noChangeArrowheads="1"/>
            </p:cNvSpPr>
            <p:nvPr/>
          </p:nvSpPr>
          <p:spPr bwMode="auto">
            <a:xfrm>
              <a:off x="3744" y="1680"/>
              <a:ext cx="480" cy="480"/>
            </a:xfrm>
            <a:prstGeom prst="ellipse">
              <a:avLst/>
            </a:prstGeom>
            <a:solidFill>
              <a:srgbClr val="0B0A72"/>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217099" name="Line 11"/>
          <p:cNvSpPr>
            <a:spLocks noChangeShapeType="1"/>
          </p:cNvSpPr>
          <p:nvPr/>
        </p:nvSpPr>
        <p:spPr bwMode="auto">
          <a:xfrm>
            <a:off x="1930400" y="3910013"/>
            <a:ext cx="3860800" cy="0"/>
          </a:xfrm>
          <a:prstGeom prst="line">
            <a:avLst/>
          </a:prstGeom>
          <a:noFill/>
          <a:ln w="381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17101" name="Line 13"/>
          <p:cNvSpPr>
            <a:spLocks noChangeShapeType="1"/>
          </p:cNvSpPr>
          <p:nvPr/>
        </p:nvSpPr>
        <p:spPr bwMode="auto">
          <a:xfrm flipV="1">
            <a:off x="5816601" y="2222500"/>
            <a:ext cx="3522663" cy="1676400"/>
          </a:xfrm>
          <a:prstGeom prst="line">
            <a:avLst/>
          </a:prstGeom>
          <a:noFill/>
          <a:ln w="38100">
            <a:solidFill>
              <a:schemeClr val="tx1"/>
            </a:solidFill>
            <a:prstDash val="sysDot"/>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17103" name="Line 15"/>
          <p:cNvSpPr>
            <a:spLocks noChangeShapeType="1"/>
          </p:cNvSpPr>
          <p:nvPr/>
        </p:nvSpPr>
        <p:spPr bwMode="auto">
          <a:xfrm>
            <a:off x="5816600" y="3898900"/>
            <a:ext cx="1219200" cy="685800"/>
          </a:xfrm>
          <a:prstGeom prst="line">
            <a:avLst/>
          </a:prstGeom>
          <a:noFill/>
          <a:ln w="38100">
            <a:solidFill>
              <a:schemeClr val="tx1"/>
            </a:solidFill>
            <a:prstDash val="sysDot"/>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5" name="Group 21"/>
          <p:cNvGrpSpPr>
            <a:grpSpLocks/>
          </p:cNvGrpSpPr>
          <p:nvPr/>
        </p:nvGrpSpPr>
        <p:grpSpPr bwMode="auto">
          <a:xfrm>
            <a:off x="7078664" y="4214813"/>
            <a:ext cx="1214437" cy="1416050"/>
            <a:chOff x="4320" y="3216"/>
            <a:chExt cx="861" cy="892"/>
          </a:xfrm>
        </p:grpSpPr>
        <p:sp>
          <p:nvSpPr>
            <p:cNvPr id="188437" name="Oval 16"/>
            <p:cNvSpPr>
              <a:spLocks noChangeArrowheads="1"/>
            </p:cNvSpPr>
            <p:nvPr/>
          </p:nvSpPr>
          <p:spPr bwMode="auto">
            <a:xfrm>
              <a:off x="4320" y="3216"/>
              <a:ext cx="861" cy="892"/>
            </a:xfrm>
            <a:prstGeom prst="ellipse">
              <a:avLst/>
            </a:prstGeom>
            <a:solidFill>
              <a:srgbClr val="FF0646"/>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sz="1800">
                <a:solidFill>
                  <a:srgbClr val="FF2C5C"/>
                </a:solidFill>
              </a:endParaRPr>
            </a:p>
          </p:txBody>
        </p:sp>
        <p:sp>
          <p:nvSpPr>
            <p:cNvPr id="188438" name="Oval 17"/>
            <p:cNvSpPr>
              <a:spLocks noChangeArrowheads="1"/>
            </p:cNvSpPr>
            <p:nvPr/>
          </p:nvSpPr>
          <p:spPr bwMode="auto">
            <a:xfrm>
              <a:off x="4464" y="3408"/>
              <a:ext cx="480" cy="480"/>
            </a:xfrm>
            <a:prstGeom prst="ellipse">
              <a:avLst/>
            </a:prstGeom>
            <a:solidFill>
              <a:srgbClr val="0B0A72"/>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217112" name="Rectangle 24"/>
          <p:cNvSpPr>
            <a:spLocks noChangeArrowheads="1"/>
          </p:cNvSpPr>
          <p:nvPr/>
        </p:nvSpPr>
        <p:spPr bwMode="auto">
          <a:xfrm>
            <a:off x="8636000" y="4614863"/>
            <a:ext cx="16002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b="1">
                <a:sym typeface="Symbol" panose="05050102010706020507" pitchFamily="18" charset="2"/>
              </a:rPr>
              <a:t>      </a:t>
            </a:r>
            <a:r>
              <a:rPr lang="en-US" altLang="en-US" sz="2400"/>
              <a:t>LDH</a:t>
            </a:r>
          </a:p>
        </p:txBody>
      </p:sp>
      <p:sp>
        <p:nvSpPr>
          <p:cNvPr id="217116" name="Text Box 28"/>
          <p:cNvSpPr txBox="1">
            <a:spLocks noChangeArrowheads="1"/>
          </p:cNvSpPr>
          <p:nvPr/>
        </p:nvSpPr>
        <p:spPr bwMode="auto">
          <a:xfrm>
            <a:off x="2133600" y="4062413"/>
            <a:ext cx="34353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i="1"/>
              <a:t>Megaloblastic maturation</a:t>
            </a:r>
            <a:endParaRPr lang="en-US" altLang="en-US" sz="2400"/>
          </a:p>
        </p:txBody>
      </p:sp>
      <p:sp>
        <p:nvSpPr>
          <p:cNvPr id="217117" name="Rectangle 29"/>
          <p:cNvSpPr>
            <a:spLocks noChangeArrowheads="1"/>
          </p:cNvSpPr>
          <p:nvPr/>
        </p:nvSpPr>
        <p:spPr bwMode="auto">
          <a:xfrm>
            <a:off x="4206876" y="5624513"/>
            <a:ext cx="18526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b="1">
                <a:sym typeface="Symbol" panose="05050102010706020507" pitchFamily="18" charset="2"/>
              </a:rPr>
              <a:t></a:t>
            </a:r>
            <a:r>
              <a:rPr lang="en-US" altLang="en-US" sz="2400"/>
              <a:t> Bilirubin </a:t>
            </a:r>
            <a:r>
              <a:rPr lang="en-US" altLang="en-US" sz="2400">
                <a:sym typeface="Symbol" panose="05050102010706020507" pitchFamily="18" charset="2"/>
              </a:rPr>
              <a:t></a:t>
            </a:r>
            <a:endParaRPr lang="en-US" altLang="en-US" sz="2400"/>
          </a:p>
        </p:txBody>
      </p:sp>
      <p:sp>
        <p:nvSpPr>
          <p:cNvPr id="217118" name="Rectangle 30">
            <a:extLst>
              <a:ext uri="{FF2B5EF4-FFF2-40B4-BE49-F238E27FC236}">
                <a16:creationId xmlns="" xmlns:a16="http://schemas.microsoft.com/office/drawing/2014/main" id="{9735307A-A1D2-4AF6-A847-811646D1F04C}"/>
              </a:ext>
            </a:extLst>
          </p:cNvPr>
          <p:cNvSpPr>
            <a:spLocks noChangeArrowheads="1"/>
          </p:cNvSpPr>
          <p:nvPr/>
        </p:nvSpPr>
        <p:spPr bwMode="auto">
          <a:xfrm>
            <a:off x="2554289" y="5624513"/>
            <a:ext cx="1406525" cy="461962"/>
          </a:xfrm>
          <a:prstGeom prst="rect">
            <a:avLst/>
          </a:prstGeom>
          <a:noFill/>
          <a:ln w="9525">
            <a:noFill/>
            <a:miter lim="800000"/>
            <a:headEnd/>
            <a:tailEnd/>
          </a:ln>
          <a:effectLst/>
        </p:spPr>
        <p:txBody>
          <a:bodyPr wrap="none">
            <a:spAutoFit/>
          </a:bodyPr>
          <a:lstStyle/>
          <a:p>
            <a:pPr>
              <a:defRPr/>
            </a:pPr>
            <a:r>
              <a:rPr lang="en-US" sz="2400" dirty="0">
                <a:solidFill>
                  <a:srgbClr val="FFC000"/>
                </a:solidFill>
                <a:effectLst>
                  <a:outerShdw blurRad="38100" dist="38100" dir="2700000" algn="tl">
                    <a:srgbClr val="000000">
                      <a:alpha val="43137"/>
                    </a:srgbClr>
                  </a:outerShdw>
                </a:effectLst>
                <a:sym typeface="Symbol" pitchFamily="18" charset="2"/>
              </a:rPr>
              <a:t>Icterus </a:t>
            </a:r>
          </a:p>
        </p:txBody>
      </p:sp>
      <p:sp>
        <p:nvSpPr>
          <p:cNvPr id="217121" name="AutoShape 33"/>
          <p:cNvSpPr>
            <a:spLocks noChangeArrowheads="1"/>
          </p:cNvSpPr>
          <p:nvPr/>
        </p:nvSpPr>
        <p:spPr bwMode="auto">
          <a:xfrm>
            <a:off x="6807200" y="3833813"/>
            <a:ext cx="1963738" cy="2057400"/>
          </a:xfrm>
          <a:prstGeom prst="irregularSeal2">
            <a:avLst/>
          </a:prstGeom>
          <a:solidFill>
            <a:schemeClr val="accent1"/>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217120" name="Text Box 32">
            <a:extLst>
              <a:ext uri="{FF2B5EF4-FFF2-40B4-BE49-F238E27FC236}">
                <a16:creationId xmlns="" xmlns:a16="http://schemas.microsoft.com/office/drawing/2014/main" id="{564A6B5C-D1BB-4F68-9410-5D56745FD3FC}"/>
              </a:ext>
            </a:extLst>
          </p:cNvPr>
          <p:cNvSpPr txBox="1">
            <a:spLocks noChangeArrowheads="1"/>
          </p:cNvSpPr>
          <p:nvPr/>
        </p:nvSpPr>
        <p:spPr bwMode="auto">
          <a:xfrm>
            <a:off x="7145338" y="3376613"/>
            <a:ext cx="3205162" cy="461962"/>
          </a:xfrm>
          <a:prstGeom prst="rect">
            <a:avLst/>
          </a:prstGeom>
          <a:noFill/>
          <a:ln w="9525">
            <a:noFill/>
            <a:miter lim="800000"/>
            <a:headEnd/>
            <a:tailEnd/>
          </a:ln>
          <a:effectLst/>
        </p:spPr>
        <p:txBody>
          <a:bodyPr wrap="none">
            <a:spAutoFit/>
          </a:bodyPr>
          <a:lstStyle/>
          <a:p>
            <a:pPr>
              <a:defRPr/>
            </a:pPr>
            <a:r>
              <a:rPr lang="en-US" sz="2400" dirty="0">
                <a:solidFill>
                  <a:srgbClr val="FF0000"/>
                </a:solidFill>
                <a:effectLst>
                  <a:outerShdw blurRad="38100" dist="38100" dir="2700000" algn="tl">
                    <a:srgbClr val="000000">
                      <a:alpha val="43137"/>
                    </a:srgbClr>
                  </a:outerShdw>
                </a:effectLst>
              </a:rPr>
              <a:t>Defective DNA synthesis</a:t>
            </a:r>
          </a:p>
        </p:txBody>
      </p:sp>
      <p:sp>
        <p:nvSpPr>
          <p:cNvPr id="217115" name="Rectangle 27"/>
          <p:cNvSpPr>
            <a:spLocks noChangeArrowheads="1"/>
          </p:cNvSpPr>
          <p:nvPr/>
        </p:nvSpPr>
        <p:spPr bwMode="auto">
          <a:xfrm>
            <a:off x="6062664" y="4595813"/>
            <a:ext cx="24669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sym typeface="Symbol" panose="05050102010706020507" pitchFamily="18" charset="2"/>
              </a:rPr>
              <a:t>Bone marrow lysis</a:t>
            </a:r>
          </a:p>
        </p:txBody>
      </p:sp>
      <p:sp>
        <p:nvSpPr>
          <p:cNvPr id="217110" name="Text Box 22"/>
          <p:cNvSpPr txBox="1">
            <a:spLocks noChangeArrowheads="1"/>
          </p:cNvSpPr>
          <p:nvPr/>
        </p:nvSpPr>
        <p:spPr bwMode="auto">
          <a:xfrm>
            <a:off x="5943368" y="5257801"/>
            <a:ext cx="2602379"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10000"/>
              </a:lnSpc>
              <a:spcBef>
                <a:spcPct val="0"/>
              </a:spcBef>
              <a:buFontTx/>
              <a:buNone/>
            </a:pPr>
            <a:r>
              <a:rPr lang="en-US" altLang="en-US" sz="2400" b="1">
                <a:sym typeface="Symbol" panose="05050102010706020507" pitchFamily="18" charset="2"/>
              </a:rPr>
              <a:t></a:t>
            </a:r>
          </a:p>
          <a:p>
            <a:pPr algn="ctr">
              <a:lnSpc>
                <a:spcPct val="110000"/>
              </a:lnSpc>
              <a:spcBef>
                <a:spcPct val="0"/>
              </a:spcBef>
              <a:buFontTx/>
              <a:buNone/>
            </a:pPr>
            <a:r>
              <a:rPr lang="en-US" altLang="en-US" sz="2400" b="1">
                <a:sym typeface="Symbol" panose="05050102010706020507" pitchFamily="18" charset="2"/>
              </a:rPr>
              <a:t></a:t>
            </a:r>
            <a:r>
              <a:rPr lang="en-US" altLang="en-US" sz="2400"/>
              <a:t> Heme catabolism</a:t>
            </a:r>
            <a:endParaRPr lang="en-US" altLang="en-US" sz="2400">
              <a:solidFill>
                <a:srgbClr val="77FF32"/>
              </a:solidFill>
              <a:sym typeface="Symbol" panose="05050102010706020507" pitchFamily="18" charset="2"/>
            </a:endParaRPr>
          </a:p>
        </p:txBody>
      </p:sp>
      <p:sp>
        <p:nvSpPr>
          <p:cNvPr id="188436" name="TextBox 29"/>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AFEE8C8-4C92-4712-9868-A63E95E7B9F6}" type="slidenum">
              <a:rPr lang="en-US" altLang="en-US" sz="1200"/>
              <a:pPr>
                <a:spcBef>
                  <a:spcPct val="0"/>
                </a:spcBef>
                <a:buFontTx/>
                <a:buNone/>
              </a:pPr>
              <a:t>100</a:t>
            </a:fld>
            <a:endParaRPr lang="en-US" altLang="en-US" sz="1200"/>
          </a:p>
        </p:txBody>
      </p:sp>
      <p:sp>
        <p:nvSpPr>
          <p:cNvPr id="29" name="TextBox 143"/>
          <p:cNvSpPr txBox="1">
            <a:spLocks noChangeArrowheads="1"/>
          </p:cNvSpPr>
          <p:nvPr/>
        </p:nvSpPr>
        <p:spPr bwMode="auto">
          <a:xfrm>
            <a:off x="8991600" y="5654288"/>
            <a:ext cx="2357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dirty="0" smtClean="0"/>
              <a:t>Image courtesy of Mark </a:t>
            </a:r>
            <a:r>
              <a:rPr lang="de-DE" altLang="en-US" sz="1200" dirty="0"/>
              <a:t>D. </a:t>
            </a:r>
            <a:r>
              <a:rPr lang="de-DE" altLang="en-US" sz="1200" dirty="0" smtClean="0"/>
              <a:t>Fleming</a:t>
            </a:r>
            <a:endParaRPr lang="en-US" altLang="en-US" sz="1200" dirty="0"/>
          </a:p>
        </p:txBody>
      </p:sp>
      <p:sp>
        <p:nvSpPr>
          <p:cNvPr id="30" name="Rectangle 2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8" fill="hold" grpId="0" nodeType="clickEffect">
                                  <p:stCondLst>
                                    <p:cond delay="0"/>
                                  </p:stCondLst>
                                  <p:childTnLst>
                                    <p:set>
                                      <p:cBhvr>
                                        <p:cTn id="6" dur="1" fill="hold">
                                          <p:stCondLst>
                                            <p:cond delay="0"/>
                                          </p:stCondLst>
                                        </p:cTn>
                                        <p:tgtEl>
                                          <p:spTgt spid="217099"/>
                                        </p:tgtEl>
                                        <p:attrNameLst>
                                          <p:attrName>style.visibility</p:attrName>
                                        </p:attrNameLst>
                                      </p:cBhvr>
                                      <p:to>
                                        <p:strVal val="visible"/>
                                      </p:to>
                                    </p:set>
                                    <p:anim calcmode="lin" valueType="num">
                                      <p:cBhvr>
                                        <p:cTn id="7" dur="500" fill="hold"/>
                                        <p:tgtEl>
                                          <p:spTgt spid="217099"/>
                                        </p:tgtEl>
                                        <p:attrNameLst>
                                          <p:attrName>ppt_x</p:attrName>
                                        </p:attrNameLst>
                                      </p:cBhvr>
                                      <p:tavLst>
                                        <p:tav tm="0">
                                          <p:val>
                                            <p:strVal val="#ppt_x-#ppt_w/2"/>
                                          </p:val>
                                        </p:tav>
                                        <p:tav tm="100000">
                                          <p:val>
                                            <p:strVal val="#ppt_x"/>
                                          </p:val>
                                        </p:tav>
                                      </p:tavLst>
                                    </p:anim>
                                    <p:anim calcmode="lin" valueType="num">
                                      <p:cBhvr>
                                        <p:cTn id="8" dur="500" fill="hold"/>
                                        <p:tgtEl>
                                          <p:spTgt spid="217099"/>
                                        </p:tgtEl>
                                        <p:attrNameLst>
                                          <p:attrName>ppt_y</p:attrName>
                                        </p:attrNameLst>
                                      </p:cBhvr>
                                      <p:tavLst>
                                        <p:tav tm="0">
                                          <p:val>
                                            <p:strVal val="#ppt_y"/>
                                          </p:val>
                                        </p:tav>
                                        <p:tav tm="100000">
                                          <p:val>
                                            <p:strVal val="#ppt_y"/>
                                          </p:val>
                                        </p:tav>
                                      </p:tavLst>
                                    </p:anim>
                                    <p:anim calcmode="lin" valueType="num">
                                      <p:cBhvr>
                                        <p:cTn id="9" dur="500" fill="hold"/>
                                        <p:tgtEl>
                                          <p:spTgt spid="217099"/>
                                        </p:tgtEl>
                                        <p:attrNameLst>
                                          <p:attrName>ppt_w</p:attrName>
                                        </p:attrNameLst>
                                      </p:cBhvr>
                                      <p:tavLst>
                                        <p:tav tm="0">
                                          <p:val>
                                            <p:fltVal val="0"/>
                                          </p:val>
                                        </p:tav>
                                        <p:tav tm="100000">
                                          <p:val>
                                            <p:strVal val="#ppt_w"/>
                                          </p:val>
                                        </p:tav>
                                      </p:tavLst>
                                    </p:anim>
                                    <p:anim calcmode="lin" valueType="num">
                                      <p:cBhvr>
                                        <p:cTn id="10" dur="500" fill="hold"/>
                                        <p:tgtEl>
                                          <p:spTgt spid="217099"/>
                                        </p:tgtEl>
                                        <p:attrNameLst>
                                          <p:attrName>ppt_h</p:attrName>
                                        </p:attrNameLst>
                                      </p:cBhvr>
                                      <p:tavLst>
                                        <p:tav tm="0">
                                          <p:val>
                                            <p:strVal val="#ppt_h"/>
                                          </p:val>
                                        </p:tav>
                                        <p:tav tm="100000">
                                          <p:val>
                                            <p:strVal val="#ppt_h"/>
                                          </p:val>
                                        </p:tav>
                                      </p:tavLst>
                                    </p:anim>
                                  </p:childTnLst>
                                </p:cTn>
                              </p:par>
                            </p:childTnLst>
                          </p:cTn>
                        </p:par>
                        <p:par>
                          <p:cTn id="11" fill="hold" nodeType="afterGroup">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217116"/>
                                        </p:tgtEl>
                                        <p:attrNameLst>
                                          <p:attrName>style.visibility</p:attrName>
                                        </p:attrNameLst>
                                      </p:cBhvr>
                                      <p:to>
                                        <p:strVal val="visible"/>
                                      </p:to>
                                    </p:set>
                                    <p:animEffect transition="in" filter="fade">
                                      <p:cBhvr>
                                        <p:cTn id="14" dur="500"/>
                                        <p:tgtEl>
                                          <p:spTgt spid="217116"/>
                                        </p:tgtEl>
                                      </p:cBhvr>
                                    </p:animEffect>
                                  </p:childTnLst>
                                </p:cTn>
                              </p:par>
                            </p:childTnLst>
                          </p:cTn>
                        </p:par>
                        <p:par>
                          <p:cTn id="15" fill="hold" nodeType="afterGroup">
                            <p:stCondLst>
                              <p:cond delay="1000"/>
                            </p:stCondLst>
                            <p:childTnLst>
                              <p:par>
                                <p:cTn id="16" presetID="10" presetClass="entr" presetSubtype="0"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fade">
                                      <p:cBhvr>
                                        <p:cTn id="18" dur="500"/>
                                        <p:tgtEl>
                                          <p:spTgt spid="2"/>
                                        </p:tgtEl>
                                      </p:cBhvr>
                                    </p:animEffect>
                                  </p:childTnLst>
                                </p:cTn>
                              </p:par>
                            </p:childTnLst>
                          </p:cTn>
                        </p:par>
                        <p:par>
                          <p:cTn id="19" fill="hold" nodeType="afterGroup">
                            <p:stCondLst>
                              <p:cond delay="1500"/>
                            </p:stCondLst>
                            <p:childTnLst>
                              <p:par>
                                <p:cTn id="20" presetID="10" presetClass="entr" presetSubtype="0"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500"/>
                                        <p:tgtEl>
                                          <p:spTgt spid="3"/>
                                        </p:tgtEl>
                                      </p:cBhvr>
                                    </p:animEffect>
                                  </p:childTnLst>
                                </p:cTn>
                              </p:par>
                            </p:childTnLst>
                          </p:cTn>
                        </p:par>
                        <p:par>
                          <p:cTn id="23" fill="hold" nodeType="afterGroup">
                            <p:stCondLst>
                              <p:cond delay="2000"/>
                            </p:stCondLst>
                            <p:childTnLst>
                              <p:par>
                                <p:cTn id="24" presetID="17" presetClass="entr" presetSubtype="8" fill="hold" grpId="0" nodeType="afterEffect">
                                  <p:stCondLst>
                                    <p:cond delay="0"/>
                                  </p:stCondLst>
                                  <p:childTnLst>
                                    <p:set>
                                      <p:cBhvr>
                                        <p:cTn id="25" dur="1" fill="hold">
                                          <p:stCondLst>
                                            <p:cond delay="0"/>
                                          </p:stCondLst>
                                        </p:cTn>
                                        <p:tgtEl>
                                          <p:spTgt spid="217101"/>
                                        </p:tgtEl>
                                        <p:attrNameLst>
                                          <p:attrName>style.visibility</p:attrName>
                                        </p:attrNameLst>
                                      </p:cBhvr>
                                      <p:to>
                                        <p:strVal val="visible"/>
                                      </p:to>
                                    </p:set>
                                    <p:anim calcmode="lin" valueType="num">
                                      <p:cBhvr>
                                        <p:cTn id="26" dur="500" fill="hold"/>
                                        <p:tgtEl>
                                          <p:spTgt spid="217101"/>
                                        </p:tgtEl>
                                        <p:attrNameLst>
                                          <p:attrName>ppt_x</p:attrName>
                                        </p:attrNameLst>
                                      </p:cBhvr>
                                      <p:tavLst>
                                        <p:tav tm="0">
                                          <p:val>
                                            <p:strVal val="#ppt_x-#ppt_w/2"/>
                                          </p:val>
                                        </p:tav>
                                        <p:tav tm="100000">
                                          <p:val>
                                            <p:strVal val="#ppt_x"/>
                                          </p:val>
                                        </p:tav>
                                      </p:tavLst>
                                    </p:anim>
                                    <p:anim calcmode="lin" valueType="num">
                                      <p:cBhvr>
                                        <p:cTn id="27" dur="500" fill="hold"/>
                                        <p:tgtEl>
                                          <p:spTgt spid="217101"/>
                                        </p:tgtEl>
                                        <p:attrNameLst>
                                          <p:attrName>ppt_y</p:attrName>
                                        </p:attrNameLst>
                                      </p:cBhvr>
                                      <p:tavLst>
                                        <p:tav tm="0">
                                          <p:val>
                                            <p:strVal val="#ppt_y"/>
                                          </p:val>
                                        </p:tav>
                                        <p:tav tm="100000">
                                          <p:val>
                                            <p:strVal val="#ppt_y"/>
                                          </p:val>
                                        </p:tav>
                                      </p:tavLst>
                                    </p:anim>
                                    <p:anim calcmode="lin" valueType="num">
                                      <p:cBhvr>
                                        <p:cTn id="28" dur="500" fill="hold"/>
                                        <p:tgtEl>
                                          <p:spTgt spid="217101"/>
                                        </p:tgtEl>
                                        <p:attrNameLst>
                                          <p:attrName>ppt_w</p:attrName>
                                        </p:attrNameLst>
                                      </p:cBhvr>
                                      <p:tavLst>
                                        <p:tav tm="0">
                                          <p:val>
                                            <p:fltVal val="0"/>
                                          </p:val>
                                        </p:tav>
                                        <p:tav tm="100000">
                                          <p:val>
                                            <p:strVal val="#ppt_w"/>
                                          </p:val>
                                        </p:tav>
                                      </p:tavLst>
                                    </p:anim>
                                    <p:anim calcmode="lin" valueType="num">
                                      <p:cBhvr>
                                        <p:cTn id="29" dur="500" fill="hold"/>
                                        <p:tgtEl>
                                          <p:spTgt spid="217101"/>
                                        </p:tgtEl>
                                        <p:attrNameLst>
                                          <p:attrName>ppt_h</p:attrName>
                                        </p:attrNameLst>
                                      </p:cBhvr>
                                      <p:tavLst>
                                        <p:tav tm="0">
                                          <p:val>
                                            <p:strVal val="#ppt_h"/>
                                          </p:val>
                                        </p:tav>
                                        <p:tav tm="100000">
                                          <p:val>
                                            <p:strVal val="#ppt_h"/>
                                          </p:val>
                                        </p:tav>
                                      </p:tavLst>
                                    </p:anim>
                                  </p:childTnLst>
                                </p:cTn>
                              </p:par>
                            </p:childTnLst>
                          </p:cTn>
                        </p:par>
                        <p:par>
                          <p:cTn id="30" fill="hold" nodeType="afterGroup">
                            <p:stCondLst>
                              <p:cond delay="2500"/>
                            </p:stCondLst>
                            <p:childTnLst>
                              <p:par>
                                <p:cTn id="31" presetID="10" presetClass="entr" presetSubtype="0" fill="hold" nodeType="after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par>
                          <p:cTn id="34" fill="hold" nodeType="afterGroup">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217094"/>
                                        </p:tgtEl>
                                        <p:attrNameLst>
                                          <p:attrName>style.visibility</p:attrName>
                                        </p:attrNameLst>
                                      </p:cBhvr>
                                      <p:to>
                                        <p:strVal val="visible"/>
                                      </p:to>
                                    </p:set>
                                    <p:animEffect transition="in" filter="fade">
                                      <p:cBhvr>
                                        <p:cTn id="37" dur="500"/>
                                        <p:tgtEl>
                                          <p:spTgt spid="21709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7" presetClass="entr" presetSubtype="10" fill="hold" grpId="0" nodeType="clickEffect">
                                  <p:stCondLst>
                                    <p:cond delay="0"/>
                                  </p:stCondLst>
                                  <p:childTnLst>
                                    <p:set>
                                      <p:cBhvr>
                                        <p:cTn id="41" dur="1" fill="hold">
                                          <p:stCondLst>
                                            <p:cond delay="0"/>
                                          </p:stCondLst>
                                        </p:cTn>
                                        <p:tgtEl>
                                          <p:spTgt spid="217103"/>
                                        </p:tgtEl>
                                        <p:attrNameLst>
                                          <p:attrName>style.visibility</p:attrName>
                                        </p:attrNameLst>
                                      </p:cBhvr>
                                      <p:to>
                                        <p:strVal val="visible"/>
                                      </p:to>
                                    </p:set>
                                    <p:anim calcmode="lin" valueType="num">
                                      <p:cBhvr>
                                        <p:cTn id="42" dur="500" fill="hold"/>
                                        <p:tgtEl>
                                          <p:spTgt spid="217103"/>
                                        </p:tgtEl>
                                        <p:attrNameLst>
                                          <p:attrName>ppt_w</p:attrName>
                                        </p:attrNameLst>
                                      </p:cBhvr>
                                      <p:tavLst>
                                        <p:tav tm="0">
                                          <p:val>
                                            <p:fltVal val="0"/>
                                          </p:val>
                                        </p:tav>
                                        <p:tav tm="100000">
                                          <p:val>
                                            <p:strVal val="#ppt_w"/>
                                          </p:val>
                                        </p:tav>
                                      </p:tavLst>
                                    </p:anim>
                                    <p:anim calcmode="lin" valueType="num">
                                      <p:cBhvr>
                                        <p:cTn id="43" dur="500" fill="hold"/>
                                        <p:tgtEl>
                                          <p:spTgt spid="217103"/>
                                        </p:tgtEl>
                                        <p:attrNameLst>
                                          <p:attrName>ppt_h</p:attrName>
                                        </p:attrNameLst>
                                      </p:cBhvr>
                                      <p:tavLst>
                                        <p:tav tm="0">
                                          <p:val>
                                            <p:strVal val="#ppt_h"/>
                                          </p:val>
                                        </p:tav>
                                        <p:tav tm="100000">
                                          <p:val>
                                            <p:strVal val="#ppt_h"/>
                                          </p:val>
                                        </p:tav>
                                      </p:tavLst>
                                    </p:anim>
                                  </p:childTnLst>
                                </p:cTn>
                              </p:par>
                            </p:childTnLst>
                          </p:cTn>
                        </p:par>
                        <p:par>
                          <p:cTn id="44" fill="hold" nodeType="afterGroup">
                            <p:stCondLst>
                              <p:cond delay="500"/>
                            </p:stCondLst>
                            <p:childTnLst>
                              <p:par>
                                <p:cTn id="45" presetID="1" presetClass="entr" presetSubtype="0" fill="hold" grpId="0" nodeType="afterEffect">
                                  <p:stCondLst>
                                    <p:cond delay="0"/>
                                  </p:stCondLst>
                                  <p:childTnLst>
                                    <p:set>
                                      <p:cBhvr>
                                        <p:cTn id="46" dur="1" fill="hold">
                                          <p:stCondLst>
                                            <p:cond delay="499"/>
                                          </p:stCondLst>
                                        </p:cTn>
                                        <p:tgtEl>
                                          <p:spTgt spid="217120"/>
                                        </p:tgtEl>
                                        <p:attrNameLst>
                                          <p:attrName>style.visibility</p:attrName>
                                        </p:attrNameLst>
                                      </p:cBhvr>
                                      <p:to>
                                        <p:strVal val="visible"/>
                                      </p:to>
                                    </p:set>
                                  </p:childTnLst>
                                </p:cTn>
                              </p:par>
                            </p:childTnLst>
                          </p:cTn>
                        </p:par>
                        <p:par>
                          <p:cTn id="47" fill="hold" nodeType="afterGroup">
                            <p:stCondLst>
                              <p:cond delay="1000"/>
                            </p:stCondLst>
                            <p:childTnLst>
                              <p:par>
                                <p:cTn id="48" presetID="10" presetClass="entr" presetSubtype="0" fill="hold" nodeType="afterEffect">
                                  <p:stCondLst>
                                    <p:cond delay="500"/>
                                  </p:stCondLst>
                                  <p:childTnLst>
                                    <p:set>
                                      <p:cBhvr>
                                        <p:cTn id="49" dur="1" fill="hold">
                                          <p:stCondLst>
                                            <p:cond delay="0"/>
                                          </p:stCondLst>
                                        </p:cTn>
                                        <p:tgtEl>
                                          <p:spTgt spid="5"/>
                                        </p:tgtEl>
                                        <p:attrNameLst>
                                          <p:attrName>style.visibility</p:attrName>
                                        </p:attrNameLst>
                                      </p:cBhvr>
                                      <p:to>
                                        <p:strVal val="visible"/>
                                      </p:to>
                                    </p:set>
                                    <p:animEffect transition="in" filter="fade">
                                      <p:cBhvr>
                                        <p:cTn id="50" dur="500"/>
                                        <p:tgtEl>
                                          <p:spTgt spid="5"/>
                                        </p:tgtEl>
                                      </p:cBhvr>
                                    </p:animEffect>
                                  </p:childTnLst>
                                </p:cTn>
                              </p:par>
                            </p:childTnLst>
                          </p:cTn>
                        </p:par>
                        <p:par>
                          <p:cTn id="51" fill="hold" nodeType="afterGroup">
                            <p:stCondLst>
                              <p:cond delay="2000"/>
                            </p:stCondLst>
                            <p:childTnLst>
                              <p:par>
                                <p:cTn id="52" presetID="11" presetClass="entr" presetSubtype="0" fill="hold" grpId="0" nodeType="afterEffect">
                                  <p:stCondLst>
                                    <p:cond delay="500"/>
                                  </p:stCondLst>
                                  <p:childTnLst>
                                    <p:set>
                                      <p:cBhvr>
                                        <p:cTn id="53" dur="1000">
                                          <p:stCondLst>
                                            <p:cond delay="0"/>
                                          </p:stCondLst>
                                        </p:cTn>
                                        <p:tgtEl>
                                          <p:spTgt spid="217121"/>
                                        </p:tgtEl>
                                        <p:attrNameLst>
                                          <p:attrName>style.visibility</p:attrName>
                                        </p:attrNameLst>
                                      </p:cBhvr>
                                      <p:to>
                                        <p:strVal val="visible"/>
                                      </p:to>
                                    </p:set>
                                  </p:childTnLst>
                                </p:cTn>
                              </p:par>
                            </p:childTnLst>
                          </p:cTn>
                        </p:par>
                        <p:par>
                          <p:cTn id="54" fill="hold" nodeType="afterGroup">
                            <p:stCondLst>
                              <p:cond delay="3500"/>
                            </p:stCondLst>
                            <p:childTnLst>
                              <p:par>
                                <p:cTn id="55" presetID="10" presetClass="exit" presetSubtype="0" fill="hold" nodeType="afterEffect">
                                  <p:stCondLst>
                                    <p:cond delay="0"/>
                                  </p:stCondLst>
                                  <p:childTnLst>
                                    <p:animEffect transition="out" filter="fade">
                                      <p:cBhvr>
                                        <p:cTn id="56" dur="500"/>
                                        <p:tgtEl>
                                          <p:spTgt spid="5"/>
                                        </p:tgtEl>
                                      </p:cBhvr>
                                    </p:animEffect>
                                    <p:set>
                                      <p:cBhvr>
                                        <p:cTn id="57" dur="1" fill="hold">
                                          <p:stCondLst>
                                            <p:cond delay="499"/>
                                          </p:stCondLst>
                                        </p:cTn>
                                        <p:tgtEl>
                                          <p:spTgt spid="5"/>
                                        </p:tgtEl>
                                        <p:attrNameLst>
                                          <p:attrName>style.visibility</p:attrName>
                                        </p:attrNameLst>
                                      </p:cBhvr>
                                      <p:to>
                                        <p:strVal val="hidden"/>
                                      </p:to>
                                    </p:set>
                                  </p:childTnLst>
                                </p:cTn>
                              </p:par>
                            </p:childTnLst>
                          </p:cTn>
                        </p:par>
                        <p:par>
                          <p:cTn id="58" fill="hold" nodeType="afterGroup">
                            <p:stCondLst>
                              <p:cond delay="4000"/>
                            </p:stCondLst>
                            <p:childTnLst>
                              <p:par>
                                <p:cTn id="59" presetID="10" presetClass="entr" presetSubtype="0" fill="hold" grpId="0" nodeType="afterEffect">
                                  <p:stCondLst>
                                    <p:cond delay="0"/>
                                  </p:stCondLst>
                                  <p:childTnLst>
                                    <p:set>
                                      <p:cBhvr>
                                        <p:cTn id="60" dur="1" fill="hold">
                                          <p:stCondLst>
                                            <p:cond delay="0"/>
                                          </p:stCondLst>
                                        </p:cTn>
                                        <p:tgtEl>
                                          <p:spTgt spid="217115"/>
                                        </p:tgtEl>
                                        <p:attrNameLst>
                                          <p:attrName>style.visibility</p:attrName>
                                        </p:attrNameLst>
                                      </p:cBhvr>
                                      <p:to>
                                        <p:strVal val="visible"/>
                                      </p:to>
                                    </p:set>
                                    <p:animEffect transition="in" filter="fade">
                                      <p:cBhvr>
                                        <p:cTn id="61" dur="500"/>
                                        <p:tgtEl>
                                          <p:spTgt spid="217115"/>
                                        </p:tgtEl>
                                      </p:cBhvr>
                                    </p:animEffect>
                                  </p:childTnLst>
                                </p:cTn>
                              </p:par>
                            </p:childTnLst>
                          </p:cTn>
                        </p:par>
                        <p:par>
                          <p:cTn id="62" fill="hold" nodeType="afterGroup">
                            <p:stCondLst>
                              <p:cond delay="4500"/>
                            </p:stCondLst>
                            <p:childTnLst>
                              <p:par>
                                <p:cTn id="63" presetID="10" presetClass="entr" presetSubtype="0" fill="hold" grpId="0" nodeType="afterEffect">
                                  <p:stCondLst>
                                    <p:cond delay="1000"/>
                                  </p:stCondLst>
                                  <p:childTnLst>
                                    <p:set>
                                      <p:cBhvr>
                                        <p:cTn id="64" dur="1" fill="hold">
                                          <p:stCondLst>
                                            <p:cond delay="0"/>
                                          </p:stCondLst>
                                        </p:cTn>
                                        <p:tgtEl>
                                          <p:spTgt spid="217112"/>
                                        </p:tgtEl>
                                        <p:attrNameLst>
                                          <p:attrName>style.visibility</p:attrName>
                                        </p:attrNameLst>
                                      </p:cBhvr>
                                      <p:to>
                                        <p:strVal val="visible"/>
                                      </p:to>
                                    </p:set>
                                    <p:animEffect transition="in" filter="fade">
                                      <p:cBhvr>
                                        <p:cTn id="65" dur="500"/>
                                        <p:tgtEl>
                                          <p:spTgt spid="217112"/>
                                        </p:tgtEl>
                                      </p:cBhvr>
                                    </p:animEffect>
                                  </p:childTnLst>
                                </p:cTn>
                              </p:par>
                            </p:childTnLst>
                          </p:cTn>
                        </p:par>
                        <p:par>
                          <p:cTn id="66" fill="hold" nodeType="afterGroup">
                            <p:stCondLst>
                              <p:cond delay="6000"/>
                            </p:stCondLst>
                            <p:childTnLst>
                              <p:par>
                                <p:cTn id="67" presetID="10" presetClass="entr" presetSubtype="0" fill="hold" grpId="0" nodeType="afterEffect">
                                  <p:stCondLst>
                                    <p:cond delay="1000"/>
                                  </p:stCondLst>
                                  <p:childTnLst>
                                    <p:set>
                                      <p:cBhvr>
                                        <p:cTn id="68" dur="1" fill="hold">
                                          <p:stCondLst>
                                            <p:cond delay="0"/>
                                          </p:stCondLst>
                                        </p:cTn>
                                        <p:tgtEl>
                                          <p:spTgt spid="217110"/>
                                        </p:tgtEl>
                                        <p:attrNameLst>
                                          <p:attrName>style.visibility</p:attrName>
                                        </p:attrNameLst>
                                      </p:cBhvr>
                                      <p:to>
                                        <p:strVal val="visible"/>
                                      </p:to>
                                    </p:set>
                                    <p:animEffect transition="in" filter="fade">
                                      <p:cBhvr>
                                        <p:cTn id="69" dur="500"/>
                                        <p:tgtEl>
                                          <p:spTgt spid="217110"/>
                                        </p:tgtEl>
                                      </p:cBhvr>
                                    </p:animEffect>
                                  </p:childTnLst>
                                </p:cTn>
                              </p:par>
                            </p:childTnLst>
                          </p:cTn>
                        </p:par>
                        <p:par>
                          <p:cTn id="70" fill="hold" nodeType="afterGroup">
                            <p:stCondLst>
                              <p:cond delay="7500"/>
                            </p:stCondLst>
                            <p:childTnLst>
                              <p:par>
                                <p:cTn id="71" presetID="10" presetClass="entr" presetSubtype="0" fill="hold" grpId="0" nodeType="afterEffect">
                                  <p:stCondLst>
                                    <p:cond delay="1000"/>
                                  </p:stCondLst>
                                  <p:childTnLst>
                                    <p:set>
                                      <p:cBhvr>
                                        <p:cTn id="72" dur="1" fill="hold">
                                          <p:stCondLst>
                                            <p:cond delay="0"/>
                                          </p:stCondLst>
                                        </p:cTn>
                                        <p:tgtEl>
                                          <p:spTgt spid="217117"/>
                                        </p:tgtEl>
                                        <p:attrNameLst>
                                          <p:attrName>style.visibility</p:attrName>
                                        </p:attrNameLst>
                                      </p:cBhvr>
                                      <p:to>
                                        <p:strVal val="visible"/>
                                      </p:to>
                                    </p:set>
                                    <p:animEffect transition="in" filter="fade">
                                      <p:cBhvr>
                                        <p:cTn id="73" dur="500"/>
                                        <p:tgtEl>
                                          <p:spTgt spid="217117"/>
                                        </p:tgtEl>
                                      </p:cBhvr>
                                    </p:animEffect>
                                  </p:childTnLst>
                                </p:cTn>
                              </p:par>
                            </p:childTnLst>
                          </p:cTn>
                        </p:par>
                        <p:par>
                          <p:cTn id="74" fill="hold" nodeType="afterGroup">
                            <p:stCondLst>
                              <p:cond delay="9000"/>
                            </p:stCondLst>
                            <p:childTnLst>
                              <p:par>
                                <p:cTn id="75" presetID="10" presetClass="entr" presetSubtype="0" fill="hold" grpId="0" nodeType="afterEffect">
                                  <p:stCondLst>
                                    <p:cond delay="1000"/>
                                  </p:stCondLst>
                                  <p:childTnLst>
                                    <p:set>
                                      <p:cBhvr>
                                        <p:cTn id="76" dur="1" fill="hold">
                                          <p:stCondLst>
                                            <p:cond delay="0"/>
                                          </p:stCondLst>
                                        </p:cTn>
                                        <p:tgtEl>
                                          <p:spTgt spid="217118"/>
                                        </p:tgtEl>
                                        <p:attrNameLst>
                                          <p:attrName>style.visibility</p:attrName>
                                        </p:attrNameLst>
                                      </p:cBhvr>
                                      <p:to>
                                        <p:strVal val="visible"/>
                                      </p:to>
                                    </p:set>
                                    <p:animEffect transition="in" filter="fade">
                                      <p:cBhvr>
                                        <p:cTn id="77" dur="500"/>
                                        <p:tgtEl>
                                          <p:spTgt spid="217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094" grpId="0" animBg="1"/>
      <p:bldP spid="217099" grpId="0" animBg="1"/>
      <p:bldP spid="217101" grpId="0" animBg="1"/>
      <p:bldP spid="217103" grpId="0" animBg="1"/>
      <p:bldP spid="217112" grpId="0" autoUpdateAnimBg="0"/>
      <p:bldP spid="217116" grpId="0" autoUpdateAnimBg="0"/>
      <p:bldP spid="217117" grpId="0" autoUpdateAnimBg="0"/>
      <p:bldP spid="217118" grpId="0" autoUpdateAnimBg="0"/>
      <p:bldP spid="217121" grpId="0" animBg="1"/>
      <p:bldP spid="217120" grpId="0" autoUpdateAnimBg="0"/>
      <p:bldP spid="217115" grpId="0" autoUpdateAnimBg="0"/>
      <p:bldP spid="217110" grpId="0" autoUpdateAnimBg="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Rectangle 2"/>
          <p:cNvSpPr>
            <a:spLocks noGrp="1"/>
          </p:cNvSpPr>
          <p:nvPr>
            <p:ph type="title"/>
          </p:nvPr>
        </p:nvSpPr>
        <p:spPr>
          <a:effectLst>
            <a:outerShdw dist="45791" dir="3378596" algn="ctr" rotWithShape="0">
              <a:schemeClr val="bg2">
                <a:alpha val="50000"/>
              </a:schemeClr>
            </a:outerShdw>
          </a:effectLst>
        </p:spPr>
        <p:txBody>
          <a:bodyPr/>
          <a:lstStyle/>
          <a:p>
            <a:r>
              <a:rPr lang="en-US" altLang="en-US" smtClean="0"/>
              <a:t>Folate and Vitamin B</a:t>
            </a:r>
            <a:r>
              <a:rPr lang="en-US" altLang="en-US" baseline="-25000" smtClean="0"/>
              <a:t>12</a:t>
            </a:r>
            <a:r>
              <a:rPr lang="en-US" altLang="en-US" smtClean="0"/>
              <a:t> Deficiency</a:t>
            </a:r>
          </a:p>
        </p:txBody>
      </p:sp>
      <p:sp>
        <p:nvSpPr>
          <p:cNvPr id="392197" name="Rectangle 5"/>
          <p:cNvSpPr>
            <a:spLocks noGrp="1"/>
          </p:cNvSpPr>
          <p:nvPr>
            <p:ph idx="1"/>
          </p:nvPr>
        </p:nvSpPr>
        <p:spPr/>
        <p:txBody>
          <a:bodyPr/>
          <a:lstStyle/>
          <a:p>
            <a:pPr>
              <a:spcBef>
                <a:spcPct val="0"/>
              </a:spcBef>
              <a:buFontTx/>
              <a:buNone/>
            </a:pPr>
            <a:r>
              <a:rPr lang="en-US" altLang="en-US" sz="2400" b="1" u="sng"/>
              <a:t>Clinical Findings</a:t>
            </a:r>
          </a:p>
          <a:p>
            <a:pPr>
              <a:spcBef>
                <a:spcPct val="0"/>
              </a:spcBef>
            </a:pPr>
            <a:r>
              <a:rPr lang="en-US" altLang="en-US" sz="2400"/>
              <a:t>Non-specific signs and symptoms of anemia</a:t>
            </a:r>
          </a:p>
          <a:p>
            <a:pPr>
              <a:spcBef>
                <a:spcPct val="0"/>
              </a:spcBef>
            </a:pPr>
            <a:r>
              <a:rPr lang="en-US" altLang="en-US" sz="2400"/>
              <a:t>Jaundice due to ineffective erythropoiesis</a:t>
            </a:r>
          </a:p>
          <a:p>
            <a:pPr>
              <a:spcBef>
                <a:spcPct val="0"/>
              </a:spcBef>
            </a:pPr>
            <a:r>
              <a:rPr lang="en-US" altLang="en-US" sz="2400"/>
              <a:t>Smooth tongue</a:t>
            </a:r>
          </a:p>
          <a:p>
            <a:pPr>
              <a:spcBef>
                <a:spcPct val="0"/>
              </a:spcBef>
            </a:pPr>
            <a:r>
              <a:rPr lang="en-US" altLang="en-US" sz="2400"/>
              <a:t>Neurological findings (B</a:t>
            </a:r>
            <a:r>
              <a:rPr lang="en-US" altLang="en-US" sz="2400" baseline="-25000"/>
              <a:t>12</a:t>
            </a:r>
            <a:r>
              <a:rPr lang="en-US" altLang="en-US" sz="2400"/>
              <a:t> deficiency only):  proprioceptive and fine motor deficits, ataxia, psychomotor retardation, seizures, depression, psychosis </a:t>
            </a:r>
            <a:r>
              <a:rPr lang="en-US" altLang="en-US" sz="2400">
                <a:sym typeface="Wingdings" panose="05000000000000000000" pitchFamily="2" charset="2"/>
              </a:rPr>
              <a:t> due to d</a:t>
            </a:r>
            <a:r>
              <a:rPr lang="en-US" altLang="en-US" sz="2400"/>
              <a:t>egeneration of the posterior columns of the spinal cord.</a:t>
            </a:r>
          </a:p>
          <a:p>
            <a:pPr>
              <a:spcBef>
                <a:spcPct val="0"/>
              </a:spcBef>
            </a:pPr>
            <a:endParaRPr lang="en-US" altLang="en-US" sz="1600"/>
          </a:p>
          <a:p>
            <a:pPr>
              <a:spcBef>
                <a:spcPct val="0"/>
              </a:spcBef>
              <a:buFontTx/>
              <a:buNone/>
            </a:pPr>
            <a:r>
              <a:rPr lang="en-US" altLang="en-US" sz="2400" b="1" u="sng"/>
              <a:t>Laboratory Findings</a:t>
            </a:r>
          </a:p>
          <a:p>
            <a:pPr>
              <a:spcBef>
                <a:spcPct val="0"/>
              </a:spcBef>
            </a:pPr>
            <a:r>
              <a:rPr lang="en-US" altLang="en-US" sz="2400"/>
              <a:t>Macrocytosis, relatively low reticulocyte count</a:t>
            </a:r>
          </a:p>
          <a:p>
            <a:pPr>
              <a:spcBef>
                <a:spcPct val="0"/>
              </a:spcBef>
            </a:pPr>
            <a:r>
              <a:rPr lang="en-US" altLang="en-US" sz="2400"/>
              <a:t>Mild thrombocytopenia and/or neutropenia</a:t>
            </a:r>
          </a:p>
          <a:p>
            <a:pPr>
              <a:spcBef>
                <a:spcPct val="0"/>
              </a:spcBef>
            </a:pPr>
            <a:r>
              <a:rPr lang="en-US" altLang="en-US" sz="2400"/>
              <a:t>Hypersegmentation of neutrophils</a:t>
            </a:r>
          </a:p>
          <a:p>
            <a:pPr>
              <a:spcBef>
                <a:spcPct val="0"/>
              </a:spcBef>
            </a:pPr>
            <a:r>
              <a:rPr lang="en-US" altLang="en-US" sz="2400"/>
              <a:t>Megaloblastic changes in marrow</a:t>
            </a:r>
          </a:p>
        </p:txBody>
      </p:sp>
      <p:sp>
        <p:nvSpPr>
          <p:cNvPr id="190468"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190469"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190470" name="TextBox 5"/>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0C3BBFE-15DC-44D7-A96A-A03FCD83D827}" type="slidenum">
              <a:rPr lang="en-US" altLang="en-US" sz="1200"/>
              <a:pPr>
                <a:spcBef>
                  <a:spcPct val="0"/>
                </a:spcBef>
                <a:buFontTx/>
                <a:buNone/>
              </a:pPr>
              <a:t>101</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2197">
                                            <p:txEl>
                                              <p:pRg st="6" end="6"/>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92197">
                                            <p:txEl>
                                              <p:pRg st="7" end="7"/>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2197">
                                            <p:txEl>
                                              <p:pRg st="8" end="8"/>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92197">
                                            <p:txEl>
                                              <p:pRg st="9" end="9"/>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92197">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Rounded Rectangle 53">
            <a:extLst>
              <a:ext uri="{FF2B5EF4-FFF2-40B4-BE49-F238E27FC236}">
                <a16:creationId xmlns="" xmlns:a16="http://schemas.microsoft.com/office/drawing/2014/main" id="{A39A8E26-174C-4C99-BFD4-5E8E0C2D6446}"/>
              </a:ext>
            </a:extLst>
          </p:cNvPr>
          <p:cNvSpPr/>
          <p:nvPr/>
        </p:nvSpPr>
        <p:spPr>
          <a:xfrm>
            <a:off x="8128000" y="6096000"/>
            <a:ext cx="2616200" cy="7620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491" name="Rectangle 2"/>
          <p:cNvSpPr>
            <a:spLocks noGrp="1"/>
          </p:cNvSpPr>
          <p:nvPr>
            <p:ph type="title" idx="4294967295"/>
          </p:nvPr>
        </p:nvSpPr>
        <p:spPr>
          <a:xfrm>
            <a:off x="1693864" y="152400"/>
            <a:ext cx="8059737" cy="685800"/>
          </a:xfrm>
        </p:spPr>
        <p:txBody>
          <a:bodyPr/>
          <a:lstStyle/>
          <a:p>
            <a:pPr>
              <a:lnSpc>
                <a:spcPct val="80000"/>
              </a:lnSpc>
            </a:pPr>
            <a:r>
              <a:rPr lang="en-US" altLang="en-US" smtClean="0"/>
              <a:t>Biochemistry of Folate and B</a:t>
            </a:r>
            <a:r>
              <a:rPr lang="en-US" altLang="en-US" baseline="-25000" smtClean="0"/>
              <a:t>12</a:t>
            </a:r>
          </a:p>
        </p:txBody>
      </p:sp>
      <p:sp>
        <p:nvSpPr>
          <p:cNvPr id="191492" name="Freeform 9"/>
          <p:cNvSpPr>
            <a:spLocks/>
          </p:cNvSpPr>
          <p:nvPr/>
        </p:nvSpPr>
        <p:spPr bwMode="auto">
          <a:xfrm>
            <a:off x="1524000" y="3733800"/>
            <a:ext cx="5080000" cy="3124200"/>
          </a:xfrm>
          <a:custGeom>
            <a:avLst/>
            <a:gdLst>
              <a:gd name="T0" fmla="*/ 0 w 1392"/>
              <a:gd name="T1" fmla="*/ 0 h 1392"/>
              <a:gd name="T2" fmla="*/ 2147483646 w 1392"/>
              <a:gd name="T3" fmla="*/ 2147483646 h 1392"/>
              <a:gd name="T4" fmla="*/ 0 60000 65536"/>
              <a:gd name="T5" fmla="*/ 0 60000 65536"/>
            </a:gdLst>
            <a:ahLst/>
            <a:cxnLst>
              <a:cxn ang="T4">
                <a:pos x="T0" y="T1"/>
              </a:cxn>
              <a:cxn ang="T5">
                <a:pos x="T2" y="T3"/>
              </a:cxn>
            </a:cxnLst>
            <a:rect l="0" t="0" r="r" b="b"/>
            <a:pathLst>
              <a:path w="1392" h="1392">
                <a:moveTo>
                  <a:pt x="0" y="0"/>
                </a:moveTo>
                <a:cubicBezTo>
                  <a:pt x="460" y="536"/>
                  <a:pt x="920" y="1072"/>
                  <a:pt x="1392" y="1392"/>
                </a:cubicBezTo>
              </a:path>
            </a:pathLst>
          </a:custGeom>
          <a:noFill/>
          <a:ln w="76200" cmpd="sng">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 name="Group 102"/>
          <p:cNvGrpSpPr>
            <a:grpSpLocks/>
          </p:cNvGrpSpPr>
          <p:nvPr/>
        </p:nvGrpSpPr>
        <p:grpSpPr bwMode="auto">
          <a:xfrm>
            <a:off x="1524000" y="3657601"/>
            <a:ext cx="8104188" cy="3044825"/>
            <a:chOff x="0" y="2304"/>
            <a:chExt cx="5743" cy="1918"/>
          </a:xfrm>
        </p:grpSpPr>
        <p:sp>
          <p:nvSpPr>
            <p:cNvPr id="191533" name="Freeform 25"/>
            <p:cNvSpPr>
              <a:spLocks/>
            </p:cNvSpPr>
            <p:nvPr/>
          </p:nvSpPr>
          <p:spPr bwMode="auto">
            <a:xfrm>
              <a:off x="2224" y="2304"/>
              <a:ext cx="1968" cy="144"/>
            </a:xfrm>
            <a:custGeom>
              <a:avLst/>
              <a:gdLst>
                <a:gd name="T0" fmla="*/ 0 w 1968"/>
                <a:gd name="T1" fmla="*/ 144 h 144"/>
                <a:gd name="T2" fmla="*/ 960 w 1968"/>
                <a:gd name="T3" fmla="*/ 0 h 144"/>
                <a:gd name="T4" fmla="*/ 1968 w 1968"/>
                <a:gd name="T5" fmla="*/ 144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91534" name="Group 101"/>
            <p:cNvGrpSpPr>
              <a:grpSpLocks/>
            </p:cNvGrpSpPr>
            <p:nvPr/>
          </p:nvGrpSpPr>
          <p:grpSpPr bwMode="auto">
            <a:xfrm>
              <a:off x="0" y="2400"/>
              <a:ext cx="5743" cy="1822"/>
              <a:chOff x="0" y="2400"/>
              <a:chExt cx="5743" cy="1822"/>
            </a:xfrm>
          </p:grpSpPr>
          <p:grpSp>
            <p:nvGrpSpPr>
              <p:cNvPr id="191535" name="Group 82"/>
              <p:cNvGrpSpPr>
                <a:grpSpLocks/>
              </p:cNvGrpSpPr>
              <p:nvPr/>
            </p:nvGrpSpPr>
            <p:grpSpPr bwMode="auto">
              <a:xfrm>
                <a:off x="720" y="2784"/>
                <a:ext cx="432" cy="432"/>
                <a:chOff x="720" y="2784"/>
                <a:chExt cx="432" cy="432"/>
              </a:xfrm>
            </p:grpSpPr>
            <p:sp>
              <p:nvSpPr>
                <p:cNvPr id="191542" name="Line 15"/>
                <p:cNvSpPr>
                  <a:spLocks noChangeShapeType="1"/>
                </p:cNvSpPr>
                <p:nvPr/>
              </p:nvSpPr>
              <p:spPr bwMode="auto">
                <a:xfrm flipV="1">
                  <a:off x="720" y="2784"/>
                  <a:ext cx="336" cy="336"/>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1543" name="Line 16"/>
                <p:cNvSpPr>
                  <a:spLocks noChangeShapeType="1"/>
                </p:cNvSpPr>
                <p:nvPr/>
              </p:nvSpPr>
              <p:spPr bwMode="auto">
                <a:xfrm rot="10800000" flipV="1">
                  <a:off x="816" y="2880"/>
                  <a:ext cx="336" cy="336"/>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191536" name="Group 100"/>
              <p:cNvGrpSpPr>
                <a:grpSpLocks/>
              </p:cNvGrpSpPr>
              <p:nvPr/>
            </p:nvGrpSpPr>
            <p:grpSpPr bwMode="auto">
              <a:xfrm>
                <a:off x="0" y="2400"/>
                <a:ext cx="5743" cy="1822"/>
                <a:chOff x="0" y="2400"/>
                <a:chExt cx="5743" cy="1822"/>
              </a:xfrm>
            </p:grpSpPr>
            <p:sp>
              <p:nvSpPr>
                <p:cNvPr id="191537" name="Rectangle 12"/>
                <p:cNvSpPr>
                  <a:spLocks noChangeArrowheads="1"/>
                </p:cNvSpPr>
                <p:nvPr/>
              </p:nvSpPr>
              <p:spPr bwMode="auto">
                <a:xfrm>
                  <a:off x="674" y="3792"/>
                  <a:ext cx="822"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a:solidFill>
                        <a:srgbClr val="0070C0"/>
                      </a:solidFill>
                    </a:rPr>
                    <a:t>Dietary </a:t>
                  </a:r>
                </a:p>
                <a:p>
                  <a:pPr algn="ctr">
                    <a:lnSpc>
                      <a:spcPct val="80000"/>
                    </a:lnSpc>
                    <a:spcBef>
                      <a:spcPct val="0"/>
                    </a:spcBef>
                    <a:buFontTx/>
                    <a:buNone/>
                  </a:pPr>
                  <a:r>
                    <a:rPr lang="en-US" altLang="en-US" sz="2400">
                      <a:solidFill>
                        <a:srgbClr val="0070C0"/>
                      </a:solidFill>
                    </a:rPr>
                    <a:t>folates</a:t>
                  </a:r>
                </a:p>
              </p:txBody>
            </p:sp>
            <p:sp>
              <p:nvSpPr>
                <p:cNvPr id="191538" name="Rectangle 14"/>
                <p:cNvSpPr>
                  <a:spLocks noChangeArrowheads="1"/>
                </p:cNvSpPr>
                <p:nvPr/>
              </p:nvSpPr>
              <p:spPr bwMode="auto">
                <a:xfrm>
                  <a:off x="0" y="3216"/>
                  <a:ext cx="1576" cy="4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spcBef>
                      <a:spcPct val="0"/>
                    </a:spcBef>
                    <a:buFontTx/>
                    <a:buNone/>
                  </a:pPr>
                  <a:r>
                    <a:rPr lang="en-US" altLang="en-US" sz="2400">
                      <a:solidFill>
                        <a:srgbClr val="0070C0"/>
                      </a:solidFill>
                    </a:rPr>
                    <a:t>Methyl</a:t>
                  </a:r>
                </a:p>
                <a:p>
                  <a:pPr>
                    <a:lnSpc>
                      <a:spcPct val="80000"/>
                    </a:lnSpc>
                    <a:spcBef>
                      <a:spcPct val="0"/>
                    </a:spcBef>
                    <a:buFontTx/>
                    <a:buNone/>
                  </a:pPr>
                  <a:r>
                    <a:rPr lang="en-US" altLang="en-US" sz="2400">
                      <a:solidFill>
                        <a:srgbClr val="0070C0"/>
                      </a:solidFill>
                    </a:rPr>
                    <a:t>tetrahydrofolate</a:t>
                  </a:r>
                </a:p>
              </p:txBody>
            </p:sp>
            <p:sp>
              <p:nvSpPr>
                <p:cNvPr id="191539" name="Arc 34"/>
                <p:cNvSpPr>
                  <a:spLocks/>
                </p:cNvSpPr>
                <p:nvPr/>
              </p:nvSpPr>
              <p:spPr bwMode="auto">
                <a:xfrm flipH="1" flipV="1">
                  <a:off x="288" y="3696"/>
                  <a:ext cx="384" cy="33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254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1540" name="Rectangle 17"/>
                <p:cNvSpPr>
                  <a:spLocks noChangeArrowheads="1"/>
                </p:cNvSpPr>
                <p:nvPr/>
              </p:nvSpPr>
              <p:spPr bwMode="auto">
                <a:xfrm>
                  <a:off x="1014" y="2400"/>
                  <a:ext cx="1593" cy="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i="1">
                      <a:solidFill>
                        <a:srgbClr val="0070C0"/>
                      </a:solidFill>
                    </a:rPr>
                    <a:t>Methyl</a:t>
                  </a:r>
                  <a:endParaRPr lang="en-US" altLang="en-US" sz="2400">
                    <a:solidFill>
                      <a:srgbClr val="0070C0"/>
                    </a:solidFill>
                  </a:endParaRPr>
                </a:p>
                <a:p>
                  <a:pPr algn="ctr">
                    <a:lnSpc>
                      <a:spcPct val="80000"/>
                    </a:lnSpc>
                    <a:spcBef>
                      <a:spcPct val="0"/>
                    </a:spcBef>
                    <a:buFontTx/>
                    <a:buNone/>
                  </a:pPr>
                  <a:r>
                    <a:rPr lang="en-US" altLang="en-US" sz="2400">
                      <a:solidFill>
                        <a:srgbClr val="0070C0"/>
                      </a:solidFill>
                    </a:rPr>
                    <a:t>Tetrahydrofolate</a:t>
                  </a:r>
                </a:p>
                <a:p>
                  <a:pPr algn="ctr">
                    <a:lnSpc>
                      <a:spcPct val="80000"/>
                    </a:lnSpc>
                    <a:spcBef>
                      <a:spcPct val="0"/>
                    </a:spcBef>
                    <a:buFontTx/>
                    <a:buNone/>
                  </a:pPr>
                  <a:r>
                    <a:rPr lang="en-US" altLang="en-US" sz="2400">
                      <a:solidFill>
                        <a:srgbClr val="0070C0"/>
                      </a:solidFill>
                    </a:rPr>
                    <a:t>(mTHF)</a:t>
                  </a:r>
                </a:p>
              </p:txBody>
            </p:sp>
            <p:sp>
              <p:nvSpPr>
                <p:cNvPr id="191541" name="Rectangle 33"/>
                <p:cNvSpPr>
                  <a:spLocks noChangeArrowheads="1"/>
                </p:cNvSpPr>
                <p:nvPr/>
              </p:nvSpPr>
              <p:spPr bwMode="auto">
                <a:xfrm>
                  <a:off x="4150" y="2544"/>
                  <a:ext cx="1593"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a:solidFill>
                        <a:srgbClr val="0070C0"/>
                      </a:solidFill>
                    </a:rPr>
                    <a:t>Tetrahydrofolate</a:t>
                  </a:r>
                  <a:endParaRPr lang="en-US" altLang="en-US" sz="1800">
                    <a:solidFill>
                      <a:srgbClr val="0070C0"/>
                    </a:solidFill>
                  </a:endParaRPr>
                </a:p>
              </p:txBody>
            </p:sp>
          </p:grpSp>
        </p:grpSp>
      </p:grpSp>
      <p:grpSp>
        <p:nvGrpSpPr>
          <p:cNvPr id="6" name="Group 99"/>
          <p:cNvGrpSpPr>
            <a:grpSpLocks/>
          </p:cNvGrpSpPr>
          <p:nvPr/>
        </p:nvGrpSpPr>
        <p:grpSpPr bwMode="auto">
          <a:xfrm>
            <a:off x="2767014" y="2895600"/>
            <a:ext cx="6338887" cy="1676400"/>
            <a:chOff x="881" y="1824"/>
            <a:chExt cx="4492" cy="1056"/>
          </a:xfrm>
        </p:grpSpPr>
        <p:sp>
          <p:nvSpPr>
            <p:cNvPr id="191529" name="Rectangle 32"/>
            <p:cNvSpPr>
              <a:spLocks noChangeArrowheads="1"/>
            </p:cNvSpPr>
            <p:nvPr/>
          </p:nvSpPr>
          <p:spPr bwMode="auto">
            <a:xfrm>
              <a:off x="4207" y="1824"/>
              <a:ext cx="1166"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a:t>Methionine</a:t>
              </a:r>
              <a:endParaRPr lang="en-US" altLang="en-US" sz="1800"/>
            </a:p>
          </p:txBody>
        </p:sp>
        <p:sp>
          <p:nvSpPr>
            <p:cNvPr id="191530" name="Rectangle 31"/>
            <p:cNvSpPr>
              <a:spLocks noChangeArrowheads="1"/>
            </p:cNvSpPr>
            <p:nvPr/>
          </p:nvSpPr>
          <p:spPr bwMode="auto">
            <a:xfrm>
              <a:off x="881" y="1824"/>
              <a:ext cx="1395" cy="2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a:t>Homocysteine</a:t>
              </a:r>
              <a:endParaRPr lang="en-US" altLang="en-US" sz="1800"/>
            </a:p>
          </p:txBody>
        </p:sp>
        <p:sp>
          <p:nvSpPr>
            <p:cNvPr id="191531" name="Freeform 26"/>
            <p:cNvSpPr>
              <a:spLocks/>
            </p:cNvSpPr>
            <p:nvPr/>
          </p:nvSpPr>
          <p:spPr bwMode="auto">
            <a:xfrm flipV="1">
              <a:off x="2224" y="2112"/>
              <a:ext cx="1968" cy="144"/>
            </a:xfrm>
            <a:custGeom>
              <a:avLst/>
              <a:gdLst>
                <a:gd name="T0" fmla="*/ 0 w 1968"/>
                <a:gd name="T1" fmla="*/ 144 h 144"/>
                <a:gd name="T2" fmla="*/ 960 w 1968"/>
                <a:gd name="T3" fmla="*/ 0 h 144"/>
                <a:gd name="T4" fmla="*/ 1968 w 1968"/>
                <a:gd name="T5" fmla="*/ 144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1532" name="Text Box 38"/>
            <p:cNvSpPr txBox="1">
              <a:spLocks noChangeArrowheads="1"/>
            </p:cNvSpPr>
            <p:nvPr/>
          </p:nvSpPr>
          <p:spPr bwMode="auto">
            <a:xfrm>
              <a:off x="2356" y="2357"/>
              <a:ext cx="1662"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000" i="1"/>
                <a:t>Methionine synthase</a:t>
              </a:r>
            </a:p>
            <a:p>
              <a:pPr algn="ctr">
                <a:spcBef>
                  <a:spcPct val="0"/>
                </a:spcBef>
                <a:buFontTx/>
                <a:buNone/>
              </a:pPr>
              <a:r>
                <a:rPr lang="en-US" altLang="en-US" i="1">
                  <a:solidFill>
                    <a:srgbClr val="FF0000"/>
                  </a:solidFill>
                </a:rPr>
                <a:t>B</a:t>
              </a:r>
              <a:r>
                <a:rPr lang="en-US" altLang="en-US" i="1" baseline="-25000">
                  <a:solidFill>
                    <a:srgbClr val="FF0000"/>
                  </a:solidFill>
                </a:rPr>
                <a:t>12</a:t>
              </a:r>
              <a:endParaRPr lang="en-US" altLang="en-US">
                <a:solidFill>
                  <a:srgbClr val="FF0000"/>
                </a:solidFill>
              </a:endParaRPr>
            </a:p>
          </p:txBody>
        </p:sp>
      </p:grpSp>
      <p:grpSp>
        <p:nvGrpSpPr>
          <p:cNvPr id="7" name="Group 96"/>
          <p:cNvGrpSpPr>
            <a:grpSpLocks/>
          </p:cNvGrpSpPr>
          <p:nvPr/>
        </p:nvGrpSpPr>
        <p:grpSpPr bwMode="auto">
          <a:xfrm>
            <a:off x="1981201" y="1981201"/>
            <a:ext cx="8658225" cy="1563688"/>
            <a:chOff x="324" y="1248"/>
            <a:chExt cx="6136" cy="985"/>
          </a:xfrm>
        </p:grpSpPr>
        <p:grpSp>
          <p:nvGrpSpPr>
            <p:cNvPr id="191521" name="Group 91"/>
            <p:cNvGrpSpPr>
              <a:grpSpLocks/>
            </p:cNvGrpSpPr>
            <p:nvPr/>
          </p:nvGrpSpPr>
          <p:grpSpPr bwMode="auto">
            <a:xfrm>
              <a:off x="324" y="1248"/>
              <a:ext cx="6136" cy="528"/>
              <a:chOff x="324" y="1248"/>
              <a:chExt cx="6136" cy="528"/>
            </a:xfrm>
          </p:grpSpPr>
          <p:sp>
            <p:nvSpPr>
              <p:cNvPr id="191525" name="Freeform 27"/>
              <p:cNvSpPr>
                <a:spLocks/>
              </p:cNvSpPr>
              <p:nvPr/>
            </p:nvSpPr>
            <p:spPr bwMode="auto">
              <a:xfrm>
                <a:off x="2208" y="1632"/>
                <a:ext cx="1968" cy="144"/>
              </a:xfrm>
              <a:custGeom>
                <a:avLst/>
                <a:gdLst>
                  <a:gd name="T0" fmla="*/ 0 w 1968"/>
                  <a:gd name="T1" fmla="*/ 144 h 144"/>
                  <a:gd name="T2" fmla="*/ 960 w 1968"/>
                  <a:gd name="T3" fmla="*/ 0 h 144"/>
                  <a:gd name="T4" fmla="*/ 1968 w 1968"/>
                  <a:gd name="T5" fmla="*/ 144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type="stealth"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1526" name="Freeform 28"/>
              <p:cNvSpPr>
                <a:spLocks/>
              </p:cNvSpPr>
              <p:nvPr/>
            </p:nvSpPr>
            <p:spPr bwMode="auto">
              <a:xfrm flipV="1">
                <a:off x="2208" y="1440"/>
                <a:ext cx="1968" cy="144"/>
              </a:xfrm>
              <a:custGeom>
                <a:avLst/>
                <a:gdLst>
                  <a:gd name="T0" fmla="*/ 0 w 1968"/>
                  <a:gd name="T1" fmla="*/ 144 h 144"/>
                  <a:gd name="T2" fmla="*/ 960 w 1968"/>
                  <a:gd name="T3" fmla="*/ 0 h 144"/>
                  <a:gd name="T4" fmla="*/ 1968 w 1968"/>
                  <a:gd name="T5" fmla="*/ 144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type="stealth"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1527" name="Text Box 35"/>
              <p:cNvSpPr txBox="1">
                <a:spLocks noChangeArrowheads="1"/>
              </p:cNvSpPr>
              <p:nvPr/>
            </p:nvSpPr>
            <p:spPr bwMode="auto">
              <a:xfrm>
                <a:off x="4285" y="1268"/>
                <a:ext cx="217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200"/>
                  <a:t>Lipids, myelin, DNA, etc…</a:t>
                </a:r>
              </a:p>
            </p:txBody>
          </p:sp>
          <p:sp>
            <p:nvSpPr>
              <p:cNvPr id="191528" name="Text Box 37"/>
              <p:cNvSpPr txBox="1">
                <a:spLocks noChangeArrowheads="1"/>
              </p:cNvSpPr>
              <p:nvPr/>
            </p:nvSpPr>
            <p:spPr bwMode="auto">
              <a:xfrm>
                <a:off x="324" y="1248"/>
                <a:ext cx="189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400"/>
                  <a:t>Methylated product</a:t>
                </a:r>
                <a:endParaRPr lang="en-US" altLang="en-US" sz="3600"/>
              </a:p>
            </p:txBody>
          </p:sp>
        </p:grpSp>
        <p:grpSp>
          <p:nvGrpSpPr>
            <p:cNvPr id="191522" name="Group 85"/>
            <p:cNvGrpSpPr>
              <a:grpSpLocks/>
            </p:cNvGrpSpPr>
            <p:nvPr/>
          </p:nvGrpSpPr>
          <p:grpSpPr bwMode="auto">
            <a:xfrm>
              <a:off x="2592" y="1728"/>
              <a:ext cx="1248" cy="505"/>
              <a:chOff x="2592" y="1728"/>
              <a:chExt cx="1248" cy="505"/>
            </a:xfrm>
          </p:grpSpPr>
          <p:sp>
            <p:nvSpPr>
              <p:cNvPr id="191523" name="Oval 40"/>
              <p:cNvSpPr>
                <a:spLocks noChangeArrowheads="1"/>
              </p:cNvSpPr>
              <p:nvPr/>
            </p:nvSpPr>
            <p:spPr bwMode="auto">
              <a:xfrm>
                <a:off x="2592" y="1728"/>
                <a:ext cx="1248" cy="432"/>
              </a:xfrm>
              <a:prstGeom prst="ellipse">
                <a:avLst/>
              </a:prstGeom>
              <a:solidFill>
                <a:schemeClr val="accent1"/>
              </a:solidFill>
              <a:ln w="9525">
                <a:solidFill>
                  <a:schemeClr val="tx1"/>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a:p>
            </p:txBody>
          </p:sp>
          <p:sp>
            <p:nvSpPr>
              <p:cNvPr id="218154" name="Text Box 42">
                <a:extLst>
                  <a:ext uri="{FF2B5EF4-FFF2-40B4-BE49-F238E27FC236}">
                    <a16:creationId xmlns="" xmlns:a16="http://schemas.microsoft.com/office/drawing/2014/main" id="{008BDAE7-19CC-4FE4-A83B-99BB211AA90D}"/>
                  </a:ext>
                </a:extLst>
              </p:cNvPr>
              <p:cNvSpPr txBox="1">
                <a:spLocks noChangeArrowheads="1"/>
              </p:cNvSpPr>
              <p:nvPr/>
            </p:nvSpPr>
            <p:spPr bwMode="auto">
              <a:xfrm>
                <a:off x="2753" y="1840"/>
                <a:ext cx="967" cy="393"/>
              </a:xfrm>
              <a:prstGeom prst="rect">
                <a:avLst/>
              </a:prstGeom>
              <a:noFill/>
              <a:ln w="9525">
                <a:noFill/>
                <a:miter lim="800000"/>
                <a:headEnd/>
                <a:tailEnd/>
              </a:ln>
              <a:effectLst/>
            </p:spPr>
            <p:txBody>
              <a:bodyPr wrap="none">
                <a:spAutoFit/>
              </a:bodyPr>
              <a:lstStyle/>
              <a:p>
                <a:pPr algn="ctr">
                  <a:lnSpc>
                    <a:spcPct val="75000"/>
                  </a:lnSpc>
                  <a:defRPr/>
                </a:pPr>
                <a:r>
                  <a:rPr lang="en-US" b="1" i="1" dirty="0" err="1">
                    <a:effectLst>
                      <a:outerShdw blurRad="38100" dist="38100" dir="2700000" algn="tl">
                        <a:srgbClr val="000000">
                          <a:alpha val="43137"/>
                        </a:srgbClr>
                      </a:outerShdw>
                    </a:effectLst>
                  </a:rPr>
                  <a:t>Methylation</a:t>
                </a:r>
                <a:endParaRPr lang="en-US" b="1" i="1" dirty="0">
                  <a:effectLst>
                    <a:outerShdw blurRad="38100" dist="38100" dir="2700000" algn="tl">
                      <a:srgbClr val="000000">
                        <a:alpha val="43137"/>
                      </a:srgbClr>
                    </a:outerShdw>
                  </a:effectLst>
                </a:endParaRPr>
              </a:p>
              <a:p>
                <a:pPr algn="ctr">
                  <a:lnSpc>
                    <a:spcPct val="75000"/>
                  </a:lnSpc>
                  <a:defRPr/>
                </a:pPr>
                <a:r>
                  <a:rPr lang="en-US" b="1" i="1" dirty="0">
                    <a:effectLst>
                      <a:outerShdw blurRad="38100" dist="38100" dir="2700000" algn="tl">
                        <a:srgbClr val="000000">
                          <a:alpha val="43137"/>
                        </a:srgbClr>
                      </a:outerShdw>
                    </a:effectLst>
                  </a:rPr>
                  <a:t>cycle</a:t>
                </a:r>
                <a:endParaRPr lang="en-US" sz="2800" b="1" i="1" dirty="0">
                  <a:effectLst>
                    <a:outerShdw blurRad="38100" dist="38100" dir="2700000" algn="tl">
                      <a:srgbClr val="000000">
                        <a:alpha val="43137"/>
                      </a:srgbClr>
                    </a:outerShdw>
                  </a:effectLst>
                </a:endParaRPr>
              </a:p>
            </p:txBody>
          </p:sp>
        </p:grpSp>
      </p:grpSp>
      <p:sp>
        <p:nvSpPr>
          <p:cNvPr id="218164" name="Rectangle 52"/>
          <p:cNvSpPr>
            <a:spLocks noChangeArrowheads="1"/>
          </p:cNvSpPr>
          <p:nvPr/>
        </p:nvSpPr>
        <p:spPr bwMode="auto">
          <a:xfrm>
            <a:off x="7361238" y="5943601"/>
            <a:ext cx="2227262"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a:solidFill>
                  <a:srgbClr val="0070C0"/>
                </a:solidFill>
              </a:rPr>
              <a:t>5,10-methylene </a:t>
            </a:r>
          </a:p>
          <a:p>
            <a:pPr algn="ctr">
              <a:lnSpc>
                <a:spcPct val="80000"/>
              </a:lnSpc>
              <a:spcBef>
                <a:spcPct val="0"/>
              </a:spcBef>
              <a:buFontTx/>
              <a:buNone/>
            </a:pPr>
            <a:r>
              <a:rPr lang="en-US" altLang="en-US" sz="2400">
                <a:solidFill>
                  <a:srgbClr val="0070C0"/>
                </a:solidFill>
              </a:rPr>
              <a:t>tetrahydrofolate</a:t>
            </a:r>
          </a:p>
        </p:txBody>
      </p:sp>
      <p:grpSp>
        <p:nvGrpSpPr>
          <p:cNvPr id="10" name="Group 98"/>
          <p:cNvGrpSpPr>
            <a:grpSpLocks/>
          </p:cNvGrpSpPr>
          <p:nvPr/>
        </p:nvGrpSpPr>
        <p:grpSpPr bwMode="auto">
          <a:xfrm>
            <a:off x="6265864" y="5557839"/>
            <a:ext cx="1146175" cy="1076325"/>
            <a:chOff x="3360" y="3501"/>
            <a:chExt cx="813" cy="678"/>
          </a:xfrm>
        </p:grpSpPr>
        <p:sp>
          <p:nvSpPr>
            <p:cNvPr id="191517" name="Text Box 60"/>
            <p:cNvSpPr txBox="1">
              <a:spLocks noChangeArrowheads="1"/>
            </p:cNvSpPr>
            <p:nvPr/>
          </p:nvSpPr>
          <p:spPr bwMode="auto">
            <a:xfrm>
              <a:off x="3360" y="3888"/>
              <a:ext cx="60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t>dUTP</a:t>
              </a:r>
              <a:endParaRPr lang="en-US" altLang="en-US" sz="3600"/>
            </a:p>
          </p:txBody>
        </p:sp>
        <p:grpSp>
          <p:nvGrpSpPr>
            <p:cNvPr id="191518" name="Group 86"/>
            <p:cNvGrpSpPr>
              <a:grpSpLocks/>
            </p:cNvGrpSpPr>
            <p:nvPr/>
          </p:nvGrpSpPr>
          <p:grpSpPr bwMode="auto">
            <a:xfrm>
              <a:off x="3839" y="3501"/>
              <a:ext cx="334" cy="436"/>
              <a:chOff x="3839" y="3501"/>
              <a:chExt cx="334" cy="436"/>
            </a:xfrm>
          </p:grpSpPr>
          <p:sp>
            <p:nvSpPr>
              <p:cNvPr id="191519" name="Freeform 54"/>
              <p:cNvSpPr>
                <a:spLocks/>
              </p:cNvSpPr>
              <p:nvPr/>
            </p:nvSpPr>
            <p:spPr bwMode="auto">
              <a:xfrm rot="16205694" flipV="1">
                <a:off x="3692" y="3648"/>
                <a:ext cx="435" cy="142"/>
              </a:xfrm>
              <a:custGeom>
                <a:avLst/>
                <a:gdLst>
                  <a:gd name="T0" fmla="*/ 0 w 1968"/>
                  <a:gd name="T1" fmla="*/ 136 h 144"/>
                  <a:gd name="T2" fmla="*/ 2 w 1968"/>
                  <a:gd name="T3" fmla="*/ 0 h 144"/>
                  <a:gd name="T4" fmla="*/ 5 w 1968"/>
                  <a:gd name="T5" fmla="*/ 136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1520" name="Freeform 61"/>
              <p:cNvSpPr>
                <a:spLocks/>
              </p:cNvSpPr>
              <p:nvPr/>
            </p:nvSpPr>
            <p:spPr bwMode="auto">
              <a:xfrm rot="5394306" flipH="1" flipV="1">
                <a:off x="3886" y="3650"/>
                <a:ext cx="433" cy="141"/>
              </a:xfrm>
              <a:custGeom>
                <a:avLst/>
                <a:gdLst>
                  <a:gd name="T0" fmla="*/ 0 w 1968"/>
                  <a:gd name="T1" fmla="*/ 132 h 144"/>
                  <a:gd name="T2" fmla="*/ 2 w 1968"/>
                  <a:gd name="T3" fmla="*/ 0 h 144"/>
                  <a:gd name="T4" fmla="*/ 5 w 1968"/>
                  <a:gd name="T5" fmla="*/ 132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2" name="Group 87"/>
          <p:cNvGrpSpPr>
            <a:grpSpLocks/>
          </p:cNvGrpSpPr>
          <p:nvPr/>
        </p:nvGrpSpPr>
        <p:grpSpPr bwMode="auto">
          <a:xfrm>
            <a:off x="6265863" y="4953001"/>
            <a:ext cx="1790700" cy="646113"/>
            <a:chOff x="3360" y="3168"/>
            <a:chExt cx="1269" cy="407"/>
          </a:xfrm>
        </p:grpSpPr>
        <p:sp>
          <p:nvSpPr>
            <p:cNvPr id="191515" name="Text Box 56"/>
            <p:cNvSpPr txBox="1">
              <a:spLocks noChangeArrowheads="1"/>
            </p:cNvSpPr>
            <p:nvPr/>
          </p:nvSpPr>
          <p:spPr bwMode="auto">
            <a:xfrm>
              <a:off x="3360" y="3168"/>
              <a:ext cx="103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t>dTTP</a:t>
              </a:r>
            </a:p>
            <a:p>
              <a:pPr>
                <a:spcBef>
                  <a:spcPct val="0"/>
                </a:spcBef>
                <a:buFontTx/>
                <a:buNone/>
              </a:pPr>
              <a:r>
                <a:rPr lang="en-US" altLang="en-US" sz="1200"/>
                <a:t>Pyrimidine synthesis</a:t>
              </a:r>
            </a:p>
          </p:txBody>
        </p:sp>
        <p:sp>
          <p:nvSpPr>
            <p:cNvPr id="191516" name="Rectangle 64"/>
            <p:cNvSpPr>
              <a:spLocks noChangeArrowheads="1"/>
            </p:cNvSpPr>
            <p:nvPr/>
          </p:nvSpPr>
          <p:spPr bwMode="auto">
            <a:xfrm>
              <a:off x="4128" y="3224"/>
              <a:ext cx="50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solidFill>
                    <a:srgbClr val="0070C0"/>
                  </a:solidFill>
                </a:rPr>
                <a:t>DHF</a:t>
              </a:r>
            </a:p>
          </p:txBody>
        </p:sp>
      </p:grpSp>
      <p:sp>
        <p:nvSpPr>
          <p:cNvPr id="218178" name="Line 66"/>
          <p:cNvSpPr>
            <a:spLocks noChangeShapeType="1"/>
          </p:cNvSpPr>
          <p:nvPr/>
        </p:nvSpPr>
        <p:spPr bwMode="auto">
          <a:xfrm>
            <a:off x="8432800" y="4419600"/>
            <a:ext cx="0" cy="1447800"/>
          </a:xfrm>
          <a:prstGeom prst="line">
            <a:avLst/>
          </a:prstGeom>
          <a:noFill/>
          <a:ln w="254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18175" name="Freeform 63"/>
          <p:cNvSpPr>
            <a:spLocks/>
          </p:cNvSpPr>
          <p:nvPr/>
        </p:nvSpPr>
        <p:spPr bwMode="auto">
          <a:xfrm rot="5394306" flipH="1" flipV="1">
            <a:off x="6969125" y="4587875"/>
            <a:ext cx="687388" cy="198438"/>
          </a:xfrm>
          <a:custGeom>
            <a:avLst/>
            <a:gdLst>
              <a:gd name="T0" fmla="*/ 0 w 1968"/>
              <a:gd name="T1" fmla="*/ 2147483646 h 144"/>
              <a:gd name="T2" fmla="*/ 2147483646 w 1968"/>
              <a:gd name="T3" fmla="*/ 0 h 144"/>
              <a:gd name="T4" fmla="*/ 2147483646 w 1968"/>
              <a:gd name="T5" fmla="*/ 2147483646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18179" name="Line 67"/>
          <p:cNvSpPr>
            <a:spLocks noChangeShapeType="1"/>
          </p:cNvSpPr>
          <p:nvPr/>
        </p:nvSpPr>
        <p:spPr bwMode="auto">
          <a:xfrm flipH="1">
            <a:off x="5588000" y="5334000"/>
            <a:ext cx="609600" cy="0"/>
          </a:xfrm>
          <a:prstGeom prst="line">
            <a:avLst/>
          </a:prstGeom>
          <a:noFill/>
          <a:ln w="254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13" name="Group 88"/>
          <p:cNvGrpSpPr>
            <a:grpSpLocks/>
          </p:cNvGrpSpPr>
          <p:nvPr/>
        </p:nvGrpSpPr>
        <p:grpSpPr bwMode="auto">
          <a:xfrm>
            <a:off x="4437063" y="4800600"/>
            <a:ext cx="1219200" cy="1143000"/>
            <a:chOff x="2064" y="3024"/>
            <a:chExt cx="864" cy="720"/>
          </a:xfrm>
        </p:grpSpPr>
        <p:sp>
          <p:nvSpPr>
            <p:cNvPr id="191513" name="AutoShape 72"/>
            <p:cNvSpPr>
              <a:spLocks noChangeArrowheads="1"/>
            </p:cNvSpPr>
            <p:nvPr/>
          </p:nvSpPr>
          <p:spPr bwMode="auto">
            <a:xfrm>
              <a:off x="2064" y="3024"/>
              <a:ext cx="864" cy="720"/>
            </a:xfrm>
            <a:prstGeom prst="irregularSeal1">
              <a:avLst/>
            </a:prstGeom>
            <a:solidFill>
              <a:srgbClr val="FF1085"/>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a:solidFill>
                  <a:srgbClr val="901397"/>
                </a:solidFill>
              </a:endParaRPr>
            </a:p>
          </p:txBody>
        </p:sp>
        <p:sp>
          <p:nvSpPr>
            <p:cNvPr id="191514" name="Text Box 68"/>
            <p:cNvSpPr txBox="1">
              <a:spLocks noChangeArrowheads="1"/>
            </p:cNvSpPr>
            <p:nvPr/>
          </p:nvSpPr>
          <p:spPr bwMode="auto">
            <a:xfrm>
              <a:off x="2256" y="3168"/>
              <a:ext cx="60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a:t>DNA</a:t>
              </a:r>
            </a:p>
          </p:txBody>
        </p:sp>
      </p:grpSp>
      <p:grpSp>
        <p:nvGrpSpPr>
          <p:cNvPr id="14" name="Group 92"/>
          <p:cNvGrpSpPr>
            <a:grpSpLocks/>
          </p:cNvGrpSpPr>
          <p:nvPr/>
        </p:nvGrpSpPr>
        <p:grpSpPr bwMode="auto">
          <a:xfrm>
            <a:off x="4402138" y="839788"/>
            <a:ext cx="6189662" cy="1200150"/>
            <a:chOff x="792" y="529"/>
            <a:chExt cx="4386" cy="756"/>
          </a:xfrm>
        </p:grpSpPr>
        <p:sp>
          <p:nvSpPr>
            <p:cNvPr id="191508" name="Rectangle 77"/>
            <p:cNvSpPr>
              <a:spLocks noChangeArrowheads="1"/>
            </p:cNvSpPr>
            <p:nvPr/>
          </p:nvSpPr>
          <p:spPr bwMode="auto">
            <a:xfrm>
              <a:off x="2299" y="529"/>
              <a:ext cx="1820"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50000"/>
                </a:lnSpc>
                <a:spcBef>
                  <a:spcPct val="0"/>
                </a:spcBef>
                <a:buFontTx/>
                <a:buNone/>
              </a:pPr>
              <a:r>
                <a:rPr lang="en-US" altLang="en-US" sz="2000" i="1"/>
                <a:t>Methylmalonyl mutase</a:t>
              </a:r>
            </a:p>
            <a:p>
              <a:pPr algn="ctr">
                <a:lnSpc>
                  <a:spcPct val="150000"/>
                </a:lnSpc>
                <a:spcBef>
                  <a:spcPct val="0"/>
                </a:spcBef>
                <a:buFontTx/>
                <a:buNone/>
              </a:pPr>
              <a:r>
                <a:rPr lang="en-US" altLang="en-US" i="1">
                  <a:solidFill>
                    <a:srgbClr val="FF0000"/>
                  </a:solidFill>
                </a:rPr>
                <a:t>B</a:t>
              </a:r>
              <a:r>
                <a:rPr lang="en-US" altLang="en-US" i="1" baseline="-25000">
                  <a:solidFill>
                    <a:srgbClr val="FF0000"/>
                  </a:solidFill>
                </a:rPr>
                <a:t>12</a:t>
              </a:r>
            </a:p>
          </p:txBody>
        </p:sp>
        <p:sp>
          <p:nvSpPr>
            <p:cNvPr id="191509" name="Text Box 74"/>
            <p:cNvSpPr txBox="1">
              <a:spLocks noChangeArrowheads="1"/>
            </p:cNvSpPr>
            <p:nvPr/>
          </p:nvSpPr>
          <p:spPr bwMode="auto">
            <a:xfrm>
              <a:off x="792" y="783"/>
              <a:ext cx="206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400"/>
                <a:t>Methylmalonyl-CoA</a:t>
              </a:r>
              <a:endParaRPr lang="en-US" altLang="en-US" sz="3600"/>
            </a:p>
          </p:txBody>
        </p:sp>
        <p:grpSp>
          <p:nvGrpSpPr>
            <p:cNvPr id="191510" name="Group 79"/>
            <p:cNvGrpSpPr>
              <a:grpSpLocks/>
            </p:cNvGrpSpPr>
            <p:nvPr/>
          </p:nvGrpSpPr>
          <p:grpSpPr bwMode="auto">
            <a:xfrm>
              <a:off x="2808" y="768"/>
              <a:ext cx="2370" cy="291"/>
              <a:chOff x="2808" y="768"/>
              <a:chExt cx="2370" cy="291"/>
            </a:xfrm>
          </p:grpSpPr>
          <p:sp>
            <p:nvSpPr>
              <p:cNvPr id="191511" name="Text Box 75"/>
              <p:cNvSpPr txBox="1">
                <a:spLocks noChangeArrowheads="1"/>
              </p:cNvSpPr>
              <p:nvPr/>
            </p:nvSpPr>
            <p:spPr bwMode="auto">
              <a:xfrm>
                <a:off x="3774" y="768"/>
                <a:ext cx="140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400"/>
                  <a:t>Succinyl-CoA</a:t>
                </a:r>
                <a:endParaRPr lang="en-US" altLang="en-US"/>
              </a:p>
            </p:txBody>
          </p:sp>
          <p:sp>
            <p:nvSpPr>
              <p:cNvPr id="191512" name="Line 76"/>
              <p:cNvSpPr>
                <a:spLocks noChangeShapeType="1"/>
              </p:cNvSpPr>
              <p:nvPr/>
            </p:nvSpPr>
            <p:spPr bwMode="auto">
              <a:xfrm>
                <a:off x="2808" y="960"/>
                <a:ext cx="912" cy="0"/>
              </a:xfrm>
              <a:prstGeom prst="line">
                <a:avLst/>
              </a:prstGeom>
              <a:noFill/>
              <a:ln w="254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grpSp>
      </p:grpSp>
      <p:sp>
        <p:nvSpPr>
          <p:cNvPr id="191504" name="Text Box 80"/>
          <p:cNvSpPr txBox="1">
            <a:spLocks noChangeArrowheads="1"/>
          </p:cNvSpPr>
          <p:nvPr/>
        </p:nvSpPr>
        <p:spPr bwMode="auto">
          <a:xfrm>
            <a:off x="1524001" y="4267200"/>
            <a:ext cx="942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000" i="1"/>
              <a:t>Plasma</a:t>
            </a:r>
            <a:endParaRPr lang="en-US" altLang="en-US" i="1"/>
          </a:p>
        </p:txBody>
      </p:sp>
      <p:sp>
        <p:nvSpPr>
          <p:cNvPr id="191505" name="Text Box 81"/>
          <p:cNvSpPr txBox="1">
            <a:spLocks noChangeArrowheads="1"/>
          </p:cNvSpPr>
          <p:nvPr/>
        </p:nvSpPr>
        <p:spPr bwMode="auto">
          <a:xfrm>
            <a:off x="1524000" y="3276600"/>
            <a:ext cx="5603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000" i="1"/>
              <a:t>Cell</a:t>
            </a:r>
            <a:endParaRPr lang="en-US" altLang="en-US" i="1"/>
          </a:p>
        </p:txBody>
      </p:sp>
      <p:sp>
        <p:nvSpPr>
          <p:cNvPr id="191507" name="TextBox 55"/>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E37C630C-28F6-4612-B491-6AABE487D185}" type="slidenum">
              <a:rPr lang="en-US" altLang="en-US" sz="1200"/>
              <a:pPr>
                <a:spcBef>
                  <a:spcPct val="0"/>
                </a:spcBef>
                <a:buFontTx/>
                <a:buNone/>
              </a:pPr>
              <a:t>102</a:t>
            </a:fld>
            <a:endParaRPr lang="en-US" altLang="en-US" sz="1200"/>
          </a:p>
        </p:txBody>
      </p:sp>
      <p:sp>
        <p:nvSpPr>
          <p:cNvPr id="56" name="TextBox 143"/>
          <p:cNvSpPr txBox="1">
            <a:spLocks noChangeArrowheads="1"/>
          </p:cNvSpPr>
          <p:nvPr/>
        </p:nvSpPr>
        <p:spPr bwMode="auto">
          <a:xfrm>
            <a:off x="8128000" y="6581001"/>
            <a:ext cx="2357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dirty="0" smtClean="0"/>
              <a:t>Image courtesy of Mark </a:t>
            </a:r>
            <a:r>
              <a:rPr lang="de-DE" altLang="en-US" sz="1200" dirty="0"/>
              <a:t>D. </a:t>
            </a:r>
            <a:r>
              <a:rPr lang="de-DE" altLang="en-US" sz="1200" dirty="0" smtClean="0"/>
              <a:t>Fleming</a:t>
            </a:r>
            <a:endParaRPr lang="en-US" altLang="en-US" sz="1200" dirty="0"/>
          </a:p>
        </p:txBody>
      </p:sp>
      <p:sp>
        <p:nvSpPr>
          <p:cNvPr id="57" name="Rectangle 5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ppt_x</p:attrName>
                                        </p:attrNameLst>
                                      </p:cBhvr>
                                      <p:tavLst>
                                        <p:tav tm="0">
                                          <p:val>
                                            <p:strVal val="#ppt_x-#ppt_w/2"/>
                                          </p:val>
                                        </p:tav>
                                        <p:tav tm="100000">
                                          <p:val>
                                            <p:strVal val="#ppt_x"/>
                                          </p:val>
                                        </p:tav>
                                      </p:tavLst>
                                    </p:anim>
                                    <p:anim calcmode="lin" valueType="num">
                                      <p:cBhvr>
                                        <p:cTn id="8" dur="500" fill="hold"/>
                                        <p:tgtEl>
                                          <p:spTgt spid="14"/>
                                        </p:tgtEl>
                                        <p:attrNameLst>
                                          <p:attrName>ppt_y</p:attrName>
                                        </p:attrNameLst>
                                      </p:cBhvr>
                                      <p:tavLst>
                                        <p:tav tm="0">
                                          <p:val>
                                            <p:strVal val="#ppt_y"/>
                                          </p:val>
                                        </p:tav>
                                        <p:tav tm="100000">
                                          <p:val>
                                            <p:strVal val="#ppt_y"/>
                                          </p:val>
                                        </p:tav>
                                      </p:tavLst>
                                    </p:anim>
                                    <p:anim calcmode="lin" valueType="num">
                                      <p:cBhvr>
                                        <p:cTn id="9" dur="500" fill="hold"/>
                                        <p:tgtEl>
                                          <p:spTgt spid="14"/>
                                        </p:tgtEl>
                                        <p:attrNameLst>
                                          <p:attrName>ppt_w</p:attrName>
                                        </p:attrNameLst>
                                      </p:cBhvr>
                                      <p:tavLst>
                                        <p:tav tm="0">
                                          <p:val>
                                            <p:fltVal val="0"/>
                                          </p:val>
                                        </p:tav>
                                        <p:tav tm="100000">
                                          <p:val>
                                            <p:strVal val="#ppt_w"/>
                                          </p:val>
                                        </p:tav>
                                      </p:tavLst>
                                    </p:anim>
                                    <p:anim calcmode="lin" valueType="num">
                                      <p:cBhvr>
                                        <p:cTn id="10" dur="500" fill="hold"/>
                                        <p:tgtEl>
                                          <p:spTgt spid="14"/>
                                        </p:tgtEl>
                                        <p:attrNameLst>
                                          <p:attrName>ppt_h</p:attrName>
                                        </p:attrNameLst>
                                      </p:cBhvr>
                                      <p:tavLst>
                                        <p:tav tm="0">
                                          <p:val>
                                            <p:strVal val="#ppt_h"/>
                                          </p:val>
                                        </p:tav>
                                        <p:tav tm="100000">
                                          <p:val>
                                            <p:strVal val="#ppt_h"/>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0" presetClass="entr" presetSubtype="0"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0" presetClass="entr" presetSubtype="0"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500"/>
                                        <p:tgtEl>
                                          <p:spTgt spid="2"/>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7" presetClass="entr" presetSubtype="1" fill="hold" grpId="0" nodeType="clickEffect">
                                  <p:stCondLst>
                                    <p:cond delay="0"/>
                                  </p:stCondLst>
                                  <p:childTnLst>
                                    <p:set>
                                      <p:cBhvr>
                                        <p:cTn id="29" dur="1" fill="hold">
                                          <p:stCondLst>
                                            <p:cond delay="0"/>
                                          </p:stCondLst>
                                        </p:cTn>
                                        <p:tgtEl>
                                          <p:spTgt spid="218178"/>
                                        </p:tgtEl>
                                        <p:attrNameLst>
                                          <p:attrName>style.visibility</p:attrName>
                                        </p:attrNameLst>
                                      </p:cBhvr>
                                      <p:to>
                                        <p:strVal val="visible"/>
                                      </p:to>
                                    </p:set>
                                    <p:anim calcmode="lin" valueType="num">
                                      <p:cBhvr>
                                        <p:cTn id="30" dur="500" fill="hold"/>
                                        <p:tgtEl>
                                          <p:spTgt spid="218178"/>
                                        </p:tgtEl>
                                        <p:attrNameLst>
                                          <p:attrName>ppt_x</p:attrName>
                                        </p:attrNameLst>
                                      </p:cBhvr>
                                      <p:tavLst>
                                        <p:tav tm="0">
                                          <p:val>
                                            <p:strVal val="#ppt_x"/>
                                          </p:val>
                                        </p:tav>
                                        <p:tav tm="100000">
                                          <p:val>
                                            <p:strVal val="#ppt_x"/>
                                          </p:val>
                                        </p:tav>
                                      </p:tavLst>
                                    </p:anim>
                                    <p:anim calcmode="lin" valueType="num">
                                      <p:cBhvr>
                                        <p:cTn id="31" dur="500" fill="hold"/>
                                        <p:tgtEl>
                                          <p:spTgt spid="218178"/>
                                        </p:tgtEl>
                                        <p:attrNameLst>
                                          <p:attrName>ppt_y</p:attrName>
                                        </p:attrNameLst>
                                      </p:cBhvr>
                                      <p:tavLst>
                                        <p:tav tm="0">
                                          <p:val>
                                            <p:strVal val="#ppt_y-#ppt_h/2"/>
                                          </p:val>
                                        </p:tav>
                                        <p:tav tm="100000">
                                          <p:val>
                                            <p:strVal val="#ppt_y"/>
                                          </p:val>
                                        </p:tav>
                                      </p:tavLst>
                                    </p:anim>
                                    <p:anim calcmode="lin" valueType="num">
                                      <p:cBhvr>
                                        <p:cTn id="32" dur="500" fill="hold"/>
                                        <p:tgtEl>
                                          <p:spTgt spid="218178"/>
                                        </p:tgtEl>
                                        <p:attrNameLst>
                                          <p:attrName>ppt_w</p:attrName>
                                        </p:attrNameLst>
                                      </p:cBhvr>
                                      <p:tavLst>
                                        <p:tav tm="0">
                                          <p:val>
                                            <p:strVal val="#ppt_w"/>
                                          </p:val>
                                        </p:tav>
                                        <p:tav tm="100000">
                                          <p:val>
                                            <p:strVal val="#ppt_w"/>
                                          </p:val>
                                        </p:tav>
                                      </p:tavLst>
                                    </p:anim>
                                    <p:anim calcmode="lin" valueType="num">
                                      <p:cBhvr>
                                        <p:cTn id="33" dur="500" fill="hold"/>
                                        <p:tgtEl>
                                          <p:spTgt spid="218178"/>
                                        </p:tgtEl>
                                        <p:attrNameLst>
                                          <p:attrName>ppt_h</p:attrName>
                                        </p:attrNameLst>
                                      </p:cBhvr>
                                      <p:tavLst>
                                        <p:tav tm="0">
                                          <p:val>
                                            <p:fltVal val="0"/>
                                          </p:val>
                                        </p:tav>
                                        <p:tav tm="100000">
                                          <p:val>
                                            <p:strVal val="#ppt_h"/>
                                          </p:val>
                                        </p:tav>
                                      </p:tavLst>
                                    </p:anim>
                                  </p:childTnLst>
                                </p:cTn>
                              </p:par>
                            </p:childTnLst>
                          </p:cTn>
                        </p:par>
                        <p:par>
                          <p:cTn id="34" fill="hold" nodeType="afterGroup">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218164"/>
                                        </p:tgtEl>
                                        <p:attrNameLst>
                                          <p:attrName>style.visibility</p:attrName>
                                        </p:attrNameLst>
                                      </p:cBhvr>
                                      <p:to>
                                        <p:strVal val="visible"/>
                                      </p:to>
                                    </p:set>
                                    <p:animEffect transition="in" filter="fade">
                                      <p:cBhvr>
                                        <p:cTn id="37" dur="500"/>
                                        <p:tgtEl>
                                          <p:spTgt spid="218164"/>
                                        </p:tgtEl>
                                      </p:cBhvr>
                                    </p:animEffect>
                                  </p:childTnLst>
                                </p:cTn>
                              </p:par>
                            </p:childTnLst>
                          </p:cTn>
                        </p:par>
                        <p:par>
                          <p:cTn id="38" fill="hold" nodeType="afterGroup">
                            <p:stCondLst>
                              <p:cond delay="1000"/>
                            </p:stCondLst>
                            <p:childTnLst>
                              <p:par>
                                <p:cTn id="39" presetID="17" presetClass="entr" presetSubtype="4" fill="hold" nodeType="after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p:cTn id="41" dur="500" fill="hold"/>
                                        <p:tgtEl>
                                          <p:spTgt spid="10"/>
                                        </p:tgtEl>
                                        <p:attrNameLst>
                                          <p:attrName>ppt_x</p:attrName>
                                        </p:attrNameLst>
                                      </p:cBhvr>
                                      <p:tavLst>
                                        <p:tav tm="0">
                                          <p:val>
                                            <p:strVal val="#ppt_x"/>
                                          </p:val>
                                        </p:tav>
                                        <p:tav tm="100000">
                                          <p:val>
                                            <p:strVal val="#ppt_x"/>
                                          </p:val>
                                        </p:tav>
                                      </p:tavLst>
                                    </p:anim>
                                    <p:anim calcmode="lin" valueType="num">
                                      <p:cBhvr>
                                        <p:cTn id="42" dur="500" fill="hold"/>
                                        <p:tgtEl>
                                          <p:spTgt spid="10"/>
                                        </p:tgtEl>
                                        <p:attrNameLst>
                                          <p:attrName>ppt_y</p:attrName>
                                        </p:attrNameLst>
                                      </p:cBhvr>
                                      <p:tavLst>
                                        <p:tav tm="0">
                                          <p:val>
                                            <p:strVal val="#ppt_y+#ppt_h/2"/>
                                          </p:val>
                                        </p:tav>
                                        <p:tav tm="100000">
                                          <p:val>
                                            <p:strVal val="#ppt_y"/>
                                          </p:val>
                                        </p:tav>
                                      </p:tavLst>
                                    </p:anim>
                                    <p:anim calcmode="lin" valueType="num">
                                      <p:cBhvr>
                                        <p:cTn id="43" dur="500" fill="hold"/>
                                        <p:tgtEl>
                                          <p:spTgt spid="10"/>
                                        </p:tgtEl>
                                        <p:attrNameLst>
                                          <p:attrName>ppt_w</p:attrName>
                                        </p:attrNameLst>
                                      </p:cBhvr>
                                      <p:tavLst>
                                        <p:tav tm="0">
                                          <p:val>
                                            <p:strVal val="#ppt_w"/>
                                          </p:val>
                                        </p:tav>
                                        <p:tav tm="100000">
                                          <p:val>
                                            <p:strVal val="#ppt_w"/>
                                          </p:val>
                                        </p:tav>
                                      </p:tavLst>
                                    </p:anim>
                                    <p:anim calcmode="lin" valueType="num">
                                      <p:cBhvr>
                                        <p:cTn id="44" dur="500" fill="hold"/>
                                        <p:tgtEl>
                                          <p:spTgt spid="10"/>
                                        </p:tgtEl>
                                        <p:attrNameLst>
                                          <p:attrName>ppt_h</p:attrName>
                                        </p:attrNameLst>
                                      </p:cBhvr>
                                      <p:tavLst>
                                        <p:tav tm="0">
                                          <p:val>
                                            <p:fltVal val="0"/>
                                          </p:val>
                                        </p:tav>
                                        <p:tav tm="100000">
                                          <p:val>
                                            <p:strVal val="#ppt_h"/>
                                          </p:val>
                                        </p:tav>
                                      </p:tavLst>
                                    </p:anim>
                                  </p:childTnLst>
                                </p:cTn>
                              </p:par>
                            </p:childTnLst>
                          </p:cTn>
                        </p:par>
                        <p:par>
                          <p:cTn id="45" fill="hold" nodeType="afterGroup">
                            <p:stCondLst>
                              <p:cond delay="1500"/>
                            </p:stCondLst>
                            <p:childTnLst>
                              <p:par>
                                <p:cTn id="46" presetID="10" presetClass="entr" presetSubtype="0" fill="hold" nodeType="after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fade">
                                      <p:cBhvr>
                                        <p:cTn id="48" dur="500"/>
                                        <p:tgtEl>
                                          <p:spTgt spid="12"/>
                                        </p:tgtEl>
                                      </p:cBhvr>
                                    </p:animEffect>
                                  </p:childTnLst>
                                </p:cTn>
                              </p:par>
                            </p:childTnLst>
                          </p:cTn>
                        </p:par>
                        <p:par>
                          <p:cTn id="49" fill="hold" nodeType="afterGroup">
                            <p:stCondLst>
                              <p:cond delay="2000"/>
                            </p:stCondLst>
                            <p:childTnLst>
                              <p:par>
                                <p:cTn id="50" presetID="17" presetClass="entr" presetSubtype="4" fill="hold" grpId="0" nodeType="afterEffect">
                                  <p:stCondLst>
                                    <p:cond delay="0"/>
                                  </p:stCondLst>
                                  <p:childTnLst>
                                    <p:set>
                                      <p:cBhvr>
                                        <p:cTn id="51" dur="1" fill="hold">
                                          <p:stCondLst>
                                            <p:cond delay="0"/>
                                          </p:stCondLst>
                                        </p:cTn>
                                        <p:tgtEl>
                                          <p:spTgt spid="218175"/>
                                        </p:tgtEl>
                                        <p:attrNameLst>
                                          <p:attrName>style.visibility</p:attrName>
                                        </p:attrNameLst>
                                      </p:cBhvr>
                                      <p:to>
                                        <p:strVal val="visible"/>
                                      </p:to>
                                    </p:set>
                                    <p:anim calcmode="lin" valueType="num">
                                      <p:cBhvr>
                                        <p:cTn id="52" dur="500" fill="hold"/>
                                        <p:tgtEl>
                                          <p:spTgt spid="218175"/>
                                        </p:tgtEl>
                                        <p:attrNameLst>
                                          <p:attrName>ppt_x</p:attrName>
                                        </p:attrNameLst>
                                      </p:cBhvr>
                                      <p:tavLst>
                                        <p:tav tm="0">
                                          <p:val>
                                            <p:strVal val="#ppt_x"/>
                                          </p:val>
                                        </p:tav>
                                        <p:tav tm="100000">
                                          <p:val>
                                            <p:strVal val="#ppt_x"/>
                                          </p:val>
                                        </p:tav>
                                      </p:tavLst>
                                    </p:anim>
                                    <p:anim calcmode="lin" valueType="num">
                                      <p:cBhvr>
                                        <p:cTn id="53" dur="500" fill="hold"/>
                                        <p:tgtEl>
                                          <p:spTgt spid="218175"/>
                                        </p:tgtEl>
                                        <p:attrNameLst>
                                          <p:attrName>ppt_y</p:attrName>
                                        </p:attrNameLst>
                                      </p:cBhvr>
                                      <p:tavLst>
                                        <p:tav tm="0">
                                          <p:val>
                                            <p:strVal val="#ppt_y+#ppt_h/2"/>
                                          </p:val>
                                        </p:tav>
                                        <p:tav tm="100000">
                                          <p:val>
                                            <p:strVal val="#ppt_y"/>
                                          </p:val>
                                        </p:tav>
                                      </p:tavLst>
                                    </p:anim>
                                    <p:anim calcmode="lin" valueType="num">
                                      <p:cBhvr>
                                        <p:cTn id="54" dur="500" fill="hold"/>
                                        <p:tgtEl>
                                          <p:spTgt spid="218175"/>
                                        </p:tgtEl>
                                        <p:attrNameLst>
                                          <p:attrName>ppt_w</p:attrName>
                                        </p:attrNameLst>
                                      </p:cBhvr>
                                      <p:tavLst>
                                        <p:tav tm="0">
                                          <p:val>
                                            <p:strVal val="#ppt_w"/>
                                          </p:val>
                                        </p:tav>
                                        <p:tav tm="100000">
                                          <p:val>
                                            <p:strVal val="#ppt_w"/>
                                          </p:val>
                                        </p:tav>
                                      </p:tavLst>
                                    </p:anim>
                                    <p:anim calcmode="lin" valueType="num">
                                      <p:cBhvr>
                                        <p:cTn id="55" dur="500" fill="hold"/>
                                        <p:tgtEl>
                                          <p:spTgt spid="218175"/>
                                        </p:tgtEl>
                                        <p:attrNameLst>
                                          <p:attrName>ppt_h</p:attrName>
                                        </p:attrNameLst>
                                      </p:cBhvr>
                                      <p:tavLst>
                                        <p:tav tm="0">
                                          <p:val>
                                            <p:fltVal val="0"/>
                                          </p:val>
                                        </p:tav>
                                        <p:tav tm="100000">
                                          <p:val>
                                            <p:strVal val="#ppt_h"/>
                                          </p:val>
                                        </p:tav>
                                      </p:tavLst>
                                    </p:anim>
                                  </p:childTnLst>
                                </p:cTn>
                              </p:par>
                            </p:childTnLst>
                          </p:cTn>
                        </p:par>
                        <p:par>
                          <p:cTn id="56" fill="hold" nodeType="afterGroup">
                            <p:stCondLst>
                              <p:cond delay="2500"/>
                            </p:stCondLst>
                            <p:childTnLst>
                              <p:par>
                                <p:cTn id="57" presetID="17" presetClass="entr" presetSubtype="2" fill="hold" grpId="0" nodeType="afterEffect">
                                  <p:stCondLst>
                                    <p:cond delay="0"/>
                                  </p:stCondLst>
                                  <p:childTnLst>
                                    <p:set>
                                      <p:cBhvr>
                                        <p:cTn id="58" dur="1" fill="hold">
                                          <p:stCondLst>
                                            <p:cond delay="0"/>
                                          </p:stCondLst>
                                        </p:cTn>
                                        <p:tgtEl>
                                          <p:spTgt spid="218179"/>
                                        </p:tgtEl>
                                        <p:attrNameLst>
                                          <p:attrName>style.visibility</p:attrName>
                                        </p:attrNameLst>
                                      </p:cBhvr>
                                      <p:to>
                                        <p:strVal val="visible"/>
                                      </p:to>
                                    </p:set>
                                    <p:anim calcmode="lin" valueType="num">
                                      <p:cBhvr>
                                        <p:cTn id="59" dur="500" fill="hold"/>
                                        <p:tgtEl>
                                          <p:spTgt spid="218179"/>
                                        </p:tgtEl>
                                        <p:attrNameLst>
                                          <p:attrName>ppt_x</p:attrName>
                                        </p:attrNameLst>
                                      </p:cBhvr>
                                      <p:tavLst>
                                        <p:tav tm="0">
                                          <p:val>
                                            <p:strVal val="#ppt_x+#ppt_w/2"/>
                                          </p:val>
                                        </p:tav>
                                        <p:tav tm="100000">
                                          <p:val>
                                            <p:strVal val="#ppt_x"/>
                                          </p:val>
                                        </p:tav>
                                      </p:tavLst>
                                    </p:anim>
                                    <p:anim calcmode="lin" valueType="num">
                                      <p:cBhvr>
                                        <p:cTn id="60" dur="500" fill="hold"/>
                                        <p:tgtEl>
                                          <p:spTgt spid="218179"/>
                                        </p:tgtEl>
                                        <p:attrNameLst>
                                          <p:attrName>ppt_y</p:attrName>
                                        </p:attrNameLst>
                                      </p:cBhvr>
                                      <p:tavLst>
                                        <p:tav tm="0">
                                          <p:val>
                                            <p:strVal val="#ppt_y"/>
                                          </p:val>
                                        </p:tav>
                                        <p:tav tm="100000">
                                          <p:val>
                                            <p:strVal val="#ppt_y"/>
                                          </p:val>
                                        </p:tav>
                                      </p:tavLst>
                                    </p:anim>
                                    <p:anim calcmode="lin" valueType="num">
                                      <p:cBhvr>
                                        <p:cTn id="61" dur="500" fill="hold"/>
                                        <p:tgtEl>
                                          <p:spTgt spid="218179"/>
                                        </p:tgtEl>
                                        <p:attrNameLst>
                                          <p:attrName>ppt_w</p:attrName>
                                        </p:attrNameLst>
                                      </p:cBhvr>
                                      <p:tavLst>
                                        <p:tav tm="0">
                                          <p:val>
                                            <p:fltVal val="0"/>
                                          </p:val>
                                        </p:tav>
                                        <p:tav tm="100000">
                                          <p:val>
                                            <p:strVal val="#ppt_w"/>
                                          </p:val>
                                        </p:tav>
                                      </p:tavLst>
                                    </p:anim>
                                    <p:anim calcmode="lin" valueType="num">
                                      <p:cBhvr>
                                        <p:cTn id="62" dur="500" fill="hold"/>
                                        <p:tgtEl>
                                          <p:spTgt spid="218179"/>
                                        </p:tgtEl>
                                        <p:attrNameLst>
                                          <p:attrName>ppt_h</p:attrName>
                                        </p:attrNameLst>
                                      </p:cBhvr>
                                      <p:tavLst>
                                        <p:tav tm="0">
                                          <p:val>
                                            <p:strVal val="#ppt_h"/>
                                          </p:val>
                                        </p:tav>
                                        <p:tav tm="100000">
                                          <p:val>
                                            <p:strVal val="#ppt_h"/>
                                          </p:val>
                                        </p:tav>
                                      </p:tavLst>
                                    </p:anim>
                                  </p:childTnLst>
                                </p:cTn>
                              </p:par>
                            </p:childTnLst>
                          </p:cTn>
                        </p:par>
                        <p:par>
                          <p:cTn id="63" fill="hold" nodeType="afterGroup">
                            <p:stCondLst>
                              <p:cond delay="3000"/>
                            </p:stCondLst>
                            <p:childTnLst>
                              <p:par>
                                <p:cTn id="64" presetID="10" presetClass="entr" presetSubtype="0" fill="hold" nodeType="afterEffect">
                                  <p:stCondLst>
                                    <p:cond delay="0"/>
                                  </p:stCondLst>
                                  <p:childTnLst>
                                    <p:set>
                                      <p:cBhvr>
                                        <p:cTn id="65" dur="1" fill="hold">
                                          <p:stCondLst>
                                            <p:cond delay="0"/>
                                          </p:stCondLst>
                                        </p:cTn>
                                        <p:tgtEl>
                                          <p:spTgt spid="13"/>
                                        </p:tgtEl>
                                        <p:attrNameLst>
                                          <p:attrName>style.visibility</p:attrName>
                                        </p:attrNameLst>
                                      </p:cBhvr>
                                      <p:to>
                                        <p:strVal val="visible"/>
                                      </p:to>
                                    </p:set>
                                    <p:animEffect transition="in" filter="fade">
                                      <p:cBhvr>
                                        <p:cTn id="6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8164" grpId="0" autoUpdateAnimBg="0"/>
      <p:bldP spid="218178" grpId="0" animBg="1"/>
      <p:bldP spid="218175" grpId="0" animBg="1"/>
      <p:bldP spid="218179"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ounded Rectangle 62">
            <a:extLst>
              <a:ext uri="{FF2B5EF4-FFF2-40B4-BE49-F238E27FC236}">
                <a16:creationId xmlns="" xmlns:a16="http://schemas.microsoft.com/office/drawing/2014/main" id="{EEF4376F-7E08-4A30-BFEF-FFB243F565B7}"/>
              </a:ext>
            </a:extLst>
          </p:cNvPr>
          <p:cNvSpPr/>
          <p:nvPr/>
        </p:nvSpPr>
        <p:spPr>
          <a:xfrm>
            <a:off x="8128000" y="6096000"/>
            <a:ext cx="2616200" cy="7620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539" name="Rectangle 2"/>
          <p:cNvSpPr>
            <a:spLocks noGrp="1"/>
          </p:cNvSpPr>
          <p:nvPr>
            <p:ph type="title" idx="4294967295"/>
          </p:nvPr>
        </p:nvSpPr>
        <p:spPr>
          <a:xfrm>
            <a:off x="1389062" y="-76200"/>
            <a:ext cx="9431338" cy="1143000"/>
          </a:xfrm>
        </p:spPr>
        <p:txBody>
          <a:bodyPr/>
          <a:lstStyle/>
          <a:p>
            <a:pPr>
              <a:lnSpc>
                <a:spcPct val="80000"/>
              </a:lnSpc>
            </a:pPr>
            <a:r>
              <a:rPr lang="en-US" altLang="en-US" smtClean="0"/>
              <a:t>Biochemistry of Folate and B</a:t>
            </a:r>
            <a:r>
              <a:rPr lang="en-US" altLang="en-US" baseline="-25000" smtClean="0"/>
              <a:t>12</a:t>
            </a:r>
            <a:r>
              <a:rPr lang="en-US" altLang="en-US" smtClean="0"/>
              <a:t> Deficiency</a:t>
            </a:r>
          </a:p>
        </p:txBody>
      </p:sp>
      <p:sp>
        <p:nvSpPr>
          <p:cNvPr id="193540" name="Freeform 3"/>
          <p:cNvSpPr>
            <a:spLocks/>
          </p:cNvSpPr>
          <p:nvPr/>
        </p:nvSpPr>
        <p:spPr bwMode="auto">
          <a:xfrm>
            <a:off x="1524000" y="3733800"/>
            <a:ext cx="5080000" cy="3124200"/>
          </a:xfrm>
          <a:custGeom>
            <a:avLst/>
            <a:gdLst>
              <a:gd name="T0" fmla="*/ 0 w 1392"/>
              <a:gd name="T1" fmla="*/ 0 h 1392"/>
              <a:gd name="T2" fmla="*/ 2147483646 w 1392"/>
              <a:gd name="T3" fmla="*/ 2147483646 h 1392"/>
              <a:gd name="T4" fmla="*/ 0 60000 65536"/>
              <a:gd name="T5" fmla="*/ 0 60000 65536"/>
            </a:gdLst>
            <a:ahLst/>
            <a:cxnLst>
              <a:cxn ang="T4">
                <a:pos x="T0" y="T1"/>
              </a:cxn>
              <a:cxn ang="T5">
                <a:pos x="T2" y="T3"/>
              </a:cxn>
            </a:cxnLst>
            <a:rect l="0" t="0" r="r" b="b"/>
            <a:pathLst>
              <a:path w="1392" h="1392">
                <a:moveTo>
                  <a:pt x="0" y="0"/>
                </a:moveTo>
                <a:cubicBezTo>
                  <a:pt x="460" y="536"/>
                  <a:pt x="920" y="1072"/>
                  <a:pt x="1392" y="1392"/>
                </a:cubicBezTo>
              </a:path>
            </a:pathLst>
          </a:custGeom>
          <a:noFill/>
          <a:ln w="76200" cmpd="sng">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3541" name="Rectangle 4"/>
          <p:cNvSpPr>
            <a:spLocks noChangeArrowheads="1"/>
          </p:cNvSpPr>
          <p:nvPr/>
        </p:nvSpPr>
        <p:spPr bwMode="auto">
          <a:xfrm>
            <a:off x="2474913" y="6019801"/>
            <a:ext cx="1160462"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a:solidFill>
                  <a:srgbClr val="0B58B5"/>
                </a:solidFill>
              </a:rPr>
              <a:t>Dietary </a:t>
            </a:r>
          </a:p>
          <a:p>
            <a:pPr algn="ctr">
              <a:lnSpc>
                <a:spcPct val="80000"/>
              </a:lnSpc>
              <a:spcBef>
                <a:spcPct val="0"/>
              </a:spcBef>
              <a:buFontTx/>
              <a:buNone/>
            </a:pPr>
            <a:r>
              <a:rPr lang="en-US" altLang="en-US" sz="2400">
                <a:solidFill>
                  <a:srgbClr val="0B58B5"/>
                </a:solidFill>
              </a:rPr>
              <a:t>folates</a:t>
            </a:r>
          </a:p>
        </p:txBody>
      </p:sp>
      <p:sp>
        <p:nvSpPr>
          <p:cNvPr id="193542" name="Rectangle 5"/>
          <p:cNvSpPr>
            <a:spLocks noChangeArrowheads="1"/>
          </p:cNvSpPr>
          <p:nvPr/>
        </p:nvSpPr>
        <p:spPr bwMode="auto">
          <a:xfrm>
            <a:off x="1524000" y="5105401"/>
            <a:ext cx="2224088"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spcBef>
                <a:spcPct val="0"/>
              </a:spcBef>
              <a:buFontTx/>
              <a:buNone/>
            </a:pPr>
            <a:r>
              <a:rPr lang="en-US" altLang="en-US" sz="2400">
                <a:solidFill>
                  <a:srgbClr val="0B58B5"/>
                </a:solidFill>
              </a:rPr>
              <a:t>Methyl</a:t>
            </a:r>
          </a:p>
          <a:p>
            <a:pPr>
              <a:lnSpc>
                <a:spcPct val="80000"/>
              </a:lnSpc>
              <a:spcBef>
                <a:spcPct val="0"/>
              </a:spcBef>
              <a:buFontTx/>
              <a:buNone/>
            </a:pPr>
            <a:r>
              <a:rPr lang="en-US" altLang="en-US" sz="2400">
                <a:solidFill>
                  <a:srgbClr val="0B58B5"/>
                </a:solidFill>
              </a:rPr>
              <a:t>tetrahydrofolate</a:t>
            </a:r>
          </a:p>
        </p:txBody>
      </p:sp>
      <p:grpSp>
        <p:nvGrpSpPr>
          <p:cNvPr id="193543" name="Group 6"/>
          <p:cNvGrpSpPr>
            <a:grpSpLocks/>
          </p:cNvGrpSpPr>
          <p:nvPr/>
        </p:nvGrpSpPr>
        <p:grpSpPr bwMode="auto">
          <a:xfrm>
            <a:off x="2540000" y="4419600"/>
            <a:ext cx="609600" cy="685800"/>
            <a:chOff x="720" y="2784"/>
            <a:chExt cx="432" cy="432"/>
          </a:xfrm>
        </p:grpSpPr>
        <p:sp>
          <p:nvSpPr>
            <p:cNvPr id="193599" name="Line 7"/>
            <p:cNvSpPr>
              <a:spLocks noChangeShapeType="1"/>
            </p:cNvSpPr>
            <p:nvPr/>
          </p:nvSpPr>
          <p:spPr bwMode="auto">
            <a:xfrm flipV="1">
              <a:off x="720" y="2784"/>
              <a:ext cx="336" cy="336"/>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600" name="Line 8"/>
            <p:cNvSpPr>
              <a:spLocks noChangeShapeType="1"/>
            </p:cNvSpPr>
            <p:nvPr/>
          </p:nvSpPr>
          <p:spPr bwMode="auto">
            <a:xfrm rot="10800000" flipV="1">
              <a:off x="816" y="2880"/>
              <a:ext cx="336" cy="336"/>
            </a:xfrm>
            <a:prstGeom prst="line">
              <a:avLst/>
            </a:prstGeom>
            <a:noFill/>
            <a:ln w="127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sp>
        <p:nvSpPr>
          <p:cNvPr id="193544" name="Arc 9"/>
          <p:cNvSpPr>
            <a:spLocks/>
          </p:cNvSpPr>
          <p:nvPr/>
        </p:nvSpPr>
        <p:spPr bwMode="auto">
          <a:xfrm flipH="1" flipV="1">
            <a:off x="1930400" y="5867400"/>
            <a:ext cx="541338" cy="533400"/>
          </a:xfrm>
          <a:custGeom>
            <a:avLst/>
            <a:gdLst>
              <a:gd name="T0" fmla="*/ 0 w 21600"/>
              <a:gd name="T1" fmla="*/ 0 h 21600"/>
              <a:gd name="T2" fmla="*/ 2147483646 w 21600"/>
              <a:gd name="T3" fmla="*/ 2147483646 h 21600"/>
              <a:gd name="T4" fmla="*/ 0 w 21600"/>
              <a:gd name="T5" fmla="*/ 2147483646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25400">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93546" name="Group 54"/>
          <p:cNvGrpSpPr>
            <a:grpSpLocks/>
          </p:cNvGrpSpPr>
          <p:nvPr/>
        </p:nvGrpSpPr>
        <p:grpSpPr bwMode="auto">
          <a:xfrm>
            <a:off x="2955925" y="2895600"/>
            <a:ext cx="6673850" cy="1893888"/>
            <a:chOff x="1015" y="1824"/>
            <a:chExt cx="4729" cy="1193"/>
          </a:xfrm>
        </p:grpSpPr>
        <p:sp>
          <p:nvSpPr>
            <p:cNvPr id="193593" name="Rectangle 11"/>
            <p:cNvSpPr>
              <a:spLocks noChangeArrowheads="1"/>
            </p:cNvSpPr>
            <p:nvPr/>
          </p:nvSpPr>
          <p:spPr bwMode="auto">
            <a:xfrm>
              <a:off x="4207" y="1824"/>
              <a:ext cx="1166"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a:t>Methionine</a:t>
              </a:r>
            </a:p>
          </p:txBody>
        </p:sp>
        <p:sp>
          <p:nvSpPr>
            <p:cNvPr id="193594" name="Rectangle 13"/>
            <p:cNvSpPr>
              <a:spLocks noChangeArrowheads="1"/>
            </p:cNvSpPr>
            <p:nvPr/>
          </p:nvSpPr>
          <p:spPr bwMode="auto">
            <a:xfrm>
              <a:off x="1015" y="2400"/>
              <a:ext cx="1593" cy="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i="1">
                  <a:solidFill>
                    <a:srgbClr val="0B58B5"/>
                  </a:solidFill>
                </a:rPr>
                <a:t>Methyl</a:t>
              </a:r>
              <a:endParaRPr lang="en-US" altLang="en-US" sz="2400">
                <a:solidFill>
                  <a:srgbClr val="0B58B5"/>
                </a:solidFill>
              </a:endParaRPr>
            </a:p>
            <a:p>
              <a:pPr algn="ctr">
                <a:lnSpc>
                  <a:spcPct val="80000"/>
                </a:lnSpc>
                <a:spcBef>
                  <a:spcPct val="0"/>
                </a:spcBef>
                <a:buFontTx/>
                <a:buNone/>
              </a:pPr>
              <a:r>
                <a:rPr lang="en-US" altLang="en-US" sz="2400">
                  <a:solidFill>
                    <a:srgbClr val="0B58B5"/>
                  </a:solidFill>
                </a:rPr>
                <a:t>Tetrahydrofolate</a:t>
              </a:r>
            </a:p>
            <a:p>
              <a:pPr algn="ctr">
                <a:lnSpc>
                  <a:spcPct val="80000"/>
                </a:lnSpc>
                <a:spcBef>
                  <a:spcPct val="0"/>
                </a:spcBef>
                <a:buFontTx/>
                <a:buNone/>
              </a:pPr>
              <a:r>
                <a:rPr lang="en-US" altLang="en-US" sz="2400">
                  <a:solidFill>
                    <a:srgbClr val="0B58B5"/>
                  </a:solidFill>
                </a:rPr>
                <a:t>(mTHF)</a:t>
              </a:r>
            </a:p>
          </p:txBody>
        </p:sp>
        <p:sp>
          <p:nvSpPr>
            <p:cNvPr id="193595" name="Freeform 14"/>
            <p:cNvSpPr>
              <a:spLocks/>
            </p:cNvSpPr>
            <p:nvPr/>
          </p:nvSpPr>
          <p:spPr bwMode="auto">
            <a:xfrm>
              <a:off x="2224" y="2304"/>
              <a:ext cx="1968" cy="144"/>
            </a:xfrm>
            <a:custGeom>
              <a:avLst/>
              <a:gdLst>
                <a:gd name="T0" fmla="*/ 0 w 1968"/>
                <a:gd name="T1" fmla="*/ 144 h 144"/>
                <a:gd name="T2" fmla="*/ 960 w 1968"/>
                <a:gd name="T3" fmla="*/ 0 h 144"/>
                <a:gd name="T4" fmla="*/ 1968 w 1968"/>
                <a:gd name="T5" fmla="*/ 144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3596" name="Freeform 15"/>
            <p:cNvSpPr>
              <a:spLocks/>
            </p:cNvSpPr>
            <p:nvPr/>
          </p:nvSpPr>
          <p:spPr bwMode="auto">
            <a:xfrm flipV="1">
              <a:off x="2224" y="2112"/>
              <a:ext cx="1968" cy="144"/>
            </a:xfrm>
            <a:custGeom>
              <a:avLst/>
              <a:gdLst>
                <a:gd name="T0" fmla="*/ 0 w 1968"/>
                <a:gd name="T1" fmla="*/ 144 h 144"/>
                <a:gd name="T2" fmla="*/ 960 w 1968"/>
                <a:gd name="T3" fmla="*/ 0 h 144"/>
                <a:gd name="T4" fmla="*/ 1968 w 1968"/>
                <a:gd name="T5" fmla="*/ 144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3597" name="Rectangle 16"/>
            <p:cNvSpPr>
              <a:spLocks noChangeArrowheads="1"/>
            </p:cNvSpPr>
            <p:nvPr/>
          </p:nvSpPr>
          <p:spPr bwMode="auto">
            <a:xfrm>
              <a:off x="4151" y="2544"/>
              <a:ext cx="1593"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a:solidFill>
                    <a:srgbClr val="0B58B5"/>
                  </a:solidFill>
                </a:rPr>
                <a:t>Tetrahydrofolate</a:t>
              </a:r>
            </a:p>
          </p:txBody>
        </p:sp>
        <p:sp>
          <p:nvSpPr>
            <p:cNvPr id="193598" name="Text Box 17"/>
            <p:cNvSpPr txBox="1">
              <a:spLocks noChangeArrowheads="1"/>
            </p:cNvSpPr>
            <p:nvPr/>
          </p:nvSpPr>
          <p:spPr bwMode="auto">
            <a:xfrm>
              <a:off x="2356" y="2357"/>
              <a:ext cx="1662" cy="5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000" i="1"/>
                <a:t>Methionine synthase</a:t>
              </a:r>
            </a:p>
            <a:p>
              <a:pPr algn="ctr">
                <a:spcBef>
                  <a:spcPct val="0"/>
                </a:spcBef>
                <a:buFontTx/>
                <a:buNone/>
              </a:pPr>
              <a:r>
                <a:rPr lang="en-US" altLang="en-US" i="1">
                  <a:solidFill>
                    <a:srgbClr val="FF0000"/>
                  </a:solidFill>
                </a:rPr>
                <a:t>B</a:t>
              </a:r>
              <a:r>
                <a:rPr lang="en-US" altLang="en-US" i="1" baseline="-25000">
                  <a:solidFill>
                    <a:srgbClr val="FF0000"/>
                  </a:solidFill>
                </a:rPr>
                <a:t>12</a:t>
              </a:r>
              <a:endParaRPr lang="en-US" altLang="en-US">
                <a:solidFill>
                  <a:srgbClr val="FF0000"/>
                </a:solidFill>
              </a:endParaRPr>
            </a:p>
          </p:txBody>
        </p:sp>
      </p:grpSp>
      <p:grpSp>
        <p:nvGrpSpPr>
          <p:cNvPr id="193547" name="Group 18"/>
          <p:cNvGrpSpPr>
            <a:grpSpLocks/>
          </p:cNvGrpSpPr>
          <p:nvPr/>
        </p:nvGrpSpPr>
        <p:grpSpPr bwMode="auto">
          <a:xfrm>
            <a:off x="1981200" y="1981202"/>
            <a:ext cx="8707438" cy="1554163"/>
            <a:chOff x="324" y="1248"/>
            <a:chExt cx="6171" cy="979"/>
          </a:xfrm>
        </p:grpSpPr>
        <p:grpSp>
          <p:nvGrpSpPr>
            <p:cNvPr id="193585" name="Group 19"/>
            <p:cNvGrpSpPr>
              <a:grpSpLocks/>
            </p:cNvGrpSpPr>
            <p:nvPr/>
          </p:nvGrpSpPr>
          <p:grpSpPr bwMode="auto">
            <a:xfrm>
              <a:off x="324" y="1248"/>
              <a:ext cx="6171" cy="528"/>
              <a:chOff x="324" y="1248"/>
              <a:chExt cx="6171" cy="528"/>
            </a:xfrm>
          </p:grpSpPr>
          <p:sp>
            <p:nvSpPr>
              <p:cNvPr id="193589" name="Freeform 20"/>
              <p:cNvSpPr>
                <a:spLocks/>
              </p:cNvSpPr>
              <p:nvPr/>
            </p:nvSpPr>
            <p:spPr bwMode="auto">
              <a:xfrm>
                <a:off x="2208" y="1632"/>
                <a:ext cx="1968" cy="144"/>
              </a:xfrm>
              <a:custGeom>
                <a:avLst/>
                <a:gdLst>
                  <a:gd name="T0" fmla="*/ 0 w 1968"/>
                  <a:gd name="T1" fmla="*/ 144 h 144"/>
                  <a:gd name="T2" fmla="*/ 960 w 1968"/>
                  <a:gd name="T3" fmla="*/ 0 h 144"/>
                  <a:gd name="T4" fmla="*/ 1968 w 1968"/>
                  <a:gd name="T5" fmla="*/ 144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type="stealth"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3590" name="Freeform 21"/>
              <p:cNvSpPr>
                <a:spLocks/>
              </p:cNvSpPr>
              <p:nvPr/>
            </p:nvSpPr>
            <p:spPr bwMode="auto">
              <a:xfrm flipV="1">
                <a:off x="2208" y="1440"/>
                <a:ext cx="1968" cy="144"/>
              </a:xfrm>
              <a:custGeom>
                <a:avLst/>
                <a:gdLst>
                  <a:gd name="T0" fmla="*/ 0 w 1968"/>
                  <a:gd name="T1" fmla="*/ 144 h 144"/>
                  <a:gd name="T2" fmla="*/ 960 w 1968"/>
                  <a:gd name="T3" fmla="*/ 0 h 144"/>
                  <a:gd name="T4" fmla="*/ 1968 w 1968"/>
                  <a:gd name="T5" fmla="*/ 144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type="stealth"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3591" name="Text Box 22"/>
              <p:cNvSpPr txBox="1">
                <a:spLocks noChangeArrowheads="1"/>
              </p:cNvSpPr>
              <p:nvPr/>
            </p:nvSpPr>
            <p:spPr bwMode="auto">
              <a:xfrm>
                <a:off x="4320" y="1248"/>
                <a:ext cx="217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200"/>
                  <a:t>Lipids, myelin, DNA, etc…</a:t>
                </a:r>
              </a:p>
            </p:txBody>
          </p:sp>
          <p:sp>
            <p:nvSpPr>
              <p:cNvPr id="193592" name="Text Box 23"/>
              <p:cNvSpPr txBox="1">
                <a:spLocks noChangeArrowheads="1"/>
              </p:cNvSpPr>
              <p:nvPr/>
            </p:nvSpPr>
            <p:spPr bwMode="auto">
              <a:xfrm>
                <a:off x="324" y="1248"/>
                <a:ext cx="189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400"/>
                  <a:t>Methylated product</a:t>
                </a:r>
                <a:endParaRPr lang="en-US" altLang="en-US" sz="3600"/>
              </a:p>
            </p:txBody>
          </p:sp>
        </p:grpSp>
        <p:grpSp>
          <p:nvGrpSpPr>
            <p:cNvPr id="193586" name="Group 24"/>
            <p:cNvGrpSpPr>
              <a:grpSpLocks/>
            </p:cNvGrpSpPr>
            <p:nvPr/>
          </p:nvGrpSpPr>
          <p:grpSpPr bwMode="auto">
            <a:xfrm>
              <a:off x="2592" y="1728"/>
              <a:ext cx="1248" cy="499"/>
              <a:chOff x="2592" y="1728"/>
              <a:chExt cx="1248" cy="499"/>
            </a:xfrm>
          </p:grpSpPr>
          <p:sp>
            <p:nvSpPr>
              <p:cNvPr id="193587" name="Oval 25"/>
              <p:cNvSpPr>
                <a:spLocks noChangeArrowheads="1"/>
              </p:cNvSpPr>
              <p:nvPr/>
            </p:nvSpPr>
            <p:spPr bwMode="auto">
              <a:xfrm>
                <a:off x="2592" y="1728"/>
                <a:ext cx="1248" cy="432"/>
              </a:xfrm>
              <a:prstGeom prst="ellipse">
                <a:avLst/>
              </a:prstGeom>
              <a:solidFill>
                <a:schemeClr val="accent1"/>
              </a:solidFill>
              <a:ln w="9525">
                <a:solidFill>
                  <a:schemeClr val="tx1"/>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a:p>
            </p:txBody>
          </p:sp>
          <p:sp>
            <p:nvSpPr>
              <p:cNvPr id="223258" name="Text Box 26">
                <a:extLst>
                  <a:ext uri="{FF2B5EF4-FFF2-40B4-BE49-F238E27FC236}">
                    <a16:creationId xmlns="" xmlns:a16="http://schemas.microsoft.com/office/drawing/2014/main" id="{8C008815-6C70-4CE2-8AAD-92768BD7D9CC}"/>
                  </a:ext>
                </a:extLst>
              </p:cNvPr>
              <p:cNvSpPr txBox="1">
                <a:spLocks noChangeArrowheads="1"/>
              </p:cNvSpPr>
              <p:nvPr/>
            </p:nvSpPr>
            <p:spPr bwMode="auto">
              <a:xfrm>
                <a:off x="2752" y="1834"/>
                <a:ext cx="967" cy="393"/>
              </a:xfrm>
              <a:prstGeom prst="rect">
                <a:avLst/>
              </a:prstGeom>
              <a:noFill/>
              <a:ln w="9525">
                <a:noFill/>
                <a:miter lim="800000"/>
                <a:headEnd/>
                <a:tailEnd/>
              </a:ln>
              <a:effectLst/>
            </p:spPr>
            <p:txBody>
              <a:bodyPr wrap="none">
                <a:spAutoFit/>
              </a:bodyPr>
              <a:lstStyle/>
              <a:p>
                <a:pPr algn="ctr">
                  <a:lnSpc>
                    <a:spcPct val="75000"/>
                  </a:lnSpc>
                  <a:defRPr/>
                </a:pPr>
                <a:r>
                  <a:rPr lang="en-US" b="1" i="1" dirty="0" err="1">
                    <a:effectLst>
                      <a:outerShdw blurRad="38100" dist="38100" dir="2700000" algn="tl">
                        <a:srgbClr val="000000">
                          <a:alpha val="43137"/>
                        </a:srgbClr>
                      </a:outerShdw>
                    </a:effectLst>
                  </a:rPr>
                  <a:t>Methylation</a:t>
                </a:r>
                <a:endParaRPr lang="en-US" b="1" i="1" dirty="0">
                  <a:effectLst>
                    <a:outerShdw blurRad="38100" dist="38100" dir="2700000" algn="tl">
                      <a:srgbClr val="000000">
                        <a:alpha val="43137"/>
                      </a:srgbClr>
                    </a:outerShdw>
                  </a:effectLst>
                </a:endParaRPr>
              </a:p>
              <a:p>
                <a:pPr algn="ctr">
                  <a:lnSpc>
                    <a:spcPct val="75000"/>
                  </a:lnSpc>
                  <a:defRPr/>
                </a:pPr>
                <a:r>
                  <a:rPr lang="en-US" b="1" i="1" dirty="0">
                    <a:effectLst>
                      <a:outerShdw blurRad="38100" dist="38100" dir="2700000" algn="tl">
                        <a:srgbClr val="000000">
                          <a:alpha val="43137"/>
                        </a:srgbClr>
                      </a:outerShdw>
                    </a:effectLst>
                  </a:rPr>
                  <a:t>cycle</a:t>
                </a:r>
                <a:endParaRPr lang="en-US" sz="2800" b="1" i="1" dirty="0">
                  <a:effectLst>
                    <a:outerShdw blurRad="38100" dist="38100" dir="2700000" algn="tl">
                      <a:srgbClr val="000000">
                        <a:alpha val="43137"/>
                      </a:srgbClr>
                    </a:outerShdw>
                  </a:effectLst>
                </a:endParaRPr>
              </a:p>
            </p:txBody>
          </p:sp>
        </p:grpSp>
      </p:grpSp>
      <p:sp>
        <p:nvSpPr>
          <p:cNvPr id="193548" name="Rectangle 27"/>
          <p:cNvSpPr>
            <a:spLocks noChangeArrowheads="1"/>
          </p:cNvSpPr>
          <p:nvPr/>
        </p:nvSpPr>
        <p:spPr bwMode="auto">
          <a:xfrm>
            <a:off x="7361238" y="5943601"/>
            <a:ext cx="2227262" cy="682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400">
                <a:solidFill>
                  <a:srgbClr val="0B58B5"/>
                </a:solidFill>
              </a:rPr>
              <a:t>5,10-methylene </a:t>
            </a:r>
          </a:p>
          <a:p>
            <a:pPr algn="ctr">
              <a:lnSpc>
                <a:spcPct val="80000"/>
              </a:lnSpc>
              <a:spcBef>
                <a:spcPct val="0"/>
              </a:spcBef>
              <a:buFontTx/>
              <a:buNone/>
            </a:pPr>
            <a:r>
              <a:rPr lang="en-US" altLang="en-US" sz="2400">
                <a:solidFill>
                  <a:srgbClr val="0B58B5"/>
                </a:solidFill>
              </a:rPr>
              <a:t>tetrahydrofolate</a:t>
            </a:r>
          </a:p>
        </p:txBody>
      </p:sp>
      <p:grpSp>
        <p:nvGrpSpPr>
          <p:cNvPr id="193549" name="Group 28"/>
          <p:cNvGrpSpPr>
            <a:grpSpLocks/>
          </p:cNvGrpSpPr>
          <p:nvPr/>
        </p:nvGrpSpPr>
        <p:grpSpPr bwMode="auto">
          <a:xfrm>
            <a:off x="6265864" y="5557839"/>
            <a:ext cx="1146175" cy="1076325"/>
            <a:chOff x="3360" y="3501"/>
            <a:chExt cx="813" cy="678"/>
          </a:xfrm>
        </p:grpSpPr>
        <p:sp>
          <p:nvSpPr>
            <p:cNvPr id="193581" name="Text Box 29"/>
            <p:cNvSpPr txBox="1">
              <a:spLocks noChangeArrowheads="1"/>
            </p:cNvSpPr>
            <p:nvPr/>
          </p:nvSpPr>
          <p:spPr bwMode="auto">
            <a:xfrm>
              <a:off x="3360" y="3888"/>
              <a:ext cx="60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t>dUTP</a:t>
              </a:r>
              <a:endParaRPr lang="en-US" altLang="en-US" sz="3600"/>
            </a:p>
          </p:txBody>
        </p:sp>
        <p:grpSp>
          <p:nvGrpSpPr>
            <p:cNvPr id="193582" name="Group 30"/>
            <p:cNvGrpSpPr>
              <a:grpSpLocks/>
            </p:cNvGrpSpPr>
            <p:nvPr/>
          </p:nvGrpSpPr>
          <p:grpSpPr bwMode="auto">
            <a:xfrm>
              <a:off x="3839" y="3501"/>
              <a:ext cx="334" cy="436"/>
              <a:chOff x="3839" y="3501"/>
              <a:chExt cx="334" cy="436"/>
            </a:xfrm>
          </p:grpSpPr>
          <p:sp>
            <p:nvSpPr>
              <p:cNvPr id="193583" name="Freeform 31"/>
              <p:cNvSpPr>
                <a:spLocks/>
              </p:cNvSpPr>
              <p:nvPr/>
            </p:nvSpPr>
            <p:spPr bwMode="auto">
              <a:xfrm rot="16205694" flipV="1">
                <a:off x="3692" y="3648"/>
                <a:ext cx="435" cy="142"/>
              </a:xfrm>
              <a:custGeom>
                <a:avLst/>
                <a:gdLst>
                  <a:gd name="T0" fmla="*/ 0 w 1968"/>
                  <a:gd name="T1" fmla="*/ 136 h 144"/>
                  <a:gd name="T2" fmla="*/ 2 w 1968"/>
                  <a:gd name="T3" fmla="*/ 0 h 144"/>
                  <a:gd name="T4" fmla="*/ 5 w 1968"/>
                  <a:gd name="T5" fmla="*/ 136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3584" name="Freeform 32"/>
              <p:cNvSpPr>
                <a:spLocks/>
              </p:cNvSpPr>
              <p:nvPr/>
            </p:nvSpPr>
            <p:spPr bwMode="auto">
              <a:xfrm rot="5394306" flipH="1" flipV="1">
                <a:off x="3886" y="3650"/>
                <a:ext cx="433" cy="141"/>
              </a:xfrm>
              <a:custGeom>
                <a:avLst/>
                <a:gdLst>
                  <a:gd name="T0" fmla="*/ 0 w 1968"/>
                  <a:gd name="T1" fmla="*/ 132 h 144"/>
                  <a:gd name="T2" fmla="*/ 2 w 1968"/>
                  <a:gd name="T3" fmla="*/ 0 h 144"/>
                  <a:gd name="T4" fmla="*/ 5 w 1968"/>
                  <a:gd name="T5" fmla="*/ 132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grpSp>
        <p:nvGrpSpPr>
          <p:cNvPr id="193550" name="Group 33"/>
          <p:cNvGrpSpPr>
            <a:grpSpLocks/>
          </p:cNvGrpSpPr>
          <p:nvPr/>
        </p:nvGrpSpPr>
        <p:grpSpPr bwMode="auto">
          <a:xfrm>
            <a:off x="6265863" y="5105401"/>
            <a:ext cx="1790700" cy="474663"/>
            <a:chOff x="3360" y="3216"/>
            <a:chExt cx="1269" cy="299"/>
          </a:xfrm>
        </p:grpSpPr>
        <p:sp>
          <p:nvSpPr>
            <p:cNvPr id="193579" name="Text Box 34"/>
            <p:cNvSpPr txBox="1">
              <a:spLocks noChangeArrowheads="1"/>
            </p:cNvSpPr>
            <p:nvPr/>
          </p:nvSpPr>
          <p:spPr bwMode="auto">
            <a:xfrm>
              <a:off x="3360" y="3216"/>
              <a:ext cx="57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t>dTTP</a:t>
              </a:r>
              <a:endParaRPr lang="en-US" altLang="en-US" sz="3600"/>
            </a:p>
          </p:txBody>
        </p:sp>
        <p:sp>
          <p:nvSpPr>
            <p:cNvPr id="193580" name="Rectangle 35"/>
            <p:cNvSpPr>
              <a:spLocks noChangeArrowheads="1"/>
            </p:cNvSpPr>
            <p:nvPr/>
          </p:nvSpPr>
          <p:spPr bwMode="auto">
            <a:xfrm>
              <a:off x="4128" y="3224"/>
              <a:ext cx="50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solidFill>
                    <a:srgbClr val="0B58B5"/>
                  </a:solidFill>
                </a:rPr>
                <a:t>DHF</a:t>
              </a:r>
            </a:p>
          </p:txBody>
        </p:sp>
      </p:grpSp>
      <p:sp>
        <p:nvSpPr>
          <p:cNvPr id="193551" name="Line 36"/>
          <p:cNvSpPr>
            <a:spLocks noChangeShapeType="1"/>
          </p:cNvSpPr>
          <p:nvPr/>
        </p:nvSpPr>
        <p:spPr bwMode="auto">
          <a:xfrm>
            <a:off x="8432800" y="4419600"/>
            <a:ext cx="0" cy="1447800"/>
          </a:xfrm>
          <a:prstGeom prst="line">
            <a:avLst/>
          </a:prstGeom>
          <a:noFill/>
          <a:ln w="254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52" name="Freeform 37"/>
          <p:cNvSpPr>
            <a:spLocks/>
          </p:cNvSpPr>
          <p:nvPr/>
        </p:nvSpPr>
        <p:spPr bwMode="auto">
          <a:xfrm rot="5394306" flipH="1" flipV="1">
            <a:off x="6969125" y="4587875"/>
            <a:ext cx="687388" cy="198438"/>
          </a:xfrm>
          <a:custGeom>
            <a:avLst/>
            <a:gdLst>
              <a:gd name="T0" fmla="*/ 0 w 1968"/>
              <a:gd name="T1" fmla="*/ 2147483646 h 144"/>
              <a:gd name="T2" fmla="*/ 2147483646 w 1968"/>
              <a:gd name="T3" fmla="*/ 0 h 144"/>
              <a:gd name="T4" fmla="*/ 2147483646 w 1968"/>
              <a:gd name="T5" fmla="*/ 2147483646 h 144"/>
              <a:gd name="T6" fmla="*/ 0 60000 65536"/>
              <a:gd name="T7" fmla="*/ 0 60000 65536"/>
              <a:gd name="T8" fmla="*/ 0 60000 65536"/>
            </a:gdLst>
            <a:ahLst/>
            <a:cxnLst>
              <a:cxn ang="T6">
                <a:pos x="T0" y="T1"/>
              </a:cxn>
              <a:cxn ang="T7">
                <a:pos x="T2" y="T3"/>
              </a:cxn>
              <a:cxn ang="T8">
                <a:pos x="T4" y="T5"/>
              </a:cxn>
            </a:cxnLst>
            <a:rect l="0" t="0" r="r" b="b"/>
            <a:pathLst>
              <a:path w="1968" h="144">
                <a:moveTo>
                  <a:pt x="0" y="144"/>
                </a:moveTo>
                <a:cubicBezTo>
                  <a:pt x="316" y="72"/>
                  <a:pt x="632" y="0"/>
                  <a:pt x="960" y="0"/>
                </a:cubicBezTo>
                <a:cubicBezTo>
                  <a:pt x="1288" y="0"/>
                  <a:pt x="1628" y="72"/>
                  <a:pt x="1968" y="144"/>
                </a:cubicBezTo>
              </a:path>
            </a:pathLst>
          </a:custGeom>
          <a:noFill/>
          <a:ln w="25400">
            <a:solidFill>
              <a:schemeClr val="tx1"/>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3553" name="Line 38"/>
          <p:cNvSpPr>
            <a:spLocks noChangeShapeType="1"/>
          </p:cNvSpPr>
          <p:nvPr/>
        </p:nvSpPr>
        <p:spPr bwMode="auto">
          <a:xfrm flipH="1">
            <a:off x="5588000" y="5334000"/>
            <a:ext cx="609600" cy="0"/>
          </a:xfrm>
          <a:prstGeom prst="line">
            <a:avLst/>
          </a:prstGeom>
          <a:noFill/>
          <a:ln w="254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10" name="Group 39"/>
          <p:cNvGrpSpPr>
            <a:grpSpLocks/>
          </p:cNvGrpSpPr>
          <p:nvPr/>
        </p:nvGrpSpPr>
        <p:grpSpPr bwMode="auto">
          <a:xfrm>
            <a:off x="4437063" y="4800600"/>
            <a:ext cx="1219200" cy="1143000"/>
            <a:chOff x="2064" y="3024"/>
            <a:chExt cx="864" cy="720"/>
          </a:xfrm>
        </p:grpSpPr>
        <p:sp>
          <p:nvSpPr>
            <p:cNvPr id="193577" name="AutoShape 40"/>
            <p:cNvSpPr>
              <a:spLocks noChangeArrowheads="1"/>
            </p:cNvSpPr>
            <p:nvPr/>
          </p:nvSpPr>
          <p:spPr bwMode="auto">
            <a:xfrm>
              <a:off x="2064" y="3024"/>
              <a:ext cx="864" cy="720"/>
            </a:xfrm>
            <a:prstGeom prst="irregularSeal1">
              <a:avLst/>
            </a:prstGeom>
            <a:solidFill>
              <a:srgbClr val="FF1085"/>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a:solidFill>
                  <a:srgbClr val="901397"/>
                </a:solidFill>
              </a:endParaRPr>
            </a:p>
          </p:txBody>
        </p:sp>
        <p:sp>
          <p:nvSpPr>
            <p:cNvPr id="193578" name="Text Box 41"/>
            <p:cNvSpPr txBox="1">
              <a:spLocks noChangeArrowheads="1"/>
            </p:cNvSpPr>
            <p:nvPr/>
          </p:nvSpPr>
          <p:spPr bwMode="auto">
            <a:xfrm>
              <a:off x="2256" y="3168"/>
              <a:ext cx="600"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a:t>DNA</a:t>
              </a:r>
            </a:p>
          </p:txBody>
        </p:sp>
      </p:grpSp>
      <p:grpSp>
        <p:nvGrpSpPr>
          <p:cNvPr id="193555" name="Group 42"/>
          <p:cNvGrpSpPr>
            <a:grpSpLocks/>
          </p:cNvGrpSpPr>
          <p:nvPr/>
        </p:nvGrpSpPr>
        <p:grpSpPr bwMode="auto">
          <a:xfrm>
            <a:off x="4648200" y="839788"/>
            <a:ext cx="6019800" cy="1200150"/>
            <a:chOff x="966" y="529"/>
            <a:chExt cx="4266" cy="756"/>
          </a:xfrm>
        </p:grpSpPr>
        <p:sp>
          <p:nvSpPr>
            <p:cNvPr id="193572" name="Rectangle 43"/>
            <p:cNvSpPr>
              <a:spLocks noChangeArrowheads="1"/>
            </p:cNvSpPr>
            <p:nvPr/>
          </p:nvSpPr>
          <p:spPr bwMode="auto">
            <a:xfrm>
              <a:off x="2299" y="529"/>
              <a:ext cx="1820" cy="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50000"/>
                </a:lnSpc>
                <a:spcBef>
                  <a:spcPct val="0"/>
                </a:spcBef>
                <a:buFontTx/>
                <a:buNone/>
              </a:pPr>
              <a:r>
                <a:rPr lang="en-US" altLang="en-US" sz="2000" i="1"/>
                <a:t>Methylmalonyl mutase</a:t>
              </a:r>
            </a:p>
            <a:p>
              <a:pPr algn="ctr">
                <a:lnSpc>
                  <a:spcPct val="150000"/>
                </a:lnSpc>
                <a:spcBef>
                  <a:spcPct val="0"/>
                </a:spcBef>
                <a:buFontTx/>
                <a:buNone/>
              </a:pPr>
              <a:r>
                <a:rPr lang="en-US" altLang="en-US" i="1">
                  <a:solidFill>
                    <a:srgbClr val="FF0000"/>
                  </a:solidFill>
                </a:rPr>
                <a:t>B</a:t>
              </a:r>
              <a:r>
                <a:rPr lang="en-US" altLang="en-US" i="1" baseline="-25000">
                  <a:solidFill>
                    <a:srgbClr val="FF0000"/>
                  </a:solidFill>
                </a:rPr>
                <a:t>12</a:t>
              </a:r>
            </a:p>
          </p:txBody>
        </p:sp>
        <p:sp>
          <p:nvSpPr>
            <p:cNvPr id="193573" name="Text Box 44"/>
            <p:cNvSpPr txBox="1">
              <a:spLocks noChangeArrowheads="1"/>
            </p:cNvSpPr>
            <p:nvPr/>
          </p:nvSpPr>
          <p:spPr bwMode="auto">
            <a:xfrm>
              <a:off x="966" y="768"/>
              <a:ext cx="190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400"/>
                <a:t>Methylmalonyl-CoA</a:t>
              </a:r>
              <a:endParaRPr lang="en-US" altLang="en-US" sz="3600"/>
            </a:p>
          </p:txBody>
        </p:sp>
        <p:grpSp>
          <p:nvGrpSpPr>
            <p:cNvPr id="193574" name="Group 45"/>
            <p:cNvGrpSpPr>
              <a:grpSpLocks/>
            </p:cNvGrpSpPr>
            <p:nvPr/>
          </p:nvGrpSpPr>
          <p:grpSpPr bwMode="auto">
            <a:xfrm>
              <a:off x="2844" y="783"/>
              <a:ext cx="2388" cy="291"/>
              <a:chOff x="2844" y="783"/>
              <a:chExt cx="2388" cy="291"/>
            </a:xfrm>
          </p:grpSpPr>
          <p:sp>
            <p:nvSpPr>
              <p:cNvPr id="193575" name="Text Box 46"/>
              <p:cNvSpPr txBox="1">
                <a:spLocks noChangeArrowheads="1"/>
              </p:cNvSpPr>
              <p:nvPr/>
            </p:nvSpPr>
            <p:spPr bwMode="auto">
              <a:xfrm>
                <a:off x="3744" y="783"/>
                <a:ext cx="148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400"/>
                  <a:t>Succinyl-CoA</a:t>
                </a:r>
                <a:endParaRPr lang="en-US" altLang="en-US" sz="3600"/>
              </a:p>
            </p:txBody>
          </p:sp>
          <p:sp>
            <p:nvSpPr>
              <p:cNvPr id="193576" name="Line 47"/>
              <p:cNvSpPr>
                <a:spLocks noChangeShapeType="1"/>
              </p:cNvSpPr>
              <p:nvPr/>
            </p:nvSpPr>
            <p:spPr bwMode="auto">
              <a:xfrm>
                <a:off x="2844" y="960"/>
                <a:ext cx="912" cy="0"/>
              </a:xfrm>
              <a:prstGeom prst="line">
                <a:avLst/>
              </a:prstGeom>
              <a:noFill/>
              <a:ln w="254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grpSp>
      </p:grpSp>
      <p:sp>
        <p:nvSpPr>
          <p:cNvPr id="193556" name="Text Box 48"/>
          <p:cNvSpPr txBox="1">
            <a:spLocks noChangeArrowheads="1"/>
          </p:cNvSpPr>
          <p:nvPr/>
        </p:nvSpPr>
        <p:spPr bwMode="auto">
          <a:xfrm>
            <a:off x="1524001" y="4267200"/>
            <a:ext cx="9429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000" i="1"/>
              <a:t>Plasma</a:t>
            </a:r>
            <a:endParaRPr lang="en-US" altLang="en-US" i="1"/>
          </a:p>
        </p:txBody>
      </p:sp>
      <p:sp>
        <p:nvSpPr>
          <p:cNvPr id="193557" name="Text Box 49"/>
          <p:cNvSpPr txBox="1">
            <a:spLocks noChangeArrowheads="1"/>
          </p:cNvSpPr>
          <p:nvPr/>
        </p:nvSpPr>
        <p:spPr bwMode="auto">
          <a:xfrm>
            <a:off x="1524000" y="3276600"/>
            <a:ext cx="560388"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000" i="1"/>
              <a:t>Cell</a:t>
            </a:r>
            <a:endParaRPr lang="en-US" altLang="en-US" i="1"/>
          </a:p>
        </p:txBody>
      </p:sp>
      <p:sp>
        <p:nvSpPr>
          <p:cNvPr id="223282" name="Text Box 50"/>
          <p:cNvSpPr txBox="1">
            <a:spLocks noChangeArrowheads="1"/>
          </p:cNvSpPr>
          <p:nvPr/>
        </p:nvSpPr>
        <p:spPr bwMode="auto">
          <a:xfrm>
            <a:off x="7754939" y="1058864"/>
            <a:ext cx="496887" cy="769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4400" b="1">
                <a:solidFill>
                  <a:srgbClr val="FF0000"/>
                </a:solidFill>
              </a:rPr>
              <a:t>X</a:t>
            </a:r>
            <a:endParaRPr lang="en-US" altLang="en-US">
              <a:solidFill>
                <a:srgbClr val="FF0000"/>
              </a:solidFill>
            </a:endParaRPr>
          </a:p>
        </p:txBody>
      </p:sp>
      <p:grpSp>
        <p:nvGrpSpPr>
          <p:cNvPr id="13" name="Group 60"/>
          <p:cNvGrpSpPr>
            <a:grpSpLocks/>
          </p:cNvGrpSpPr>
          <p:nvPr/>
        </p:nvGrpSpPr>
        <p:grpSpPr bwMode="auto">
          <a:xfrm>
            <a:off x="1447800" y="1057276"/>
            <a:ext cx="3208338" cy="790575"/>
            <a:chOff x="96" y="666"/>
            <a:chExt cx="2274" cy="498"/>
          </a:xfrm>
        </p:grpSpPr>
        <p:sp>
          <p:nvSpPr>
            <p:cNvPr id="193570" name="Line 51"/>
            <p:cNvSpPr>
              <a:spLocks noChangeShapeType="1"/>
            </p:cNvSpPr>
            <p:nvPr/>
          </p:nvSpPr>
          <p:spPr bwMode="auto">
            <a:xfrm flipH="1">
              <a:off x="1986" y="937"/>
              <a:ext cx="384" cy="0"/>
            </a:xfrm>
            <a:prstGeom prst="line">
              <a:avLst/>
            </a:prstGeom>
            <a:noFill/>
            <a:ln w="762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71" name="Text Box 52"/>
            <p:cNvSpPr txBox="1">
              <a:spLocks noChangeArrowheads="1"/>
            </p:cNvSpPr>
            <p:nvPr/>
          </p:nvSpPr>
          <p:spPr bwMode="auto">
            <a:xfrm>
              <a:off x="96" y="666"/>
              <a:ext cx="2016" cy="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a:solidFill>
                    <a:srgbClr val="FF0000"/>
                  </a:solidFill>
                  <a:sym typeface="Symbol" panose="05050102010706020507" pitchFamily="18" charset="2"/>
                </a:rPr>
                <a:t></a:t>
              </a:r>
              <a:r>
                <a:rPr lang="en-US" altLang="en-US">
                  <a:solidFill>
                    <a:srgbClr val="FF0000"/>
                  </a:solidFill>
                </a:rPr>
                <a:t>Methylmalonic</a:t>
              </a:r>
            </a:p>
            <a:p>
              <a:pPr algn="ctr">
                <a:lnSpc>
                  <a:spcPct val="80000"/>
                </a:lnSpc>
                <a:spcBef>
                  <a:spcPct val="0"/>
                </a:spcBef>
                <a:buFontTx/>
                <a:buNone/>
              </a:pPr>
              <a:r>
                <a:rPr lang="en-US" altLang="en-US">
                  <a:solidFill>
                    <a:srgbClr val="FF0000"/>
                  </a:solidFill>
                </a:rPr>
                <a:t>acid</a:t>
              </a:r>
              <a:endParaRPr lang="en-US" altLang="en-US" sz="2000">
                <a:solidFill>
                  <a:srgbClr val="FF0000"/>
                </a:solidFill>
              </a:endParaRPr>
            </a:p>
          </p:txBody>
        </p:sp>
      </p:grpSp>
      <p:sp>
        <p:nvSpPr>
          <p:cNvPr id="223287" name="Text Box 55"/>
          <p:cNvSpPr txBox="1">
            <a:spLocks noChangeArrowheads="1"/>
          </p:cNvSpPr>
          <p:nvPr/>
        </p:nvSpPr>
        <p:spPr bwMode="auto">
          <a:xfrm>
            <a:off x="6129339" y="3200400"/>
            <a:ext cx="496887"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4400" b="1">
                <a:solidFill>
                  <a:srgbClr val="FF0000"/>
                </a:solidFill>
              </a:rPr>
              <a:t>X</a:t>
            </a:r>
            <a:endParaRPr lang="en-US" altLang="en-US">
              <a:solidFill>
                <a:srgbClr val="FF0000"/>
              </a:solidFill>
            </a:endParaRPr>
          </a:p>
        </p:txBody>
      </p:sp>
      <p:sp>
        <p:nvSpPr>
          <p:cNvPr id="223288" name="Text Box 56"/>
          <p:cNvSpPr txBox="1">
            <a:spLocks noChangeArrowheads="1"/>
          </p:cNvSpPr>
          <p:nvPr/>
        </p:nvSpPr>
        <p:spPr bwMode="auto">
          <a:xfrm>
            <a:off x="5519739" y="3200400"/>
            <a:ext cx="496887"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4400" b="1">
                <a:solidFill>
                  <a:srgbClr val="0B58B5"/>
                </a:solidFill>
              </a:rPr>
              <a:t>X</a:t>
            </a:r>
            <a:endParaRPr lang="en-US" altLang="en-US">
              <a:solidFill>
                <a:srgbClr val="0B58B5"/>
              </a:solidFill>
            </a:endParaRPr>
          </a:p>
        </p:txBody>
      </p:sp>
      <p:sp>
        <p:nvSpPr>
          <p:cNvPr id="223289" name="Rectangle 57"/>
          <p:cNvSpPr>
            <a:spLocks noChangeArrowheads="1"/>
          </p:cNvSpPr>
          <p:nvPr/>
        </p:nvSpPr>
        <p:spPr bwMode="auto">
          <a:xfrm>
            <a:off x="1774825" y="2819401"/>
            <a:ext cx="2813050"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3200">
                <a:solidFill>
                  <a:srgbClr val="FFA8B7"/>
                </a:solidFill>
                <a:sym typeface="Symbol" panose="05050102010706020507" pitchFamily="18" charset="2"/>
              </a:rPr>
              <a:t></a:t>
            </a:r>
            <a:r>
              <a:rPr lang="en-US" altLang="en-US" sz="3200">
                <a:solidFill>
                  <a:srgbClr val="FFA8B7"/>
                </a:solidFill>
              </a:rPr>
              <a:t>Homocysteine</a:t>
            </a:r>
            <a:endParaRPr lang="en-US" altLang="en-US" sz="3200">
              <a:solidFill>
                <a:srgbClr val="77FF32"/>
              </a:solidFill>
            </a:endParaRPr>
          </a:p>
        </p:txBody>
      </p:sp>
      <p:sp>
        <p:nvSpPr>
          <p:cNvPr id="223290" name="Rectangle 58"/>
          <p:cNvSpPr>
            <a:spLocks noChangeArrowheads="1"/>
          </p:cNvSpPr>
          <p:nvPr/>
        </p:nvSpPr>
        <p:spPr bwMode="auto">
          <a:xfrm>
            <a:off x="1774825" y="2819401"/>
            <a:ext cx="2813050"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3200" dirty="0">
                <a:solidFill>
                  <a:srgbClr val="0B58B5"/>
                </a:solidFill>
                <a:sym typeface="Symbol" panose="05050102010706020507" pitchFamily="18" charset="2"/>
              </a:rPr>
              <a:t></a:t>
            </a:r>
            <a:r>
              <a:rPr lang="en-US" altLang="en-US" sz="3200" dirty="0" smtClean="0">
                <a:solidFill>
                  <a:srgbClr val="0B58B5"/>
                </a:solidFill>
              </a:rPr>
              <a:t>Homocysteine</a:t>
            </a:r>
            <a:endParaRPr lang="en-US" altLang="en-US" sz="3200" dirty="0">
              <a:solidFill>
                <a:srgbClr val="0B58B5"/>
              </a:solidFill>
            </a:endParaRPr>
          </a:p>
        </p:txBody>
      </p:sp>
      <p:sp>
        <p:nvSpPr>
          <p:cNvPr id="223298" name="Text Box 66"/>
          <p:cNvSpPr txBox="1">
            <a:spLocks noChangeArrowheads="1"/>
          </p:cNvSpPr>
          <p:nvPr/>
        </p:nvSpPr>
        <p:spPr bwMode="auto">
          <a:xfrm>
            <a:off x="4706939" y="5029201"/>
            <a:ext cx="26642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dirty="0" smtClean="0"/>
              <a:t>l</a:t>
            </a:r>
            <a:endParaRPr lang="en-US" altLang="en-US" dirty="0"/>
          </a:p>
        </p:txBody>
      </p:sp>
      <p:sp>
        <p:nvSpPr>
          <p:cNvPr id="223295" name="Text Box 63"/>
          <p:cNvSpPr txBox="1">
            <a:spLocks noChangeArrowheads="1"/>
          </p:cNvSpPr>
          <p:nvPr/>
        </p:nvSpPr>
        <p:spPr bwMode="auto">
          <a:xfrm>
            <a:off x="5519739" y="4876800"/>
            <a:ext cx="1355725"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4400" b="1">
                <a:solidFill>
                  <a:srgbClr val="FF0000"/>
                </a:solidFill>
              </a:rPr>
              <a:t>X</a:t>
            </a:r>
            <a:r>
              <a:rPr lang="en-US" altLang="en-US" sz="4400" b="1">
                <a:solidFill>
                  <a:srgbClr val="0B58B5"/>
                </a:solidFill>
              </a:rPr>
              <a:t>X</a:t>
            </a:r>
          </a:p>
        </p:txBody>
      </p:sp>
      <p:sp>
        <p:nvSpPr>
          <p:cNvPr id="223299" name="Rectangle 67"/>
          <p:cNvSpPr>
            <a:spLocks noChangeArrowheads="1"/>
          </p:cNvSpPr>
          <p:nvPr/>
        </p:nvSpPr>
        <p:spPr bwMode="auto">
          <a:xfrm>
            <a:off x="6129339" y="3200400"/>
            <a:ext cx="496887"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4400" b="1">
                <a:solidFill>
                  <a:srgbClr val="FF0000"/>
                </a:solidFill>
              </a:rPr>
              <a:t>X</a:t>
            </a:r>
          </a:p>
        </p:txBody>
      </p:sp>
      <p:sp>
        <p:nvSpPr>
          <p:cNvPr id="193569" name="TextBox 65"/>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2E598BF-D77F-4BAC-9F2F-CA9971C7BAA0}" type="slidenum">
              <a:rPr lang="en-US" altLang="en-US" sz="1200"/>
              <a:pPr>
                <a:spcBef>
                  <a:spcPct val="0"/>
                </a:spcBef>
                <a:buFontTx/>
                <a:buNone/>
              </a:pPr>
              <a:t>103</a:t>
            </a:fld>
            <a:endParaRPr lang="en-US" altLang="en-US" sz="1200"/>
          </a:p>
        </p:txBody>
      </p:sp>
      <p:sp>
        <p:nvSpPr>
          <p:cNvPr id="65" name="TextBox 143"/>
          <p:cNvSpPr txBox="1">
            <a:spLocks noChangeArrowheads="1"/>
          </p:cNvSpPr>
          <p:nvPr/>
        </p:nvSpPr>
        <p:spPr bwMode="auto">
          <a:xfrm>
            <a:off x="8250054" y="6553202"/>
            <a:ext cx="2357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dirty="0" smtClean="0"/>
              <a:t>Image courtesy of Mark </a:t>
            </a:r>
            <a:r>
              <a:rPr lang="de-DE" altLang="en-US" sz="1200" dirty="0"/>
              <a:t>D. </a:t>
            </a:r>
            <a:r>
              <a:rPr lang="de-DE" altLang="en-US" sz="1200" dirty="0" smtClean="0"/>
              <a:t>Fleming</a:t>
            </a:r>
            <a:endParaRPr lang="en-US" altLang="en-US" sz="1200" dirty="0"/>
          </a:p>
        </p:txBody>
      </p:sp>
      <p:sp>
        <p:nvSpPr>
          <p:cNvPr id="66" name="Rectangle 6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3282"/>
                                        </p:tgtEl>
                                        <p:attrNameLst>
                                          <p:attrName>style.visibility</p:attrName>
                                        </p:attrNameLst>
                                      </p:cBhvr>
                                      <p:to>
                                        <p:strVal val="visible"/>
                                      </p:to>
                                    </p:set>
                                    <p:animEffect transition="in" filter="fade">
                                      <p:cBhvr>
                                        <p:cTn id="7" dur="500"/>
                                        <p:tgtEl>
                                          <p:spTgt spid="223282"/>
                                        </p:tgtEl>
                                      </p:cBhvr>
                                    </p:animEffect>
                                  </p:childTnLst>
                                </p:cTn>
                              </p:par>
                            </p:childTnLst>
                          </p:cTn>
                        </p:par>
                        <p:par>
                          <p:cTn id="8" fill="hold" nodeType="afterGroup">
                            <p:stCondLst>
                              <p:cond delay="500"/>
                            </p:stCondLst>
                            <p:childTnLst>
                              <p:par>
                                <p:cTn id="9" presetID="10" presetClass="entr" presetSubtype="0" fill="hold" nodeType="afterEffect">
                                  <p:stCondLst>
                                    <p:cond delay="100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xit" presetSubtype="0" fill="hold" grpId="1" nodeType="clickEffect">
                                  <p:stCondLst>
                                    <p:cond delay="0"/>
                                  </p:stCondLst>
                                  <p:childTnLst>
                                    <p:animEffect transition="out" filter="fade">
                                      <p:cBhvr>
                                        <p:cTn id="15" dur="500"/>
                                        <p:tgtEl>
                                          <p:spTgt spid="223282"/>
                                        </p:tgtEl>
                                      </p:cBhvr>
                                    </p:animEffect>
                                    <p:set>
                                      <p:cBhvr>
                                        <p:cTn id="16" dur="1" fill="hold">
                                          <p:stCondLst>
                                            <p:cond delay="499"/>
                                          </p:stCondLst>
                                        </p:cTn>
                                        <p:tgtEl>
                                          <p:spTgt spid="223282"/>
                                        </p:tgtEl>
                                        <p:attrNameLst>
                                          <p:attrName>style.visibility</p:attrName>
                                        </p:attrNameLst>
                                      </p:cBhvr>
                                      <p:to>
                                        <p:strVal val="hidden"/>
                                      </p:to>
                                    </p:set>
                                  </p:childTnLst>
                                </p:cTn>
                              </p:par>
                            </p:childTnLst>
                          </p:cTn>
                        </p:par>
                        <p:par>
                          <p:cTn id="17" fill="hold" nodeType="afterGroup">
                            <p:stCondLst>
                              <p:cond delay="500"/>
                            </p:stCondLst>
                            <p:childTnLst>
                              <p:par>
                                <p:cTn id="18" presetID="10" presetClass="exit" presetSubtype="0" fill="hold" nodeType="afterEffect">
                                  <p:stCondLst>
                                    <p:cond delay="1000"/>
                                  </p:stCondLst>
                                  <p:childTnLst>
                                    <p:animEffect transition="out" filter="fade">
                                      <p:cBhvr>
                                        <p:cTn id="19" dur="500"/>
                                        <p:tgtEl>
                                          <p:spTgt spid="13"/>
                                        </p:tgtEl>
                                      </p:cBhvr>
                                    </p:animEffect>
                                    <p:set>
                                      <p:cBhvr>
                                        <p:cTn id="20" dur="1" fill="hold">
                                          <p:stCondLst>
                                            <p:cond delay="499"/>
                                          </p:stCondLst>
                                        </p:cTn>
                                        <p:tgtEl>
                                          <p:spTgt spid="13"/>
                                        </p:tgtEl>
                                        <p:attrNameLst>
                                          <p:attrName>style.visibility</p:attrName>
                                        </p:attrNameLst>
                                      </p:cBhvr>
                                      <p:to>
                                        <p:strVal val="hidden"/>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23287"/>
                                        </p:tgtEl>
                                        <p:attrNameLst>
                                          <p:attrName>style.visibility</p:attrName>
                                        </p:attrNameLst>
                                      </p:cBhvr>
                                      <p:to>
                                        <p:strVal val="visible"/>
                                      </p:to>
                                    </p:set>
                                    <p:animEffect transition="in" filter="fade">
                                      <p:cBhvr>
                                        <p:cTn id="25" dur="500"/>
                                        <p:tgtEl>
                                          <p:spTgt spid="223287"/>
                                        </p:tgtEl>
                                      </p:cBhvr>
                                    </p:animEffect>
                                  </p:childTnLst>
                                </p:cTn>
                              </p:par>
                            </p:childTnLst>
                          </p:cTn>
                        </p:par>
                        <p:par>
                          <p:cTn id="26" fill="hold" nodeType="afterGroup">
                            <p:stCondLst>
                              <p:cond delay="500"/>
                            </p:stCondLst>
                            <p:childTnLst>
                              <p:par>
                                <p:cTn id="27" presetID="10" presetClass="entr" presetSubtype="0" fill="hold" grpId="0" nodeType="afterEffect">
                                  <p:stCondLst>
                                    <p:cond delay="1000"/>
                                  </p:stCondLst>
                                  <p:childTnLst>
                                    <p:set>
                                      <p:cBhvr>
                                        <p:cTn id="28" dur="1" fill="hold">
                                          <p:stCondLst>
                                            <p:cond delay="0"/>
                                          </p:stCondLst>
                                        </p:cTn>
                                        <p:tgtEl>
                                          <p:spTgt spid="223289"/>
                                        </p:tgtEl>
                                        <p:attrNameLst>
                                          <p:attrName>style.visibility</p:attrName>
                                        </p:attrNameLst>
                                      </p:cBhvr>
                                      <p:to>
                                        <p:strVal val="visible"/>
                                      </p:to>
                                    </p:set>
                                    <p:animEffect transition="in" filter="fade">
                                      <p:cBhvr>
                                        <p:cTn id="29" dur="500"/>
                                        <p:tgtEl>
                                          <p:spTgt spid="223289"/>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0" presetClass="exit" presetSubtype="0" fill="hold" grpId="1" nodeType="clickEffect">
                                  <p:stCondLst>
                                    <p:cond delay="0"/>
                                  </p:stCondLst>
                                  <p:childTnLst>
                                    <p:animEffect transition="out" filter="fade">
                                      <p:cBhvr>
                                        <p:cTn id="33" dur="500"/>
                                        <p:tgtEl>
                                          <p:spTgt spid="223287"/>
                                        </p:tgtEl>
                                      </p:cBhvr>
                                    </p:animEffect>
                                    <p:set>
                                      <p:cBhvr>
                                        <p:cTn id="34" dur="1" fill="hold">
                                          <p:stCondLst>
                                            <p:cond delay="499"/>
                                          </p:stCondLst>
                                        </p:cTn>
                                        <p:tgtEl>
                                          <p:spTgt spid="223287"/>
                                        </p:tgtEl>
                                        <p:attrNameLst>
                                          <p:attrName>style.visibility</p:attrName>
                                        </p:attrNameLst>
                                      </p:cBhvr>
                                      <p:to>
                                        <p:strVal val="hidden"/>
                                      </p:to>
                                    </p:set>
                                  </p:childTnLst>
                                </p:cTn>
                              </p:par>
                            </p:childTnLst>
                          </p:cTn>
                        </p:par>
                        <p:par>
                          <p:cTn id="35" fill="hold" nodeType="afterGroup">
                            <p:stCondLst>
                              <p:cond delay="500"/>
                            </p:stCondLst>
                            <p:childTnLst>
                              <p:par>
                                <p:cTn id="36" presetID="10" presetClass="exit" presetSubtype="0" fill="hold" grpId="1" nodeType="afterEffect">
                                  <p:stCondLst>
                                    <p:cond delay="1000"/>
                                  </p:stCondLst>
                                  <p:childTnLst>
                                    <p:animEffect transition="out" filter="fade">
                                      <p:cBhvr>
                                        <p:cTn id="37" dur="500"/>
                                        <p:tgtEl>
                                          <p:spTgt spid="223289"/>
                                        </p:tgtEl>
                                      </p:cBhvr>
                                    </p:animEffect>
                                    <p:set>
                                      <p:cBhvr>
                                        <p:cTn id="38" dur="1" fill="hold">
                                          <p:stCondLst>
                                            <p:cond delay="499"/>
                                          </p:stCondLst>
                                        </p:cTn>
                                        <p:tgtEl>
                                          <p:spTgt spid="223289"/>
                                        </p:tgtEl>
                                        <p:attrNameLst>
                                          <p:attrName>style.visibility</p:attrName>
                                        </p:attrNameLst>
                                      </p:cBhvr>
                                      <p:to>
                                        <p:strVal val="hidden"/>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23288"/>
                                        </p:tgtEl>
                                        <p:attrNameLst>
                                          <p:attrName>style.visibility</p:attrName>
                                        </p:attrNameLst>
                                      </p:cBhvr>
                                      <p:to>
                                        <p:strVal val="visible"/>
                                      </p:to>
                                    </p:set>
                                    <p:animEffect transition="in" filter="fade">
                                      <p:cBhvr>
                                        <p:cTn id="43" dur="500"/>
                                        <p:tgtEl>
                                          <p:spTgt spid="223288"/>
                                        </p:tgtEl>
                                      </p:cBhvr>
                                    </p:animEffect>
                                  </p:childTnLst>
                                </p:cTn>
                              </p:par>
                            </p:childTnLst>
                          </p:cTn>
                        </p:par>
                        <p:par>
                          <p:cTn id="44" fill="hold" nodeType="afterGroup">
                            <p:stCondLst>
                              <p:cond delay="500"/>
                            </p:stCondLst>
                            <p:childTnLst>
                              <p:par>
                                <p:cTn id="45" presetID="10" presetClass="entr" presetSubtype="0" fill="hold" grpId="0" nodeType="afterEffect">
                                  <p:stCondLst>
                                    <p:cond delay="1000"/>
                                  </p:stCondLst>
                                  <p:childTnLst>
                                    <p:set>
                                      <p:cBhvr>
                                        <p:cTn id="46" dur="1" fill="hold">
                                          <p:stCondLst>
                                            <p:cond delay="0"/>
                                          </p:stCondLst>
                                        </p:cTn>
                                        <p:tgtEl>
                                          <p:spTgt spid="223290"/>
                                        </p:tgtEl>
                                        <p:attrNameLst>
                                          <p:attrName>style.visibility</p:attrName>
                                        </p:attrNameLst>
                                      </p:cBhvr>
                                      <p:to>
                                        <p:strVal val="visible"/>
                                      </p:to>
                                    </p:set>
                                    <p:animEffect transition="in" filter="fade">
                                      <p:cBhvr>
                                        <p:cTn id="47" dur="500"/>
                                        <p:tgtEl>
                                          <p:spTgt spid="223290"/>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23299"/>
                                        </p:tgtEl>
                                        <p:attrNameLst>
                                          <p:attrName>style.visibility</p:attrName>
                                        </p:attrNameLst>
                                      </p:cBhvr>
                                      <p:to>
                                        <p:strVal val="visible"/>
                                      </p:to>
                                    </p:set>
                                    <p:animEffect transition="in" filter="fade">
                                      <p:cBhvr>
                                        <p:cTn id="52" dur="500"/>
                                        <p:tgtEl>
                                          <p:spTgt spid="223299"/>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23295"/>
                                        </p:tgtEl>
                                        <p:attrNameLst>
                                          <p:attrName>style.visibility</p:attrName>
                                        </p:attrNameLst>
                                      </p:cBhvr>
                                      <p:to>
                                        <p:strVal val="visible"/>
                                      </p:to>
                                    </p:set>
                                    <p:animEffect transition="in" filter="fade">
                                      <p:cBhvr>
                                        <p:cTn id="57" dur="500"/>
                                        <p:tgtEl>
                                          <p:spTgt spid="223295"/>
                                        </p:tgtEl>
                                      </p:cBhvr>
                                    </p:animEffect>
                                  </p:childTnLst>
                                </p:cTn>
                              </p:par>
                            </p:childTnLst>
                          </p:cTn>
                        </p:par>
                        <p:par>
                          <p:cTn id="58" fill="hold" nodeType="afterGroup">
                            <p:stCondLst>
                              <p:cond delay="500"/>
                            </p:stCondLst>
                            <p:childTnLst>
                              <p:par>
                                <p:cTn id="59" presetID="10" presetClass="exit" presetSubtype="0" fill="hold" nodeType="afterEffect">
                                  <p:stCondLst>
                                    <p:cond delay="0"/>
                                  </p:stCondLst>
                                  <p:childTnLst>
                                    <p:animEffect transition="out" filter="fade">
                                      <p:cBhvr>
                                        <p:cTn id="60" dur="500"/>
                                        <p:tgtEl>
                                          <p:spTgt spid="10"/>
                                        </p:tgtEl>
                                      </p:cBhvr>
                                    </p:animEffect>
                                    <p:set>
                                      <p:cBhvr>
                                        <p:cTn id="61" dur="1" fill="hold">
                                          <p:stCondLst>
                                            <p:cond delay="499"/>
                                          </p:stCondLst>
                                        </p:cTn>
                                        <p:tgtEl>
                                          <p:spTgt spid="10"/>
                                        </p:tgtEl>
                                        <p:attrNameLst>
                                          <p:attrName>style.visibility</p:attrName>
                                        </p:attrNameLst>
                                      </p:cBhvr>
                                      <p:to>
                                        <p:strVal val="hidden"/>
                                      </p:to>
                                    </p:set>
                                  </p:childTnLst>
                                </p:cTn>
                              </p:par>
                            </p:childTnLst>
                          </p:cTn>
                        </p:par>
                        <p:par>
                          <p:cTn id="62" fill="hold" nodeType="afterGroup">
                            <p:stCondLst>
                              <p:cond delay="1000"/>
                            </p:stCondLst>
                            <p:childTnLst>
                              <p:par>
                                <p:cTn id="63" presetID="10" presetClass="entr" presetSubtype="0" fill="hold" grpId="0" nodeType="afterEffect">
                                  <p:stCondLst>
                                    <p:cond delay="0"/>
                                  </p:stCondLst>
                                  <p:childTnLst>
                                    <p:set>
                                      <p:cBhvr>
                                        <p:cTn id="64" dur="1" fill="hold">
                                          <p:stCondLst>
                                            <p:cond delay="0"/>
                                          </p:stCondLst>
                                        </p:cTn>
                                        <p:tgtEl>
                                          <p:spTgt spid="223298"/>
                                        </p:tgtEl>
                                        <p:attrNameLst>
                                          <p:attrName>style.visibility</p:attrName>
                                        </p:attrNameLst>
                                      </p:cBhvr>
                                      <p:to>
                                        <p:strVal val="visible"/>
                                      </p:to>
                                    </p:set>
                                    <p:animEffect transition="in" filter="fade">
                                      <p:cBhvr>
                                        <p:cTn id="65" dur="500"/>
                                        <p:tgtEl>
                                          <p:spTgt spid="2232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282" grpId="0" autoUpdateAnimBg="0"/>
      <p:bldP spid="223282" grpId="1" autoUpdateAnimBg="0"/>
      <p:bldP spid="223287" grpId="0" autoUpdateAnimBg="0"/>
      <p:bldP spid="223287" grpId="1" autoUpdateAnimBg="0"/>
      <p:bldP spid="223288" grpId="0" autoUpdateAnimBg="0"/>
      <p:bldP spid="223289" grpId="0" autoUpdateAnimBg="0"/>
      <p:bldP spid="223289" grpId="1" autoUpdateAnimBg="0"/>
      <p:bldP spid="223290" grpId="0" autoUpdateAnimBg="0"/>
      <p:bldP spid="223298" grpId="0" autoUpdateAnimBg="0"/>
      <p:bldP spid="223295" grpId="0" autoUpdateAnimBg="0"/>
      <p:bldP spid="223299" grpId="0" autoUpdateAnimBg="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ounded Rectangle 56">
            <a:extLst>
              <a:ext uri="{FF2B5EF4-FFF2-40B4-BE49-F238E27FC236}">
                <a16:creationId xmlns="" xmlns:a16="http://schemas.microsoft.com/office/drawing/2014/main" id="{768B55D7-5379-412F-97AF-9AD62E73B9D8}"/>
              </a:ext>
            </a:extLst>
          </p:cNvPr>
          <p:cNvSpPr/>
          <p:nvPr/>
        </p:nvSpPr>
        <p:spPr>
          <a:xfrm>
            <a:off x="8128000" y="6096000"/>
            <a:ext cx="2616200" cy="7620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pic>
        <p:nvPicPr>
          <p:cNvPr id="195587" name="Picture 3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464" y="1752600"/>
            <a:ext cx="3521075" cy="317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588" name="Picture 3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49864" y="0"/>
            <a:ext cx="36607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589" name="Text Box 51"/>
          <p:cNvSpPr txBox="1">
            <a:spLocks noChangeArrowheads="1"/>
          </p:cNvSpPr>
          <p:nvPr/>
        </p:nvSpPr>
        <p:spPr bwMode="auto">
          <a:xfrm>
            <a:off x="1795463" y="152400"/>
            <a:ext cx="5091112"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spcBef>
                <a:spcPct val="0"/>
              </a:spcBef>
              <a:buFontTx/>
              <a:buNone/>
            </a:pPr>
            <a:r>
              <a:rPr lang="en-US" altLang="en-US" sz="3600" b="1">
                <a:solidFill>
                  <a:srgbClr val="28458F"/>
                </a:solidFill>
              </a:rPr>
              <a:t>Folate and B</a:t>
            </a:r>
            <a:r>
              <a:rPr lang="en-US" altLang="en-US" sz="3600" b="1" baseline="-25000">
                <a:solidFill>
                  <a:srgbClr val="28458F"/>
                </a:solidFill>
              </a:rPr>
              <a:t>12</a:t>
            </a:r>
            <a:r>
              <a:rPr lang="en-US" altLang="en-US" sz="3600" b="1">
                <a:solidFill>
                  <a:srgbClr val="28458F"/>
                </a:solidFill>
              </a:rPr>
              <a:t> Physiology</a:t>
            </a:r>
          </a:p>
        </p:txBody>
      </p:sp>
      <p:grpSp>
        <p:nvGrpSpPr>
          <p:cNvPr id="220235" name="Group 75"/>
          <p:cNvGrpSpPr>
            <a:grpSpLocks/>
          </p:cNvGrpSpPr>
          <p:nvPr/>
        </p:nvGrpSpPr>
        <p:grpSpPr bwMode="auto">
          <a:xfrm>
            <a:off x="7145338" y="1524000"/>
            <a:ext cx="3370262" cy="3048000"/>
            <a:chOff x="3984" y="960"/>
            <a:chExt cx="2388" cy="1920"/>
          </a:xfrm>
        </p:grpSpPr>
        <p:grpSp>
          <p:nvGrpSpPr>
            <p:cNvPr id="195635" name="Group 65"/>
            <p:cNvGrpSpPr>
              <a:grpSpLocks/>
            </p:cNvGrpSpPr>
            <p:nvPr/>
          </p:nvGrpSpPr>
          <p:grpSpPr bwMode="auto">
            <a:xfrm>
              <a:off x="3984" y="1776"/>
              <a:ext cx="2388" cy="1104"/>
              <a:chOff x="3984" y="1776"/>
              <a:chExt cx="2388" cy="1104"/>
            </a:xfrm>
          </p:grpSpPr>
          <p:sp>
            <p:nvSpPr>
              <p:cNvPr id="195639" name="Line 54"/>
              <p:cNvSpPr>
                <a:spLocks noChangeShapeType="1"/>
              </p:cNvSpPr>
              <p:nvPr/>
            </p:nvSpPr>
            <p:spPr bwMode="auto">
              <a:xfrm flipV="1">
                <a:off x="3984" y="2208"/>
                <a:ext cx="1200" cy="672"/>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40" name="Text Box 55"/>
              <p:cNvSpPr txBox="1">
                <a:spLocks noChangeArrowheads="1"/>
              </p:cNvSpPr>
              <p:nvPr/>
            </p:nvSpPr>
            <p:spPr bwMode="auto">
              <a:xfrm>
                <a:off x="5165" y="1776"/>
                <a:ext cx="1207" cy="679"/>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600"/>
                  <a:t>Folate absorbed </a:t>
                </a:r>
              </a:p>
              <a:p>
                <a:pPr algn="ctr">
                  <a:spcBef>
                    <a:spcPct val="0"/>
                  </a:spcBef>
                  <a:buFontTx/>
                  <a:buNone/>
                </a:pPr>
                <a:r>
                  <a:rPr lang="en-US" altLang="en-US" sz="1600"/>
                  <a:t>in duodenum and </a:t>
                </a:r>
              </a:p>
              <a:p>
                <a:pPr algn="ctr">
                  <a:spcBef>
                    <a:spcPct val="0"/>
                  </a:spcBef>
                  <a:buFontTx/>
                  <a:buNone/>
                </a:pPr>
                <a:r>
                  <a:rPr lang="en-US" altLang="en-US" sz="1600"/>
                  <a:t>jejunum after </a:t>
                </a:r>
              </a:p>
              <a:p>
                <a:pPr algn="ctr">
                  <a:spcBef>
                    <a:spcPct val="0"/>
                  </a:spcBef>
                  <a:buFontTx/>
                  <a:buNone/>
                </a:pPr>
                <a:r>
                  <a:rPr lang="en-US" altLang="en-US" sz="1600"/>
                  <a:t>deglutamylation</a:t>
                </a:r>
              </a:p>
            </p:txBody>
          </p:sp>
        </p:grpSp>
        <p:grpSp>
          <p:nvGrpSpPr>
            <p:cNvPr id="195636" name="Group 64"/>
            <p:cNvGrpSpPr>
              <a:grpSpLocks/>
            </p:cNvGrpSpPr>
            <p:nvPr/>
          </p:nvGrpSpPr>
          <p:grpSpPr bwMode="auto">
            <a:xfrm>
              <a:off x="4464" y="960"/>
              <a:ext cx="1742" cy="720"/>
              <a:chOff x="4464" y="960"/>
              <a:chExt cx="1742" cy="720"/>
            </a:xfrm>
          </p:grpSpPr>
          <p:sp>
            <p:nvSpPr>
              <p:cNvPr id="195637" name="Text Box 58"/>
              <p:cNvSpPr txBox="1">
                <a:spLocks noChangeArrowheads="1"/>
              </p:cNvSpPr>
              <p:nvPr/>
            </p:nvSpPr>
            <p:spPr bwMode="auto">
              <a:xfrm>
                <a:off x="5151" y="960"/>
                <a:ext cx="1055" cy="368"/>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600"/>
                  <a:t>Folates in </a:t>
                </a:r>
                <a:r>
                  <a:rPr lang="en-US" altLang="en-US" sz="1600" i="1"/>
                  <a:t>fruits</a:t>
                </a:r>
              </a:p>
              <a:p>
                <a:pPr algn="ctr">
                  <a:spcBef>
                    <a:spcPct val="0"/>
                  </a:spcBef>
                  <a:buFontTx/>
                  <a:buNone/>
                </a:pPr>
                <a:r>
                  <a:rPr lang="en-US" altLang="en-US" sz="1600" i="1"/>
                  <a:t> and vegetables</a:t>
                </a:r>
              </a:p>
            </p:txBody>
          </p:sp>
          <p:sp>
            <p:nvSpPr>
              <p:cNvPr id="195638" name="Line 59"/>
              <p:cNvSpPr>
                <a:spLocks noChangeShapeType="1"/>
              </p:cNvSpPr>
              <p:nvPr/>
            </p:nvSpPr>
            <p:spPr bwMode="auto">
              <a:xfrm flipV="1">
                <a:off x="4464" y="1152"/>
                <a:ext cx="720" cy="528"/>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grpSp>
      </p:grpSp>
      <p:grpSp>
        <p:nvGrpSpPr>
          <p:cNvPr id="220237" name="Group 77"/>
          <p:cNvGrpSpPr>
            <a:grpSpLocks/>
          </p:cNvGrpSpPr>
          <p:nvPr/>
        </p:nvGrpSpPr>
        <p:grpSpPr bwMode="auto">
          <a:xfrm>
            <a:off x="1547814" y="914400"/>
            <a:ext cx="4987925" cy="2133600"/>
            <a:chOff x="17" y="576"/>
            <a:chExt cx="3535" cy="1344"/>
          </a:xfrm>
        </p:grpSpPr>
        <p:grpSp>
          <p:nvGrpSpPr>
            <p:cNvPr id="195631" name="Group 69"/>
            <p:cNvGrpSpPr>
              <a:grpSpLocks/>
            </p:cNvGrpSpPr>
            <p:nvPr/>
          </p:nvGrpSpPr>
          <p:grpSpPr bwMode="auto">
            <a:xfrm>
              <a:off x="17" y="576"/>
              <a:ext cx="1427" cy="1344"/>
              <a:chOff x="17" y="576"/>
              <a:chExt cx="1427" cy="1344"/>
            </a:xfrm>
          </p:grpSpPr>
          <p:sp>
            <p:nvSpPr>
              <p:cNvPr id="195633" name="Text Box 56"/>
              <p:cNvSpPr txBox="1">
                <a:spLocks noChangeArrowheads="1"/>
              </p:cNvSpPr>
              <p:nvPr/>
            </p:nvSpPr>
            <p:spPr bwMode="auto">
              <a:xfrm>
                <a:off x="17" y="576"/>
                <a:ext cx="1427" cy="430"/>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1600"/>
                  <a:t>Folate (10-12 mg) and</a:t>
                </a:r>
              </a:p>
              <a:p>
                <a:pPr algn="ctr">
                  <a:lnSpc>
                    <a:spcPct val="80000"/>
                  </a:lnSpc>
                  <a:spcBef>
                    <a:spcPct val="0"/>
                  </a:spcBef>
                  <a:buFontTx/>
                  <a:buNone/>
                </a:pPr>
                <a:r>
                  <a:rPr lang="en-US" altLang="en-US" sz="1600"/>
                  <a:t>B</a:t>
                </a:r>
                <a:r>
                  <a:rPr lang="en-US" altLang="en-US" sz="1600" baseline="-25000"/>
                  <a:t>12</a:t>
                </a:r>
                <a:r>
                  <a:rPr lang="en-US" altLang="en-US" sz="1600"/>
                  <a:t> (2-3 mg) </a:t>
                </a:r>
              </a:p>
              <a:p>
                <a:pPr algn="ctr">
                  <a:lnSpc>
                    <a:spcPct val="80000"/>
                  </a:lnSpc>
                  <a:spcBef>
                    <a:spcPct val="0"/>
                  </a:spcBef>
                  <a:buFontTx/>
                  <a:buNone/>
                </a:pPr>
                <a:r>
                  <a:rPr lang="en-US" altLang="en-US" sz="1600"/>
                  <a:t>stored in the liver</a:t>
                </a:r>
              </a:p>
            </p:txBody>
          </p:sp>
          <p:sp>
            <p:nvSpPr>
              <p:cNvPr id="195634" name="Line 60"/>
              <p:cNvSpPr>
                <a:spLocks noChangeShapeType="1"/>
              </p:cNvSpPr>
              <p:nvPr/>
            </p:nvSpPr>
            <p:spPr bwMode="auto">
              <a:xfrm flipH="1" flipV="1">
                <a:off x="768" y="1104"/>
                <a:ext cx="192" cy="816"/>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grpSp>
        <p:sp>
          <p:nvSpPr>
            <p:cNvPr id="195632" name="Freeform 61"/>
            <p:cNvSpPr>
              <a:spLocks/>
            </p:cNvSpPr>
            <p:nvPr/>
          </p:nvSpPr>
          <p:spPr bwMode="auto">
            <a:xfrm>
              <a:off x="2352" y="1584"/>
              <a:ext cx="1200" cy="192"/>
            </a:xfrm>
            <a:custGeom>
              <a:avLst/>
              <a:gdLst>
                <a:gd name="T0" fmla="*/ 0 w 1152"/>
                <a:gd name="T1" fmla="*/ 192 h 192"/>
                <a:gd name="T2" fmla="*/ 960 w 1152"/>
                <a:gd name="T3" fmla="*/ 0 h 192"/>
                <a:gd name="T4" fmla="*/ 1356 w 1152"/>
                <a:gd name="T5" fmla="*/ 192 h 192"/>
                <a:gd name="T6" fmla="*/ 0 60000 65536"/>
                <a:gd name="T7" fmla="*/ 0 60000 65536"/>
                <a:gd name="T8" fmla="*/ 0 60000 65536"/>
              </a:gdLst>
              <a:ahLst/>
              <a:cxnLst>
                <a:cxn ang="T6">
                  <a:pos x="T0" y="T1"/>
                </a:cxn>
                <a:cxn ang="T7">
                  <a:pos x="T2" y="T3"/>
                </a:cxn>
                <a:cxn ang="T8">
                  <a:pos x="T4" y="T5"/>
                </a:cxn>
              </a:cxnLst>
              <a:rect l="0" t="0" r="r" b="b"/>
              <a:pathLst>
                <a:path w="1152" h="192">
                  <a:moveTo>
                    <a:pt x="0" y="192"/>
                  </a:moveTo>
                  <a:cubicBezTo>
                    <a:pt x="312" y="96"/>
                    <a:pt x="624" y="0"/>
                    <a:pt x="816" y="0"/>
                  </a:cubicBezTo>
                  <a:cubicBezTo>
                    <a:pt x="1008" y="0"/>
                    <a:pt x="1096" y="160"/>
                    <a:pt x="1152" y="192"/>
                  </a:cubicBezTo>
                </a:path>
              </a:pathLst>
            </a:custGeom>
            <a:noFill/>
            <a:ln w="28575" cmpd="sng">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220240" name="Group 80"/>
          <p:cNvGrpSpPr>
            <a:grpSpLocks/>
          </p:cNvGrpSpPr>
          <p:nvPr/>
        </p:nvGrpSpPr>
        <p:grpSpPr bwMode="auto">
          <a:xfrm>
            <a:off x="2201864" y="304800"/>
            <a:ext cx="8218487" cy="6400800"/>
            <a:chOff x="480" y="192"/>
            <a:chExt cx="5824" cy="4032"/>
          </a:xfrm>
        </p:grpSpPr>
        <p:grpSp>
          <p:nvGrpSpPr>
            <p:cNvPr id="195594" name="Group 68"/>
            <p:cNvGrpSpPr>
              <a:grpSpLocks/>
            </p:cNvGrpSpPr>
            <p:nvPr/>
          </p:nvGrpSpPr>
          <p:grpSpPr bwMode="auto">
            <a:xfrm>
              <a:off x="960" y="2448"/>
              <a:ext cx="1112" cy="816"/>
              <a:chOff x="960" y="2448"/>
              <a:chExt cx="1112" cy="816"/>
            </a:xfrm>
          </p:grpSpPr>
          <p:sp>
            <p:nvSpPr>
              <p:cNvPr id="195629" name="Freeform 43"/>
              <p:cNvSpPr>
                <a:spLocks/>
              </p:cNvSpPr>
              <p:nvPr/>
            </p:nvSpPr>
            <p:spPr bwMode="auto">
              <a:xfrm>
                <a:off x="1680" y="2448"/>
                <a:ext cx="392" cy="768"/>
              </a:xfrm>
              <a:custGeom>
                <a:avLst/>
                <a:gdLst>
                  <a:gd name="T0" fmla="*/ 0 w 392"/>
                  <a:gd name="T1" fmla="*/ 768 h 768"/>
                  <a:gd name="T2" fmla="*/ 384 w 392"/>
                  <a:gd name="T3" fmla="*/ 384 h 768"/>
                  <a:gd name="T4" fmla="*/ 48 w 392"/>
                  <a:gd name="T5" fmla="*/ 0 h 768"/>
                  <a:gd name="T6" fmla="*/ 0 60000 65536"/>
                  <a:gd name="T7" fmla="*/ 0 60000 65536"/>
                  <a:gd name="T8" fmla="*/ 0 60000 65536"/>
                </a:gdLst>
                <a:ahLst/>
                <a:cxnLst>
                  <a:cxn ang="T6">
                    <a:pos x="T0" y="T1"/>
                  </a:cxn>
                  <a:cxn ang="T7">
                    <a:pos x="T2" y="T3"/>
                  </a:cxn>
                  <a:cxn ang="T8">
                    <a:pos x="T4" y="T5"/>
                  </a:cxn>
                </a:cxnLst>
                <a:rect l="0" t="0" r="r" b="b"/>
                <a:pathLst>
                  <a:path w="392" h="768">
                    <a:moveTo>
                      <a:pt x="0" y="768"/>
                    </a:moveTo>
                    <a:cubicBezTo>
                      <a:pt x="188" y="640"/>
                      <a:pt x="376" y="512"/>
                      <a:pt x="384" y="384"/>
                    </a:cubicBezTo>
                    <a:cubicBezTo>
                      <a:pt x="392" y="256"/>
                      <a:pt x="104" y="64"/>
                      <a:pt x="48" y="0"/>
                    </a:cubicBezTo>
                  </a:path>
                </a:pathLst>
              </a:custGeom>
              <a:noFill/>
              <a:ln w="28575" cmpd="sng">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5630" name="Freeform 44"/>
              <p:cNvSpPr>
                <a:spLocks/>
              </p:cNvSpPr>
              <p:nvPr/>
            </p:nvSpPr>
            <p:spPr bwMode="auto">
              <a:xfrm flipH="1" flipV="1">
                <a:off x="960" y="2496"/>
                <a:ext cx="392" cy="768"/>
              </a:xfrm>
              <a:custGeom>
                <a:avLst/>
                <a:gdLst>
                  <a:gd name="T0" fmla="*/ 0 w 392"/>
                  <a:gd name="T1" fmla="*/ 768 h 768"/>
                  <a:gd name="T2" fmla="*/ 384 w 392"/>
                  <a:gd name="T3" fmla="*/ 384 h 768"/>
                  <a:gd name="T4" fmla="*/ 48 w 392"/>
                  <a:gd name="T5" fmla="*/ 0 h 768"/>
                  <a:gd name="T6" fmla="*/ 0 60000 65536"/>
                  <a:gd name="T7" fmla="*/ 0 60000 65536"/>
                  <a:gd name="T8" fmla="*/ 0 60000 65536"/>
                </a:gdLst>
                <a:ahLst/>
                <a:cxnLst>
                  <a:cxn ang="T6">
                    <a:pos x="T0" y="T1"/>
                  </a:cxn>
                  <a:cxn ang="T7">
                    <a:pos x="T2" y="T3"/>
                  </a:cxn>
                  <a:cxn ang="T8">
                    <a:pos x="T4" y="T5"/>
                  </a:cxn>
                </a:cxnLst>
                <a:rect l="0" t="0" r="r" b="b"/>
                <a:pathLst>
                  <a:path w="392" h="768">
                    <a:moveTo>
                      <a:pt x="0" y="768"/>
                    </a:moveTo>
                    <a:cubicBezTo>
                      <a:pt x="188" y="640"/>
                      <a:pt x="376" y="512"/>
                      <a:pt x="384" y="384"/>
                    </a:cubicBezTo>
                    <a:cubicBezTo>
                      <a:pt x="392" y="256"/>
                      <a:pt x="104" y="64"/>
                      <a:pt x="48" y="0"/>
                    </a:cubicBezTo>
                  </a:path>
                </a:pathLst>
              </a:custGeom>
              <a:noFill/>
              <a:ln w="28575" cmpd="sng">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95595" name="Group 79"/>
            <p:cNvGrpSpPr>
              <a:grpSpLocks/>
            </p:cNvGrpSpPr>
            <p:nvPr/>
          </p:nvGrpSpPr>
          <p:grpSpPr bwMode="auto">
            <a:xfrm>
              <a:off x="480" y="192"/>
              <a:ext cx="5824" cy="4032"/>
              <a:chOff x="480" y="192"/>
              <a:chExt cx="5824" cy="4032"/>
            </a:xfrm>
          </p:grpSpPr>
          <p:grpSp>
            <p:nvGrpSpPr>
              <p:cNvPr id="195596" name="Group 73"/>
              <p:cNvGrpSpPr>
                <a:grpSpLocks/>
              </p:cNvGrpSpPr>
              <p:nvPr/>
            </p:nvGrpSpPr>
            <p:grpSpPr bwMode="auto">
              <a:xfrm>
                <a:off x="1759" y="720"/>
                <a:ext cx="2444" cy="1255"/>
                <a:chOff x="1759" y="720"/>
                <a:chExt cx="2444" cy="1255"/>
              </a:xfrm>
            </p:grpSpPr>
            <p:grpSp>
              <p:nvGrpSpPr>
                <p:cNvPr id="195621" name="Group 15"/>
                <p:cNvGrpSpPr>
                  <a:grpSpLocks/>
                </p:cNvGrpSpPr>
                <p:nvPr/>
              </p:nvGrpSpPr>
              <p:grpSpPr bwMode="auto">
                <a:xfrm>
                  <a:off x="3936" y="1680"/>
                  <a:ext cx="267" cy="295"/>
                  <a:chOff x="864" y="2064"/>
                  <a:chExt cx="267" cy="295"/>
                </a:xfrm>
              </p:grpSpPr>
              <p:grpSp>
                <p:nvGrpSpPr>
                  <p:cNvPr id="195625" name="Group 14"/>
                  <p:cNvGrpSpPr>
                    <a:grpSpLocks/>
                  </p:cNvGrpSpPr>
                  <p:nvPr/>
                </p:nvGrpSpPr>
                <p:grpSpPr bwMode="auto">
                  <a:xfrm>
                    <a:off x="864" y="2112"/>
                    <a:ext cx="247" cy="247"/>
                    <a:chOff x="864" y="2112"/>
                    <a:chExt cx="247" cy="247"/>
                  </a:xfrm>
                </p:grpSpPr>
                <p:sp>
                  <p:nvSpPr>
                    <p:cNvPr id="195627" name="Oval 5"/>
                    <p:cNvSpPr>
                      <a:spLocks noChangeArrowheads="1"/>
                    </p:cNvSpPr>
                    <p:nvPr/>
                  </p:nvSpPr>
                  <p:spPr bwMode="auto">
                    <a:xfrm>
                      <a:off x="864" y="2112"/>
                      <a:ext cx="247" cy="24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sz="1800"/>
                    </a:p>
                  </p:txBody>
                </p:sp>
                <p:sp>
                  <p:nvSpPr>
                    <p:cNvPr id="195628" name="Arc 6"/>
                    <p:cNvSpPr>
                      <a:spLocks/>
                    </p:cNvSpPr>
                    <p:nvPr/>
                  </p:nvSpPr>
                  <p:spPr bwMode="auto">
                    <a:xfrm>
                      <a:off x="988" y="2112"/>
                      <a:ext cx="123" cy="12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sp>
                <p:nvSpPr>
                  <p:cNvPr id="195626" name="Arc 8"/>
                  <p:cNvSpPr>
                    <a:spLocks/>
                  </p:cNvSpPr>
                  <p:nvPr/>
                </p:nvSpPr>
                <p:spPr bwMode="auto">
                  <a:xfrm>
                    <a:off x="1008" y="2064"/>
                    <a:ext cx="123" cy="123"/>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p:spPr>
                <p:txBody>
                  <a:bodyPr wrap="none" anchor="ctr"/>
                  <a:lstStyle/>
                  <a:p>
                    <a:endParaRPr lang="en-US"/>
                  </a:p>
                </p:txBody>
              </p:sp>
            </p:grpSp>
            <p:grpSp>
              <p:nvGrpSpPr>
                <p:cNvPr id="195622" name="Group 70"/>
                <p:cNvGrpSpPr>
                  <a:grpSpLocks/>
                </p:cNvGrpSpPr>
                <p:nvPr/>
              </p:nvGrpSpPr>
              <p:grpSpPr bwMode="auto">
                <a:xfrm>
                  <a:off x="1759" y="720"/>
                  <a:ext cx="2225" cy="1056"/>
                  <a:chOff x="1759" y="720"/>
                  <a:chExt cx="2225" cy="1056"/>
                </a:xfrm>
              </p:grpSpPr>
              <p:sp>
                <p:nvSpPr>
                  <p:cNvPr id="195623" name="Line 46"/>
                  <p:cNvSpPr>
                    <a:spLocks noChangeShapeType="1"/>
                  </p:cNvSpPr>
                  <p:nvPr/>
                </p:nvSpPr>
                <p:spPr bwMode="auto">
                  <a:xfrm flipH="1" flipV="1">
                    <a:off x="3120" y="1152"/>
                    <a:ext cx="864" cy="624"/>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24" name="Text Box 48"/>
                  <p:cNvSpPr txBox="1">
                    <a:spLocks noChangeArrowheads="1"/>
                  </p:cNvSpPr>
                  <p:nvPr/>
                </p:nvSpPr>
                <p:spPr bwMode="auto">
                  <a:xfrm>
                    <a:off x="1759" y="720"/>
                    <a:ext cx="2029" cy="368"/>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600"/>
                      <a:t>Intrinsic factor (IF) produced </a:t>
                    </a:r>
                  </a:p>
                  <a:p>
                    <a:pPr algn="ctr">
                      <a:spcBef>
                        <a:spcPct val="0"/>
                      </a:spcBef>
                      <a:buFontTx/>
                      <a:buNone/>
                    </a:pPr>
                    <a:r>
                      <a:rPr lang="en-US" altLang="en-US" sz="1600"/>
                      <a:t>by gastric </a:t>
                    </a:r>
                    <a:r>
                      <a:rPr lang="en-US" altLang="en-US" sz="1600" i="1"/>
                      <a:t>parietal</a:t>
                    </a:r>
                    <a:r>
                      <a:rPr lang="en-US" altLang="en-US" sz="1600"/>
                      <a:t> cells binds B</a:t>
                    </a:r>
                    <a:r>
                      <a:rPr lang="en-US" altLang="en-US" sz="1600" baseline="-25000"/>
                      <a:t>12</a:t>
                    </a:r>
                    <a:endParaRPr lang="en-US" altLang="en-US" sz="1600"/>
                  </a:p>
                </p:txBody>
              </p:sp>
            </p:grpSp>
          </p:grpSp>
          <p:grpSp>
            <p:nvGrpSpPr>
              <p:cNvPr id="195597" name="Group 78"/>
              <p:cNvGrpSpPr>
                <a:grpSpLocks/>
              </p:cNvGrpSpPr>
              <p:nvPr/>
            </p:nvGrpSpPr>
            <p:grpSpPr bwMode="auto">
              <a:xfrm>
                <a:off x="4103" y="192"/>
                <a:ext cx="2201" cy="1488"/>
                <a:chOff x="4103" y="192"/>
                <a:chExt cx="2201" cy="1488"/>
              </a:xfrm>
            </p:grpSpPr>
            <p:sp>
              <p:nvSpPr>
                <p:cNvPr id="195619" name="Text Box 49"/>
                <p:cNvSpPr txBox="1">
                  <a:spLocks noChangeArrowheads="1"/>
                </p:cNvSpPr>
                <p:nvPr/>
              </p:nvSpPr>
              <p:spPr bwMode="auto">
                <a:xfrm>
                  <a:off x="4103" y="192"/>
                  <a:ext cx="2201" cy="368"/>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600"/>
                    <a:t>Cobalamins (B</a:t>
                  </a:r>
                  <a:r>
                    <a:rPr lang="en-US" altLang="en-US" sz="1600" baseline="-25000"/>
                    <a:t>12</a:t>
                  </a:r>
                  <a:r>
                    <a:rPr lang="en-US" altLang="en-US" sz="1600"/>
                    <a:t>) made by bacteria </a:t>
                  </a:r>
                </a:p>
                <a:p>
                  <a:pPr algn="ctr">
                    <a:spcBef>
                      <a:spcPct val="0"/>
                    </a:spcBef>
                    <a:buFontTx/>
                    <a:buNone/>
                  </a:pPr>
                  <a:r>
                    <a:rPr lang="en-US" altLang="en-US" sz="1600"/>
                    <a:t>found in foods of </a:t>
                  </a:r>
                  <a:r>
                    <a:rPr lang="en-US" altLang="en-US" sz="1600" i="1"/>
                    <a:t>animal </a:t>
                  </a:r>
                  <a:r>
                    <a:rPr lang="en-US" altLang="en-US" sz="1600"/>
                    <a:t>origin</a:t>
                  </a:r>
                </a:p>
              </p:txBody>
            </p:sp>
            <p:sp>
              <p:nvSpPr>
                <p:cNvPr id="195620" name="Line 50"/>
                <p:cNvSpPr>
                  <a:spLocks noChangeShapeType="1"/>
                </p:cNvSpPr>
                <p:nvPr/>
              </p:nvSpPr>
              <p:spPr bwMode="auto">
                <a:xfrm flipV="1">
                  <a:off x="4176" y="624"/>
                  <a:ext cx="1200" cy="1056"/>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195598" name="Group 74"/>
              <p:cNvGrpSpPr>
                <a:grpSpLocks/>
              </p:cNvGrpSpPr>
              <p:nvPr/>
            </p:nvGrpSpPr>
            <p:grpSpPr bwMode="auto">
              <a:xfrm>
                <a:off x="3216" y="3216"/>
                <a:ext cx="2949" cy="944"/>
                <a:chOff x="3216" y="3216"/>
                <a:chExt cx="2949" cy="944"/>
              </a:xfrm>
            </p:grpSpPr>
            <p:grpSp>
              <p:nvGrpSpPr>
                <p:cNvPr id="195613" name="Group 21"/>
                <p:cNvGrpSpPr>
                  <a:grpSpLocks/>
                </p:cNvGrpSpPr>
                <p:nvPr/>
              </p:nvGrpSpPr>
              <p:grpSpPr bwMode="auto">
                <a:xfrm rot="5400000">
                  <a:off x="3216" y="3216"/>
                  <a:ext cx="144" cy="144"/>
                  <a:chOff x="624" y="2880"/>
                  <a:chExt cx="247" cy="247"/>
                </a:xfrm>
              </p:grpSpPr>
              <p:sp>
                <p:nvSpPr>
                  <p:cNvPr id="195617" name="Oval 18"/>
                  <p:cNvSpPr>
                    <a:spLocks noChangeArrowheads="1"/>
                  </p:cNvSpPr>
                  <p:nvPr/>
                </p:nvSpPr>
                <p:spPr bwMode="auto">
                  <a:xfrm>
                    <a:off x="624" y="2880"/>
                    <a:ext cx="247" cy="24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rot="10800000" vert="eaVert"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sz="1800"/>
                  </a:p>
                </p:txBody>
              </p:sp>
              <p:sp>
                <p:nvSpPr>
                  <p:cNvPr id="195618" name="Arc 20"/>
                  <p:cNvSpPr>
                    <a:spLocks/>
                  </p:cNvSpPr>
                  <p:nvPr/>
                </p:nvSpPr>
                <p:spPr bwMode="auto">
                  <a:xfrm>
                    <a:off x="748" y="2880"/>
                    <a:ext cx="123" cy="123"/>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p:spPr>
                <p:txBody>
                  <a:bodyPr wrap="none" anchor="ctr"/>
                  <a:lstStyle/>
                  <a:p>
                    <a:endParaRPr lang="en-US"/>
                  </a:p>
                </p:txBody>
              </p:sp>
            </p:grpSp>
            <p:grpSp>
              <p:nvGrpSpPr>
                <p:cNvPr id="195614" name="Group 66"/>
                <p:cNvGrpSpPr>
                  <a:grpSpLocks/>
                </p:cNvGrpSpPr>
                <p:nvPr/>
              </p:nvGrpSpPr>
              <p:grpSpPr bwMode="auto">
                <a:xfrm>
                  <a:off x="3360" y="3456"/>
                  <a:ext cx="2805" cy="704"/>
                  <a:chOff x="3360" y="3456"/>
                  <a:chExt cx="2805" cy="704"/>
                </a:xfrm>
              </p:grpSpPr>
              <p:sp>
                <p:nvSpPr>
                  <p:cNvPr id="195615" name="Line 52"/>
                  <p:cNvSpPr>
                    <a:spLocks noChangeShapeType="1"/>
                  </p:cNvSpPr>
                  <p:nvPr/>
                </p:nvSpPr>
                <p:spPr bwMode="auto">
                  <a:xfrm>
                    <a:off x="3360" y="3456"/>
                    <a:ext cx="864" cy="528"/>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5616" name="Text Box 53"/>
                  <p:cNvSpPr txBox="1">
                    <a:spLocks noChangeArrowheads="1"/>
                  </p:cNvSpPr>
                  <p:nvPr/>
                </p:nvSpPr>
                <p:spPr bwMode="auto">
                  <a:xfrm>
                    <a:off x="4132" y="3792"/>
                    <a:ext cx="2033" cy="368"/>
                  </a:xfrm>
                  <a:prstGeom prst="rect">
                    <a:avLst/>
                  </a:prstGeom>
                  <a:noFill/>
                  <a:ln w="9525">
                    <a:solidFill>
                      <a:schemeClr val="bg2"/>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600"/>
                      <a:t>IF-B</a:t>
                    </a:r>
                    <a:r>
                      <a:rPr lang="en-US" altLang="en-US" sz="1600" baseline="-25000"/>
                      <a:t>12</a:t>
                    </a:r>
                    <a:r>
                      <a:rPr lang="en-US" altLang="en-US" sz="1600"/>
                      <a:t> complex binds to receptor</a:t>
                    </a:r>
                  </a:p>
                  <a:p>
                    <a:pPr algn="ctr">
                      <a:spcBef>
                        <a:spcPct val="0"/>
                      </a:spcBef>
                      <a:buFontTx/>
                      <a:buNone/>
                    </a:pPr>
                    <a:r>
                      <a:rPr lang="en-US" altLang="en-US" sz="1600"/>
                      <a:t>in terminal ileum (cubulin)</a:t>
                    </a:r>
                  </a:p>
                </p:txBody>
              </p:sp>
            </p:grpSp>
          </p:grpSp>
          <p:grpSp>
            <p:nvGrpSpPr>
              <p:cNvPr id="195599" name="Group 72"/>
              <p:cNvGrpSpPr>
                <a:grpSpLocks/>
              </p:cNvGrpSpPr>
              <p:nvPr/>
            </p:nvGrpSpPr>
            <p:grpSpPr bwMode="auto">
              <a:xfrm>
                <a:off x="480" y="3024"/>
                <a:ext cx="2968" cy="1200"/>
                <a:chOff x="480" y="3024"/>
                <a:chExt cx="2968" cy="1200"/>
              </a:xfrm>
            </p:grpSpPr>
            <p:sp>
              <p:nvSpPr>
                <p:cNvPr id="195600" name="Arc 33"/>
                <p:cNvSpPr>
                  <a:spLocks/>
                </p:cNvSpPr>
                <p:nvPr/>
              </p:nvSpPr>
              <p:spPr bwMode="auto">
                <a:xfrm rot="-2774152">
                  <a:off x="2214" y="3642"/>
                  <a:ext cx="112" cy="123"/>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p:spPr>
              <p:txBody>
                <a:bodyPr wrap="none" anchor="ctr"/>
                <a:lstStyle/>
                <a:p>
                  <a:endParaRPr lang="en-US"/>
                </a:p>
              </p:txBody>
            </p:sp>
            <p:grpSp>
              <p:nvGrpSpPr>
                <p:cNvPr id="195601" name="Group 36"/>
                <p:cNvGrpSpPr>
                  <a:grpSpLocks/>
                </p:cNvGrpSpPr>
                <p:nvPr/>
              </p:nvGrpSpPr>
              <p:grpSpPr bwMode="auto">
                <a:xfrm>
                  <a:off x="1344" y="3120"/>
                  <a:ext cx="288" cy="288"/>
                  <a:chOff x="1344" y="3216"/>
                  <a:chExt cx="288" cy="288"/>
                </a:xfrm>
              </p:grpSpPr>
              <p:sp>
                <p:nvSpPr>
                  <p:cNvPr id="195611" name="AutoShape 26"/>
                  <p:cNvSpPr>
                    <a:spLocks/>
                  </p:cNvSpPr>
                  <p:nvPr/>
                </p:nvSpPr>
                <p:spPr bwMode="auto">
                  <a:xfrm>
                    <a:off x="1344" y="3264"/>
                    <a:ext cx="288" cy="24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901397"/>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endParaRPr lang="en-US"/>
                  </a:p>
                </p:txBody>
              </p:sp>
              <p:sp>
                <p:nvSpPr>
                  <p:cNvPr id="195612" name="Arc 34"/>
                  <p:cNvSpPr>
                    <a:spLocks/>
                  </p:cNvSpPr>
                  <p:nvPr/>
                </p:nvSpPr>
                <p:spPr bwMode="auto">
                  <a:xfrm rot="-2774152">
                    <a:off x="1440" y="3216"/>
                    <a:ext cx="123" cy="123"/>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p:spPr>
                <p:txBody>
                  <a:bodyPr wrap="none" anchor="ctr"/>
                  <a:lstStyle/>
                  <a:p>
                    <a:endParaRPr lang="en-US"/>
                  </a:p>
                </p:txBody>
              </p:sp>
            </p:grpSp>
            <p:grpSp>
              <p:nvGrpSpPr>
                <p:cNvPr id="195602" name="Group 37"/>
                <p:cNvGrpSpPr>
                  <a:grpSpLocks/>
                </p:cNvGrpSpPr>
                <p:nvPr/>
              </p:nvGrpSpPr>
              <p:grpSpPr bwMode="auto">
                <a:xfrm>
                  <a:off x="1536" y="3696"/>
                  <a:ext cx="263" cy="288"/>
                  <a:chOff x="1636" y="3744"/>
                  <a:chExt cx="263" cy="288"/>
                </a:xfrm>
              </p:grpSpPr>
              <p:sp>
                <p:nvSpPr>
                  <p:cNvPr id="195609" name="Rectangle 25"/>
                  <p:cNvSpPr>
                    <a:spLocks noChangeArrowheads="1"/>
                  </p:cNvSpPr>
                  <p:nvPr/>
                </p:nvSpPr>
                <p:spPr bwMode="auto">
                  <a:xfrm>
                    <a:off x="1636" y="3744"/>
                    <a:ext cx="192" cy="288"/>
                  </a:xfrm>
                  <a:prstGeom prst="rect">
                    <a:avLst/>
                  </a:prstGeom>
                  <a:solidFill>
                    <a:schemeClr val="accent2"/>
                  </a:soli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95610" name="Arc 35"/>
                  <p:cNvSpPr>
                    <a:spLocks/>
                  </p:cNvSpPr>
                  <p:nvPr/>
                </p:nvSpPr>
                <p:spPr bwMode="auto">
                  <a:xfrm rot="2625848">
                    <a:off x="1776" y="3840"/>
                    <a:ext cx="123" cy="123"/>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p:spPr>
                <p:txBody>
                  <a:bodyPr wrap="none" anchor="ctr"/>
                  <a:lstStyle/>
                  <a:p>
                    <a:endParaRPr lang="en-US"/>
                  </a:p>
                </p:txBody>
              </p:sp>
            </p:grpSp>
            <p:sp>
              <p:nvSpPr>
                <p:cNvPr id="195603" name="Text Box 40"/>
                <p:cNvSpPr txBox="1">
                  <a:spLocks noChangeArrowheads="1"/>
                </p:cNvSpPr>
                <p:nvPr/>
              </p:nvSpPr>
              <p:spPr bwMode="auto">
                <a:xfrm>
                  <a:off x="825" y="3408"/>
                  <a:ext cx="142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000"/>
                    <a:t>Transcobalamin II</a:t>
                  </a:r>
                </a:p>
              </p:txBody>
            </p:sp>
            <p:sp>
              <p:nvSpPr>
                <p:cNvPr id="195604" name="Text Box 41"/>
                <p:cNvSpPr txBox="1">
                  <a:spLocks noChangeArrowheads="1"/>
                </p:cNvSpPr>
                <p:nvPr/>
              </p:nvSpPr>
              <p:spPr bwMode="auto">
                <a:xfrm>
                  <a:off x="1009" y="3936"/>
                  <a:ext cx="137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000"/>
                    <a:t>Transcobalamin I</a:t>
                  </a:r>
                </a:p>
              </p:txBody>
            </p:sp>
            <p:sp>
              <p:nvSpPr>
                <p:cNvPr id="195605" name="Text Box 45"/>
                <p:cNvSpPr txBox="1">
                  <a:spLocks noChangeArrowheads="1"/>
                </p:cNvSpPr>
                <p:nvPr/>
              </p:nvSpPr>
              <p:spPr bwMode="auto">
                <a:xfrm>
                  <a:off x="2112" y="3120"/>
                  <a:ext cx="599"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000" i="1"/>
                    <a:t>Serum</a:t>
                  </a:r>
                  <a:endParaRPr lang="en-US" altLang="en-US" sz="2000"/>
                </a:p>
              </p:txBody>
            </p:sp>
            <p:grpSp>
              <p:nvGrpSpPr>
                <p:cNvPr id="195606" name="Group 67"/>
                <p:cNvGrpSpPr>
                  <a:grpSpLocks/>
                </p:cNvGrpSpPr>
                <p:nvPr/>
              </p:nvGrpSpPr>
              <p:grpSpPr bwMode="auto">
                <a:xfrm>
                  <a:off x="480" y="3024"/>
                  <a:ext cx="2968" cy="1200"/>
                  <a:chOff x="480" y="3024"/>
                  <a:chExt cx="2968" cy="1200"/>
                </a:xfrm>
              </p:grpSpPr>
              <p:sp>
                <p:nvSpPr>
                  <p:cNvPr id="195607" name="Freeform 24"/>
                  <p:cNvSpPr>
                    <a:spLocks/>
                  </p:cNvSpPr>
                  <p:nvPr/>
                </p:nvSpPr>
                <p:spPr bwMode="auto">
                  <a:xfrm>
                    <a:off x="2448" y="3360"/>
                    <a:ext cx="1000" cy="496"/>
                  </a:xfrm>
                  <a:custGeom>
                    <a:avLst/>
                    <a:gdLst>
                      <a:gd name="T0" fmla="*/ 3666 w 616"/>
                      <a:gd name="T1" fmla="*/ 0 h 496"/>
                      <a:gd name="T2" fmla="*/ 3666 w 616"/>
                      <a:gd name="T3" fmla="*/ 432 h 496"/>
                      <a:gd name="T4" fmla="*/ 0 w 616"/>
                      <a:gd name="T5" fmla="*/ 384 h 496"/>
                      <a:gd name="T6" fmla="*/ 0 60000 65536"/>
                      <a:gd name="T7" fmla="*/ 0 60000 65536"/>
                      <a:gd name="T8" fmla="*/ 0 60000 65536"/>
                    </a:gdLst>
                    <a:ahLst/>
                    <a:cxnLst>
                      <a:cxn ang="T6">
                        <a:pos x="T0" y="T1"/>
                      </a:cxn>
                      <a:cxn ang="T7">
                        <a:pos x="T2" y="T3"/>
                      </a:cxn>
                      <a:cxn ang="T8">
                        <a:pos x="T4" y="T5"/>
                      </a:cxn>
                    </a:cxnLst>
                    <a:rect l="0" t="0" r="r" b="b"/>
                    <a:pathLst>
                      <a:path w="616" h="496">
                        <a:moveTo>
                          <a:pt x="528" y="0"/>
                        </a:moveTo>
                        <a:cubicBezTo>
                          <a:pt x="572" y="184"/>
                          <a:pt x="616" y="368"/>
                          <a:pt x="528" y="432"/>
                        </a:cubicBezTo>
                        <a:cubicBezTo>
                          <a:pt x="440" y="496"/>
                          <a:pt x="220" y="440"/>
                          <a:pt x="0" y="384"/>
                        </a:cubicBezTo>
                      </a:path>
                    </a:pathLst>
                  </a:custGeom>
                  <a:noFill/>
                  <a:ln w="28575" cmpd="sng">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5608" name="AutoShape 62"/>
                  <p:cNvSpPr>
                    <a:spLocks noChangeArrowheads="1"/>
                  </p:cNvSpPr>
                  <p:nvPr/>
                </p:nvSpPr>
                <p:spPr bwMode="auto">
                  <a:xfrm>
                    <a:off x="480" y="3024"/>
                    <a:ext cx="2352" cy="1200"/>
                  </a:xfrm>
                  <a:prstGeom prst="roundRect">
                    <a:avLst>
                      <a:gd name="adj" fmla="val 16667"/>
                    </a:avLst>
                  </a:prstGeom>
                  <a:noFill/>
                  <a:ln w="28575" cap="rnd">
                    <a:solidFill>
                      <a:schemeClr val="folHlink"/>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grpSp>
        </p:grpSp>
      </p:grpSp>
      <p:sp>
        <p:nvSpPr>
          <p:cNvPr id="195593" name="TextBox 58"/>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96C9459-9AC5-4C5C-93E1-5027458F3CE9}" type="slidenum">
              <a:rPr lang="en-US" altLang="en-US" sz="1200"/>
              <a:pPr>
                <a:spcBef>
                  <a:spcPct val="0"/>
                </a:spcBef>
                <a:buFontTx/>
                <a:buNone/>
              </a:pPr>
              <a:t>104</a:t>
            </a:fld>
            <a:endParaRPr lang="en-US" altLang="en-US" sz="1200"/>
          </a:p>
        </p:txBody>
      </p:sp>
      <p:sp>
        <p:nvSpPr>
          <p:cNvPr id="58" name="TextBox 143"/>
          <p:cNvSpPr txBox="1">
            <a:spLocks noChangeArrowheads="1"/>
          </p:cNvSpPr>
          <p:nvPr/>
        </p:nvSpPr>
        <p:spPr bwMode="auto">
          <a:xfrm>
            <a:off x="8477387" y="6569502"/>
            <a:ext cx="2357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dirty="0" smtClean="0"/>
              <a:t>Image courtesy of Mark </a:t>
            </a:r>
            <a:r>
              <a:rPr lang="de-DE" altLang="en-US" sz="1200" dirty="0"/>
              <a:t>D. </a:t>
            </a:r>
            <a:r>
              <a:rPr lang="de-DE" altLang="en-US" sz="1200" dirty="0" smtClean="0"/>
              <a:t>Fleming</a:t>
            </a:r>
            <a:endParaRPr lang="en-US" altLang="en-US" sz="1200" dirty="0"/>
          </a:p>
        </p:txBody>
      </p:sp>
      <p:sp>
        <p:nvSpPr>
          <p:cNvPr id="59" name="Rectangle 58"/>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220235"/>
                                        </p:tgtEl>
                                        <p:attrNameLst>
                                          <p:attrName>style.visibility</p:attrName>
                                        </p:attrNameLst>
                                      </p:cBhvr>
                                      <p:to>
                                        <p:strVal val="visible"/>
                                      </p:to>
                                    </p:set>
                                    <p:animEffect transition="in" filter="fade">
                                      <p:cBhvr>
                                        <p:cTn id="7" dur="500"/>
                                        <p:tgtEl>
                                          <p:spTgt spid="22023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xit" presetSubtype="0" fill="hold" nodeType="clickEffect">
                                  <p:stCondLst>
                                    <p:cond delay="0"/>
                                  </p:stCondLst>
                                  <p:childTnLst>
                                    <p:animEffect transition="out" filter="fade">
                                      <p:cBhvr>
                                        <p:cTn id="11" dur="500"/>
                                        <p:tgtEl>
                                          <p:spTgt spid="220235"/>
                                        </p:tgtEl>
                                      </p:cBhvr>
                                    </p:animEffect>
                                    <p:set>
                                      <p:cBhvr>
                                        <p:cTn id="12" dur="1" fill="hold">
                                          <p:stCondLst>
                                            <p:cond delay="499"/>
                                          </p:stCondLst>
                                        </p:cTn>
                                        <p:tgtEl>
                                          <p:spTgt spid="220235"/>
                                        </p:tgtEl>
                                        <p:attrNameLst>
                                          <p:attrName>style.visibility</p:attrName>
                                        </p:attrNameLst>
                                      </p:cBhvr>
                                      <p:to>
                                        <p:strVal val="hidden"/>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220240"/>
                                        </p:tgtEl>
                                        <p:attrNameLst>
                                          <p:attrName>style.visibility</p:attrName>
                                        </p:attrNameLst>
                                      </p:cBhvr>
                                      <p:to>
                                        <p:strVal val="visible"/>
                                      </p:to>
                                    </p:set>
                                    <p:animEffect transition="in" filter="fade">
                                      <p:cBhvr>
                                        <p:cTn id="17" dur="500"/>
                                        <p:tgtEl>
                                          <p:spTgt spid="22024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nodeType="clickEffect">
                                  <p:stCondLst>
                                    <p:cond delay="0"/>
                                  </p:stCondLst>
                                  <p:childTnLst>
                                    <p:set>
                                      <p:cBhvr>
                                        <p:cTn id="21" dur="1" fill="hold">
                                          <p:stCondLst>
                                            <p:cond delay="0"/>
                                          </p:stCondLst>
                                        </p:cTn>
                                        <p:tgtEl>
                                          <p:spTgt spid="220237"/>
                                        </p:tgtEl>
                                        <p:attrNameLst>
                                          <p:attrName>style.visibility</p:attrName>
                                        </p:attrNameLst>
                                      </p:cBhvr>
                                      <p:to>
                                        <p:strVal val="visible"/>
                                      </p:to>
                                    </p:set>
                                    <p:animEffect transition="in" filter="fade">
                                      <p:cBhvr>
                                        <p:cTn id="22" dur="500"/>
                                        <p:tgtEl>
                                          <p:spTgt spid="2202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7634"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30664" y="0"/>
            <a:ext cx="36607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1205" name="Text Box 21"/>
          <p:cNvSpPr txBox="1">
            <a:spLocks noChangeArrowheads="1"/>
          </p:cNvSpPr>
          <p:nvPr/>
        </p:nvSpPr>
        <p:spPr bwMode="auto">
          <a:xfrm>
            <a:off x="2065339" y="5257800"/>
            <a:ext cx="2981325" cy="896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6213" indent="-176213">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spcBef>
                <a:spcPct val="0"/>
              </a:spcBef>
              <a:buFontTx/>
              <a:buNone/>
            </a:pPr>
            <a:r>
              <a:rPr lang="en-US" altLang="en-US" sz="1800" b="1" u="sng"/>
              <a:t>Other</a:t>
            </a:r>
            <a:endParaRPr lang="en-US" altLang="en-US" sz="1600" u="sng"/>
          </a:p>
          <a:p>
            <a:pPr>
              <a:lnSpc>
                <a:spcPct val="80000"/>
              </a:lnSpc>
              <a:spcBef>
                <a:spcPct val="0"/>
              </a:spcBef>
              <a:buFontTx/>
              <a:buNone/>
            </a:pPr>
            <a:r>
              <a:rPr lang="en-US" altLang="en-US" sz="1600"/>
              <a:t> • Transcobalamin II deficiency</a:t>
            </a:r>
          </a:p>
          <a:p>
            <a:pPr>
              <a:lnSpc>
                <a:spcPct val="80000"/>
              </a:lnSpc>
              <a:spcBef>
                <a:spcPct val="0"/>
              </a:spcBef>
              <a:buFontTx/>
              <a:buNone/>
            </a:pPr>
            <a:r>
              <a:rPr lang="en-US" altLang="en-US" sz="1600"/>
              <a:t> • Nitric oxide</a:t>
            </a:r>
          </a:p>
          <a:p>
            <a:pPr>
              <a:lnSpc>
                <a:spcPct val="80000"/>
              </a:lnSpc>
              <a:spcBef>
                <a:spcPct val="0"/>
              </a:spcBef>
              <a:buFontTx/>
              <a:buNone/>
            </a:pPr>
            <a:r>
              <a:rPr lang="en-US" altLang="en-US" sz="1600"/>
              <a:t> • Severe pancreatic disease</a:t>
            </a:r>
          </a:p>
        </p:txBody>
      </p:sp>
      <p:sp>
        <p:nvSpPr>
          <p:cNvPr id="221215" name="Text Box 31"/>
          <p:cNvSpPr txBox="1">
            <a:spLocks noChangeArrowheads="1"/>
          </p:cNvSpPr>
          <p:nvPr/>
        </p:nvSpPr>
        <p:spPr bwMode="auto">
          <a:xfrm>
            <a:off x="1795463" y="152400"/>
            <a:ext cx="2895600" cy="59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spcBef>
                <a:spcPct val="0"/>
              </a:spcBef>
              <a:buFontTx/>
              <a:buNone/>
            </a:pPr>
            <a:r>
              <a:rPr lang="en-US" altLang="en-US" sz="3600" b="1">
                <a:solidFill>
                  <a:srgbClr val="28458F"/>
                </a:solidFill>
              </a:rPr>
              <a:t>B</a:t>
            </a:r>
            <a:r>
              <a:rPr lang="en-US" altLang="en-US" sz="3600" b="1" baseline="-25000">
                <a:solidFill>
                  <a:srgbClr val="28458F"/>
                </a:solidFill>
              </a:rPr>
              <a:t>12</a:t>
            </a:r>
            <a:r>
              <a:rPr lang="en-US" altLang="en-US" sz="3600" b="1">
                <a:solidFill>
                  <a:srgbClr val="28458F"/>
                </a:solidFill>
              </a:rPr>
              <a:t> deficiency</a:t>
            </a:r>
          </a:p>
        </p:txBody>
      </p:sp>
      <p:grpSp>
        <p:nvGrpSpPr>
          <p:cNvPr id="2" name="Group 53"/>
          <p:cNvGrpSpPr>
            <a:grpSpLocks/>
          </p:cNvGrpSpPr>
          <p:nvPr/>
        </p:nvGrpSpPr>
        <p:grpSpPr bwMode="auto">
          <a:xfrm>
            <a:off x="1658938" y="1219201"/>
            <a:ext cx="4576762" cy="1916113"/>
            <a:chOff x="96" y="768"/>
            <a:chExt cx="3243" cy="1207"/>
          </a:xfrm>
        </p:grpSpPr>
        <p:grpSp>
          <p:nvGrpSpPr>
            <p:cNvPr id="197660" name="Group 5"/>
            <p:cNvGrpSpPr>
              <a:grpSpLocks/>
            </p:cNvGrpSpPr>
            <p:nvPr/>
          </p:nvGrpSpPr>
          <p:grpSpPr bwMode="auto">
            <a:xfrm>
              <a:off x="3072" y="1680"/>
              <a:ext cx="267" cy="295"/>
              <a:chOff x="864" y="2064"/>
              <a:chExt cx="267" cy="295"/>
            </a:xfrm>
          </p:grpSpPr>
          <p:grpSp>
            <p:nvGrpSpPr>
              <p:cNvPr id="197664" name="Group 6"/>
              <p:cNvGrpSpPr>
                <a:grpSpLocks/>
              </p:cNvGrpSpPr>
              <p:nvPr/>
            </p:nvGrpSpPr>
            <p:grpSpPr bwMode="auto">
              <a:xfrm>
                <a:off x="864" y="2112"/>
                <a:ext cx="247" cy="247"/>
                <a:chOff x="864" y="2112"/>
                <a:chExt cx="247" cy="247"/>
              </a:xfrm>
            </p:grpSpPr>
            <p:sp>
              <p:nvSpPr>
                <p:cNvPr id="197666" name="Oval 7"/>
                <p:cNvSpPr>
                  <a:spLocks noChangeArrowheads="1"/>
                </p:cNvSpPr>
                <p:nvPr/>
              </p:nvSpPr>
              <p:spPr bwMode="auto">
                <a:xfrm>
                  <a:off x="864" y="2112"/>
                  <a:ext cx="247" cy="24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sz="1800"/>
                </a:p>
              </p:txBody>
            </p:sp>
            <p:sp>
              <p:nvSpPr>
                <p:cNvPr id="197667" name="Arc 8"/>
                <p:cNvSpPr>
                  <a:spLocks/>
                </p:cNvSpPr>
                <p:nvPr/>
              </p:nvSpPr>
              <p:spPr bwMode="auto">
                <a:xfrm>
                  <a:off x="988" y="2112"/>
                  <a:ext cx="123" cy="12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sp>
            <p:nvSpPr>
              <p:cNvPr id="197665" name="Arc 9"/>
              <p:cNvSpPr>
                <a:spLocks/>
              </p:cNvSpPr>
              <p:nvPr/>
            </p:nvSpPr>
            <p:spPr bwMode="auto">
              <a:xfrm>
                <a:off x="1008" y="2064"/>
                <a:ext cx="123" cy="123"/>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p:spPr>
            <p:txBody>
              <a:bodyPr wrap="none" anchor="ctr"/>
              <a:lstStyle/>
              <a:p>
                <a:endParaRPr lang="en-US"/>
              </a:p>
            </p:txBody>
          </p:sp>
        </p:grpSp>
        <p:grpSp>
          <p:nvGrpSpPr>
            <p:cNvPr id="197661" name="Group 51"/>
            <p:cNvGrpSpPr>
              <a:grpSpLocks/>
            </p:cNvGrpSpPr>
            <p:nvPr/>
          </p:nvGrpSpPr>
          <p:grpSpPr bwMode="auto">
            <a:xfrm>
              <a:off x="96" y="768"/>
              <a:ext cx="3024" cy="1008"/>
              <a:chOff x="96" y="768"/>
              <a:chExt cx="3024" cy="1008"/>
            </a:xfrm>
          </p:grpSpPr>
          <p:sp>
            <p:nvSpPr>
              <p:cNvPr id="197662" name="Line 26"/>
              <p:cNvSpPr>
                <a:spLocks noChangeShapeType="1"/>
              </p:cNvSpPr>
              <p:nvPr/>
            </p:nvSpPr>
            <p:spPr bwMode="auto">
              <a:xfrm flipH="1" flipV="1">
                <a:off x="1968" y="1248"/>
                <a:ext cx="1152" cy="528"/>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7663" name="Rectangle 36"/>
              <p:cNvSpPr>
                <a:spLocks noChangeArrowheads="1"/>
              </p:cNvSpPr>
              <p:nvPr/>
            </p:nvSpPr>
            <p:spPr bwMode="auto">
              <a:xfrm>
                <a:off x="96" y="768"/>
                <a:ext cx="1948" cy="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lvl="1">
                  <a:lnSpc>
                    <a:spcPct val="80000"/>
                  </a:lnSpc>
                  <a:buFontTx/>
                  <a:buNone/>
                </a:pPr>
                <a:r>
                  <a:rPr lang="en-US" altLang="en-US" sz="1800" b="1" u="sng"/>
                  <a:t>“IF deficiency”</a:t>
                </a:r>
                <a:endParaRPr lang="en-US" altLang="en-US" sz="1600"/>
              </a:p>
              <a:p>
                <a:pPr lvl="1">
                  <a:lnSpc>
                    <a:spcPct val="80000"/>
                  </a:lnSpc>
                  <a:buFontTx/>
                  <a:buNone/>
                </a:pPr>
                <a:r>
                  <a:rPr lang="en-US" altLang="en-US" sz="1600"/>
                  <a:t>  • Gastrectomy</a:t>
                </a:r>
              </a:p>
              <a:p>
                <a:pPr lvl="1">
                  <a:lnSpc>
                    <a:spcPct val="80000"/>
                  </a:lnSpc>
                  <a:buFontTx/>
                  <a:buNone/>
                </a:pPr>
                <a:r>
                  <a:rPr lang="en-US" altLang="en-US" sz="1600"/>
                  <a:t>  • Autoimmune gastritis</a:t>
                </a:r>
              </a:p>
              <a:p>
                <a:pPr lvl="1">
                  <a:lnSpc>
                    <a:spcPct val="80000"/>
                  </a:lnSpc>
                  <a:buFontTx/>
                  <a:buNone/>
                </a:pPr>
                <a:r>
                  <a:rPr lang="en-US" altLang="en-US" sz="1600"/>
                  <a:t>	(</a:t>
                </a:r>
                <a:r>
                  <a:rPr lang="en-US" altLang="en-US" sz="1600" i="1"/>
                  <a:t>Pernicious anemia</a:t>
                </a:r>
                <a:r>
                  <a:rPr lang="en-US" altLang="en-US" sz="1600"/>
                  <a:t>)</a:t>
                </a:r>
              </a:p>
            </p:txBody>
          </p:sp>
        </p:grpSp>
      </p:grpSp>
      <p:grpSp>
        <p:nvGrpSpPr>
          <p:cNvPr id="6" name="Group 52"/>
          <p:cNvGrpSpPr>
            <a:grpSpLocks/>
          </p:cNvGrpSpPr>
          <p:nvPr/>
        </p:nvGrpSpPr>
        <p:grpSpPr bwMode="auto">
          <a:xfrm>
            <a:off x="3962401" y="0"/>
            <a:ext cx="2155825" cy="1377950"/>
            <a:chOff x="1728" y="0"/>
            <a:chExt cx="1528" cy="868"/>
          </a:xfrm>
        </p:grpSpPr>
        <p:sp>
          <p:nvSpPr>
            <p:cNvPr id="197658" name="Freeform 37"/>
            <p:cNvSpPr>
              <a:spLocks/>
            </p:cNvSpPr>
            <p:nvPr/>
          </p:nvSpPr>
          <p:spPr bwMode="auto">
            <a:xfrm>
              <a:off x="2600" y="0"/>
              <a:ext cx="656" cy="480"/>
            </a:xfrm>
            <a:custGeom>
              <a:avLst/>
              <a:gdLst>
                <a:gd name="T0" fmla="*/ 40 w 656"/>
                <a:gd name="T1" fmla="*/ 480 h 480"/>
                <a:gd name="T2" fmla="*/ 88 w 656"/>
                <a:gd name="T3" fmla="*/ 144 h 480"/>
                <a:gd name="T4" fmla="*/ 568 w 656"/>
                <a:gd name="T5" fmla="*/ 48 h 480"/>
                <a:gd name="T6" fmla="*/ 616 w 656"/>
                <a:gd name="T7" fmla="*/ 432 h 48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56" h="480">
                  <a:moveTo>
                    <a:pt x="40" y="480"/>
                  </a:moveTo>
                  <a:cubicBezTo>
                    <a:pt x="20" y="348"/>
                    <a:pt x="0" y="216"/>
                    <a:pt x="88" y="144"/>
                  </a:cubicBezTo>
                  <a:cubicBezTo>
                    <a:pt x="176" y="72"/>
                    <a:pt x="480" y="0"/>
                    <a:pt x="568" y="48"/>
                  </a:cubicBezTo>
                  <a:cubicBezTo>
                    <a:pt x="656" y="96"/>
                    <a:pt x="608" y="368"/>
                    <a:pt x="616" y="432"/>
                  </a:cubicBezTo>
                </a:path>
              </a:pathLst>
            </a:custGeom>
            <a:noFill/>
            <a:ln w="28575" cmpd="sng">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7659" name="Rectangle 38"/>
            <p:cNvSpPr>
              <a:spLocks noChangeArrowheads="1"/>
            </p:cNvSpPr>
            <p:nvPr/>
          </p:nvSpPr>
          <p:spPr bwMode="auto">
            <a:xfrm>
              <a:off x="1728" y="480"/>
              <a:ext cx="1343"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b="1" u="sng"/>
                <a:t>Nutritional (1 mg)</a:t>
              </a:r>
            </a:p>
            <a:p>
              <a:pPr>
                <a:spcBef>
                  <a:spcPct val="0"/>
                </a:spcBef>
                <a:buFontTx/>
                <a:buNone/>
              </a:pPr>
              <a:r>
                <a:rPr lang="en-US" altLang="en-US" sz="1600"/>
                <a:t>  • Strict vegetarians</a:t>
              </a:r>
            </a:p>
          </p:txBody>
        </p:sp>
      </p:grpSp>
      <p:sp>
        <p:nvSpPr>
          <p:cNvPr id="221224" name="Rectangle 40">
            <a:extLst>
              <a:ext uri="{FF2B5EF4-FFF2-40B4-BE49-F238E27FC236}">
                <a16:creationId xmlns="" xmlns:a16="http://schemas.microsoft.com/office/drawing/2014/main" id="{4DD1067A-2E00-43AA-B6A1-4E4C48E41111}"/>
              </a:ext>
            </a:extLst>
          </p:cNvPr>
          <p:cNvSpPr>
            <a:spLocks noChangeArrowheads="1"/>
          </p:cNvSpPr>
          <p:nvPr/>
        </p:nvSpPr>
        <p:spPr bwMode="auto">
          <a:xfrm>
            <a:off x="7010400" y="152400"/>
            <a:ext cx="3513138" cy="596900"/>
          </a:xfrm>
          <a:prstGeom prst="rect">
            <a:avLst/>
          </a:prstGeom>
          <a:noFill/>
          <a:ln w="9525">
            <a:noFill/>
            <a:miter lim="800000"/>
            <a:headEnd/>
            <a:tailEnd/>
          </a:ln>
          <a:effectLst/>
        </p:spPr>
        <p:txBody>
          <a:bodyPr anchor="ctr"/>
          <a:lstStyle/>
          <a:p>
            <a:pPr>
              <a:lnSpc>
                <a:spcPct val="80000"/>
              </a:lnSpc>
              <a:defRPr/>
            </a:pPr>
            <a:r>
              <a:rPr lang="en-US" sz="3600" b="1" dirty="0" err="1">
                <a:solidFill>
                  <a:srgbClr val="28458F"/>
                </a:solidFill>
                <a:ea typeface="+mj-ea"/>
                <a:cs typeface="+mj-cs"/>
              </a:rPr>
              <a:t>Folate</a:t>
            </a:r>
            <a:r>
              <a:rPr lang="en-US" sz="3600" b="1" dirty="0">
                <a:solidFill>
                  <a:srgbClr val="28458F"/>
                </a:solidFill>
                <a:ea typeface="+mj-ea"/>
                <a:cs typeface="+mj-cs"/>
              </a:rPr>
              <a:t> deficiency</a:t>
            </a:r>
          </a:p>
        </p:txBody>
      </p:sp>
      <p:grpSp>
        <p:nvGrpSpPr>
          <p:cNvPr id="7" name="Group 47"/>
          <p:cNvGrpSpPr>
            <a:grpSpLocks/>
          </p:cNvGrpSpPr>
          <p:nvPr/>
        </p:nvGrpSpPr>
        <p:grpSpPr bwMode="auto">
          <a:xfrm>
            <a:off x="5908675" y="277814"/>
            <a:ext cx="3976688" cy="2066925"/>
            <a:chOff x="3107" y="175"/>
            <a:chExt cx="2818" cy="1302"/>
          </a:xfrm>
        </p:grpSpPr>
        <p:sp>
          <p:nvSpPr>
            <p:cNvPr id="197656" name="Freeform 41"/>
            <p:cNvSpPr>
              <a:spLocks/>
            </p:cNvSpPr>
            <p:nvPr/>
          </p:nvSpPr>
          <p:spPr bwMode="auto">
            <a:xfrm rot="1065167">
              <a:off x="3107" y="175"/>
              <a:ext cx="1421" cy="459"/>
            </a:xfrm>
            <a:custGeom>
              <a:avLst/>
              <a:gdLst>
                <a:gd name="T0" fmla="*/ 23 w 1776"/>
                <a:gd name="T1" fmla="*/ 4 h 1368"/>
                <a:gd name="T2" fmla="*/ 23 w 1776"/>
                <a:gd name="T3" fmla="*/ 2 h 1368"/>
                <a:gd name="T4" fmla="*/ 161 w 1776"/>
                <a:gd name="T5" fmla="*/ 2 h 1368"/>
                <a:gd name="T6" fmla="*/ 495 w 1776"/>
                <a:gd name="T7" fmla="*/ 15 h 1368"/>
                <a:gd name="T8" fmla="*/ 692 w 1776"/>
                <a:gd name="T9" fmla="*/ 17 h 1368"/>
                <a:gd name="T10" fmla="*/ 711 w 1776"/>
                <a:gd name="T11" fmla="*/ 17 h 13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76" h="1368">
                  <a:moveTo>
                    <a:pt x="56" y="312"/>
                  </a:moveTo>
                  <a:cubicBezTo>
                    <a:pt x="28" y="252"/>
                    <a:pt x="0" y="192"/>
                    <a:pt x="56" y="168"/>
                  </a:cubicBezTo>
                  <a:cubicBezTo>
                    <a:pt x="112" y="144"/>
                    <a:pt x="200" y="0"/>
                    <a:pt x="392" y="168"/>
                  </a:cubicBezTo>
                  <a:cubicBezTo>
                    <a:pt x="584" y="336"/>
                    <a:pt x="992" y="984"/>
                    <a:pt x="1208" y="1176"/>
                  </a:cubicBezTo>
                  <a:cubicBezTo>
                    <a:pt x="1424" y="1368"/>
                    <a:pt x="1600" y="1296"/>
                    <a:pt x="1688" y="1320"/>
                  </a:cubicBezTo>
                  <a:cubicBezTo>
                    <a:pt x="1776" y="1344"/>
                    <a:pt x="1756" y="1332"/>
                    <a:pt x="1736" y="1320"/>
                  </a:cubicBezTo>
                </a:path>
              </a:pathLst>
            </a:custGeom>
            <a:noFill/>
            <a:ln w="28575" cmpd="sng">
              <a:solidFill>
                <a:schemeClr val="bg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7657" name="Rectangle 42"/>
            <p:cNvSpPr>
              <a:spLocks noChangeArrowheads="1"/>
            </p:cNvSpPr>
            <p:nvPr/>
          </p:nvSpPr>
          <p:spPr bwMode="auto">
            <a:xfrm>
              <a:off x="4416" y="624"/>
              <a:ext cx="1509" cy="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b="1" u="sng"/>
                <a:t>Nutritional (100 mg)</a:t>
              </a:r>
              <a:endParaRPr lang="en-US" altLang="en-US" sz="1600"/>
            </a:p>
            <a:p>
              <a:pPr>
                <a:spcBef>
                  <a:spcPct val="0"/>
                </a:spcBef>
                <a:buFontTx/>
                <a:buNone/>
              </a:pPr>
              <a:r>
                <a:rPr lang="en-US" altLang="en-US" sz="1600"/>
                <a:t>  • Malnutrition</a:t>
              </a:r>
            </a:p>
            <a:p>
              <a:pPr>
                <a:spcBef>
                  <a:spcPct val="0"/>
                </a:spcBef>
                <a:buFontTx/>
                <a:buNone/>
              </a:pPr>
              <a:r>
                <a:rPr lang="en-US" altLang="en-US" sz="1600"/>
                <a:t>  • Increased demand</a:t>
              </a:r>
            </a:p>
            <a:p>
              <a:pPr>
                <a:spcBef>
                  <a:spcPct val="0"/>
                </a:spcBef>
                <a:buFontTx/>
                <a:buNone/>
              </a:pPr>
              <a:r>
                <a:rPr lang="en-US" altLang="en-US" sz="1600"/>
                <a:t>    - pregnancy</a:t>
              </a:r>
            </a:p>
            <a:p>
              <a:pPr>
                <a:spcBef>
                  <a:spcPct val="0"/>
                </a:spcBef>
                <a:buFontTx/>
                <a:buNone/>
              </a:pPr>
              <a:r>
                <a:rPr lang="en-US" altLang="en-US" sz="1600"/>
                <a:t>    - hemolytic anemias</a:t>
              </a:r>
            </a:p>
          </p:txBody>
        </p:sp>
      </p:grpSp>
      <p:grpSp>
        <p:nvGrpSpPr>
          <p:cNvPr id="8" name="Group 48"/>
          <p:cNvGrpSpPr>
            <a:grpSpLocks/>
          </p:cNvGrpSpPr>
          <p:nvPr/>
        </p:nvGrpSpPr>
        <p:grpSpPr bwMode="auto">
          <a:xfrm>
            <a:off x="5926138" y="2590800"/>
            <a:ext cx="4743450" cy="1981200"/>
            <a:chOff x="3120" y="1632"/>
            <a:chExt cx="3361" cy="1248"/>
          </a:xfrm>
        </p:grpSpPr>
        <p:sp>
          <p:nvSpPr>
            <p:cNvPr id="197654" name="Line 34"/>
            <p:cNvSpPr>
              <a:spLocks noChangeShapeType="1"/>
            </p:cNvSpPr>
            <p:nvPr/>
          </p:nvSpPr>
          <p:spPr bwMode="auto">
            <a:xfrm flipV="1">
              <a:off x="3120" y="2160"/>
              <a:ext cx="1344" cy="720"/>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7655" name="Rectangle 43"/>
            <p:cNvSpPr>
              <a:spLocks noChangeArrowheads="1"/>
            </p:cNvSpPr>
            <p:nvPr/>
          </p:nvSpPr>
          <p:spPr bwMode="auto">
            <a:xfrm>
              <a:off x="4464" y="1632"/>
              <a:ext cx="2017" cy="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176213" indent="-176213">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b="1" u="sng"/>
                <a:t>Malabsorption</a:t>
              </a:r>
              <a:endParaRPr lang="en-US" altLang="en-US" sz="1600"/>
            </a:p>
            <a:p>
              <a:pPr>
                <a:spcBef>
                  <a:spcPct val="0"/>
                </a:spcBef>
                <a:buFontTx/>
                <a:buNone/>
              </a:pPr>
              <a:r>
                <a:rPr lang="en-US" altLang="en-US" sz="1600"/>
                <a:t>  • Gluten-sensitive enteropathy</a:t>
              </a:r>
            </a:p>
            <a:p>
              <a:pPr>
                <a:spcBef>
                  <a:spcPct val="0"/>
                </a:spcBef>
                <a:buFontTx/>
                <a:buNone/>
              </a:pPr>
              <a:r>
                <a:rPr lang="en-US" altLang="en-US" sz="1600"/>
                <a:t>  • Tropical sprue</a:t>
              </a:r>
            </a:p>
            <a:p>
              <a:pPr>
                <a:spcBef>
                  <a:spcPct val="0"/>
                </a:spcBef>
                <a:buFontTx/>
                <a:buNone/>
              </a:pPr>
              <a:r>
                <a:rPr lang="en-US" altLang="en-US" sz="1600"/>
                <a:t>  • Jejunal resection</a:t>
              </a:r>
            </a:p>
            <a:p>
              <a:pPr>
                <a:spcBef>
                  <a:spcPct val="0"/>
                </a:spcBef>
                <a:buFontTx/>
                <a:buNone/>
              </a:pPr>
              <a:r>
                <a:rPr lang="en-US" altLang="en-US" sz="1600"/>
                <a:t>  • Severe Crohn’s disease</a:t>
              </a:r>
            </a:p>
            <a:p>
              <a:pPr>
                <a:spcBef>
                  <a:spcPct val="0"/>
                </a:spcBef>
                <a:buFontTx/>
                <a:buNone/>
              </a:pPr>
              <a:r>
                <a:rPr lang="en-US" altLang="en-US" sz="1600"/>
                <a:t>  • Short gut syndrome</a:t>
              </a:r>
            </a:p>
            <a:p>
              <a:pPr>
                <a:spcBef>
                  <a:spcPct val="0"/>
                </a:spcBef>
                <a:buFontTx/>
                <a:buNone/>
              </a:pPr>
              <a:r>
                <a:rPr lang="en-US" altLang="en-US" sz="1600"/>
                <a:t>  • Sulfasalazine</a:t>
              </a:r>
            </a:p>
          </p:txBody>
        </p:sp>
      </p:grpSp>
      <p:grpSp>
        <p:nvGrpSpPr>
          <p:cNvPr id="9" name="Group 49"/>
          <p:cNvGrpSpPr>
            <a:grpSpLocks/>
          </p:cNvGrpSpPr>
          <p:nvPr/>
        </p:nvGrpSpPr>
        <p:grpSpPr bwMode="auto">
          <a:xfrm>
            <a:off x="1196975" y="3678238"/>
            <a:ext cx="3995738" cy="2463800"/>
            <a:chOff x="-240" y="2304"/>
            <a:chExt cx="2832" cy="1552"/>
          </a:xfrm>
        </p:grpSpPr>
        <p:grpSp>
          <p:nvGrpSpPr>
            <p:cNvPr id="197648" name="Group 10"/>
            <p:cNvGrpSpPr>
              <a:grpSpLocks/>
            </p:cNvGrpSpPr>
            <p:nvPr/>
          </p:nvGrpSpPr>
          <p:grpSpPr bwMode="auto">
            <a:xfrm rot="5400000">
              <a:off x="2352" y="3216"/>
              <a:ext cx="144" cy="144"/>
              <a:chOff x="624" y="2880"/>
              <a:chExt cx="247" cy="247"/>
            </a:xfrm>
          </p:grpSpPr>
          <p:sp>
            <p:nvSpPr>
              <p:cNvPr id="197652" name="Oval 11"/>
              <p:cNvSpPr>
                <a:spLocks noChangeArrowheads="1"/>
              </p:cNvSpPr>
              <p:nvPr/>
            </p:nvSpPr>
            <p:spPr bwMode="auto">
              <a:xfrm>
                <a:off x="624" y="2880"/>
                <a:ext cx="247" cy="24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rot="10800000" vert="eaVert"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sz="1800"/>
              </a:p>
            </p:txBody>
          </p:sp>
          <p:sp>
            <p:nvSpPr>
              <p:cNvPr id="197653" name="Arc 12"/>
              <p:cNvSpPr>
                <a:spLocks/>
              </p:cNvSpPr>
              <p:nvPr/>
            </p:nvSpPr>
            <p:spPr bwMode="auto">
              <a:xfrm>
                <a:off x="748" y="2880"/>
                <a:ext cx="123" cy="123"/>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solidFill>
                <a:schemeClr val="hlink"/>
              </a:solidFill>
              <a:ln w="9525">
                <a:solidFill>
                  <a:schemeClr val="hlink"/>
                </a:solidFill>
                <a:round/>
                <a:headEnd/>
                <a:tailEnd/>
              </a:ln>
            </p:spPr>
            <p:txBody>
              <a:bodyPr wrap="none" anchor="ctr"/>
              <a:lstStyle/>
              <a:p>
                <a:endParaRPr lang="en-US"/>
              </a:p>
            </p:txBody>
          </p:sp>
        </p:grpSp>
        <p:sp>
          <p:nvSpPr>
            <p:cNvPr id="197649" name="Freeform 13"/>
            <p:cNvSpPr>
              <a:spLocks/>
            </p:cNvSpPr>
            <p:nvPr/>
          </p:nvSpPr>
          <p:spPr bwMode="auto">
            <a:xfrm>
              <a:off x="1968" y="3360"/>
              <a:ext cx="568" cy="496"/>
            </a:xfrm>
            <a:custGeom>
              <a:avLst/>
              <a:gdLst>
                <a:gd name="T0" fmla="*/ 382 w 616"/>
                <a:gd name="T1" fmla="*/ 0 h 496"/>
                <a:gd name="T2" fmla="*/ 382 w 616"/>
                <a:gd name="T3" fmla="*/ 432 h 496"/>
                <a:gd name="T4" fmla="*/ 0 w 616"/>
                <a:gd name="T5" fmla="*/ 384 h 496"/>
                <a:gd name="T6" fmla="*/ 0 60000 65536"/>
                <a:gd name="T7" fmla="*/ 0 60000 65536"/>
                <a:gd name="T8" fmla="*/ 0 60000 65536"/>
              </a:gdLst>
              <a:ahLst/>
              <a:cxnLst>
                <a:cxn ang="T6">
                  <a:pos x="T0" y="T1"/>
                </a:cxn>
                <a:cxn ang="T7">
                  <a:pos x="T2" y="T3"/>
                </a:cxn>
                <a:cxn ang="T8">
                  <a:pos x="T4" y="T5"/>
                </a:cxn>
              </a:cxnLst>
              <a:rect l="0" t="0" r="r" b="b"/>
              <a:pathLst>
                <a:path w="616" h="496">
                  <a:moveTo>
                    <a:pt x="528" y="0"/>
                  </a:moveTo>
                  <a:cubicBezTo>
                    <a:pt x="572" y="184"/>
                    <a:pt x="616" y="368"/>
                    <a:pt x="528" y="432"/>
                  </a:cubicBezTo>
                  <a:cubicBezTo>
                    <a:pt x="440" y="496"/>
                    <a:pt x="220" y="440"/>
                    <a:pt x="0" y="384"/>
                  </a:cubicBezTo>
                </a:path>
              </a:pathLst>
            </a:custGeom>
            <a:noFill/>
            <a:ln w="19050" cmpd="sng">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97650" name="Rectangle 39"/>
            <p:cNvSpPr>
              <a:spLocks noChangeArrowheads="1"/>
            </p:cNvSpPr>
            <p:nvPr/>
          </p:nvSpPr>
          <p:spPr bwMode="auto">
            <a:xfrm>
              <a:off x="-240" y="2304"/>
              <a:ext cx="1935" cy="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lvl="1">
                <a:lnSpc>
                  <a:spcPct val="80000"/>
                </a:lnSpc>
                <a:buFontTx/>
                <a:buNone/>
              </a:pPr>
              <a:r>
                <a:rPr lang="en-US" altLang="en-US" sz="1800" b="1" u="sng"/>
                <a:t>“Receptor deficiency”</a:t>
              </a:r>
              <a:endParaRPr lang="en-US" altLang="en-US" sz="1600"/>
            </a:p>
            <a:p>
              <a:pPr lvl="1">
                <a:lnSpc>
                  <a:spcPct val="80000"/>
                </a:lnSpc>
                <a:buFontTx/>
                <a:buNone/>
              </a:pPr>
              <a:r>
                <a:rPr lang="en-US" altLang="en-US" sz="1600"/>
                <a:t>  • Ileal resection</a:t>
              </a:r>
            </a:p>
            <a:p>
              <a:pPr lvl="1">
                <a:lnSpc>
                  <a:spcPct val="80000"/>
                </a:lnSpc>
                <a:buFontTx/>
                <a:buNone/>
              </a:pPr>
              <a:r>
                <a:rPr lang="en-US" altLang="en-US" sz="1600"/>
                <a:t>  • Crohn’s disease</a:t>
              </a:r>
            </a:p>
            <a:p>
              <a:pPr lvl="1">
                <a:lnSpc>
                  <a:spcPct val="80000"/>
                </a:lnSpc>
                <a:buFontTx/>
                <a:buNone/>
              </a:pPr>
              <a:r>
                <a:rPr lang="en-US" altLang="en-US" sz="1600"/>
                <a:t>  • Imerslund-Gräsbeck</a:t>
              </a:r>
            </a:p>
            <a:p>
              <a:pPr lvl="1">
                <a:lnSpc>
                  <a:spcPct val="80000"/>
                </a:lnSpc>
                <a:buFontTx/>
                <a:buNone/>
              </a:pPr>
              <a:r>
                <a:rPr lang="en-US" altLang="en-US" sz="1600"/>
                <a:t>     syndrome</a:t>
              </a:r>
            </a:p>
          </p:txBody>
        </p:sp>
        <p:sp>
          <p:nvSpPr>
            <p:cNvPr id="197651" name="Line 44"/>
            <p:cNvSpPr>
              <a:spLocks noChangeShapeType="1"/>
            </p:cNvSpPr>
            <p:nvPr/>
          </p:nvSpPr>
          <p:spPr bwMode="auto">
            <a:xfrm flipH="1" flipV="1">
              <a:off x="1536" y="2832"/>
              <a:ext cx="1056" cy="720"/>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11" name="Group 50"/>
          <p:cNvGrpSpPr>
            <a:grpSpLocks/>
          </p:cNvGrpSpPr>
          <p:nvPr/>
        </p:nvGrpSpPr>
        <p:grpSpPr bwMode="auto">
          <a:xfrm>
            <a:off x="1320800" y="2514600"/>
            <a:ext cx="3589338" cy="1524000"/>
            <a:chOff x="-144" y="1584"/>
            <a:chExt cx="2544" cy="960"/>
          </a:xfrm>
        </p:grpSpPr>
        <p:sp>
          <p:nvSpPr>
            <p:cNvPr id="197646" name="Line 32"/>
            <p:cNvSpPr>
              <a:spLocks noChangeShapeType="1"/>
            </p:cNvSpPr>
            <p:nvPr/>
          </p:nvSpPr>
          <p:spPr bwMode="auto">
            <a:xfrm flipH="1" flipV="1">
              <a:off x="1680" y="2064"/>
              <a:ext cx="720" cy="480"/>
            </a:xfrm>
            <a:prstGeom prst="line">
              <a:avLst/>
            </a:prstGeom>
            <a:noFill/>
            <a:ln w="28575">
              <a:solidFill>
                <a:schemeClr val="bg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97647" name="Rectangle 45"/>
            <p:cNvSpPr>
              <a:spLocks noChangeArrowheads="1"/>
            </p:cNvSpPr>
            <p:nvPr/>
          </p:nvSpPr>
          <p:spPr bwMode="auto">
            <a:xfrm>
              <a:off x="-144" y="1584"/>
              <a:ext cx="1833" cy="5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lvl="1">
                <a:lnSpc>
                  <a:spcPct val="80000"/>
                </a:lnSpc>
                <a:buFontTx/>
                <a:buNone/>
              </a:pPr>
              <a:r>
                <a:rPr lang="en-US" altLang="en-US" sz="1800"/>
                <a:t> </a:t>
              </a:r>
              <a:r>
                <a:rPr lang="en-US" altLang="en-US" sz="1800" b="1" u="sng"/>
                <a:t>Competition</a:t>
              </a:r>
              <a:endParaRPr lang="en-US" altLang="en-US" sz="1600"/>
            </a:p>
            <a:p>
              <a:pPr lvl="1">
                <a:lnSpc>
                  <a:spcPct val="80000"/>
                </a:lnSpc>
                <a:buFontTx/>
                <a:buNone/>
              </a:pPr>
              <a:r>
                <a:rPr lang="en-US" altLang="en-US" sz="1600"/>
                <a:t>   • Fish tapeworm</a:t>
              </a:r>
            </a:p>
            <a:p>
              <a:pPr lvl="1">
                <a:lnSpc>
                  <a:spcPct val="80000"/>
                </a:lnSpc>
                <a:buFontTx/>
                <a:buNone/>
              </a:pPr>
              <a:r>
                <a:rPr lang="en-US" altLang="en-US" sz="1600"/>
                <a:t>   • Intestinal blind loop</a:t>
              </a:r>
            </a:p>
          </p:txBody>
        </p:sp>
      </p:grpSp>
      <p:sp>
        <p:nvSpPr>
          <p:cNvPr id="221230" name="Text Box 46"/>
          <p:cNvSpPr txBox="1">
            <a:spLocks noChangeArrowheads="1"/>
          </p:cNvSpPr>
          <p:nvPr/>
        </p:nvSpPr>
        <p:spPr bwMode="auto">
          <a:xfrm>
            <a:off x="7145339" y="5486401"/>
            <a:ext cx="3387725"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6213" indent="-176213">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spcBef>
                <a:spcPct val="0"/>
              </a:spcBef>
              <a:buFontTx/>
              <a:buNone/>
            </a:pPr>
            <a:r>
              <a:rPr lang="en-US" altLang="en-US" sz="1800" b="1" u="sng"/>
              <a:t>Other</a:t>
            </a:r>
            <a:endParaRPr lang="en-US" altLang="en-US" sz="1600" u="sng"/>
          </a:p>
          <a:p>
            <a:pPr>
              <a:lnSpc>
                <a:spcPct val="80000"/>
              </a:lnSpc>
              <a:spcBef>
                <a:spcPct val="0"/>
              </a:spcBef>
              <a:buFontTx/>
              <a:buNone/>
            </a:pPr>
            <a:r>
              <a:rPr lang="en-US" altLang="en-US" sz="1600"/>
              <a:t> 	• Anti-folate drugs (methotrexate)</a:t>
            </a:r>
          </a:p>
          <a:p>
            <a:pPr>
              <a:lnSpc>
                <a:spcPct val="80000"/>
              </a:lnSpc>
              <a:spcBef>
                <a:spcPct val="0"/>
              </a:spcBef>
              <a:buFontTx/>
              <a:buNone/>
            </a:pPr>
            <a:r>
              <a:rPr lang="en-US" altLang="en-US" sz="1600"/>
              <a:t>	• Alcohol</a:t>
            </a:r>
          </a:p>
        </p:txBody>
      </p:sp>
      <p:sp>
        <p:nvSpPr>
          <p:cNvPr id="197645" name="TextBox 36"/>
          <p:cNvSpPr txBox="1">
            <a:spLocks noChangeArrowheads="1"/>
          </p:cNvSpPr>
          <p:nvPr/>
        </p:nvSpPr>
        <p:spPr bwMode="auto">
          <a:xfrm>
            <a:off x="5984875"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C21D00DF-5D83-4004-8D78-2483B7E8E6FB}" type="slidenum">
              <a:rPr lang="en-US" altLang="en-US" sz="1200"/>
              <a:pPr>
                <a:spcBef>
                  <a:spcPct val="0"/>
                </a:spcBef>
                <a:buFontTx/>
                <a:buNone/>
              </a:pPr>
              <a:t>105</a:t>
            </a:fld>
            <a:endParaRPr lang="en-US" altLang="en-US" sz="1200"/>
          </a:p>
        </p:txBody>
      </p:sp>
      <p:sp>
        <p:nvSpPr>
          <p:cNvPr id="36" name="TextBox 143"/>
          <p:cNvSpPr txBox="1">
            <a:spLocks noChangeArrowheads="1"/>
          </p:cNvSpPr>
          <p:nvPr/>
        </p:nvSpPr>
        <p:spPr bwMode="auto">
          <a:xfrm>
            <a:off x="7010400" y="6429157"/>
            <a:ext cx="2357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dirty="0" smtClean="0"/>
              <a:t>Image courtesy of Mark </a:t>
            </a:r>
            <a:r>
              <a:rPr lang="de-DE" altLang="en-US" sz="1200" dirty="0"/>
              <a:t>D. </a:t>
            </a:r>
            <a:r>
              <a:rPr lang="de-DE" altLang="en-US" sz="1200" dirty="0" smtClean="0"/>
              <a:t>Fleming</a:t>
            </a:r>
            <a:endParaRPr lang="en-US" altLang="en-US" sz="1200" dirty="0"/>
          </a:p>
        </p:txBody>
      </p:sp>
      <p:sp>
        <p:nvSpPr>
          <p:cNvPr id="37" name="Rectangle 3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21224"/>
                                        </p:tgtEl>
                                        <p:attrNameLst>
                                          <p:attrName>style.visibility</p:attrName>
                                        </p:attrNameLst>
                                      </p:cBhvr>
                                      <p:to>
                                        <p:strVal val="visible"/>
                                      </p:to>
                                    </p:set>
                                    <p:animEffect transition="in" filter="fade">
                                      <p:cBhvr>
                                        <p:cTn id="7" dur="500"/>
                                        <p:tgtEl>
                                          <p:spTgt spid="22122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21230"/>
                                        </p:tgtEl>
                                        <p:attrNameLst>
                                          <p:attrName>style.visibility</p:attrName>
                                        </p:attrNameLst>
                                      </p:cBhvr>
                                      <p:to>
                                        <p:strVal val="visible"/>
                                      </p:to>
                                    </p:set>
                                    <p:animEffect transition="in" filter="fade">
                                      <p:cBhvr>
                                        <p:cTn id="22" dur="500"/>
                                        <p:tgtEl>
                                          <p:spTgt spid="22123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21215"/>
                                        </p:tgtEl>
                                        <p:attrNameLst>
                                          <p:attrName>style.visibility</p:attrName>
                                        </p:attrNameLst>
                                      </p:cBhvr>
                                      <p:to>
                                        <p:strVal val="visible"/>
                                      </p:to>
                                    </p:set>
                                    <p:animEffect transition="in" filter="fade">
                                      <p:cBhvr>
                                        <p:cTn id="27" dur="500"/>
                                        <p:tgtEl>
                                          <p:spTgt spid="221215"/>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fade">
                                      <p:cBhvr>
                                        <p:cTn id="37" dur="500"/>
                                        <p:tgtEl>
                                          <p:spTgt spid="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10" presetClass="entr" presetSubtype="0" fill="hold" nodeType="click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ntr" presetSubtype="0" fill="hold" nodeType="click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500"/>
                                        <p:tgtEl>
                                          <p:spTgt spid="9"/>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21205"/>
                                        </p:tgtEl>
                                        <p:attrNameLst>
                                          <p:attrName>style.visibility</p:attrName>
                                        </p:attrNameLst>
                                      </p:cBhvr>
                                      <p:to>
                                        <p:strVal val="visible"/>
                                      </p:to>
                                    </p:set>
                                    <p:animEffect transition="in" filter="fade">
                                      <p:cBhvr>
                                        <p:cTn id="52" dur="500"/>
                                        <p:tgtEl>
                                          <p:spTgt spid="2212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205" grpId="0" autoUpdateAnimBg="0"/>
      <p:bldP spid="221215" grpId="0" autoUpdateAnimBg="0"/>
      <p:bldP spid="221224" grpId="0" autoUpdateAnimBg="0"/>
      <p:bldP spid="221230" grpId="0" autoUpdateAnimBg="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2"/>
          <p:cNvSpPr>
            <a:spLocks noGrp="1"/>
          </p:cNvSpPr>
          <p:nvPr>
            <p:ph type="title"/>
          </p:nvPr>
        </p:nvSpPr>
        <p:spPr>
          <a:xfrm>
            <a:off x="1828800" y="304800"/>
            <a:ext cx="8534400" cy="762000"/>
          </a:xfrm>
        </p:spPr>
        <p:txBody>
          <a:bodyPr/>
          <a:lstStyle/>
          <a:p>
            <a:pPr>
              <a:lnSpc>
                <a:spcPct val="80000"/>
              </a:lnSpc>
            </a:pPr>
            <a:r>
              <a:rPr lang="en-US" altLang="en-US" sz="4000"/>
              <a:t>Laboratory evaluation of Folate &amp; B</a:t>
            </a:r>
            <a:r>
              <a:rPr lang="en-US" altLang="en-US" sz="4000" baseline="-25000"/>
              <a:t>12</a:t>
            </a:r>
          </a:p>
        </p:txBody>
      </p:sp>
      <p:grpSp>
        <p:nvGrpSpPr>
          <p:cNvPr id="199683" name="Group 49"/>
          <p:cNvGrpSpPr>
            <a:grpSpLocks/>
          </p:cNvGrpSpPr>
          <p:nvPr/>
        </p:nvGrpSpPr>
        <p:grpSpPr bwMode="auto">
          <a:xfrm>
            <a:off x="5859463" y="1447800"/>
            <a:ext cx="4064000" cy="533400"/>
            <a:chOff x="3072" y="1488"/>
            <a:chExt cx="2880" cy="336"/>
          </a:xfrm>
        </p:grpSpPr>
        <p:sp>
          <p:nvSpPr>
            <p:cNvPr id="199705" name="Rectangle 14"/>
            <p:cNvSpPr>
              <a:spLocks noChangeArrowheads="1"/>
            </p:cNvSpPr>
            <p:nvPr/>
          </p:nvSpPr>
          <p:spPr bwMode="auto">
            <a:xfrm>
              <a:off x="3072" y="1488"/>
              <a:ext cx="129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3000" i="1"/>
                <a:t>Folate</a:t>
              </a:r>
            </a:p>
            <a:p>
              <a:pPr algn="ctr">
                <a:lnSpc>
                  <a:spcPct val="80000"/>
                </a:lnSpc>
                <a:spcBef>
                  <a:spcPct val="0"/>
                </a:spcBef>
                <a:buFontTx/>
                <a:buNone/>
              </a:pPr>
              <a:r>
                <a:rPr lang="en-US" altLang="en-US" sz="3000" i="1" u="sng"/>
                <a:t>deficiency</a:t>
              </a:r>
            </a:p>
          </p:txBody>
        </p:sp>
        <p:sp>
          <p:nvSpPr>
            <p:cNvPr id="199706" name="Rectangle 15"/>
            <p:cNvSpPr>
              <a:spLocks noChangeArrowheads="1"/>
            </p:cNvSpPr>
            <p:nvPr/>
          </p:nvSpPr>
          <p:spPr bwMode="auto">
            <a:xfrm>
              <a:off x="4680" y="1488"/>
              <a:ext cx="1272"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3000" i="1"/>
                <a:t>B</a:t>
              </a:r>
              <a:r>
                <a:rPr lang="en-US" altLang="en-US" sz="3000" i="1" baseline="-25000"/>
                <a:t>12</a:t>
              </a:r>
              <a:endParaRPr lang="en-US" altLang="en-US" sz="3000" i="1"/>
            </a:p>
            <a:p>
              <a:pPr algn="ctr">
                <a:lnSpc>
                  <a:spcPct val="80000"/>
                </a:lnSpc>
                <a:spcBef>
                  <a:spcPct val="0"/>
                </a:spcBef>
                <a:buFontTx/>
                <a:buNone/>
              </a:pPr>
              <a:r>
                <a:rPr lang="en-US" altLang="en-US" sz="3000" i="1" u="sng"/>
                <a:t>deficiency</a:t>
              </a:r>
            </a:p>
          </p:txBody>
        </p:sp>
      </p:grpSp>
      <p:grpSp>
        <p:nvGrpSpPr>
          <p:cNvPr id="199684" name="Group 47"/>
          <p:cNvGrpSpPr>
            <a:grpSpLocks/>
          </p:cNvGrpSpPr>
          <p:nvPr/>
        </p:nvGrpSpPr>
        <p:grpSpPr bwMode="auto">
          <a:xfrm>
            <a:off x="1998664" y="2286000"/>
            <a:ext cx="7805737" cy="533400"/>
            <a:chOff x="336" y="1803"/>
            <a:chExt cx="5532" cy="336"/>
          </a:xfrm>
        </p:grpSpPr>
        <p:sp>
          <p:nvSpPr>
            <p:cNvPr id="199702" name="Rectangle 16"/>
            <p:cNvSpPr>
              <a:spLocks noChangeArrowheads="1"/>
            </p:cNvSpPr>
            <p:nvPr/>
          </p:nvSpPr>
          <p:spPr bwMode="auto">
            <a:xfrm>
              <a:off x="336" y="1803"/>
              <a:ext cx="254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Char char="•"/>
              </a:pPr>
              <a:r>
                <a:rPr lang="en-US" altLang="en-US" sz="3200"/>
                <a:t>Serum folate</a:t>
              </a:r>
            </a:p>
          </p:txBody>
        </p:sp>
        <p:sp>
          <p:nvSpPr>
            <p:cNvPr id="199703" name="Rectangle 17"/>
            <p:cNvSpPr>
              <a:spLocks noChangeArrowheads="1"/>
            </p:cNvSpPr>
            <p:nvPr/>
          </p:nvSpPr>
          <p:spPr bwMode="auto">
            <a:xfrm>
              <a:off x="3168" y="1851"/>
              <a:ext cx="110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b="1">
                  <a:sym typeface="Symbol" panose="05050102010706020507" pitchFamily="18" charset="2"/>
                </a:rPr>
                <a:t></a:t>
              </a:r>
              <a:endParaRPr lang="en-US" altLang="en-US" sz="3200">
                <a:sym typeface="Wingdings" panose="05000000000000000000" pitchFamily="2" charset="2"/>
              </a:endParaRPr>
            </a:p>
          </p:txBody>
        </p:sp>
        <p:sp>
          <p:nvSpPr>
            <p:cNvPr id="199704" name="Rectangle 18"/>
            <p:cNvSpPr>
              <a:spLocks noChangeArrowheads="1"/>
            </p:cNvSpPr>
            <p:nvPr/>
          </p:nvSpPr>
          <p:spPr bwMode="auto">
            <a:xfrm>
              <a:off x="4764" y="1851"/>
              <a:ext cx="110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a:sym typeface="Symbol" panose="05050102010706020507" pitchFamily="18" charset="2"/>
                </a:rPr>
                <a:t>nml-</a:t>
              </a:r>
              <a:r>
                <a:rPr lang="en-US" altLang="en-US" sz="3200" b="1">
                  <a:sym typeface="Symbol" panose="05050102010706020507" pitchFamily="18" charset="2"/>
                </a:rPr>
                <a:t></a:t>
              </a:r>
            </a:p>
          </p:txBody>
        </p:sp>
      </p:grpSp>
      <p:grpSp>
        <p:nvGrpSpPr>
          <p:cNvPr id="199685" name="Group 45"/>
          <p:cNvGrpSpPr>
            <a:grpSpLocks/>
          </p:cNvGrpSpPr>
          <p:nvPr/>
        </p:nvGrpSpPr>
        <p:grpSpPr bwMode="auto">
          <a:xfrm>
            <a:off x="1998664" y="3657600"/>
            <a:ext cx="7805737" cy="609600"/>
            <a:chOff x="336" y="2413"/>
            <a:chExt cx="5532" cy="384"/>
          </a:xfrm>
        </p:grpSpPr>
        <p:sp>
          <p:nvSpPr>
            <p:cNvPr id="199699" name="Rectangle 19"/>
            <p:cNvSpPr>
              <a:spLocks noChangeArrowheads="1"/>
            </p:cNvSpPr>
            <p:nvPr/>
          </p:nvSpPr>
          <p:spPr bwMode="auto">
            <a:xfrm>
              <a:off x="336" y="2413"/>
              <a:ext cx="1728"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Char char="•"/>
              </a:pPr>
              <a:r>
                <a:rPr lang="en-US" altLang="en-US" sz="3200"/>
                <a:t>Serum B</a:t>
              </a:r>
              <a:r>
                <a:rPr lang="en-US" altLang="en-US" sz="3200" baseline="-25000"/>
                <a:t>12</a:t>
              </a:r>
              <a:endParaRPr lang="en-US" altLang="en-US" sz="3200"/>
            </a:p>
          </p:txBody>
        </p:sp>
        <p:sp>
          <p:nvSpPr>
            <p:cNvPr id="199700" name="Rectangle 20"/>
            <p:cNvSpPr>
              <a:spLocks noChangeArrowheads="1"/>
            </p:cNvSpPr>
            <p:nvPr/>
          </p:nvSpPr>
          <p:spPr bwMode="auto">
            <a:xfrm>
              <a:off x="4764" y="2557"/>
              <a:ext cx="110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b="1">
                  <a:sym typeface="Symbol" panose="05050102010706020507" pitchFamily="18" charset="2"/>
                </a:rPr>
                <a:t></a:t>
              </a:r>
            </a:p>
          </p:txBody>
        </p:sp>
        <p:sp>
          <p:nvSpPr>
            <p:cNvPr id="199701" name="Rectangle 21"/>
            <p:cNvSpPr>
              <a:spLocks noChangeArrowheads="1"/>
            </p:cNvSpPr>
            <p:nvPr/>
          </p:nvSpPr>
          <p:spPr bwMode="auto">
            <a:xfrm>
              <a:off x="3168" y="2509"/>
              <a:ext cx="110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a:sym typeface="Symbol" panose="05050102010706020507" pitchFamily="18" charset="2"/>
                </a:rPr>
                <a:t>nml-(</a:t>
              </a:r>
              <a:r>
                <a:rPr lang="en-US" altLang="en-US" sz="3200" b="1">
                  <a:sym typeface="Symbol" panose="05050102010706020507" pitchFamily="18" charset="2"/>
                </a:rPr>
                <a:t></a:t>
              </a:r>
              <a:r>
                <a:rPr lang="en-US" altLang="en-US" sz="3200">
                  <a:sym typeface="Symbol" panose="05050102010706020507" pitchFamily="18" charset="2"/>
                </a:rPr>
                <a:t>)</a:t>
              </a:r>
              <a:endParaRPr lang="en-US" altLang="en-US" sz="3200" b="1">
                <a:sym typeface="Symbol" panose="05050102010706020507" pitchFamily="18" charset="2"/>
              </a:endParaRPr>
            </a:p>
          </p:txBody>
        </p:sp>
      </p:grpSp>
      <p:grpSp>
        <p:nvGrpSpPr>
          <p:cNvPr id="199686" name="Group 46"/>
          <p:cNvGrpSpPr>
            <a:grpSpLocks/>
          </p:cNvGrpSpPr>
          <p:nvPr/>
        </p:nvGrpSpPr>
        <p:grpSpPr bwMode="auto">
          <a:xfrm>
            <a:off x="1998664" y="3036888"/>
            <a:ext cx="7724775" cy="620712"/>
            <a:chOff x="336" y="2107"/>
            <a:chExt cx="5475" cy="391"/>
          </a:xfrm>
        </p:grpSpPr>
        <p:sp>
          <p:nvSpPr>
            <p:cNvPr id="199696" name="Rectangle 22"/>
            <p:cNvSpPr>
              <a:spLocks noChangeArrowheads="1"/>
            </p:cNvSpPr>
            <p:nvPr/>
          </p:nvSpPr>
          <p:spPr bwMode="auto">
            <a:xfrm>
              <a:off x="336" y="2107"/>
              <a:ext cx="1944"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Char char="•"/>
              </a:pPr>
              <a:r>
                <a:rPr lang="en-US" altLang="en-US" sz="3200"/>
                <a:t>RBC folate </a:t>
              </a:r>
            </a:p>
          </p:txBody>
        </p:sp>
        <p:sp>
          <p:nvSpPr>
            <p:cNvPr id="199697" name="Rectangle 23"/>
            <p:cNvSpPr>
              <a:spLocks noChangeArrowheads="1"/>
            </p:cNvSpPr>
            <p:nvPr/>
          </p:nvSpPr>
          <p:spPr bwMode="auto">
            <a:xfrm>
              <a:off x="3168" y="2154"/>
              <a:ext cx="110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b="1">
                  <a:sym typeface="Symbol" panose="05050102010706020507" pitchFamily="18" charset="2"/>
                </a:rPr>
                <a:t></a:t>
              </a:r>
            </a:p>
          </p:txBody>
        </p:sp>
        <p:sp>
          <p:nvSpPr>
            <p:cNvPr id="199698" name="Rectangle 24"/>
            <p:cNvSpPr>
              <a:spLocks noChangeArrowheads="1"/>
            </p:cNvSpPr>
            <p:nvPr/>
          </p:nvSpPr>
          <p:spPr bwMode="auto">
            <a:xfrm>
              <a:off x="4962" y="2130"/>
              <a:ext cx="849"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a:sym typeface="Wingdings" panose="05000000000000000000" pitchFamily="2" charset="2"/>
                </a:rPr>
                <a:t>nml-</a:t>
              </a:r>
              <a:r>
                <a:rPr lang="en-US" altLang="en-US" sz="3200" b="1">
                  <a:sym typeface="Symbol" panose="05050102010706020507" pitchFamily="18" charset="2"/>
                </a:rPr>
                <a:t></a:t>
              </a:r>
            </a:p>
          </p:txBody>
        </p:sp>
      </p:grpSp>
      <p:grpSp>
        <p:nvGrpSpPr>
          <p:cNvPr id="199687" name="Group 44"/>
          <p:cNvGrpSpPr>
            <a:grpSpLocks/>
          </p:cNvGrpSpPr>
          <p:nvPr/>
        </p:nvGrpSpPr>
        <p:grpSpPr bwMode="auto">
          <a:xfrm>
            <a:off x="1998664" y="4521200"/>
            <a:ext cx="7824787" cy="1574800"/>
            <a:chOff x="336" y="2697"/>
            <a:chExt cx="5545" cy="992"/>
          </a:xfrm>
        </p:grpSpPr>
        <p:sp>
          <p:nvSpPr>
            <p:cNvPr id="199689" name="Rectangle 28"/>
            <p:cNvSpPr>
              <a:spLocks noChangeArrowheads="1"/>
            </p:cNvSpPr>
            <p:nvPr/>
          </p:nvSpPr>
          <p:spPr bwMode="auto">
            <a:xfrm>
              <a:off x="336" y="2697"/>
              <a:ext cx="2736"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Char char="•"/>
              </a:pPr>
              <a:r>
                <a:rPr lang="en-US" altLang="en-US" sz="3200"/>
                <a:t>Serum methylmalonic acid</a:t>
              </a:r>
            </a:p>
          </p:txBody>
        </p:sp>
        <p:sp>
          <p:nvSpPr>
            <p:cNvPr id="199690" name="Rectangle 29"/>
            <p:cNvSpPr>
              <a:spLocks noChangeArrowheads="1"/>
            </p:cNvSpPr>
            <p:nvPr/>
          </p:nvSpPr>
          <p:spPr bwMode="auto">
            <a:xfrm>
              <a:off x="3168" y="2745"/>
              <a:ext cx="110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a:sym typeface="Symbol" panose="05050102010706020507" pitchFamily="18" charset="2"/>
                </a:rPr>
                <a:t>nml</a:t>
              </a:r>
            </a:p>
          </p:txBody>
        </p:sp>
        <p:sp>
          <p:nvSpPr>
            <p:cNvPr id="199691" name="Rectangle 30"/>
            <p:cNvSpPr>
              <a:spLocks noChangeArrowheads="1"/>
            </p:cNvSpPr>
            <p:nvPr/>
          </p:nvSpPr>
          <p:spPr bwMode="auto">
            <a:xfrm>
              <a:off x="4764" y="2745"/>
              <a:ext cx="110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b="1">
                  <a:sym typeface="Symbol" panose="05050102010706020507" pitchFamily="18" charset="2"/>
                </a:rPr>
                <a:t></a:t>
              </a:r>
            </a:p>
          </p:txBody>
        </p:sp>
        <p:grpSp>
          <p:nvGrpSpPr>
            <p:cNvPr id="199692" name="Group 43"/>
            <p:cNvGrpSpPr>
              <a:grpSpLocks/>
            </p:cNvGrpSpPr>
            <p:nvPr/>
          </p:nvGrpSpPr>
          <p:grpSpPr bwMode="auto">
            <a:xfrm>
              <a:off x="336" y="3321"/>
              <a:ext cx="5545" cy="368"/>
              <a:chOff x="336" y="3321"/>
              <a:chExt cx="5545" cy="368"/>
            </a:xfrm>
          </p:grpSpPr>
          <p:sp>
            <p:nvSpPr>
              <p:cNvPr id="199693" name="Rectangle 40"/>
              <p:cNvSpPr>
                <a:spLocks noChangeArrowheads="1"/>
              </p:cNvSpPr>
              <p:nvPr/>
            </p:nvSpPr>
            <p:spPr bwMode="auto">
              <a:xfrm>
                <a:off x="336" y="3321"/>
                <a:ext cx="3251" cy="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Char char="•"/>
                </a:pPr>
                <a:r>
                  <a:rPr lang="en-US" altLang="en-US" sz="3200"/>
                  <a:t>Serum homocysteine</a:t>
                </a:r>
              </a:p>
            </p:txBody>
          </p:sp>
          <p:sp>
            <p:nvSpPr>
              <p:cNvPr id="199694" name="Rectangle 41"/>
              <p:cNvSpPr>
                <a:spLocks noChangeArrowheads="1"/>
              </p:cNvSpPr>
              <p:nvPr/>
            </p:nvSpPr>
            <p:spPr bwMode="auto">
              <a:xfrm>
                <a:off x="4777" y="3369"/>
                <a:ext cx="1104" cy="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b="1">
                    <a:sym typeface="Symbol" panose="05050102010706020507" pitchFamily="18" charset="2"/>
                  </a:rPr>
                  <a:t></a:t>
                </a:r>
              </a:p>
            </p:txBody>
          </p:sp>
          <p:sp>
            <p:nvSpPr>
              <p:cNvPr id="199695" name="Rectangle 42"/>
              <p:cNvSpPr>
                <a:spLocks noChangeArrowheads="1"/>
              </p:cNvSpPr>
              <p:nvPr/>
            </p:nvSpPr>
            <p:spPr bwMode="auto">
              <a:xfrm>
                <a:off x="3587" y="3321"/>
                <a:ext cx="307" cy="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b="1">
                    <a:sym typeface="Symbol" panose="05050102010706020507" pitchFamily="18" charset="2"/>
                  </a:rPr>
                  <a:t></a:t>
                </a:r>
              </a:p>
            </p:txBody>
          </p:sp>
        </p:grpSp>
      </p:grpSp>
      <p:sp>
        <p:nvSpPr>
          <p:cNvPr id="199688" name="TextBox 27"/>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E489AACE-A8FA-41B7-ADB5-5FABA621CB0A}" type="slidenum">
              <a:rPr lang="en-US" altLang="en-US" sz="1200"/>
              <a:pPr>
                <a:spcBef>
                  <a:spcPct val="0"/>
                </a:spcBef>
                <a:buFontTx/>
                <a:buNone/>
              </a:pPr>
              <a:t>106</a:t>
            </a:fld>
            <a:endParaRPr lang="en-US" altLang="en-US" sz="1200"/>
          </a:p>
        </p:txBody>
      </p:sp>
      <p:sp>
        <p:nvSpPr>
          <p:cNvPr id="27" name="Rectangle 2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Grp="1"/>
          </p:cNvSpPr>
          <p:nvPr>
            <p:ph type="title"/>
          </p:nvPr>
        </p:nvSpPr>
        <p:spPr>
          <a:xfrm>
            <a:off x="1981200" y="427038"/>
            <a:ext cx="8229600" cy="487362"/>
          </a:xfrm>
          <a:effectLst>
            <a:outerShdw dist="45791" dir="3378596" algn="ctr" rotWithShape="0">
              <a:schemeClr val="bg2"/>
            </a:outerShdw>
          </a:effectLst>
        </p:spPr>
        <p:txBody>
          <a:bodyPr/>
          <a:lstStyle/>
          <a:p>
            <a:pPr algn="l">
              <a:lnSpc>
                <a:spcPts val="4000"/>
              </a:lnSpc>
            </a:pPr>
            <a:r>
              <a:rPr lang="en-US" altLang="en-US" smtClean="0"/>
              <a:t>Differential Diagnosis of Macrocytosis During Childhood</a:t>
            </a:r>
          </a:p>
        </p:txBody>
      </p:sp>
      <p:sp>
        <p:nvSpPr>
          <p:cNvPr id="201731" name="Rectangle 3"/>
          <p:cNvSpPr>
            <a:spLocks noGrp="1"/>
          </p:cNvSpPr>
          <p:nvPr>
            <p:ph idx="1"/>
          </p:nvPr>
        </p:nvSpPr>
        <p:spPr>
          <a:xfrm>
            <a:off x="2041525" y="1493839"/>
            <a:ext cx="8229600" cy="4560887"/>
          </a:xfrm>
        </p:spPr>
        <p:txBody>
          <a:bodyPr/>
          <a:lstStyle/>
          <a:p>
            <a:pPr>
              <a:spcBef>
                <a:spcPct val="0"/>
              </a:spcBef>
            </a:pPr>
            <a:r>
              <a:rPr lang="en-US" altLang="en-US" smtClean="0"/>
              <a:t>Normal newborn infant</a:t>
            </a:r>
          </a:p>
          <a:p>
            <a:pPr>
              <a:spcBef>
                <a:spcPct val="0"/>
              </a:spcBef>
            </a:pPr>
            <a:r>
              <a:rPr lang="en-US" altLang="en-US" smtClean="0"/>
              <a:t>Reticulocytosis</a:t>
            </a:r>
          </a:p>
          <a:p>
            <a:pPr>
              <a:spcBef>
                <a:spcPct val="0"/>
              </a:spcBef>
            </a:pPr>
            <a:r>
              <a:rPr lang="en-US" altLang="en-US" smtClean="0"/>
              <a:t>Marrow failure</a:t>
            </a:r>
          </a:p>
          <a:p>
            <a:pPr>
              <a:spcBef>
                <a:spcPct val="0"/>
              </a:spcBef>
            </a:pPr>
            <a:r>
              <a:rPr lang="en-US" altLang="en-US" smtClean="0"/>
              <a:t>Drugs</a:t>
            </a:r>
          </a:p>
          <a:p>
            <a:pPr>
              <a:spcBef>
                <a:spcPct val="0"/>
              </a:spcBef>
            </a:pPr>
            <a:r>
              <a:rPr lang="en-US" altLang="en-US" smtClean="0"/>
              <a:t>Cyanotic congenital heart disease</a:t>
            </a:r>
          </a:p>
          <a:p>
            <a:pPr>
              <a:spcBef>
                <a:spcPct val="0"/>
              </a:spcBef>
            </a:pPr>
            <a:r>
              <a:rPr lang="en-US" altLang="en-US" smtClean="0"/>
              <a:t>Down syndrome</a:t>
            </a:r>
          </a:p>
          <a:p>
            <a:pPr>
              <a:spcBef>
                <a:spcPct val="0"/>
              </a:spcBef>
            </a:pPr>
            <a:r>
              <a:rPr lang="en-US" altLang="en-US" smtClean="0"/>
              <a:t>Hypothyroidism</a:t>
            </a:r>
          </a:p>
          <a:p>
            <a:pPr>
              <a:spcBef>
                <a:spcPct val="0"/>
              </a:spcBef>
            </a:pPr>
            <a:r>
              <a:rPr lang="en-US" altLang="en-US" smtClean="0"/>
              <a:t>Liver disease</a:t>
            </a:r>
          </a:p>
          <a:p>
            <a:pPr>
              <a:spcBef>
                <a:spcPct val="0"/>
              </a:spcBef>
            </a:pPr>
            <a:r>
              <a:rPr lang="en-US" altLang="en-US" smtClean="0"/>
              <a:t>Megaloblastic anemia (B</a:t>
            </a:r>
            <a:r>
              <a:rPr lang="en-US" altLang="en-US" baseline="-25000" smtClean="0"/>
              <a:t>12</a:t>
            </a:r>
            <a:r>
              <a:rPr lang="en-US" altLang="en-US" smtClean="0"/>
              <a:t>, folate deficiency)</a:t>
            </a:r>
          </a:p>
          <a:p>
            <a:pPr>
              <a:spcBef>
                <a:spcPct val="0"/>
              </a:spcBef>
              <a:buFontTx/>
              <a:buNone/>
            </a:pPr>
            <a:endParaRPr lang="en-US" altLang="en-US" smtClean="0"/>
          </a:p>
        </p:txBody>
      </p:sp>
      <p:sp>
        <p:nvSpPr>
          <p:cNvPr id="6" name="Rectangle 5"/>
          <p:cNvSpPr>
            <a:spLocks noChangeArrowheads="1"/>
          </p:cNvSpPr>
          <p:nvPr/>
        </p:nvSpPr>
        <p:spPr bwMode="auto">
          <a:xfrm>
            <a:off x="2286000" y="4953000"/>
            <a:ext cx="6858000" cy="609600"/>
          </a:xfrm>
          <a:prstGeom prst="rect">
            <a:avLst/>
          </a:prstGeom>
          <a:noFill/>
          <a:ln w="28575"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201733" name="Rectangle 2"/>
          <p:cNvSpPr>
            <a:spLocks noChangeArrowheads="1"/>
          </p:cNvSpPr>
          <p:nvPr/>
        </p:nvSpPr>
        <p:spPr bwMode="auto">
          <a:xfrm>
            <a:off x="7621588" y="5916614"/>
            <a:ext cx="26733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a:t>Pappo et al, Pediatrics 1992;89:1063-67</a:t>
            </a:r>
          </a:p>
        </p:txBody>
      </p:sp>
      <p:sp>
        <p:nvSpPr>
          <p:cNvPr id="201734"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F1B71FBB-F1CD-474F-910B-8C93493A6CCC}" type="slidenum">
              <a:rPr lang="en-US" altLang="en-US" sz="1200"/>
              <a:pPr>
                <a:spcBef>
                  <a:spcPct val="0"/>
                </a:spcBef>
                <a:buFontTx/>
                <a:buNone/>
              </a:pPr>
              <a:t>107</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2"/>
          <p:cNvSpPr>
            <a:spLocks noGrp="1"/>
          </p:cNvSpPr>
          <p:nvPr>
            <p:ph type="title"/>
          </p:nvPr>
        </p:nvSpPr>
        <p:spPr>
          <a:xfrm>
            <a:off x="1981200" y="274638"/>
            <a:ext cx="8229600" cy="647700"/>
          </a:xfrm>
          <a:effectLst>
            <a:outerShdw dist="45791" dir="3378596" algn="ctr" rotWithShape="0">
              <a:schemeClr val="bg2">
                <a:alpha val="50000"/>
              </a:schemeClr>
            </a:outerShdw>
          </a:effectLst>
        </p:spPr>
        <p:txBody>
          <a:bodyPr/>
          <a:lstStyle/>
          <a:p>
            <a:r>
              <a:rPr lang="en-US" altLang="en-US" sz="4000"/>
              <a:t>Folate “Facts”</a:t>
            </a:r>
          </a:p>
        </p:txBody>
      </p:sp>
      <p:sp>
        <p:nvSpPr>
          <p:cNvPr id="203779" name="Rectangle 5"/>
          <p:cNvSpPr>
            <a:spLocks noGrp="1"/>
          </p:cNvSpPr>
          <p:nvPr>
            <p:ph idx="1"/>
          </p:nvPr>
        </p:nvSpPr>
        <p:spPr>
          <a:xfrm>
            <a:off x="1981200" y="990601"/>
            <a:ext cx="8229600" cy="4983163"/>
          </a:xfrm>
        </p:spPr>
        <p:txBody>
          <a:bodyPr/>
          <a:lstStyle/>
          <a:p>
            <a:pPr>
              <a:lnSpc>
                <a:spcPct val="90000"/>
              </a:lnSpc>
              <a:spcBef>
                <a:spcPct val="0"/>
              </a:spcBef>
            </a:pPr>
            <a:r>
              <a:rPr lang="en-US" altLang="en-US" smtClean="0"/>
              <a:t>Dietary sources</a:t>
            </a:r>
          </a:p>
          <a:p>
            <a:pPr lvl="1">
              <a:lnSpc>
                <a:spcPct val="90000"/>
              </a:lnSpc>
              <a:spcBef>
                <a:spcPct val="0"/>
              </a:spcBef>
              <a:buFontTx/>
              <a:buChar char="•"/>
            </a:pPr>
            <a:r>
              <a:rPr lang="en-US" altLang="en-US" smtClean="0"/>
              <a:t>Fresh fruits and leafy vegetables</a:t>
            </a:r>
          </a:p>
          <a:p>
            <a:pPr lvl="1">
              <a:lnSpc>
                <a:spcPct val="90000"/>
              </a:lnSpc>
              <a:spcBef>
                <a:spcPct val="0"/>
              </a:spcBef>
              <a:buFontTx/>
              <a:buChar char="•"/>
            </a:pPr>
            <a:r>
              <a:rPr lang="en-US" altLang="en-US" smtClean="0"/>
              <a:t>Meat</a:t>
            </a:r>
          </a:p>
          <a:p>
            <a:pPr lvl="1">
              <a:lnSpc>
                <a:spcPct val="90000"/>
              </a:lnSpc>
              <a:spcBef>
                <a:spcPct val="0"/>
              </a:spcBef>
              <a:buFontTx/>
              <a:buChar char="•"/>
            </a:pPr>
            <a:r>
              <a:rPr lang="en-US" altLang="en-US" smtClean="0"/>
              <a:t>Cow and human milk</a:t>
            </a:r>
          </a:p>
          <a:p>
            <a:pPr lvl="1">
              <a:lnSpc>
                <a:spcPct val="90000"/>
              </a:lnSpc>
              <a:spcBef>
                <a:spcPct val="0"/>
              </a:spcBef>
              <a:buFontTx/>
              <a:buChar char="•"/>
            </a:pPr>
            <a:r>
              <a:rPr lang="en-US" altLang="en-US" smtClean="0"/>
              <a:t>Cereals and bread (fortified)</a:t>
            </a:r>
          </a:p>
          <a:p>
            <a:pPr>
              <a:lnSpc>
                <a:spcPct val="90000"/>
              </a:lnSpc>
              <a:spcBef>
                <a:spcPct val="30000"/>
              </a:spcBef>
            </a:pPr>
            <a:r>
              <a:rPr lang="en-US" altLang="en-US" smtClean="0"/>
              <a:t>Chemical forms</a:t>
            </a:r>
          </a:p>
          <a:p>
            <a:pPr lvl="1">
              <a:lnSpc>
                <a:spcPct val="90000"/>
              </a:lnSpc>
              <a:spcBef>
                <a:spcPct val="0"/>
              </a:spcBef>
              <a:buFontTx/>
              <a:buChar char="•"/>
            </a:pPr>
            <a:r>
              <a:rPr lang="en-US" altLang="en-US" smtClean="0"/>
              <a:t>Folic acid</a:t>
            </a:r>
          </a:p>
          <a:p>
            <a:pPr lvl="1">
              <a:lnSpc>
                <a:spcPct val="90000"/>
              </a:lnSpc>
              <a:spcBef>
                <a:spcPct val="0"/>
              </a:spcBef>
              <a:buFontTx/>
              <a:buChar char="•"/>
            </a:pPr>
            <a:r>
              <a:rPr lang="en-US" altLang="en-US" smtClean="0"/>
              <a:t>Tetrahydrofolate monoglutamate (plasma) and polyglutamates (tissues)</a:t>
            </a:r>
          </a:p>
          <a:p>
            <a:pPr>
              <a:lnSpc>
                <a:spcPct val="90000"/>
              </a:lnSpc>
              <a:spcBef>
                <a:spcPct val="30000"/>
              </a:spcBef>
            </a:pPr>
            <a:r>
              <a:rPr lang="en-US" altLang="en-US" smtClean="0"/>
              <a:t>Absorption in </a:t>
            </a:r>
            <a:r>
              <a:rPr lang="en-US" altLang="en-US" u="sng" smtClean="0"/>
              <a:t>proximal jejunum</a:t>
            </a:r>
          </a:p>
          <a:p>
            <a:pPr>
              <a:lnSpc>
                <a:spcPct val="90000"/>
              </a:lnSpc>
              <a:spcBef>
                <a:spcPct val="30000"/>
              </a:spcBef>
            </a:pPr>
            <a:r>
              <a:rPr lang="en-US" altLang="en-US" smtClean="0"/>
              <a:t>Daily requirement:  3 </a:t>
            </a:r>
            <a:r>
              <a:rPr lang="en-US" altLang="en-US" smtClean="0">
                <a:sym typeface="Symbol" panose="05050102010706020507" pitchFamily="18" charset="2"/>
              </a:rPr>
              <a:t>g/kg</a:t>
            </a:r>
          </a:p>
        </p:txBody>
      </p:sp>
      <p:sp>
        <p:nvSpPr>
          <p:cNvPr id="203780"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03781"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03782"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56E8F4F0-856C-4239-A132-1E7641E60A98}" type="slidenum">
              <a:rPr lang="en-US" altLang="en-US" sz="1200"/>
              <a:pPr>
                <a:spcBef>
                  <a:spcPct val="0"/>
                </a:spcBef>
                <a:buFontTx/>
                <a:buNone/>
              </a:pPr>
              <a:t>108</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Text Box 3"/>
          <p:cNvSpPr txBox="1">
            <a:spLocks noChangeArrowheads="1"/>
          </p:cNvSpPr>
          <p:nvPr/>
        </p:nvSpPr>
        <p:spPr bwMode="auto">
          <a:xfrm>
            <a:off x="2463801" y="3505201"/>
            <a:ext cx="56562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sz="3600" b="1" u="sng"/>
              <a:t>Polyglutamates </a:t>
            </a:r>
            <a:endParaRPr lang="en-US" altLang="en-US" b="1" u="sng"/>
          </a:p>
        </p:txBody>
      </p:sp>
      <p:pic>
        <p:nvPicPr>
          <p:cNvPr id="204803" name="Picture 4" descr="tetrahydrofolate.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05001" y="725488"/>
            <a:ext cx="6791325" cy="262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4" name="Picture 5" descr="polyglutamates.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917700" y="4083050"/>
            <a:ext cx="6642100" cy="277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805" name="Text Box 3"/>
          <p:cNvSpPr txBox="1">
            <a:spLocks noChangeArrowheads="1"/>
          </p:cNvSpPr>
          <p:nvPr/>
        </p:nvSpPr>
        <p:spPr bwMode="auto">
          <a:xfrm>
            <a:off x="2471738" y="238125"/>
            <a:ext cx="5656262" cy="64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sz="3600" b="1" u="sng"/>
              <a:t>Tetrahydrofolate </a:t>
            </a:r>
          </a:p>
        </p:txBody>
      </p:sp>
      <p:sp>
        <p:nvSpPr>
          <p:cNvPr id="204806" name="TextBox 7"/>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C8425DE0-68A9-49E3-8897-D52961CCDCC5}" type="slidenum">
              <a:rPr lang="en-US" altLang="en-US" sz="1200"/>
              <a:pPr>
                <a:spcBef>
                  <a:spcPct val="0"/>
                </a:spcBef>
                <a:buFontTx/>
                <a:buNone/>
              </a:pPr>
              <a:t>109</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itle 1"/>
          <p:cNvSpPr>
            <a:spLocks noGrp="1"/>
          </p:cNvSpPr>
          <p:nvPr>
            <p:ph type="title"/>
          </p:nvPr>
        </p:nvSpPr>
        <p:spPr/>
        <p:txBody>
          <a:bodyPr/>
          <a:lstStyle/>
          <a:p>
            <a:r>
              <a:rPr lang="en-US" altLang="en-US" smtClean="0">
                <a:solidFill>
                  <a:srgbClr val="222222"/>
                </a:solidFill>
              </a:rPr>
              <a:t>Oxyhemoglobin Dissociation Curve</a:t>
            </a:r>
            <a:endParaRPr lang="en-US" altLang="en-US" smtClean="0"/>
          </a:p>
        </p:txBody>
      </p:sp>
      <p:sp>
        <p:nvSpPr>
          <p:cNvPr id="30723" name="Slide Number Placeholder 4"/>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5246A8E5-86B7-4A39-AA09-69438414A010}" type="slidenum">
              <a:rPr lang="en-US" altLang="en-US" sz="1200">
                <a:solidFill>
                  <a:srgbClr val="898989"/>
                </a:solidFill>
              </a:rPr>
              <a:pPr>
                <a:spcBef>
                  <a:spcPct val="0"/>
                </a:spcBef>
                <a:buFontTx/>
                <a:buNone/>
              </a:pPr>
              <a:t>11</a:t>
            </a:fld>
            <a:endParaRPr lang="en-US" altLang="en-US" sz="1200">
              <a:solidFill>
                <a:srgbClr val="898989"/>
              </a:solidFill>
            </a:endParaRPr>
          </a:p>
        </p:txBody>
      </p:sp>
      <p:graphicFrame>
        <p:nvGraphicFramePr>
          <p:cNvPr id="30724" name="Object 7"/>
          <p:cNvGraphicFramePr>
            <a:graphicFrameLocks noChangeAspect="1"/>
          </p:cNvGraphicFramePr>
          <p:nvPr/>
        </p:nvGraphicFramePr>
        <p:xfrm>
          <a:off x="1676401" y="838200"/>
          <a:ext cx="5243513" cy="4457700"/>
        </p:xfrm>
        <a:graphic>
          <a:graphicData uri="http://schemas.openxmlformats.org/presentationml/2006/ole">
            <mc:AlternateContent xmlns:mc="http://schemas.openxmlformats.org/markup-compatibility/2006">
              <mc:Choice xmlns:v="urn:schemas-microsoft-com:vml" Requires="v">
                <p:oleObj spid="_x0000_s30776" name="Image" r:id="rId4" imgW="2932182" imgH="2368301" progId="Photoshop.Image.11">
                  <p:embed/>
                </p:oleObj>
              </mc:Choice>
              <mc:Fallback>
                <p:oleObj name="Image" r:id="rId4" imgW="2932182" imgH="2368301" progId="Photoshop.Image.11">
                  <p:embed/>
                  <p:pic>
                    <p:nvPicPr>
                      <p:cNvPr id="0"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76401" y="838200"/>
                        <a:ext cx="5243513" cy="445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2" name="Content Placeholder 8"/>
          <p:cNvGraphicFramePr>
            <a:graphicFrameLocks noGrp="1"/>
          </p:cNvGraphicFramePr>
          <p:nvPr>
            <p:ph idx="1"/>
          </p:nvPr>
        </p:nvGraphicFramePr>
        <p:xfrm>
          <a:off x="5402263" y="1979614"/>
          <a:ext cx="5143500" cy="2473693"/>
        </p:xfrm>
        <a:graphic>
          <a:graphicData uri="http://schemas.openxmlformats.org/drawingml/2006/table">
            <a:tbl>
              <a:tblPr/>
              <a:tblGrid>
                <a:gridCol w="1836737"/>
                <a:gridCol w="1652588"/>
                <a:gridCol w="1654175"/>
              </a:tblGrid>
              <a:tr h="639763">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en-US" sz="1800" b="0" i="0" u="none" strike="noStrike" cap="none" normalizeH="0" baseline="0" smtClean="0">
                        <a:ln>
                          <a:noFill/>
                        </a:ln>
                        <a:solidFill>
                          <a:schemeClr val="tx1"/>
                        </a:solidFill>
                        <a:effectLst/>
                        <a:latin typeface="Calibri" panose="020F0502020204030204" pitchFamily="34" charset="0"/>
                        <a:cs typeface="Arial" panose="020B0604020202020204" pitchFamily="34" charset="0"/>
                      </a:endParaRP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Right shift</a:t>
                      </a: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     ↓ O</a:t>
                      </a:r>
                      <a:r>
                        <a:rPr kumimoji="0" lang="en-US" altLang="en-US" sz="1800" b="0" i="0" u="none" strike="noStrike" cap="none" normalizeH="0" baseline="-2500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2 </a:t>
                      </a:r>
                      <a:r>
                        <a:rPr kumimoji="0" lang="en-US" altLang="en-US" sz="1800" b="0" i="0" u="none" strike="noStrike" cap="none" normalizeH="0" baseline="0" smtClean="0">
                          <a:ln>
                            <a:noFill/>
                          </a:ln>
                          <a:solidFill>
                            <a:schemeClr val="tx1"/>
                          </a:solidFill>
                          <a:effectLst/>
                          <a:latin typeface="Calibri" panose="020F0502020204030204" pitchFamily="34" charset="0"/>
                          <a:cs typeface="Arial" panose="020B0604020202020204" pitchFamily="34" charset="0"/>
                        </a:rPr>
                        <a:t>affinity</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Left shift</a:t>
                      </a: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   ↑ O</a:t>
                      </a:r>
                      <a:r>
                        <a:rPr kumimoji="0" lang="en-US" altLang="en-US" sz="1800" b="0" i="0" u="none" strike="noStrike" cap="none" normalizeH="0" baseline="-2500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2 </a:t>
                      </a:r>
                      <a:r>
                        <a:rPr kumimoji="0" lang="en-US" altLang="en-US" sz="1800" b="0" i="0" u="none" strike="noStrike" cap="none" normalizeH="0" baseline="0" smtClean="0">
                          <a:ln>
                            <a:noFill/>
                          </a:ln>
                          <a:solidFill>
                            <a:schemeClr val="tx1"/>
                          </a:solidFill>
                          <a:effectLst/>
                          <a:latin typeface="Calibri" panose="020F0502020204030204" pitchFamily="34" charset="0"/>
                          <a:cs typeface="Arial" panose="020B0604020202020204" pitchFamily="34" charset="0"/>
                        </a:rPr>
                        <a:t>affinity</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r>
              <a:tr h="366713">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Temperature</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high</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low</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r>
              <a:tr h="366713">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2,3-DPG </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high</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low</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r>
              <a:tr h="366713">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p(CO</a:t>
                      </a:r>
                      <a:r>
                        <a:rPr kumimoji="0" lang="en-US" altLang="en-US" sz="1800" b="1" i="0" u="none" strike="noStrike" cap="none" normalizeH="0" baseline="-2500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2</a:t>
                      </a:r>
                      <a:r>
                        <a:rPr kumimoji="0" lang="en-US" altLang="en-US" sz="1800" b="1"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high</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low</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r>
              <a:tr h="366713">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pH (Bohr effect)</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low (acidosis)</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high (alkalosis)</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r>
              <a:tr h="366713">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1"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Hemoglobin </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Hb A</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c>
                  <a:txBody>
                    <a:bodyPr/>
                    <a:lstStyle>
                      <a:lvl1pPr>
                        <a:spcBef>
                          <a:spcPct val="20000"/>
                        </a:spcBef>
                        <a:buFont typeface="Arial" panose="020B0604020202020204" pitchFamily="34" charset="0"/>
                        <a:defRPr sz="2400">
                          <a:solidFill>
                            <a:schemeClr val="tx1"/>
                          </a:solidFill>
                          <a:latin typeface="Calibri" panose="020F0502020204030204" pitchFamily="34" charset="0"/>
                        </a:defRPr>
                      </a:lvl1pPr>
                      <a:lvl2pPr marL="742950" indent="-285750">
                        <a:spcBef>
                          <a:spcPct val="20000"/>
                        </a:spcBef>
                        <a:buFont typeface="Arial" panose="020B0604020202020204" pitchFamily="34" charset="0"/>
                        <a:defRPr sz="20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a:solidFill>
                            <a:schemeClr val="tx1"/>
                          </a:solidFill>
                          <a:latin typeface="Calibri" panose="020F0502020204030204" pitchFamily="34" charset="0"/>
                        </a:defRPr>
                      </a:lvl3pPr>
                      <a:lvl4pPr marL="1600200" indent="-228600">
                        <a:spcBef>
                          <a:spcPct val="20000"/>
                        </a:spcBef>
                        <a:buFont typeface="Arial" panose="020B0604020202020204" pitchFamily="34" charset="0"/>
                        <a:defRPr sz="1600">
                          <a:solidFill>
                            <a:schemeClr val="tx1"/>
                          </a:solidFill>
                          <a:latin typeface="Calibri" panose="020F0502020204030204" pitchFamily="34" charset="0"/>
                        </a:defRPr>
                      </a:lvl4pPr>
                      <a:lvl5pPr marL="2057400" indent="-228600">
                        <a:spcBef>
                          <a:spcPct val="20000"/>
                        </a:spcBef>
                        <a:buFont typeface="Arial" panose="020B0604020202020204" pitchFamily="34" charset="0"/>
                        <a:defRPr sz="16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sz="1600">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800" b="0" i="0" u="none" strike="noStrike" cap="none" normalizeH="0" baseline="0" smtClean="0">
                          <a:ln>
                            <a:noFill/>
                          </a:ln>
                          <a:solidFill>
                            <a:schemeClr val="tx1"/>
                          </a:solidFill>
                          <a:effectLst/>
                          <a:latin typeface="Calibri" panose="020F0502020204030204" pitchFamily="34" charset="0"/>
                          <a:ea typeface="Calibri" panose="020F0502020204030204" pitchFamily="34" charset="0"/>
                          <a:cs typeface="Times New Roman" panose="02020603050405020304" pitchFamily="18" charset="0"/>
                        </a:rPr>
                        <a:t>Hb F</a:t>
                      </a:r>
                    </a:p>
                  </a:txBody>
                  <a:tcPr marT="45744" marB="45744" anchor="ctr" horzOverflow="overflow">
                    <a:lnL w="12700" cap="flat" cmpd="sng" algn="ctr">
                      <a:solidFill>
                        <a:srgbClr val="AAAAAA"/>
                      </a:solidFill>
                      <a:prstDash val="solid"/>
                      <a:round/>
                      <a:headEnd type="none" w="med" len="med"/>
                      <a:tailEnd type="none" w="med" len="med"/>
                    </a:lnL>
                    <a:lnR w="12700" cap="flat" cmpd="sng" algn="ctr">
                      <a:solidFill>
                        <a:srgbClr val="AAAAAA"/>
                      </a:solidFill>
                      <a:prstDash val="solid"/>
                      <a:round/>
                      <a:headEnd type="none" w="med" len="med"/>
                      <a:tailEnd type="none" w="med" len="med"/>
                    </a:lnR>
                    <a:lnT w="12700" cap="flat" cmpd="sng" algn="ctr">
                      <a:solidFill>
                        <a:srgbClr val="AAAAAA"/>
                      </a:solidFill>
                      <a:prstDash val="solid"/>
                      <a:round/>
                      <a:headEnd type="none" w="med" len="med"/>
                      <a:tailEnd type="none" w="med" len="med"/>
                    </a:lnT>
                    <a:lnB w="12700" cap="flat" cmpd="sng" algn="ctr">
                      <a:solidFill>
                        <a:srgbClr val="AAAAAA"/>
                      </a:solidFill>
                      <a:prstDash val="solid"/>
                      <a:round/>
                      <a:headEnd type="none" w="med" len="med"/>
                      <a:tailEnd type="none" w="med" len="med"/>
                    </a:lnB>
                    <a:lnTlToBr>
                      <a:noFill/>
                    </a:lnTlToBr>
                    <a:lnBlToTr>
                      <a:noFill/>
                    </a:lnBlToTr>
                    <a:solidFill>
                      <a:srgbClr val="F9F9F9"/>
                    </a:solidFill>
                  </a:tcPr>
                </a:tc>
              </a:tr>
            </a:tbl>
          </a:graphicData>
        </a:graphic>
      </p:graphicFrame>
      <p:grpSp>
        <p:nvGrpSpPr>
          <p:cNvPr id="30755" name="Group 17"/>
          <p:cNvGrpSpPr>
            <a:grpSpLocks/>
          </p:cNvGrpSpPr>
          <p:nvPr/>
        </p:nvGrpSpPr>
        <p:grpSpPr bwMode="auto">
          <a:xfrm>
            <a:off x="3810001" y="3067050"/>
            <a:ext cx="1128713" cy="1612900"/>
            <a:chOff x="2286000" y="3429000"/>
            <a:chExt cx="1129284" cy="1613595"/>
          </a:xfrm>
        </p:grpSpPr>
        <p:sp>
          <p:nvSpPr>
            <p:cNvPr id="9" name="Arrow: Right 8">
              <a:extLst>
                <a:ext uri="{FF2B5EF4-FFF2-40B4-BE49-F238E27FC236}">
                  <a16:creationId xmlns="" xmlns:a16="http://schemas.microsoft.com/office/drawing/2014/main" id="{5A3CE701-DE1D-43D1-80D8-DC71E750AC9D}"/>
                </a:ext>
              </a:extLst>
            </p:cNvPr>
            <p:cNvSpPr/>
            <p:nvPr/>
          </p:nvSpPr>
          <p:spPr>
            <a:xfrm>
              <a:off x="2432124" y="3429000"/>
              <a:ext cx="684559" cy="228699"/>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 name="TextBox 12">
              <a:extLst>
                <a:ext uri="{FF2B5EF4-FFF2-40B4-BE49-F238E27FC236}">
                  <a16:creationId xmlns="" xmlns:a16="http://schemas.microsoft.com/office/drawing/2014/main" id="{24CEFD53-AF6F-45B0-BBB0-A8DC67E68799}"/>
                </a:ext>
              </a:extLst>
            </p:cNvPr>
            <p:cNvSpPr txBox="1"/>
            <p:nvPr/>
          </p:nvSpPr>
          <p:spPr>
            <a:xfrm>
              <a:off x="2286000" y="3657699"/>
              <a:ext cx="1129284" cy="1384896"/>
            </a:xfrm>
            <a:prstGeom prst="rect">
              <a:avLst/>
            </a:prstGeom>
            <a:noFill/>
          </p:spPr>
          <p:txBody>
            <a:bodyPr wrap="none">
              <a:spAutoFit/>
            </a:bodyPr>
            <a:lstStyle/>
            <a:p>
              <a:pPr>
                <a:defRPr/>
              </a:pPr>
              <a:r>
                <a:rPr lang="en-US" sz="1400" b="1" dirty="0">
                  <a:latin typeface="+mn-lt"/>
                </a:rPr>
                <a:t>Right Shift</a:t>
              </a:r>
            </a:p>
            <a:p>
              <a:pPr>
                <a:defRPr/>
              </a:pPr>
              <a:r>
                <a:rPr lang="en-US" sz="1400" dirty="0">
                  <a:latin typeface="+mn-lt"/>
                </a:rPr>
                <a:t>   (↓ affinity)</a:t>
              </a:r>
            </a:p>
            <a:p>
              <a:pPr>
                <a:defRPr/>
              </a:pPr>
              <a:r>
                <a:rPr lang="en-US" sz="1400" dirty="0">
                  <a:latin typeface="+mn-lt"/>
                </a:rPr>
                <a:t>↑ Temp</a:t>
              </a:r>
            </a:p>
            <a:p>
              <a:pPr>
                <a:defRPr/>
              </a:pPr>
              <a:r>
                <a:rPr lang="en-US" sz="1400" dirty="0">
                  <a:latin typeface="+mn-lt"/>
                </a:rPr>
                <a:t>↑ 2,3-DPG</a:t>
              </a:r>
            </a:p>
            <a:p>
              <a:pPr>
                <a:defRPr/>
              </a:pPr>
              <a:r>
                <a:rPr lang="en-US" sz="1400" dirty="0"/>
                <a:t>↑ </a:t>
              </a:r>
              <a:r>
                <a:rPr lang="en-US" sz="1400" dirty="0">
                  <a:latin typeface="+mn-lt"/>
                </a:rPr>
                <a:t>pCO</a:t>
              </a:r>
              <a:r>
                <a:rPr lang="en-US" sz="1400" baseline="-25000" dirty="0">
                  <a:latin typeface="+mn-lt"/>
                </a:rPr>
                <a:t>2</a:t>
              </a:r>
            </a:p>
            <a:p>
              <a:pPr>
                <a:defRPr/>
              </a:pPr>
              <a:r>
                <a:rPr lang="en-US" sz="1400" dirty="0">
                  <a:latin typeface="+mn-lt"/>
                </a:rPr>
                <a:t>↑[H</a:t>
              </a:r>
              <a:r>
                <a:rPr lang="en-US" sz="1400" baseline="30000" dirty="0">
                  <a:latin typeface="+mn-lt"/>
                </a:rPr>
                <a:t>+</a:t>
              </a:r>
              <a:r>
                <a:rPr lang="en-US" sz="1400" dirty="0">
                  <a:latin typeface="+mn-lt"/>
                </a:rPr>
                <a:t>]</a:t>
              </a:r>
            </a:p>
          </p:txBody>
        </p:sp>
      </p:grpSp>
      <p:grpSp>
        <p:nvGrpSpPr>
          <p:cNvPr id="30756" name="Group 16"/>
          <p:cNvGrpSpPr>
            <a:grpSpLocks/>
          </p:cNvGrpSpPr>
          <p:nvPr/>
        </p:nvGrpSpPr>
        <p:grpSpPr bwMode="auto">
          <a:xfrm>
            <a:off x="2438401" y="1162050"/>
            <a:ext cx="1128713" cy="1671638"/>
            <a:chOff x="914400" y="1524000"/>
            <a:chExt cx="1129284" cy="1671508"/>
          </a:xfrm>
        </p:grpSpPr>
        <p:sp>
          <p:nvSpPr>
            <p:cNvPr id="14" name="Arrow: Right 13">
              <a:extLst>
                <a:ext uri="{FF2B5EF4-FFF2-40B4-BE49-F238E27FC236}">
                  <a16:creationId xmlns="" xmlns:a16="http://schemas.microsoft.com/office/drawing/2014/main" id="{2C53A97F-CAC8-40E0-9FDF-3354D4F94B74}"/>
                </a:ext>
              </a:extLst>
            </p:cNvPr>
            <p:cNvSpPr/>
            <p:nvPr/>
          </p:nvSpPr>
          <p:spPr>
            <a:xfrm rot="10800000">
              <a:off x="1066877" y="1524000"/>
              <a:ext cx="686147" cy="228582"/>
            </a:xfrm>
            <a:prstGeom prst="rightArrow">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 name="TextBox 15">
              <a:extLst>
                <a:ext uri="{FF2B5EF4-FFF2-40B4-BE49-F238E27FC236}">
                  <a16:creationId xmlns="" xmlns:a16="http://schemas.microsoft.com/office/drawing/2014/main" id="{936CF481-C6FE-4788-9B79-49F1691E7CE6}"/>
                </a:ext>
              </a:extLst>
            </p:cNvPr>
            <p:cNvSpPr txBox="1"/>
            <p:nvPr/>
          </p:nvSpPr>
          <p:spPr>
            <a:xfrm>
              <a:off x="914400" y="1809728"/>
              <a:ext cx="1129284" cy="1385780"/>
            </a:xfrm>
            <a:prstGeom prst="rect">
              <a:avLst/>
            </a:prstGeom>
            <a:noFill/>
          </p:spPr>
          <p:txBody>
            <a:bodyPr wrap="none">
              <a:spAutoFit/>
            </a:bodyPr>
            <a:lstStyle/>
            <a:p>
              <a:pPr>
                <a:defRPr/>
              </a:pPr>
              <a:r>
                <a:rPr lang="en-US" sz="1400" b="1" dirty="0">
                  <a:latin typeface="+mn-lt"/>
                </a:rPr>
                <a:t>Left Shift</a:t>
              </a:r>
            </a:p>
            <a:p>
              <a:pPr>
                <a:defRPr/>
              </a:pPr>
              <a:r>
                <a:rPr lang="en-US" sz="1400" dirty="0">
                  <a:latin typeface="+mn-lt"/>
                </a:rPr>
                <a:t>   (</a:t>
              </a:r>
              <a:r>
                <a:rPr lang="en-US" sz="1400" dirty="0"/>
                <a:t>↑ </a:t>
              </a:r>
              <a:r>
                <a:rPr lang="en-US" sz="1400" dirty="0">
                  <a:latin typeface="+mn-lt"/>
                </a:rPr>
                <a:t>affinity)</a:t>
              </a:r>
            </a:p>
            <a:p>
              <a:pPr>
                <a:defRPr/>
              </a:pPr>
              <a:r>
                <a:rPr lang="en-US" sz="1400" dirty="0"/>
                <a:t>↓</a:t>
              </a:r>
              <a:r>
                <a:rPr lang="en-US" sz="1400" dirty="0">
                  <a:latin typeface="+mn-lt"/>
                </a:rPr>
                <a:t> Temp</a:t>
              </a:r>
            </a:p>
            <a:p>
              <a:pPr>
                <a:defRPr/>
              </a:pPr>
              <a:r>
                <a:rPr lang="en-US" sz="1400" dirty="0"/>
                <a:t>↓</a:t>
              </a:r>
              <a:r>
                <a:rPr lang="en-US" sz="1400" dirty="0">
                  <a:latin typeface="+mn-lt"/>
                </a:rPr>
                <a:t> 2,3-DPG</a:t>
              </a:r>
            </a:p>
            <a:p>
              <a:pPr>
                <a:defRPr/>
              </a:pPr>
              <a:r>
                <a:rPr lang="en-US" sz="1400" dirty="0"/>
                <a:t>↓ pCO</a:t>
              </a:r>
              <a:r>
                <a:rPr lang="en-US" sz="1400" baseline="-25000" dirty="0"/>
                <a:t>2</a:t>
              </a:r>
              <a:endParaRPr lang="en-US" sz="1400" dirty="0">
                <a:latin typeface="+mn-lt"/>
              </a:endParaRPr>
            </a:p>
            <a:p>
              <a:pPr>
                <a:defRPr/>
              </a:pPr>
              <a:r>
                <a:rPr lang="en-US" sz="1400" dirty="0"/>
                <a:t>↓</a:t>
              </a:r>
              <a:r>
                <a:rPr lang="en-US" sz="1400" dirty="0">
                  <a:latin typeface="+mn-lt"/>
                </a:rPr>
                <a:t>[H</a:t>
              </a:r>
              <a:r>
                <a:rPr lang="en-US" sz="1400" baseline="30000" dirty="0">
                  <a:latin typeface="+mn-lt"/>
                </a:rPr>
                <a:t>+</a:t>
              </a:r>
              <a:r>
                <a:rPr lang="en-US" sz="1400" dirty="0">
                  <a:latin typeface="+mn-lt"/>
                </a:rPr>
                <a:t>]</a:t>
              </a:r>
            </a:p>
          </p:txBody>
        </p:sp>
      </p:grpSp>
      <p:sp>
        <p:nvSpPr>
          <p:cNvPr id="30757" name="Rectangle 4"/>
          <p:cNvSpPr>
            <a:spLocks noChangeArrowheads="1"/>
          </p:cNvSpPr>
          <p:nvPr/>
        </p:nvSpPr>
        <p:spPr bwMode="auto">
          <a:xfrm>
            <a:off x="2819400" y="6518644"/>
            <a:ext cx="70246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Font typeface="Arial" panose="020B0604020202020204" pitchFamily="34" charset="0"/>
              <a:buNone/>
            </a:pPr>
            <a:r>
              <a:rPr lang="en-US" altLang="en-US" sz="1200"/>
              <a:t>Adapted from https://commons.wikimedia.org/wiki/File:Oxygen-Haemoglobin_dissociation_curves.svg</a:t>
            </a:r>
          </a:p>
        </p:txBody>
      </p:sp>
      <p:sp>
        <p:nvSpPr>
          <p:cNvPr id="20" name="Rectangle 19">
            <a:extLst>
              <a:ext uri="{FF2B5EF4-FFF2-40B4-BE49-F238E27FC236}">
                <a16:creationId xmlns="" xmlns:a16="http://schemas.microsoft.com/office/drawing/2014/main" id="{51CBD1DB-3276-49EC-A731-8AC6F93D618B}"/>
              </a:ext>
            </a:extLst>
          </p:cNvPr>
          <p:cNvSpPr/>
          <p:nvPr/>
        </p:nvSpPr>
        <p:spPr>
          <a:xfrm>
            <a:off x="1981200" y="5399088"/>
            <a:ext cx="8382000" cy="1077912"/>
          </a:xfrm>
          <a:prstGeom prst="rect">
            <a:avLst/>
          </a:prstGeom>
        </p:spPr>
        <p:txBody>
          <a:bodyPr>
            <a:spAutoFit/>
          </a:bodyPr>
          <a:lstStyle/>
          <a:p>
            <a:pPr>
              <a:defRPr/>
            </a:pPr>
            <a:r>
              <a:rPr lang="en-US" sz="1600" b="1" dirty="0"/>
              <a:t>2,3-DPG</a:t>
            </a:r>
            <a:r>
              <a:rPr lang="en-US" sz="1600" dirty="0"/>
              <a:t>: 2,3 di-phosphoglycerate produced by a side-shunt reaction of glycolysis and is abundant in the erythrocyte.</a:t>
            </a:r>
          </a:p>
          <a:p>
            <a:pPr>
              <a:defRPr/>
            </a:pPr>
            <a:r>
              <a:rPr lang="en-US" sz="1600" dirty="0"/>
              <a:t>2,3-DPG binds to and stabilizes the deoxy form (T state) of hemoglobin and results in ↓ </a:t>
            </a:r>
            <a:r>
              <a:rPr lang="en-US" sz="1600" dirty="0">
                <a:ea typeface="Calibri"/>
                <a:cs typeface="Times New Roman"/>
              </a:rPr>
              <a:t>O</a:t>
            </a:r>
            <a:r>
              <a:rPr lang="en-US" sz="1600" baseline="-25000" dirty="0">
                <a:ea typeface="Calibri"/>
                <a:cs typeface="Times New Roman"/>
              </a:rPr>
              <a:t>2 </a:t>
            </a:r>
            <a:r>
              <a:rPr lang="en-US" sz="1600" dirty="0"/>
              <a:t>affinity. This is an adaptive response, requiring several days (e.g. high altitude).</a:t>
            </a:r>
            <a:endParaRPr lang="en-US" sz="1600" dirty="0">
              <a:latin typeface="+mn-lt"/>
            </a:endParaRPr>
          </a:p>
        </p:txBody>
      </p:sp>
      <p:sp>
        <p:nvSpPr>
          <p:cNvPr id="15" name="Rectangle 1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Rectangle 2"/>
          <p:cNvSpPr>
            <a:spLocks noGrp="1"/>
          </p:cNvSpPr>
          <p:nvPr>
            <p:ph type="title"/>
          </p:nvPr>
        </p:nvSpPr>
        <p:spPr>
          <a:effectLst>
            <a:outerShdw dist="45791" dir="3378596" algn="ctr" rotWithShape="0">
              <a:schemeClr val="bg2">
                <a:alpha val="50000"/>
              </a:schemeClr>
            </a:outerShdw>
          </a:effectLst>
        </p:spPr>
        <p:txBody>
          <a:bodyPr/>
          <a:lstStyle/>
          <a:p>
            <a:r>
              <a:rPr lang="en-US" altLang="en-US" smtClean="0"/>
              <a:t>Folate Deficiency - </a:t>
            </a:r>
            <a:r>
              <a:rPr lang="en-US" altLang="en-US" u="sng" smtClean="0">
                <a:solidFill>
                  <a:schemeClr val="tx2"/>
                </a:solidFill>
              </a:rPr>
              <a:t>Etiology</a:t>
            </a:r>
            <a:endParaRPr lang="en-US" altLang="en-US" smtClean="0"/>
          </a:p>
        </p:txBody>
      </p:sp>
      <p:sp>
        <p:nvSpPr>
          <p:cNvPr id="206851" name="Rectangle 5"/>
          <p:cNvSpPr>
            <a:spLocks noGrp="1"/>
          </p:cNvSpPr>
          <p:nvPr>
            <p:ph idx="1"/>
          </p:nvPr>
        </p:nvSpPr>
        <p:spPr>
          <a:xfrm>
            <a:off x="1981200" y="1371601"/>
            <a:ext cx="8229600" cy="4754563"/>
          </a:xfrm>
        </p:spPr>
        <p:txBody>
          <a:bodyPr/>
          <a:lstStyle/>
          <a:p>
            <a:pPr>
              <a:spcBef>
                <a:spcPct val="0"/>
              </a:spcBef>
              <a:buSzPct val="95000"/>
            </a:pPr>
            <a:r>
              <a:rPr lang="en-US" altLang="en-US" sz="2600" u="sng">
                <a:solidFill>
                  <a:srgbClr val="FF7E27"/>
                </a:solidFill>
              </a:rPr>
              <a:t>Decreased intake</a:t>
            </a:r>
            <a:r>
              <a:rPr lang="en-US" altLang="en-US" sz="2600"/>
              <a:t> (rare due to supplementation of packaged foods)</a:t>
            </a:r>
          </a:p>
          <a:p>
            <a:pPr lvl="1">
              <a:spcBef>
                <a:spcPct val="0"/>
              </a:spcBef>
              <a:buSzPct val="95000"/>
            </a:pPr>
            <a:r>
              <a:rPr lang="en-US" altLang="en-US" sz="2600"/>
              <a:t>Severe malnutrition</a:t>
            </a:r>
          </a:p>
          <a:p>
            <a:pPr lvl="1">
              <a:spcBef>
                <a:spcPct val="0"/>
              </a:spcBef>
              <a:buSzPct val="95000"/>
            </a:pPr>
            <a:r>
              <a:rPr lang="en-US" altLang="en-US" sz="2600"/>
              <a:t>Sick premature infant</a:t>
            </a:r>
          </a:p>
          <a:p>
            <a:pPr lvl="1">
              <a:spcBef>
                <a:spcPct val="0"/>
              </a:spcBef>
              <a:buSzPct val="95000"/>
            </a:pPr>
            <a:r>
              <a:rPr lang="en-US" altLang="en-US" sz="2600"/>
              <a:t>Unpasteurized goat milk</a:t>
            </a:r>
          </a:p>
          <a:p>
            <a:pPr>
              <a:spcBef>
                <a:spcPct val="0"/>
              </a:spcBef>
              <a:buSzPct val="95000"/>
            </a:pPr>
            <a:r>
              <a:rPr lang="en-US" altLang="en-US" sz="2600" u="sng">
                <a:solidFill>
                  <a:srgbClr val="FF7E27"/>
                </a:solidFill>
              </a:rPr>
              <a:t>Intestinal malabsorption</a:t>
            </a:r>
            <a:r>
              <a:rPr lang="en-US" altLang="en-US" sz="2600"/>
              <a:t> (celiac disease, inflammatory bowel disease, anticonvulsants)</a:t>
            </a:r>
          </a:p>
          <a:p>
            <a:pPr>
              <a:spcBef>
                <a:spcPct val="0"/>
              </a:spcBef>
              <a:buSzPct val="95000"/>
            </a:pPr>
            <a:r>
              <a:rPr lang="en-US" altLang="en-US" sz="2600" u="sng">
                <a:solidFill>
                  <a:srgbClr val="FF7E27"/>
                </a:solidFill>
              </a:rPr>
              <a:t>Increased requirements</a:t>
            </a:r>
          </a:p>
          <a:p>
            <a:pPr lvl="1">
              <a:spcBef>
                <a:spcPct val="0"/>
              </a:spcBef>
              <a:buSzPct val="95000"/>
            </a:pPr>
            <a:r>
              <a:rPr lang="en-US" altLang="en-US" sz="2600"/>
              <a:t>Pregnancy</a:t>
            </a:r>
          </a:p>
          <a:p>
            <a:pPr lvl="1">
              <a:spcBef>
                <a:spcPct val="0"/>
              </a:spcBef>
              <a:buSzPct val="95000"/>
            </a:pPr>
            <a:r>
              <a:rPr lang="en-US" altLang="en-US" sz="2600"/>
              <a:t>Chronic hemolytic anemia (rare)</a:t>
            </a:r>
          </a:p>
          <a:p>
            <a:pPr>
              <a:spcBef>
                <a:spcPct val="0"/>
              </a:spcBef>
              <a:buSzPct val="95000"/>
            </a:pPr>
            <a:r>
              <a:rPr lang="en-US" altLang="en-US" sz="2600" u="sng">
                <a:solidFill>
                  <a:srgbClr val="FF7E27"/>
                </a:solidFill>
              </a:rPr>
              <a:t>Hereditary</a:t>
            </a:r>
            <a:r>
              <a:rPr lang="en-US" altLang="en-US" sz="2600">
                <a:solidFill>
                  <a:srgbClr val="FF7E27"/>
                </a:solidFill>
              </a:rPr>
              <a:t> folate malabsorption (autosomal recessive) or other inborn errors</a:t>
            </a:r>
          </a:p>
          <a:p>
            <a:pPr lvl="1">
              <a:spcBef>
                <a:spcPct val="0"/>
              </a:spcBef>
              <a:buSzPct val="95000"/>
            </a:pPr>
            <a:endParaRPr lang="en-US" altLang="en-US" smtClean="0"/>
          </a:p>
        </p:txBody>
      </p:sp>
      <p:sp>
        <p:nvSpPr>
          <p:cNvPr id="206852"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06853"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06854"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2A322AB-8C09-4069-8050-615353644CBF}" type="slidenum">
              <a:rPr lang="en-US" altLang="en-US" sz="1200"/>
              <a:pPr>
                <a:spcBef>
                  <a:spcPct val="0"/>
                </a:spcBef>
                <a:buFontTx/>
                <a:buNone/>
              </a:pPr>
              <a:t>110</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1026"/>
          <p:cNvSpPr>
            <a:spLocks noGrp="1"/>
          </p:cNvSpPr>
          <p:nvPr>
            <p:ph type="title"/>
          </p:nvPr>
        </p:nvSpPr>
        <p:spPr>
          <a:xfrm>
            <a:off x="1752600" y="304800"/>
            <a:ext cx="8839200" cy="914400"/>
          </a:xfrm>
          <a:effectLst>
            <a:outerShdw dist="45791" dir="3378596" algn="ctr" rotWithShape="0">
              <a:schemeClr val="bg2">
                <a:alpha val="50000"/>
              </a:schemeClr>
            </a:outerShdw>
          </a:effectLst>
        </p:spPr>
        <p:txBody>
          <a:bodyPr/>
          <a:lstStyle/>
          <a:p>
            <a:pPr>
              <a:lnSpc>
                <a:spcPts val="4000"/>
              </a:lnSpc>
            </a:pPr>
            <a:r>
              <a:rPr lang="en-US" altLang="en-US" smtClean="0"/>
              <a:t>Non-Hematologic Effects of </a:t>
            </a:r>
            <a:br>
              <a:rPr lang="en-US" altLang="en-US" smtClean="0"/>
            </a:br>
            <a:r>
              <a:rPr lang="en-US" altLang="en-US" smtClean="0"/>
              <a:t>Folate Deficiency</a:t>
            </a:r>
          </a:p>
        </p:txBody>
      </p:sp>
      <p:sp>
        <p:nvSpPr>
          <p:cNvPr id="207875" name="Rectangle 1029"/>
          <p:cNvSpPr>
            <a:spLocks noGrp="1"/>
          </p:cNvSpPr>
          <p:nvPr>
            <p:ph idx="1"/>
          </p:nvPr>
        </p:nvSpPr>
        <p:spPr>
          <a:xfrm>
            <a:off x="1981200" y="1905001"/>
            <a:ext cx="8229600" cy="4221163"/>
          </a:xfrm>
        </p:spPr>
        <p:txBody>
          <a:bodyPr/>
          <a:lstStyle/>
          <a:p>
            <a:pPr>
              <a:lnSpc>
                <a:spcPct val="95000"/>
              </a:lnSpc>
              <a:spcBef>
                <a:spcPct val="90000"/>
              </a:spcBef>
            </a:pPr>
            <a:r>
              <a:rPr lang="en-US" altLang="en-US" sz="3200"/>
              <a:t>Neural tube defects (spina bifida, anencephaly) </a:t>
            </a:r>
          </a:p>
          <a:p>
            <a:pPr>
              <a:lnSpc>
                <a:spcPct val="95000"/>
              </a:lnSpc>
              <a:spcBef>
                <a:spcPct val="90000"/>
              </a:spcBef>
            </a:pPr>
            <a:r>
              <a:rPr lang="en-US" altLang="en-US" sz="3200"/>
              <a:t>Elevated plasma homocysteine levels (theoretically predisposing to thrombosis)</a:t>
            </a:r>
          </a:p>
        </p:txBody>
      </p:sp>
      <p:sp>
        <p:nvSpPr>
          <p:cNvPr id="207876" name="Rectangle 1027"/>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07877" name="Rectangle 1028"/>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07878" name="TextBox 5"/>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522FA5D0-853D-4579-A19E-E7DA7E3AFB8B}" type="slidenum">
              <a:rPr lang="en-US" altLang="en-US" sz="1200"/>
              <a:pPr>
                <a:spcBef>
                  <a:spcPct val="0"/>
                </a:spcBef>
                <a:buFontTx/>
                <a:buNone/>
              </a:pPr>
              <a:t>111</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2"/>
          <p:cNvSpPr>
            <a:spLocks noGrp="1"/>
          </p:cNvSpPr>
          <p:nvPr>
            <p:ph type="title"/>
          </p:nvPr>
        </p:nvSpPr>
        <p:spPr>
          <a:xfrm>
            <a:off x="1752600" y="274638"/>
            <a:ext cx="8763000" cy="715962"/>
          </a:xfrm>
          <a:effectLst>
            <a:outerShdw dist="45791" dir="3378596" algn="ctr" rotWithShape="0">
              <a:schemeClr val="bg2">
                <a:alpha val="50000"/>
              </a:schemeClr>
            </a:outerShdw>
          </a:effectLst>
        </p:spPr>
        <p:txBody>
          <a:bodyPr/>
          <a:lstStyle/>
          <a:p>
            <a:r>
              <a:rPr lang="en-US" altLang="en-US" sz="4000"/>
              <a:t>Folate Deficiency - </a:t>
            </a:r>
            <a:r>
              <a:rPr lang="en-US" altLang="en-US" sz="4000" u="sng">
                <a:solidFill>
                  <a:schemeClr val="tx2"/>
                </a:solidFill>
              </a:rPr>
              <a:t>Dx and Management</a:t>
            </a:r>
            <a:endParaRPr lang="en-US" altLang="en-US" sz="4000"/>
          </a:p>
        </p:txBody>
      </p:sp>
      <p:sp>
        <p:nvSpPr>
          <p:cNvPr id="208899" name="Rectangle 5"/>
          <p:cNvSpPr>
            <a:spLocks noGrp="1"/>
          </p:cNvSpPr>
          <p:nvPr>
            <p:ph idx="1"/>
          </p:nvPr>
        </p:nvSpPr>
        <p:spPr>
          <a:xfrm>
            <a:off x="1981200" y="1295400"/>
            <a:ext cx="8229600" cy="4953000"/>
          </a:xfrm>
        </p:spPr>
        <p:txBody>
          <a:bodyPr/>
          <a:lstStyle/>
          <a:p>
            <a:pPr>
              <a:lnSpc>
                <a:spcPct val="95000"/>
              </a:lnSpc>
              <a:spcBef>
                <a:spcPct val="50000"/>
              </a:spcBef>
            </a:pPr>
            <a:r>
              <a:rPr lang="en-US" altLang="en-US" smtClean="0"/>
              <a:t>Consistent history</a:t>
            </a:r>
          </a:p>
          <a:p>
            <a:pPr>
              <a:lnSpc>
                <a:spcPct val="95000"/>
              </a:lnSpc>
              <a:spcBef>
                <a:spcPct val="50000"/>
              </a:spcBef>
            </a:pPr>
            <a:r>
              <a:rPr lang="en-US" altLang="en-US" smtClean="0"/>
              <a:t>Absence of neurologic manifestations of B</a:t>
            </a:r>
            <a:r>
              <a:rPr lang="en-US" altLang="en-US" baseline="-25000" smtClean="0"/>
              <a:t>12</a:t>
            </a:r>
            <a:r>
              <a:rPr lang="en-US" altLang="en-US" smtClean="0"/>
              <a:t> deficiency</a:t>
            </a:r>
          </a:p>
          <a:p>
            <a:pPr>
              <a:lnSpc>
                <a:spcPct val="95000"/>
              </a:lnSpc>
              <a:spcBef>
                <a:spcPct val="50000"/>
              </a:spcBef>
            </a:pPr>
            <a:r>
              <a:rPr lang="en-US" altLang="en-US" smtClean="0"/>
              <a:t>Reduced serum folate (reflects current status)</a:t>
            </a:r>
          </a:p>
          <a:p>
            <a:pPr>
              <a:lnSpc>
                <a:spcPct val="95000"/>
              </a:lnSpc>
              <a:spcBef>
                <a:spcPct val="50000"/>
              </a:spcBef>
            </a:pPr>
            <a:r>
              <a:rPr lang="en-US" altLang="en-US" smtClean="0"/>
              <a:t>Reduced red cell folate (reflects tissue levels)</a:t>
            </a:r>
          </a:p>
          <a:p>
            <a:pPr>
              <a:lnSpc>
                <a:spcPct val="95000"/>
              </a:lnSpc>
              <a:spcBef>
                <a:spcPct val="50000"/>
              </a:spcBef>
            </a:pPr>
            <a:r>
              <a:rPr lang="en-US" altLang="en-US" smtClean="0"/>
              <a:t>Megaloblastic changes in CBC ± marrow</a:t>
            </a:r>
          </a:p>
          <a:p>
            <a:pPr>
              <a:lnSpc>
                <a:spcPct val="95000"/>
              </a:lnSpc>
              <a:spcBef>
                <a:spcPct val="50000"/>
              </a:spcBef>
            </a:pPr>
            <a:r>
              <a:rPr lang="en-US" altLang="en-US" smtClean="0"/>
              <a:t>Complete response to therapy with physiologic doses of folate (200-400 </a:t>
            </a:r>
            <a:r>
              <a:rPr lang="en-US" altLang="en-US" smtClean="0">
                <a:sym typeface="Symbol" panose="05050102010706020507" pitchFamily="18" charset="2"/>
              </a:rPr>
              <a:t>g/day)</a:t>
            </a:r>
          </a:p>
        </p:txBody>
      </p:sp>
      <p:sp>
        <p:nvSpPr>
          <p:cNvPr id="208900"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08901"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08902" name="TextBox 5"/>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2A591E9-A2A2-4A52-AD2B-63B8C35B4BA4}" type="slidenum">
              <a:rPr lang="en-US" altLang="en-US" sz="1200"/>
              <a:pPr>
                <a:spcBef>
                  <a:spcPct val="0"/>
                </a:spcBef>
                <a:buFontTx/>
                <a:buNone/>
              </a:pPr>
              <a:t>112</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Text Box 6"/>
          <p:cNvSpPr txBox="1">
            <a:spLocks noChangeArrowheads="1"/>
          </p:cNvSpPr>
          <p:nvPr/>
        </p:nvSpPr>
        <p:spPr bwMode="auto">
          <a:xfrm>
            <a:off x="1897064" y="152400"/>
            <a:ext cx="2911475"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50000"/>
              </a:spcBef>
              <a:buFontTx/>
              <a:buNone/>
            </a:pPr>
            <a:r>
              <a:rPr lang="en-US" altLang="en-US" sz="4400" b="1"/>
              <a:t>Cobalamin</a:t>
            </a:r>
          </a:p>
        </p:txBody>
      </p:sp>
      <p:pic>
        <p:nvPicPr>
          <p:cNvPr id="20992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91000" y="742950"/>
            <a:ext cx="3810000" cy="53721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09924" name="TextBox 3"/>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AA16D04C-B612-477B-AE05-988797B94BF7}" type="slidenum">
              <a:rPr lang="en-US" altLang="en-US" sz="1200"/>
              <a:pPr>
                <a:spcBef>
                  <a:spcPct val="0"/>
                </a:spcBef>
                <a:buFontTx/>
                <a:buNone/>
              </a:pPr>
              <a:t>113</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2"/>
          <p:cNvSpPr>
            <a:spLocks noGrp="1"/>
          </p:cNvSpPr>
          <p:nvPr>
            <p:ph type="title"/>
          </p:nvPr>
        </p:nvSpPr>
        <p:spPr>
          <a:effectLst>
            <a:outerShdw dist="45791" dir="3378596" algn="ctr" rotWithShape="0">
              <a:schemeClr val="bg2">
                <a:alpha val="50000"/>
              </a:schemeClr>
            </a:outerShdw>
          </a:effectLst>
        </p:spPr>
        <p:txBody>
          <a:bodyPr/>
          <a:lstStyle/>
          <a:p>
            <a:r>
              <a:rPr lang="en-US" altLang="en-US" smtClean="0"/>
              <a:t>Vitamin B</a:t>
            </a:r>
            <a:r>
              <a:rPr lang="en-US" altLang="en-US" baseline="-25000" smtClean="0"/>
              <a:t>12</a:t>
            </a:r>
            <a:r>
              <a:rPr lang="en-US" altLang="en-US" smtClean="0"/>
              <a:t> (Cobalamin)</a:t>
            </a:r>
          </a:p>
        </p:txBody>
      </p:sp>
      <p:sp>
        <p:nvSpPr>
          <p:cNvPr id="211971" name="Rectangle 5"/>
          <p:cNvSpPr>
            <a:spLocks noGrp="1"/>
          </p:cNvSpPr>
          <p:nvPr>
            <p:ph idx="1"/>
          </p:nvPr>
        </p:nvSpPr>
        <p:spPr>
          <a:xfrm>
            <a:off x="1981200" y="1112838"/>
            <a:ext cx="8229600" cy="5334000"/>
          </a:xfrm>
        </p:spPr>
        <p:txBody>
          <a:bodyPr/>
          <a:lstStyle/>
          <a:p>
            <a:pPr>
              <a:spcBef>
                <a:spcPct val="0"/>
              </a:spcBef>
            </a:pPr>
            <a:r>
              <a:rPr lang="en-US" altLang="en-US" smtClean="0"/>
              <a:t>A complex molecule containing cobalt</a:t>
            </a:r>
          </a:p>
          <a:p>
            <a:pPr>
              <a:spcBef>
                <a:spcPct val="0"/>
              </a:spcBef>
            </a:pPr>
            <a:r>
              <a:rPr lang="en-US" altLang="en-US" smtClean="0"/>
              <a:t>Present in all </a:t>
            </a:r>
            <a:r>
              <a:rPr lang="en-US" altLang="en-US" u="sng" smtClean="0"/>
              <a:t>meat and dairy products</a:t>
            </a:r>
          </a:p>
          <a:p>
            <a:pPr>
              <a:spcBef>
                <a:spcPct val="0"/>
              </a:spcBef>
            </a:pPr>
            <a:r>
              <a:rPr lang="en-US" altLang="en-US" u="sng" smtClean="0"/>
              <a:t>Intrinsic factor (IF) </a:t>
            </a:r>
            <a:r>
              <a:rPr lang="en-US" altLang="en-US" smtClean="0"/>
              <a:t>required for absorption</a:t>
            </a:r>
          </a:p>
          <a:p>
            <a:pPr lvl="1">
              <a:spcBef>
                <a:spcPct val="0"/>
              </a:spcBef>
              <a:buFontTx/>
              <a:buChar char="•"/>
            </a:pPr>
            <a:r>
              <a:rPr lang="en-US" altLang="en-US" smtClean="0">
                <a:sym typeface="Symbol" panose="05050102010706020507" pitchFamily="18" charset="2"/>
              </a:rPr>
              <a:t>IF produced by gastric parietal cells</a:t>
            </a:r>
          </a:p>
          <a:p>
            <a:pPr lvl="1">
              <a:spcBef>
                <a:spcPct val="0"/>
              </a:spcBef>
              <a:buFontTx/>
              <a:buChar char="•"/>
            </a:pPr>
            <a:r>
              <a:rPr lang="en-US" altLang="en-US" smtClean="0">
                <a:sym typeface="Symbol" panose="05050102010706020507" pitchFamily="18" charset="2"/>
              </a:rPr>
              <a:t>IF-B</a:t>
            </a:r>
            <a:r>
              <a:rPr lang="en-US" altLang="en-US" baseline="-25000" smtClean="0">
                <a:sym typeface="Symbol" panose="05050102010706020507" pitchFamily="18" charset="2"/>
              </a:rPr>
              <a:t>12</a:t>
            </a:r>
            <a:r>
              <a:rPr lang="en-US" altLang="en-US" smtClean="0">
                <a:sym typeface="Symbol" panose="05050102010706020507" pitchFamily="18" charset="2"/>
              </a:rPr>
              <a:t> complex binds to cubulin receptors in </a:t>
            </a:r>
            <a:r>
              <a:rPr lang="en-US" altLang="en-US" u="sng" smtClean="0">
                <a:sym typeface="Symbol" panose="05050102010706020507" pitchFamily="18" charset="2"/>
              </a:rPr>
              <a:t>terminal ileum</a:t>
            </a:r>
            <a:r>
              <a:rPr lang="en-US" altLang="en-US" smtClean="0">
                <a:sym typeface="Symbol" panose="05050102010706020507" pitchFamily="18" charset="2"/>
              </a:rPr>
              <a:t> and absorbed</a:t>
            </a:r>
          </a:p>
          <a:p>
            <a:pPr>
              <a:spcBef>
                <a:spcPct val="0"/>
              </a:spcBef>
            </a:pPr>
            <a:r>
              <a:rPr lang="en-US" altLang="en-US" smtClean="0">
                <a:sym typeface="Symbol" panose="05050102010706020507" pitchFamily="18" charset="2"/>
              </a:rPr>
              <a:t>Transported by plasma by transcobalamin (TC-I and TC-II)</a:t>
            </a:r>
          </a:p>
          <a:p>
            <a:pPr>
              <a:spcBef>
                <a:spcPct val="0"/>
              </a:spcBef>
            </a:pPr>
            <a:r>
              <a:rPr lang="en-US" altLang="en-US" u="sng" smtClean="0">
                <a:sym typeface="Symbol" panose="05050102010706020507" pitchFamily="18" charset="2"/>
              </a:rPr>
              <a:t>Transcobalamin II (TC-II) </a:t>
            </a:r>
            <a:r>
              <a:rPr lang="en-US" altLang="en-US" smtClean="0">
                <a:sym typeface="Symbol" panose="05050102010706020507" pitchFamily="18" charset="2"/>
              </a:rPr>
              <a:t>required for entry into cells</a:t>
            </a:r>
          </a:p>
          <a:p>
            <a:pPr>
              <a:spcBef>
                <a:spcPct val="0"/>
              </a:spcBef>
            </a:pPr>
            <a:r>
              <a:rPr lang="en-US" altLang="en-US" smtClean="0">
                <a:sym typeface="Symbol" panose="05050102010706020507" pitchFamily="18" charset="2"/>
              </a:rPr>
              <a:t>Abundant B</a:t>
            </a:r>
            <a:r>
              <a:rPr lang="en-US" altLang="en-US" baseline="-25000" smtClean="0">
                <a:sym typeface="Symbol" panose="05050102010706020507" pitchFamily="18" charset="2"/>
              </a:rPr>
              <a:t>12</a:t>
            </a:r>
            <a:r>
              <a:rPr lang="en-US" altLang="en-US" smtClean="0">
                <a:sym typeface="Symbol" panose="05050102010706020507" pitchFamily="18" charset="2"/>
              </a:rPr>
              <a:t> stores in liver and other tissues (2-5 year supply)</a:t>
            </a:r>
          </a:p>
        </p:txBody>
      </p:sp>
      <p:sp>
        <p:nvSpPr>
          <p:cNvPr id="211972"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11973"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11974"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49D909D-1608-477B-81AA-82E6B86A8ED2}" type="slidenum">
              <a:rPr lang="en-US" altLang="en-US" sz="1200"/>
              <a:pPr>
                <a:spcBef>
                  <a:spcPct val="0"/>
                </a:spcBef>
                <a:buFontTx/>
                <a:buNone/>
              </a:pPr>
              <a:t>114</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Rectangle 2"/>
          <p:cNvSpPr>
            <a:spLocks noGrp="1"/>
          </p:cNvSpPr>
          <p:nvPr>
            <p:ph type="title"/>
          </p:nvPr>
        </p:nvSpPr>
        <p:spPr>
          <a:effectLst>
            <a:outerShdw dist="45791" dir="3378596" algn="ctr" rotWithShape="0">
              <a:schemeClr val="bg2">
                <a:alpha val="50000"/>
              </a:schemeClr>
            </a:outerShdw>
          </a:effectLst>
        </p:spPr>
        <p:txBody>
          <a:bodyPr/>
          <a:lstStyle/>
          <a:p>
            <a:r>
              <a:rPr lang="en-US" altLang="en-US" smtClean="0"/>
              <a:t>Vitamin B</a:t>
            </a:r>
            <a:r>
              <a:rPr lang="en-US" altLang="en-US" baseline="-25000" smtClean="0"/>
              <a:t>12</a:t>
            </a:r>
            <a:r>
              <a:rPr lang="en-US" altLang="en-US" smtClean="0"/>
              <a:t> Deficiency - </a:t>
            </a:r>
            <a:r>
              <a:rPr lang="en-US" altLang="en-US" u="sng" smtClean="0">
                <a:solidFill>
                  <a:schemeClr val="tx2"/>
                </a:solidFill>
              </a:rPr>
              <a:t>Etiology</a:t>
            </a:r>
          </a:p>
        </p:txBody>
      </p:sp>
      <p:sp>
        <p:nvSpPr>
          <p:cNvPr id="212995" name="Rectangle 5"/>
          <p:cNvSpPr>
            <a:spLocks noGrp="1"/>
          </p:cNvSpPr>
          <p:nvPr>
            <p:ph sz="half" idx="1"/>
          </p:nvPr>
        </p:nvSpPr>
        <p:spPr>
          <a:xfrm>
            <a:off x="1981200" y="1265238"/>
            <a:ext cx="4038600" cy="4983162"/>
          </a:xfrm>
        </p:spPr>
        <p:txBody>
          <a:bodyPr/>
          <a:lstStyle/>
          <a:p>
            <a:pPr marL="0" indent="0">
              <a:spcBef>
                <a:spcPct val="0"/>
              </a:spcBef>
              <a:buNone/>
            </a:pPr>
            <a:r>
              <a:rPr lang="en-US" altLang="en-US" sz="2400" b="1"/>
              <a:t>Reduced B</a:t>
            </a:r>
            <a:r>
              <a:rPr lang="en-US" altLang="en-US" sz="2400" b="1" baseline="-25000"/>
              <a:t>12</a:t>
            </a:r>
            <a:r>
              <a:rPr lang="en-US" altLang="en-US" sz="2400" b="1"/>
              <a:t> intake</a:t>
            </a:r>
          </a:p>
          <a:p>
            <a:pPr marL="344488" lvl="1" indent="-225425">
              <a:spcBef>
                <a:spcPct val="0"/>
              </a:spcBef>
              <a:buFont typeface="Arial" panose="020B0604020202020204" pitchFamily="34" charset="0"/>
              <a:buChar char="•"/>
            </a:pPr>
            <a:r>
              <a:rPr lang="en-US" altLang="en-US" smtClean="0">
                <a:sym typeface="Symbol" panose="05050102010706020507" pitchFamily="18" charset="2"/>
              </a:rPr>
              <a:t>Vegan (no meat or dairy products)</a:t>
            </a:r>
          </a:p>
          <a:p>
            <a:pPr marL="344488" lvl="1" indent="-225425">
              <a:spcBef>
                <a:spcPct val="0"/>
              </a:spcBef>
              <a:buFont typeface="Arial" panose="020B0604020202020204" pitchFamily="34" charset="0"/>
              <a:buChar char="•"/>
            </a:pPr>
            <a:r>
              <a:rPr lang="en-US" altLang="en-US" smtClean="0">
                <a:sym typeface="Symbol" panose="05050102010706020507" pitchFamily="18" charset="2"/>
              </a:rPr>
              <a:t>Breast-feeding infant of vegan</a:t>
            </a:r>
          </a:p>
          <a:p>
            <a:pPr marL="0" indent="0">
              <a:spcBef>
                <a:spcPct val="0"/>
              </a:spcBef>
              <a:buNone/>
            </a:pPr>
            <a:r>
              <a:rPr lang="en-US" altLang="en-US" sz="2400" b="1">
                <a:sym typeface="Symbol" panose="05050102010706020507" pitchFamily="18" charset="2"/>
              </a:rPr>
              <a:t>Decreased intestinal B</a:t>
            </a:r>
            <a:r>
              <a:rPr lang="en-US" altLang="en-US" sz="2400" b="1" baseline="-25000">
                <a:sym typeface="Symbol" panose="05050102010706020507" pitchFamily="18" charset="2"/>
              </a:rPr>
              <a:t>12</a:t>
            </a:r>
            <a:r>
              <a:rPr lang="en-US" altLang="en-US" sz="2400" b="1">
                <a:sym typeface="Symbol" panose="05050102010706020507" pitchFamily="18" charset="2"/>
              </a:rPr>
              <a:t> absorption</a:t>
            </a:r>
          </a:p>
          <a:p>
            <a:pPr marL="344488" lvl="1" indent="-225425">
              <a:spcBef>
                <a:spcPct val="0"/>
              </a:spcBef>
              <a:buFont typeface="Arial" panose="020B0604020202020204" pitchFamily="34" charset="0"/>
              <a:buChar char="•"/>
            </a:pPr>
            <a:r>
              <a:rPr lang="en-US" altLang="en-US" smtClean="0">
                <a:sym typeface="Symbol" panose="05050102010706020507" pitchFamily="18" charset="2"/>
              </a:rPr>
              <a:t>Reduced intrinsic factor production</a:t>
            </a:r>
          </a:p>
          <a:p>
            <a:pPr marL="744538" lvl="2" indent="-225425">
              <a:spcBef>
                <a:spcPct val="0"/>
              </a:spcBef>
            </a:pPr>
            <a:r>
              <a:rPr lang="en-US" altLang="en-US" smtClean="0">
                <a:sym typeface="Symbol" panose="05050102010706020507" pitchFamily="18" charset="2"/>
              </a:rPr>
              <a:t>“Adult-type” pernicious anemia</a:t>
            </a:r>
          </a:p>
          <a:p>
            <a:pPr marL="744538" lvl="2" indent="-225425">
              <a:spcBef>
                <a:spcPct val="0"/>
              </a:spcBef>
            </a:pPr>
            <a:r>
              <a:rPr lang="en-US" altLang="en-US" smtClean="0">
                <a:sym typeface="Symbol" panose="05050102010706020507" pitchFamily="18" charset="2"/>
              </a:rPr>
              <a:t>Juvenile pernicious anemia</a:t>
            </a:r>
          </a:p>
          <a:p>
            <a:pPr marL="344488" lvl="1" indent="-225425">
              <a:spcBef>
                <a:spcPct val="0"/>
              </a:spcBef>
              <a:buFont typeface="Arial" panose="020B0604020202020204" pitchFamily="34" charset="0"/>
              <a:buChar char="•"/>
            </a:pPr>
            <a:r>
              <a:rPr lang="en-US" altLang="en-US" smtClean="0">
                <a:sym typeface="Symbol" panose="05050102010706020507" pitchFamily="18" charset="2"/>
              </a:rPr>
              <a:t>Post-gastrectomy </a:t>
            </a:r>
          </a:p>
        </p:txBody>
      </p:sp>
      <p:sp>
        <p:nvSpPr>
          <p:cNvPr id="3" name="Content Placeholder 2">
            <a:extLst>
              <a:ext uri="{FF2B5EF4-FFF2-40B4-BE49-F238E27FC236}">
                <a16:creationId xmlns="" xmlns:a16="http://schemas.microsoft.com/office/drawing/2014/main" id="{014B136A-1FCB-41B2-BFBB-80EEDDB37F72}"/>
              </a:ext>
            </a:extLst>
          </p:cNvPr>
          <p:cNvSpPr>
            <a:spLocks noGrp="1"/>
          </p:cNvSpPr>
          <p:nvPr>
            <p:ph sz="half" idx="2"/>
          </p:nvPr>
        </p:nvSpPr>
        <p:spPr>
          <a:xfrm>
            <a:off x="6172200" y="1265238"/>
            <a:ext cx="4038600" cy="4983162"/>
          </a:xfrm>
        </p:spPr>
        <p:txBody>
          <a:bodyPr/>
          <a:lstStyle/>
          <a:p>
            <a:pPr marL="1588" lvl="1" indent="0">
              <a:spcBef>
                <a:spcPts val="0"/>
              </a:spcBef>
              <a:buNone/>
              <a:defRPr/>
            </a:pPr>
            <a:r>
              <a:rPr lang="en-US" b="1" dirty="0">
                <a:sym typeface="Symbol" pitchFamily="18" charset="2"/>
              </a:rPr>
              <a:t>Malabsorption despite normal intrinsic factor</a:t>
            </a:r>
          </a:p>
          <a:p>
            <a:pPr marL="344488" lvl="1" indent="-225425">
              <a:spcBef>
                <a:spcPts val="0"/>
              </a:spcBef>
              <a:buFont typeface="Arial" panose="020B0604020202020204" pitchFamily="34" charset="0"/>
              <a:buChar char="•"/>
              <a:defRPr/>
            </a:pPr>
            <a:r>
              <a:rPr lang="en-US" dirty="0" err="1">
                <a:sym typeface="Symbol" pitchFamily="18" charset="2"/>
              </a:rPr>
              <a:t>Ileal</a:t>
            </a:r>
            <a:r>
              <a:rPr lang="en-US" dirty="0">
                <a:sym typeface="Symbol" pitchFamily="18" charset="2"/>
              </a:rPr>
              <a:t> resection</a:t>
            </a:r>
          </a:p>
          <a:p>
            <a:pPr marL="344488" lvl="1" indent="-225425">
              <a:spcBef>
                <a:spcPts val="0"/>
              </a:spcBef>
              <a:buFont typeface="Arial" panose="020B0604020202020204" pitchFamily="34" charset="0"/>
              <a:buChar char="•"/>
              <a:defRPr/>
            </a:pPr>
            <a:r>
              <a:rPr lang="en-US" dirty="0">
                <a:sym typeface="Symbol" pitchFamily="18" charset="2"/>
              </a:rPr>
              <a:t>Inflammatory bowel disease</a:t>
            </a:r>
          </a:p>
          <a:p>
            <a:pPr marL="344488" lvl="1" indent="-225425">
              <a:spcBef>
                <a:spcPts val="0"/>
              </a:spcBef>
              <a:buFont typeface="Arial" panose="020B0604020202020204" pitchFamily="34" charset="0"/>
              <a:buChar char="•"/>
              <a:defRPr/>
            </a:pPr>
            <a:r>
              <a:rPr lang="en-US" dirty="0" err="1">
                <a:sym typeface="Symbol" pitchFamily="18" charset="2"/>
              </a:rPr>
              <a:t>Imerslund-Gräsbeck</a:t>
            </a:r>
            <a:r>
              <a:rPr lang="en-US" dirty="0">
                <a:sym typeface="Symbol" pitchFamily="18" charset="2"/>
              </a:rPr>
              <a:t> syndrome</a:t>
            </a:r>
          </a:p>
          <a:p>
            <a:pPr marL="1588" indent="0">
              <a:spcBef>
                <a:spcPts val="0"/>
              </a:spcBef>
              <a:buNone/>
              <a:defRPr/>
            </a:pPr>
            <a:r>
              <a:rPr lang="en-US" sz="2400" b="1" dirty="0">
                <a:sym typeface="Symbol" pitchFamily="18" charset="2"/>
              </a:rPr>
              <a:t>Increased intestinal utilization</a:t>
            </a:r>
          </a:p>
          <a:p>
            <a:pPr marL="344488" lvl="1" indent="-225425">
              <a:spcBef>
                <a:spcPts val="0"/>
              </a:spcBef>
              <a:buFont typeface="Arial" panose="020B0604020202020204" pitchFamily="34" charset="0"/>
              <a:buChar char="•"/>
              <a:defRPr/>
            </a:pPr>
            <a:r>
              <a:rPr lang="en-US" dirty="0">
                <a:sym typeface="Symbol" pitchFamily="18" charset="2"/>
              </a:rPr>
              <a:t>Blind loop or other intestinal stasis </a:t>
            </a:r>
            <a:r>
              <a:rPr lang="en-US" dirty="0">
                <a:sym typeface="Wingdings" panose="05000000000000000000" pitchFamily="2" charset="2"/>
              </a:rPr>
              <a:t></a:t>
            </a:r>
            <a:r>
              <a:rPr lang="en-US" dirty="0">
                <a:sym typeface="Symbol" pitchFamily="18" charset="2"/>
              </a:rPr>
              <a:t> bacterial overgrowth</a:t>
            </a:r>
          </a:p>
          <a:p>
            <a:pPr marL="344488" lvl="1" indent="-225425">
              <a:spcBef>
                <a:spcPts val="0"/>
              </a:spcBef>
              <a:buFont typeface="Arial" panose="020B0604020202020204" pitchFamily="34" charset="0"/>
              <a:buChar char="•"/>
              <a:defRPr/>
            </a:pPr>
            <a:r>
              <a:rPr lang="en-US" dirty="0">
                <a:sym typeface="Symbol" pitchFamily="18" charset="2"/>
              </a:rPr>
              <a:t>Fish tapeworm infection</a:t>
            </a:r>
          </a:p>
          <a:p>
            <a:pPr>
              <a:spcBef>
                <a:spcPts val="0"/>
              </a:spcBef>
              <a:defRPr/>
            </a:pPr>
            <a:endParaRPr lang="en-US" sz="3200" dirty="0"/>
          </a:p>
        </p:txBody>
      </p:sp>
      <p:sp>
        <p:nvSpPr>
          <p:cNvPr id="212997"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12998"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67E10FC-E7F9-4DCF-8252-D2FDFDABF140}" type="slidenum">
              <a:rPr lang="en-US" altLang="en-US" sz="1200"/>
              <a:pPr>
                <a:spcBef>
                  <a:spcPct val="0"/>
                </a:spcBef>
                <a:buFontTx/>
                <a:buNone/>
              </a:pPr>
              <a:t>115</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2"/>
          <p:cNvSpPr>
            <a:spLocks noGrp="1"/>
          </p:cNvSpPr>
          <p:nvPr>
            <p:ph type="title"/>
          </p:nvPr>
        </p:nvSpPr>
        <p:spPr>
          <a:effectLst>
            <a:outerShdw dist="45791" dir="3378596" algn="ctr" rotWithShape="0">
              <a:schemeClr val="bg2">
                <a:alpha val="50000"/>
              </a:schemeClr>
            </a:outerShdw>
          </a:effectLst>
        </p:spPr>
        <p:txBody>
          <a:bodyPr/>
          <a:lstStyle/>
          <a:p>
            <a:r>
              <a:rPr lang="en-US" altLang="en-US" smtClean="0"/>
              <a:t>Pernicious Anemia (Adult Type)</a:t>
            </a:r>
          </a:p>
        </p:txBody>
      </p:sp>
      <p:sp>
        <p:nvSpPr>
          <p:cNvPr id="214019" name="Rectangle 5"/>
          <p:cNvSpPr>
            <a:spLocks noGrp="1"/>
          </p:cNvSpPr>
          <p:nvPr>
            <p:ph idx="1"/>
          </p:nvPr>
        </p:nvSpPr>
        <p:spPr/>
        <p:txBody>
          <a:bodyPr/>
          <a:lstStyle/>
          <a:p>
            <a:pPr>
              <a:spcBef>
                <a:spcPct val="0"/>
              </a:spcBef>
            </a:pPr>
            <a:r>
              <a:rPr lang="en-US" altLang="en-US" smtClean="0"/>
              <a:t>Acquired, relatively common.</a:t>
            </a:r>
          </a:p>
          <a:p>
            <a:pPr>
              <a:spcBef>
                <a:spcPct val="0"/>
              </a:spcBef>
            </a:pPr>
            <a:r>
              <a:rPr lang="en-US" altLang="en-US" smtClean="0"/>
              <a:t>Rare during childhood.</a:t>
            </a:r>
          </a:p>
          <a:p>
            <a:pPr>
              <a:spcBef>
                <a:spcPct val="0"/>
              </a:spcBef>
            </a:pPr>
            <a:r>
              <a:rPr lang="en-US" altLang="en-US" smtClean="0"/>
              <a:t>Reduced or absent production of intrinsic factor (IF) by gastric parietal cells.</a:t>
            </a:r>
          </a:p>
          <a:p>
            <a:pPr>
              <a:spcBef>
                <a:spcPct val="0"/>
              </a:spcBef>
            </a:pPr>
            <a:r>
              <a:rPr lang="en-US" altLang="en-US" smtClean="0"/>
              <a:t>Autoantibodies directed against gastric parietal cells and/or IF</a:t>
            </a:r>
          </a:p>
          <a:p>
            <a:pPr>
              <a:spcBef>
                <a:spcPct val="0"/>
              </a:spcBef>
            </a:pPr>
            <a:r>
              <a:rPr lang="en-US" altLang="en-US" smtClean="0"/>
              <a:t>Association with other autoimmune disorders (thyroid, diabetes, etc.)</a:t>
            </a:r>
          </a:p>
          <a:p>
            <a:pPr>
              <a:spcBef>
                <a:spcPct val="0"/>
              </a:spcBef>
            </a:pPr>
            <a:r>
              <a:rPr lang="en-US" altLang="en-US" smtClean="0"/>
              <a:t>Treatment:  IM B</a:t>
            </a:r>
            <a:r>
              <a:rPr lang="en-US" altLang="en-US" baseline="-25000" smtClean="0"/>
              <a:t>12</a:t>
            </a:r>
            <a:r>
              <a:rPr lang="en-US" altLang="en-US" smtClean="0"/>
              <a:t> (daily and then monthly) or concentrated nasal spray</a:t>
            </a:r>
            <a:endParaRPr lang="en-US" altLang="en-US" smtClean="0">
              <a:sym typeface="Symbol" panose="05050102010706020507" pitchFamily="18" charset="2"/>
            </a:endParaRPr>
          </a:p>
        </p:txBody>
      </p:sp>
      <p:sp>
        <p:nvSpPr>
          <p:cNvPr id="214020"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14021"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14022"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5E430580-A798-4487-BF8D-54FCBF710DAF}" type="slidenum">
              <a:rPr lang="en-US" altLang="en-US" sz="1200"/>
              <a:pPr>
                <a:spcBef>
                  <a:spcPct val="0"/>
                </a:spcBef>
                <a:buFontTx/>
                <a:buNone/>
              </a:pPr>
              <a:t>116</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2"/>
          <p:cNvSpPr>
            <a:spLocks noGrp="1"/>
          </p:cNvSpPr>
          <p:nvPr>
            <p:ph type="title"/>
          </p:nvPr>
        </p:nvSpPr>
        <p:spPr>
          <a:xfrm>
            <a:off x="1600200" y="304801"/>
            <a:ext cx="8897938" cy="684213"/>
          </a:xfrm>
        </p:spPr>
        <p:txBody>
          <a:bodyPr/>
          <a:lstStyle/>
          <a:p>
            <a:pPr>
              <a:lnSpc>
                <a:spcPct val="80000"/>
              </a:lnSpc>
            </a:pPr>
            <a:r>
              <a:rPr lang="en-US" altLang="en-US" smtClean="0"/>
              <a:t>Laboratory Evaluation of Pernicious Anemia</a:t>
            </a:r>
          </a:p>
        </p:txBody>
      </p:sp>
      <p:sp>
        <p:nvSpPr>
          <p:cNvPr id="96259" name="Rectangle 3"/>
          <p:cNvSpPr>
            <a:spLocks noGrp="1"/>
          </p:cNvSpPr>
          <p:nvPr>
            <p:ph idx="1"/>
          </p:nvPr>
        </p:nvSpPr>
        <p:spPr>
          <a:xfrm>
            <a:off x="1828800" y="1447800"/>
            <a:ext cx="8534400" cy="4267200"/>
          </a:xfrm>
        </p:spPr>
        <p:txBody>
          <a:bodyPr/>
          <a:lstStyle/>
          <a:p>
            <a:pPr>
              <a:lnSpc>
                <a:spcPct val="80000"/>
              </a:lnSpc>
            </a:pPr>
            <a:r>
              <a:rPr lang="en-US" altLang="en-US" smtClean="0"/>
              <a:t>Autoantibodies</a:t>
            </a:r>
          </a:p>
          <a:p>
            <a:pPr lvl="1">
              <a:lnSpc>
                <a:spcPct val="80000"/>
              </a:lnSpc>
            </a:pPr>
            <a:r>
              <a:rPr lang="en-US" altLang="en-US" i="1" smtClean="0"/>
              <a:t>Against intrinsic factor</a:t>
            </a:r>
            <a:r>
              <a:rPr lang="en-US" altLang="en-US" smtClean="0"/>
              <a:t> (IF) are specific but not sensitive</a:t>
            </a:r>
            <a:endParaRPr lang="en-US" altLang="en-US" sz="2800"/>
          </a:p>
          <a:p>
            <a:pPr marL="1085850" lvl="2">
              <a:lnSpc>
                <a:spcPct val="80000"/>
              </a:lnSpc>
            </a:pPr>
            <a:r>
              <a:rPr lang="en-US" altLang="en-US" smtClean="0"/>
              <a:t>50% of patients with pernicious anemia </a:t>
            </a:r>
          </a:p>
          <a:p>
            <a:pPr marL="1085850" lvl="2">
              <a:lnSpc>
                <a:spcPct val="80000"/>
              </a:lnSpc>
            </a:pPr>
            <a:r>
              <a:rPr lang="en-US" altLang="en-US" smtClean="0"/>
              <a:t>Rare in normal individuals</a:t>
            </a:r>
          </a:p>
          <a:p>
            <a:pPr lvl="1">
              <a:lnSpc>
                <a:spcPct val="80000"/>
              </a:lnSpc>
            </a:pPr>
            <a:r>
              <a:rPr lang="en-US" altLang="en-US" i="1" smtClean="0"/>
              <a:t>Against gastric parietal cells</a:t>
            </a:r>
            <a:r>
              <a:rPr lang="en-US" altLang="en-US" smtClean="0"/>
              <a:t> are sensitive but not specific</a:t>
            </a:r>
            <a:endParaRPr lang="en-US" altLang="en-US" sz="2800"/>
          </a:p>
          <a:p>
            <a:pPr marL="1085850" lvl="2">
              <a:lnSpc>
                <a:spcPct val="80000"/>
              </a:lnSpc>
            </a:pPr>
            <a:r>
              <a:rPr lang="en-US" altLang="en-US" smtClean="0"/>
              <a:t>85% of patients with pernicious anemia </a:t>
            </a:r>
          </a:p>
          <a:p>
            <a:pPr marL="1085850" lvl="2">
              <a:lnSpc>
                <a:spcPct val="80000"/>
              </a:lnSpc>
            </a:pPr>
            <a:r>
              <a:rPr lang="en-US" altLang="en-US" smtClean="0"/>
              <a:t>But also 3-10% of normal individuals</a:t>
            </a:r>
          </a:p>
        </p:txBody>
      </p:sp>
      <p:sp>
        <p:nvSpPr>
          <p:cNvPr id="96260" name="Rectangle 4"/>
          <p:cNvSpPr>
            <a:spLocks noChangeArrowheads="1"/>
          </p:cNvSpPr>
          <p:nvPr/>
        </p:nvSpPr>
        <p:spPr bwMode="auto">
          <a:xfrm>
            <a:off x="1897063" y="4038600"/>
            <a:ext cx="7772400"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Char char="•"/>
            </a:pPr>
            <a:r>
              <a:rPr lang="en-US" altLang="en-US"/>
              <a:t>Schilling test (of historical interest)</a:t>
            </a:r>
            <a:endParaRPr lang="en-US" altLang="en-US" sz="3200"/>
          </a:p>
          <a:p>
            <a:pPr lvl="1">
              <a:lnSpc>
                <a:spcPct val="80000"/>
              </a:lnSpc>
              <a:buFontTx/>
              <a:buChar char="–"/>
            </a:pPr>
            <a:r>
              <a:rPr lang="en-US" altLang="en-US" sz="2000"/>
              <a:t>Oral administration of radiolabeled B</a:t>
            </a:r>
            <a:r>
              <a:rPr lang="en-US" altLang="en-US" sz="2000" baseline="-25000"/>
              <a:t>12</a:t>
            </a:r>
            <a:r>
              <a:rPr lang="en-US" altLang="en-US" sz="2000"/>
              <a:t>, with or without intrinsic factor; “chase” dose of IV B</a:t>
            </a:r>
            <a:r>
              <a:rPr lang="en-US" altLang="en-US" sz="2000" baseline="-25000"/>
              <a:t>12</a:t>
            </a:r>
            <a:r>
              <a:rPr lang="en-US" altLang="en-US" sz="2000"/>
              <a:t>; measure B</a:t>
            </a:r>
            <a:r>
              <a:rPr lang="en-US" altLang="en-US" sz="2000" baseline="-25000"/>
              <a:t>12</a:t>
            </a:r>
            <a:r>
              <a:rPr lang="en-US" altLang="en-US" sz="2000"/>
              <a:t> absorption indirectly by urinary excretion</a:t>
            </a:r>
          </a:p>
          <a:p>
            <a:pPr lvl="1">
              <a:lnSpc>
                <a:spcPct val="80000"/>
              </a:lnSpc>
              <a:buFontTx/>
              <a:buChar char="–"/>
            </a:pPr>
            <a:r>
              <a:rPr lang="en-US" altLang="en-US" sz="2000"/>
              <a:t>Distinguishes IF deficiency from malabsorption</a:t>
            </a:r>
            <a:endParaRPr lang="en-US" altLang="en-US" sz="3200"/>
          </a:p>
          <a:p>
            <a:pPr lvl="1">
              <a:lnSpc>
                <a:spcPct val="90000"/>
              </a:lnSpc>
              <a:buFontTx/>
              <a:buChar char="–"/>
            </a:pPr>
            <a:endParaRPr lang="en-US" altLang="en-US" sz="2800"/>
          </a:p>
        </p:txBody>
      </p:sp>
      <p:sp>
        <p:nvSpPr>
          <p:cNvPr id="215045" name="TextBox 5"/>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7DBB7E1-C17A-4EA6-938A-8E22EDDE6720}" type="slidenum">
              <a:rPr lang="en-US" altLang="en-US" sz="1200"/>
              <a:pPr>
                <a:spcBef>
                  <a:spcPct val="0"/>
                </a:spcBef>
                <a:buFontTx/>
                <a:buNone/>
              </a:pPr>
              <a:t>117</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6259">
                                            <p:txEl>
                                              <p:pRg st="0" end="0"/>
                                            </p:txEl>
                                          </p:spTgt>
                                        </p:tgtEl>
                                        <p:attrNameLst>
                                          <p:attrName>style.visibility</p:attrName>
                                        </p:attrNameLst>
                                      </p:cBhvr>
                                      <p:to>
                                        <p:strVal val="visible"/>
                                      </p:to>
                                    </p:set>
                                    <p:animEffect transition="in" filter="fade">
                                      <p:cBhvr>
                                        <p:cTn id="7" dur="500"/>
                                        <p:tgtEl>
                                          <p:spTgt spid="96259">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6259">
                                            <p:txEl>
                                              <p:pRg st="1" end="1"/>
                                            </p:txEl>
                                          </p:spTgt>
                                        </p:tgtEl>
                                        <p:attrNameLst>
                                          <p:attrName>style.visibility</p:attrName>
                                        </p:attrNameLst>
                                      </p:cBhvr>
                                      <p:to>
                                        <p:strVal val="visible"/>
                                      </p:to>
                                    </p:set>
                                    <p:animEffect transition="in" filter="fade">
                                      <p:cBhvr>
                                        <p:cTn id="10" dur="500"/>
                                        <p:tgtEl>
                                          <p:spTgt spid="96259">
                                            <p:txEl>
                                              <p:pRg st="1" end="1"/>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6259">
                                            <p:txEl>
                                              <p:pRg st="2" end="2"/>
                                            </p:txEl>
                                          </p:spTgt>
                                        </p:tgtEl>
                                        <p:attrNameLst>
                                          <p:attrName>style.visibility</p:attrName>
                                        </p:attrNameLst>
                                      </p:cBhvr>
                                      <p:to>
                                        <p:strVal val="visible"/>
                                      </p:to>
                                    </p:set>
                                    <p:animEffect transition="in" filter="fade">
                                      <p:cBhvr>
                                        <p:cTn id="13" dur="500"/>
                                        <p:tgtEl>
                                          <p:spTgt spid="96259">
                                            <p:txEl>
                                              <p:pRg st="2" end="2"/>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6259">
                                            <p:txEl>
                                              <p:pRg st="3" end="3"/>
                                            </p:txEl>
                                          </p:spTgt>
                                        </p:tgtEl>
                                        <p:attrNameLst>
                                          <p:attrName>style.visibility</p:attrName>
                                        </p:attrNameLst>
                                      </p:cBhvr>
                                      <p:to>
                                        <p:strVal val="visible"/>
                                      </p:to>
                                    </p:set>
                                    <p:animEffect transition="in" filter="fade">
                                      <p:cBhvr>
                                        <p:cTn id="16" dur="500"/>
                                        <p:tgtEl>
                                          <p:spTgt spid="96259">
                                            <p:txEl>
                                              <p:pRg st="3" end="3"/>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6259">
                                            <p:txEl>
                                              <p:pRg st="4" end="4"/>
                                            </p:txEl>
                                          </p:spTgt>
                                        </p:tgtEl>
                                        <p:attrNameLst>
                                          <p:attrName>style.visibility</p:attrName>
                                        </p:attrNameLst>
                                      </p:cBhvr>
                                      <p:to>
                                        <p:strVal val="visible"/>
                                      </p:to>
                                    </p:set>
                                    <p:animEffect transition="in" filter="fade">
                                      <p:cBhvr>
                                        <p:cTn id="19" dur="500"/>
                                        <p:tgtEl>
                                          <p:spTgt spid="96259">
                                            <p:txEl>
                                              <p:pRg st="4" end="4"/>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96259">
                                            <p:txEl>
                                              <p:pRg st="5" end="5"/>
                                            </p:txEl>
                                          </p:spTgt>
                                        </p:tgtEl>
                                        <p:attrNameLst>
                                          <p:attrName>style.visibility</p:attrName>
                                        </p:attrNameLst>
                                      </p:cBhvr>
                                      <p:to>
                                        <p:strVal val="visible"/>
                                      </p:to>
                                    </p:set>
                                    <p:animEffect transition="in" filter="fade">
                                      <p:cBhvr>
                                        <p:cTn id="22" dur="500"/>
                                        <p:tgtEl>
                                          <p:spTgt spid="96259">
                                            <p:txEl>
                                              <p:pRg st="5" end="5"/>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6259">
                                            <p:txEl>
                                              <p:pRg st="6" end="6"/>
                                            </p:txEl>
                                          </p:spTgt>
                                        </p:tgtEl>
                                        <p:attrNameLst>
                                          <p:attrName>style.visibility</p:attrName>
                                        </p:attrNameLst>
                                      </p:cBhvr>
                                      <p:to>
                                        <p:strVal val="visible"/>
                                      </p:to>
                                    </p:set>
                                    <p:animEffect transition="in" filter="fade">
                                      <p:cBhvr>
                                        <p:cTn id="25" dur="500"/>
                                        <p:tgtEl>
                                          <p:spTgt spid="96259">
                                            <p:txEl>
                                              <p:pRg st="6" end="6"/>
                                            </p:txEl>
                                          </p:spTgt>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96260"/>
                                        </p:tgtEl>
                                        <p:attrNameLst>
                                          <p:attrName>style.visibility</p:attrName>
                                        </p:attrNameLst>
                                      </p:cBhvr>
                                      <p:to>
                                        <p:strVal val="visible"/>
                                      </p:to>
                                    </p:set>
                                    <p:animEffect transition="in" filter="fade">
                                      <p:cBhvr>
                                        <p:cTn id="30" dur="500"/>
                                        <p:tgtEl>
                                          <p:spTgt spid="962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259" grpId="0" build="p" autoUpdateAnimBg="0"/>
      <p:bldP spid="96260" grpId="0" autoUpdateAnimBg="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2"/>
          <p:cNvSpPr>
            <a:spLocks noGrp="1"/>
          </p:cNvSpPr>
          <p:nvPr>
            <p:ph type="title"/>
          </p:nvPr>
        </p:nvSpPr>
        <p:spPr>
          <a:xfrm>
            <a:off x="1752600" y="274638"/>
            <a:ext cx="8763000" cy="715962"/>
          </a:xfrm>
          <a:effectLst>
            <a:outerShdw dist="45791" dir="3378596" algn="ctr" rotWithShape="0">
              <a:schemeClr val="bg2">
                <a:alpha val="50000"/>
              </a:schemeClr>
            </a:outerShdw>
          </a:effectLst>
        </p:spPr>
        <p:txBody>
          <a:bodyPr/>
          <a:lstStyle/>
          <a:p>
            <a:r>
              <a:rPr lang="en-US" altLang="en-US" smtClean="0"/>
              <a:t>Congenital (Juvenile) Pernicious Anemia</a:t>
            </a:r>
          </a:p>
        </p:txBody>
      </p:sp>
      <p:sp>
        <p:nvSpPr>
          <p:cNvPr id="217091" name="Rectangle 5"/>
          <p:cNvSpPr>
            <a:spLocks noGrp="1"/>
          </p:cNvSpPr>
          <p:nvPr>
            <p:ph idx="1"/>
          </p:nvPr>
        </p:nvSpPr>
        <p:spPr>
          <a:xfrm>
            <a:off x="1981200" y="1143001"/>
            <a:ext cx="8458200" cy="4983163"/>
          </a:xfrm>
        </p:spPr>
        <p:txBody>
          <a:bodyPr/>
          <a:lstStyle/>
          <a:p>
            <a:pPr>
              <a:spcBef>
                <a:spcPct val="0"/>
              </a:spcBef>
            </a:pPr>
            <a:r>
              <a:rPr lang="en-US" altLang="en-US" smtClean="0"/>
              <a:t>Autosomal recessive, rare.</a:t>
            </a:r>
          </a:p>
          <a:p>
            <a:pPr>
              <a:spcBef>
                <a:spcPct val="0"/>
              </a:spcBef>
            </a:pPr>
            <a:r>
              <a:rPr lang="en-US" altLang="en-US" smtClean="0"/>
              <a:t>Mutation(s) in the gastric Intrinsic Factor gene.</a:t>
            </a:r>
          </a:p>
          <a:p>
            <a:pPr>
              <a:spcBef>
                <a:spcPct val="0"/>
              </a:spcBef>
            </a:pPr>
            <a:r>
              <a:rPr lang="en-US" altLang="en-US" smtClean="0"/>
              <a:t>Not associated with autoimmune disorders</a:t>
            </a:r>
          </a:p>
          <a:p>
            <a:pPr>
              <a:spcBef>
                <a:spcPct val="0"/>
              </a:spcBef>
            </a:pPr>
            <a:r>
              <a:rPr lang="en-US" altLang="en-US" smtClean="0"/>
              <a:t>Diagnosis:</a:t>
            </a:r>
          </a:p>
          <a:p>
            <a:pPr lvl="1">
              <a:spcBef>
                <a:spcPct val="0"/>
              </a:spcBef>
              <a:buFont typeface="Arial" panose="020B0604020202020204" pitchFamily="34" charset="0"/>
              <a:buChar char="•"/>
            </a:pPr>
            <a:r>
              <a:rPr lang="en-US" altLang="en-US" sz="3200">
                <a:sym typeface="Symbol" panose="05050102010706020507" pitchFamily="18" charset="2"/>
              </a:rPr>
              <a:t>Low serum B</a:t>
            </a:r>
            <a:r>
              <a:rPr lang="en-US" altLang="en-US" sz="3200" baseline="-25000">
                <a:sym typeface="Symbol" panose="05050102010706020507" pitchFamily="18" charset="2"/>
              </a:rPr>
              <a:t>12 </a:t>
            </a:r>
            <a:r>
              <a:rPr lang="en-US" altLang="en-US" sz="3200">
                <a:sym typeface="Symbol" panose="05050102010706020507" pitchFamily="18" charset="2"/>
              </a:rPr>
              <a:t>level</a:t>
            </a:r>
          </a:p>
          <a:p>
            <a:pPr lvl="1">
              <a:spcBef>
                <a:spcPct val="0"/>
              </a:spcBef>
              <a:buFont typeface="Arial" panose="020B0604020202020204" pitchFamily="34" charset="0"/>
              <a:buChar char="•"/>
            </a:pPr>
            <a:r>
              <a:rPr lang="en-US" altLang="en-US" sz="3200">
                <a:sym typeface="Symbol" panose="05050102010706020507" pitchFamily="18" charset="2"/>
              </a:rPr>
              <a:t>Abnormal Schilling test, corrected by IF</a:t>
            </a:r>
          </a:p>
          <a:p>
            <a:pPr>
              <a:spcBef>
                <a:spcPct val="0"/>
              </a:spcBef>
            </a:pPr>
            <a:r>
              <a:rPr lang="en-US" altLang="en-US" smtClean="0">
                <a:sym typeface="Symbol" panose="05050102010706020507" pitchFamily="18" charset="2"/>
              </a:rPr>
              <a:t>Treatment:  IM B</a:t>
            </a:r>
            <a:r>
              <a:rPr lang="en-US" altLang="en-US" baseline="-25000" smtClean="0">
                <a:sym typeface="Symbol" panose="05050102010706020507" pitchFamily="18" charset="2"/>
              </a:rPr>
              <a:t>12 </a:t>
            </a:r>
            <a:endParaRPr lang="en-US" altLang="en-US" smtClean="0">
              <a:sym typeface="Symbol" panose="05050102010706020507" pitchFamily="18" charset="2"/>
            </a:endParaRPr>
          </a:p>
        </p:txBody>
      </p:sp>
      <p:sp>
        <p:nvSpPr>
          <p:cNvPr id="217092"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17093"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17094"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768577B-824E-4506-B78A-0A3AD06DF9BD}" type="slidenum">
              <a:rPr lang="en-US" altLang="en-US" sz="1200"/>
              <a:pPr>
                <a:spcBef>
                  <a:spcPct val="0"/>
                </a:spcBef>
                <a:buFontTx/>
                <a:buNone/>
              </a:pPr>
              <a:t>118</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2"/>
          <p:cNvSpPr>
            <a:spLocks noGrp="1"/>
          </p:cNvSpPr>
          <p:nvPr>
            <p:ph type="title"/>
          </p:nvPr>
        </p:nvSpPr>
        <p:spPr/>
        <p:txBody>
          <a:bodyPr/>
          <a:lstStyle/>
          <a:p>
            <a:r>
              <a:rPr lang="en-US" altLang="en-US" smtClean="0"/>
              <a:t>Imerslund-Gräsbeck Syndrome</a:t>
            </a:r>
          </a:p>
        </p:txBody>
      </p:sp>
      <p:sp>
        <p:nvSpPr>
          <p:cNvPr id="218115" name="Rectangle 5"/>
          <p:cNvSpPr>
            <a:spLocks noGrp="1"/>
          </p:cNvSpPr>
          <p:nvPr>
            <p:ph type="body" idx="1"/>
          </p:nvPr>
        </p:nvSpPr>
        <p:spPr/>
        <p:txBody>
          <a:bodyPr/>
          <a:lstStyle/>
          <a:p>
            <a:pPr>
              <a:spcBef>
                <a:spcPct val="0"/>
              </a:spcBef>
            </a:pPr>
            <a:r>
              <a:rPr lang="en-US" altLang="en-US" smtClean="0"/>
              <a:t>Autosomal recessive, rare.</a:t>
            </a:r>
          </a:p>
          <a:p>
            <a:pPr>
              <a:spcBef>
                <a:spcPct val="0"/>
              </a:spcBef>
            </a:pPr>
            <a:r>
              <a:rPr lang="en-US" altLang="en-US" smtClean="0"/>
              <a:t>Presents in early infancy.</a:t>
            </a:r>
          </a:p>
          <a:p>
            <a:pPr>
              <a:spcBef>
                <a:spcPct val="0"/>
              </a:spcBef>
            </a:pPr>
            <a:r>
              <a:rPr lang="en-US" altLang="en-US" smtClean="0"/>
              <a:t>Mutations in the cubilin or the amnionless genes.</a:t>
            </a:r>
          </a:p>
          <a:p>
            <a:pPr>
              <a:spcBef>
                <a:spcPct val="0"/>
              </a:spcBef>
            </a:pPr>
            <a:r>
              <a:rPr lang="en-US" altLang="en-US" smtClean="0"/>
              <a:t>Malabsorption of B</a:t>
            </a:r>
            <a:r>
              <a:rPr lang="en-US" altLang="en-US" baseline="-25000" smtClean="0"/>
              <a:t>12</a:t>
            </a:r>
            <a:r>
              <a:rPr lang="en-US" altLang="en-US" smtClean="0"/>
              <a:t> due to inability of IF/B</a:t>
            </a:r>
            <a:r>
              <a:rPr lang="en-US" altLang="en-US" baseline="-25000" smtClean="0"/>
              <a:t>12</a:t>
            </a:r>
            <a:r>
              <a:rPr lang="en-US" altLang="en-US" smtClean="0"/>
              <a:t> to bind in the terminal ileum (abnormal Schilling test, not corrected by IF).</a:t>
            </a:r>
          </a:p>
          <a:p>
            <a:pPr>
              <a:spcBef>
                <a:spcPct val="0"/>
              </a:spcBef>
            </a:pPr>
            <a:r>
              <a:rPr lang="en-US" altLang="en-US" smtClean="0"/>
              <a:t>Associated proteinuria.</a:t>
            </a:r>
          </a:p>
          <a:p>
            <a:pPr>
              <a:spcBef>
                <a:spcPct val="0"/>
              </a:spcBef>
            </a:pPr>
            <a:r>
              <a:rPr lang="en-US" altLang="en-US" smtClean="0"/>
              <a:t>Treatment:  IM B</a:t>
            </a:r>
            <a:r>
              <a:rPr lang="en-US" altLang="en-US" baseline="-25000" smtClean="0"/>
              <a:t>12</a:t>
            </a:r>
            <a:r>
              <a:rPr lang="en-US" altLang="en-US" smtClean="0"/>
              <a:t> </a:t>
            </a:r>
          </a:p>
        </p:txBody>
      </p:sp>
      <p:sp>
        <p:nvSpPr>
          <p:cNvPr id="218116"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18117"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18118"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8E020514-2F75-4AB7-8990-72EE2C0D2BAF}" type="slidenum">
              <a:rPr lang="en-US" altLang="en-US" sz="1200"/>
              <a:pPr>
                <a:spcBef>
                  <a:spcPct val="0"/>
                </a:spcBef>
                <a:buFontTx/>
                <a:buNone/>
              </a:pPr>
              <a:t>119</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itle 1"/>
          <p:cNvSpPr>
            <a:spLocks noGrp="1"/>
          </p:cNvSpPr>
          <p:nvPr>
            <p:ph type="title"/>
          </p:nvPr>
        </p:nvSpPr>
        <p:spPr/>
        <p:txBody>
          <a:bodyPr/>
          <a:lstStyle/>
          <a:p>
            <a:r>
              <a:rPr lang="en-US" altLang="en-US" smtClean="0"/>
              <a:t>Measure of Oxygen Affinity</a:t>
            </a:r>
          </a:p>
        </p:txBody>
      </p:sp>
      <p:sp>
        <p:nvSpPr>
          <p:cNvPr id="32771" name="Slide Number Placeholder 4"/>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DCE4B8B9-D654-4E5D-86F5-9F5AD42EC5CA}" type="slidenum">
              <a:rPr lang="en-US" altLang="en-US" sz="1200">
                <a:solidFill>
                  <a:srgbClr val="898989"/>
                </a:solidFill>
              </a:rPr>
              <a:pPr>
                <a:spcBef>
                  <a:spcPct val="0"/>
                </a:spcBef>
                <a:buFontTx/>
                <a:buNone/>
              </a:pPr>
              <a:t>12</a:t>
            </a:fld>
            <a:endParaRPr lang="en-US" altLang="en-US" sz="1200">
              <a:solidFill>
                <a:srgbClr val="898989"/>
              </a:solidFill>
            </a:endParaRPr>
          </a:p>
        </p:txBody>
      </p:sp>
      <p:grpSp>
        <p:nvGrpSpPr>
          <p:cNvPr id="32772" name="Group 10"/>
          <p:cNvGrpSpPr>
            <a:grpSpLocks/>
          </p:cNvGrpSpPr>
          <p:nvPr/>
        </p:nvGrpSpPr>
        <p:grpSpPr bwMode="auto">
          <a:xfrm>
            <a:off x="1676401" y="838200"/>
            <a:ext cx="5243513" cy="4457700"/>
            <a:chOff x="51798" y="1028700"/>
            <a:chExt cx="6577602" cy="5313363"/>
          </a:xfrm>
        </p:grpSpPr>
        <p:graphicFrame>
          <p:nvGraphicFramePr>
            <p:cNvPr id="32775" name="Object 7"/>
            <p:cNvGraphicFramePr>
              <a:graphicFrameLocks noChangeAspect="1"/>
            </p:cNvGraphicFramePr>
            <p:nvPr/>
          </p:nvGraphicFramePr>
          <p:xfrm>
            <a:off x="51798" y="1028700"/>
            <a:ext cx="6577602" cy="5313363"/>
          </p:xfrm>
          <a:graphic>
            <a:graphicData uri="http://schemas.openxmlformats.org/presentationml/2006/ole">
              <mc:AlternateContent xmlns:mc="http://schemas.openxmlformats.org/markup-compatibility/2006">
                <mc:Choice xmlns:v="urn:schemas-microsoft-com:vml" Requires="v">
                  <p:oleObj spid="_x0000_s32791" name="Image" r:id="rId4" imgW="2932182" imgH="2368301" progId="Photoshop.Image.11">
                    <p:embed/>
                  </p:oleObj>
                </mc:Choice>
                <mc:Fallback>
                  <p:oleObj name="Image" r:id="rId4" imgW="2932182" imgH="2368301" progId="Photoshop.Image.11">
                    <p:embed/>
                    <p:pic>
                      <p:nvPicPr>
                        <p:cNvPr id="0" name="Object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798" y="1028700"/>
                          <a:ext cx="6577602" cy="5313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32776" name="Straight Connector 5"/>
            <p:cNvCxnSpPr>
              <a:cxnSpLocks/>
            </p:cNvCxnSpPr>
            <p:nvPr/>
          </p:nvCxnSpPr>
          <p:spPr bwMode="auto">
            <a:xfrm>
              <a:off x="929640" y="3456432"/>
              <a:ext cx="3566160" cy="0"/>
            </a:xfrm>
            <a:prstGeom prst="line">
              <a:avLst/>
            </a:prstGeom>
            <a:noFill/>
            <a:ln w="34925" algn="ctr">
              <a:solidFill>
                <a:srgbClr val="FF0000"/>
              </a:solidFill>
              <a:round/>
              <a:headEnd/>
              <a:tailEnd/>
            </a:ln>
            <a:extLst>
              <a:ext uri="{909E8E84-426E-40DD-AFC4-6F175D3DCCD1}">
                <a14:hiddenFill xmlns:a14="http://schemas.microsoft.com/office/drawing/2010/main">
                  <a:noFill/>
                </a14:hiddenFill>
              </a:ext>
            </a:extLst>
          </p:spPr>
        </p:cxnSp>
        <p:cxnSp>
          <p:nvCxnSpPr>
            <p:cNvPr id="32777" name="Straight Connector 6"/>
            <p:cNvCxnSpPr>
              <a:cxnSpLocks/>
            </p:cNvCxnSpPr>
            <p:nvPr/>
          </p:nvCxnSpPr>
          <p:spPr bwMode="auto">
            <a:xfrm flipV="1">
              <a:off x="2148840" y="3468688"/>
              <a:ext cx="0" cy="2246312"/>
            </a:xfrm>
            <a:prstGeom prst="line">
              <a:avLst/>
            </a:prstGeom>
            <a:noFill/>
            <a:ln w="25400" algn="ctr">
              <a:solidFill>
                <a:srgbClr val="FF0000"/>
              </a:solidFill>
              <a:prstDash val="sysDot"/>
              <a:round/>
              <a:headEnd/>
              <a:tailEnd/>
            </a:ln>
            <a:extLst>
              <a:ext uri="{909E8E84-426E-40DD-AFC4-6F175D3DCCD1}">
                <a14:hiddenFill xmlns:a14="http://schemas.microsoft.com/office/drawing/2010/main">
                  <a:noFill/>
                </a14:hiddenFill>
              </a:ext>
            </a:extLst>
          </p:spPr>
        </p:cxnSp>
      </p:grpSp>
      <p:sp>
        <p:nvSpPr>
          <p:cNvPr id="32773" name="Content Placeholder 9"/>
          <p:cNvSpPr>
            <a:spLocks noGrp="1"/>
          </p:cNvSpPr>
          <p:nvPr>
            <p:ph sz="half" idx="2"/>
          </p:nvPr>
        </p:nvSpPr>
        <p:spPr>
          <a:xfrm>
            <a:off x="6978650" y="915988"/>
            <a:ext cx="3455988" cy="4647426"/>
          </a:xfrm>
        </p:spPr>
        <p:txBody>
          <a:bodyPr>
            <a:spAutoFit/>
          </a:bodyPr>
          <a:lstStyle/>
          <a:p>
            <a:pPr marL="0" indent="0">
              <a:spcBef>
                <a:spcPct val="0"/>
              </a:spcBef>
              <a:buNone/>
            </a:pPr>
            <a:r>
              <a:rPr lang="en-US" altLang="en-US" sz="3200" b="1">
                <a:ea typeface="Calibri" panose="020F0502020204030204" pitchFamily="34" charset="0"/>
                <a:cs typeface="Calibri" panose="020F0502020204030204" pitchFamily="34" charset="0"/>
              </a:rPr>
              <a:t>P50</a:t>
            </a:r>
          </a:p>
          <a:p>
            <a:pPr marL="0" indent="0">
              <a:spcBef>
                <a:spcPct val="0"/>
              </a:spcBef>
            </a:pPr>
            <a:r>
              <a:rPr lang="en-US" altLang="en-US" sz="2400">
                <a:ea typeface="Calibri" panose="020F0502020204030204" pitchFamily="34" charset="0"/>
                <a:cs typeface="Calibri" panose="020F0502020204030204" pitchFamily="34" charset="0"/>
              </a:rPr>
              <a:t>P50 describes the affinity of a given Hb for oxygen. </a:t>
            </a:r>
          </a:p>
          <a:p>
            <a:pPr marL="0" indent="0">
              <a:spcBef>
                <a:spcPct val="0"/>
              </a:spcBef>
            </a:pPr>
            <a:r>
              <a:rPr lang="en-US" altLang="en-US" sz="2400">
                <a:ea typeface="Calibri" panose="020F0502020204030204" pitchFamily="34" charset="0"/>
                <a:cs typeface="Calibri" panose="020F0502020204030204" pitchFamily="34" charset="0"/>
              </a:rPr>
              <a:t>P50 is the PO2 at which the Hb is 50% saturated with oxygen. </a:t>
            </a:r>
          </a:p>
          <a:p>
            <a:pPr marL="0" indent="0">
              <a:spcBef>
                <a:spcPct val="0"/>
              </a:spcBef>
            </a:pPr>
            <a:r>
              <a:rPr lang="en-US" altLang="en-US" sz="2400">
                <a:ea typeface="Calibri" panose="020F0502020204030204" pitchFamily="34" charset="0"/>
                <a:cs typeface="Calibri" panose="020F0502020204030204" pitchFamily="34" charset="0"/>
              </a:rPr>
              <a:t>As the P50 ↓, </a:t>
            </a:r>
          </a:p>
          <a:p>
            <a:pPr marL="0" indent="0">
              <a:spcBef>
                <a:spcPct val="0"/>
              </a:spcBef>
              <a:buNone/>
            </a:pPr>
            <a:r>
              <a:rPr lang="en-US" altLang="en-US" sz="2400">
                <a:ea typeface="Calibri" panose="020F0502020204030204" pitchFamily="34" charset="0"/>
                <a:cs typeface="Calibri" panose="020F0502020204030204" pitchFamily="34" charset="0"/>
              </a:rPr>
              <a:t>              oxygen affinity ↑. </a:t>
            </a:r>
          </a:p>
          <a:p>
            <a:pPr marL="0" indent="0">
              <a:spcBef>
                <a:spcPct val="0"/>
              </a:spcBef>
            </a:pPr>
            <a:endParaRPr lang="en-US" altLang="en-US" sz="2400">
              <a:ea typeface="Calibri" panose="020F0502020204030204" pitchFamily="34" charset="0"/>
              <a:cs typeface="Calibri" panose="020F0502020204030204" pitchFamily="34" charset="0"/>
            </a:endParaRPr>
          </a:p>
          <a:p>
            <a:pPr marL="0" indent="0">
              <a:spcBef>
                <a:spcPct val="0"/>
              </a:spcBef>
            </a:pPr>
            <a:r>
              <a:rPr lang="en-US" altLang="en-US" sz="2400">
                <a:ea typeface="Calibri" panose="020F0502020204030204" pitchFamily="34" charset="0"/>
                <a:cs typeface="Calibri" panose="020F0502020204030204" pitchFamily="34" charset="0"/>
              </a:rPr>
              <a:t>Hb A   26.5 mmHg </a:t>
            </a:r>
          </a:p>
          <a:p>
            <a:pPr marL="0" indent="0">
              <a:spcBef>
                <a:spcPct val="0"/>
              </a:spcBef>
            </a:pPr>
            <a:r>
              <a:rPr lang="en-US" altLang="en-US" sz="2400">
                <a:ea typeface="Calibri" panose="020F0502020204030204" pitchFamily="34" charset="0"/>
                <a:cs typeface="Calibri" panose="020F0502020204030204" pitchFamily="34" charset="0"/>
              </a:rPr>
              <a:t>Hb F      20  mmHg </a:t>
            </a:r>
          </a:p>
          <a:p>
            <a:pPr marL="0" indent="0">
              <a:spcBef>
                <a:spcPct val="0"/>
              </a:spcBef>
            </a:pPr>
            <a:r>
              <a:rPr lang="en-US" altLang="en-US" sz="2400">
                <a:ea typeface="Calibri" panose="020F0502020204030204" pitchFamily="34" charset="0"/>
                <a:cs typeface="Calibri" panose="020F0502020204030204" pitchFamily="34" charset="0"/>
              </a:rPr>
              <a:t>Hb S      34  mmHg</a:t>
            </a:r>
          </a:p>
        </p:txBody>
      </p:sp>
      <p:sp>
        <p:nvSpPr>
          <p:cNvPr id="32774" name="Rectangle 4"/>
          <p:cNvSpPr>
            <a:spLocks noChangeArrowheads="1"/>
          </p:cNvSpPr>
          <p:nvPr/>
        </p:nvSpPr>
        <p:spPr bwMode="auto">
          <a:xfrm>
            <a:off x="2583656" y="6442076"/>
            <a:ext cx="70246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Font typeface="Arial" panose="020B0604020202020204" pitchFamily="34" charset="0"/>
              <a:buNone/>
            </a:pPr>
            <a:r>
              <a:rPr lang="en-US" altLang="en-US" sz="1200" dirty="0"/>
              <a:t>Adapted from https://commons.wikimedia.org/wiki/File:Oxygen-Haemoglobin_dissociation_curves.svg</a:t>
            </a:r>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p:cNvSpPr>
            <a:spLocks noGrp="1"/>
          </p:cNvSpPr>
          <p:nvPr>
            <p:ph type="title"/>
          </p:nvPr>
        </p:nvSpPr>
        <p:spPr>
          <a:effectLst>
            <a:outerShdw dist="45791" dir="3378596" algn="ctr" rotWithShape="0">
              <a:schemeClr val="bg2">
                <a:alpha val="50000"/>
              </a:schemeClr>
            </a:outerShdw>
          </a:effectLst>
        </p:spPr>
        <p:txBody>
          <a:bodyPr/>
          <a:lstStyle/>
          <a:p>
            <a:r>
              <a:rPr lang="en-US" altLang="en-US" smtClean="0"/>
              <a:t>Transcobalamin II (TC-II) Deficiency</a:t>
            </a:r>
          </a:p>
        </p:txBody>
      </p:sp>
      <p:sp>
        <p:nvSpPr>
          <p:cNvPr id="219139" name="Rectangle 5"/>
          <p:cNvSpPr>
            <a:spLocks noGrp="1"/>
          </p:cNvSpPr>
          <p:nvPr>
            <p:ph idx="1"/>
          </p:nvPr>
        </p:nvSpPr>
        <p:spPr>
          <a:xfrm>
            <a:off x="1981200" y="1143001"/>
            <a:ext cx="8229600" cy="4983163"/>
          </a:xfrm>
        </p:spPr>
        <p:txBody>
          <a:bodyPr/>
          <a:lstStyle/>
          <a:p>
            <a:pPr marL="285750" lvl="1">
              <a:spcBef>
                <a:spcPct val="0"/>
              </a:spcBef>
              <a:buFontTx/>
              <a:buChar char="•"/>
            </a:pPr>
            <a:r>
              <a:rPr lang="en-US" altLang="en-US" sz="2800">
                <a:sym typeface="Symbol" panose="05050102010706020507" pitchFamily="18" charset="2"/>
              </a:rPr>
              <a:t>Autosomal recessive</a:t>
            </a:r>
          </a:p>
          <a:p>
            <a:pPr marL="285750" lvl="1">
              <a:spcBef>
                <a:spcPct val="0"/>
              </a:spcBef>
              <a:buFontTx/>
              <a:buChar char="•"/>
            </a:pPr>
            <a:r>
              <a:rPr lang="en-US" altLang="en-US" sz="2800">
                <a:sym typeface="Symbol" panose="05050102010706020507" pitchFamily="18" charset="2"/>
              </a:rPr>
              <a:t>Presents in </a:t>
            </a:r>
            <a:r>
              <a:rPr lang="en-US" altLang="en-US" sz="2800" u="sng">
                <a:sym typeface="Symbol" panose="05050102010706020507" pitchFamily="18" charset="2"/>
              </a:rPr>
              <a:t>early infancy</a:t>
            </a:r>
            <a:r>
              <a:rPr lang="en-US" altLang="en-US" sz="2800">
                <a:sym typeface="Symbol" panose="05050102010706020507" pitchFamily="18" charset="2"/>
              </a:rPr>
              <a:t> with </a:t>
            </a:r>
            <a:r>
              <a:rPr lang="en-US" altLang="en-US" sz="2800" u="sng">
                <a:sym typeface="Symbol" panose="05050102010706020507" pitchFamily="18" charset="2"/>
              </a:rPr>
              <a:t>pancytopenia</a:t>
            </a:r>
            <a:r>
              <a:rPr lang="en-US" altLang="en-US" sz="2800">
                <a:sym typeface="Symbol" panose="05050102010706020507" pitchFamily="18" charset="2"/>
              </a:rPr>
              <a:t>, diarrhea, and failure to thrive</a:t>
            </a:r>
          </a:p>
          <a:p>
            <a:pPr marL="285750" lvl="1">
              <a:spcBef>
                <a:spcPct val="0"/>
              </a:spcBef>
              <a:buFontTx/>
              <a:buChar char="•"/>
            </a:pPr>
            <a:r>
              <a:rPr lang="en-US" altLang="en-US" sz="2800">
                <a:sym typeface="Symbol" panose="05050102010706020507" pitchFamily="18" charset="2"/>
              </a:rPr>
              <a:t>Normal plasma cobalamin and folate levels</a:t>
            </a:r>
          </a:p>
          <a:p>
            <a:pPr marL="285750" lvl="1">
              <a:spcBef>
                <a:spcPct val="0"/>
              </a:spcBef>
              <a:buFontTx/>
              <a:buChar char="•"/>
            </a:pPr>
            <a:r>
              <a:rPr lang="en-US" altLang="en-US" sz="2800">
                <a:sym typeface="Symbol" panose="05050102010706020507" pitchFamily="18" charset="2"/>
              </a:rPr>
              <a:t>Marrow floridly megaloblastic</a:t>
            </a:r>
          </a:p>
          <a:p>
            <a:pPr marL="285750" lvl="1">
              <a:spcBef>
                <a:spcPct val="0"/>
              </a:spcBef>
              <a:buFontTx/>
              <a:buChar char="•"/>
            </a:pPr>
            <a:r>
              <a:rPr lang="en-US" altLang="en-US" sz="2800">
                <a:sym typeface="Symbol" panose="05050102010706020507" pitchFamily="18" charset="2"/>
              </a:rPr>
              <a:t>Low or absent TC-II levels in serum</a:t>
            </a:r>
          </a:p>
          <a:p>
            <a:pPr marL="285750" lvl="1">
              <a:spcBef>
                <a:spcPct val="0"/>
              </a:spcBef>
              <a:buFontTx/>
              <a:buChar char="•"/>
            </a:pPr>
            <a:r>
              <a:rPr lang="en-US" altLang="en-US" sz="2800">
                <a:sym typeface="Symbol" panose="05050102010706020507" pitchFamily="18" charset="2"/>
              </a:rPr>
              <a:t>Treatment with daily high-dose IM B</a:t>
            </a:r>
            <a:r>
              <a:rPr lang="en-US" altLang="en-US" sz="2800" baseline="-25000">
                <a:sym typeface="Symbol" panose="05050102010706020507" pitchFamily="18" charset="2"/>
              </a:rPr>
              <a:t>12</a:t>
            </a:r>
          </a:p>
        </p:txBody>
      </p:sp>
      <p:sp>
        <p:nvSpPr>
          <p:cNvPr id="219140"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19141"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19142"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3FF4182-6EF5-41B3-8ED0-2C01990DAE93}" type="slidenum">
              <a:rPr lang="en-US" altLang="en-US" sz="1200"/>
              <a:pPr>
                <a:spcBef>
                  <a:spcPct val="0"/>
                </a:spcBef>
                <a:buFontTx/>
                <a:buNone/>
              </a:pPr>
              <a:t>120</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2"/>
          <p:cNvSpPr>
            <a:spLocks noGrp="1"/>
          </p:cNvSpPr>
          <p:nvPr>
            <p:ph type="title"/>
          </p:nvPr>
        </p:nvSpPr>
        <p:spPr>
          <a:xfrm>
            <a:off x="1981200" y="427038"/>
            <a:ext cx="8229600" cy="715962"/>
          </a:xfrm>
          <a:effectLst>
            <a:outerShdw dist="45791" dir="3378596" algn="ctr" rotWithShape="0">
              <a:schemeClr val="bg2">
                <a:alpha val="50000"/>
              </a:schemeClr>
            </a:outerShdw>
          </a:effectLst>
        </p:spPr>
        <p:txBody>
          <a:bodyPr/>
          <a:lstStyle/>
          <a:p>
            <a:pPr>
              <a:lnSpc>
                <a:spcPts val="4000"/>
              </a:lnSpc>
            </a:pPr>
            <a:r>
              <a:rPr lang="en-US" altLang="en-US" smtClean="0"/>
              <a:t>Treatment of Vitamin B</a:t>
            </a:r>
            <a:r>
              <a:rPr lang="en-US" altLang="en-US" baseline="-25000" smtClean="0"/>
              <a:t>12</a:t>
            </a:r>
            <a:r>
              <a:rPr lang="en-US" altLang="en-US" smtClean="0"/>
              <a:t> Deficiency with High Dose Folic Acid</a:t>
            </a:r>
          </a:p>
        </p:txBody>
      </p:sp>
      <p:sp>
        <p:nvSpPr>
          <p:cNvPr id="220163" name="Rectangle 5"/>
          <p:cNvSpPr>
            <a:spLocks noGrp="1"/>
          </p:cNvSpPr>
          <p:nvPr>
            <p:ph idx="1"/>
          </p:nvPr>
        </p:nvSpPr>
        <p:spPr>
          <a:xfrm>
            <a:off x="1981200" y="1524001"/>
            <a:ext cx="8229600" cy="4602163"/>
          </a:xfrm>
        </p:spPr>
        <p:txBody>
          <a:bodyPr/>
          <a:lstStyle/>
          <a:p>
            <a:pPr>
              <a:spcBef>
                <a:spcPct val="0"/>
              </a:spcBef>
            </a:pPr>
            <a:r>
              <a:rPr lang="en-US" altLang="en-US" smtClean="0"/>
              <a:t>Megaloblastic anemia of B</a:t>
            </a:r>
            <a:r>
              <a:rPr lang="en-US" altLang="en-US" baseline="-25000" smtClean="0"/>
              <a:t>12</a:t>
            </a:r>
            <a:r>
              <a:rPr lang="en-US" altLang="en-US" smtClean="0"/>
              <a:t> deficiency responds to folic acid in high doses (</a:t>
            </a:r>
            <a:r>
              <a:rPr lang="en-US" altLang="en-US" smtClean="0">
                <a:cs typeface="Arial" panose="020B0604020202020204" pitchFamily="34" charset="0"/>
              </a:rPr>
              <a:t>≥ 1 mg/d)</a:t>
            </a:r>
          </a:p>
          <a:p>
            <a:pPr lvl="1">
              <a:spcBef>
                <a:spcPct val="0"/>
              </a:spcBef>
            </a:pPr>
            <a:r>
              <a:rPr lang="en-US" altLang="en-US" smtClean="0">
                <a:cs typeface="Arial" panose="020B0604020202020204" pitchFamily="34" charset="0"/>
              </a:rPr>
              <a:t>Underlying B</a:t>
            </a:r>
            <a:r>
              <a:rPr lang="en-US" altLang="en-US" baseline="-25000" smtClean="0">
                <a:cs typeface="Arial" panose="020B0604020202020204" pitchFamily="34" charset="0"/>
              </a:rPr>
              <a:t>12</a:t>
            </a:r>
            <a:r>
              <a:rPr lang="en-US" altLang="en-US" smtClean="0">
                <a:cs typeface="Arial" panose="020B0604020202020204" pitchFamily="34" charset="0"/>
              </a:rPr>
              <a:t> deficiency may be masked</a:t>
            </a:r>
          </a:p>
          <a:p>
            <a:pPr lvl="1">
              <a:spcBef>
                <a:spcPct val="0"/>
              </a:spcBef>
            </a:pPr>
            <a:r>
              <a:rPr lang="en-US" altLang="en-US" smtClean="0">
                <a:cs typeface="Arial" panose="020B0604020202020204" pitchFamily="34" charset="0"/>
              </a:rPr>
              <a:t>Neurologic deficits of B</a:t>
            </a:r>
            <a:r>
              <a:rPr lang="en-US" altLang="en-US" baseline="-25000" smtClean="0">
                <a:cs typeface="Arial" panose="020B0604020202020204" pitchFamily="34" charset="0"/>
              </a:rPr>
              <a:t>12</a:t>
            </a:r>
            <a:r>
              <a:rPr lang="en-US" altLang="en-US" smtClean="0">
                <a:cs typeface="Arial" panose="020B0604020202020204" pitchFamily="34" charset="0"/>
              </a:rPr>
              <a:t> deficiency do </a:t>
            </a:r>
            <a:r>
              <a:rPr lang="en-US" altLang="en-US" u="sng" smtClean="0">
                <a:cs typeface="Arial" panose="020B0604020202020204" pitchFamily="34" charset="0"/>
              </a:rPr>
              <a:t>not</a:t>
            </a:r>
            <a:r>
              <a:rPr lang="en-US" altLang="en-US" smtClean="0">
                <a:cs typeface="Arial" panose="020B0604020202020204" pitchFamily="34" charset="0"/>
              </a:rPr>
              <a:t> respond to folate</a:t>
            </a:r>
          </a:p>
          <a:p>
            <a:pPr>
              <a:spcBef>
                <a:spcPct val="0"/>
              </a:spcBef>
            </a:pPr>
            <a:r>
              <a:rPr lang="en-US" altLang="en-US" u="sng" smtClean="0">
                <a:cs typeface="Arial" panose="020B0604020202020204" pitchFamily="34" charset="0"/>
              </a:rPr>
              <a:t>Bottom line</a:t>
            </a:r>
            <a:r>
              <a:rPr lang="en-US" altLang="en-US" smtClean="0">
                <a:cs typeface="Arial" panose="020B0604020202020204" pitchFamily="34" charset="0"/>
              </a:rPr>
              <a:t>:  Correct diagnosis extremely important!</a:t>
            </a:r>
            <a:endParaRPr lang="en-US" altLang="en-US" smtClean="0">
              <a:cs typeface="Arial" panose="020B0604020202020204" pitchFamily="34" charset="0"/>
              <a:sym typeface="Symbol" panose="05050102010706020507" pitchFamily="18" charset="2"/>
            </a:endParaRPr>
          </a:p>
        </p:txBody>
      </p:sp>
      <p:sp>
        <p:nvSpPr>
          <p:cNvPr id="220164"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20165"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20166" name="TextBox 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C544D7C-4D8B-4FF4-8E06-8B550535017C}" type="slidenum">
              <a:rPr lang="en-US" altLang="en-US" sz="1200"/>
              <a:pPr>
                <a:spcBef>
                  <a:spcPct val="0"/>
                </a:spcBef>
                <a:buFontTx/>
                <a:buNone/>
              </a:pPr>
              <a:t>121</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2"/>
          <p:cNvSpPr>
            <a:spLocks noGrp="1"/>
          </p:cNvSpPr>
          <p:nvPr>
            <p:ph type="title"/>
          </p:nvPr>
        </p:nvSpPr>
        <p:spPr>
          <a:effectLst>
            <a:outerShdw dist="45791" dir="3378596" algn="ctr" rotWithShape="0">
              <a:schemeClr val="bg2">
                <a:alpha val="50000"/>
              </a:schemeClr>
            </a:outerShdw>
          </a:effectLst>
        </p:spPr>
        <p:txBody>
          <a:bodyPr/>
          <a:lstStyle/>
          <a:p>
            <a:r>
              <a:rPr lang="en-US" altLang="en-US" smtClean="0"/>
              <a:t>Other Causes of Megaloblastic Anemia</a:t>
            </a:r>
          </a:p>
        </p:txBody>
      </p:sp>
      <p:sp>
        <p:nvSpPr>
          <p:cNvPr id="221187" name="Rectangle 5"/>
          <p:cNvSpPr>
            <a:spLocks noGrp="1"/>
          </p:cNvSpPr>
          <p:nvPr>
            <p:ph idx="1"/>
          </p:nvPr>
        </p:nvSpPr>
        <p:spPr/>
        <p:txBody>
          <a:bodyPr/>
          <a:lstStyle/>
          <a:p>
            <a:pPr>
              <a:spcBef>
                <a:spcPts val="2400"/>
              </a:spcBef>
            </a:pPr>
            <a:r>
              <a:rPr lang="en-US" altLang="en-US" smtClean="0"/>
              <a:t>Thiamine – responsive megaloblastic  anemia (TRMA)</a:t>
            </a:r>
          </a:p>
          <a:p>
            <a:pPr>
              <a:spcBef>
                <a:spcPts val="2400"/>
              </a:spcBef>
            </a:pPr>
            <a:r>
              <a:rPr lang="en-US" altLang="en-US" smtClean="0"/>
              <a:t>Hereditary orotic aciduria</a:t>
            </a:r>
          </a:p>
          <a:p>
            <a:pPr>
              <a:spcBef>
                <a:spcPts val="2400"/>
              </a:spcBef>
            </a:pPr>
            <a:r>
              <a:rPr lang="en-US" altLang="en-US" smtClean="0"/>
              <a:t>Congenital dyserythropoietic anemia</a:t>
            </a:r>
          </a:p>
          <a:p>
            <a:pPr>
              <a:spcBef>
                <a:spcPts val="2400"/>
              </a:spcBef>
            </a:pPr>
            <a:r>
              <a:rPr lang="en-US" altLang="en-US" smtClean="0"/>
              <a:t>Myelodysplasia</a:t>
            </a:r>
          </a:p>
          <a:p>
            <a:pPr>
              <a:spcBef>
                <a:spcPts val="2400"/>
              </a:spcBef>
            </a:pPr>
            <a:r>
              <a:rPr lang="en-US" altLang="en-US" smtClean="0"/>
              <a:t>M6 AML</a:t>
            </a:r>
            <a:endParaRPr lang="en-US" altLang="en-US" smtClean="0">
              <a:sym typeface="Symbol" panose="05050102010706020507" pitchFamily="18" charset="2"/>
            </a:endParaRPr>
          </a:p>
        </p:txBody>
      </p:sp>
      <p:sp>
        <p:nvSpPr>
          <p:cNvPr id="221188"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21189"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21190" name="TextBox 5"/>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C3E9F16C-6E50-47C3-AE73-8E1B0057FCD4}" type="slidenum">
              <a:rPr lang="en-US" altLang="en-US" sz="1200"/>
              <a:pPr>
                <a:spcBef>
                  <a:spcPct val="0"/>
                </a:spcBef>
                <a:buFontTx/>
                <a:buNone/>
              </a:pPr>
              <a:t>122</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2"/>
          <p:cNvSpPr>
            <a:spLocks noGrp="1"/>
          </p:cNvSpPr>
          <p:nvPr>
            <p:ph type="title"/>
          </p:nvPr>
        </p:nvSpPr>
        <p:spPr>
          <a:xfrm>
            <a:off x="1828800" y="304800"/>
            <a:ext cx="8466138" cy="990600"/>
          </a:xfrm>
        </p:spPr>
        <p:txBody>
          <a:bodyPr/>
          <a:lstStyle/>
          <a:p>
            <a:pPr>
              <a:lnSpc>
                <a:spcPct val="80000"/>
              </a:lnSpc>
            </a:pPr>
            <a:r>
              <a:rPr lang="en-US" altLang="en-US" smtClean="0"/>
              <a:t>Response to therapy</a:t>
            </a:r>
            <a:br>
              <a:rPr lang="en-US" altLang="en-US" smtClean="0"/>
            </a:br>
            <a:r>
              <a:rPr lang="en-US" altLang="en-US" sz="2800" i="1"/>
              <a:t>(same time course for all nutritional anemias)</a:t>
            </a:r>
            <a:endParaRPr lang="en-US" altLang="en-US" sz="3200" i="1"/>
          </a:p>
        </p:txBody>
      </p:sp>
      <p:sp>
        <p:nvSpPr>
          <p:cNvPr id="97283" name="Rectangle 3"/>
          <p:cNvSpPr>
            <a:spLocks noGrp="1"/>
          </p:cNvSpPr>
          <p:nvPr>
            <p:ph idx="1"/>
          </p:nvPr>
        </p:nvSpPr>
        <p:spPr>
          <a:xfrm>
            <a:off x="1828800" y="1524000"/>
            <a:ext cx="8534400" cy="4267200"/>
          </a:xfrm>
        </p:spPr>
        <p:txBody>
          <a:bodyPr/>
          <a:lstStyle/>
          <a:p>
            <a:r>
              <a:rPr lang="en-US" altLang="en-US" sz="3200"/>
              <a:t>Reticulocytosis</a:t>
            </a:r>
          </a:p>
          <a:p>
            <a:pPr lvl="1"/>
            <a:r>
              <a:rPr lang="en-US" altLang="en-US" sz="2800"/>
              <a:t>Peaks 5-8 days</a:t>
            </a:r>
          </a:p>
        </p:txBody>
      </p:sp>
      <p:sp>
        <p:nvSpPr>
          <p:cNvPr id="97284" name="Rectangle 4"/>
          <p:cNvSpPr>
            <a:spLocks noChangeArrowheads="1"/>
          </p:cNvSpPr>
          <p:nvPr/>
        </p:nvSpPr>
        <p:spPr bwMode="auto">
          <a:xfrm>
            <a:off x="1828800" y="2667000"/>
            <a:ext cx="5418138"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r>
              <a:rPr lang="en-US" altLang="en-US" sz="3200"/>
              <a:t>Recovery from anemia</a:t>
            </a:r>
          </a:p>
          <a:p>
            <a:pPr lvl="1">
              <a:buFontTx/>
              <a:buChar char="–"/>
            </a:pPr>
            <a:r>
              <a:rPr lang="en-US" altLang="en-US" sz="2800"/>
              <a:t>Within 2-4 weeks</a:t>
            </a:r>
          </a:p>
        </p:txBody>
      </p:sp>
      <p:sp>
        <p:nvSpPr>
          <p:cNvPr id="97285" name="Rectangle 5"/>
          <p:cNvSpPr>
            <a:spLocks noChangeArrowheads="1"/>
          </p:cNvSpPr>
          <p:nvPr/>
        </p:nvSpPr>
        <p:spPr bwMode="auto">
          <a:xfrm>
            <a:off x="1828801" y="3733800"/>
            <a:ext cx="4335463"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r>
              <a:rPr lang="en-US" altLang="en-US" sz="3200"/>
              <a:t>Normalization of MCV</a:t>
            </a:r>
            <a:endParaRPr lang="en-US" altLang="en-US"/>
          </a:p>
          <a:p>
            <a:pPr lvl="1">
              <a:buFontTx/>
              <a:buChar char="–"/>
            </a:pPr>
            <a:r>
              <a:rPr lang="en-US" altLang="en-US" sz="2800"/>
              <a:t>Within 1-2 months</a:t>
            </a:r>
          </a:p>
        </p:txBody>
      </p:sp>
      <p:sp>
        <p:nvSpPr>
          <p:cNvPr id="97286" name="Rectangle 6"/>
          <p:cNvSpPr>
            <a:spLocks noChangeArrowheads="1"/>
          </p:cNvSpPr>
          <p:nvPr/>
        </p:nvSpPr>
        <p:spPr bwMode="auto">
          <a:xfrm>
            <a:off x="1846263" y="4800600"/>
            <a:ext cx="77724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r>
              <a:rPr lang="en-US" altLang="en-US" sz="3200"/>
              <a:t>Neurologic recovery (B</a:t>
            </a:r>
            <a:r>
              <a:rPr lang="en-US" altLang="en-US" sz="3200" baseline="-25000"/>
              <a:t>12</a:t>
            </a:r>
            <a:r>
              <a:rPr lang="en-US" altLang="en-US" sz="3200"/>
              <a:t> deficiency ONLY)</a:t>
            </a:r>
            <a:endParaRPr lang="en-US" altLang="en-US"/>
          </a:p>
          <a:p>
            <a:pPr lvl="1">
              <a:buFontTx/>
              <a:buChar char="–"/>
            </a:pPr>
            <a:r>
              <a:rPr lang="en-US" altLang="en-US" sz="2800"/>
              <a:t>Within weeks, unless irreversible disease</a:t>
            </a:r>
          </a:p>
        </p:txBody>
      </p:sp>
      <p:sp>
        <p:nvSpPr>
          <p:cNvPr id="222215" name="TextBox 8"/>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E28F9E4B-CB79-4C7D-A91B-40FB036DC6D7}" type="slidenum">
              <a:rPr lang="en-US" altLang="en-US" sz="1200"/>
              <a:pPr>
                <a:spcBef>
                  <a:spcPct val="0"/>
                </a:spcBef>
                <a:buFontTx/>
                <a:buNone/>
              </a:pPr>
              <a:t>123</a:t>
            </a:fld>
            <a:endParaRPr lang="en-US" altLang="en-US" sz="1200"/>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7283">
                                            <p:txEl>
                                              <p:pRg st="0" end="0"/>
                                            </p:txEl>
                                          </p:spTgt>
                                        </p:tgtEl>
                                        <p:attrNameLst>
                                          <p:attrName>style.visibility</p:attrName>
                                        </p:attrNameLst>
                                      </p:cBhvr>
                                      <p:to>
                                        <p:strVal val="visible"/>
                                      </p:to>
                                    </p:set>
                                    <p:animEffect transition="in" filter="fade">
                                      <p:cBhvr>
                                        <p:cTn id="7" dur="500"/>
                                        <p:tgtEl>
                                          <p:spTgt spid="97283">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7283">
                                            <p:txEl>
                                              <p:pRg st="1" end="1"/>
                                            </p:txEl>
                                          </p:spTgt>
                                        </p:tgtEl>
                                        <p:attrNameLst>
                                          <p:attrName>style.visibility</p:attrName>
                                        </p:attrNameLst>
                                      </p:cBhvr>
                                      <p:to>
                                        <p:strVal val="visible"/>
                                      </p:to>
                                    </p:set>
                                    <p:animEffect transition="in" filter="fade">
                                      <p:cBhvr>
                                        <p:cTn id="10" dur="500"/>
                                        <p:tgtEl>
                                          <p:spTgt spid="97283">
                                            <p:txEl>
                                              <p:pRg st="1" end="1"/>
                                            </p:txEl>
                                          </p:spTgt>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97284">
                                            <p:txEl>
                                              <p:pRg st="0" end="0"/>
                                            </p:txEl>
                                          </p:spTgt>
                                        </p:tgtEl>
                                        <p:attrNameLst>
                                          <p:attrName>style.visibility</p:attrName>
                                        </p:attrNameLst>
                                      </p:cBhvr>
                                      <p:to>
                                        <p:strVal val="visible"/>
                                      </p:to>
                                    </p:set>
                                    <p:animEffect transition="in" filter="fade">
                                      <p:cBhvr>
                                        <p:cTn id="15" dur="500"/>
                                        <p:tgtEl>
                                          <p:spTgt spid="97284">
                                            <p:txEl>
                                              <p:pRg st="0" end="0"/>
                                            </p:txEl>
                                          </p:spTgt>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97284">
                                            <p:txEl>
                                              <p:pRg st="1" end="1"/>
                                            </p:txEl>
                                          </p:spTgt>
                                        </p:tgtEl>
                                        <p:attrNameLst>
                                          <p:attrName>style.visibility</p:attrName>
                                        </p:attrNameLst>
                                      </p:cBhvr>
                                      <p:to>
                                        <p:strVal val="visible"/>
                                      </p:to>
                                    </p:set>
                                    <p:animEffect transition="in" filter="fade">
                                      <p:cBhvr>
                                        <p:cTn id="18" dur="500"/>
                                        <p:tgtEl>
                                          <p:spTgt spid="97284">
                                            <p:txEl>
                                              <p:pRg st="1" end="1"/>
                                            </p:txEl>
                                          </p:spTgt>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97285">
                                            <p:txEl>
                                              <p:pRg st="0" end="0"/>
                                            </p:txEl>
                                          </p:spTgt>
                                        </p:tgtEl>
                                        <p:attrNameLst>
                                          <p:attrName>style.visibility</p:attrName>
                                        </p:attrNameLst>
                                      </p:cBhvr>
                                      <p:to>
                                        <p:strVal val="visible"/>
                                      </p:to>
                                    </p:set>
                                    <p:animEffect transition="in" filter="fade">
                                      <p:cBhvr>
                                        <p:cTn id="23" dur="500"/>
                                        <p:tgtEl>
                                          <p:spTgt spid="97285">
                                            <p:txEl>
                                              <p:pRg st="0" end="0"/>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97285">
                                            <p:txEl>
                                              <p:pRg st="1" end="1"/>
                                            </p:txEl>
                                          </p:spTgt>
                                        </p:tgtEl>
                                        <p:attrNameLst>
                                          <p:attrName>style.visibility</p:attrName>
                                        </p:attrNameLst>
                                      </p:cBhvr>
                                      <p:to>
                                        <p:strVal val="visible"/>
                                      </p:to>
                                    </p:set>
                                    <p:animEffect transition="in" filter="fade">
                                      <p:cBhvr>
                                        <p:cTn id="26" dur="500"/>
                                        <p:tgtEl>
                                          <p:spTgt spid="97285">
                                            <p:txEl>
                                              <p:pRg st="1" end="1"/>
                                            </p:txEl>
                                          </p:spTgt>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7286">
                                            <p:txEl>
                                              <p:pRg st="0" end="0"/>
                                            </p:txEl>
                                          </p:spTgt>
                                        </p:tgtEl>
                                        <p:attrNameLst>
                                          <p:attrName>style.visibility</p:attrName>
                                        </p:attrNameLst>
                                      </p:cBhvr>
                                      <p:to>
                                        <p:strVal val="visible"/>
                                      </p:to>
                                    </p:set>
                                    <p:animEffect transition="in" filter="fade">
                                      <p:cBhvr>
                                        <p:cTn id="31" dur="500"/>
                                        <p:tgtEl>
                                          <p:spTgt spid="97286">
                                            <p:txEl>
                                              <p:pRg st="0" end="0"/>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97286">
                                            <p:txEl>
                                              <p:pRg st="1" end="1"/>
                                            </p:txEl>
                                          </p:spTgt>
                                        </p:tgtEl>
                                        <p:attrNameLst>
                                          <p:attrName>style.visibility</p:attrName>
                                        </p:attrNameLst>
                                      </p:cBhvr>
                                      <p:to>
                                        <p:strVal val="visible"/>
                                      </p:to>
                                    </p:set>
                                    <p:animEffect transition="in" filter="fade">
                                      <p:cBhvr>
                                        <p:cTn id="34" dur="500"/>
                                        <p:tgtEl>
                                          <p:spTgt spid="97286">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3" grpId="0" build="p" autoUpdateAnimBg="0"/>
      <p:bldP spid="97284" grpId="0" build="p" autoUpdateAnimBg="0"/>
      <p:bldP spid="97285" grpId="0" build="p" autoUpdateAnimBg="0"/>
      <p:bldP spid="97286" grpId="0" build="p" autoUpdateAnimBg="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2"/>
          <p:cNvSpPr>
            <a:spLocks noGrp="1"/>
          </p:cNvSpPr>
          <p:nvPr>
            <p:ph type="title"/>
          </p:nvPr>
        </p:nvSpPr>
        <p:spPr>
          <a:xfrm>
            <a:off x="1981200" y="427038"/>
            <a:ext cx="8229600" cy="487362"/>
          </a:xfrm>
          <a:effectLst>
            <a:outerShdw dist="45791" dir="3378596" algn="ctr" rotWithShape="0">
              <a:schemeClr val="bg2">
                <a:alpha val="50000"/>
              </a:schemeClr>
            </a:outerShdw>
          </a:effectLst>
        </p:spPr>
        <p:txBody>
          <a:bodyPr/>
          <a:lstStyle/>
          <a:p>
            <a:pPr>
              <a:lnSpc>
                <a:spcPts val="3600"/>
              </a:lnSpc>
            </a:pPr>
            <a:r>
              <a:rPr lang="en-US" altLang="en-US" smtClean="0"/>
              <a:t>Uncommon or Less Well Defined Nutritional Anemias</a:t>
            </a:r>
          </a:p>
        </p:txBody>
      </p:sp>
      <p:sp>
        <p:nvSpPr>
          <p:cNvPr id="496645" name="Rectangle 5">
            <a:extLst>
              <a:ext uri="{FF2B5EF4-FFF2-40B4-BE49-F238E27FC236}">
                <a16:creationId xmlns="" xmlns:a16="http://schemas.microsoft.com/office/drawing/2014/main" id="{1AEB3A03-88BA-4679-B3AD-D107725F0432}"/>
              </a:ext>
            </a:extLst>
          </p:cNvPr>
          <p:cNvSpPr>
            <a:spLocks noGrp="1" noChangeArrowheads="1"/>
          </p:cNvSpPr>
          <p:nvPr>
            <p:ph idx="1"/>
          </p:nvPr>
        </p:nvSpPr>
        <p:spPr>
          <a:xfrm>
            <a:off x="1981200" y="1143000"/>
            <a:ext cx="8229600" cy="5105400"/>
          </a:xfrm>
        </p:spPr>
        <p:txBody>
          <a:bodyPr/>
          <a:lstStyle/>
          <a:p>
            <a:pPr>
              <a:spcBef>
                <a:spcPts val="0"/>
              </a:spcBef>
              <a:buSzPct val="95000"/>
              <a:buNone/>
              <a:defRPr/>
            </a:pPr>
            <a:r>
              <a:rPr lang="en-US" sz="2300" b="1" u="sng" dirty="0">
                <a:solidFill>
                  <a:srgbClr val="FF9933"/>
                </a:solidFill>
              </a:rPr>
              <a:t>Vitamin E (</a:t>
            </a:r>
            <a:r>
              <a:rPr lang="en-US" sz="2300" b="1" u="sng" dirty="0">
                <a:solidFill>
                  <a:srgbClr val="FF9933"/>
                </a:solidFill>
                <a:sym typeface="Symbol" pitchFamily="18" charset="2"/>
              </a:rPr>
              <a:t>-tocopherol)</a:t>
            </a:r>
            <a:r>
              <a:rPr lang="en-US" sz="2300" b="1" u="sng" dirty="0">
                <a:solidFill>
                  <a:srgbClr val="FF9933"/>
                </a:solidFill>
              </a:rPr>
              <a:t> deficiency</a:t>
            </a:r>
            <a:endParaRPr lang="en-US" sz="2300" b="1" u="sng" dirty="0">
              <a:solidFill>
                <a:srgbClr val="FF9933"/>
              </a:solidFill>
              <a:sym typeface="Symbol" pitchFamily="18" charset="2"/>
            </a:endParaRPr>
          </a:p>
          <a:p>
            <a:pPr lvl="1" indent="-392113">
              <a:spcBef>
                <a:spcPts val="0"/>
              </a:spcBef>
              <a:buSzPct val="95000"/>
              <a:buFontTx/>
              <a:buChar char="•"/>
              <a:defRPr/>
            </a:pPr>
            <a:r>
              <a:rPr lang="en-US" sz="2300" dirty="0"/>
              <a:t>Low birth weight neonates with fat malabsorption</a:t>
            </a:r>
          </a:p>
          <a:p>
            <a:pPr lvl="1" indent="-392113">
              <a:spcBef>
                <a:spcPts val="0"/>
              </a:spcBef>
              <a:buSzPct val="95000"/>
              <a:buFontTx/>
              <a:buChar char="•"/>
              <a:defRPr/>
            </a:pPr>
            <a:r>
              <a:rPr lang="en-US" sz="2300" dirty="0"/>
              <a:t>Hemolytic anemia (exacerbated by iron) due to RBC membrane peroxidation</a:t>
            </a:r>
          </a:p>
          <a:p>
            <a:pPr>
              <a:spcBef>
                <a:spcPts val="0"/>
              </a:spcBef>
              <a:buSzPct val="95000"/>
              <a:buNone/>
              <a:defRPr/>
            </a:pPr>
            <a:r>
              <a:rPr lang="en-US" sz="2300" b="1" u="sng" dirty="0">
                <a:solidFill>
                  <a:srgbClr val="FF9933"/>
                </a:solidFill>
              </a:rPr>
              <a:t>Copper deficiency</a:t>
            </a:r>
          </a:p>
          <a:p>
            <a:pPr lvl="1" indent="-392113">
              <a:spcBef>
                <a:spcPts val="0"/>
              </a:spcBef>
              <a:buSzPct val="95000"/>
              <a:buFontTx/>
              <a:buChar char="•"/>
              <a:defRPr/>
            </a:pPr>
            <a:r>
              <a:rPr lang="en-US" sz="2300" dirty="0"/>
              <a:t>Microcytic anemia, since copper necessary for iron transport (</a:t>
            </a:r>
            <a:r>
              <a:rPr lang="en-US" sz="2300" dirty="0" err="1"/>
              <a:t>hephaestin</a:t>
            </a:r>
            <a:r>
              <a:rPr lang="en-US" sz="2300" dirty="0"/>
              <a:t>)</a:t>
            </a:r>
          </a:p>
          <a:p>
            <a:pPr lvl="1" indent="-392113">
              <a:spcBef>
                <a:spcPts val="0"/>
              </a:spcBef>
              <a:buSzPct val="95000"/>
              <a:buFontTx/>
              <a:buChar char="•"/>
              <a:defRPr/>
            </a:pPr>
            <a:r>
              <a:rPr lang="en-US" sz="2300" dirty="0"/>
              <a:t>Neutropenia and bone disease</a:t>
            </a:r>
          </a:p>
          <a:p>
            <a:pPr>
              <a:spcBef>
                <a:spcPts val="0"/>
              </a:spcBef>
              <a:buSzPct val="95000"/>
              <a:buNone/>
              <a:defRPr/>
            </a:pPr>
            <a:r>
              <a:rPr lang="en-US" sz="2300" b="1" u="sng" dirty="0">
                <a:solidFill>
                  <a:srgbClr val="FF9933"/>
                </a:solidFill>
              </a:rPr>
              <a:t>Protein deficiency (starvation)</a:t>
            </a:r>
          </a:p>
          <a:p>
            <a:pPr marL="679450">
              <a:spcBef>
                <a:spcPts val="0"/>
              </a:spcBef>
              <a:buSzPct val="95000"/>
              <a:defRPr/>
            </a:pPr>
            <a:r>
              <a:rPr lang="en-US" sz="2300" dirty="0"/>
              <a:t>Kwashiorkor</a:t>
            </a:r>
          </a:p>
          <a:p>
            <a:pPr marL="679450">
              <a:spcBef>
                <a:spcPts val="0"/>
              </a:spcBef>
              <a:buSzPct val="95000"/>
              <a:defRPr/>
            </a:pPr>
            <a:r>
              <a:rPr lang="en-US" sz="2300" dirty="0"/>
              <a:t>Anorexia nervosa	</a:t>
            </a:r>
          </a:p>
          <a:p>
            <a:pPr>
              <a:spcBef>
                <a:spcPts val="0"/>
              </a:spcBef>
              <a:buSzPct val="95000"/>
              <a:buNone/>
              <a:defRPr/>
            </a:pPr>
            <a:r>
              <a:rPr lang="en-US" sz="2300" b="1" u="sng" dirty="0">
                <a:solidFill>
                  <a:srgbClr val="FF9933"/>
                </a:solidFill>
              </a:rPr>
              <a:t>Vitamin D deficiency</a:t>
            </a:r>
          </a:p>
          <a:p>
            <a:pPr marL="679450">
              <a:spcBef>
                <a:spcPts val="0"/>
              </a:spcBef>
              <a:buSzPct val="95000"/>
              <a:defRPr/>
            </a:pPr>
            <a:r>
              <a:rPr lang="en-US" sz="2300" dirty="0"/>
              <a:t>Chronic inflammatory state</a:t>
            </a:r>
          </a:p>
          <a:p>
            <a:pPr marL="679450">
              <a:spcBef>
                <a:spcPts val="0"/>
              </a:spcBef>
              <a:buSzPct val="95000"/>
              <a:defRPr/>
            </a:pPr>
            <a:r>
              <a:rPr lang="en-US" sz="2300" dirty="0"/>
              <a:t>? Functional iron deficiency	 </a:t>
            </a:r>
          </a:p>
        </p:txBody>
      </p:sp>
      <p:sp>
        <p:nvSpPr>
          <p:cNvPr id="224260"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224261"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224262" name="TextBox 5"/>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4F5F0AF7-7489-4B06-A864-F0113A2261E5}" type="slidenum">
              <a:rPr lang="en-US" altLang="en-US" sz="1200"/>
              <a:pPr>
                <a:spcBef>
                  <a:spcPct val="0"/>
                </a:spcBef>
                <a:buFontTx/>
                <a:buNone/>
              </a:pPr>
              <a:t>124</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96645">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96645">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96645">
                                            <p:txEl>
                                              <p:pRg st="5" end="5"/>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496645">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96645">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96645">
                                            <p:txEl>
                                              <p:pRg st="8" end="8"/>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496645">
                                            <p:txEl>
                                              <p:pRg st="9" end="9"/>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496645">
                                            <p:txEl>
                                              <p:pRg st="10" end="10"/>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496645">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2"/>
          <p:cNvSpPr>
            <a:spLocks noGrp="1"/>
          </p:cNvSpPr>
          <p:nvPr>
            <p:ph type="title"/>
          </p:nvPr>
        </p:nvSpPr>
        <p:spPr>
          <a:effectLst>
            <a:outerShdw dist="45791" dir="3378596" algn="ctr" rotWithShape="0">
              <a:schemeClr val="bg2"/>
            </a:outerShdw>
          </a:effectLst>
        </p:spPr>
        <p:txBody>
          <a:bodyPr/>
          <a:lstStyle/>
          <a:p>
            <a:r>
              <a:rPr lang="en-US" altLang="en-US" smtClean="0"/>
              <a:t>Anemia of Mild Viral Infection</a:t>
            </a:r>
          </a:p>
        </p:txBody>
      </p:sp>
      <p:sp>
        <p:nvSpPr>
          <p:cNvPr id="225283" name="Rectangle 3"/>
          <p:cNvSpPr>
            <a:spLocks noGrp="1"/>
          </p:cNvSpPr>
          <p:nvPr>
            <p:ph idx="1"/>
          </p:nvPr>
        </p:nvSpPr>
        <p:spPr>
          <a:xfrm>
            <a:off x="1981200" y="1371601"/>
            <a:ext cx="8229600" cy="4525963"/>
          </a:xfrm>
        </p:spPr>
        <p:txBody>
          <a:bodyPr/>
          <a:lstStyle/>
          <a:p>
            <a:pPr>
              <a:spcBef>
                <a:spcPct val="0"/>
              </a:spcBef>
              <a:buFontTx/>
              <a:buNone/>
            </a:pPr>
            <a:r>
              <a:rPr lang="en-US" altLang="en-US" u="sng" smtClean="0"/>
              <a:t>93 twelve month old infants receiving live measles vaccine.</a:t>
            </a:r>
          </a:p>
          <a:p>
            <a:pPr>
              <a:spcBef>
                <a:spcPct val="0"/>
              </a:spcBef>
            </a:pPr>
            <a:r>
              <a:rPr lang="en-US" altLang="en-US" smtClean="0"/>
              <a:t>Decline in hemoglobin by days 9-14 post vaccination.</a:t>
            </a:r>
          </a:p>
          <a:p>
            <a:pPr>
              <a:spcBef>
                <a:spcPct val="0"/>
              </a:spcBef>
            </a:pPr>
            <a:r>
              <a:rPr lang="en-US" altLang="en-US" smtClean="0"/>
              <a:t>Decrease &gt; 1.0 g/dL in 8.6% of infants.</a:t>
            </a:r>
          </a:p>
          <a:p>
            <a:pPr>
              <a:spcBef>
                <a:spcPct val="0"/>
              </a:spcBef>
              <a:buFontTx/>
              <a:buNone/>
            </a:pPr>
            <a:r>
              <a:rPr lang="en-US" altLang="en-US" smtClean="0"/>
              <a:t>		           &gt; 0.6 g/dL in 24.3% of infants.</a:t>
            </a:r>
          </a:p>
          <a:p>
            <a:pPr>
              <a:spcBef>
                <a:spcPct val="0"/>
              </a:spcBef>
            </a:pPr>
            <a:r>
              <a:rPr lang="en-US" altLang="en-US" smtClean="0"/>
              <a:t>22% of non-anemic infants became anemic.</a:t>
            </a:r>
          </a:p>
          <a:p>
            <a:pPr>
              <a:spcBef>
                <a:spcPct val="0"/>
              </a:spcBef>
            </a:pPr>
            <a:r>
              <a:rPr lang="en-US" altLang="en-US" smtClean="0"/>
              <a:t>Hemoglobin returned to normal by day 21-30.</a:t>
            </a:r>
          </a:p>
          <a:p>
            <a:pPr>
              <a:spcBef>
                <a:spcPct val="0"/>
              </a:spcBef>
              <a:buFontTx/>
              <a:buNone/>
            </a:pPr>
            <a:endParaRPr lang="en-US" altLang="en-US" smtClean="0"/>
          </a:p>
        </p:txBody>
      </p:sp>
      <p:sp>
        <p:nvSpPr>
          <p:cNvPr id="225284" name="Rectangle 2"/>
          <p:cNvSpPr>
            <a:spLocks noChangeArrowheads="1"/>
          </p:cNvSpPr>
          <p:nvPr/>
        </p:nvSpPr>
        <p:spPr bwMode="auto">
          <a:xfrm>
            <a:off x="7762876" y="5778501"/>
            <a:ext cx="2532063" cy="258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defTabSz="6858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defTabSz="68580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defTabSz="6858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defTabSz="6858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defTabSz="6858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defTabSz="6858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6858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6858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6858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90000"/>
              </a:lnSpc>
              <a:spcBef>
                <a:spcPct val="50000"/>
              </a:spcBef>
              <a:buFontTx/>
              <a:buNone/>
            </a:pPr>
            <a:r>
              <a:rPr lang="en-US" altLang="en-US" sz="1200"/>
              <a:t>Olivares et al, Pediatrics 1989. 84:851</a:t>
            </a:r>
          </a:p>
        </p:txBody>
      </p:sp>
      <p:sp>
        <p:nvSpPr>
          <p:cNvPr id="225285" name="TextBox 5"/>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BB85D281-89B0-423D-B526-86C2F694BB61}" type="slidenum">
              <a:rPr lang="en-US" altLang="en-US" sz="1200"/>
              <a:pPr>
                <a:spcBef>
                  <a:spcPct val="0"/>
                </a:spcBef>
                <a:buFontTx/>
                <a:buNone/>
              </a:pPr>
              <a:t>125</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2"/>
          <p:cNvSpPr>
            <a:spLocks noGrp="1"/>
          </p:cNvSpPr>
          <p:nvPr>
            <p:ph type="title"/>
          </p:nvPr>
        </p:nvSpPr>
        <p:spPr>
          <a:xfrm>
            <a:off x="1981200" y="274638"/>
            <a:ext cx="8229600" cy="1020762"/>
          </a:xfrm>
          <a:effectLst>
            <a:outerShdw dist="45791" dir="3378596" algn="ctr" rotWithShape="0">
              <a:schemeClr val="bg2"/>
            </a:outerShdw>
          </a:effectLst>
        </p:spPr>
        <p:txBody>
          <a:bodyPr/>
          <a:lstStyle/>
          <a:p>
            <a:pPr>
              <a:lnSpc>
                <a:spcPts val="4000"/>
              </a:lnSpc>
            </a:pPr>
            <a:r>
              <a:rPr lang="en-US" altLang="en-US" sz="4000"/>
              <a:t>Erythrocytosis (Polycythemia)</a:t>
            </a:r>
          </a:p>
        </p:txBody>
      </p:sp>
      <p:sp>
        <p:nvSpPr>
          <p:cNvPr id="611331" name="Rectangle 3">
            <a:extLst>
              <a:ext uri="{FF2B5EF4-FFF2-40B4-BE49-F238E27FC236}">
                <a16:creationId xmlns="" xmlns:a16="http://schemas.microsoft.com/office/drawing/2014/main" id="{C463A026-0D6F-4B16-8805-1BC44E59E675}"/>
              </a:ext>
            </a:extLst>
          </p:cNvPr>
          <p:cNvSpPr>
            <a:spLocks noGrp="1" noChangeArrowheads="1"/>
          </p:cNvSpPr>
          <p:nvPr>
            <p:ph idx="1"/>
          </p:nvPr>
        </p:nvSpPr>
        <p:spPr>
          <a:xfrm>
            <a:off x="1981200" y="1295401"/>
            <a:ext cx="8229600" cy="4525963"/>
          </a:xfrm>
        </p:spPr>
        <p:txBody>
          <a:bodyPr/>
          <a:lstStyle/>
          <a:p>
            <a:pPr>
              <a:spcBef>
                <a:spcPts val="0"/>
              </a:spcBef>
              <a:defRPr/>
            </a:pPr>
            <a:r>
              <a:rPr lang="en-US" sz="2600" b="1" u="sng" dirty="0"/>
              <a:t>Definition</a:t>
            </a:r>
            <a:r>
              <a:rPr lang="en-US" sz="2600" dirty="0"/>
              <a:t>:  Increased RBC mass</a:t>
            </a:r>
          </a:p>
          <a:p>
            <a:pPr>
              <a:spcBef>
                <a:spcPts val="0"/>
              </a:spcBef>
              <a:defRPr/>
            </a:pPr>
            <a:r>
              <a:rPr lang="en-US" sz="2600" b="1" u="sng" dirty="0"/>
              <a:t>Pathophysiology</a:t>
            </a:r>
            <a:r>
              <a:rPr lang="en-US" sz="2600" dirty="0">
                <a:effectLst>
                  <a:outerShdw blurRad="38100" dist="38100" dir="2700000" algn="tl">
                    <a:srgbClr val="000000">
                      <a:alpha val="43137"/>
                    </a:srgbClr>
                  </a:outerShdw>
                </a:effectLst>
              </a:rPr>
              <a:t>:  </a:t>
            </a:r>
          </a:p>
          <a:p>
            <a:pPr lvl="1">
              <a:spcBef>
                <a:spcPts val="0"/>
              </a:spcBef>
              <a:buFontTx/>
              <a:buChar char="•"/>
              <a:defRPr/>
            </a:pPr>
            <a:r>
              <a:rPr lang="en-US" sz="2600" u="sng" dirty="0">
                <a:solidFill>
                  <a:srgbClr val="FF7E27"/>
                </a:solidFill>
              </a:rPr>
              <a:t>Appropriate</a:t>
            </a:r>
            <a:r>
              <a:rPr lang="en-US" sz="2600" dirty="0"/>
              <a:t> (in response to hypoxia)</a:t>
            </a:r>
          </a:p>
          <a:p>
            <a:pPr lvl="2">
              <a:spcBef>
                <a:spcPts val="0"/>
              </a:spcBef>
              <a:defRPr/>
            </a:pPr>
            <a:r>
              <a:rPr lang="en-US" sz="2600" dirty="0"/>
              <a:t>Chronic arterial hypoxemia (right to left shunt, high altitude)</a:t>
            </a:r>
          </a:p>
          <a:p>
            <a:pPr lvl="2">
              <a:spcBef>
                <a:spcPts val="0"/>
              </a:spcBef>
              <a:defRPr/>
            </a:pPr>
            <a:r>
              <a:rPr lang="en-US" sz="2600" dirty="0"/>
              <a:t>Hemoglobin mutation with high oxygen affinity</a:t>
            </a:r>
          </a:p>
          <a:p>
            <a:pPr lvl="1">
              <a:spcBef>
                <a:spcPts val="0"/>
              </a:spcBef>
              <a:buFontTx/>
              <a:buChar char="•"/>
              <a:defRPr/>
            </a:pPr>
            <a:r>
              <a:rPr lang="en-US" sz="2600" u="sng" dirty="0">
                <a:solidFill>
                  <a:srgbClr val="FF7E27"/>
                </a:solidFill>
              </a:rPr>
              <a:t>Inappropriate</a:t>
            </a:r>
            <a:r>
              <a:rPr lang="en-US" sz="2600" dirty="0"/>
              <a:t> (no hypoxia)</a:t>
            </a:r>
          </a:p>
          <a:p>
            <a:pPr lvl="2">
              <a:spcBef>
                <a:spcPts val="0"/>
              </a:spcBef>
              <a:defRPr/>
            </a:pPr>
            <a:r>
              <a:rPr lang="en-US" sz="2600" dirty="0"/>
              <a:t>Elevated erythropoietin – tumor or inherited disorder of oxygen sensing (Chuvash polycythemia, von Hippel-Lindau or HIF gene mutations)</a:t>
            </a:r>
          </a:p>
          <a:p>
            <a:pPr lvl="2">
              <a:spcBef>
                <a:spcPts val="0"/>
              </a:spcBef>
              <a:defRPr/>
            </a:pPr>
            <a:r>
              <a:rPr lang="en-US" sz="2600" dirty="0"/>
              <a:t>Low erythropoietin – MPD (JAK2 mutation) or Epo receptor mutation.</a:t>
            </a:r>
          </a:p>
        </p:txBody>
      </p:sp>
      <p:sp>
        <p:nvSpPr>
          <p:cNvPr id="227332" name="TextBox 4"/>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0586D9CB-6CCE-4643-961F-FCE2EC4836F4}" type="slidenum">
              <a:rPr lang="en-US" altLang="en-US" sz="1200"/>
              <a:pPr>
                <a:spcBef>
                  <a:spcPct val="0"/>
                </a:spcBef>
                <a:buFontTx/>
                <a:buNone/>
              </a:pPr>
              <a:t>126</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2"/>
          <p:cNvSpPr>
            <a:spLocks noGrp="1"/>
          </p:cNvSpPr>
          <p:nvPr>
            <p:ph type="title"/>
          </p:nvPr>
        </p:nvSpPr>
        <p:spPr>
          <a:effectLst>
            <a:outerShdw dist="45791" dir="3378596" algn="ctr" rotWithShape="0">
              <a:schemeClr val="bg2">
                <a:alpha val="50000"/>
              </a:schemeClr>
            </a:outerShdw>
          </a:effectLst>
        </p:spPr>
        <p:txBody>
          <a:bodyPr/>
          <a:lstStyle/>
          <a:p>
            <a:r>
              <a:rPr lang="en-US" altLang="en-US" sz="4000"/>
              <a:t>Approach To Erythrocytosis</a:t>
            </a:r>
          </a:p>
        </p:txBody>
      </p:sp>
      <p:sp>
        <p:nvSpPr>
          <p:cNvPr id="214019" name="Rectangle 3">
            <a:extLst>
              <a:ext uri="{FF2B5EF4-FFF2-40B4-BE49-F238E27FC236}">
                <a16:creationId xmlns="" xmlns:a16="http://schemas.microsoft.com/office/drawing/2014/main" id="{FD00D20C-001A-48C6-B6B8-C7589A353DFE}"/>
              </a:ext>
            </a:extLst>
          </p:cNvPr>
          <p:cNvSpPr>
            <a:spLocks noGrp="1"/>
          </p:cNvSpPr>
          <p:nvPr>
            <p:ph idx="1"/>
          </p:nvPr>
        </p:nvSpPr>
        <p:spPr/>
        <p:txBody>
          <a:bodyPr/>
          <a:lstStyle/>
          <a:p>
            <a:pPr marL="0" indent="0">
              <a:spcBef>
                <a:spcPct val="0"/>
              </a:spcBef>
              <a:buNone/>
              <a:defRPr/>
            </a:pPr>
            <a:r>
              <a:rPr lang="en-US" altLang="en-US" b="1" dirty="0">
                <a:solidFill>
                  <a:srgbClr val="0070C0"/>
                </a:solidFill>
              </a:rPr>
              <a:t>Neonatal</a:t>
            </a:r>
            <a:r>
              <a:rPr lang="en-US" altLang="en-US" sz="2600" b="1" dirty="0"/>
              <a:t> </a:t>
            </a:r>
          </a:p>
          <a:p>
            <a:pPr>
              <a:spcBef>
                <a:spcPct val="0"/>
              </a:spcBef>
              <a:defRPr/>
            </a:pPr>
            <a:r>
              <a:rPr lang="en-US" altLang="en-US" sz="2600" b="1" u="sng" dirty="0"/>
              <a:t>Definition</a:t>
            </a:r>
            <a:r>
              <a:rPr lang="en-US" altLang="en-US" sz="2600" dirty="0"/>
              <a:t>:  Central venous hematocrit &gt; 65%</a:t>
            </a:r>
          </a:p>
          <a:p>
            <a:pPr>
              <a:spcBef>
                <a:spcPct val="0"/>
              </a:spcBef>
              <a:defRPr/>
            </a:pPr>
            <a:r>
              <a:rPr lang="en-US" altLang="en-US" sz="2600" b="1" u="sng" dirty="0"/>
              <a:t>Etiology</a:t>
            </a:r>
            <a:r>
              <a:rPr lang="en-US" altLang="en-US" sz="2600" dirty="0"/>
              <a:t>:</a:t>
            </a:r>
          </a:p>
          <a:p>
            <a:pPr lvl="1">
              <a:spcBef>
                <a:spcPct val="0"/>
              </a:spcBef>
              <a:defRPr/>
            </a:pPr>
            <a:r>
              <a:rPr lang="en-US" altLang="en-US" dirty="0"/>
              <a:t>Idiopathic</a:t>
            </a:r>
          </a:p>
          <a:p>
            <a:pPr lvl="1">
              <a:spcBef>
                <a:spcPct val="0"/>
              </a:spcBef>
              <a:defRPr/>
            </a:pPr>
            <a:r>
              <a:rPr lang="en-US" altLang="en-US" dirty="0"/>
              <a:t>Delayed cord clamping</a:t>
            </a:r>
          </a:p>
          <a:p>
            <a:pPr lvl="1">
              <a:spcBef>
                <a:spcPct val="0"/>
              </a:spcBef>
              <a:defRPr/>
            </a:pPr>
            <a:r>
              <a:rPr lang="en-US" altLang="en-US" dirty="0"/>
              <a:t>Diabetic mother</a:t>
            </a:r>
          </a:p>
          <a:p>
            <a:pPr lvl="1">
              <a:spcBef>
                <a:spcPct val="0"/>
              </a:spcBef>
              <a:defRPr/>
            </a:pPr>
            <a:r>
              <a:rPr lang="en-US" altLang="en-US" dirty="0"/>
              <a:t>Intrauterine growth retardation</a:t>
            </a:r>
          </a:p>
          <a:p>
            <a:pPr lvl="1">
              <a:spcBef>
                <a:spcPct val="0"/>
              </a:spcBef>
              <a:defRPr/>
            </a:pPr>
            <a:r>
              <a:rPr lang="en-US" altLang="en-US" dirty="0"/>
              <a:t>Down syndrome</a:t>
            </a:r>
          </a:p>
          <a:p>
            <a:pPr lvl="1">
              <a:spcBef>
                <a:spcPct val="0"/>
              </a:spcBef>
              <a:defRPr/>
            </a:pPr>
            <a:r>
              <a:rPr lang="en-US" altLang="en-US" dirty="0"/>
              <a:t>Twin-twin transfusion</a:t>
            </a:r>
          </a:p>
          <a:p>
            <a:pPr lvl="1">
              <a:spcBef>
                <a:spcPct val="0"/>
              </a:spcBef>
              <a:defRPr/>
            </a:pPr>
            <a:r>
              <a:rPr lang="en-US" altLang="en-US" dirty="0"/>
              <a:t>Maternal-fetal transfusion</a:t>
            </a:r>
          </a:p>
          <a:p>
            <a:pPr>
              <a:spcBef>
                <a:spcPct val="0"/>
              </a:spcBef>
              <a:defRPr/>
            </a:pPr>
            <a:r>
              <a:rPr lang="en-US" altLang="en-US" sz="2600" b="1" u="sng" dirty="0"/>
              <a:t>Laboratory features</a:t>
            </a:r>
            <a:r>
              <a:rPr lang="en-US" altLang="en-US" sz="2600" dirty="0"/>
              <a:t>:  Thrombocytopenia, jaundice, hypoglycemia</a:t>
            </a:r>
          </a:p>
          <a:p>
            <a:pPr>
              <a:spcBef>
                <a:spcPct val="0"/>
              </a:spcBef>
              <a:defRPr/>
            </a:pPr>
            <a:r>
              <a:rPr lang="en-US" altLang="en-US" sz="2600" b="1" u="sng" dirty="0"/>
              <a:t>Clinical manifestations</a:t>
            </a:r>
            <a:r>
              <a:rPr lang="en-US" altLang="en-US" sz="2600" dirty="0"/>
              <a:t>:  Plethora, tachypnea, seizures</a:t>
            </a:r>
          </a:p>
          <a:p>
            <a:pPr>
              <a:spcBef>
                <a:spcPct val="0"/>
              </a:spcBef>
              <a:defRPr/>
            </a:pPr>
            <a:r>
              <a:rPr lang="en-US" altLang="en-US" sz="2600" b="1" u="sng" dirty="0"/>
              <a:t>Therapy</a:t>
            </a:r>
            <a:r>
              <a:rPr lang="en-US" altLang="en-US" sz="2600" dirty="0"/>
              <a:t>:  Partial exchange (</a:t>
            </a:r>
            <a:r>
              <a:rPr lang="en-US" altLang="en-US" sz="2600" dirty="0" err="1"/>
              <a:t>isovolemic</a:t>
            </a:r>
            <a:r>
              <a:rPr lang="en-US" altLang="en-US" sz="2600" dirty="0"/>
              <a:t>) to ↓</a:t>
            </a:r>
            <a:r>
              <a:rPr lang="en-US" altLang="en-US" sz="2600" dirty="0" err="1"/>
              <a:t>Hct</a:t>
            </a:r>
            <a:r>
              <a:rPr lang="en-US" altLang="en-US" sz="2600" dirty="0"/>
              <a:t> &lt; 55%</a:t>
            </a:r>
          </a:p>
        </p:txBody>
      </p:sp>
      <p:sp>
        <p:nvSpPr>
          <p:cNvPr id="229380" name="TextBox 3"/>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86E3A463-E5B2-4CC5-91F7-468142B69F84}" type="slidenum">
              <a:rPr lang="en-US" altLang="en-US" sz="1200"/>
              <a:pPr>
                <a:spcBef>
                  <a:spcPct val="0"/>
                </a:spcBef>
                <a:buFontTx/>
                <a:buNone/>
              </a:pPr>
              <a:t>127</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Title 1"/>
          <p:cNvSpPr>
            <a:spLocks noGrp="1"/>
          </p:cNvSpPr>
          <p:nvPr>
            <p:ph type="title"/>
          </p:nvPr>
        </p:nvSpPr>
        <p:spPr/>
        <p:txBody>
          <a:bodyPr/>
          <a:lstStyle/>
          <a:p>
            <a:r>
              <a:rPr lang="en-US" altLang="en-US" smtClean="0"/>
              <a:t>Approach To Erythrocytosis</a:t>
            </a:r>
          </a:p>
        </p:txBody>
      </p:sp>
      <p:sp>
        <p:nvSpPr>
          <p:cNvPr id="3" name="Content Placeholder 2">
            <a:extLst>
              <a:ext uri="{FF2B5EF4-FFF2-40B4-BE49-F238E27FC236}">
                <a16:creationId xmlns="" xmlns:a16="http://schemas.microsoft.com/office/drawing/2014/main" id="{4210EC40-D78E-460E-A7B3-1554457A3697}"/>
              </a:ext>
            </a:extLst>
          </p:cNvPr>
          <p:cNvSpPr>
            <a:spLocks noGrp="1"/>
          </p:cNvSpPr>
          <p:nvPr>
            <p:ph idx="1"/>
          </p:nvPr>
        </p:nvSpPr>
        <p:spPr/>
        <p:txBody>
          <a:bodyPr/>
          <a:lstStyle/>
          <a:p>
            <a:pPr marL="0" indent="0">
              <a:buNone/>
              <a:defRPr/>
            </a:pPr>
            <a:r>
              <a:rPr lang="en-US" b="1" dirty="0">
                <a:solidFill>
                  <a:srgbClr val="0070C0"/>
                </a:solidFill>
              </a:rPr>
              <a:t>Secondary </a:t>
            </a:r>
            <a:r>
              <a:rPr lang="en-US" b="1" dirty="0" err="1">
                <a:solidFill>
                  <a:srgbClr val="0070C0"/>
                </a:solidFill>
              </a:rPr>
              <a:t>Erythrocytosis</a:t>
            </a:r>
            <a:r>
              <a:rPr lang="en-US" b="1" dirty="0">
                <a:solidFill>
                  <a:srgbClr val="0070C0"/>
                </a:solidFill>
              </a:rPr>
              <a:t> </a:t>
            </a:r>
            <a:r>
              <a:rPr lang="en-US" dirty="0"/>
              <a:t>(elevated erythropoietin)</a:t>
            </a:r>
          </a:p>
          <a:p>
            <a:pPr lvl="1">
              <a:defRPr/>
            </a:pPr>
            <a:r>
              <a:rPr lang="en-US" u="sng" dirty="0"/>
              <a:t>Appropriate</a:t>
            </a:r>
          </a:p>
          <a:p>
            <a:pPr lvl="2">
              <a:defRPr/>
            </a:pPr>
            <a:r>
              <a:rPr lang="en-US" dirty="0"/>
              <a:t>Congenital </a:t>
            </a:r>
          </a:p>
          <a:p>
            <a:pPr lvl="3">
              <a:defRPr/>
            </a:pPr>
            <a:r>
              <a:rPr lang="en-US" dirty="0"/>
              <a:t>High affinity </a:t>
            </a:r>
            <a:r>
              <a:rPr lang="en-US" dirty="0" err="1"/>
              <a:t>Hb</a:t>
            </a:r>
            <a:r>
              <a:rPr lang="en-US" dirty="0"/>
              <a:t>, or aberrant 2,3 DPG synthesis</a:t>
            </a:r>
          </a:p>
          <a:p>
            <a:pPr lvl="3">
              <a:defRPr/>
            </a:pPr>
            <a:r>
              <a:rPr lang="en-US" dirty="0" err="1"/>
              <a:t>Methemoglobinemia</a:t>
            </a:r>
            <a:endParaRPr lang="en-US" dirty="0"/>
          </a:p>
          <a:p>
            <a:pPr lvl="2">
              <a:defRPr/>
            </a:pPr>
            <a:r>
              <a:rPr lang="en-US" dirty="0"/>
              <a:t>Acquired</a:t>
            </a:r>
          </a:p>
          <a:p>
            <a:pPr lvl="3">
              <a:defRPr/>
            </a:pPr>
            <a:r>
              <a:rPr lang="en-US" dirty="0"/>
              <a:t>Hypoxia (R </a:t>
            </a:r>
            <a:r>
              <a:rPr lang="en-US" dirty="0">
                <a:sym typeface="Wingdings"/>
              </a:rPr>
              <a:t> L </a:t>
            </a:r>
            <a:r>
              <a:rPr lang="en-US" dirty="0"/>
              <a:t>shunt, pulmonary disease, OSA)</a:t>
            </a:r>
          </a:p>
          <a:p>
            <a:pPr lvl="3">
              <a:defRPr/>
            </a:pPr>
            <a:r>
              <a:rPr lang="en-US" dirty="0"/>
              <a:t>CO poisoning / smoking (</a:t>
            </a:r>
            <a:r>
              <a:rPr lang="en-US" dirty="0" err="1"/>
              <a:t>CarboxyHb</a:t>
            </a:r>
            <a:r>
              <a:rPr lang="en-US" dirty="0"/>
              <a:t>)</a:t>
            </a:r>
          </a:p>
          <a:p>
            <a:pPr lvl="3">
              <a:defRPr/>
            </a:pPr>
            <a:r>
              <a:rPr lang="en-US" dirty="0" err="1"/>
              <a:t>Renovascular</a:t>
            </a:r>
            <a:r>
              <a:rPr lang="en-US" dirty="0"/>
              <a:t> disease</a:t>
            </a:r>
          </a:p>
          <a:p>
            <a:pPr lvl="3">
              <a:defRPr/>
            </a:pPr>
            <a:r>
              <a:rPr lang="en-US" dirty="0"/>
              <a:t>Toxins (Cobalt), Drugs (NO) </a:t>
            </a:r>
          </a:p>
          <a:p>
            <a:pPr marL="914400" lvl="2" indent="0">
              <a:buNone/>
              <a:defRPr/>
            </a:pPr>
            <a:endParaRPr lang="en-US" dirty="0"/>
          </a:p>
          <a:p>
            <a:pPr>
              <a:defRPr/>
            </a:pPr>
            <a:endParaRPr lang="en-US" dirty="0"/>
          </a:p>
        </p:txBody>
      </p:sp>
      <p:sp>
        <p:nvSpPr>
          <p:cNvPr id="4" name="Rectangle 3"/>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Title 1"/>
          <p:cNvSpPr>
            <a:spLocks noGrp="1"/>
          </p:cNvSpPr>
          <p:nvPr>
            <p:ph type="title"/>
          </p:nvPr>
        </p:nvSpPr>
        <p:spPr/>
        <p:txBody>
          <a:bodyPr/>
          <a:lstStyle/>
          <a:p>
            <a:r>
              <a:rPr lang="en-US" altLang="en-US" smtClean="0"/>
              <a:t>Approach To Erythrocytosis</a:t>
            </a:r>
          </a:p>
        </p:txBody>
      </p:sp>
      <p:sp>
        <p:nvSpPr>
          <p:cNvPr id="3" name="Content Placeholder 2">
            <a:extLst>
              <a:ext uri="{FF2B5EF4-FFF2-40B4-BE49-F238E27FC236}">
                <a16:creationId xmlns="" xmlns:a16="http://schemas.microsoft.com/office/drawing/2014/main" id="{32FC71BB-DB55-4760-9CF1-ED544E47862B}"/>
              </a:ext>
            </a:extLst>
          </p:cNvPr>
          <p:cNvSpPr>
            <a:spLocks noGrp="1"/>
          </p:cNvSpPr>
          <p:nvPr>
            <p:ph idx="1"/>
          </p:nvPr>
        </p:nvSpPr>
        <p:spPr/>
        <p:txBody>
          <a:bodyPr/>
          <a:lstStyle/>
          <a:p>
            <a:pPr>
              <a:defRPr/>
            </a:pPr>
            <a:r>
              <a:rPr lang="en-US" b="1" dirty="0">
                <a:solidFill>
                  <a:srgbClr val="0070C0"/>
                </a:solidFill>
              </a:rPr>
              <a:t>Secondary </a:t>
            </a:r>
            <a:r>
              <a:rPr lang="en-US" b="1" dirty="0" err="1">
                <a:solidFill>
                  <a:srgbClr val="0070C0"/>
                </a:solidFill>
              </a:rPr>
              <a:t>Erythrocytosis</a:t>
            </a:r>
            <a:r>
              <a:rPr lang="en-US" b="1" dirty="0">
                <a:solidFill>
                  <a:srgbClr val="0070C0"/>
                </a:solidFill>
              </a:rPr>
              <a:t> </a:t>
            </a:r>
            <a:r>
              <a:rPr lang="en-US" dirty="0"/>
              <a:t>(elevated erythropoietin)</a:t>
            </a:r>
          </a:p>
          <a:p>
            <a:pPr lvl="1">
              <a:defRPr/>
            </a:pPr>
            <a:r>
              <a:rPr lang="en-US" u="sng" dirty="0"/>
              <a:t>Inappropriate</a:t>
            </a:r>
            <a:r>
              <a:rPr lang="en-US" dirty="0"/>
              <a:t> </a:t>
            </a:r>
          </a:p>
          <a:p>
            <a:pPr lvl="2">
              <a:defRPr/>
            </a:pPr>
            <a:r>
              <a:rPr lang="en-US" dirty="0"/>
              <a:t>Acquired</a:t>
            </a:r>
          </a:p>
          <a:p>
            <a:pPr lvl="3">
              <a:defRPr/>
            </a:pPr>
            <a:r>
              <a:rPr lang="en-US" dirty="0" err="1"/>
              <a:t>Hydronephrosis</a:t>
            </a:r>
            <a:r>
              <a:rPr lang="en-US" dirty="0"/>
              <a:t> / Renal Cysts</a:t>
            </a:r>
          </a:p>
          <a:p>
            <a:pPr lvl="3">
              <a:defRPr/>
            </a:pPr>
            <a:r>
              <a:rPr lang="en-US" dirty="0" err="1"/>
              <a:t>Epo</a:t>
            </a:r>
            <a:r>
              <a:rPr lang="en-US" dirty="0"/>
              <a:t>-secreting Tumor (e.g. renal, adrenal, </a:t>
            </a:r>
            <a:r>
              <a:rPr lang="en-US" dirty="0" err="1"/>
              <a:t>hepaticposterior</a:t>
            </a:r>
            <a:r>
              <a:rPr lang="en-US" dirty="0"/>
              <a:t> fossa)</a:t>
            </a:r>
          </a:p>
          <a:p>
            <a:pPr lvl="3">
              <a:defRPr/>
            </a:pPr>
            <a:r>
              <a:rPr lang="en-US" dirty="0"/>
              <a:t>PEDs (exogenous </a:t>
            </a:r>
            <a:r>
              <a:rPr lang="en-US" dirty="0" err="1"/>
              <a:t>Epo</a:t>
            </a:r>
            <a:r>
              <a:rPr lang="en-US" dirty="0"/>
              <a:t>, anabolic steroids)</a:t>
            </a:r>
          </a:p>
          <a:p>
            <a:pPr lvl="2">
              <a:defRPr/>
            </a:pPr>
            <a:r>
              <a:rPr lang="en-US" dirty="0"/>
              <a:t>Congenital Altered Oxygen Sensing/HIF mutations</a:t>
            </a:r>
          </a:p>
          <a:p>
            <a:pPr lvl="3">
              <a:defRPr/>
            </a:pPr>
            <a:r>
              <a:rPr lang="en-US" dirty="0"/>
              <a:t>Chuvash polycythemia (homozygous C958T in VHL-- needed for destruction of HIF when O</a:t>
            </a:r>
            <a:r>
              <a:rPr lang="en-US" baseline="-25000" dirty="0"/>
              <a:t>2</a:t>
            </a:r>
            <a:r>
              <a:rPr lang="en-US" dirty="0"/>
              <a:t> is present)</a:t>
            </a:r>
          </a:p>
          <a:p>
            <a:pPr lvl="3">
              <a:defRPr/>
            </a:pPr>
            <a:r>
              <a:rPr lang="en-US" dirty="0"/>
              <a:t>PHD2 </a:t>
            </a:r>
            <a:r>
              <a:rPr lang="en-US" dirty="0" err="1"/>
              <a:t>erythrocytosis</a:t>
            </a:r>
            <a:r>
              <a:rPr lang="en-US" dirty="0"/>
              <a:t> (</a:t>
            </a:r>
            <a:r>
              <a:rPr lang="en-US" dirty="0" err="1"/>
              <a:t>heterozygosity</a:t>
            </a:r>
            <a:r>
              <a:rPr lang="en-US" dirty="0"/>
              <a:t> for PHD2 mutation, autosomal dominant, higher HIF activity)</a:t>
            </a:r>
          </a:p>
          <a:p>
            <a:pPr lvl="3">
              <a:defRPr/>
            </a:pPr>
            <a:r>
              <a:rPr lang="en-US" dirty="0"/>
              <a:t>HIF2</a:t>
            </a:r>
            <a:r>
              <a:rPr lang="el-GR" dirty="0">
                <a:latin typeface="Franklin Gothic Book" panose="020B0503020102020204" pitchFamily="34" charset="0"/>
              </a:rPr>
              <a:t>αα</a:t>
            </a:r>
            <a:r>
              <a:rPr lang="en-US" dirty="0"/>
              <a:t> erythrocytosis (gain of function in HIF2</a:t>
            </a:r>
            <a:r>
              <a:rPr lang="el-GR" dirty="0">
                <a:latin typeface="Franklin Gothic Book" panose="020B0503020102020204" pitchFamily="34" charset="0"/>
              </a:rPr>
              <a:t>α</a:t>
            </a:r>
            <a:r>
              <a:rPr lang="en-US" dirty="0"/>
              <a:t> </a:t>
            </a:r>
            <a:r>
              <a:rPr lang="en-US" dirty="0" err="1"/>
              <a:t>a/w</a:t>
            </a:r>
            <a:r>
              <a:rPr lang="en-US" dirty="0"/>
              <a:t> autosomal dominant and pulmonary HTN)</a:t>
            </a:r>
          </a:p>
          <a:p>
            <a:pPr marL="914400" lvl="2" indent="0">
              <a:buNone/>
              <a:defRPr/>
            </a:pPr>
            <a:endParaRPr lang="en-US" dirty="0"/>
          </a:p>
          <a:p>
            <a:pPr lvl="3">
              <a:defRPr/>
            </a:pPr>
            <a:endParaRPr lang="en-US" dirty="0"/>
          </a:p>
          <a:p>
            <a:pPr lvl="2">
              <a:defRPr/>
            </a:pPr>
            <a:endParaRPr lang="en-US" dirty="0"/>
          </a:p>
          <a:p>
            <a:pPr>
              <a:defRPr/>
            </a:pPr>
            <a:endParaRPr lang="en-US" dirty="0"/>
          </a:p>
        </p:txBody>
      </p:sp>
      <p:sp>
        <p:nvSpPr>
          <p:cNvPr id="4" name="Rectangle 3"/>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Title 4"/>
          <p:cNvSpPr>
            <a:spLocks noGrp="1"/>
          </p:cNvSpPr>
          <p:nvPr>
            <p:ph type="title"/>
          </p:nvPr>
        </p:nvSpPr>
        <p:spPr>
          <a:xfrm>
            <a:off x="6781800" y="274638"/>
            <a:ext cx="3429000" cy="487362"/>
          </a:xfrm>
        </p:spPr>
        <p:txBody>
          <a:bodyPr/>
          <a:lstStyle/>
          <a:p>
            <a:r>
              <a:rPr lang="en-US" altLang="en-US" smtClean="0"/>
              <a:t>RBC Lifecycle</a:t>
            </a:r>
          </a:p>
        </p:txBody>
      </p:sp>
      <p:sp>
        <p:nvSpPr>
          <p:cNvPr id="34819" name="Content Placeholder 7"/>
          <p:cNvSpPr>
            <a:spLocks noGrp="1"/>
          </p:cNvSpPr>
          <p:nvPr>
            <p:ph idx="1"/>
          </p:nvPr>
        </p:nvSpPr>
        <p:spPr>
          <a:xfrm>
            <a:off x="6934200" y="914400"/>
            <a:ext cx="3505200" cy="5334000"/>
          </a:xfrm>
        </p:spPr>
        <p:txBody>
          <a:bodyPr/>
          <a:lstStyle/>
          <a:p>
            <a:endParaRPr lang="en-US" altLang="en-US" smtClean="0"/>
          </a:p>
        </p:txBody>
      </p:sp>
      <p:sp>
        <p:nvSpPr>
          <p:cNvPr id="34820" name="Slide Number Placeholder 3"/>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D1FE33E8-6A08-4FBD-914E-FABB60ECB50B}" type="slidenum">
              <a:rPr lang="en-US" altLang="en-US" sz="1200">
                <a:solidFill>
                  <a:srgbClr val="898989"/>
                </a:solidFill>
              </a:rPr>
              <a:pPr>
                <a:spcBef>
                  <a:spcPct val="0"/>
                </a:spcBef>
                <a:buFontTx/>
                <a:buNone/>
              </a:pPr>
              <a:t>13</a:t>
            </a:fld>
            <a:endParaRPr lang="en-US" altLang="en-US" sz="1200">
              <a:solidFill>
                <a:srgbClr val="898989"/>
              </a:solidFill>
            </a:endParaRPr>
          </a:p>
        </p:txBody>
      </p:sp>
      <p:pic>
        <p:nvPicPr>
          <p:cNvPr id="34821"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52600" y="152400"/>
            <a:ext cx="4953000" cy="6438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822" name="Rectangle 4"/>
          <p:cNvSpPr>
            <a:spLocks noChangeArrowheads="1"/>
          </p:cNvSpPr>
          <p:nvPr/>
        </p:nvSpPr>
        <p:spPr bwMode="auto">
          <a:xfrm>
            <a:off x="3429000" y="6538174"/>
            <a:ext cx="60229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Font typeface="Arial" panose="020B0604020202020204" pitchFamily="34" charset="0"/>
              <a:buNone/>
            </a:pPr>
            <a:r>
              <a:rPr lang="en-US" altLang="en-US" sz="1200" dirty="0"/>
              <a:t>https://opentextbc.ca/anatomyandphysiology/chapter/18-3-erythrocytes/</a:t>
            </a: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Title 1"/>
          <p:cNvSpPr>
            <a:spLocks noGrp="1"/>
          </p:cNvSpPr>
          <p:nvPr>
            <p:ph type="title"/>
          </p:nvPr>
        </p:nvSpPr>
        <p:spPr/>
        <p:txBody>
          <a:bodyPr/>
          <a:lstStyle/>
          <a:p>
            <a:r>
              <a:rPr lang="en-US" altLang="en-US" smtClean="0"/>
              <a:t>Approach To Erythrocytosis</a:t>
            </a:r>
          </a:p>
        </p:txBody>
      </p:sp>
      <p:sp>
        <p:nvSpPr>
          <p:cNvPr id="233475" name="Content Placeholder 2"/>
          <p:cNvSpPr>
            <a:spLocks noGrp="1"/>
          </p:cNvSpPr>
          <p:nvPr>
            <p:ph idx="1"/>
          </p:nvPr>
        </p:nvSpPr>
        <p:spPr/>
        <p:txBody>
          <a:bodyPr/>
          <a:lstStyle/>
          <a:p>
            <a:r>
              <a:rPr lang="en-US" altLang="en-US" b="1" smtClean="0">
                <a:solidFill>
                  <a:srgbClr val="0070C0"/>
                </a:solidFill>
              </a:rPr>
              <a:t>Primary Erythrocytosis </a:t>
            </a:r>
            <a:r>
              <a:rPr lang="en-US" altLang="en-US" smtClean="0"/>
              <a:t>(low erythropoietin)</a:t>
            </a:r>
          </a:p>
          <a:p>
            <a:pPr lvl="1"/>
            <a:r>
              <a:rPr lang="en-US" altLang="en-US" smtClean="0"/>
              <a:t>Congenital </a:t>
            </a:r>
          </a:p>
          <a:p>
            <a:pPr lvl="2"/>
            <a:r>
              <a:rPr lang="en-US" altLang="en-US" smtClean="0"/>
              <a:t>Epo Rc mutation/truncation</a:t>
            </a:r>
          </a:p>
          <a:p>
            <a:pPr lvl="2"/>
            <a:endParaRPr lang="en-US" altLang="en-US" smtClean="0"/>
          </a:p>
          <a:p>
            <a:pPr lvl="1"/>
            <a:r>
              <a:rPr lang="en-US" altLang="en-US" smtClean="0"/>
              <a:t>Acquired</a:t>
            </a:r>
          </a:p>
          <a:p>
            <a:pPr lvl="2"/>
            <a:r>
              <a:rPr lang="en-US" altLang="en-US" smtClean="0"/>
              <a:t>Clonal / Myeloproliferative Disorders</a:t>
            </a:r>
          </a:p>
          <a:p>
            <a:endParaRPr lang="en-US" altLang="en-US" smtClean="0"/>
          </a:p>
        </p:txBody>
      </p:sp>
      <p:sp>
        <p:nvSpPr>
          <p:cNvPr id="4" name="Rectangle 3"/>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Title 1"/>
          <p:cNvSpPr>
            <a:spLocks noGrp="1"/>
          </p:cNvSpPr>
          <p:nvPr>
            <p:ph type="title"/>
          </p:nvPr>
        </p:nvSpPr>
        <p:spPr/>
        <p:txBody>
          <a:bodyPr/>
          <a:lstStyle/>
          <a:p>
            <a:r>
              <a:rPr lang="en-US" altLang="en-US" smtClean="0"/>
              <a:t>Oxygen Sensing and RBC mass</a:t>
            </a:r>
          </a:p>
        </p:txBody>
      </p:sp>
      <p:sp>
        <p:nvSpPr>
          <p:cNvPr id="10" name="Arrow: Bent 9">
            <a:extLst>
              <a:ext uri="{FF2B5EF4-FFF2-40B4-BE49-F238E27FC236}">
                <a16:creationId xmlns="" xmlns:a16="http://schemas.microsoft.com/office/drawing/2014/main" id="{0C7AD1D1-C6BB-408B-AEC0-E95DC7DC5F24}"/>
              </a:ext>
            </a:extLst>
          </p:cNvPr>
          <p:cNvSpPr/>
          <p:nvPr/>
        </p:nvSpPr>
        <p:spPr>
          <a:xfrm>
            <a:off x="3751263" y="1219200"/>
            <a:ext cx="984250" cy="274320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3" name="Arrow: Bent 12">
            <a:extLst>
              <a:ext uri="{FF2B5EF4-FFF2-40B4-BE49-F238E27FC236}">
                <a16:creationId xmlns="" xmlns:a16="http://schemas.microsoft.com/office/drawing/2014/main" id="{090CF602-4E8B-44F0-9BB5-91C9341A6F29}"/>
              </a:ext>
            </a:extLst>
          </p:cNvPr>
          <p:cNvSpPr/>
          <p:nvPr/>
        </p:nvSpPr>
        <p:spPr>
          <a:xfrm rot="16200000">
            <a:off x="3319463" y="4762500"/>
            <a:ext cx="1524000" cy="83820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4" name="Arrow: Bent 13">
            <a:extLst>
              <a:ext uri="{FF2B5EF4-FFF2-40B4-BE49-F238E27FC236}">
                <a16:creationId xmlns="" xmlns:a16="http://schemas.microsoft.com/office/drawing/2014/main" id="{0B3F9477-CCCB-4A35-9544-119059F1E863}"/>
              </a:ext>
            </a:extLst>
          </p:cNvPr>
          <p:cNvSpPr/>
          <p:nvPr/>
        </p:nvSpPr>
        <p:spPr>
          <a:xfrm rot="10800000">
            <a:off x="6018213" y="5278438"/>
            <a:ext cx="1384300" cy="77470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 name="Arrow: Bent 15">
            <a:extLst>
              <a:ext uri="{FF2B5EF4-FFF2-40B4-BE49-F238E27FC236}">
                <a16:creationId xmlns="" xmlns:a16="http://schemas.microsoft.com/office/drawing/2014/main" id="{D5D6637A-C5C8-4855-AA5B-82A91BB9F185}"/>
              </a:ext>
            </a:extLst>
          </p:cNvPr>
          <p:cNvSpPr/>
          <p:nvPr/>
        </p:nvSpPr>
        <p:spPr>
          <a:xfrm rot="5400000">
            <a:off x="6564313" y="1225550"/>
            <a:ext cx="901700" cy="106680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1" name="Arrow: Down 10">
            <a:extLst>
              <a:ext uri="{FF2B5EF4-FFF2-40B4-BE49-F238E27FC236}">
                <a16:creationId xmlns="" xmlns:a16="http://schemas.microsoft.com/office/drawing/2014/main" id="{A070AEFF-AA67-4D14-8589-3532CC93BD14}"/>
              </a:ext>
            </a:extLst>
          </p:cNvPr>
          <p:cNvSpPr/>
          <p:nvPr/>
        </p:nvSpPr>
        <p:spPr>
          <a:xfrm>
            <a:off x="7091363" y="4343400"/>
            <a:ext cx="381000" cy="60960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 name="Arrow: Down 17">
            <a:extLst>
              <a:ext uri="{FF2B5EF4-FFF2-40B4-BE49-F238E27FC236}">
                <a16:creationId xmlns="" xmlns:a16="http://schemas.microsoft.com/office/drawing/2014/main" id="{8C4259D9-14AB-4590-AF48-939376C02B01}"/>
              </a:ext>
            </a:extLst>
          </p:cNvPr>
          <p:cNvSpPr/>
          <p:nvPr/>
        </p:nvSpPr>
        <p:spPr>
          <a:xfrm>
            <a:off x="7091364" y="3124200"/>
            <a:ext cx="390525" cy="60960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Rectangle: Rounded Corners 11">
            <a:extLst>
              <a:ext uri="{FF2B5EF4-FFF2-40B4-BE49-F238E27FC236}">
                <a16:creationId xmlns="" xmlns:a16="http://schemas.microsoft.com/office/drawing/2014/main" id="{CEC7043B-F264-4315-A2AE-67C3D3B113BC}"/>
              </a:ext>
            </a:extLst>
          </p:cNvPr>
          <p:cNvSpPr/>
          <p:nvPr/>
        </p:nvSpPr>
        <p:spPr>
          <a:xfrm>
            <a:off x="6248400" y="3767138"/>
            <a:ext cx="2514600" cy="487362"/>
          </a:xfrm>
          <a:prstGeom prst="roundRect">
            <a:avLst/>
          </a:prstGeom>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en-US" dirty="0"/>
              <a:t>Renal O</a:t>
            </a:r>
            <a:r>
              <a:rPr lang="en-US" baseline="-25000" dirty="0"/>
              <a:t>2</a:t>
            </a:r>
            <a:r>
              <a:rPr lang="en-US" dirty="0"/>
              <a:t> Sensing</a:t>
            </a:r>
          </a:p>
        </p:txBody>
      </p:sp>
      <p:sp>
        <p:nvSpPr>
          <p:cNvPr id="17" name="Oval 16">
            <a:extLst>
              <a:ext uri="{FF2B5EF4-FFF2-40B4-BE49-F238E27FC236}">
                <a16:creationId xmlns="" xmlns:a16="http://schemas.microsoft.com/office/drawing/2014/main" id="{F5F75C9C-F1AD-4EE2-AB7E-63E594395AF3}"/>
              </a:ext>
            </a:extLst>
          </p:cNvPr>
          <p:cNvSpPr/>
          <p:nvPr/>
        </p:nvSpPr>
        <p:spPr>
          <a:xfrm>
            <a:off x="6594476" y="2222500"/>
            <a:ext cx="1431925" cy="901700"/>
          </a:xfrm>
          <a:prstGeom prst="ellipse">
            <a:avLst/>
          </a:prstGeom>
        </p:spPr>
        <p:style>
          <a:lnRef idx="2">
            <a:schemeClr val="accent3">
              <a:shade val="50000"/>
            </a:schemeClr>
          </a:lnRef>
          <a:fillRef idx="1">
            <a:schemeClr val="accent3"/>
          </a:fillRef>
          <a:effectRef idx="0">
            <a:schemeClr val="accent3"/>
          </a:effectRef>
          <a:fontRef idx="minor">
            <a:schemeClr val="lt1"/>
          </a:fontRef>
        </p:style>
        <p:txBody>
          <a:bodyPr anchor="ctr"/>
          <a:lstStyle/>
          <a:p>
            <a:pPr algn="ctr">
              <a:defRPr/>
            </a:pPr>
            <a:r>
              <a:rPr lang="en-US" dirty="0"/>
              <a:t>O</a:t>
            </a:r>
            <a:r>
              <a:rPr lang="en-US" baseline="-25000" dirty="0"/>
              <a:t>2</a:t>
            </a:r>
            <a:r>
              <a:rPr lang="en-US" dirty="0"/>
              <a:t> Carrying Capacity</a:t>
            </a:r>
          </a:p>
        </p:txBody>
      </p:sp>
      <p:sp>
        <p:nvSpPr>
          <p:cNvPr id="234507" name="TextBox 18"/>
          <p:cNvSpPr txBox="1">
            <a:spLocks noChangeArrowheads="1"/>
          </p:cNvSpPr>
          <p:nvPr/>
        </p:nvSpPr>
        <p:spPr bwMode="auto">
          <a:xfrm>
            <a:off x="4830764" y="1219200"/>
            <a:ext cx="148113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t>Red Cell Mass</a:t>
            </a:r>
          </a:p>
        </p:txBody>
      </p:sp>
      <p:sp>
        <p:nvSpPr>
          <p:cNvPr id="234508" name="TextBox 21"/>
          <p:cNvSpPr txBox="1">
            <a:spLocks noChangeArrowheads="1"/>
          </p:cNvSpPr>
          <p:nvPr/>
        </p:nvSpPr>
        <p:spPr bwMode="auto">
          <a:xfrm>
            <a:off x="6586538" y="4900614"/>
            <a:ext cx="14668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t>Epo Synthesis</a:t>
            </a:r>
          </a:p>
        </p:txBody>
      </p:sp>
      <p:sp>
        <p:nvSpPr>
          <p:cNvPr id="234509" name="TextBox 22"/>
          <p:cNvSpPr txBox="1">
            <a:spLocks noChangeArrowheads="1"/>
          </p:cNvSpPr>
          <p:nvPr/>
        </p:nvSpPr>
        <p:spPr bwMode="auto">
          <a:xfrm>
            <a:off x="4757739" y="5665788"/>
            <a:ext cx="12604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t>Plasma Epo</a:t>
            </a:r>
          </a:p>
        </p:txBody>
      </p:sp>
      <p:sp>
        <p:nvSpPr>
          <p:cNvPr id="234510" name="TextBox 23"/>
          <p:cNvSpPr txBox="1">
            <a:spLocks noChangeArrowheads="1"/>
          </p:cNvSpPr>
          <p:nvPr/>
        </p:nvSpPr>
        <p:spPr bwMode="auto">
          <a:xfrm>
            <a:off x="3109914" y="3973514"/>
            <a:ext cx="15255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t>Erythropoiesis</a:t>
            </a:r>
          </a:p>
        </p:txBody>
      </p:sp>
      <p:sp>
        <p:nvSpPr>
          <p:cNvPr id="15" name="Rectangle 1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Title 2"/>
          <p:cNvSpPr>
            <a:spLocks noGrp="1"/>
          </p:cNvSpPr>
          <p:nvPr>
            <p:ph type="title"/>
          </p:nvPr>
        </p:nvSpPr>
        <p:spPr/>
        <p:txBody>
          <a:bodyPr/>
          <a:lstStyle/>
          <a:p>
            <a:r>
              <a:rPr lang="en-US" altLang="en-US" smtClean="0"/>
              <a:t>Hypoxia Inducible Factor – Epo Pathway</a:t>
            </a:r>
          </a:p>
        </p:txBody>
      </p:sp>
      <p:grpSp>
        <p:nvGrpSpPr>
          <p:cNvPr id="236547" name="Group 3"/>
          <p:cNvGrpSpPr>
            <a:grpSpLocks/>
          </p:cNvGrpSpPr>
          <p:nvPr/>
        </p:nvGrpSpPr>
        <p:grpSpPr bwMode="auto">
          <a:xfrm>
            <a:off x="1905000" y="935038"/>
            <a:ext cx="8077200" cy="5141912"/>
            <a:chOff x="381000" y="935066"/>
            <a:chExt cx="8077200" cy="5141402"/>
          </a:xfrm>
        </p:grpSpPr>
        <p:pic>
          <p:nvPicPr>
            <p:cNvPr id="236551" name="Picture 8" descr="AmJPhysEpoHypoxi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1000" y="935066"/>
              <a:ext cx="8077200" cy="51414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552" name="Rectangle 1"/>
            <p:cNvSpPr>
              <a:spLocks noChangeArrowheads="1"/>
            </p:cNvSpPr>
            <p:nvPr/>
          </p:nvSpPr>
          <p:spPr bwMode="auto">
            <a:xfrm>
              <a:off x="2743200" y="3733800"/>
              <a:ext cx="3429000" cy="167640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Times" panose="02020603050405020304" pitchFamily="18" charset="0"/>
              </a:endParaRPr>
            </a:p>
          </p:txBody>
        </p:sp>
      </p:grpSp>
      <p:sp>
        <p:nvSpPr>
          <p:cNvPr id="236548" name="Text Box 9"/>
          <p:cNvSpPr txBox="1">
            <a:spLocks noChangeArrowheads="1"/>
          </p:cNvSpPr>
          <p:nvPr/>
        </p:nvSpPr>
        <p:spPr bwMode="auto">
          <a:xfrm>
            <a:off x="3429000" y="6389873"/>
            <a:ext cx="461010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Font typeface="Arial" panose="020B0604020202020204" pitchFamily="34" charset="0"/>
              <a:buNone/>
            </a:pPr>
            <a:r>
              <a:rPr lang="en-US" altLang="en-US" sz="1200" dirty="0"/>
              <a:t>Adapted from </a:t>
            </a:r>
            <a:r>
              <a:rPr lang="en-US" altLang="en-US" sz="1200" dirty="0" err="1"/>
              <a:t>Haase</a:t>
            </a:r>
            <a:r>
              <a:rPr lang="en-US" altLang="en-US" sz="1200" dirty="0"/>
              <a:t> VH. Am J Phys Renal Physiol. 2010;299(1):F1-13</a:t>
            </a:r>
          </a:p>
        </p:txBody>
      </p:sp>
      <p:sp>
        <p:nvSpPr>
          <p:cNvPr id="9" name="Text Box 22">
            <a:extLst>
              <a:ext uri="{FF2B5EF4-FFF2-40B4-BE49-F238E27FC236}">
                <a16:creationId xmlns="" xmlns:a16="http://schemas.microsoft.com/office/drawing/2014/main" id="{FB0577FB-4AA3-4581-B608-C96F2A6F6035}"/>
              </a:ext>
            </a:extLst>
          </p:cNvPr>
          <p:cNvSpPr txBox="1">
            <a:spLocks noChangeArrowheads="1"/>
          </p:cNvSpPr>
          <p:nvPr/>
        </p:nvSpPr>
        <p:spPr bwMode="auto">
          <a:xfrm>
            <a:off x="1828800" y="1038226"/>
            <a:ext cx="5410200" cy="1400175"/>
          </a:xfrm>
          <a:prstGeom prst="rect">
            <a:avLst/>
          </a:prstGeom>
          <a:noFill/>
          <a:ln>
            <a:noFill/>
          </a:ln>
          <a:extLst>
            <a:ext uri="{909E8E84-426E-40dd-AFC4-6F175D3DCCD1}"/>
            <a:ext uri="{91240B29-F687-4f45-9708-019B960494DF}"/>
          </a:extLst>
        </p:spPr>
        <p:txBody>
          <a:bodyPr>
            <a:spAutoFit/>
          </a:bodyPr>
          <a:lstStyle>
            <a:lvl1pPr>
              <a:defRPr sz="2400">
                <a:solidFill>
                  <a:schemeClr val="tx1"/>
                </a:solidFill>
                <a:latin typeface="Arial" charset="0"/>
                <a:ea typeface="ＭＳ Ｐゴシック" charset="0"/>
                <a:cs typeface="ＭＳ Ｐゴシック" charset="0"/>
              </a:defRPr>
            </a:lvl1pPr>
            <a:lvl2pPr>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a:spcBef>
                <a:spcPts val="600"/>
              </a:spcBef>
              <a:buFontTx/>
              <a:buChar char="•"/>
              <a:defRPr/>
            </a:pPr>
            <a:r>
              <a:rPr lang="en-US" sz="1600" dirty="0">
                <a:latin typeface="Verdana" charset="0"/>
              </a:rPr>
              <a:t>With </a:t>
            </a:r>
            <a:r>
              <a:rPr lang="en-US" sz="1600" b="1" dirty="0" err="1">
                <a:solidFill>
                  <a:schemeClr val="accent2">
                    <a:lumMod val="60000"/>
                    <a:lumOff val="40000"/>
                  </a:schemeClr>
                </a:solidFill>
                <a:latin typeface="Verdana" charset="0"/>
              </a:rPr>
              <a:t>normoxia</a:t>
            </a:r>
            <a:r>
              <a:rPr lang="en-US" sz="1600" dirty="0">
                <a:latin typeface="Verdana" charset="0"/>
              </a:rPr>
              <a:t>, a </a:t>
            </a:r>
            <a:r>
              <a:rPr lang="en-US" sz="1600" dirty="0" err="1">
                <a:latin typeface="Verdana" charset="0"/>
              </a:rPr>
              <a:t>proline</a:t>
            </a:r>
            <a:r>
              <a:rPr lang="en-US" sz="1600" dirty="0">
                <a:latin typeface="Verdana" charset="0"/>
              </a:rPr>
              <a:t> on HIF2</a:t>
            </a:r>
            <a:r>
              <a:rPr lang="en-US" sz="1600" dirty="0">
                <a:latin typeface="Symbol" charset="0"/>
                <a:sym typeface="Symbol" charset="0"/>
              </a:rPr>
              <a:t></a:t>
            </a:r>
            <a:r>
              <a:rPr lang="en-US" sz="1600" dirty="0">
                <a:latin typeface="Verdana" charset="0"/>
              </a:rPr>
              <a:t> is </a:t>
            </a:r>
            <a:r>
              <a:rPr lang="en-US" sz="1600" dirty="0" err="1">
                <a:latin typeface="Verdana" charset="0"/>
              </a:rPr>
              <a:t>hydroxylated</a:t>
            </a:r>
            <a:r>
              <a:rPr lang="en-US" sz="1600" dirty="0">
                <a:latin typeface="Verdana" charset="0"/>
              </a:rPr>
              <a:t> by PHD and the modified HIF2</a:t>
            </a:r>
            <a:r>
              <a:rPr lang="en-US" sz="1600" dirty="0">
                <a:latin typeface="Symbol" charset="0"/>
                <a:sym typeface="Symbol" charset="0"/>
              </a:rPr>
              <a:t></a:t>
            </a:r>
            <a:r>
              <a:rPr lang="en-US" sz="1600" dirty="0">
                <a:latin typeface="Verdana" charset="0"/>
              </a:rPr>
              <a:t> is </a:t>
            </a:r>
            <a:r>
              <a:rPr lang="en-US" sz="1600" dirty="0" err="1">
                <a:latin typeface="Verdana" charset="0"/>
              </a:rPr>
              <a:t>ubiqinated</a:t>
            </a:r>
            <a:r>
              <a:rPr lang="en-US" sz="1600" dirty="0">
                <a:latin typeface="Verdana" charset="0"/>
              </a:rPr>
              <a:t> by VHL thereby targeting it for destruction by the proteasome.</a:t>
            </a:r>
            <a:endParaRPr lang="en-US" sz="1600" dirty="0">
              <a:latin typeface="Symbol" charset="0"/>
              <a:sym typeface="Symbol" charset="0"/>
            </a:endParaRPr>
          </a:p>
          <a:p>
            <a:pPr>
              <a:spcBef>
                <a:spcPts val="600"/>
              </a:spcBef>
              <a:defRPr/>
            </a:pPr>
            <a:endParaRPr lang="en-US" sz="1600" dirty="0">
              <a:latin typeface="Verdana" charset="0"/>
            </a:endParaRPr>
          </a:p>
        </p:txBody>
      </p:sp>
      <p:sp>
        <p:nvSpPr>
          <p:cNvPr id="236550" name="Text Box 22"/>
          <p:cNvSpPr txBox="1">
            <a:spLocks noChangeArrowheads="1"/>
          </p:cNvSpPr>
          <p:nvPr/>
        </p:nvSpPr>
        <p:spPr bwMode="auto">
          <a:xfrm>
            <a:off x="4724400" y="3657601"/>
            <a:ext cx="5943600" cy="140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ts val="600"/>
              </a:spcBef>
              <a:buFontTx/>
              <a:buChar char="•"/>
            </a:pPr>
            <a:r>
              <a:rPr lang="en-US" altLang="en-US" sz="1600">
                <a:latin typeface="Verdana" panose="020B0604030504040204" pitchFamily="34" charset="0"/>
                <a:ea typeface="ＭＳ Ｐゴシック" panose="020B0600070205080204" pitchFamily="34" charset="-128"/>
              </a:rPr>
              <a:t>During </a:t>
            </a:r>
            <a:r>
              <a:rPr lang="en-US" altLang="en-US" sz="1600" b="1">
                <a:solidFill>
                  <a:srgbClr val="B64217"/>
                </a:solidFill>
                <a:latin typeface="Verdana" panose="020B0604030504040204" pitchFamily="34" charset="0"/>
                <a:ea typeface="ＭＳ Ｐゴシック" panose="020B0600070205080204" pitchFamily="34" charset="-128"/>
              </a:rPr>
              <a:t>hypoxia</a:t>
            </a:r>
            <a:r>
              <a:rPr lang="en-US" altLang="en-US" sz="1600">
                <a:latin typeface="Verdana" panose="020B0604030504040204" pitchFamily="34" charset="0"/>
                <a:ea typeface="ＭＳ Ｐゴシック" panose="020B0600070205080204" pitchFamily="34" charset="-128"/>
              </a:rPr>
              <a:t> HIF2</a:t>
            </a:r>
            <a:r>
              <a:rPr lang="en-US" altLang="en-US" sz="1600">
                <a:latin typeface="Symbol" panose="05050102010706020507" pitchFamily="18" charset="2"/>
                <a:ea typeface="ＭＳ Ｐゴシック" panose="020B0600070205080204" pitchFamily="34" charset="-128"/>
                <a:sym typeface="Symbol" panose="05050102010706020507" pitchFamily="18" charset="2"/>
              </a:rPr>
              <a:t></a:t>
            </a:r>
            <a:r>
              <a:rPr lang="en-US" altLang="en-US" sz="1600">
                <a:latin typeface="Verdana" panose="020B0604030504040204" pitchFamily="34" charset="0"/>
                <a:ea typeface="ＭＳ Ｐゴシック" panose="020B0600070205080204" pitchFamily="34" charset="-128"/>
              </a:rPr>
              <a:t>dimerizes with the constitutively expressed HIF1</a:t>
            </a:r>
            <a:r>
              <a:rPr lang="en-US" altLang="en-US" sz="1600">
                <a:latin typeface="Symbol" panose="05050102010706020507" pitchFamily="18" charset="2"/>
                <a:ea typeface="ＭＳ Ｐゴシック" panose="020B0600070205080204" pitchFamily="34" charset="-128"/>
                <a:sym typeface="Symbol" panose="05050102010706020507" pitchFamily="18" charset="2"/>
              </a:rPr>
              <a:t></a:t>
            </a:r>
            <a:r>
              <a:rPr lang="en-US" altLang="en-US" sz="1600">
                <a:latin typeface="Verdana" panose="020B0604030504040204" pitchFamily="34" charset="0"/>
                <a:ea typeface="ＭＳ Ｐゴシック" panose="020B0600070205080204" pitchFamily="34" charset="-128"/>
              </a:rPr>
              <a:t> and translocates to the nucleus to upregulate many genes including Epo.</a:t>
            </a:r>
          </a:p>
          <a:p>
            <a:pPr>
              <a:spcBef>
                <a:spcPts val="600"/>
              </a:spcBef>
              <a:buFontTx/>
              <a:buChar char="•"/>
            </a:pPr>
            <a:r>
              <a:rPr lang="en-US" altLang="en-US" sz="1600">
                <a:latin typeface="Verdana" panose="020B0604030504040204" pitchFamily="34" charset="0"/>
                <a:ea typeface="ＭＳ Ｐゴシック" panose="020B0600070205080204" pitchFamily="34" charset="-128"/>
              </a:rPr>
              <a:t>Interestingly, HIF can also be activated by Co</a:t>
            </a:r>
            <a:r>
              <a:rPr lang="en-US" altLang="en-US" sz="1600" baseline="30000">
                <a:latin typeface="Verdana" panose="020B0604030504040204" pitchFamily="34" charset="0"/>
                <a:ea typeface="ＭＳ Ｐゴシック" panose="020B0600070205080204" pitchFamily="34" charset="-128"/>
              </a:rPr>
              <a:t>2+</a:t>
            </a:r>
            <a:r>
              <a:rPr lang="en-US" altLang="en-US" sz="1600">
                <a:latin typeface="Verdana" panose="020B0604030504040204" pitchFamily="34" charset="0"/>
                <a:ea typeface="ＭＳ Ｐゴシック" panose="020B0600070205080204" pitchFamily="34" charset="-128"/>
              </a:rPr>
              <a:t>, Mn</a:t>
            </a:r>
            <a:r>
              <a:rPr lang="en-US" altLang="en-US" sz="1600" baseline="30000">
                <a:latin typeface="Verdana" panose="020B0604030504040204" pitchFamily="34" charset="0"/>
                <a:ea typeface="ＭＳ Ｐゴシック" panose="020B0600070205080204" pitchFamily="34" charset="-128"/>
              </a:rPr>
              <a:t>2+</a:t>
            </a:r>
            <a:r>
              <a:rPr lang="en-US" altLang="en-US" sz="1600">
                <a:latin typeface="Verdana" panose="020B0604030504040204" pitchFamily="34" charset="0"/>
                <a:ea typeface="ＭＳ Ｐゴシック" panose="020B0600070205080204" pitchFamily="34" charset="-128"/>
              </a:rPr>
              <a:t>, Ni</a:t>
            </a:r>
            <a:r>
              <a:rPr lang="en-US" altLang="en-US" sz="1600" baseline="30000">
                <a:latin typeface="Verdana" panose="020B0604030504040204" pitchFamily="34" charset="0"/>
                <a:ea typeface="ＭＳ Ｐゴシック" panose="020B0600070205080204" pitchFamily="34" charset="-128"/>
              </a:rPr>
              <a:t>2+</a:t>
            </a:r>
            <a:r>
              <a:rPr lang="en-US" altLang="en-US" sz="1600">
                <a:latin typeface="Verdana" panose="020B0604030504040204" pitchFamily="34" charset="0"/>
                <a:ea typeface="ＭＳ Ｐゴシック" panose="020B0600070205080204" pitchFamily="34" charset="-128"/>
              </a:rPr>
              <a:t> and Fe chelation.</a:t>
            </a:r>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Title 1"/>
          <p:cNvSpPr>
            <a:spLocks noGrp="1"/>
          </p:cNvSpPr>
          <p:nvPr>
            <p:ph type="title"/>
          </p:nvPr>
        </p:nvSpPr>
        <p:spPr/>
        <p:txBody>
          <a:bodyPr/>
          <a:lstStyle/>
          <a:p>
            <a:r>
              <a:rPr lang="en-US" altLang="en-US" smtClean="0"/>
              <a:t>Truncated Epo Receptors</a:t>
            </a:r>
          </a:p>
        </p:txBody>
      </p:sp>
      <p:pic>
        <p:nvPicPr>
          <p:cNvPr id="238595" name="Content Placeholder 7"/>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a:xfrm>
            <a:off x="3505201" y="914400"/>
            <a:ext cx="6075363" cy="5334000"/>
          </a:xfrm>
        </p:spPr>
      </p:pic>
      <p:sp>
        <p:nvSpPr>
          <p:cNvPr id="238596" name="Rectangle 8"/>
          <p:cNvSpPr>
            <a:spLocks noChangeArrowheads="1"/>
          </p:cNvSpPr>
          <p:nvPr/>
        </p:nvSpPr>
        <p:spPr bwMode="auto">
          <a:xfrm>
            <a:off x="2819400" y="6534150"/>
            <a:ext cx="70246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Font typeface="Arial" panose="020B0604020202020204" pitchFamily="34" charset="0"/>
              <a:buNone/>
            </a:pPr>
            <a:r>
              <a:rPr lang="en-US" altLang="en-US" sz="1200" dirty="0"/>
              <a:t>Adapted from https://upload.wikimedia.org/wikipedia/commons/4/4d/TruncatedEpoReceptors.png</a:t>
            </a: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2"/>
          <p:cNvSpPr>
            <a:spLocks noGrp="1"/>
          </p:cNvSpPr>
          <p:nvPr>
            <p:ph type="title"/>
          </p:nvPr>
        </p:nvSpPr>
        <p:spPr>
          <a:xfrm>
            <a:off x="1981200" y="274638"/>
            <a:ext cx="8229600" cy="944562"/>
          </a:xfrm>
          <a:effectLst>
            <a:outerShdw dist="45791" dir="3378596" algn="ctr" rotWithShape="0">
              <a:schemeClr val="bg2">
                <a:alpha val="50000"/>
              </a:schemeClr>
            </a:outerShdw>
          </a:effectLst>
        </p:spPr>
        <p:txBody>
          <a:bodyPr/>
          <a:lstStyle/>
          <a:p>
            <a:r>
              <a:rPr lang="en-US" altLang="en-US" sz="4000"/>
              <a:t>Erythrocytosis (Polycythemia)</a:t>
            </a:r>
          </a:p>
        </p:txBody>
      </p:sp>
      <p:sp>
        <p:nvSpPr>
          <p:cNvPr id="240643" name="Rectangle 3"/>
          <p:cNvSpPr>
            <a:spLocks noGrp="1"/>
          </p:cNvSpPr>
          <p:nvPr>
            <p:ph idx="1"/>
          </p:nvPr>
        </p:nvSpPr>
        <p:spPr>
          <a:xfrm>
            <a:off x="1981200" y="1066801"/>
            <a:ext cx="8229600" cy="4983163"/>
          </a:xfrm>
        </p:spPr>
        <p:txBody>
          <a:bodyPr/>
          <a:lstStyle/>
          <a:p>
            <a:pPr>
              <a:spcBef>
                <a:spcPct val="0"/>
              </a:spcBef>
            </a:pPr>
            <a:r>
              <a:rPr lang="en-US" altLang="en-US" sz="2600" b="1" u="sng"/>
              <a:t>Evaluation</a:t>
            </a:r>
            <a:r>
              <a:rPr lang="en-US" altLang="en-US" sz="2600"/>
              <a:t>:</a:t>
            </a:r>
          </a:p>
          <a:p>
            <a:pPr lvl="1">
              <a:spcBef>
                <a:spcPct val="0"/>
              </a:spcBef>
              <a:buFontTx/>
              <a:buChar char="•"/>
            </a:pPr>
            <a:r>
              <a:rPr lang="en-US" altLang="en-US" sz="2600"/>
              <a:t>History (including family history) and physical examination</a:t>
            </a:r>
          </a:p>
          <a:p>
            <a:pPr lvl="1">
              <a:spcBef>
                <a:spcPct val="0"/>
              </a:spcBef>
              <a:buFontTx/>
              <a:buChar char="•"/>
            </a:pPr>
            <a:r>
              <a:rPr lang="en-US" altLang="en-US" sz="2600"/>
              <a:t>Careful examination of CBC</a:t>
            </a:r>
          </a:p>
          <a:p>
            <a:pPr lvl="1">
              <a:spcBef>
                <a:spcPct val="0"/>
              </a:spcBef>
              <a:buFontTx/>
              <a:buChar char="•"/>
            </a:pPr>
            <a:r>
              <a:rPr lang="en-US" altLang="en-US" sz="2600"/>
              <a:t>Measurement of oxygen saturation</a:t>
            </a:r>
          </a:p>
          <a:p>
            <a:pPr lvl="1">
              <a:spcBef>
                <a:spcPct val="0"/>
              </a:spcBef>
              <a:buFontTx/>
              <a:buChar char="•"/>
            </a:pPr>
            <a:r>
              <a:rPr lang="en-US" altLang="en-US" sz="2600"/>
              <a:t>Serum erythropoietin level</a:t>
            </a:r>
          </a:p>
          <a:p>
            <a:pPr lvl="1">
              <a:spcBef>
                <a:spcPct val="0"/>
              </a:spcBef>
              <a:buFontTx/>
              <a:buChar char="•"/>
            </a:pPr>
            <a:r>
              <a:rPr lang="en-US" altLang="en-US" sz="2600"/>
              <a:t>O</a:t>
            </a:r>
            <a:r>
              <a:rPr lang="en-US" altLang="en-US" sz="2600" baseline="-25000"/>
              <a:t>2</a:t>
            </a:r>
            <a:r>
              <a:rPr lang="en-US" altLang="en-US" sz="2600"/>
              <a:t>-hemoglobin dissociation curve (p50)</a:t>
            </a:r>
          </a:p>
          <a:p>
            <a:pPr lvl="1">
              <a:spcBef>
                <a:spcPct val="0"/>
              </a:spcBef>
              <a:buFontTx/>
              <a:buChar char="•"/>
            </a:pPr>
            <a:r>
              <a:rPr lang="en-US" altLang="en-US" sz="2600"/>
              <a:t>Imaging studies (renal, posterior fossa)</a:t>
            </a:r>
          </a:p>
          <a:p>
            <a:pPr>
              <a:spcBef>
                <a:spcPct val="0"/>
              </a:spcBef>
            </a:pPr>
            <a:r>
              <a:rPr lang="en-US" altLang="en-US" sz="2600" b="1" u="sng"/>
              <a:t>Management and Outcome</a:t>
            </a:r>
            <a:r>
              <a:rPr lang="en-US" altLang="en-US" sz="2600" b="1"/>
              <a:t>:</a:t>
            </a:r>
          </a:p>
          <a:p>
            <a:pPr lvl="1">
              <a:spcBef>
                <a:spcPct val="0"/>
              </a:spcBef>
              <a:buFontTx/>
              <a:buChar char="•"/>
            </a:pPr>
            <a:r>
              <a:rPr lang="en-US" altLang="en-US" sz="2600"/>
              <a:t>Depends on primary disorder</a:t>
            </a:r>
          </a:p>
          <a:p>
            <a:pPr lvl="1">
              <a:spcBef>
                <a:spcPct val="0"/>
              </a:spcBef>
              <a:buFontTx/>
              <a:buChar char="•"/>
            </a:pPr>
            <a:r>
              <a:rPr lang="en-US" altLang="en-US" sz="2600"/>
              <a:t>Non-specific signs and symptoms of hyperviscosity (plethora, fatigue, etc.) </a:t>
            </a:r>
            <a:r>
              <a:rPr lang="en-US" altLang="en-US" sz="2600">
                <a:sym typeface="Wingdings" panose="05000000000000000000" pitchFamily="2" charset="2"/>
              </a:rPr>
              <a:t> </a:t>
            </a:r>
            <a:r>
              <a:rPr lang="en-US" altLang="en-US" sz="2600"/>
              <a:t>phlebotomy </a:t>
            </a:r>
          </a:p>
          <a:p>
            <a:pPr lvl="1">
              <a:spcBef>
                <a:spcPct val="0"/>
              </a:spcBef>
              <a:buFontTx/>
              <a:buChar char="•"/>
            </a:pPr>
            <a:r>
              <a:rPr lang="en-US" altLang="en-US" sz="2600"/>
              <a:t>Thrombosis risk</a:t>
            </a:r>
          </a:p>
        </p:txBody>
      </p:sp>
      <p:sp>
        <p:nvSpPr>
          <p:cNvPr id="240644" name="TextBox 4"/>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56FB8283-783D-4AF4-8611-CD4054FE8A4D}" type="slidenum">
              <a:rPr lang="en-US" altLang="en-US" sz="1200"/>
              <a:pPr>
                <a:spcBef>
                  <a:spcPct val="0"/>
                </a:spcBef>
                <a:buFontTx/>
                <a:buNone/>
              </a:pPr>
              <a:t>134</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Title 1"/>
          <p:cNvSpPr>
            <a:spLocks noGrp="1"/>
          </p:cNvSpPr>
          <p:nvPr>
            <p:ph type="title"/>
          </p:nvPr>
        </p:nvSpPr>
        <p:spPr/>
        <p:txBody>
          <a:bodyPr/>
          <a:lstStyle/>
          <a:p>
            <a:r>
              <a:rPr lang="en-US" altLang="en-US" smtClean="0"/>
              <a:t>Acknowledgements</a:t>
            </a:r>
          </a:p>
        </p:txBody>
      </p:sp>
      <p:sp>
        <p:nvSpPr>
          <p:cNvPr id="242691" name="Content Placeholder 3"/>
          <p:cNvSpPr>
            <a:spLocks noGrp="1"/>
          </p:cNvSpPr>
          <p:nvPr>
            <p:ph idx="1"/>
          </p:nvPr>
        </p:nvSpPr>
        <p:spPr>
          <a:xfrm>
            <a:off x="3200400" y="1450976"/>
            <a:ext cx="7010400" cy="4602163"/>
          </a:xfrm>
        </p:spPr>
        <p:txBody>
          <a:bodyPr/>
          <a:lstStyle/>
          <a:p>
            <a:pPr marL="0" indent="0">
              <a:lnSpc>
                <a:spcPct val="150000"/>
              </a:lnSpc>
              <a:buNone/>
            </a:pPr>
            <a:r>
              <a:rPr lang="en-US" altLang="en-US" sz="3600"/>
              <a:t>Russell E. Ware, MD, PhD</a:t>
            </a:r>
          </a:p>
          <a:p>
            <a:pPr marL="0" indent="0">
              <a:lnSpc>
                <a:spcPct val="200000"/>
              </a:lnSpc>
              <a:buNone/>
            </a:pPr>
            <a:r>
              <a:rPr lang="en-US" altLang="en-US" sz="3600"/>
              <a:t>George R. Buchanan, MD</a:t>
            </a:r>
          </a:p>
          <a:p>
            <a:pPr marL="0" indent="0">
              <a:lnSpc>
                <a:spcPct val="200000"/>
              </a:lnSpc>
              <a:buNone/>
            </a:pPr>
            <a:r>
              <a:rPr lang="en-US" altLang="en-US" sz="3600"/>
              <a:t>Mark D. Fleming MD, DPhil</a:t>
            </a:r>
          </a:p>
        </p:txBody>
      </p:sp>
      <p:sp>
        <p:nvSpPr>
          <p:cNvPr id="242692" name="TextBox 2"/>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A04E4380-E052-4137-B4E4-88577883605B}" type="slidenum">
              <a:rPr lang="en-US" altLang="en-US" sz="1200"/>
              <a:pPr>
                <a:spcBef>
                  <a:spcPct val="0"/>
                </a:spcBef>
                <a:buFontTx/>
                <a:buNone/>
              </a:pPr>
              <a:t>135</a:t>
            </a:fld>
            <a:endParaRPr lang="en-US" altLang="en-US" sz="1200"/>
          </a:p>
        </p:txBody>
      </p:sp>
      <p:sp>
        <p:nvSpPr>
          <p:cNvPr id="242693" name="AutoShape 2" descr="Dr. Mark D. Fleming, MD"/>
          <p:cNvSpPr>
            <a:spLocks noChangeAspect="1" noChangeArrowheads="1"/>
          </p:cNvSpPr>
          <p:nvPr/>
        </p:nvSpPr>
        <p:spPr bwMode="auto">
          <a:xfrm>
            <a:off x="1679575" y="-1444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242694" name="AutoShape 4" descr="Dr. Mark D. Fleming, MD"/>
          <p:cNvSpPr>
            <a:spLocks noChangeAspect="1" noChangeArrowheads="1"/>
          </p:cNvSpPr>
          <p:nvPr/>
        </p:nvSpPr>
        <p:spPr bwMode="auto">
          <a:xfrm>
            <a:off x="1831975" y="7938"/>
            <a:ext cx="3048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pic>
        <p:nvPicPr>
          <p:cNvPr id="242695"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24063" y="3827463"/>
            <a:ext cx="85725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696" name="Picture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84375" y="2514601"/>
            <a:ext cx="896938" cy="1236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697" name="Picture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4064" y="1236663"/>
            <a:ext cx="871537" cy="118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ubtitle 5">
            <a:extLst>
              <a:ext uri="{FF2B5EF4-FFF2-40B4-BE49-F238E27FC236}">
                <a16:creationId xmlns="" xmlns:a16="http://schemas.microsoft.com/office/drawing/2014/main" id="{0F9CE8FB-1AC9-46C5-9870-402ABEE869F1}"/>
              </a:ext>
            </a:extLst>
          </p:cNvPr>
          <p:cNvSpPr>
            <a:spLocks noGrp="1"/>
          </p:cNvSpPr>
          <p:nvPr>
            <p:ph idx="1"/>
          </p:nvPr>
        </p:nvSpPr>
        <p:spPr>
          <a:xfrm>
            <a:off x="2971800" y="2362200"/>
            <a:ext cx="7391400" cy="1828800"/>
          </a:xfrm>
        </p:spPr>
        <p:txBody>
          <a:bodyPr/>
          <a:lstStyle/>
          <a:p>
            <a:pPr marL="0" indent="0">
              <a:spcBef>
                <a:spcPts val="600"/>
              </a:spcBef>
              <a:buNone/>
              <a:defRPr/>
            </a:pPr>
            <a:r>
              <a:rPr lang="en-US" sz="3600" b="1" dirty="0"/>
              <a:t>Matthew M. Heeney, MD</a:t>
            </a:r>
            <a:br>
              <a:rPr lang="en-US" sz="3600" b="1" dirty="0"/>
            </a:br>
            <a:r>
              <a:rPr lang="en-US" sz="2000" dirty="0"/>
              <a:t>Associate Chief, Hematology</a:t>
            </a:r>
          </a:p>
          <a:p>
            <a:pPr marL="0" indent="0">
              <a:spcBef>
                <a:spcPts val="600"/>
              </a:spcBef>
              <a:buNone/>
              <a:defRPr/>
            </a:pPr>
            <a:endParaRPr lang="en-US" sz="2000" dirty="0"/>
          </a:p>
          <a:p>
            <a:pPr marL="0" indent="0">
              <a:spcBef>
                <a:spcPts val="0"/>
              </a:spcBef>
              <a:spcAft>
                <a:spcPts val="0"/>
              </a:spcAft>
              <a:buNone/>
              <a:defRPr/>
            </a:pPr>
            <a:r>
              <a:rPr lang="en-US" sz="2000" dirty="0">
                <a:latin typeface="Wingdings"/>
                <a:ea typeface="Times New Roman"/>
                <a:cs typeface="Times New Roman"/>
              </a:rPr>
              <a:t>*</a:t>
            </a:r>
            <a:r>
              <a:rPr lang="en-US" sz="2000" dirty="0">
                <a:ea typeface="Times New Roman"/>
                <a:cs typeface="Times New Roman"/>
              </a:rPr>
              <a:t>     300 Longwood Ave.,</a:t>
            </a:r>
            <a:endParaRPr lang="en-US" dirty="0">
              <a:ea typeface="Calibri"/>
              <a:cs typeface="Times New Roman"/>
            </a:endParaRPr>
          </a:p>
          <a:p>
            <a:pPr marL="17145" indent="0">
              <a:spcBef>
                <a:spcPts val="0"/>
              </a:spcBef>
              <a:spcAft>
                <a:spcPts val="0"/>
              </a:spcAft>
              <a:buNone/>
              <a:defRPr/>
            </a:pPr>
            <a:r>
              <a:rPr lang="en-US" sz="2000" dirty="0">
                <a:ea typeface="Times New Roman"/>
                <a:cs typeface="Times New Roman"/>
              </a:rPr>
              <a:t>          Boston, MA   02115    U.S.A.</a:t>
            </a:r>
            <a:endParaRPr lang="en-US" dirty="0">
              <a:ea typeface="Calibri"/>
              <a:cs typeface="Times New Roman"/>
            </a:endParaRPr>
          </a:p>
          <a:p>
            <a:pPr>
              <a:spcBef>
                <a:spcPts val="0"/>
              </a:spcBef>
              <a:spcAft>
                <a:spcPts val="0"/>
              </a:spcAft>
              <a:buFont typeface="Wingdings"/>
              <a:buChar char="("/>
              <a:defRPr/>
            </a:pPr>
            <a:r>
              <a:rPr lang="en-US" sz="2000" dirty="0">
                <a:ea typeface="Times New Roman"/>
                <a:cs typeface="Times New Roman"/>
              </a:rPr>
              <a:t>    617-919-3242    </a:t>
            </a:r>
          </a:p>
          <a:p>
            <a:pPr marL="0" indent="0">
              <a:spcBef>
                <a:spcPts val="0"/>
              </a:spcBef>
              <a:spcAft>
                <a:spcPts val="0"/>
              </a:spcAft>
              <a:buNone/>
              <a:defRPr/>
            </a:pPr>
            <a:r>
              <a:rPr lang="en-US" sz="2000" dirty="0">
                <a:latin typeface="Wingdings 2"/>
                <a:ea typeface="Times New Roman"/>
                <a:cs typeface="Times New Roman"/>
              </a:rPr>
              <a:t>7</a:t>
            </a:r>
            <a:r>
              <a:rPr lang="en-US" sz="2000" dirty="0">
                <a:ea typeface="Times New Roman"/>
                <a:cs typeface="Times New Roman"/>
              </a:rPr>
              <a:t>      617-730-0641</a:t>
            </a:r>
            <a:endParaRPr lang="en-US" dirty="0">
              <a:ea typeface="Calibri"/>
              <a:cs typeface="Times New Roman"/>
            </a:endParaRPr>
          </a:p>
          <a:p>
            <a:pPr>
              <a:spcBef>
                <a:spcPts val="0"/>
              </a:spcBef>
              <a:spcAft>
                <a:spcPts val="0"/>
              </a:spcAft>
              <a:buFont typeface="Wingdings"/>
              <a:buChar char=":"/>
              <a:defRPr/>
            </a:pPr>
            <a:r>
              <a:rPr lang="en-US" sz="2000" dirty="0">
                <a:ea typeface="Times New Roman"/>
                <a:cs typeface="Times New Roman"/>
              </a:rPr>
              <a:t>    matthew.heeney@childrens.harvard.edu</a:t>
            </a:r>
          </a:p>
          <a:p>
            <a:pPr marL="0" indent="0">
              <a:spcBef>
                <a:spcPts val="0"/>
              </a:spcBef>
              <a:spcAft>
                <a:spcPts val="0"/>
              </a:spcAft>
              <a:buNone/>
              <a:defRPr/>
            </a:pPr>
            <a:r>
              <a:rPr lang="en-US" sz="2000" dirty="0">
                <a:ea typeface="Times New Roman"/>
                <a:cs typeface="Times New Roman"/>
              </a:rPr>
              <a:t>          @</a:t>
            </a:r>
            <a:r>
              <a:rPr lang="en-US" sz="2000" dirty="0" err="1">
                <a:ea typeface="Times New Roman"/>
                <a:cs typeface="Times New Roman"/>
              </a:rPr>
              <a:t>DrHeeney</a:t>
            </a:r>
            <a:endParaRPr lang="en-US" sz="2000" dirty="0">
              <a:ea typeface="Times New Roman"/>
              <a:cs typeface="Times New Roman"/>
            </a:endParaRPr>
          </a:p>
        </p:txBody>
      </p:sp>
      <p:pic>
        <p:nvPicPr>
          <p:cNvPr id="243715"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71800" y="5181600"/>
            <a:ext cx="381000" cy="2619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43716" name="TextBox 8"/>
          <p:cNvSpPr txBox="1">
            <a:spLocks noChangeArrowheads="1"/>
          </p:cNvSpPr>
          <p:nvPr/>
        </p:nvSpPr>
        <p:spPr bwMode="auto">
          <a:xfrm>
            <a:off x="5545138" y="6464301"/>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0652AB3-E6E4-49E2-BE19-D95824CDCF4B}" type="slidenum">
              <a:rPr lang="en-US" altLang="en-US" sz="1200"/>
              <a:pPr>
                <a:spcBef>
                  <a:spcPct val="0"/>
                </a:spcBef>
                <a:buFontTx/>
                <a:buNone/>
              </a:pPr>
              <a:t>136</a:t>
            </a:fld>
            <a:endParaRPr lang="en-US" altLang="en-US" sz="1200"/>
          </a:p>
        </p:txBody>
      </p:sp>
      <p:pic>
        <p:nvPicPr>
          <p:cNvPr id="243717" name="Picture 7" descr="DF_BCH_Logo_CancerAndBloodDisordersCenter.eps"/>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743201" y="990601"/>
            <a:ext cx="5865813" cy="1141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p:cNvSpPr>
          <p:nvPr>
            <p:ph type="title"/>
          </p:nvPr>
        </p:nvSpPr>
        <p:spPr/>
        <p:txBody>
          <a:bodyPr/>
          <a:lstStyle/>
          <a:p>
            <a:r>
              <a:rPr lang="en-US" altLang="en-US" smtClean="0"/>
              <a:t>Definition of Anemia</a:t>
            </a:r>
          </a:p>
        </p:txBody>
      </p:sp>
      <p:sp>
        <p:nvSpPr>
          <p:cNvPr id="622595" name="Rectangle 3">
            <a:extLst>
              <a:ext uri="{FF2B5EF4-FFF2-40B4-BE49-F238E27FC236}">
                <a16:creationId xmlns="" xmlns:a16="http://schemas.microsoft.com/office/drawing/2014/main" id="{2D3AE383-7472-44FF-ADA5-22577C2D1467}"/>
              </a:ext>
            </a:extLst>
          </p:cNvPr>
          <p:cNvSpPr>
            <a:spLocks noGrp="1" noChangeArrowheads="1"/>
          </p:cNvSpPr>
          <p:nvPr>
            <p:ph type="body" idx="1"/>
          </p:nvPr>
        </p:nvSpPr>
        <p:spPr/>
        <p:txBody>
          <a:bodyPr/>
          <a:lstStyle/>
          <a:p>
            <a:pPr marL="0" indent="0" algn="ctr">
              <a:spcBef>
                <a:spcPts val="0"/>
              </a:spcBef>
              <a:buNone/>
              <a:defRPr/>
            </a:pPr>
            <a:r>
              <a:rPr lang="en-US" i="1" dirty="0"/>
              <a:t>“ Reduction in red blood cell mass or </a:t>
            </a:r>
          </a:p>
          <a:p>
            <a:pPr marL="0" indent="0" algn="ctr">
              <a:spcBef>
                <a:spcPts val="0"/>
              </a:spcBef>
              <a:buNone/>
              <a:defRPr/>
            </a:pPr>
            <a:r>
              <a:rPr lang="en-US" i="1" dirty="0"/>
              <a:t>blood hemoglobin concentration”</a:t>
            </a:r>
          </a:p>
          <a:p>
            <a:pPr marL="0" indent="0">
              <a:spcBef>
                <a:spcPts val="0"/>
              </a:spcBef>
              <a:buNone/>
              <a:defRPr/>
            </a:pPr>
            <a:endParaRPr lang="en-US" b="1" dirty="0"/>
          </a:p>
          <a:p>
            <a:pPr marL="0" indent="0">
              <a:spcBef>
                <a:spcPts val="0"/>
              </a:spcBef>
              <a:buNone/>
              <a:defRPr/>
            </a:pPr>
            <a:r>
              <a:rPr lang="en-US" b="1" dirty="0">
                <a:solidFill>
                  <a:prstClr val="black"/>
                </a:solidFill>
              </a:rPr>
              <a:t>Hematocrit: </a:t>
            </a:r>
            <a:r>
              <a:rPr lang="en-US" sz="2000" dirty="0">
                <a:solidFill>
                  <a:prstClr val="black"/>
                </a:solidFill>
              </a:rPr>
              <a:t>fractional volume of whole blood occupied by RBCs (%).</a:t>
            </a:r>
          </a:p>
          <a:p>
            <a:pPr marL="0" indent="0">
              <a:spcBef>
                <a:spcPts val="0"/>
              </a:spcBef>
              <a:buNone/>
              <a:defRPr/>
            </a:pPr>
            <a:r>
              <a:rPr lang="en-US" b="1" dirty="0">
                <a:solidFill>
                  <a:prstClr val="black"/>
                </a:solidFill>
              </a:rPr>
              <a:t>Hemoglobin: </a:t>
            </a:r>
            <a:r>
              <a:rPr lang="en-US" sz="2000" dirty="0">
                <a:solidFill>
                  <a:prstClr val="black"/>
                </a:solidFill>
              </a:rPr>
              <a:t>measure of the concentration of </a:t>
            </a:r>
            <a:r>
              <a:rPr lang="en-US" sz="2000" dirty="0" err="1">
                <a:solidFill>
                  <a:prstClr val="black"/>
                </a:solidFill>
              </a:rPr>
              <a:t>Hb</a:t>
            </a:r>
            <a:r>
              <a:rPr lang="en-US" sz="2000" dirty="0">
                <a:solidFill>
                  <a:prstClr val="black"/>
                </a:solidFill>
              </a:rPr>
              <a:t> in whole blood (g/dL).</a:t>
            </a:r>
          </a:p>
          <a:p>
            <a:pPr marL="0" indent="0">
              <a:spcBef>
                <a:spcPts val="0"/>
              </a:spcBef>
              <a:buNone/>
              <a:defRPr/>
            </a:pPr>
            <a:endParaRPr lang="en-US" b="1" dirty="0"/>
          </a:p>
          <a:p>
            <a:pPr marL="0" indent="0">
              <a:spcBef>
                <a:spcPts val="0"/>
              </a:spcBef>
              <a:buNone/>
              <a:defRPr/>
            </a:pPr>
            <a:r>
              <a:rPr lang="en-US" b="1" dirty="0"/>
              <a:t>Physiologic:</a:t>
            </a:r>
            <a:r>
              <a:rPr lang="en-US" dirty="0"/>
              <a:t> </a:t>
            </a:r>
            <a:r>
              <a:rPr lang="en-US" sz="2000" dirty="0"/>
              <a:t>Hemoglobin level too low to meet cellular oxygen demands.</a:t>
            </a:r>
          </a:p>
          <a:p>
            <a:pPr marL="0" indent="0">
              <a:spcBef>
                <a:spcPts val="0"/>
              </a:spcBef>
              <a:buNone/>
              <a:defRPr/>
            </a:pPr>
            <a:r>
              <a:rPr lang="en-US" b="1" dirty="0"/>
              <a:t>Practical:</a:t>
            </a:r>
            <a:r>
              <a:rPr lang="en-US" dirty="0"/>
              <a:t>  </a:t>
            </a:r>
            <a:r>
              <a:rPr lang="en-US" sz="2000" dirty="0"/>
              <a:t>Hemoglobin &gt;2 </a:t>
            </a:r>
            <a:r>
              <a:rPr lang="en-US" sz="2000" dirty="0" err="1"/>
              <a:t>s.d.</a:t>
            </a:r>
            <a:r>
              <a:rPr lang="en-US" sz="2000" dirty="0"/>
              <a:t> below mean for age, gender, and race.</a:t>
            </a:r>
          </a:p>
          <a:p>
            <a:pPr marL="0" indent="0">
              <a:spcBef>
                <a:spcPts val="0"/>
              </a:spcBef>
              <a:buNone/>
              <a:defRPr/>
            </a:pPr>
            <a:endParaRPr lang="en-US" b="1" dirty="0"/>
          </a:p>
          <a:p>
            <a:pPr>
              <a:spcBef>
                <a:spcPts val="0"/>
              </a:spcBef>
              <a:defRPr/>
            </a:pPr>
            <a:endParaRPr lang="en-US" b="1" dirty="0"/>
          </a:p>
        </p:txBody>
      </p:sp>
      <p:sp>
        <p:nvSpPr>
          <p:cNvPr id="36868" name="TextBox 3"/>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C1490703-2EE8-46B0-935D-4EC34F1AD2C0}" type="slidenum">
              <a:rPr lang="en-US" altLang="en-US" sz="1200"/>
              <a:pPr>
                <a:spcBef>
                  <a:spcPct val="0"/>
                </a:spcBef>
                <a:buFontTx/>
                <a:buNone/>
              </a:pPr>
              <a:t>14</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1026"/>
          <p:cNvSpPr>
            <a:spLocks noGrp="1"/>
          </p:cNvSpPr>
          <p:nvPr>
            <p:ph type="title"/>
          </p:nvPr>
        </p:nvSpPr>
        <p:spPr>
          <a:xfrm>
            <a:off x="1828800" y="274638"/>
            <a:ext cx="8229600" cy="715962"/>
          </a:xfrm>
        </p:spPr>
        <p:txBody>
          <a:bodyPr/>
          <a:lstStyle/>
          <a:p>
            <a:r>
              <a:rPr lang="en-US" altLang="en-US" smtClean="0"/>
              <a:t>Physiologic Definition of Anemia</a:t>
            </a:r>
          </a:p>
        </p:txBody>
      </p:sp>
      <p:sp>
        <p:nvSpPr>
          <p:cNvPr id="540677" name="Rectangle 1029">
            <a:extLst>
              <a:ext uri="{FF2B5EF4-FFF2-40B4-BE49-F238E27FC236}">
                <a16:creationId xmlns="" xmlns:a16="http://schemas.microsoft.com/office/drawing/2014/main" id="{9C4DBD1C-FC87-4353-9C87-05A775985F9D}"/>
              </a:ext>
            </a:extLst>
          </p:cNvPr>
          <p:cNvSpPr>
            <a:spLocks noGrp="1" noChangeArrowheads="1"/>
          </p:cNvSpPr>
          <p:nvPr>
            <p:ph type="body" idx="1"/>
          </p:nvPr>
        </p:nvSpPr>
        <p:spPr>
          <a:xfrm>
            <a:off x="1981200" y="1295400"/>
            <a:ext cx="8229600" cy="4953000"/>
          </a:xfrm>
        </p:spPr>
        <p:txBody>
          <a:bodyPr/>
          <a:lstStyle/>
          <a:p>
            <a:pPr marL="0" indent="0">
              <a:buNone/>
              <a:defRPr/>
            </a:pPr>
            <a:r>
              <a:rPr lang="en-US" b="1" dirty="0"/>
              <a:t>Anemia despite a “high” hemoglobin:</a:t>
            </a:r>
          </a:p>
          <a:p>
            <a:pPr>
              <a:defRPr/>
            </a:pPr>
            <a:r>
              <a:rPr lang="en-US" dirty="0"/>
              <a:t>2 </a:t>
            </a:r>
            <a:r>
              <a:rPr lang="en-US" dirty="0" err="1"/>
              <a:t>y.o</a:t>
            </a:r>
            <a:r>
              <a:rPr lang="en-US" dirty="0"/>
              <a:t>. with cyanotic congenital heart disease who has a </a:t>
            </a:r>
            <a:r>
              <a:rPr lang="en-US" dirty="0" err="1"/>
              <a:t>Hb</a:t>
            </a:r>
            <a:r>
              <a:rPr lang="en-US" dirty="0"/>
              <a:t> of 14 g/dL and </a:t>
            </a:r>
            <a:r>
              <a:rPr lang="en-US" dirty="0" err="1"/>
              <a:t>Hct</a:t>
            </a:r>
            <a:r>
              <a:rPr lang="en-US" dirty="0"/>
              <a:t> of 40%</a:t>
            </a:r>
          </a:p>
          <a:p>
            <a:pPr marL="0" indent="0">
              <a:buNone/>
              <a:defRPr/>
            </a:pPr>
            <a:endParaRPr lang="en-US" dirty="0"/>
          </a:p>
          <a:p>
            <a:pPr marL="0" indent="0">
              <a:buNone/>
              <a:defRPr/>
            </a:pPr>
            <a:r>
              <a:rPr lang="en-US" b="1" dirty="0"/>
              <a:t>No anemia despite a “low” hemoglobin:</a:t>
            </a:r>
          </a:p>
          <a:p>
            <a:pPr>
              <a:defRPr/>
            </a:pPr>
            <a:r>
              <a:rPr lang="en-US" dirty="0"/>
              <a:t>2 </a:t>
            </a:r>
            <a:r>
              <a:rPr lang="en-US" dirty="0" err="1"/>
              <a:t>mo</a:t>
            </a:r>
            <a:r>
              <a:rPr lang="en-US" dirty="0"/>
              <a:t> thriving premature infant with </a:t>
            </a:r>
            <a:r>
              <a:rPr lang="en-US" dirty="0" err="1"/>
              <a:t>Hb</a:t>
            </a:r>
            <a:r>
              <a:rPr lang="en-US" dirty="0"/>
              <a:t> of 7.5 g/dL</a:t>
            </a:r>
          </a:p>
          <a:p>
            <a:pPr>
              <a:defRPr/>
            </a:pPr>
            <a:r>
              <a:rPr lang="en-US" dirty="0"/>
              <a:t>5 </a:t>
            </a:r>
            <a:r>
              <a:rPr lang="en-US" dirty="0" err="1"/>
              <a:t>y.o</a:t>
            </a:r>
            <a:r>
              <a:rPr lang="en-US" dirty="0"/>
              <a:t>. child with hypothyroidism and </a:t>
            </a:r>
            <a:r>
              <a:rPr lang="en-US" dirty="0" err="1"/>
              <a:t>Hb</a:t>
            </a:r>
            <a:r>
              <a:rPr lang="en-US" dirty="0"/>
              <a:t> of 10 g/dL</a:t>
            </a:r>
          </a:p>
        </p:txBody>
      </p:sp>
      <p:sp>
        <p:nvSpPr>
          <p:cNvPr id="38916" name="Rectangle 1027"/>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38917" name="Rectangle 1028"/>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38918" name="TextBox 7"/>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B2FD1A9A-DE85-4ED1-9C36-D97EB76E4366}" type="slidenum">
              <a:rPr lang="en-US" altLang="en-US" sz="1200"/>
              <a:pPr>
                <a:spcBef>
                  <a:spcPct val="0"/>
                </a:spcBef>
                <a:buFontTx/>
                <a:buNone/>
              </a:pPr>
              <a:t>15</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540677">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40677">
                                            <p:txEl>
                                              <p:pRg st="4" end="4"/>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540677">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1026"/>
          <p:cNvSpPr>
            <a:spLocks noGrp="1"/>
          </p:cNvSpPr>
          <p:nvPr>
            <p:ph type="title"/>
          </p:nvPr>
        </p:nvSpPr>
        <p:spPr>
          <a:xfrm>
            <a:off x="1981200" y="427038"/>
            <a:ext cx="8229600" cy="715962"/>
          </a:xfrm>
        </p:spPr>
        <p:txBody>
          <a:bodyPr/>
          <a:lstStyle/>
          <a:p>
            <a:pPr>
              <a:lnSpc>
                <a:spcPts val="4000"/>
              </a:lnSpc>
            </a:pPr>
            <a:r>
              <a:rPr lang="en-US" altLang="en-US" smtClean="0"/>
              <a:t>Factors Determining Hemoglobin Values in Normal Children</a:t>
            </a:r>
          </a:p>
        </p:txBody>
      </p:sp>
      <p:sp>
        <p:nvSpPr>
          <p:cNvPr id="39939" name="Rectangle 1027"/>
          <p:cNvSpPr>
            <a:spLocks noGrp="1"/>
          </p:cNvSpPr>
          <p:nvPr>
            <p:ph type="body" idx="1"/>
          </p:nvPr>
        </p:nvSpPr>
        <p:spPr>
          <a:xfrm>
            <a:off x="1981200" y="1600201"/>
            <a:ext cx="8229600" cy="4525963"/>
          </a:xfrm>
        </p:spPr>
        <p:txBody>
          <a:bodyPr/>
          <a:lstStyle/>
          <a:p>
            <a:r>
              <a:rPr lang="en-US" altLang="en-US" smtClean="0"/>
              <a:t>Age</a:t>
            </a:r>
          </a:p>
          <a:p>
            <a:r>
              <a:rPr lang="en-US" altLang="en-US" smtClean="0"/>
              <a:t>Gender</a:t>
            </a:r>
          </a:p>
          <a:p>
            <a:r>
              <a:rPr lang="en-US" altLang="en-US" smtClean="0"/>
              <a:t>Race</a:t>
            </a:r>
          </a:p>
          <a:p>
            <a:r>
              <a:rPr lang="en-US" altLang="en-US" smtClean="0"/>
              <a:t>Degree of sexual maturation</a:t>
            </a:r>
          </a:p>
          <a:p>
            <a:r>
              <a:rPr lang="en-US" altLang="en-US" smtClean="0"/>
              <a:t>Altitude</a:t>
            </a:r>
          </a:p>
          <a:p>
            <a:r>
              <a:rPr lang="en-US" altLang="en-US" smtClean="0"/>
              <a:t>Heredity</a:t>
            </a:r>
          </a:p>
        </p:txBody>
      </p:sp>
      <p:sp>
        <p:nvSpPr>
          <p:cNvPr id="39940"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489E3AF8-EA52-432C-BB77-5AE5AF975D76}" type="slidenum">
              <a:rPr lang="en-US" altLang="en-US" sz="1200"/>
              <a:pPr>
                <a:spcBef>
                  <a:spcPct val="0"/>
                </a:spcBef>
                <a:buFontTx/>
                <a:buNone/>
              </a:pPr>
              <a:t>16</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Grp="1"/>
          </p:cNvSpPr>
          <p:nvPr>
            <p:ph type="title"/>
          </p:nvPr>
        </p:nvSpPr>
        <p:spPr/>
        <p:txBody>
          <a:bodyPr/>
          <a:lstStyle/>
          <a:p>
            <a:r>
              <a:rPr lang="en-US" altLang="en-US" smtClean="0"/>
              <a:t>Physiologic Anemia of Early Infancy</a:t>
            </a:r>
          </a:p>
        </p:txBody>
      </p:sp>
      <p:sp>
        <p:nvSpPr>
          <p:cNvPr id="624643" name="Rectangle 3">
            <a:extLst>
              <a:ext uri="{FF2B5EF4-FFF2-40B4-BE49-F238E27FC236}">
                <a16:creationId xmlns="" xmlns:a16="http://schemas.microsoft.com/office/drawing/2014/main" id="{2C2EB0B2-D1E7-4493-87A6-5B89196DB40C}"/>
              </a:ext>
            </a:extLst>
          </p:cNvPr>
          <p:cNvSpPr>
            <a:spLocks noGrp="1" noChangeArrowheads="1"/>
          </p:cNvSpPr>
          <p:nvPr>
            <p:ph type="body" idx="1"/>
          </p:nvPr>
        </p:nvSpPr>
        <p:spPr>
          <a:xfrm>
            <a:off x="1981200" y="1204914"/>
            <a:ext cx="8229600" cy="5043487"/>
          </a:xfrm>
        </p:spPr>
        <p:txBody>
          <a:bodyPr/>
          <a:lstStyle/>
          <a:p>
            <a:pPr marL="228600" indent="-228600">
              <a:defRPr/>
            </a:pPr>
            <a:r>
              <a:rPr lang="en-US" dirty="0"/>
              <a:t>Hemoglobin at birth ~15-20 g/dL</a:t>
            </a:r>
          </a:p>
          <a:p>
            <a:pPr marL="228600" indent="-228600">
              <a:defRPr/>
            </a:pPr>
            <a:r>
              <a:rPr lang="en-US" dirty="0"/>
              <a:t>Progressive decline during first 2-3 </a:t>
            </a:r>
            <a:r>
              <a:rPr lang="en-US" dirty="0" err="1"/>
              <a:t>mo</a:t>
            </a:r>
            <a:r>
              <a:rPr lang="en-US" dirty="0"/>
              <a:t> of life</a:t>
            </a:r>
          </a:p>
          <a:p>
            <a:pPr marL="0" indent="0">
              <a:buNone/>
              <a:defRPr/>
            </a:pPr>
            <a:r>
              <a:rPr lang="en-US" dirty="0"/>
              <a:t>			      </a:t>
            </a:r>
            <a:r>
              <a:rPr lang="en-US" u="sng" dirty="0"/>
              <a:t>Age (</a:t>
            </a:r>
            <a:r>
              <a:rPr lang="en-US" u="sng" dirty="0" err="1"/>
              <a:t>wk</a:t>
            </a:r>
            <a:r>
              <a:rPr lang="en-US" u="sng" dirty="0"/>
              <a:t>)      Hemoglobin Nadir</a:t>
            </a:r>
          </a:p>
          <a:p>
            <a:pPr>
              <a:defRPr/>
            </a:pPr>
            <a:r>
              <a:rPr lang="en-US" dirty="0"/>
              <a:t>Term infant		  12		9.5 g/dL</a:t>
            </a:r>
          </a:p>
          <a:p>
            <a:pPr>
              <a:defRPr/>
            </a:pPr>
            <a:r>
              <a:rPr lang="en-US" dirty="0"/>
              <a:t>Premature infant	6 - 8		7.0 g/dL</a:t>
            </a:r>
          </a:p>
          <a:p>
            <a:pPr>
              <a:defRPr/>
            </a:pPr>
            <a:endParaRPr lang="en-US" sz="2400" dirty="0"/>
          </a:p>
          <a:p>
            <a:pPr marL="0" indent="0">
              <a:buNone/>
              <a:defRPr/>
            </a:pPr>
            <a:r>
              <a:rPr lang="en-US" dirty="0"/>
              <a:t>(The smaller the </a:t>
            </a:r>
            <a:r>
              <a:rPr lang="en-US" dirty="0" err="1"/>
              <a:t>premie</a:t>
            </a:r>
            <a:r>
              <a:rPr lang="en-US" dirty="0"/>
              <a:t>, the earlier and deeper the physiologic hemoglobin nadir)</a:t>
            </a:r>
          </a:p>
        </p:txBody>
      </p:sp>
      <p:sp>
        <p:nvSpPr>
          <p:cNvPr id="41988"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D32F0FD1-D50E-4A22-9010-AC48B424570D}" type="slidenum">
              <a:rPr lang="en-US" altLang="en-US" sz="1200"/>
              <a:pPr>
                <a:spcBef>
                  <a:spcPct val="0"/>
                </a:spcBef>
                <a:buFontTx/>
                <a:buNone/>
              </a:pPr>
              <a:t>17</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le 3"/>
          <p:cNvSpPr>
            <a:spLocks noGrp="1"/>
          </p:cNvSpPr>
          <p:nvPr>
            <p:ph type="title"/>
          </p:nvPr>
        </p:nvSpPr>
        <p:spPr>
          <a:xfrm>
            <a:off x="1752600" y="228601"/>
            <a:ext cx="8229600" cy="715963"/>
          </a:xfrm>
        </p:spPr>
        <p:txBody>
          <a:bodyPr/>
          <a:lstStyle/>
          <a:p>
            <a:r>
              <a:rPr lang="en-US" altLang="en-US" smtClean="0"/>
              <a:t>Increasing Hemoglobin and MCV with age</a:t>
            </a:r>
          </a:p>
        </p:txBody>
      </p:sp>
      <p:sp>
        <p:nvSpPr>
          <p:cNvPr id="44035" name="Text Box 4"/>
          <p:cNvSpPr txBox="1">
            <a:spLocks noChangeArrowheads="1"/>
          </p:cNvSpPr>
          <p:nvPr/>
        </p:nvSpPr>
        <p:spPr bwMode="auto">
          <a:xfrm>
            <a:off x="1524000" y="5402263"/>
            <a:ext cx="9144000" cy="277812"/>
          </a:xfrm>
          <a:prstGeom prst="rect">
            <a:avLst/>
          </a:prstGeom>
          <a:solidFill>
            <a:schemeClr val="bg1"/>
          </a:solidFill>
          <a:ln w="12700">
            <a:solidFill>
              <a:schemeClr val="bg1"/>
            </a:solidFill>
            <a:miter lim="800000"/>
            <a:headEnd type="none" w="sm" len="sm"/>
            <a:tailEnd type="none" w="sm" len="sm"/>
          </a:ln>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sz="1200"/>
          </a:p>
        </p:txBody>
      </p:sp>
      <p:pic>
        <p:nvPicPr>
          <p:cNvPr id="4403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801" y="877888"/>
            <a:ext cx="8253413" cy="5141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37" name="Rectangle 4"/>
          <p:cNvSpPr>
            <a:spLocks noChangeArrowheads="1"/>
          </p:cNvSpPr>
          <p:nvPr/>
        </p:nvSpPr>
        <p:spPr bwMode="auto">
          <a:xfrm>
            <a:off x="1825626" y="6088063"/>
            <a:ext cx="60229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dirty="0"/>
              <a:t>Reprinted from Journal of Pediatrics, 94, </a:t>
            </a:r>
            <a:r>
              <a:rPr lang="en-US" altLang="en-US" sz="1200" dirty="0" err="1"/>
              <a:t>Dallman</a:t>
            </a:r>
            <a:r>
              <a:rPr lang="en-US" altLang="en-US" sz="1200" dirty="0"/>
              <a:t> PR et al., Percentile curves for hemoglobin and red cell volume in infancy and childhood, 23, 1979, with permission from </a:t>
            </a:r>
            <a:r>
              <a:rPr lang="en-US" altLang="en-US" sz="1200" dirty="0" smtClean="0"/>
              <a:t>Elsevier.</a:t>
            </a:r>
            <a:endParaRPr lang="en-US" altLang="en-US" sz="1200" dirty="0"/>
          </a:p>
        </p:txBody>
      </p:sp>
      <p:sp>
        <p:nvSpPr>
          <p:cNvPr id="44038" name="TextBox 7"/>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E73A7AF-DFEC-4AD0-9AC3-F39F31B141D6}" type="slidenum">
              <a:rPr lang="en-US" altLang="en-US" sz="1200"/>
              <a:pPr>
                <a:spcBef>
                  <a:spcPct val="0"/>
                </a:spcBef>
                <a:buFontTx/>
                <a:buNone/>
              </a:pPr>
              <a:t>18</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p:cNvSpPr>
            <a:spLocks noGrp="1"/>
          </p:cNvSpPr>
          <p:nvPr>
            <p:ph type="title"/>
          </p:nvPr>
        </p:nvSpPr>
        <p:spPr/>
        <p:txBody>
          <a:bodyPr/>
          <a:lstStyle/>
          <a:p>
            <a:pPr>
              <a:lnSpc>
                <a:spcPts val="4000"/>
              </a:lnSpc>
            </a:pPr>
            <a:r>
              <a:rPr lang="en-US" altLang="en-US" smtClean="0"/>
              <a:t>Racial differences in Hemoglobin</a:t>
            </a:r>
          </a:p>
        </p:txBody>
      </p:sp>
      <p:sp>
        <p:nvSpPr>
          <p:cNvPr id="46083" name="Rectangle 3"/>
          <p:cNvSpPr>
            <a:spLocks noChangeArrowheads="1"/>
          </p:cNvSpPr>
          <p:nvPr/>
        </p:nvSpPr>
        <p:spPr bwMode="auto">
          <a:xfrm>
            <a:off x="1631950" y="1550989"/>
            <a:ext cx="8883650" cy="3786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9pPr>
          </a:lstStyle>
          <a:p>
            <a:pPr>
              <a:spcBef>
                <a:spcPct val="0"/>
              </a:spcBef>
              <a:buFontTx/>
              <a:buNone/>
            </a:pPr>
            <a:endParaRPr lang="en-US" altLang="en-US" sz="2400"/>
          </a:p>
          <a:p>
            <a:pPr>
              <a:spcBef>
                <a:spcPct val="0"/>
              </a:spcBef>
              <a:buFontTx/>
              <a:buNone/>
            </a:pPr>
            <a:r>
              <a:rPr lang="en-US" altLang="en-US" sz="2400" u="sng"/>
              <a:t>Age 5 to 9 yr</a:t>
            </a:r>
          </a:p>
          <a:p>
            <a:pPr>
              <a:spcBef>
                <a:spcPct val="0"/>
              </a:spcBef>
              <a:buFontTx/>
              <a:buNone/>
            </a:pPr>
            <a:r>
              <a:rPr lang="en-US" altLang="en-US" sz="2400"/>
              <a:t>African American	12.6	(11.1-14.1)	12.5	(11.2-13.6)</a:t>
            </a:r>
          </a:p>
          <a:p>
            <a:pPr>
              <a:spcBef>
                <a:spcPct val="0"/>
              </a:spcBef>
              <a:buFontTx/>
              <a:buNone/>
            </a:pPr>
            <a:r>
              <a:rPr lang="en-US" altLang="en-US" sz="2400"/>
              <a:t>	White	13.0	(11.6-14.3)	12.9	(11.5-14.4)</a:t>
            </a:r>
          </a:p>
          <a:p>
            <a:pPr>
              <a:spcBef>
                <a:spcPct val="0"/>
              </a:spcBef>
              <a:buFontTx/>
              <a:buNone/>
            </a:pPr>
            <a:endParaRPr lang="en-US" altLang="en-US" sz="2400"/>
          </a:p>
          <a:p>
            <a:pPr>
              <a:spcBef>
                <a:spcPct val="0"/>
              </a:spcBef>
              <a:buFontTx/>
              <a:buNone/>
            </a:pPr>
            <a:r>
              <a:rPr lang="en-US" altLang="en-US" sz="2400" u="sng"/>
              <a:t>Age 10 to 14 yr</a:t>
            </a:r>
          </a:p>
          <a:p>
            <a:pPr>
              <a:spcBef>
                <a:spcPct val="0"/>
              </a:spcBef>
              <a:buFontTx/>
              <a:buNone/>
            </a:pPr>
            <a:r>
              <a:rPr lang="en-US" altLang="en-US" sz="2400"/>
              <a:t>African American 	13.1	(11.5-15.2)	12.9	(12.0-14.9)</a:t>
            </a:r>
          </a:p>
          <a:p>
            <a:pPr>
              <a:spcBef>
                <a:spcPct val="0"/>
              </a:spcBef>
              <a:buFontTx/>
              <a:buNone/>
            </a:pPr>
            <a:r>
              <a:rPr lang="en-US" altLang="en-US" sz="2400"/>
              <a:t>	White	13.7	(12.3-15.5)	13.4	(12.0-14.9)</a:t>
            </a:r>
          </a:p>
          <a:p>
            <a:pPr>
              <a:spcBef>
                <a:spcPct val="0"/>
              </a:spcBef>
              <a:buFontTx/>
              <a:buNone/>
            </a:pPr>
            <a:endParaRPr lang="en-US" altLang="en-US" sz="2400"/>
          </a:p>
          <a:p>
            <a:pPr>
              <a:spcBef>
                <a:spcPct val="0"/>
              </a:spcBef>
              <a:buFontTx/>
              <a:buNone/>
            </a:pPr>
            <a:r>
              <a:rPr lang="en-US" altLang="en-US" sz="2400"/>
              <a:t>				 	</a:t>
            </a:r>
          </a:p>
        </p:txBody>
      </p:sp>
      <p:sp>
        <p:nvSpPr>
          <p:cNvPr id="46084" name="Rectangle 4"/>
          <p:cNvSpPr>
            <a:spLocks noChangeArrowheads="1"/>
          </p:cNvSpPr>
          <p:nvPr/>
        </p:nvSpPr>
        <p:spPr bwMode="auto">
          <a:xfrm>
            <a:off x="3738563" y="990600"/>
            <a:ext cx="2470150" cy="831850"/>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Font typeface="Arial" panose="020B0604020202020204" pitchFamily="34" charset="0"/>
              <a:buChar char="•"/>
              <a:tabLst>
                <a:tab pos="741363" algn="l"/>
                <a:tab pos="1481138" algn="l"/>
              </a:tabLst>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tabLst>
                <a:tab pos="741363" algn="l"/>
                <a:tab pos="1481138" algn="l"/>
              </a:tabLst>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tabLst>
                <a:tab pos="741363" algn="l"/>
                <a:tab pos="1481138" algn="l"/>
              </a:tabLst>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741363" algn="l"/>
                <a:tab pos="1481138" algn="l"/>
              </a:tabLst>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741363" algn="l"/>
                <a:tab pos="1481138" algn="l"/>
              </a:tabLst>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741363" algn="l"/>
                <a:tab pos="1481138" algn="l"/>
              </a:tabLst>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741363" algn="l"/>
                <a:tab pos="1481138" algn="l"/>
              </a:tabLst>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741363" algn="l"/>
                <a:tab pos="1481138" algn="l"/>
              </a:tabLst>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741363" algn="l"/>
                <a:tab pos="1481138" algn="l"/>
              </a:tabLst>
              <a:defRPr>
                <a:solidFill>
                  <a:schemeClr val="tx1"/>
                </a:solidFill>
                <a:latin typeface="Calibri" panose="020F0502020204030204" pitchFamily="34" charset="0"/>
              </a:defRPr>
            </a:lvl9pPr>
          </a:lstStyle>
          <a:p>
            <a:pPr>
              <a:spcBef>
                <a:spcPct val="0"/>
              </a:spcBef>
              <a:buFontTx/>
              <a:buNone/>
            </a:pPr>
            <a:r>
              <a:rPr lang="en-US" altLang="en-US" sz="2400"/>
              <a:t>	</a:t>
            </a:r>
            <a:r>
              <a:rPr lang="en-US" altLang="en-US" sz="2400" b="1"/>
              <a:t>Males</a:t>
            </a:r>
          </a:p>
          <a:p>
            <a:pPr>
              <a:spcBef>
                <a:spcPct val="0"/>
              </a:spcBef>
              <a:buFontTx/>
              <a:buNone/>
            </a:pPr>
            <a:r>
              <a:rPr lang="en-US" altLang="en-US" sz="2400" u="sng"/>
              <a:t>Median</a:t>
            </a:r>
            <a:r>
              <a:rPr lang="en-US" altLang="en-US" sz="2400"/>
              <a:t>	</a:t>
            </a:r>
            <a:r>
              <a:rPr lang="en-US" altLang="en-US" sz="2400" u="sng"/>
              <a:t>Range</a:t>
            </a:r>
          </a:p>
        </p:txBody>
      </p:sp>
      <p:sp>
        <p:nvSpPr>
          <p:cNvPr id="46085" name="Rectangle 5"/>
          <p:cNvSpPr>
            <a:spLocks noChangeArrowheads="1"/>
          </p:cNvSpPr>
          <p:nvPr/>
        </p:nvSpPr>
        <p:spPr bwMode="auto">
          <a:xfrm>
            <a:off x="7426325" y="1006475"/>
            <a:ext cx="2598738" cy="831850"/>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2075" tIns="46038" rIns="92075" bIns="46038">
            <a:spAutoFit/>
          </a:bodyPr>
          <a:lstStyle>
            <a:lvl1pPr>
              <a:spcBef>
                <a:spcPct val="20000"/>
              </a:spcBef>
              <a:buFont typeface="Arial" panose="020B0604020202020204" pitchFamily="34" charset="0"/>
              <a:buChar char="•"/>
              <a:tabLst>
                <a:tab pos="741363" algn="l"/>
                <a:tab pos="1608138" algn="l"/>
              </a:tabLst>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tabLst>
                <a:tab pos="741363" algn="l"/>
                <a:tab pos="1608138" algn="l"/>
              </a:tabLst>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tabLst>
                <a:tab pos="741363" algn="l"/>
                <a:tab pos="1608138" algn="l"/>
              </a:tabLst>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741363" algn="l"/>
                <a:tab pos="1608138" algn="l"/>
              </a:tabLst>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741363" algn="l"/>
                <a:tab pos="1608138" algn="l"/>
              </a:tabLst>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741363" algn="l"/>
                <a:tab pos="1608138" algn="l"/>
              </a:tabLst>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741363" algn="l"/>
                <a:tab pos="1608138" algn="l"/>
              </a:tabLst>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741363" algn="l"/>
                <a:tab pos="1608138" algn="l"/>
              </a:tabLst>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741363" algn="l"/>
                <a:tab pos="1608138" algn="l"/>
              </a:tabLst>
              <a:defRPr>
                <a:solidFill>
                  <a:schemeClr val="tx1"/>
                </a:solidFill>
                <a:latin typeface="Calibri" panose="020F0502020204030204" pitchFamily="34" charset="0"/>
              </a:defRPr>
            </a:lvl9pPr>
          </a:lstStyle>
          <a:p>
            <a:pPr>
              <a:spcBef>
                <a:spcPct val="0"/>
              </a:spcBef>
              <a:buFontTx/>
              <a:buNone/>
            </a:pPr>
            <a:r>
              <a:rPr lang="en-US" altLang="en-US" sz="2400"/>
              <a:t>	</a:t>
            </a:r>
            <a:r>
              <a:rPr lang="en-US" altLang="en-US" sz="2400" b="1"/>
              <a:t>Females</a:t>
            </a:r>
          </a:p>
          <a:p>
            <a:pPr>
              <a:spcBef>
                <a:spcPct val="0"/>
              </a:spcBef>
              <a:buFontTx/>
              <a:buNone/>
            </a:pPr>
            <a:r>
              <a:rPr lang="en-US" altLang="en-US" sz="2400" u="sng"/>
              <a:t>Median</a:t>
            </a:r>
            <a:r>
              <a:rPr lang="en-US" altLang="en-US" sz="2400"/>
              <a:t>	</a:t>
            </a:r>
            <a:r>
              <a:rPr lang="en-US" altLang="en-US" sz="2400" u="sng"/>
              <a:t>Range</a:t>
            </a:r>
          </a:p>
        </p:txBody>
      </p:sp>
      <p:sp>
        <p:nvSpPr>
          <p:cNvPr id="46086" name="TextBox 4"/>
          <p:cNvSpPr txBox="1">
            <a:spLocks noChangeArrowheads="1"/>
          </p:cNvSpPr>
          <p:nvPr/>
        </p:nvSpPr>
        <p:spPr bwMode="auto">
          <a:xfrm>
            <a:off x="7527926" y="5910264"/>
            <a:ext cx="3063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a:spcBef>
                <a:spcPct val="0"/>
              </a:spcBef>
              <a:buFontTx/>
              <a:buNone/>
            </a:pPr>
            <a:r>
              <a:rPr lang="en-US" altLang="en-US" sz="1200"/>
              <a:t>Dallman PR et al, Am J Clin Nutr 1978; 31:337</a:t>
            </a:r>
          </a:p>
        </p:txBody>
      </p:sp>
      <p:sp>
        <p:nvSpPr>
          <p:cNvPr id="46087" name="Rectangle 2"/>
          <p:cNvSpPr>
            <a:spLocks noChangeArrowheads="1"/>
          </p:cNvSpPr>
          <p:nvPr/>
        </p:nvSpPr>
        <p:spPr bwMode="auto">
          <a:xfrm>
            <a:off x="6553201" y="3244850"/>
            <a:ext cx="11461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9pPr>
          </a:lstStyle>
          <a:p>
            <a:pPr>
              <a:spcBef>
                <a:spcPct val="0"/>
              </a:spcBef>
              <a:buFontTx/>
              <a:buNone/>
            </a:pPr>
            <a:r>
              <a:rPr lang="en-US" altLang="en-US" sz="2000">
                <a:solidFill>
                  <a:srgbClr val="FF0000"/>
                </a:solidFill>
              </a:rPr>
              <a:t>p &lt; 0.001</a:t>
            </a:r>
          </a:p>
        </p:txBody>
      </p:sp>
      <p:sp>
        <p:nvSpPr>
          <p:cNvPr id="46088" name="Rectangle 3"/>
          <p:cNvSpPr>
            <a:spLocks noChangeArrowheads="1"/>
          </p:cNvSpPr>
          <p:nvPr/>
        </p:nvSpPr>
        <p:spPr bwMode="auto">
          <a:xfrm>
            <a:off x="1752600" y="4902200"/>
            <a:ext cx="8763000"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pPr>
            <a:r>
              <a:rPr lang="en-US" altLang="en-US" sz="2000"/>
              <a:t>Hb  0.5 g/dL lower in AA vs. white children (hemoglobinopathy excluded).</a:t>
            </a:r>
          </a:p>
          <a:p>
            <a:pPr>
              <a:spcBef>
                <a:spcPct val="0"/>
              </a:spcBef>
            </a:pPr>
            <a:r>
              <a:rPr lang="en-US" altLang="en-US" sz="2000"/>
              <a:t>~10% of normal AA children would be designated anemic, if the white norms are applied.</a:t>
            </a:r>
          </a:p>
        </p:txBody>
      </p:sp>
      <p:sp>
        <p:nvSpPr>
          <p:cNvPr id="46089" name="TextBox 9"/>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001E5731-FA3E-49FE-8B12-A51D281E5499}" type="slidenum">
              <a:rPr lang="en-US" altLang="en-US" sz="1200"/>
              <a:pPr>
                <a:spcBef>
                  <a:spcPct val="0"/>
                </a:spcBef>
                <a:buFontTx/>
                <a:buNone/>
              </a:pPr>
              <a:t>19</a:t>
            </a:fld>
            <a:endParaRPr lang="en-US" altLang="en-US" sz="1200"/>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 xmlns:a16="http://schemas.microsoft.com/office/drawing/2014/main" id="{5DF26A52-6E46-4698-BCC5-0CDCFDCA7B1A}"/>
              </a:ext>
            </a:extLst>
          </p:cNvPr>
          <p:cNvSpPr>
            <a:spLocks noGrp="1"/>
          </p:cNvSpPr>
          <p:nvPr>
            <p:ph type="title"/>
          </p:nvPr>
        </p:nvSpPr>
        <p:spPr/>
        <p:txBody>
          <a:bodyPr/>
          <a:lstStyle/>
          <a:p>
            <a:pPr>
              <a:defRPr/>
            </a:pPr>
            <a:r>
              <a:rPr lang="en-US" altLang="en-US" dirty="0">
                <a:latin typeface="+mn-lt"/>
              </a:rPr>
              <a:t>Faculty Disclosure</a:t>
            </a:r>
            <a:endParaRPr lang="en-US" dirty="0">
              <a:latin typeface="+mn-lt"/>
            </a:endParaRPr>
          </a:p>
        </p:txBody>
      </p:sp>
      <p:sp>
        <p:nvSpPr>
          <p:cNvPr id="16387" name="Slide Number Placeholder 3"/>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4850199E-B5ED-4605-BCC9-1CC44B1E80A3}" type="slidenum">
              <a:rPr lang="en-US" altLang="en-US" sz="1200">
                <a:solidFill>
                  <a:srgbClr val="898989"/>
                </a:solidFill>
              </a:rPr>
              <a:pPr>
                <a:spcBef>
                  <a:spcPct val="0"/>
                </a:spcBef>
                <a:buFontTx/>
                <a:buNone/>
              </a:pPr>
              <a:t>2</a:t>
            </a:fld>
            <a:endParaRPr lang="en-US" altLang="en-US" sz="1200">
              <a:solidFill>
                <a:srgbClr val="898989"/>
              </a:solidFill>
            </a:endParaRPr>
          </a:p>
        </p:txBody>
      </p:sp>
      <p:sp>
        <p:nvSpPr>
          <p:cNvPr id="16388" name="Text Box 12"/>
          <p:cNvSpPr txBox="1">
            <a:spLocks noChangeArrowheads="1"/>
          </p:cNvSpPr>
          <p:nvPr/>
        </p:nvSpPr>
        <p:spPr bwMode="auto">
          <a:xfrm>
            <a:off x="2981325" y="1263650"/>
            <a:ext cx="6229350" cy="414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spcBef>
                <a:spcPct val="0"/>
              </a:spcBef>
              <a:buFontTx/>
              <a:buNone/>
            </a:pPr>
            <a:r>
              <a:rPr lang="en-US" altLang="en-US" sz="2000" b="1">
                <a:latin typeface="Arial" panose="020B0604020202020204" pitchFamily="34" charset="0"/>
                <a:ea typeface="ＭＳ Ｐゴシック" panose="020B0600070205080204" pitchFamily="34" charset="-128"/>
              </a:rPr>
              <a:t>Matthew M. Heeney, MD</a:t>
            </a:r>
            <a:endParaRPr lang="en-US" altLang="en-US" sz="2000">
              <a:latin typeface="Arial" panose="020B0604020202020204" pitchFamily="34" charset="0"/>
              <a:ea typeface="ＭＳ Ｐゴシック" panose="020B0600070205080204" pitchFamily="34" charset="-128"/>
            </a:endParaRPr>
          </a:p>
        </p:txBody>
      </p:sp>
      <p:sp>
        <p:nvSpPr>
          <p:cNvPr id="16389" name="Rectangle 7"/>
          <p:cNvSpPr txBox="1">
            <a:spLocks noChangeArrowheads="1"/>
          </p:cNvSpPr>
          <p:nvPr/>
        </p:nvSpPr>
        <p:spPr bwMode="auto">
          <a:xfrm>
            <a:off x="3614738" y="1949450"/>
            <a:ext cx="622935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spcBef>
                <a:spcPct val="0"/>
              </a:spcBef>
              <a:buFontTx/>
              <a:buNone/>
            </a:pPr>
            <a:r>
              <a:rPr lang="en-US" altLang="en-US" sz="1600" b="1">
                <a:latin typeface="Arial" panose="020B0604020202020204" pitchFamily="34" charset="0"/>
                <a:ea typeface="ＭＳ Ｐゴシック" panose="020B0600070205080204" pitchFamily="34" charset="-128"/>
              </a:rPr>
              <a:t>Personal financial interests in commercial entities.</a:t>
            </a:r>
          </a:p>
          <a:p>
            <a:pPr eaLnBrk="1" hangingPunct="1">
              <a:spcBef>
                <a:spcPct val="0"/>
              </a:spcBef>
              <a:buFontTx/>
              <a:buNone/>
            </a:pPr>
            <a:r>
              <a:rPr lang="en-US" altLang="en-US" sz="1600" b="1">
                <a:latin typeface="Arial" panose="020B0604020202020204" pitchFamily="34" charset="0"/>
                <a:ea typeface="ＭＳ Ｐゴシック" panose="020B0600070205080204" pitchFamily="34" charset="-128"/>
              </a:rPr>
              <a:t>Only one relevant to my presentation</a:t>
            </a:r>
            <a:endParaRPr lang="en-US" altLang="en-US" sz="1600">
              <a:latin typeface="Arial" panose="020B0604020202020204" pitchFamily="34" charset="0"/>
              <a:ea typeface="ＭＳ Ｐゴシック" panose="020B0600070205080204" pitchFamily="34" charset="-128"/>
            </a:endParaRPr>
          </a:p>
        </p:txBody>
      </p:sp>
      <p:graphicFrame>
        <p:nvGraphicFramePr>
          <p:cNvPr id="2" name="Table 1">
            <a:extLst>
              <a:ext uri="{FF2B5EF4-FFF2-40B4-BE49-F238E27FC236}">
                <a16:creationId xmlns="" xmlns:a16="http://schemas.microsoft.com/office/drawing/2014/main" id="{C093B589-645E-46A9-97C5-23C4F4B87A4C}"/>
              </a:ext>
            </a:extLst>
          </p:cNvPr>
          <p:cNvGraphicFramePr>
            <a:graphicFrameLocks noGrp="1"/>
          </p:cNvGraphicFramePr>
          <p:nvPr/>
        </p:nvGraphicFramePr>
        <p:xfrm>
          <a:off x="2208214" y="2852739"/>
          <a:ext cx="7773987" cy="2262456"/>
        </p:xfrm>
        <a:graphic>
          <a:graphicData uri="http://schemas.openxmlformats.org/drawingml/2006/table">
            <a:tbl>
              <a:tblPr firstRow="1" bandRow="1">
                <a:tableStyleId>{5C22544A-7EE6-4342-B048-85BDC9FD1C3A}</a:tableStyleId>
              </a:tblPr>
              <a:tblGrid>
                <a:gridCol w="2030310">
                  <a:extLst>
                    <a:ext uri="{9D8B030D-6E8A-4147-A177-3AD203B41FA5}">
                      <a16:colId xmlns="" xmlns:a16="http://schemas.microsoft.com/office/drawing/2014/main" val="20000"/>
                    </a:ext>
                  </a:extLst>
                </a:gridCol>
                <a:gridCol w="3988538">
                  <a:extLst>
                    <a:ext uri="{9D8B030D-6E8A-4147-A177-3AD203B41FA5}">
                      <a16:colId xmlns="" xmlns:a16="http://schemas.microsoft.com/office/drawing/2014/main" val="20001"/>
                    </a:ext>
                  </a:extLst>
                </a:gridCol>
                <a:gridCol w="1755139">
                  <a:extLst>
                    <a:ext uri="{9D8B030D-6E8A-4147-A177-3AD203B41FA5}">
                      <a16:colId xmlns="" xmlns:a16="http://schemas.microsoft.com/office/drawing/2014/main" val="20002"/>
                    </a:ext>
                  </a:extLst>
                </a:gridCol>
              </a:tblGrid>
              <a:tr h="251354">
                <a:tc>
                  <a:txBody>
                    <a:bodyPr/>
                    <a:lstStyle/>
                    <a:p>
                      <a:r>
                        <a:rPr lang="en-US" sz="1200" dirty="0"/>
                        <a:t>Company</a:t>
                      </a:r>
                    </a:p>
                  </a:txBody>
                  <a:tcPr marL="68580" marR="68580" marT="34252" marB="34252"/>
                </a:tc>
                <a:tc>
                  <a:txBody>
                    <a:bodyPr/>
                    <a:lstStyle/>
                    <a:p>
                      <a:r>
                        <a:rPr lang="en-US" sz="1200" dirty="0"/>
                        <a:t>Relationship</a:t>
                      </a:r>
                    </a:p>
                  </a:txBody>
                  <a:tcPr marL="68580" marR="68580" marT="34252" marB="34252"/>
                </a:tc>
                <a:tc>
                  <a:txBody>
                    <a:bodyPr/>
                    <a:lstStyle/>
                    <a:p>
                      <a:r>
                        <a:rPr lang="en-US" sz="1200" dirty="0"/>
                        <a:t>Content Area</a:t>
                      </a:r>
                    </a:p>
                  </a:txBody>
                  <a:tcPr marL="68580" marR="68580" marT="34252" marB="34252"/>
                </a:tc>
                <a:extLst>
                  <a:ext uri="{0D108BD9-81ED-4DB2-BD59-A6C34878D82A}">
                    <a16:rowId xmlns="" xmlns:a16="http://schemas.microsoft.com/office/drawing/2014/main" val="10000"/>
                  </a:ext>
                </a:extLst>
              </a:tr>
              <a:tr h="251354">
                <a:tc>
                  <a:txBody>
                    <a:bodyPr/>
                    <a:lstStyle/>
                    <a:p>
                      <a:pPr eaLnBrk="1" hangingPunct="1">
                        <a:spcBef>
                          <a:spcPct val="0"/>
                        </a:spcBef>
                        <a:buFontTx/>
                        <a:buNone/>
                      </a:pPr>
                      <a:r>
                        <a:rPr lang="en-US" altLang="en-US" sz="1200" kern="1200" dirty="0">
                          <a:solidFill>
                            <a:schemeClr val="dk1"/>
                          </a:solidFill>
                          <a:latin typeface="+mn-lt"/>
                          <a:ea typeface="+mn-ea"/>
                          <a:cs typeface="+mn-cs"/>
                        </a:rPr>
                        <a:t>AstraZeneca	</a:t>
                      </a:r>
                    </a:p>
                  </a:txBody>
                  <a:tcPr marL="68580" marR="68580" marT="34252" marB="34252"/>
                </a:tc>
                <a:tc>
                  <a:txBody>
                    <a:bodyPr/>
                    <a:lstStyle/>
                    <a:p>
                      <a:pPr eaLnBrk="1" hangingPunct="1">
                        <a:spcBef>
                          <a:spcPct val="0"/>
                        </a:spcBef>
                        <a:buFontTx/>
                        <a:buNone/>
                      </a:pPr>
                      <a:r>
                        <a:rPr lang="en-US" altLang="en-US" sz="1200" kern="1200" dirty="0">
                          <a:solidFill>
                            <a:schemeClr val="dk1"/>
                          </a:solidFill>
                          <a:latin typeface="+mn-lt"/>
                          <a:ea typeface="+mn-ea"/>
                          <a:cs typeface="+mn-cs"/>
                        </a:rPr>
                        <a:t>Research Funding, Consultant / Advisory Board</a:t>
                      </a:r>
                    </a:p>
                  </a:txBody>
                  <a:tcPr marL="68580" marR="68580" marT="34252" marB="34252"/>
                </a:tc>
                <a:tc>
                  <a:txBody>
                    <a:bodyPr/>
                    <a:lstStyle/>
                    <a:p>
                      <a:r>
                        <a:rPr lang="en-US" sz="1200" kern="1200" dirty="0">
                          <a:solidFill>
                            <a:schemeClr val="dk1"/>
                          </a:solidFill>
                          <a:latin typeface="+mn-lt"/>
                          <a:ea typeface="+mn-ea"/>
                          <a:cs typeface="+mn-cs"/>
                        </a:rPr>
                        <a:t>Sickle cell</a:t>
                      </a:r>
                    </a:p>
                  </a:txBody>
                  <a:tcPr marL="68580" marR="68580" marT="34252" marB="34252"/>
                </a:tc>
                <a:extLst>
                  <a:ext uri="{0D108BD9-81ED-4DB2-BD59-A6C34878D82A}">
                    <a16:rowId xmlns="" xmlns:a16="http://schemas.microsoft.com/office/drawing/2014/main" val="10001"/>
                  </a:ext>
                </a:extLst>
              </a:tr>
              <a:tr h="251354">
                <a:tc>
                  <a:txBody>
                    <a:bodyPr/>
                    <a:lstStyle/>
                    <a:p>
                      <a:r>
                        <a:rPr lang="en-US" sz="1200" dirty="0" err="1"/>
                        <a:t>Sancilio</a:t>
                      </a:r>
                      <a:r>
                        <a:rPr lang="en-US" sz="1200" dirty="0"/>
                        <a:t>/Micelle Biopharma</a:t>
                      </a:r>
                    </a:p>
                  </a:txBody>
                  <a:tcPr marL="68580" marR="68580" marT="34252" marB="34252"/>
                </a:tc>
                <a:tc>
                  <a:txBody>
                    <a:bodyPr/>
                    <a:lstStyle/>
                    <a:p>
                      <a:pPr marL="0" marR="0" indent="0" algn="l" defTabSz="685676" rtl="0" eaLnBrk="1" fontAlgn="auto" latinLnBrk="0" hangingPunct="1">
                        <a:lnSpc>
                          <a:spcPct val="100000"/>
                        </a:lnSpc>
                        <a:spcBef>
                          <a:spcPts val="0"/>
                        </a:spcBef>
                        <a:spcAft>
                          <a:spcPts val="0"/>
                        </a:spcAft>
                        <a:buClrTx/>
                        <a:buSzTx/>
                        <a:buFontTx/>
                        <a:buNone/>
                        <a:tabLst/>
                        <a:defRPr/>
                      </a:pPr>
                      <a:r>
                        <a:rPr lang="en-US" altLang="en-US" sz="1200" kern="1200" dirty="0">
                          <a:solidFill>
                            <a:schemeClr val="dk1"/>
                          </a:solidFill>
                          <a:latin typeface="+mn-lt"/>
                          <a:ea typeface="+mn-ea"/>
                          <a:cs typeface="+mn-cs"/>
                        </a:rPr>
                        <a:t>Research Funding,</a:t>
                      </a:r>
                      <a:r>
                        <a:rPr lang="en-US" altLang="en-US" sz="1200" kern="1200" baseline="0" dirty="0">
                          <a:solidFill>
                            <a:schemeClr val="dk1"/>
                          </a:solidFill>
                          <a:latin typeface="+mn-lt"/>
                          <a:ea typeface="+mn-ea"/>
                          <a:cs typeface="+mn-cs"/>
                        </a:rPr>
                        <a:t> </a:t>
                      </a:r>
                      <a:r>
                        <a:rPr lang="en-US" altLang="en-US" sz="1200" kern="1200" dirty="0">
                          <a:solidFill>
                            <a:schemeClr val="dk1"/>
                          </a:solidFill>
                          <a:latin typeface="+mn-lt"/>
                          <a:ea typeface="+mn-ea"/>
                          <a:cs typeface="+mn-cs"/>
                        </a:rPr>
                        <a:t>and Consultant / Advisory Board</a:t>
                      </a:r>
                    </a:p>
                  </a:txBody>
                  <a:tcPr marL="68580" marR="68580" marT="34252" marB="34252"/>
                </a:tc>
                <a:tc>
                  <a:txBody>
                    <a:bodyPr/>
                    <a:lstStyle/>
                    <a:p>
                      <a:r>
                        <a:rPr lang="en-US" sz="1200" dirty="0"/>
                        <a:t>Sickle cell</a:t>
                      </a:r>
                    </a:p>
                  </a:txBody>
                  <a:tcPr marL="68580" marR="68580" marT="34252" marB="34252"/>
                </a:tc>
                <a:extLst>
                  <a:ext uri="{0D108BD9-81ED-4DB2-BD59-A6C34878D82A}">
                    <a16:rowId xmlns="" xmlns:a16="http://schemas.microsoft.com/office/drawing/2014/main" val="10002"/>
                  </a:ext>
                </a:extLst>
              </a:tr>
              <a:tr h="251354">
                <a:tc>
                  <a:txBody>
                    <a:bodyPr/>
                    <a:lstStyle/>
                    <a:p>
                      <a:r>
                        <a:rPr lang="en-US" sz="1200" dirty="0"/>
                        <a:t>Pfizer</a:t>
                      </a:r>
                    </a:p>
                  </a:txBody>
                  <a:tcPr marL="68580" marR="68580" marT="34252" marB="34252"/>
                </a:tc>
                <a:tc>
                  <a:txBody>
                    <a:bodyPr/>
                    <a:lstStyle/>
                    <a:p>
                      <a:pPr marL="0" marR="0" indent="0" algn="l" defTabSz="685676" rtl="0" eaLnBrk="1" fontAlgn="auto" latinLnBrk="0" hangingPunct="1">
                        <a:lnSpc>
                          <a:spcPct val="100000"/>
                        </a:lnSpc>
                        <a:spcBef>
                          <a:spcPts val="0"/>
                        </a:spcBef>
                        <a:spcAft>
                          <a:spcPts val="0"/>
                        </a:spcAft>
                        <a:buClrTx/>
                        <a:buSzTx/>
                        <a:buFontTx/>
                        <a:buNone/>
                        <a:tabLst/>
                        <a:defRPr/>
                      </a:pPr>
                      <a:r>
                        <a:rPr lang="en-US" altLang="en-US" sz="1200" kern="1200" dirty="0">
                          <a:solidFill>
                            <a:schemeClr val="dk1"/>
                          </a:solidFill>
                          <a:latin typeface="+mn-lt"/>
                          <a:ea typeface="+mn-ea"/>
                          <a:cs typeface="+mn-cs"/>
                        </a:rPr>
                        <a:t>Research Funding</a:t>
                      </a:r>
                      <a:endParaRPr lang="en-US" sz="1200" dirty="0"/>
                    </a:p>
                  </a:txBody>
                  <a:tcPr marL="68580" marR="68580" marT="34252" marB="34252"/>
                </a:tc>
                <a:tc>
                  <a:txBody>
                    <a:bodyPr/>
                    <a:lstStyle/>
                    <a:p>
                      <a:r>
                        <a:rPr lang="en-US" sz="1200" dirty="0"/>
                        <a:t>Sickle cell</a:t>
                      </a:r>
                    </a:p>
                  </a:txBody>
                  <a:tcPr marL="68580" marR="68580" marT="34252" marB="34252"/>
                </a:tc>
                <a:extLst>
                  <a:ext uri="{0D108BD9-81ED-4DB2-BD59-A6C34878D82A}">
                    <a16:rowId xmlns="" xmlns:a16="http://schemas.microsoft.com/office/drawing/2014/main" val="10003"/>
                  </a:ext>
                </a:extLst>
              </a:tr>
              <a:tr h="251354">
                <a:tc>
                  <a:txBody>
                    <a:bodyPr/>
                    <a:lstStyle/>
                    <a:p>
                      <a:r>
                        <a:rPr lang="en-US" sz="1200" dirty="0"/>
                        <a:t>Novartis</a:t>
                      </a:r>
                    </a:p>
                  </a:txBody>
                  <a:tcPr marL="68580" marR="68580" marT="34252" marB="34252"/>
                </a:tc>
                <a:tc>
                  <a:txBody>
                    <a:bodyPr/>
                    <a:lstStyle/>
                    <a:p>
                      <a:pPr marL="0" marR="0" indent="0" algn="l" defTabSz="685676" rtl="0" eaLnBrk="1" fontAlgn="auto" latinLnBrk="0" hangingPunct="1">
                        <a:lnSpc>
                          <a:spcPct val="100000"/>
                        </a:lnSpc>
                        <a:spcBef>
                          <a:spcPts val="0"/>
                        </a:spcBef>
                        <a:spcAft>
                          <a:spcPts val="0"/>
                        </a:spcAft>
                        <a:buClrTx/>
                        <a:buSzTx/>
                        <a:buFontTx/>
                        <a:buNone/>
                        <a:tabLst/>
                        <a:defRPr/>
                      </a:pPr>
                      <a:r>
                        <a:rPr lang="en-US" altLang="en-US" sz="1200" kern="1200" dirty="0">
                          <a:solidFill>
                            <a:schemeClr val="dk1"/>
                          </a:solidFill>
                          <a:latin typeface="+mn-lt"/>
                          <a:ea typeface="+mn-ea"/>
                          <a:cs typeface="+mn-cs"/>
                        </a:rPr>
                        <a:t>Consultant / Advisory Board</a:t>
                      </a:r>
                    </a:p>
                  </a:txBody>
                  <a:tcPr marL="68580" marR="68580" marT="34252" marB="34252"/>
                </a:tc>
                <a:tc>
                  <a:txBody>
                    <a:bodyPr/>
                    <a:lstStyle/>
                    <a:p>
                      <a:r>
                        <a:rPr lang="en-US" sz="1200" dirty="0"/>
                        <a:t>Sickle cell</a:t>
                      </a:r>
                    </a:p>
                  </a:txBody>
                  <a:tcPr marL="68580" marR="68580" marT="34252" marB="34252"/>
                </a:tc>
                <a:extLst>
                  <a:ext uri="{0D108BD9-81ED-4DB2-BD59-A6C34878D82A}">
                    <a16:rowId xmlns="" xmlns:a16="http://schemas.microsoft.com/office/drawing/2014/main" val="10004"/>
                  </a:ext>
                </a:extLst>
              </a:tr>
              <a:tr h="251354">
                <a:tc>
                  <a:txBody>
                    <a:bodyPr/>
                    <a:lstStyle/>
                    <a:p>
                      <a:r>
                        <a:rPr lang="en-US" sz="1200" dirty="0"/>
                        <a:t>Ironwood</a:t>
                      </a:r>
                    </a:p>
                  </a:txBody>
                  <a:tcPr marL="68580" marR="68580" marT="34252" marB="34252"/>
                </a:tc>
                <a:tc>
                  <a:txBody>
                    <a:bodyPr/>
                    <a:lstStyle/>
                    <a:p>
                      <a:pPr marL="0" marR="0" indent="0" algn="l" defTabSz="685676" rtl="0" eaLnBrk="1" fontAlgn="auto" latinLnBrk="0" hangingPunct="1">
                        <a:lnSpc>
                          <a:spcPct val="100000"/>
                        </a:lnSpc>
                        <a:spcBef>
                          <a:spcPts val="0"/>
                        </a:spcBef>
                        <a:spcAft>
                          <a:spcPts val="0"/>
                        </a:spcAft>
                        <a:buClrTx/>
                        <a:buSzTx/>
                        <a:buFontTx/>
                        <a:buNone/>
                        <a:tabLst/>
                        <a:defRPr/>
                      </a:pPr>
                      <a:r>
                        <a:rPr lang="en-US" altLang="en-US" sz="1200" kern="1200" dirty="0">
                          <a:solidFill>
                            <a:schemeClr val="dk1"/>
                          </a:solidFill>
                          <a:latin typeface="+mn-lt"/>
                          <a:ea typeface="+mn-ea"/>
                          <a:cs typeface="+mn-cs"/>
                        </a:rPr>
                        <a:t>Research Funding</a:t>
                      </a:r>
                    </a:p>
                  </a:txBody>
                  <a:tcPr marL="68580" marR="68580" marT="34252" marB="34252"/>
                </a:tc>
                <a:tc>
                  <a:txBody>
                    <a:bodyPr/>
                    <a:lstStyle/>
                    <a:p>
                      <a:r>
                        <a:rPr lang="en-US" sz="1200" dirty="0"/>
                        <a:t>Sickle cell</a:t>
                      </a:r>
                    </a:p>
                  </a:txBody>
                  <a:tcPr marL="68580" marR="68580" marT="34252" marB="34252"/>
                </a:tc>
                <a:extLst>
                  <a:ext uri="{0D108BD9-81ED-4DB2-BD59-A6C34878D82A}">
                    <a16:rowId xmlns="" xmlns:a16="http://schemas.microsoft.com/office/drawing/2014/main" val="1231144770"/>
                  </a:ext>
                </a:extLst>
              </a:tr>
              <a:tr h="251354">
                <a:tc>
                  <a:txBody>
                    <a:bodyPr/>
                    <a:lstStyle/>
                    <a:p>
                      <a:r>
                        <a:rPr lang="en-US" sz="1200" dirty="0"/>
                        <a:t>Vertex / Crisper Therapeutics</a:t>
                      </a:r>
                    </a:p>
                  </a:txBody>
                  <a:tcPr marL="68580" marR="68580" marT="34252" marB="34252"/>
                </a:tc>
                <a:tc>
                  <a:txBody>
                    <a:bodyPr/>
                    <a:lstStyle/>
                    <a:p>
                      <a:pPr marL="0" marR="0" indent="0" algn="l" defTabSz="685676" rtl="0" eaLnBrk="1" fontAlgn="auto" latinLnBrk="0" hangingPunct="1">
                        <a:lnSpc>
                          <a:spcPct val="100000"/>
                        </a:lnSpc>
                        <a:spcBef>
                          <a:spcPts val="0"/>
                        </a:spcBef>
                        <a:spcAft>
                          <a:spcPts val="0"/>
                        </a:spcAft>
                        <a:buClrTx/>
                        <a:buSzTx/>
                        <a:buFontTx/>
                        <a:buNone/>
                        <a:tabLst/>
                        <a:defRPr/>
                      </a:pPr>
                      <a:r>
                        <a:rPr lang="en-US" altLang="en-US" sz="1200" kern="1200" dirty="0">
                          <a:solidFill>
                            <a:schemeClr val="dk1"/>
                          </a:solidFill>
                          <a:latin typeface="+mn-lt"/>
                          <a:ea typeface="+mn-ea"/>
                          <a:cs typeface="+mn-cs"/>
                        </a:rPr>
                        <a:t>Data Safety Monitoring Board</a:t>
                      </a:r>
                    </a:p>
                  </a:txBody>
                  <a:tcPr marL="68580" marR="68580" marT="34252" marB="34252"/>
                </a:tc>
                <a:tc>
                  <a:txBody>
                    <a:bodyPr/>
                    <a:lstStyle/>
                    <a:p>
                      <a:r>
                        <a:rPr lang="en-US" sz="1200" dirty="0"/>
                        <a:t>Hemoglobinopathies</a:t>
                      </a:r>
                    </a:p>
                  </a:txBody>
                  <a:tcPr marL="68580" marR="68580" marT="34252" marB="34252"/>
                </a:tc>
                <a:extLst>
                  <a:ext uri="{0D108BD9-81ED-4DB2-BD59-A6C34878D82A}">
                    <a16:rowId xmlns="" xmlns:a16="http://schemas.microsoft.com/office/drawing/2014/main" val="2439160359"/>
                  </a:ext>
                </a:extLst>
              </a:tr>
              <a:tr h="251354">
                <a:tc>
                  <a:txBody>
                    <a:bodyPr/>
                    <a:lstStyle/>
                    <a:p>
                      <a:endParaRPr lang="en-US" sz="1200" dirty="0"/>
                    </a:p>
                  </a:txBody>
                  <a:tcPr marL="68580" marR="68580" marT="34252" marB="34252"/>
                </a:tc>
                <a:tc>
                  <a:txBody>
                    <a:bodyPr/>
                    <a:lstStyle/>
                    <a:p>
                      <a:pPr marL="0" marR="0" indent="0" algn="l" defTabSz="685676" rtl="0" eaLnBrk="1" fontAlgn="auto" latinLnBrk="0" hangingPunct="1">
                        <a:lnSpc>
                          <a:spcPct val="100000"/>
                        </a:lnSpc>
                        <a:spcBef>
                          <a:spcPts val="0"/>
                        </a:spcBef>
                        <a:spcAft>
                          <a:spcPts val="0"/>
                        </a:spcAft>
                        <a:buClrTx/>
                        <a:buSzTx/>
                        <a:buFontTx/>
                        <a:buNone/>
                        <a:tabLst/>
                        <a:defRPr/>
                      </a:pPr>
                      <a:endParaRPr lang="en-US" altLang="en-US" sz="1200" kern="1200" dirty="0">
                        <a:solidFill>
                          <a:schemeClr val="dk1"/>
                        </a:solidFill>
                        <a:latin typeface="+mn-lt"/>
                        <a:ea typeface="+mn-ea"/>
                        <a:cs typeface="+mn-cs"/>
                      </a:endParaRPr>
                    </a:p>
                  </a:txBody>
                  <a:tcPr marL="68580" marR="68580" marT="34252" marB="34252"/>
                </a:tc>
                <a:tc>
                  <a:txBody>
                    <a:bodyPr/>
                    <a:lstStyle/>
                    <a:p>
                      <a:endParaRPr lang="en-US" sz="1200" dirty="0"/>
                    </a:p>
                  </a:txBody>
                  <a:tcPr marL="68580" marR="68580" marT="34252" marB="34252"/>
                </a:tc>
                <a:extLst>
                  <a:ext uri="{0D108BD9-81ED-4DB2-BD59-A6C34878D82A}">
                    <a16:rowId xmlns="" xmlns:a16="http://schemas.microsoft.com/office/drawing/2014/main" val="2866051443"/>
                  </a:ext>
                </a:extLst>
              </a:tr>
              <a:tr h="251354">
                <a:tc>
                  <a:txBody>
                    <a:bodyPr/>
                    <a:lstStyle/>
                    <a:p>
                      <a:r>
                        <a:rPr lang="en-US" sz="1200" b="1" dirty="0">
                          <a:solidFill>
                            <a:srgbClr val="FF0000"/>
                          </a:solidFill>
                        </a:rPr>
                        <a:t>Intrinsic LifeSciences</a:t>
                      </a:r>
                    </a:p>
                  </a:txBody>
                  <a:tcPr marL="68580" marR="68580" marT="34252" marB="34252"/>
                </a:tc>
                <a:tc>
                  <a:txBody>
                    <a:bodyPr/>
                    <a:lstStyle/>
                    <a:p>
                      <a:r>
                        <a:rPr lang="en-US" sz="1200" b="1" dirty="0">
                          <a:solidFill>
                            <a:srgbClr val="FF0000"/>
                          </a:solidFill>
                        </a:rPr>
                        <a:t>Research Funding</a:t>
                      </a:r>
                    </a:p>
                  </a:txBody>
                  <a:tcPr marL="68580" marR="68580" marT="34252" marB="34252"/>
                </a:tc>
                <a:tc>
                  <a:txBody>
                    <a:bodyPr/>
                    <a:lstStyle/>
                    <a:p>
                      <a:r>
                        <a:rPr lang="en-US" sz="1200" b="1" dirty="0">
                          <a:solidFill>
                            <a:srgbClr val="FF0000"/>
                          </a:solidFill>
                        </a:rPr>
                        <a:t>Hepcidin assay</a:t>
                      </a:r>
                    </a:p>
                  </a:txBody>
                  <a:tcPr marL="68580" marR="68580" marT="34252" marB="34252"/>
                </a:tc>
                <a:extLst>
                  <a:ext uri="{0D108BD9-81ED-4DB2-BD59-A6C34878D82A}">
                    <a16:rowId xmlns="" xmlns:a16="http://schemas.microsoft.com/office/drawing/2014/main" val="10005"/>
                  </a:ext>
                </a:extLst>
              </a:tr>
            </a:tbl>
          </a:graphicData>
        </a:graphic>
      </p:graphicFrame>
      <p:sp>
        <p:nvSpPr>
          <p:cNvPr id="16432" name="Rectangle 3"/>
          <p:cNvSpPr>
            <a:spLocks noChangeArrowheads="1"/>
          </p:cNvSpPr>
          <p:nvPr/>
        </p:nvSpPr>
        <p:spPr bwMode="auto">
          <a:xfrm>
            <a:off x="2430464" y="5332414"/>
            <a:ext cx="732948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spcBef>
                <a:spcPct val="0"/>
              </a:spcBef>
              <a:buFontTx/>
              <a:buNone/>
            </a:pPr>
            <a:r>
              <a:rPr lang="en-US" altLang="en-US" sz="1600" b="1">
                <a:latin typeface="Arial" panose="020B0604020202020204" pitchFamily="34" charset="0"/>
                <a:ea typeface="ＭＳ Ｐゴシック" panose="020B0600070205080204" pitchFamily="34" charset="-128"/>
              </a:rPr>
              <a:t>Discussion of off label use of intravenous iron formulations in pediatrics</a:t>
            </a:r>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Grp="1"/>
          </p:cNvSpPr>
          <p:nvPr>
            <p:ph type="title"/>
          </p:nvPr>
        </p:nvSpPr>
        <p:spPr/>
        <p:txBody>
          <a:bodyPr/>
          <a:lstStyle/>
          <a:p>
            <a:pPr>
              <a:lnSpc>
                <a:spcPts val="4000"/>
              </a:lnSpc>
            </a:pPr>
            <a:r>
              <a:rPr lang="en-US" altLang="en-US" smtClean="0"/>
              <a:t>Racial differences in Hemoglobin</a:t>
            </a:r>
          </a:p>
        </p:txBody>
      </p:sp>
      <p:sp>
        <p:nvSpPr>
          <p:cNvPr id="48131" name="TextBox 9"/>
          <p:cNvSpPr txBox="1">
            <a:spLocks noChangeArrowheads="1"/>
          </p:cNvSpPr>
          <p:nvPr/>
        </p:nvSpPr>
        <p:spPr bwMode="auto">
          <a:xfrm>
            <a:off x="9027348" y="5959476"/>
            <a:ext cx="146444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a:spcBef>
                <a:spcPct val="0"/>
              </a:spcBef>
              <a:buFontTx/>
              <a:buNone/>
            </a:pPr>
            <a:r>
              <a:rPr lang="en-US" altLang="en-US" sz="1200" dirty="0"/>
              <a:t>Daniel WA, </a:t>
            </a:r>
            <a:r>
              <a:rPr lang="en-US" altLang="en-US" sz="1200" dirty="0" smtClean="0"/>
              <a:t>1973;52:</a:t>
            </a:r>
            <a:endParaRPr lang="en-US" altLang="en-US" sz="1200" dirty="0"/>
          </a:p>
        </p:txBody>
      </p:sp>
      <p:pic>
        <p:nvPicPr>
          <p:cNvPr id="4813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81200" y="1214438"/>
            <a:ext cx="7696200" cy="46529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8133" name="Text Box 4"/>
          <p:cNvSpPr txBox="1">
            <a:spLocks noChangeArrowheads="1"/>
          </p:cNvSpPr>
          <p:nvPr/>
        </p:nvSpPr>
        <p:spPr bwMode="auto">
          <a:xfrm>
            <a:off x="3352800" y="1600201"/>
            <a:ext cx="1150938" cy="523875"/>
          </a:xfrm>
          <a:prstGeom prst="rect">
            <a:avLst/>
          </a:prstGeom>
          <a:noFill/>
          <a:ln w="28575">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a:t>Males</a:t>
            </a:r>
          </a:p>
        </p:txBody>
      </p:sp>
      <p:sp>
        <p:nvSpPr>
          <p:cNvPr id="6" name="Rectangle 5"/>
          <p:cNvSpPr>
            <a:spLocks noChangeArrowheads="1"/>
          </p:cNvSpPr>
          <p:nvPr/>
        </p:nvSpPr>
        <p:spPr bwMode="auto">
          <a:xfrm>
            <a:off x="4953000" y="3779838"/>
            <a:ext cx="4572000"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66688" indent="-166688">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pPr>
            <a:r>
              <a:rPr lang="en-US" altLang="en-US" sz="1800"/>
              <a:t>Hb  0.5 g/dL lower in AA vs. white children (hemoglobinopathy excluded).</a:t>
            </a:r>
          </a:p>
          <a:p>
            <a:pPr>
              <a:spcBef>
                <a:spcPct val="0"/>
              </a:spcBef>
            </a:pPr>
            <a:r>
              <a:rPr lang="en-US" altLang="en-US" sz="1800"/>
              <a:t>~10% of normal AA children would be designated anemic, if the white norms are applied.</a:t>
            </a:r>
          </a:p>
        </p:txBody>
      </p:sp>
      <p:sp>
        <p:nvSpPr>
          <p:cNvPr id="48135" name="Rectangle 13"/>
          <p:cNvSpPr>
            <a:spLocks noChangeArrowheads="1"/>
          </p:cNvSpPr>
          <p:nvPr/>
        </p:nvSpPr>
        <p:spPr bwMode="auto">
          <a:xfrm>
            <a:off x="7929564" y="2282825"/>
            <a:ext cx="114617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635000" algn="l"/>
                <a:tab pos="2286000" algn="l"/>
                <a:tab pos="2582863" algn="l"/>
                <a:tab pos="3598863" algn="l"/>
                <a:tab pos="4106863" algn="l"/>
                <a:tab pos="5884863" algn="l"/>
                <a:tab pos="7259638" algn="l"/>
              </a:tabLst>
              <a:defRPr>
                <a:solidFill>
                  <a:schemeClr val="tx1"/>
                </a:solidFill>
                <a:latin typeface="Calibri" panose="020F0502020204030204" pitchFamily="34" charset="0"/>
              </a:defRPr>
            </a:lvl9pPr>
          </a:lstStyle>
          <a:p>
            <a:pPr>
              <a:spcBef>
                <a:spcPct val="0"/>
              </a:spcBef>
              <a:buFontTx/>
              <a:buNone/>
            </a:pPr>
            <a:r>
              <a:rPr lang="en-US" altLang="en-US" sz="2000">
                <a:solidFill>
                  <a:srgbClr val="FF0000"/>
                </a:solidFill>
              </a:rPr>
              <a:t>p &lt; 0.001</a:t>
            </a:r>
          </a:p>
        </p:txBody>
      </p:sp>
      <p:sp>
        <p:nvSpPr>
          <p:cNvPr id="48136" name="TextBox 8"/>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567D154D-9B7A-4C3F-9735-CE86F04B1C9F}" type="slidenum">
              <a:rPr lang="en-US" altLang="en-US" sz="1200"/>
              <a:pPr>
                <a:spcBef>
                  <a:spcPct val="0"/>
                </a:spcBef>
                <a:buFontTx/>
                <a:buNone/>
              </a:pPr>
              <a:t>20</a:t>
            </a:fld>
            <a:endParaRPr lang="en-US" altLang="en-US" sz="1200"/>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2" name="TextBox 1"/>
          <p:cNvSpPr txBox="1"/>
          <p:nvPr/>
        </p:nvSpPr>
        <p:spPr>
          <a:xfrm>
            <a:off x="3146537" y="6104099"/>
            <a:ext cx="5170711" cy="523220"/>
          </a:xfrm>
          <a:prstGeom prst="rect">
            <a:avLst/>
          </a:prstGeom>
          <a:noFill/>
        </p:spPr>
        <p:txBody>
          <a:bodyPr wrap="none" rtlCol="0">
            <a:spAutoFit/>
          </a:bodyPr>
          <a:lstStyle/>
          <a:p>
            <a:r>
              <a:rPr lang="en-US" sz="1400" dirty="0"/>
              <a:t>Reproduced with permission from Journal </a:t>
            </a:r>
            <a:r>
              <a:rPr lang="en-US" altLang="en-US" sz="1400" dirty="0" smtClean="0"/>
              <a:t>Pediatrics</a:t>
            </a:r>
            <a:r>
              <a:rPr lang="en-US" sz="1400" dirty="0" smtClean="0"/>
              <a:t>, </a:t>
            </a:r>
            <a:r>
              <a:rPr lang="en-US" sz="1400" dirty="0"/>
              <a:t>Vol. </a:t>
            </a:r>
            <a:r>
              <a:rPr lang="en-US" sz="1400" dirty="0" smtClean="0"/>
              <a:t>52, </a:t>
            </a:r>
            <a:r>
              <a:rPr lang="en-US" altLang="en-US" sz="1400" dirty="0" smtClean="0"/>
              <a:t>388-94,</a:t>
            </a:r>
            <a:endParaRPr lang="en-US" altLang="en-US" sz="1400" dirty="0"/>
          </a:p>
          <a:p>
            <a:r>
              <a:rPr lang="en-US" sz="1400" dirty="0" smtClean="0"/>
              <a:t>Copyright </a:t>
            </a:r>
            <a:r>
              <a:rPr lang="en-US" sz="1400" dirty="0"/>
              <a:t>© </a:t>
            </a:r>
            <a:r>
              <a:rPr lang="en-US" sz="1400" dirty="0" smtClean="0"/>
              <a:t>1973 </a:t>
            </a:r>
            <a:r>
              <a:rPr lang="en-US" sz="1400" dirty="0"/>
              <a:t>by the </a:t>
            </a:r>
            <a:r>
              <a:rPr lang="en-US" sz="1400" dirty="0" smtClean="0"/>
              <a:t>AAP. </a:t>
            </a:r>
            <a:endParaRPr lang="en-US" sz="1400" dirty="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Grp="1"/>
          </p:cNvSpPr>
          <p:nvPr>
            <p:ph type="title"/>
          </p:nvPr>
        </p:nvSpPr>
        <p:spPr/>
        <p:txBody>
          <a:bodyPr/>
          <a:lstStyle/>
          <a:p>
            <a:pPr>
              <a:lnSpc>
                <a:spcPts val="4000"/>
              </a:lnSpc>
            </a:pPr>
            <a:r>
              <a:rPr lang="en-US" altLang="en-US" smtClean="0"/>
              <a:t>Racial differences in Hemoglobin</a:t>
            </a:r>
          </a:p>
        </p:txBody>
      </p:sp>
      <p:pic>
        <p:nvPicPr>
          <p:cNvPr id="5018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1" y="1189038"/>
            <a:ext cx="7891463" cy="467836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0181" name="Text Box 4"/>
          <p:cNvSpPr txBox="1">
            <a:spLocks noChangeArrowheads="1"/>
          </p:cNvSpPr>
          <p:nvPr/>
        </p:nvSpPr>
        <p:spPr bwMode="auto">
          <a:xfrm>
            <a:off x="3182938" y="1600201"/>
            <a:ext cx="1625600" cy="523875"/>
          </a:xfrm>
          <a:prstGeom prst="rect">
            <a:avLst/>
          </a:prstGeom>
          <a:noFill/>
          <a:ln w="28575">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a:t>Females</a:t>
            </a:r>
          </a:p>
        </p:txBody>
      </p:sp>
      <p:sp>
        <p:nvSpPr>
          <p:cNvPr id="50182"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8CA4E43-C218-479E-A5AF-0E3971DA8C26}" type="slidenum">
              <a:rPr lang="en-US" altLang="en-US" sz="1200"/>
              <a:pPr>
                <a:spcBef>
                  <a:spcPct val="0"/>
                </a:spcBef>
                <a:buFontTx/>
                <a:buNone/>
              </a:pPr>
              <a:t>21</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8" name="TextBox 7"/>
          <p:cNvSpPr txBox="1"/>
          <p:nvPr/>
        </p:nvSpPr>
        <p:spPr>
          <a:xfrm>
            <a:off x="3146537" y="6104099"/>
            <a:ext cx="5170711" cy="523220"/>
          </a:xfrm>
          <a:prstGeom prst="rect">
            <a:avLst/>
          </a:prstGeom>
          <a:noFill/>
        </p:spPr>
        <p:txBody>
          <a:bodyPr wrap="none" rtlCol="0">
            <a:spAutoFit/>
          </a:bodyPr>
          <a:lstStyle/>
          <a:p>
            <a:r>
              <a:rPr lang="en-US" sz="1400" dirty="0"/>
              <a:t>Reproduced with permission from Journal </a:t>
            </a:r>
            <a:r>
              <a:rPr lang="en-US" altLang="en-US" sz="1400" dirty="0" smtClean="0"/>
              <a:t>Pediatrics</a:t>
            </a:r>
            <a:r>
              <a:rPr lang="en-US" sz="1400" dirty="0" smtClean="0"/>
              <a:t>, </a:t>
            </a:r>
            <a:r>
              <a:rPr lang="en-US" sz="1400" dirty="0"/>
              <a:t>Vol. </a:t>
            </a:r>
            <a:r>
              <a:rPr lang="en-US" sz="1400" dirty="0" smtClean="0"/>
              <a:t>52, </a:t>
            </a:r>
            <a:r>
              <a:rPr lang="en-US" altLang="en-US" sz="1400" dirty="0" smtClean="0"/>
              <a:t>388-94,</a:t>
            </a:r>
            <a:endParaRPr lang="en-US" altLang="en-US" sz="1400" dirty="0"/>
          </a:p>
          <a:p>
            <a:r>
              <a:rPr lang="en-US" sz="1400" dirty="0" smtClean="0"/>
              <a:t>Copyright </a:t>
            </a:r>
            <a:r>
              <a:rPr lang="en-US" sz="1400" dirty="0"/>
              <a:t>© </a:t>
            </a:r>
            <a:r>
              <a:rPr lang="en-US" sz="1400" dirty="0" smtClean="0"/>
              <a:t>1973 </a:t>
            </a:r>
            <a:r>
              <a:rPr lang="en-US" sz="1400" dirty="0"/>
              <a:t>by the </a:t>
            </a:r>
            <a:r>
              <a:rPr lang="en-US" sz="1400" dirty="0" smtClean="0"/>
              <a:t>AAP.</a:t>
            </a:r>
            <a:endParaRPr lang="en-US" sz="1400" dirty="0"/>
          </a:p>
        </p:txBody>
      </p:sp>
    </p:spTree>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1" y="1087438"/>
            <a:ext cx="7808913" cy="48895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2227" name="Text Box 4"/>
          <p:cNvSpPr txBox="1">
            <a:spLocks noChangeArrowheads="1"/>
          </p:cNvSpPr>
          <p:nvPr/>
        </p:nvSpPr>
        <p:spPr bwMode="auto">
          <a:xfrm>
            <a:off x="3352800" y="1600201"/>
            <a:ext cx="1150938" cy="523875"/>
          </a:xfrm>
          <a:prstGeom prst="rect">
            <a:avLst/>
          </a:prstGeom>
          <a:noFill/>
          <a:ln w="28575">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a:t>Males</a:t>
            </a:r>
          </a:p>
        </p:txBody>
      </p:sp>
      <p:sp>
        <p:nvSpPr>
          <p:cNvPr id="52229" name="Title 3"/>
          <p:cNvSpPr>
            <a:spLocks noGrp="1"/>
          </p:cNvSpPr>
          <p:nvPr>
            <p:ph type="title"/>
          </p:nvPr>
        </p:nvSpPr>
        <p:spPr/>
        <p:txBody>
          <a:bodyPr/>
          <a:lstStyle/>
          <a:p>
            <a:r>
              <a:rPr lang="en-US" altLang="en-US" smtClean="0"/>
              <a:t>Tanner Stage and Hematocrit </a:t>
            </a:r>
          </a:p>
        </p:txBody>
      </p:sp>
      <p:sp>
        <p:nvSpPr>
          <p:cNvPr id="52230"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4EED292-9693-4729-8956-100860AAB8FF}" type="slidenum">
              <a:rPr lang="en-US" altLang="en-US" sz="1200"/>
              <a:pPr>
                <a:spcBef>
                  <a:spcPct val="0"/>
                </a:spcBef>
                <a:buFontTx/>
                <a:buNone/>
              </a:pPr>
              <a:t>22</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8" name="TextBox 7"/>
          <p:cNvSpPr txBox="1"/>
          <p:nvPr/>
        </p:nvSpPr>
        <p:spPr>
          <a:xfrm>
            <a:off x="3146537" y="6104099"/>
            <a:ext cx="5170711" cy="523220"/>
          </a:xfrm>
          <a:prstGeom prst="rect">
            <a:avLst/>
          </a:prstGeom>
          <a:noFill/>
        </p:spPr>
        <p:txBody>
          <a:bodyPr wrap="none" rtlCol="0">
            <a:spAutoFit/>
          </a:bodyPr>
          <a:lstStyle/>
          <a:p>
            <a:r>
              <a:rPr lang="en-US" sz="1400" dirty="0"/>
              <a:t>Reproduced with permission from Journal </a:t>
            </a:r>
            <a:r>
              <a:rPr lang="en-US" altLang="en-US" sz="1400" dirty="0" smtClean="0"/>
              <a:t>Pediatrics</a:t>
            </a:r>
            <a:r>
              <a:rPr lang="en-US" sz="1400" dirty="0" smtClean="0"/>
              <a:t>, </a:t>
            </a:r>
            <a:r>
              <a:rPr lang="en-US" sz="1400" dirty="0"/>
              <a:t>Vol. </a:t>
            </a:r>
            <a:r>
              <a:rPr lang="en-US" sz="1400" dirty="0" smtClean="0"/>
              <a:t>52, </a:t>
            </a:r>
            <a:r>
              <a:rPr lang="en-US" altLang="en-US" sz="1400" dirty="0" smtClean="0"/>
              <a:t>388-94,</a:t>
            </a:r>
            <a:endParaRPr lang="en-US" altLang="en-US" sz="1400" dirty="0"/>
          </a:p>
          <a:p>
            <a:r>
              <a:rPr lang="en-US" sz="1400" dirty="0" smtClean="0"/>
              <a:t>Copyright </a:t>
            </a:r>
            <a:r>
              <a:rPr lang="en-US" sz="1400" dirty="0"/>
              <a:t>© </a:t>
            </a:r>
            <a:r>
              <a:rPr lang="en-US" sz="1400" dirty="0" smtClean="0"/>
              <a:t>1973 </a:t>
            </a:r>
            <a:r>
              <a:rPr lang="en-US" sz="1400" dirty="0"/>
              <a:t>by the </a:t>
            </a:r>
            <a:r>
              <a:rPr lang="en-US" sz="1400" dirty="0" smtClean="0"/>
              <a:t>AAP.</a:t>
            </a:r>
            <a:endParaRPr lang="en-US" sz="1400" dirty="0"/>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1195388"/>
            <a:ext cx="7759700" cy="4824412"/>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4275" name="Text Box 4"/>
          <p:cNvSpPr txBox="1">
            <a:spLocks noChangeArrowheads="1"/>
          </p:cNvSpPr>
          <p:nvPr/>
        </p:nvSpPr>
        <p:spPr bwMode="auto">
          <a:xfrm>
            <a:off x="3182938" y="1600201"/>
            <a:ext cx="1625600" cy="523875"/>
          </a:xfrm>
          <a:prstGeom prst="rect">
            <a:avLst/>
          </a:prstGeom>
          <a:noFill/>
          <a:ln w="28575">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a:t>Females</a:t>
            </a:r>
          </a:p>
        </p:txBody>
      </p:sp>
      <p:sp>
        <p:nvSpPr>
          <p:cNvPr id="54276" name="Title 3"/>
          <p:cNvSpPr>
            <a:spLocks noGrp="1"/>
          </p:cNvSpPr>
          <p:nvPr>
            <p:ph type="title"/>
          </p:nvPr>
        </p:nvSpPr>
        <p:spPr/>
        <p:txBody>
          <a:bodyPr/>
          <a:lstStyle/>
          <a:p>
            <a:r>
              <a:rPr lang="en-US" altLang="en-US" smtClean="0"/>
              <a:t>Tanner Stage and Hematocrit</a:t>
            </a:r>
          </a:p>
        </p:txBody>
      </p:sp>
      <p:sp>
        <p:nvSpPr>
          <p:cNvPr id="54278" name="TextBox 7"/>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D8455F89-B1CF-4626-BA42-6AB3D4586F23}" type="slidenum">
              <a:rPr lang="en-US" altLang="en-US" sz="1200"/>
              <a:pPr>
                <a:spcBef>
                  <a:spcPct val="0"/>
                </a:spcBef>
                <a:buFontTx/>
                <a:buNone/>
              </a:pPr>
              <a:t>23</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8" name="TextBox 7"/>
          <p:cNvSpPr txBox="1"/>
          <p:nvPr/>
        </p:nvSpPr>
        <p:spPr>
          <a:xfrm>
            <a:off x="3146537" y="6104099"/>
            <a:ext cx="5170711" cy="523220"/>
          </a:xfrm>
          <a:prstGeom prst="rect">
            <a:avLst/>
          </a:prstGeom>
          <a:noFill/>
        </p:spPr>
        <p:txBody>
          <a:bodyPr wrap="none" rtlCol="0">
            <a:spAutoFit/>
          </a:bodyPr>
          <a:lstStyle/>
          <a:p>
            <a:r>
              <a:rPr lang="en-US" sz="1400" dirty="0"/>
              <a:t>Reproduced with permission from Journal </a:t>
            </a:r>
            <a:r>
              <a:rPr lang="en-US" altLang="en-US" sz="1400" dirty="0" smtClean="0"/>
              <a:t>Pediatrics</a:t>
            </a:r>
            <a:r>
              <a:rPr lang="en-US" sz="1400" dirty="0" smtClean="0"/>
              <a:t>, </a:t>
            </a:r>
            <a:r>
              <a:rPr lang="en-US" sz="1400" dirty="0"/>
              <a:t>Vol. </a:t>
            </a:r>
            <a:r>
              <a:rPr lang="en-US" sz="1400" dirty="0" smtClean="0"/>
              <a:t>52, </a:t>
            </a:r>
            <a:r>
              <a:rPr lang="en-US" altLang="en-US" sz="1400" dirty="0" smtClean="0"/>
              <a:t>388-94,</a:t>
            </a:r>
            <a:endParaRPr lang="en-US" altLang="en-US" sz="1400" dirty="0"/>
          </a:p>
          <a:p>
            <a:r>
              <a:rPr lang="en-US" sz="1400" dirty="0" smtClean="0"/>
              <a:t>Copyright </a:t>
            </a:r>
            <a:r>
              <a:rPr lang="en-US" sz="1400" dirty="0"/>
              <a:t>© </a:t>
            </a:r>
            <a:r>
              <a:rPr lang="en-US" sz="1400" dirty="0" smtClean="0"/>
              <a:t>1973 </a:t>
            </a:r>
            <a:r>
              <a:rPr lang="en-US" sz="1400" dirty="0"/>
              <a:t>by the </a:t>
            </a:r>
            <a:r>
              <a:rPr lang="en-US" sz="1400" dirty="0" smtClean="0"/>
              <a:t>AAP.</a:t>
            </a:r>
            <a:endParaRPr lang="en-US" sz="1400" dirty="0"/>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p:cNvSpPr>
          <p:nvPr>
            <p:ph type="title"/>
          </p:nvPr>
        </p:nvSpPr>
        <p:spPr/>
        <p:txBody>
          <a:bodyPr/>
          <a:lstStyle/>
          <a:p>
            <a:r>
              <a:rPr lang="en-US" altLang="en-US" smtClean="0"/>
              <a:t>Effect of Altitude on Hemoglobin</a:t>
            </a:r>
          </a:p>
        </p:txBody>
      </p:sp>
      <p:sp>
        <p:nvSpPr>
          <p:cNvPr id="56323" name="Rectangle 3"/>
          <p:cNvSpPr>
            <a:spLocks noGrp="1"/>
          </p:cNvSpPr>
          <p:nvPr>
            <p:ph type="body" idx="1"/>
          </p:nvPr>
        </p:nvSpPr>
        <p:spPr/>
        <p:txBody>
          <a:bodyPr/>
          <a:lstStyle/>
          <a:p>
            <a:pPr marL="0" indent="0">
              <a:spcBef>
                <a:spcPct val="0"/>
              </a:spcBef>
              <a:buNone/>
            </a:pPr>
            <a:r>
              <a:rPr lang="en-US" altLang="en-US" sz="2400"/>
              <a:t>					    Estimated lower limit of 			   		       normal hemoglobin 			   		       value for 12 month</a:t>
            </a:r>
          </a:p>
          <a:p>
            <a:pPr marL="0" indent="0">
              <a:spcBef>
                <a:spcPct val="0"/>
              </a:spcBef>
              <a:buNone/>
            </a:pPr>
            <a:r>
              <a:rPr lang="en-US" altLang="en-US" sz="2400"/>
              <a:t>Location	       	 Altitude (ft)	              old infant</a:t>
            </a:r>
          </a:p>
          <a:p>
            <a:pPr marL="0" indent="0">
              <a:spcBef>
                <a:spcPct val="0"/>
              </a:spcBef>
              <a:buNone/>
            </a:pPr>
            <a:endParaRPr lang="en-US" altLang="en-US" sz="2400"/>
          </a:p>
          <a:p>
            <a:pPr marL="0" indent="0">
              <a:spcBef>
                <a:spcPct val="0"/>
              </a:spcBef>
              <a:buNone/>
            </a:pPr>
            <a:r>
              <a:rPr lang="en-US" altLang="en-US" sz="2400"/>
              <a:t>San Francisco 		          0			11.0 g/dL</a:t>
            </a:r>
          </a:p>
          <a:p>
            <a:pPr marL="0" indent="0">
              <a:spcBef>
                <a:spcPct val="0"/>
              </a:spcBef>
              <a:buNone/>
            </a:pPr>
            <a:r>
              <a:rPr lang="en-US" altLang="en-US" sz="2400"/>
              <a:t>     or Helsinki</a:t>
            </a:r>
          </a:p>
          <a:p>
            <a:pPr marL="0" indent="0">
              <a:spcBef>
                <a:spcPct val="0"/>
              </a:spcBef>
              <a:buNone/>
            </a:pPr>
            <a:endParaRPr lang="en-US" altLang="en-US" sz="1000"/>
          </a:p>
          <a:p>
            <a:pPr marL="0" indent="0">
              <a:spcBef>
                <a:spcPct val="0"/>
              </a:spcBef>
              <a:buNone/>
            </a:pPr>
            <a:r>
              <a:rPr lang="en-US" altLang="en-US" sz="2400"/>
              <a:t>Dallas		 	       500		11.1 g/dL</a:t>
            </a:r>
          </a:p>
          <a:p>
            <a:pPr marL="0" indent="0">
              <a:spcBef>
                <a:spcPct val="0"/>
              </a:spcBef>
              <a:buNone/>
            </a:pPr>
            <a:endParaRPr lang="en-US" altLang="en-US" sz="1000"/>
          </a:p>
          <a:p>
            <a:pPr marL="0" indent="0">
              <a:spcBef>
                <a:spcPct val="0"/>
              </a:spcBef>
              <a:buNone/>
            </a:pPr>
            <a:r>
              <a:rPr lang="en-US" altLang="en-US" sz="2400"/>
              <a:t>Denver, El Paso,	     5,000		11.5 g/dL</a:t>
            </a:r>
          </a:p>
          <a:p>
            <a:pPr marL="0" indent="0">
              <a:spcBef>
                <a:spcPct val="0"/>
              </a:spcBef>
              <a:buNone/>
            </a:pPr>
            <a:r>
              <a:rPr lang="en-US" altLang="en-US" sz="2400"/>
              <a:t>    or Albuquerque</a:t>
            </a:r>
          </a:p>
          <a:p>
            <a:pPr marL="0" indent="0">
              <a:spcBef>
                <a:spcPct val="0"/>
              </a:spcBef>
              <a:buNone/>
            </a:pPr>
            <a:endParaRPr lang="en-US" altLang="en-US" sz="1000"/>
          </a:p>
          <a:p>
            <a:pPr marL="0" indent="0">
              <a:spcBef>
                <a:spcPct val="0"/>
              </a:spcBef>
              <a:buNone/>
            </a:pPr>
            <a:r>
              <a:rPr lang="en-US" altLang="en-US" sz="2400"/>
              <a:t>Leadville, CO		    10,000	           ≈ 12.0 g/dL	</a:t>
            </a:r>
          </a:p>
        </p:txBody>
      </p:sp>
      <p:cxnSp>
        <p:nvCxnSpPr>
          <p:cNvPr id="7" name="Straight Connector 6">
            <a:extLst>
              <a:ext uri="{FF2B5EF4-FFF2-40B4-BE49-F238E27FC236}">
                <a16:creationId xmlns="" xmlns:a16="http://schemas.microsoft.com/office/drawing/2014/main" id="{B4300889-1DE7-448A-9E3F-8254725C8BAB}"/>
              </a:ext>
            </a:extLst>
          </p:cNvPr>
          <p:cNvCxnSpPr/>
          <p:nvPr/>
        </p:nvCxnSpPr>
        <p:spPr>
          <a:xfrm>
            <a:off x="1828800" y="2743200"/>
            <a:ext cx="84582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6325"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4035C200-41B5-4056-9CE7-4802005E2A9F}" type="slidenum">
              <a:rPr lang="en-US" altLang="en-US" sz="1200"/>
              <a:pPr>
                <a:spcBef>
                  <a:spcPct val="0"/>
                </a:spcBef>
                <a:buFontTx/>
                <a:buNone/>
              </a:pPr>
              <a:t>24</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3"/>
          <p:cNvSpPr>
            <a:spLocks noChangeArrowheads="1"/>
          </p:cNvSpPr>
          <p:nvPr/>
        </p:nvSpPr>
        <p:spPr bwMode="auto">
          <a:xfrm rot="10800000" flipV="1">
            <a:off x="2362200" y="6069013"/>
            <a:ext cx="6172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6858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defTabSz="68580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defTabSz="6858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defTabSz="6858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defTabSz="6858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defTabSz="6858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6858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6858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6858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90000"/>
              </a:lnSpc>
              <a:spcBef>
                <a:spcPct val="50000"/>
              </a:spcBef>
              <a:buFontTx/>
              <a:buNone/>
            </a:pPr>
            <a:r>
              <a:rPr lang="en-US" altLang="en-US" sz="1200" dirty="0"/>
              <a:t>Reprinted from Journal of Pediatrics, 124, </a:t>
            </a:r>
            <a:r>
              <a:rPr lang="en-US" altLang="en-US" sz="1200" dirty="0" err="1"/>
              <a:t>Siimes</a:t>
            </a:r>
            <a:r>
              <a:rPr lang="en-US" altLang="en-US" sz="1200" dirty="0"/>
              <a:t> et. al, Effect of heredity on hemoglobin concentration, 100-2, 1994, with permission from Elsevier </a:t>
            </a:r>
          </a:p>
        </p:txBody>
      </p:sp>
      <p:sp>
        <p:nvSpPr>
          <p:cNvPr id="58371" name="Title 3"/>
          <p:cNvSpPr>
            <a:spLocks noGrp="1"/>
          </p:cNvSpPr>
          <p:nvPr>
            <p:ph type="title"/>
          </p:nvPr>
        </p:nvSpPr>
        <p:spPr/>
        <p:txBody>
          <a:bodyPr/>
          <a:lstStyle/>
          <a:p>
            <a:r>
              <a:rPr lang="en-US" altLang="en-US" smtClean="0"/>
              <a:t>Effect of Heredity on Hemoglobin </a:t>
            </a:r>
          </a:p>
        </p:txBody>
      </p:sp>
      <p:pic>
        <p:nvPicPr>
          <p:cNvPr id="5837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70164" y="1066801"/>
            <a:ext cx="6878637" cy="481806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58373" name="Rectangle 2"/>
          <p:cNvSpPr>
            <a:spLocks noChangeArrowheads="1"/>
          </p:cNvSpPr>
          <p:nvPr/>
        </p:nvSpPr>
        <p:spPr bwMode="auto">
          <a:xfrm>
            <a:off x="9067801" y="1074738"/>
            <a:ext cx="1000125"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t>r  0.39</a:t>
            </a:r>
          </a:p>
          <a:p>
            <a:pPr>
              <a:spcBef>
                <a:spcPct val="0"/>
              </a:spcBef>
              <a:buFontTx/>
              <a:buNone/>
            </a:pPr>
            <a:r>
              <a:rPr lang="en-US" altLang="en-US" sz="1800"/>
              <a:t>p &lt;0.001</a:t>
            </a:r>
          </a:p>
        </p:txBody>
      </p:sp>
      <p:sp>
        <p:nvSpPr>
          <p:cNvPr id="58374"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C75296A-DAC5-4044-B576-3528EFF0FA1F}" type="slidenum">
              <a:rPr lang="en-US" altLang="en-US" sz="1200"/>
              <a:pPr>
                <a:spcBef>
                  <a:spcPct val="0"/>
                </a:spcBef>
                <a:buFontTx/>
                <a:buNone/>
              </a:pPr>
              <a:t>25</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p:cNvSpPr>
            <a:spLocks noGrp="1"/>
          </p:cNvSpPr>
          <p:nvPr>
            <p:ph type="title"/>
          </p:nvPr>
        </p:nvSpPr>
        <p:spPr/>
        <p:txBody>
          <a:bodyPr/>
          <a:lstStyle/>
          <a:p>
            <a:r>
              <a:rPr lang="en-US" altLang="en-US" sz="4000"/>
              <a:t>Who is Anemic / Microcytic?</a:t>
            </a:r>
          </a:p>
        </p:txBody>
      </p:sp>
      <p:sp>
        <p:nvSpPr>
          <p:cNvPr id="60419" name="Rectangle 3"/>
          <p:cNvSpPr>
            <a:spLocks noGrp="1"/>
          </p:cNvSpPr>
          <p:nvPr>
            <p:ph idx="4294967295"/>
          </p:nvPr>
        </p:nvSpPr>
        <p:spPr>
          <a:xfrm>
            <a:off x="2006600" y="1050926"/>
            <a:ext cx="8229600" cy="4754563"/>
          </a:xfrm>
        </p:spPr>
        <p:txBody>
          <a:bodyPr/>
          <a:lstStyle/>
          <a:p>
            <a:pPr marL="0" indent="0">
              <a:buNone/>
            </a:pPr>
            <a:r>
              <a:rPr lang="en-US" altLang="en-US" smtClean="0"/>
              <a:t>“The Eleven Plus Point One Rule”</a:t>
            </a:r>
          </a:p>
          <a:p>
            <a:pPr marL="0" indent="0">
              <a:buNone/>
            </a:pPr>
            <a:r>
              <a:rPr lang="en-US" altLang="en-US" sz="2400"/>
              <a:t>	11 + [0.1 x (age in years)]   = lower limit of normal* </a:t>
            </a:r>
          </a:p>
          <a:p>
            <a:pPr marL="0" indent="0">
              <a:buNone/>
            </a:pPr>
            <a:r>
              <a:rPr lang="en-US" altLang="en-US" sz="2400"/>
              <a:t>				            for hemoglobin.</a:t>
            </a:r>
          </a:p>
          <a:p>
            <a:pPr marL="0" indent="0">
              <a:buNone/>
            </a:pPr>
            <a:r>
              <a:rPr lang="en-US" altLang="en-US" smtClean="0"/>
              <a:t>“The Seventy Plus One Rule”</a:t>
            </a:r>
          </a:p>
          <a:p>
            <a:pPr marL="0" indent="0">
              <a:buNone/>
            </a:pPr>
            <a:r>
              <a:rPr lang="en-US" altLang="en-US" sz="2400"/>
              <a:t>	70 + [1 x (age in years)]       = lower limit of normal* </a:t>
            </a:r>
          </a:p>
          <a:p>
            <a:pPr marL="0" indent="0">
              <a:buNone/>
            </a:pPr>
            <a:r>
              <a:rPr lang="en-US" altLang="en-US" sz="2400"/>
              <a:t>				            for MCV.</a:t>
            </a:r>
          </a:p>
          <a:p>
            <a:pPr marL="0" indent="0" algn="r">
              <a:buNone/>
            </a:pPr>
            <a:r>
              <a:rPr lang="en-US" altLang="en-US" sz="1800" i="1"/>
              <a:t>* 2 s.d. below mean </a:t>
            </a:r>
          </a:p>
        </p:txBody>
      </p:sp>
      <p:sp>
        <p:nvSpPr>
          <p:cNvPr id="5" name="Rectangle 2"/>
          <p:cNvSpPr txBox="1">
            <a:spLocks noChangeArrowheads="1"/>
          </p:cNvSpPr>
          <p:nvPr/>
        </p:nvSpPr>
        <p:spPr bwMode="auto">
          <a:xfrm>
            <a:off x="1963738" y="4343400"/>
            <a:ext cx="8221662"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3200" b="1"/>
              <a:t>Examples of “Buchanan’s Rules”</a:t>
            </a:r>
          </a:p>
        </p:txBody>
      </p:sp>
      <p:sp>
        <p:nvSpPr>
          <p:cNvPr id="6" name="Rectangle 3">
            <a:extLst>
              <a:ext uri="{FF2B5EF4-FFF2-40B4-BE49-F238E27FC236}">
                <a16:creationId xmlns="" xmlns:a16="http://schemas.microsoft.com/office/drawing/2014/main" id="{F62F0DBC-4C03-4C9D-A989-64EFCA1573B1}"/>
              </a:ext>
            </a:extLst>
          </p:cNvPr>
          <p:cNvSpPr txBox="1">
            <a:spLocks noChangeArrowheads="1"/>
          </p:cNvSpPr>
          <p:nvPr/>
        </p:nvSpPr>
        <p:spPr bwMode="auto">
          <a:xfrm>
            <a:off x="1981200" y="5105400"/>
            <a:ext cx="8331200" cy="1219200"/>
          </a:xfrm>
          <a:prstGeom prst="rect">
            <a:avLst/>
          </a:prstGeom>
          <a:noFill/>
          <a:ln w="9525">
            <a:noFill/>
            <a:miter lim="800000"/>
            <a:headEnd/>
            <a:tailEnd/>
          </a:ln>
          <a:effectLst/>
        </p:spPr>
        <p:txBody>
          <a:bodyPr lIns="92075" tIns="46038" rIns="92075" bIns="46038"/>
          <a:lstStyle/>
          <a:p>
            <a:pPr marL="1588" indent="-1588">
              <a:spcBef>
                <a:spcPts val="0"/>
              </a:spcBef>
              <a:defRPr/>
            </a:pPr>
            <a:r>
              <a:rPr lang="en-US" sz="2400" kern="0" dirty="0">
                <a:latin typeface="+mn-lt"/>
                <a:cs typeface="+mn-cs"/>
              </a:rPr>
              <a:t>3 </a:t>
            </a:r>
            <a:r>
              <a:rPr lang="en-US" sz="2400" kern="0" dirty="0" err="1">
                <a:latin typeface="+mn-lt"/>
                <a:cs typeface="+mn-cs"/>
              </a:rPr>
              <a:t>y.o</a:t>
            </a:r>
            <a:r>
              <a:rPr lang="en-US" sz="2400" kern="0" dirty="0">
                <a:latin typeface="+mn-lt"/>
                <a:cs typeface="+mn-cs"/>
              </a:rPr>
              <a:t>. male  with   </a:t>
            </a:r>
            <a:r>
              <a:rPr lang="en-US" sz="2400" kern="0" dirty="0" err="1">
                <a:latin typeface="+mn-lt"/>
                <a:cs typeface="+mn-cs"/>
              </a:rPr>
              <a:t>Hb</a:t>
            </a:r>
            <a:r>
              <a:rPr lang="en-US" sz="2400" kern="0" dirty="0">
                <a:latin typeface="+mn-lt"/>
                <a:cs typeface="+mn-cs"/>
              </a:rPr>
              <a:t> 11.4 g/dL  &amp;  MCV 75 </a:t>
            </a:r>
            <a:r>
              <a:rPr lang="en-US" sz="2400" kern="0" dirty="0" err="1">
                <a:latin typeface="+mn-lt"/>
                <a:cs typeface="+mn-cs"/>
              </a:rPr>
              <a:t>fL</a:t>
            </a:r>
            <a:r>
              <a:rPr lang="en-US" sz="2400" kern="0" dirty="0">
                <a:latin typeface="+mn-lt"/>
                <a:cs typeface="+mn-cs"/>
              </a:rPr>
              <a:t>         =   </a:t>
            </a:r>
            <a:r>
              <a:rPr lang="en-US" sz="2400" kern="0" dirty="0">
                <a:solidFill>
                  <a:srgbClr val="FF0000"/>
                </a:solidFill>
                <a:latin typeface="+mn-lt"/>
                <a:cs typeface="+mn-cs"/>
              </a:rPr>
              <a:t>normal</a:t>
            </a:r>
          </a:p>
          <a:p>
            <a:pPr marL="1588" indent="-1588">
              <a:spcBef>
                <a:spcPts val="1200"/>
              </a:spcBef>
              <a:defRPr/>
            </a:pPr>
            <a:r>
              <a:rPr lang="en-US" sz="2400" kern="0" dirty="0">
                <a:latin typeface="+mn-lt"/>
                <a:cs typeface="+mn-cs"/>
              </a:rPr>
              <a:t>6 </a:t>
            </a:r>
            <a:r>
              <a:rPr lang="en-US" sz="2400" kern="0" dirty="0" err="1">
                <a:latin typeface="+mn-lt"/>
                <a:cs typeface="+mn-cs"/>
              </a:rPr>
              <a:t>y.o</a:t>
            </a:r>
            <a:r>
              <a:rPr lang="en-US" sz="2400" kern="0" dirty="0">
                <a:latin typeface="+mn-lt"/>
                <a:cs typeface="+mn-cs"/>
              </a:rPr>
              <a:t>. female with </a:t>
            </a:r>
            <a:r>
              <a:rPr lang="en-US" sz="2400" kern="0" dirty="0" err="1">
                <a:latin typeface="+mn-lt"/>
                <a:cs typeface="+mn-cs"/>
              </a:rPr>
              <a:t>Hb</a:t>
            </a:r>
            <a:r>
              <a:rPr lang="en-US" sz="2400" kern="0" dirty="0">
                <a:latin typeface="+mn-lt"/>
                <a:cs typeface="+mn-cs"/>
              </a:rPr>
              <a:t> 11.4 g/dL  &amp;  MCV 72 </a:t>
            </a:r>
            <a:r>
              <a:rPr lang="en-US" sz="2400" kern="0" dirty="0" err="1">
                <a:latin typeface="+mn-lt"/>
                <a:cs typeface="+mn-cs"/>
              </a:rPr>
              <a:t>fL</a:t>
            </a:r>
            <a:r>
              <a:rPr lang="en-US" sz="2400" kern="0" dirty="0">
                <a:latin typeface="+mn-lt"/>
                <a:cs typeface="+mn-cs"/>
              </a:rPr>
              <a:t>        =   </a:t>
            </a:r>
            <a:r>
              <a:rPr lang="en-US" sz="2400" kern="0" dirty="0">
                <a:solidFill>
                  <a:srgbClr val="FF0000"/>
                </a:solidFill>
                <a:latin typeface="+mn-lt"/>
                <a:cs typeface="+mn-cs"/>
              </a:rPr>
              <a:t>abnormal</a:t>
            </a:r>
          </a:p>
        </p:txBody>
      </p:sp>
      <p:sp>
        <p:nvSpPr>
          <p:cNvPr id="60422"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FFDFE1C8-A961-4F48-BC67-3622349D0D20}" type="slidenum">
              <a:rPr lang="en-US" altLang="en-US" sz="1200"/>
              <a:pPr>
                <a:spcBef>
                  <a:spcPct val="0"/>
                </a:spcBef>
                <a:buFontTx/>
                <a:buNone/>
              </a:pPr>
              <a:t>26</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p:cNvSpPr>
            <a:spLocks noGrp="1"/>
          </p:cNvSpPr>
          <p:nvPr>
            <p:ph type="title"/>
          </p:nvPr>
        </p:nvSpPr>
        <p:spPr/>
        <p:txBody>
          <a:bodyPr/>
          <a:lstStyle/>
          <a:p>
            <a:r>
              <a:rPr lang="en-US" altLang="en-US" sz="4000"/>
              <a:t>Classification of Anemia</a:t>
            </a:r>
          </a:p>
        </p:txBody>
      </p:sp>
      <p:sp>
        <p:nvSpPr>
          <p:cNvPr id="62467" name="Rectangle 3"/>
          <p:cNvSpPr>
            <a:spLocks noGrp="1"/>
          </p:cNvSpPr>
          <p:nvPr>
            <p:ph type="body" idx="1"/>
          </p:nvPr>
        </p:nvSpPr>
        <p:spPr>
          <a:xfrm>
            <a:off x="1981200" y="1143000"/>
            <a:ext cx="8229600" cy="5105400"/>
          </a:xfrm>
        </p:spPr>
        <p:txBody>
          <a:bodyPr/>
          <a:lstStyle/>
          <a:p>
            <a:pPr marL="0" indent="0">
              <a:buNone/>
            </a:pPr>
            <a:r>
              <a:rPr lang="en-US" altLang="en-US" sz="3200" b="1" u="sng"/>
              <a:t>Pathophysiologic approach</a:t>
            </a:r>
          </a:p>
          <a:p>
            <a:pPr lvl="1"/>
            <a:r>
              <a:rPr lang="en-US" altLang="en-US" sz="2800"/>
              <a:t>Decreased production</a:t>
            </a:r>
          </a:p>
          <a:p>
            <a:pPr lvl="1"/>
            <a:r>
              <a:rPr lang="en-US" altLang="en-US" sz="2800"/>
              <a:t>Blood loss</a:t>
            </a:r>
          </a:p>
          <a:p>
            <a:pPr lvl="1"/>
            <a:r>
              <a:rPr lang="en-US" altLang="en-US" sz="2800"/>
              <a:t>Hemolysis</a:t>
            </a:r>
          </a:p>
          <a:p>
            <a:pPr lvl="1"/>
            <a:endParaRPr lang="en-US" altLang="en-US" sz="1600"/>
          </a:p>
          <a:p>
            <a:pPr marL="0" indent="0">
              <a:buNone/>
            </a:pPr>
            <a:r>
              <a:rPr lang="en-US" altLang="en-US" sz="3200" b="1" u="sng"/>
              <a:t>Morphologic approach</a:t>
            </a:r>
          </a:p>
          <a:p>
            <a:pPr lvl="1"/>
            <a:r>
              <a:rPr lang="en-US" altLang="en-US" sz="2800"/>
              <a:t>MCV </a:t>
            </a:r>
          </a:p>
          <a:p>
            <a:pPr lvl="1"/>
            <a:r>
              <a:rPr lang="en-US" altLang="en-US" sz="2800"/>
              <a:t>RBC indices</a:t>
            </a:r>
          </a:p>
          <a:p>
            <a:pPr lvl="1"/>
            <a:r>
              <a:rPr lang="en-US" altLang="en-US" sz="2800"/>
              <a:t>Peripheral Blood Smear</a:t>
            </a:r>
          </a:p>
        </p:txBody>
      </p:sp>
      <p:sp>
        <p:nvSpPr>
          <p:cNvPr id="62468"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FCB9744C-120E-46E3-8F9C-F0BEDF981289}" type="slidenum">
              <a:rPr lang="en-US" altLang="en-US" sz="1200"/>
              <a:pPr>
                <a:spcBef>
                  <a:spcPct val="0"/>
                </a:spcBef>
                <a:buFontTx/>
                <a:buNone/>
              </a:pPr>
              <a:t>27</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p:cNvSpPr>
            <a:spLocks noGrp="1"/>
          </p:cNvSpPr>
          <p:nvPr>
            <p:ph type="title"/>
          </p:nvPr>
        </p:nvSpPr>
        <p:spPr>
          <a:xfrm>
            <a:off x="1752600" y="274638"/>
            <a:ext cx="8382000" cy="715962"/>
          </a:xfrm>
        </p:spPr>
        <p:txBody>
          <a:bodyPr/>
          <a:lstStyle/>
          <a:p>
            <a:r>
              <a:rPr lang="en-US" altLang="en-US" sz="4000"/>
              <a:t>Pathophysiologic Approach to Anemia</a:t>
            </a:r>
          </a:p>
        </p:txBody>
      </p:sp>
      <p:sp>
        <p:nvSpPr>
          <p:cNvPr id="31747" name="Rectangle 3">
            <a:extLst>
              <a:ext uri="{FF2B5EF4-FFF2-40B4-BE49-F238E27FC236}">
                <a16:creationId xmlns="" xmlns:a16="http://schemas.microsoft.com/office/drawing/2014/main" id="{82834778-EF43-4891-B4E9-04F51287CC8B}"/>
              </a:ext>
            </a:extLst>
          </p:cNvPr>
          <p:cNvSpPr>
            <a:spLocks noGrp="1" noChangeArrowheads="1"/>
          </p:cNvSpPr>
          <p:nvPr>
            <p:ph idx="1"/>
          </p:nvPr>
        </p:nvSpPr>
        <p:spPr>
          <a:xfrm>
            <a:off x="1981200" y="1169988"/>
            <a:ext cx="8229600" cy="5334000"/>
          </a:xfrm>
        </p:spPr>
        <p:txBody>
          <a:bodyPr/>
          <a:lstStyle/>
          <a:p>
            <a:pPr marL="0" indent="0">
              <a:buNone/>
              <a:defRPr/>
            </a:pPr>
            <a:r>
              <a:rPr lang="en-US" b="1" dirty="0">
                <a:solidFill>
                  <a:schemeClr val="accent2"/>
                </a:solidFill>
              </a:rPr>
              <a:t>Decreased Production </a:t>
            </a:r>
          </a:p>
          <a:p>
            <a:pPr lvl="1">
              <a:defRPr/>
            </a:pPr>
            <a:r>
              <a:rPr lang="en-US" dirty="0"/>
              <a:t>Marrow infiltration or injury</a:t>
            </a:r>
          </a:p>
          <a:p>
            <a:pPr lvl="1">
              <a:defRPr/>
            </a:pPr>
            <a:r>
              <a:rPr lang="en-US" dirty="0"/>
              <a:t>Nutritional deficiency</a:t>
            </a:r>
          </a:p>
          <a:p>
            <a:pPr lvl="1">
              <a:defRPr/>
            </a:pPr>
            <a:r>
              <a:rPr lang="en-US" dirty="0"/>
              <a:t>Erythropoietin deficiency</a:t>
            </a:r>
          </a:p>
          <a:p>
            <a:pPr lvl="1">
              <a:defRPr/>
            </a:pPr>
            <a:r>
              <a:rPr lang="en-US" dirty="0"/>
              <a:t>Ineffective erythropoiesis</a:t>
            </a:r>
          </a:p>
          <a:p>
            <a:pPr marL="0" indent="0">
              <a:buNone/>
              <a:defRPr/>
            </a:pPr>
            <a:endParaRPr lang="en-US" b="1" dirty="0">
              <a:solidFill>
                <a:schemeClr val="accent2"/>
              </a:solidFill>
            </a:endParaRPr>
          </a:p>
          <a:p>
            <a:pPr marL="0" indent="0">
              <a:buNone/>
              <a:defRPr/>
            </a:pPr>
            <a:r>
              <a:rPr lang="en-US" b="1" dirty="0">
                <a:solidFill>
                  <a:schemeClr val="accent2"/>
                </a:solidFill>
              </a:rPr>
              <a:t>Hemolysis</a:t>
            </a:r>
          </a:p>
          <a:p>
            <a:pPr marL="457200" lvl="1" indent="0">
              <a:buNone/>
              <a:defRPr/>
            </a:pPr>
            <a:r>
              <a:rPr lang="en-US" dirty="0"/>
              <a:t>Extrinsic to RBC (acquired)</a:t>
            </a:r>
          </a:p>
          <a:p>
            <a:pPr marL="457200" lvl="1" indent="0">
              <a:buNone/>
              <a:defRPr/>
            </a:pPr>
            <a:r>
              <a:rPr lang="en-US" dirty="0"/>
              <a:t>Intrinsic to RBC (inherited)</a:t>
            </a:r>
          </a:p>
          <a:p>
            <a:pPr marL="0" lvl="1" indent="0">
              <a:buNone/>
              <a:defRPr/>
            </a:pPr>
            <a:r>
              <a:rPr lang="en-US" b="1" dirty="0">
                <a:solidFill>
                  <a:schemeClr val="accent2"/>
                </a:solidFill>
              </a:rPr>
              <a:t>Blood loss</a:t>
            </a:r>
            <a:endParaRPr lang="en-US" dirty="0"/>
          </a:p>
        </p:txBody>
      </p:sp>
      <p:sp>
        <p:nvSpPr>
          <p:cNvPr id="64516" name="Rectangle 5"/>
          <p:cNvSpPr>
            <a:spLocks noChangeArrowheads="1"/>
          </p:cNvSpPr>
          <p:nvPr/>
        </p:nvSpPr>
        <p:spPr bwMode="auto">
          <a:xfrm>
            <a:off x="7440614" y="4684713"/>
            <a:ext cx="29559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t>Appropriately </a:t>
            </a:r>
          </a:p>
          <a:p>
            <a:pPr>
              <a:spcBef>
                <a:spcPct val="0"/>
              </a:spcBef>
              <a:buFontTx/>
              <a:buNone/>
            </a:pPr>
            <a:r>
              <a:rPr lang="en-US" altLang="en-US" sz="2400" u="sng">
                <a:solidFill>
                  <a:srgbClr val="FF0000"/>
                </a:solidFill>
              </a:rPr>
              <a:t>elevated</a:t>
            </a:r>
            <a:r>
              <a:rPr lang="en-US" altLang="en-US" sz="2400"/>
              <a:t> reticulocyte</a:t>
            </a:r>
          </a:p>
          <a:p>
            <a:pPr>
              <a:spcBef>
                <a:spcPct val="0"/>
              </a:spcBef>
              <a:buFontTx/>
              <a:buNone/>
            </a:pPr>
            <a:r>
              <a:rPr lang="en-US" altLang="en-US" sz="2400"/>
              <a:t>count</a:t>
            </a:r>
          </a:p>
        </p:txBody>
      </p:sp>
      <p:sp>
        <p:nvSpPr>
          <p:cNvPr id="64517" name="Text Box 6"/>
          <p:cNvSpPr txBox="1">
            <a:spLocks noChangeArrowheads="1"/>
          </p:cNvSpPr>
          <p:nvPr/>
        </p:nvSpPr>
        <p:spPr bwMode="auto">
          <a:xfrm>
            <a:off x="6386513" y="5476875"/>
            <a:ext cx="1841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031175" name="AutoShape 7">
            <a:extLst>
              <a:ext uri="{FF2B5EF4-FFF2-40B4-BE49-F238E27FC236}">
                <a16:creationId xmlns="" xmlns:a16="http://schemas.microsoft.com/office/drawing/2014/main" id="{1A3909F3-77D5-435F-9D28-A0323B811E8B}"/>
              </a:ext>
            </a:extLst>
          </p:cNvPr>
          <p:cNvSpPr>
            <a:spLocks/>
          </p:cNvSpPr>
          <p:nvPr/>
        </p:nvSpPr>
        <p:spPr bwMode="auto">
          <a:xfrm>
            <a:off x="6469064" y="4370388"/>
            <a:ext cx="676275" cy="1828800"/>
          </a:xfrm>
          <a:prstGeom prst="rightBrace">
            <a:avLst>
              <a:gd name="adj1" fmla="val 20000"/>
              <a:gd name="adj2" fmla="val 50000"/>
            </a:avLst>
          </a:prstGeom>
          <a:noFill/>
          <a:ln w="28575">
            <a:solidFill>
              <a:schemeClr val="tx1"/>
            </a:solidFill>
            <a:round/>
            <a:headEnd type="none" w="sm" len="sm"/>
            <a:tailEnd type="none" w="sm" len="sm"/>
          </a:ln>
          <a:effectLst/>
        </p:spPr>
        <p:txBody>
          <a:bodyPr wrap="none" anchor="ctr"/>
          <a:lstStyle/>
          <a:p>
            <a:pPr>
              <a:defRPr/>
            </a:pPr>
            <a:endParaRPr lang="en-US">
              <a:effectLst>
                <a:outerShdw blurRad="38100" dist="38100" dir="2700000" algn="tl">
                  <a:srgbClr val="000000">
                    <a:alpha val="43137"/>
                  </a:srgbClr>
                </a:outerShdw>
              </a:effectLst>
              <a:latin typeface="Arial" pitchFamily="34" charset="0"/>
            </a:endParaRPr>
          </a:p>
        </p:txBody>
      </p:sp>
      <p:sp>
        <p:nvSpPr>
          <p:cNvPr id="64519" name="Rectangle 5"/>
          <p:cNvSpPr>
            <a:spLocks noChangeArrowheads="1"/>
          </p:cNvSpPr>
          <p:nvPr/>
        </p:nvSpPr>
        <p:spPr bwMode="auto">
          <a:xfrm>
            <a:off x="7440614" y="2160589"/>
            <a:ext cx="2955925" cy="1201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t>Inappropriately </a:t>
            </a:r>
          </a:p>
          <a:p>
            <a:pPr>
              <a:spcBef>
                <a:spcPct val="0"/>
              </a:spcBef>
              <a:buFontTx/>
              <a:buNone/>
            </a:pPr>
            <a:r>
              <a:rPr lang="en-US" altLang="en-US" sz="2400" u="sng">
                <a:solidFill>
                  <a:srgbClr val="FF0000"/>
                </a:solidFill>
              </a:rPr>
              <a:t>low</a:t>
            </a:r>
            <a:r>
              <a:rPr lang="en-US" altLang="en-US" sz="2400"/>
              <a:t> reticulocyte</a:t>
            </a:r>
          </a:p>
          <a:p>
            <a:pPr>
              <a:spcBef>
                <a:spcPct val="0"/>
              </a:spcBef>
              <a:buFontTx/>
              <a:buNone/>
            </a:pPr>
            <a:r>
              <a:rPr lang="en-US" altLang="en-US" sz="2400"/>
              <a:t>count</a:t>
            </a:r>
          </a:p>
        </p:txBody>
      </p:sp>
      <p:sp>
        <p:nvSpPr>
          <p:cNvPr id="10" name="AutoShape 7">
            <a:extLst>
              <a:ext uri="{FF2B5EF4-FFF2-40B4-BE49-F238E27FC236}">
                <a16:creationId xmlns="" xmlns:a16="http://schemas.microsoft.com/office/drawing/2014/main" id="{42C7F42C-2326-422F-8730-9EE85ECAE70C}"/>
              </a:ext>
            </a:extLst>
          </p:cNvPr>
          <p:cNvSpPr>
            <a:spLocks/>
          </p:cNvSpPr>
          <p:nvPr/>
        </p:nvSpPr>
        <p:spPr bwMode="auto">
          <a:xfrm>
            <a:off x="6469064" y="1846263"/>
            <a:ext cx="676275" cy="1828800"/>
          </a:xfrm>
          <a:prstGeom prst="rightBrace">
            <a:avLst>
              <a:gd name="adj1" fmla="val 20000"/>
              <a:gd name="adj2" fmla="val 50000"/>
            </a:avLst>
          </a:prstGeom>
          <a:noFill/>
          <a:ln w="28575">
            <a:solidFill>
              <a:schemeClr val="tx1"/>
            </a:solidFill>
            <a:round/>
            <a:headEnd type="none" w="sm" len="sm"/>
            <a:tailEnd type="none" w="sm" len="sm"/>
          </a:ln>
          <a:effectLst/>
        </p:spPr>
        <p:txBody>
          <a:bodyPr wrap="none" anchor="ctr"/>
          <a:lstStyle/>
          <a:p>
            <a:pPr>
              <a:defRPr/>
            </a:pPr>
            <a:endParaRPr lang="en-US">
              <a:effectLst>
                <a:outerShdw blurRad="38100" dist="38100" dir="2700000" algn="tl">
                  <a:srgbClr val="000000">
                    <a:alpha val="43137"/>
                  </a:srgbClr>
                </a:outerShdw>
              </a:effectLst>
              <a:latin typeface="Arial" pitchFamily="34" charset="0"/>
            </a:endParaRPr>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Title 4"/>
          <p:cNvSpPr>
            <a:spLocks noGrp="1"/>
          </p:cNvSpPr>
          <p:nvPr>
            <p:ph type="title"/>
          </p:nvPr>
        </p:nvSpPr>
        <p:spPr>
          <a:xfrm>
            <a:off x="1828800" y="274638"/>
            <a:ext cx="8229600" cy="715962"/>
          </a:xfrm>
        </p:spPr>
        <p:txBody>
          <a:bodyPr/>
          <a:lstStyle/>
          <a:p>
            <a:r>
              <a:rPr lang="en-US" altLang="en-US" sz="4000"/>
              <a:t>Pathophysiologic Approach to Anemia</a:t>
            </a:r>
          </a:p>
        </p:txBody>
      </p:sp>
      <p:pic>
        <p:nvPicPr>
          <p:cNvPr id="66563" name="Picture 4" descr="Anemia Approach (Retic)"/>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1143000"/>
            <a:ext cx="8382000" cy="372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64" name="Text Box 5"/>
          <p:cNvSpPr txBox="1">
            <a:spLocks noChangeArrowheads="1"/>
          </p:cNvSpPr>
          <p:nvPr/>
        </p:nvSpPr>
        <p:spPr bwMode="auto">
          <a:xfrm>
            <a:off x="1905001" y="4953000"/>
            <a:ext cx="1089025"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a:latin typeface="Arial" panose="020B0604020202020204" pitchFamily="34" charset="0"/>
              </a:rPr>
              <a:t>Fe deficiency</a:t>
            </a:r>
          </a:p>
          <a:p>
            <a:pPr>
              <a:spcBef>
                <a:spcPct val="0"/>
              </a:spcBef>
              <a:buFontTx/>
              <a:buNone/>
            </a:pPr>
            <a:r>
              <a:rPr lang="en-US" altLang="en-US" sz="1200">
                <a:latin typeface="Arial" panose="020B0604020202020204" pitchFamily="34" charset="0"/>
              </a:rPr>
              <a:t>Thalassemia</a:t>
            </a:r>
          </a:p>
          <a:p>
            <a:pPr>
              <a:spcBef>
                <a:spcPct val="0"/>
              </a:spcBef>
              <a:buFontTx/>
              <a:buNone/>
            </a:pPr>
            <a:endParaRPr lang="en-US" altLang="en-US" sz="1200">
              <a:latin typeface="Arial" panose="020B0604020202020204" pitchFamily="34" charset="0"/>
            </a:endParaRPr>
          </a:p>
          <a:p>
            <a:pPr>
              <a:spcBef>
                <a:spcPct val="0"/>
              </a:spcBef>
              <a:buFontTx/>
              <a:buNone/>
            </a:pPr>
            <a:r>
              <a:rPr lang="en-US" altLang="en-US" sz="1200">
                <a:latin typeface="Arial" panose="020B0604020202020204" pitchFamily="34" charset="0"/>
              </a:rPr>
              <a:t>ACD (‘late’)</a:t>
            </a:r>
          </a:p>
          <a:p>
            <a:pPr>
              <a:spcBef>
                <a:spcPct val="0"/>
              </a:spcBef>
              <a:buFontTx/>
              <a:buNone/>
            </a:pPr>
            <a:r>
              <a:rPr lang="en-US" altLang="en-US" sz="1200">
                <a:latin typeface="Arial" panose="020B0604020202020204" pitchFamily="34" charset="0"/>
              </a:rPr>
              <a:t>Sideroblastic</a:t>
            </a:r>
          </a:p>
          <a:p>
            <a:pPr>
              <a:spcBef>
                <a:spcPct val="0"/>
              </a:spcBef>
              <a:buFontTx/>
              <a:buNone/>
            </a:pPr>
            <a:endParaRPr lang="en-US" altLang="en-US" sz="1200">
              <a:latin typeface="Arial" panose="020B0604020202020204" pitchFamily="34" charset="0"/>
            </a:endParaRPr>
          </a:p>
        </p:txBody>
      </p:sp>
      <p:sp>
        <p:nvSpPr>
          <p:cNvPr id="66565" name="Text Box 6"/>
          <p:cNvSpPr txBox="1">
            <a:spLocks noChangeArrowheads="1"/>
          </p:cNvSpPr>
          <p:nvPr/>
        </p:nvSpPr>
        <p:spPr bwMode="auto">
          <a:xfrm>
            <a:off x="3505200" y="4953000"/>
            <a:ext cx="1447800"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u="sng">
                <a:latin typeface="Arial" panose="020B0604020202020204" pitchFamily="34" charset="0"/>
              </a:rPr>
              <a:t>Myelophthisic</a:t>
            </a:r>
          </a:p>
          <a:p>
            <a:pPr>
              <a:spcBef>
                <a:spcPct val="0"/>
              </a:spcBef>
              <a:buFontTx/>
              <a:buNone/>
            </a:pPr>
            <a:r>
              <a:rPr lang="en-US" altLang="en-US" sz="1200">
                <a:latin typeface="Arial" panose="020B0604020202020204" pitchFamily="34" charset="0"/>
              </a:rPr>
              <a:t>  BM invasion</a:t>
            </a:r>
          </a:p>
          <a:p>
            <a:pPr>
              <a:spcBef>
                <a:spcPct val="0"/>
              </a:spcBef>
              <a:buFontTx/>
              <a:buNone/>
            </a:pPr>
            <a:r>
              <a:rPr lang="en-US" altLang="en-US" sz="1200" u="sng">
                <a:latin typeface="Arial" panose="020B0604020202020204" pitchFamily="34" charset="0"/>
              </a:rPr>
              <a:t>Non Myelophthisic</a:t>
            </a:r>
          </a:p>
          <a:p>
            <a:pPr>
              <a:spcBef>
                <a:spcPct val="0"/>
              </a:spcBef>
              <a:buFontTx/>
              <a:buNone/>
            </a:pPr>
            <a:r>
              <a:rPr lang="en-US" altLang="en-US" sz="1200">
                <a:latin typeface="Arial" panose="020B0604020202020204" pitchFamily="34" charset="0"/>
              </a:rPr>
              <a:t>  Low Epo / Renal</a:t>
            </a:r>
          </a:p>
          <a:p>
            <a:pPr>
              <a:spcBef>
                <a:spcPct val="0"/>
              </a:spcBef>
              <a:buFontTx/>
              <a:buNone/>
            </a:pPr>
            <a:r>
              <a:rPr lang="en-US" altLang="en-US" sz="1200">
                <a:latin typeface="Arial" panose="020B0604020202020204" pitchFamily="34" charset="0"/>
              </a:rPr>
              <a:t>  ACD (‘early’)</a:t>
            </a:r>
          </a:p>
          <a:p>
            <a:pPr>
              <a:spcBef>
                <a:spcPct val="0"/>
              </a:spcBef>
              <a:buFontTx/>
              <a:buNone/>
            </a:pPr>
            <a:r>
              <a:rPr lang="en-US" altLang="en-US" sz="1200">
                <a:latin typeface="Arial" panose="020B0604020202020204" pitchFamily="34" charset="0"/>
              </a:rPr>
              <a:t>  BM Hypo/Aplasia</a:t>
            </a:r>
          </a:p>
        </p:txBody>
      </p:sp>
      <p:sp>
        <p:nvSpPr>
          <p:cNvPr id="66566" name="Text Box 7"/>
          <p:cNvSpPr txBox="1">
            <a:spLocks noChangeArrowheads="1"/>
          </p:cNvSpPr>
          <p:nvPr/>
        </p:nvSpPr>
        <p:spPr bwMode="auto">
          <a:xfrm>
            <a:off x="5105401" y="4953000"/>
            <a:ext cx="1535113" cy="101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u="sng">
                <a:latin typeface="Arial" panose="020B0604020202020204" pitchFamily="34" charset="0"/>
              </a:rPr>
              <a:t>Megaloblastic</a:t>
            </a:r>
          </a:p>
          <a:p>
            <a:pPr>
              <a:spcBef>
                <a:spcPct val="0"/>
              </a:spcBef>
              <a:buFontTx/>
              <a:buNone/>
            </a:pPr>
            <a:r>
              <a:rPr lang="en-US" altLang="en-US" sz="1200">
                <a:latin typeface="Arial" panose="020B0604020202020204" pitchFamily="34" charset="0"/>
              </a:rPr>
              <a:t>    B12 / Folate</a:t>
            </a:r>
          </a:p>
          <a:p>
            <a:pPr>
              <a:spcBef>
                <a:spcPct val="0"/>
              </a:spcBef>
              <a:buFontTx/>
              <a:buNone/>
            </a:pPr>
            <a:r>
              <a:rPr lang="en-US" altLang="en-US" sz="1200">
                <a:latin typeface="Arial" panose="020B0604020202020204" pitchFamily="34" charset="0"/>
              </a:rPr>
              <a:t>    Medication</a:t>
            </a:r>
          </a:p>
          <a:p>
            <a:pPr>
              <a:spcBef>
                <a:spcPct val="0"/>
              </a:spcBef>
              <a:buFontTx/>
              <a:buNone/>
            </a:pPr>
            <a:r>
              <a:rPr lang="en-US" altLang="en-US" sz="1200" u="sng">
                <a:latin typeface="Arial" panose="020B0604020202020204" pitchFamily="34" charset="0"/>
              </a:rPr>
              <a:t>Non-Megaloblastic</a:t>
            </a:r>
          </a:p>
          <a:p>
            <a:pPr>
              <a:spcBef>
                <a:spcPct val="0"/>
              </a:spcBef>
              <a:buFontTx/>
              <a:buNone/>
            </a:pPr>
            <a:r>
              <a:rPr lang="en-US" altLang="en-US" sz="1200">
                <a:latin typeface="Arial" panose="020B0604020202020204" pitchFamily="34" charset="0"/>
              </a:rPr>
              <a:t>    BM Hypo/Aplasia</a:t>
            </a:r>
          </a:p>
        </p:txBody>
      </p:sp>
      <p:sp>
        <p:nvSpPr>
          <p:cNvPr id="66567" name="Text Box 8"/>
          <p:cNvSpPr txBox="1">
            <a:spLocks noChangeArrowheads="1"/>
          </p:cNvSpPr>
          <p:nvPr/>
        </p:nvSpPr>
        <p:spPr bwMode="auto">
          <a:xfrm>
            <a:off x="7315201" y="4953000"/>
            <a:ext cx="3451225"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u="sng">
                <a:latin typeface="Arial" panose="020B0604020202020204" pitchFamily="34" charset="0"/>
              </a:rPr>
              <a:t>Extrinsic to RBC</a:t>
            </a:r>
          </a:p>
          <a:p>
            <a:pPr>
              <a:spcBef>
                <a:spcPct val="0"/>
              </a:spcBef>
              <a:buFontTx/>
              <a:buNone/>
            </a:pPr>
            <a:r>
              <a:rPr lang="en-US" altLang="en-US" sz="1200">
                <a:latin typeface="Arial" panose="020B0604020202020204" pitchFamily="34" charset="0"/>
              </a:rPr>
              <a:t>    Immune (direct Coombs +)</a:t>
            </a:r>
          </a:p>
          <a:p>
            <a:pPr>
              <a:spcBef>
                <a:spcPct val="0"/>
              </a:spcBef>
              <a:buFontTx/>
              <a:buNone/>
            </a:pPr>
            <a:r>
              <a:rPr lang="en-US" altLang="en-US" sz="1200">
                <a:latin typeface="Arial" panose="020B0604020202020204" pitchFamily="34" charset="0"/>
              </a:rPr>
              <a:t>    Non-Immune (mechanical, microangiopathic) </a:t>
            </a:r>
          </a:p>
          <a:p>
            <a:pPr>
              <a:spcBef>
                <a:spcPct val="0"/>
              </a:spcBef>
              <a:buFontTx/>
              <a:buNone/>
            </a:pPr>
            <a:r>
              <a:rPr lang="en-US" altLang="en-US" sz="1200" u="sng">
                <a:latin typeface="Arial" panose="020B0604020202020204" pitchFamily="34" charset="0"/>
              </a:rPr>
              <a:t>Intrinsic to RBC</a:t>
            </a:r>
          </a:p>
          <a:p>
            <a:pPr>
              <a:spcBef>
                <a:spcPct val="0"/>
              </a:spcBef>
              <a:buFontTx/>
              <a:buNone/>
            </a:pPr>
            <a:r>
              <a:rPr lang="en-US" altLang="en-US" sz="1200">
                <a:latin typeface="Arial" panose="020B0604020202020204" pitchFamily="34" charset="0"/>
              </a:rPr>
              <a:t>    Membrane, Hb</a:t>
            </a:r>
          </a:p>
          <a:p>
            <a:pPr>
              <a:spcBef>
                <a:spcPct val="0"/>
              </a:spcBef>
              <a:buFontTx/>
              <a:buNone/>
            </a:pPr>
            <a:r>
              <a:rPr lang="en-US" altLang="en-US" sz="1200">
                <a:latin typeface="Arial" panose="020B0604020202020204" pitchFamily="34" charset="0"/>
              </a:rPr>
              <a:t>    Enzyme</a:t>
            </a:r>
          </a:p>
        </p:txBody>
      </p:sp>
      <p:sp>
        <p:nvSpPr>
          <p:cNvPr id="66568" name="Text Box 9"/>
          <p:cNvSpPr txBox="1">
            <a:spLocks noChangeArrowheads="1"/>
          </p:cNvSpPr>
          <p:nvPr/>
        </p:nvSpPr>
        <p:spPr bwMode="auto">
          <a:xfrm>
            <a:off x="1970088" y="2098675"/>
            <a:ext cx="184150" cy="369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66569" name="Text Box 10"/>
          <p:cNvSpPr txBox="1">
            <a:spLocks noChangeArrowheads="1"/>
          </p:cNvSpPr>
          <p:nvPr/>
        </p:nvSpPr>
        <p:spPr bwMode="auto">
          <a:xfrm>
            <a:off x="6573838" y="2209800"/>
            <a:ext cx="17145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600" b="1">
                <a:solidFill>
                  <a:srgbClr val="FF0000"/>
                </a:solidFill>
                <a:latin typeface="Arial Narrow" panose="020B0606020202030204" pitchFamily="34" charset="0"/>
              </a:rPr>
              <a:t>“Appropriate</a:t>
            </a:r>
          </a:p>
          <a:p>
            <a:pPr algn="ctr">
              <a:spcBef>
                <a:spcPct val="0"/>
              </a:spcBef>
              <a:buFontTx/>
              <a:buNone/>
            </a:pPr>
            <a:r>
              <a:rPr lang="en-US" altLang="en-US" sz="1600" b="1">
                <a:solidFill>
                  <a:srgbClr val="FF0000"/>
                </a:solidFill>
                <a:latin typeface="Arial Narrow" panose="020B0606020202030204" pitchFamily="34" charset="0"/>
              </a:rPr>
              <a:t>Marrow Response”</a:t>
            </a:r>
          </a:p>
        </p:txBody>
      </p:sp>
      <p:sp>
        <p:nvSpPr>
          <p:cNvPr id="66570" name="Text Box 11"/>
          <p:cNvSpPr txBox="1">
            <a:spLocks noChangeArrowheads="1"/>
          </p:cNvSpPr>
          <p:nvPr/>
        </p:nvSpPr>
        <p:spPr bwMode="auto">
          <a:xfrm>
            <a:off x="1773238" y="2159000"/>
            <a:ext cx="1714500" cy="584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600" b="1">
                <a:solidFill>
                  <a:srgbClr val="FF0000"/>
                </a:solidFill>
                <a:latin typeface="Arial Narrow" panose="020B0606020202030204" pitchFamily="34" charset="0"/>
              </a:rPr>
              <a:t>“Inappropriate</a:t>
            </a:r>
          </a:p>
          <a:p>
            <a:pPr algn="ctr">
              <a:spcBef>
                <a:spcPct val="0"/>
              </a:spcBef>
              <a:buFontTx/>
              <a:buNone/>
            </a:pPr>
            <a:r>
              <a:rPr lang="en-US" altLang="en-US" sz="1600" b="1">
                <a:solidFill>
                  <a:srgbClr val="FF0000"/>
                </a:solidFill>
                <a:latin typeface="Arial Narrow" panose="020B0606020202030204" pitchFamily="34" charset="0"/>
              </a:rPr>
              <a:t>Marrow Response”</a:t>
            </a:r>
          </a:p>
        </p:txBody>
      </p:sp>
      <p:sp>
        <p:nvSpPr>
          <p:cNvPr id="66571" name="TextBox 1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BCC3668C-BA03-45CE-B1EF-87F504D78F8F}" type="slidenum">
              <a:rPr lang="en-US" altLang="en-US" sz="1200"/>
              <a:pPr>
                <a:spcBef>
                  <a:spcPct val="0"/>
                </a:spcBef>
                <a:buFontTx/>
                <a:buNone/>
              </a:pPr>
              <a:t>29</a:t>
            </a:fld>
            <a:endParaRPr lang="en-US" altLang="en-US" sz="1200"/>
          </a:p>
        </p:txBody>
      </p:sp>
      <p:sp>
        <p:nvSpPr>
          <p:cNvPr id="12" name="Rectangle 11"/>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itle 2"/>
          <p:cNvSpPr>
            <a:spLocks noGrp="1"/>
          </p:cNvSpPr>
          <p:nvPr>
            <p:ph type="title"/>
          </p:nvPr>
        </p:nvSpPr>
        <p:spPr/>
        <p:txBody>
          <a:bodyPr/>
          <a:lstStyle/>
          <a:p>
            <a:r>
              <a:rPr lang="en-US" altLang="en-US" smtClean="0"/>
              <a:t>What Will Be Covered?</a:t>
            </a:r>
          </a:p>
        </p:txBody>
      </p:sp>
      <p:sp>
        <p:nvSpPr>
          <p:cNvPr id="17411" name="Content Placeholder 3"/>
          <p:cNvSpPr>
            <a:spLocks noGrp="1"/>
          </p:cNvSpPr>
          <p:nvPr>
            <p:ph idx="1"/>
          </p:nvPr>
        </p:nvSpPr>
        <p:spPr/>
        <p:txBody>
          <a:bodyPr/>
          <a:lstStyle/>
          <a:p>
            <a:pPr marL="0" indent="0">
              <a:spcBef>
                <a:spcPct val="0"/>
              </a:spcBef>
              <a:buNone/>
            </a:pPr>
            <a:r>
              <a:rPr lang="en-US" altLang="en-US" b="1" smtClean="0"/>
              <a:t>Domain 1   Erythrocytes</a:t>
            </a:r>
            <a:endParaRPr lang="en-US" altLang="en-US" smtClean="0"/>
          </a:p>
          <a:p>
            <a:pPr marL="400050" lvl="1" indent="0">
              <a:spcBef>
                <a:spcPct val="0"/>
              </a:spcBef>
              <a:buNone/>
            </a:pPr>
            <a:r>
              <a:rPr lang="en-US" altLang="en-US" smtClean="0"/>
              <a:t>A.  The erythron</a:t>
            </a:r>
          </a:p>
          <a:p>
            <a:pPr marL="1257300" lvl="3" indent="0">
              <a:spcBef>
                <a:spcPct val="0"/>
              </a:spcBef>
              <a:buNone/>
            </a:pPr>
            <a:r>
              <a:rPr lang="en-US" altLang="en-US" smtClean="0"/>
              <a:t>1.  Developmental changes of the erythron</a:t>
            </a:r>
          </a:p>
          <a:p>
            <a:pPr marL="1257300" lvl="3" indent="0">
              <a:spcBef>
                <a:spcPct val="0"/>
              </a:spcBef>
              <a:buNone/>
            </a:pPr>
            <a:r>
              <a:rPr lang="en-US" altLang="en-US" smtClean="0"/>
              <a:t>2.  Normal erythrocytes</a:t>
            </a:r>
          </a:p>
          <a:p>
            <a:pPr marL="1257300" lvl="3" indent="0">
              <a:spcBef>
                <a:spcPct val="0"/>
              </a:spcBef>
              <a:buNone/>
            </a:pPr>
            <a:r>
              <a:rPr lang="en-US" altLang="en-US" smtClean="0"/>
              <a:t>3.  Erythrocyte physiology</a:t>
            </a:r>
          </a:p>
          <a:p>
            <a:pPr marL="1257300" lvl="3" indent="0">
              <a:spcBef>
                <a:spcPct val="0"/>
              </a:spcBef>
              <a:buNone/>
            </a:pPr>
            <a:r>
              <a:rPr lang="en-US" altLang="en-US" smtClean="0"/>
              <a:t>4.  Approach to anemia</a:t>
            </a:r>
          </a:p>
          <a:p>
            <a:pPr marL="400050" lvl="1" indent="0">
              <a:spcBef>
                <a:spcPct val="0"/>
              </a:spcBef>
              <a:buNone/>
            </a:pPr>
            <a:r>
              <a:rPr lang="en-US" altLang="en-US" smtClean="0"/>
              <a:t>F.  Iron disorders</a:t>
            </a:r>
          </a:p>
          <a:p>
            <a:pPr marL="1257300" lvl="3" indent="0">
              <a:spcBef>
                <a:spcPct val="0"/>
              </a:spcBef>
              <a:buNone/>
            </a:pPr>
            <a:r>
              <a:rPr lang="en-US" altLang="en-US" smtClean="0"/>
              <a:t>1.  Iron deficiency anemia</a:t>
            </a:r>
          </a:p>
          <a:p>
            <a:pPr marL="1257300" lvl="3" indent="0">
              <a:spcBef>
                <a:spcPct val="0"/>
              </a:spcBef>
              <a:buNone/>
            </a:pPr>
            <a:r>
              <a:rPr lang="en-US" altLang="en-US" smtClean="0"/>
              <a:t>2.  Anemia of chronic disease and disorders of iron metabolism</a:t>
            </a:r>
          </a:p>
          <a:p>
            <a:pPr marL="1257300" lvl="3" indent="0">
              <a:spcBef>
                <a:spcPct val="0"/>
              </a:spcBef>
              <a:buNone/>
            </a:pPr>
            <a:r>
              <a:rPr lang="en-US" altLang="en-US" smtClean="0"/>
              <a:t>3.  Congenital iron overload</a:t>
            </a:r>
          </a:p>
          <a:p>
            <a:pPr marL="400050" lvl="1" indent="0">
              <a:spcBef>
                <a:spcPct val="0"/>
              </a:spcBef>
              <a:buNone/>
            </a:pPr>
            <a:r>
              <a:rPr lang="en-US" altLang="en-US" smtClean="0"/>
              <a:t>G.  Megaloblastic anemia</a:t>
            </a:r>
          </a:p>
          <a:p>
            <a:pPr marL="1257300" lvl="3" indent="0">
              <a:spcBef>
                <a:spcPct val="0"/>
              </a:spcBef>
              <a:buNone/>
            </a:pPr>
            <a:r>
              <a:rPr lang="en-US" altLang="en-US" smtClean="0"/>
              <a:t>1.  Nutritional deficiencies: folate and B12</a:t>
            </a:r>
          </a:p>
          <a:p>
            <a:pPr marL="1257300" lvl="3" indent="0">
              <a:spcBef>
                <a:spcPct val="0"/>
              </a:spcBef>
              <a:buNone/>
            </a:pPr>
            <a:r>
              <a:rPr lang="en-US" altLang="en-US" smtClean="0"/>
              <a:t>2.  Metabolic disorders and drugs</a:t>
            </a:r>
          </a:p>
          <a:p>
            <a:pPr marL="400050" lvl="1" indent="0">
              <a:spcBef>
                <a:spcPct val="0"/>
              </a:spcBef>
              <a:buNone/>
            </a:pPr>
            <a:r>
              <a:rPr lang="en-US" altLang="en-US" smtClean="0"/>
              <a:t>H.  Erythrocytosis</a:t>
            </a:r>
          </a:p>
          <a:p>
            <a:pPr marL="1257300" lvl="3" indent="0">
              <a:spcBef>
                <a:spcPct val="0"/>
              </a:spcBef>
              <a:buNone/>
            </a:pPr>
            <a:r>
              <a:rPr lang="en-US" altLang="en-US" smtClean="0"/>
              <a:t>1.  Primary or secondary</a:t>
            </a:r>
          </a:p>
        </p:txBody>
      </p:sp>
      <p:sp>
        <p:nvSpPr>
          <p:cNvPr id="17412"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17413"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17414" name="TextBox 8"/>
          <p:cNvSpPr txBox="1">
            <a:spLocks noChangeArrowheads="1"/>
          </p:cNvSpPr>
          <p:nvPr/>
        </p:nvSpPr>
        <p:spPr bwMode="auto">
          <a:xfrm>
            <a:off x="5561014" y="6478589"/>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C3F258E-C5B4-4BC1-90C1-C165545ED099}" type="slidenum">
              <a:rPr lang="en-US" altLang="en-US" sz="1200"/>
              <a:pPr>
                <a:spcBef>
                  <a:spcPct val="0"/>
                </a:spcBef>
                <a:buFontTx/>
                <a:buNone/>
              </a:pPr>
              <a:t>3</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Grp="1"/>
          </p:cNvSpPr>
          <p:nvPr>
            <p:ph type="title"/>
          </p:nvPr>
        </p:nvSpPr>
        <p:spPr/>
        <p:txBody>
          <a:bodyPr/>
          <a:lstStyle/>
          <a:p>
            <a:pPr>
              <a:spcBef>
                <a:spcPts val="600"/>
              </a:spcBef>
            </a:pPr>
            <a:r>
              <a:rPr lang="en-US" altLang="en-US" sz="4000"/>
              <a:t>How is Anemia Diagnosed?</a:t>
            </a:r>
          </a:p>
        </p:txBody>
      </p:sp>
      <p:sp>
        <p:nvSpPr>
          <p:cNvPr id="67587" name="Rectangle 3"/>
          <p:cNvSpPr>
            <a:spLocks noGrp="1"/>
          </p:cNvSpPr>
          <p:nvPr>
            <p:ph type="body" idx="1"/>
          </p:nvPr>
        </p:nvSpPr>
        <p:spPr/>
        <p:txBody>
          <a:bodyPr/>
          <a:lstStyle/>
          <a:p>
            <a:pPr>
              <a:spcBef>
                <a:spcPts val="600"/>
              </a:spcBef>
            </a:pPr>
            <a:endParaRPr lang="en-US" altLang="en-US" sz="2000"/>
          </a:p>
          <a:p>
            <a:pPr marL="342900" lvl="1" indent="-342900">
              <a:spcBef>
                <a:spcPts val="600"/>
              </a:spcBef>
              <a:buFont typeface="Arial" panose="020B0604020202020204" pitchFamily="34" charset="0"/>
              <a:buChar char="•"/>
            </a:pPr>
            <a:r>
              <a:rPr lang="en-US" altLang="en-US" sz="3200"/>
              <a:t>History 	    - diet, blood loss, etc.</a:t>
            </a:r>
          </a:p>
          <a:p>
            <a:pPr marL="342900" lvl="1" indent="-342900">
              <a:spcBef>
                <a:spcPts val="600"/>
              </a:spcBef>
              <a:buFont typeface="Arial" panose="020B0604020202020204" pitchFamily="34" charset="0"/>
              <a:buChar char="•"/>
            </a:pPr>
            <a:r>
              <a:rPr lang="en-US" altLang="en-US" sz="3200"/>
              <a:t>Signs 	    - pallor, jaundice, etc.</a:t>
            </a:r>
          </a:p>
          <a:p>
            <a:pPr>
              <a:spcBef>
                <a:spcPts val="600"/>
              </a:spcBef>
            </a:pPr>
            <a:r>
              <a:rPr lang="en-US" altLang="en-US" smtClean="0"/>
              <a:t>Symptoms - exercise/feeding intolerance, etc. </a:t>
            </a:r>
          </a:p>
          <a:p>
            <a:pPr>
              <a:spcBef>
                <a:spcPts val="600"/>
              </a:spcBef>
            </a:pPr>
            <a:endParaRPr lang="en-US" altLang="en-US" sz="2000"/>
          </a:p>
          <a:p>
            <a:pPr>
              <a:spcBef>
                <a:spcPts val="600"/>
              </a:spcBef>
            </a:pPr>
            <a:r>
              <a:rPr lang="en-US" altLang="en-US" smtClean="0"/>
              <a:t>Routine screening</a:t>
            </a:r>
          </a:p>
          <a:p>
            <a:pPr>
              <a:spcBef>
                <a:spcPts val="600"/>
              </a:spcBef>
            </a:pPr>
            <a:r>
              <a:rPr lang="en-US" altLang="en-US" smtClean="0"/>
              <a:t>“Incidentally” when performing a CBC for another reason</a:t>
            </a:r>
          </a:p>
        </p:txBody>
      </p:sp>
      <p:sp>
        <p:nvSpPr>
          <p:cNvPr id="67588" name="TextBox 3"/>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ACFF152-BD91-4FEB-ACB7-F11A342D3944}" type="slidenum">
              <a:rPr lang="en-US" altLang="en-US" sz="1200"/>
              <a:pPr>
                <a:spcBef>
                  <a:spcPct val="0"/>
                </a:spcBef>
                <a:buFontTx/>
                <a:buNone/>
              </a:pPr>
              <a:t>30</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1026"/>
          <p:cNvSpPr>
            <a:spLocks noGrp="1"/>
          </p:cNvSpPr>
          <p:nvPr>
            <p:ph type="title"/>
          </p:nvPr>
        </p:nvSpPr>
        <p:spPr/>
        <p:txBody>
          <a:bodyPr/>
          <a:lstStyle/>
          <a:p>
            <a:r>
              <a:rPr lang="en-US" altLang="en-US" sz="4000"/>
              <a:t>Diagnosis of Mild Anemia</a:t>
            </a:r>
          </a:p>
        </p:txBody>
      </p:sp>
      <p:sp>
        <p:nvSpPr>
          <p:cNvPr id="452613" name="Rectangle 1029">
            <a:extLst>
              <a:ext uri="{FF2B5EF4-FFF2-40B4-BE49-F238E27FC236}">
                <a16:creationId xmlns="" xmlns:a16="http://schemas.microsoft.com/office/drawing/2014/main" id="{D09D1B6C-1E3F-4751-90B2-E24DCD157CCF}"/>
              </a:ext>
            </a:extLst>
          </p:cNvPr>
          <p:cNvSpPr>
            <a:spLocks noGrp="1" noChangeArrowheads="1"/>
          </p:cNvSpPr>
          <p:nvPr>
            <p:ph type="body" idx="1"/>
          </p:nvPr>
        </p:nvSpPr>
        <p:spPr>
          <a:xfrm>
            <a:off x="1981200" y="1066800"/>
            <a:ext cx="8229600" cy="5181600"/>
          </a:xfrm>
        </p:spPr>
        <p:txBody>
          <a:bodyPr/>
          <a:lstStyle/>
          <a:p>
            <a:pPr marL="0" indent="0">
              <a:buNone/>
              <a:defRPr/>
            </a:pPr>
            <a:r>
              <a:rPr lang="en-US" sz="3200" b="1" dirty="0"/>
              <a:t>Technical and Statistical Factors</a:t>
            </a:r>
          </a:p>
          <a:p>
            <a:pPr>
              <a:defRPr/>
            </a:pPr>
            <a:r>
              <a:rPr lang="en-US" dirty="0"/>
              <a:t>Capillary vs. venous sampling</a:t>
            </a:r>
          </a:p>
          <a:p>
            <a:pPr>
              <a:defRPr/>
            </a:pPr>
            <a:r>
              <a:rPr lang="en-US" dirty="0"/>
              <a:t>Lack of precision in measurements, especially with point-of-care office instruments</a:t>
            </a:r>
          </a:p>
          <a:p>
            <a:pPr>
              <a:defRPr/>
            </a:pPr>
            <a:r>
              <a:rPr lang="en-US" dirty="0"/>
              <a:t>Some “normal” children have hemoglobin values &lt;3rd percentile (“statistical anemia”)</a:t>
            </a:r>
          </a:p>
          <a:p>
            <a:pPr>
              <a:defRPr/>
            </a:pPr>
            <a:endParaRPr lang="en-US" dirty="0"/>
          </a:p>
        </p:txBody>
      </p:sp>
      <p:sp>
        <p:nvSpPr>
          <p:cNvPr id="69636" name="Rectangle 1027"/>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69637" name="Rectangle 1028"/>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69638" name="Text Box 1031"/>
          <p:cNvSpPr txBox="1">
            <a:spLocks noChangeArrowheads="1"/>
          </p:cNvSpPr>
          <p:nvPr/>
        </p:nvSpPr>
        <p:spPr bwMode="auto">
          <a:xfrm>
            <a:off x="13531850" y="3773489"/>
            <a:ext cx="1857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69639"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0B4C3E20-B9AC-456E-BE55-B00C47CE9B82}" type="slidenum">
              <a:rPr lang="en-US" altLang="en-US" sz="1200"/>
              <a:pPr>
                <a:spcBef>
                  <a:spcPct val="0"/>
                </a:spcBef>
                <a:buFontTx/>
                <a:buNone/>
              </a:pPr>
              <a:t>31</a:t>
            </a:fld>
            <a:endParaRPr lang="en-US" altLang="en-US" sz="1200"/>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p:cNvSpPr>
            <a:spLocks noGrp="1"/>
          </p:cNvSpPr>
          <p:nvPr>
            <p:ph type="title"/>
          </p:nvPr>
        </p:nvSpPr>
        <p:spPr/>
        <p:txBody>
          <a:bodyPr/>
          <a:lstStyle/>
          <a:p>
            <a:r>
              <a:rPr lang="en-US" altLang="en-US" smtClean="0"/>
              <a:t>Physiologic Adaptation to Anemia</a:t>
            </a:r>
          </a:p>
        </p:txBody>
      </p:sp>
      <p:sp>
        <p:nvSpPr>
          <p:cNvPr id="20483" name="Rectangle 5">
            <a:extLst>
              <a:ext uri="{FF2B5EF4-FFF2-40B4-BE49-F238E27FC236}">
                <a16:creationId xmlns="" xmlns:a16="http://schemas.microsoft.com/office/drawing/2014/main" id="{AE78BB0F-F57A-4668-8B49-5CC905C792F7}"/>
              </a:ext>
            </a:extLst>
          </p:cNvPr>
          <p:cNvSpPr>
            <a:spLocks noGrp="1" noChangeArrowheads="1"/>
          </p:cNvSpPr>
          <p:nvPr>
            <p:ph idx="1"/>
          </p:nvPr>
        </p:nvSpPr>
        <p:spPr/>
        <p:txBody>
          <a:bodyPr/>
          <a:lstStyle/>
          <a:p>
            <a:pPr>
              <a:spcBef>
                <a:spcPts val="0"/>
              </a:spcBef>
              <a:defRPr/>
            </a:pPr>
            <a:endParaRPr lang="en-US" sz="3200" dirty="0"/>
          </a:p>
          <a:p>
            <a:pPr>
              <a:spcBef>
                <a:spcPts val="0"/>
              </a:spcBef>
              <a:defRPr/>
            </a:pPr>
            <a:r>
              <a:rPr lang="en-US" sz="3200" dirty="0"/>
              <a:t>Increased heart rate</a:t>
            </a:r>
          </a:p>
          <a:p>
            <a:pPr>
              <a:spcBef>
                <a:spcPts val="0"/>
              </a:spcBef>
              <a:defRPr/>
            </a:pPr>
            <a:r>
              <a:rPr lang="en-US" sz="3200" dirty="0"/>
              <a:t>Increased stroke volume</a:t>
            </a:r>
          </a:p>
          <a:p>
            <a:pPr>
              <a:spcBef>
                <a:spcPts val="0"/>
              </a:spcBef>
              <a:defRPr/>
            </a:pPr>
            <a:r>
              <a:rPr lang="en-US" sz="3200" dirty="0"/>
              <a:t>Vasodilation </a:t>
            </a:r>
          </a:p>
          <a:p>
            <a:pPr marL="0" indent="0">
              <a:spcBef>
                <a:spcPts val="0"/>
              </a:spcBef>
              <a:buNone/>
              <a:defRPr/>
            </a:pPr>
            <a:endParaRPr lang="en-US" sz="3200" dirty="0"/>
          </a:p>
          <a:p>
            <a:pPr marL="0" indent="0">
              <a:spcBef>
                <a:spcPts val="0"/>
              </a:spcBef>
              <a:buNone/>
              <a:defRPr/>
            </a:pPr>
            <a:endParaRPr lang="en-US" sz="3200" dirty="0"/>
          </a:p>
          <a:p>
            <a:pPr>
              <a:spcBef>
                <a:spcPts val="0"/>
              </a:spcBef>
              <a:defRPr/>
            </a:pPr>
            <a:r>
              <a:rPr lang="en-US" sz="3200" dirty="0"/>
              <a:t>Decreased oxygen affinity (right shift in oxygen dissociation curve) </a:t>
            </a:r>
            <a:r>
              <a:rPr lang="en-US" sz="3200" dirty="0">
                <a:sym typeface="Wingdings" panose="05000000000000000000" pitchFamily="2" charset="2"/>
              </a:rPr>
              <a:t></a:t>
            </a:r>
            <a:r>
              <a:rPr lang="en-US" sz="3200" dirty="0"/>
              <a:t> enhanced 0</a:t>
            </a:r>
            <a:r>
              <a:rPr lang="en-US" sz="3200" baseline="-25000" dirty="0"/>
              <a:t>2</a:t>
            </a:r>
            <a:r>
              <a:rPr lang="en-US" sz="3200" dirty="0"/>
              <a:t>  delivery to tissues</a:t>
            </a:r>
          </a:p>
          <a:p>
            <a:pPr lvl="2">
              <a:spcBef>
                <a:spcPts val="0"/>
              </a:spcBef>
              <a:defRPr/>
            </a:pPr>
            <a:r>
              <a:rPr lang="en-US" sz="2400" dirty="0"/>
              <a:t>Elevated 2,3-BPG (2,3-DPG) </a:t>
            </a:r>
          </a:p>
          <a:p>
            <a:pPr lvl="2">
              <a:spcBef>
                <a:spcPts val="0"/>
              </a:spcBef>
              <a:defRPr/>
            </a:pPr>
            <a:r>
              <a:rPr lang="en-US" sz="2400" dirty="0"/>
              <a:t>Bohr effect (↓pH, ↑temp.)</a:t>
            </a:r>
          </a:p>
        </p:txBody>
      </p:sp>
      <p:sp>
        <p:nvSpPr>
          <p:cNvPr id="70660"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grpSp>
        <p:nvGrpSpPr>
          <p:cNvPr id="70661" name="Group 8"/>
          <p:cNvGrpSpPr>
            <a:grpSpLocks/>
          </p:cNvGrpSpPr>
          <p:nvPr/>
        </p:nvGrpSpPr>
        <p:grpSpPr bwMode="auto">
          <a:xfrm>
            <a:off x="7543801" y="946150"/>
            <a:ext cx="2168525" cy="2590800"/>
            <a:chOff x="6824133" y="1066800"/>
            <a:chExt cx="2167467" cy="2590800"/>
          </a:xfrm>
        </p:grpSpPr>
        <p:pic>
          <p:nvPicPr>
            <p:cNvPr id="70663"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l="16208" r="18243"/>
            <a:stretch>
              <a:fillRect/>
            </a:stretch>
          </p:blipFill>
          <p:spPr bwMode="auto">
            <a:xfrm>
              <a:off x="6824133" y="1066800"/>
              <a:ext cx="2099733" cy="259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664" name="TextBox 6"/>
            <p:cNvSpPr txBox="1">
              <a:spLocks noChangeArrowheads="1"/>
            </p:cNvSpPr>
            <p:nvPr/>
          </p:nvSpPr>
          <p:spPr bwMode="auto">
            <a:xfrm>
              <a:off x="8043333" y="1219200"/>
              <a:ext cx="94826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600"/>
                <a:t>Hb </a:t>
              </a:r>
            </a:p>
            <a:p>
              <a:pPr>
                <a:spcBef>
                  <a:spcPct val="0"/>
                </a:spcBef>
                <a:buFontTx/>
                <a:buNone/>
              </a:pPr>
              <a:r>
                <a:rPr lang="en-US" altLang="en-US" sz="1600"/>
                <a:t>3.0 g/dL</a:t>
              </a:r>
            </a:p>
          </p:txBody>
        </p:sp>
        <p:sp>
          <p:nvSpPr>
            <p:cNvPr id="70665" name="Rectangle 10"/>
            <p:cNvSpPr>
              <a:spLocks noChangeArrowheads="1"/>
            </p:cNvSpPr>
            <p:nvPr/>
          </p:nvSpPr>
          <p:spPr bwMode="auto">
            <a:xfrm>
              <a:off x="7467600" y="1524000"/>
              <a:ext cx="541867" cy="203775"/>
            </a:xfrm>
            <a:prstGeom prst="rect">
              <a:avLst/>
            </a:prstGeom>
            <a:solidFill>
              <a:srgbClr val="FFCC99"/>
            </a:solidFill>
            <a:ln>
              <a:noFill/>
            </a:ln>
            <a:extLst>
              <a:ext uri="{91240B29-F687-4F45-9708-019B960494DF}">
                <a14:hiddenLine xmlns:a14="http://schemas.microsoft.com/office/drawing/2010/main" w="12700" algn="ctr">
                  <a:solidFill>
                    <a:srgbClr val="000000"/>
                  </a:solidFill>
                  <a:round/>
                  <a:headEnd type="none" w="sm" len="sm"/>
                  <a:tailEnd type="none" w="sm" len="sm"/>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grpSp>
      <p:sp>
        <p:nvSpPr>
          <p:cNvPr id="70662" name="TextBox 9"/>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92915645-A067-41BA-9994-705320FB1F96}" type="slidenum">
              <a:rPr lang="en-US" altLang="en-US" sz="1200"/>
              <a:pPr>
                <a:spcBef>
                  <a:spcPct val="0"/>
                </a:spcBef>
                <a:buFontTx/>
                <a:buNone/>
              </a:pPr>
              <a:t>32</a:t>
            </a:fld>
            <a:endParaRPr lang="en-US" altLang="en-US" sz="1200"/>
          </a:p>
        </p:txBody>
      </p:sp>
      <p:sp>
        <p:nvSpPr>
          <p:cNvPr id="2" name="TextBox 1"/>
          <p:cNvSpPr txBox="1"/>
          <p:nvPr/>
        </p:nvSpPr>
        <p:spPr>
          <a:xfrm>
            <a:off x="3951534" y="5994163"/>
            <a:ext cx="3560718" cy="369332"/>
          </a:xfrm>
          <a:prstGeom prst="rect">
            <a:avLst/>
          </a:prstGeom>
          <a:noFill/>
        </p:spPr>
        <p:txBody>
          <a:bodyPr wrap="none" rtlCol="0">
            <a:spAutoFit/>
          </a:bodyPr>
          <a:lstStyle/>
          <a:p>
            <a:r>
              <a:rPr lang="en-US" i="1" dirty="0" smtClean="0"/>
              <a:t>Photo courtesy of George Buchanan</a:t>
            </a:r>
            <a:endParaRPr lang="en-US" i="1" dirty="0"/>
          </a:p>
        </p:txBody>
      </p:sp>
      <p:sp>
        <p:nvSpPr>
          <p:cNvPr id="11" name="Rectangle 10"/>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Title 5"/>
          <p:cNvSpPr>
            <a:spLocks noGrp="1"/>
          </p:cNvSpPr>
          <p:nvPr>
            <p:ph type="title"/>
          </p:nvPr>
        </p:nvSpPr>
        <p:spPr/>
        <p:txBody>
          <a:bodyPr/>
          <a:lstStyle/>
          <a:p>
            <a:r>
              <a:rPr lang="en-US" altLang="en-US" sz="4000"/>
              <a:t>Iron: A Balancing Act</a:t>
            </a:r>
          </a:p>
        </p:txBody>
      </p:sp>
      <p:sp>
        <p:nvSpPr>
          <p:cNvPr id="7" name="Content Placeholder 11">
            <a:extLst>
              <a:ext uri="{FF2B5EF4-FFF2-40B4-BE49-F238E27FC236}">
                <a16:creationId xmlns="" xmlns:a16="http://schemas.microsoft.com/office/drawing/2014/main" id="{4E3CF59E-3DDF-43B9-A60E-972B5DC52C96}"/>
              </a:ext>
            </a:extLst>
          </p:cNvPr>
          <p:cNvSpPr txBox="1">
            <a:spLocks/>
          </p:cNvSpPr>
          <p:nvPr/>
        </p:nvSpPr>
        <p:spPr>
          <a:xfrm>
            <a:off x="1924051" y="1371600"/>
            <a:ext cx="2760663" cy="4267200"/>
          </a:xfrm>
          <a:prstGeom prst="rect">
            <a:avLst/>
          </a:prstGeom>
        </p:spPr>
        <p:txBody>
          <a:bodyPr/>
          <a:lst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3600" b="1" dirty="0"/>
              <a:t>Too little:</a:t>
            </a:r>
          </a:p>
          <a:p>
            <a:pPr marL="0" indent="0">
              <a:buNone/>
              <a:defRPr/>
            </a:pPr>
            <a:r>
              <a:rPr lang="en-US" sz="2800" dirty="0"/>
              <a:t>Not enough for essential proteins:</a:t>
            </a:r>
          </a:p>
          <a:p>
            <a:pPr marL="344488" lvl="1" indent="-225425">
              <a:defRPr/>
            </a:pPr>
            <a:r>
              <a:rPr lang="en-US" sz="2400" dirty="0"/>
              <a:t> Hemoglobin</a:t>
            </a:r>
          </a:p>
          <a:p>
            <a:pPr marL="344488" lvl="1" indent="-225425">
              <a:defRPr/>
            </a:pPr>
            <a:r>
              <a:rPr lang="en-US" sz="2400" dirty="0"/>
              <a:t> </a:t>
            </a:r>
            <a:r>
              <a:rPr lang="en-US" sz="2400" dirty="0" err="1"/>
              <a:t>Ribonucleotide</a:t>
            </a:r>
            <a:r>
              <a:rPr lang="en-US" sz="2400" dirty="0"/>
              <a:t> reductase (DNA synthesis)</a:t>
            </a:r>
          </a:p>
          <a:p>
            <a:pPr marL="344488" lvl="1" indent="-225425">
              <a:defRPr/>
            </a:pPr>
            <a:r>
              <a:rPr lang="en-US" sz="2400" dirty="0"/>
              <a:t> Cytochromes</a:t>
            </a:r>
          </a:p>
          <a:p>
            <a:pPr marL="344488" lvl="1" indent="-225425">
              <a:defRPr/>
            </a:pPr>
            <a:r>
              <a:rPr lang="en-US" sz="2400" dirty="0"/>
              <a:t> Oxidases </a:t>
            </a:r>
          </a:p>
          <a:p>
            <a:pPr>
              <a:defRPr/>
            </a:pPr>
            <a:endParaRPr lang="en-US" sz="2800" dirty="0"/>
          </a:p>
        </p:txBody>
      </p:sp>
      <p:sp>
        <p:nvSpPr>
          <p:cNvPr id="8" name="Content Placeholder 12">
            <a:extLst>
              <a:ext uri="{FF2B5EF4-FFF2-40B4-BE49-F238E27FC236}">
                <a16:creationId xmlns="" xmlns:a16="http://schemas.microsoft.com/office/drawing/2014/main" id="{31933BE4-E7A1-4A37-BE36-BD1512727BCB}"/>
              </a:ext>
            </a:extLst>
          </p:cNvPr>
          <p:cNvSpPr txBox="1">
            <a:spLocks/>
          </p:cNvSpPr>
          <p:nvPr/>
        </p:nvSpPr>
        <p:spPr>
          <a:xfrm>
            <a:off x="7256464" y="1371600"/>
            <a:ext cx="3030537" cy="4267200"/>
          </a:xfrm>
          <a:prstGeom prst="rect">
            <a:avLst/>
          </a:prstGeom>
        </p:spPr>
        <p:txBody>
          <a:bodyPr/>
          <a:lst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None/>
              <a:defRPr/>
            </a:pPr>
            <a:r>
              <a:rPr lang="en-US" sz="3600" b="1" dirty="0"/>
              <a:t>Too much:</a:t>
            </a:r>
          </a:p>
          <a:p>
            <a:pPr marL="0" indent="0">
              <a:buNone/>
              <a:defRPr/>
            </a:pPr>
            <a:r>
              <a:rPr lang="en-US" sz="2800" dirty="0"/>
              <a:t>Accumulates in organs and promotes the formation of: </a:t>
            </a:r>
          </a:p>
          <a:p>
            <a:pPr marL="344488" lvl="1" indent="-225425">
              <a:defRPr/>
            </a:pPr>
            <a:r>
              <a:rPr lang="en-US" sz="2400" dirty="0"/>
              <a:t> Oxygen radicals</a:t>
            </a:r>
          </a:p>
          <a:p>
            <a:pPr marL="344488" lvl="1" indent="-225425">
              <a:defRPr/>
            </a:pPr>
            <a:r>
              <a:rPr lang="en-US" sz="2400" dirty="0"/>
              <a:t> Lipid peroxidation</a:t>
            </a:r>
          </a:p>
          <a:p>
            <a:pPr marL="344488" lvl="1" indent="-225425">
              <a:defRPr/>
            </a:pPr>
            <a:r>
              <a:rPr lang="en-US" sz="2400" dirty="0"/>
              <a:t> DNA damage</a:t>
            </a:r>
          </a:p>
          <a:p>
            <a:pPr marL="344488" lvl="1" indent="-225425">
              <a:defRPr/>
            </a:pPr>
            <a:r>
              <a:rPr lang="en-US" sz="2400" dirty="0"/>
              <a:t> Tissue fibrosis</a:t>
            </a:r>
          </a:p>
          <a:p>
            <a:pPr>
              <a:defRPr/>
            </a:pPr>
            <a:endParaRPr lang="en-US" sz="2800" dirty="0"/>
          </a:p>
          <a:p>
            <a:pPr>
              <a:defRPr/>
            </a:pPr>
            <a:endParaRPr lang="en-US" sz="2800" dirty="0"/>
          </a:p>
        </p:txBody>
      </p:sp>
      <p:pic>
        <p:nvPicPr>
          <p:cNvPr id="7168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48201" y="1828800"/>
            <a:ext cx="2417763" cy="375443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1686" name="TextBox 8"/>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778F3F0-03E2-4B87-A192-DD07827948AE}" type="slidenum">
              <a:rPr lang="en-US" altLang="en-US" sz="1200"/>
              <a:pPr>
                <a:spcBef>
                  <a:spcPct val="0"/>
                </a:spcBef>
                <a:buFontTx/>
                <a:buNone/>
              </a:pPr>
              <a:t>33</a:t>
            </a:fld>
            <a:endParaRPr lang="en-US" altLang="en-US" sz="1200"/>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8">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8">
                                            <p:txEl>
                                              <p:pRg st="4" end="4"/>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Grp="1"/>
          </p:cNvSpPr>
          <p:nvPr>
            <p:ph type="title" idx="4294967295"/>
          </p:nvPr>
        </p:nvSpPr>
        <p:spPr>
          <a:xfrm>
            <a:off x="1524000" y="152401"/>
            <a:ext cx="8229600" cy="715963"/>
          </a:xfrm>
        </p:spPr>
        <p:txBody>
          <a:bodyPr/>
          <a:lstStyle/>
          <a:p>
            <a:r>
              <a:rPr lang="en-US" altLang="en-US" smtClean="0"/>
              <a:t>Iron: A Paradox</a:t>
            </a:r>
          </a:p>
        </p:txBody>
      </p:sp>
      <p:sp>
        <p:nvSpPr>
          <p:cNvPr id="73731" name="Content Placeholder 12"/>
          <p:cNvSpPr>
            <a:spLocks noGrp="1"/>
          </p:cNvSpPr>
          <p:nvPr>
            <p:ph idx="4294967295"/>
          </p:nvPr>
        </p:nvSpPr>
        <p:spPr>
          <a:xfrm>
            <a:off x="1905000" y="914401"/>
            <a:ext cx="8229600" cy="4983163"/>
          </a:xfrm>
        </p:spPr>
        <p:txBody>
          <a:bodyPr/>
          <a:lstStyle/>
          <a:p>
            <a:pPr marL="288925" indent="-288925" defTabSz="685800">
              <a:lnSpc>
                <a:spcPct val="95000"/>
              </a:lnSpc>
              <a:spcBef>
                <a:spcPct val="0"/>
              </a:spcBef>
              <a:buNone/>
            </a:pPr>
            <a:r>
              <a:rPr lang="en-US" altLang="en-US" b="1" u="sng" smtClean="0"/>
              <a:t>Too little</a:t>
            </a:r>
            <a:r>
              <a:rPr lang="en-US" altLang="en-US" b="1" smtClean="0"/>
              <a:t> iron is bad</a:t>
            </a:r>
          </a:p>
          <a:p>
            <a:pPr marL="811213" lvl="1" indent="-407988" defTabSz="685800">
              <a:lnSpc>
                <a:spcPct val="95000"/>
              </a:lnSpc>
              <a:spcBef>
                <a:spcPct val="0"/>
              </a:spcBef>
            </a:pPr>
            <a:r>
              <a:rPr lang="en-US" altLang="en-US" sz="2600"/>
              <a:t>Anemia</a:t>
            </a:r>
          </a:p>
          <a:p>
            <a:pPr marL="811213" lvl="1" indent="-407988" defTabSz="685800">
              <a:lnSpc>
                <a:spcPct val="95000"/>
              </a:lnSpc>
              <a:spcBef>
                <a:spcPct val="0"/>
              </a:spcBef>
            </a:pPr>
            <a:r>
              <a:rPr lang="en-US" altLang="en-US" sz="2600"/>
              <a:t>Non-hematologic effects of iron depletion </a:t>
            </a:r>
          </a:p>
          <a:p>
            <a:pPr marL="288925" indent="-288925" defTabSz="685800">
              <a:lnSpc>
                <a:spcPct val="95000"/>
              </a:lnSpc>
              <a:spcBef>
                <a:spcPct val="0"/>
              </a:spcBef>
              <a:buNone/>
            </a:pPr>
            <a:r>
              <a:rPr lang="en-US" altLang="en-US" sz="2600">
                <a:solidFill>
                  <a:srgbClr val="FF0000"/>
                </a:solidFill>
              </a:rPr>
              <a:t>	 </a:t>
            </a:r>
            <a:r>
              <a:rPr lang="en-US" altLang="en-US" sz="2600" u="sng">
                <a:solidFill>
                  <a:srgbClr val="FF0000"/>
                </a:solidFill>
              </a:rPr>
              <a:t>Preventive mechanisms</a:t>
            </a:r>
          </a:p>
          <a:p>
            <a:pPr marL="811213" lvl="1" indent="-407988" defTabSz="685800">
              <a:lnSpc>
                <a:spcPct val="95000"/>
              </a:lnSpc>
              <a:spcBef>
                <a:spcPct val="0"/>
              </a:spcBef>
              <a:buFont typeface="Wingdings" panose="05000000000000000000" pitchFamily="2" charset="2"/>
              <a:buChar char="Ø"/>
            </a:pPr>
            <a:r>
              <a:rPr lang="en-US" altLang="en-US" sz="2600">
                <a:solidFill>
                  <a:srgbClr val="FF0000"/>
                </a:solidFill>
              </a:rPr>
              <a:t>Iron absorption efficient and tightly regulated</a:t>
            </a:r>
          </a:p>
          <a:p>
            <a:pPr marL="811213" lvl="1" indent="-407988" defTabSz="685800">
              <a:lnSpc>
                <a:spcPct val="95000"/>
              </a:lnSpc>
              <a:spcBef>
                <a:spcPct val="0"/>
              </a:spcBef>
              <a:buFont typeface="Wingdings" panose="05000000000000000000" pitchFamily="2" charset="2"/>
              <a:buChar char="Ø"/>
            </a:pPr>
            <a:r>
              <a:rPr lang="en-US" altLang="en-US" sz="2600">
                <a:solidFill>
                  <a:srgbClr val="FF0000"/>
                </a:solidFill>
              </a:rPr>
              <a:t>Iron loss minimized</a:t>
            </a:r>
          </a:p>
          <a:p>
            <a:pPr marL="288925" indent="-288925" defTabSz="685800">
              <a:lnSpc>
                <a:spcPts val="1500"/>
              </a:lnSpc>
              <a:spcBef>
                <a:spcPct val="0"/>
              </a:spcBef>
              <a:buNone/>
            </a:pPr>
            <a:endParaRPr lang="en-US" altLang="en-US" sz="3000" b="1" u="sng"/>
          </a:p>
          <a:p>
            <a:pPr marL="288925" indent="-288925" defTabSz="685800">
              <a:lnSpc>
                <a:spcPct val="95000"/>
              </a:lnSpc>
              <a:spcBef>
                <a:spcPct val="0"/>
              </a:spcBef>
              <a:buNone/>
            </a:pPr>
            <a:r>
              <a:rPr lang="en-US" altLang="en-US" b="1" u="sng" smtClean="0"/>
              <a:t>Too much</a:t>
            </a:r>
            <a:r>
              <a:rPr lang="en-US" altLang="en-US" b="1" smtClean="0"/>
              <a:t> iron is bad</a:t>
            </a:r>
          </a:p>
          <a:p>
            <a:pPr marL="811213" lvl="1" indent="-407988" defTabSz="685800">
              <a:lnSpc>
                <a:spcPct val="95000"/>
              </a:lnSpc>
              <a:spcBef>
                <a:spcPct val="0"/>
              </a:spcBef>
            </a:pPr>
            <a:r>
              <a:rPr lang="en-US" altLang="en-US" sz="2600"/>
              <a:t>Generates free radicals</a:t>
            </a:r>
          </a:p>
          <a:p>
            <a:pPr marL="811213" lvl="1" indent="-407988" defTabSz="685800">
              <a:lnSpc>
                <a:spcPct val="95000"/>
              </a:lnSpc>
              <a:spcBef>
                <a:spcPct val="0"/>
              </a:spcBef>
            </a:pPr>
            <a:r>
              <a:rPr lang="en-US" altLang="en-US" sz="2600"/>
              <a:t>Causes oxidant injury to cells</a:t>
            </a:r>
          </a:p>
          <a:p>
            <a:pPr marL="288925" indent="-288925" defTabSz="685800">
              <a:lnSpc>
                <a:spcPct val="95000"/>
              </a:lnSpc>
              <a:spcBef>
                <a:spcPct val="0"/>
              </a:spcBef>
              <a:buNone/>
            </a:pPr>
            <a:r>
              <a:rPr lang="en-US" altLang="en-US" sz="2600">
                <a:solidFill>
                  <a:srgbClr val="FF0000"/>
                </a:solidFill>
              </a:rPr>
              <a:t>	 </a:t>
            </a:r>
            <a:r>
              <a:rPr lang="en-US" altLang="en-US" sz="2600" u="sng">
                <a:solidFill>
                  <a:srgbClr val="FF0000"/>
                </a:solidFill>
              </a:rPr>
              <a:t>Protective mechanisms</a:t>
            </a:r>
            <a:endParaRPr lang="en-US" altLang="en-US" sz="2600">
              <a:solidFill>
                <a:srgbClr val="FF0000"/>
              </a:solidFill>
            </a:endParaRPr>
          </a:p>
          <a:p>
            <a:pPr marL="811213" lvl="1" indent="-407988" defTabSz="685800">
              <a:lnSpc>
                <a:spcPct val="95000"/>
              </a:lnSpc>
              <a:spcBef>
                <a:spcPct val="0"/>
              </a:spcBef>
              <a:buFont typeface="Wingdings" panose="05000000000000000000" pitchFamily="2" charset="2"/>
              <a:buChar char="Ø"/>
            </a:pPr>
            <a:r>
              <a:rPr lang="en-US" altLang="en-US" sz="2600">
                <a:solidFill>
                  <a:srgbClr val="FF0000"/>
                </a:solidFill>
              </a:rPr>
              <a:t>Iron absorption highly regulated and minimized</a:t>
            </a:r>
          </a:p>
          <a:p>
            <a:pPr marL="811213" lvl="1" indent="-407988" defTabSz="685800">
              <a:lnSpc>
                <a:spcPct val="95000"/>
              </a:lnSpc>
              <a:spcBef>
                <a:spcPct val="0"/>
              </a:spcBef>
              <a:buFont typeface="Wingdings" panose="05000000000000000000" pitchFamily="2" charset="2"/>
              <a:buChar char="Ø"/>
            </a:pPr>
            <a:r>
              <a:rPr lang="en-US" altLang="en-US" sz="2600">
                <a:solidFill>
                  <a:srgbClr val="FF0000"/>
                </a:solidFill>
              </a:rPr>
              <a:t>Iron in cells and plasma is tightly bound to proteins (transferrin, ferritin, hemoglobin, etc.)</a:t>
            </a:r>
          </a:p>
        </p:txBody>
      </p:sp>
      <p:sp>
        <p:nvSpPr>
          <p:cNvPr id="710660" name="Rectangle 4"/>
          <p:cNvSpPr>
            <a:spLocks noChangeArrowheads="1"/>
          </p:cNvSpPr>
          <p:nvPr/>
        </p:nvSpPr>
        <p:spPr bwMode="auto">
          <a:xfrm>
            <a:off x="2235200" y="4572000"/>
            <a:ext cx="7747000" cy="1676400"/>
          </a:xfrm>
          <a:prstGeom prst="rect">
            <a:avLst/>
          </a:prstGeom>
          <a:noFill/>
          <a:ln w="38100">
            <a:solidFill>
              <a:srgbClr val="FFCC00"/>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73733" name="Rectangle 5"/>
          <p:cNvSpPr>
            <a:spLocks noChangeArrowheads="1"/>
          </p:cNvSpPr>
          <p:nvPr/>
        </p:nvSpPr>
        <p:spPr bwMode="auto">
          <a:xfrm>
            <a:off x="2235200" y="2133600"/>
            <a:ext cx="7450138" cy="1295400"/>
          </a:xfrm>
          <a:prstGeom prst="rect">
            <a:avLst/>
          </a:prstGeom>
          <a:noFill/>
          <a:ln w="38100">
            <a:solidFill>
              <a:srgbClr val="FFCC00"/>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endParaRPr lang="en-US" altLang="en-US" sz="1800">
              <a:solidFill>
                <a:srgbClr val="FF6600"/>
              </a:solidFill>
            </a:endParaRPr>
          </a:p>
        </p:txBody>
      </p:sp>
      <p:sp>
        <p:nvSpPr>
          <p:cNvPr id="73734"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1B6DB8C-08B3-42EF-A2B6-F21E454122B8}" type="slidenum">
              <a:rPr lang="en-US" altLang="en-US" sz="1200"/>
              <a:pPr>
                <a:spcBef>
                  <a:spcPct val="0"/>
                </a:spcBef>
                <a:buFontTx/>
                <a:buNone/>
              </a:pPr>
              <a:t>34</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withEffect">
                                  <p:stCondLst>
                                    <p:cond delay="0"/>
                                  </p:stCondLst>
                                  <p:childTnLst>
                                    <p:set>
                                      <p:cBhvr>
                                        <p:cTn id="6" dur="1" fill="hold">
                                          <p:stCondLst>
                                            <p:cond delay="0"/>
                                          </p:stCondLst>
                                        </p:cTn>
                                        <p:tgtEl>
                                          <p:spTgt spid="7106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0660"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Grp="1"/>
          </p:cNvSpPr>
          <p:nvPr>
            <p:ph type="title"/>
          </p:nvPr>
        </p:nvSpPr>
        <p:spPr>
          <a:xfrm>
            <a:off x="1981200" y="228601"/>
            <a:ext cx="8229600" cy="715963"/>
          </a:xfrm>
        </p:spPr>
        <p:txBody>
          <a:bodyPr/>
          <a:lstStyle/>
          <a:p>
            <a:r>
              <a:rPr lang="en-US" altLang="en-US" sz="4000"/>
              <a:t>Beyond Hemoglobin</a:t>
            </a:r>
          </a:p>
        </p:txBody>
      </p:sp>
      <p:sp>
        <p:nvSpPr>
          <p:cNvPr id="74755" name="Rectangle 3"/>
          <p:cNvSpPr>
            <a:spLocks noGrp="1"/>
          </p:cNvSpPr>
          <p:nvPr>
            <p:ph sz="half" idx="2"/>
          </p:nvPr>
        </p:nvSpPr>
        <p:spPr>
          <a:xfrm>
            <a:off x="6172200" y="1905000"/>
            <a:ext cx="4038600" cy="4343400"/>
          </a:xfrm>
        </p:spPr>
        <p:txBody>
          <a:bodyPr/>
          <a:lstStyle/>
          <a:p>
            <a:pPr marL="0" indent="0">
              <a:spcBef>
                <a:spcPct val="0"/>
              </a:spcBef>
              <a:buNone/>
            </a:pPr>
            <a:r>
              <a:rPr lang="en-US" altLang="en-US" b="1" smtClean="0"/>
              <a:t>Heme proteins</a:t>
            </a:r>
          </a:p>
          <a:p>
            <a:pPr lvl="1">
              <a:spcBef>
                <a:spcPct val="0"/>
              </a:spcBef>
            </a:pPr>
            <a:r>
              <a:rPr lang="en-US" altLang="en-US" smtClean="0"/>
              <a:t>Cytochromes</a:t>
            </a:r>
          </a:p>
          <a:p>
            <a:pPr lvl="1">
              <a:spcBef>
                <a:spcPct val="0"/>
              </a:spcBef>
            </a:pPr>
            <a:r>
              <a:rPr lang="en-US" altLang="en-US" smtClean="0"/>
              <a:t>Catalase</a:t>
            </a:r>
          </a:p>
          <a:p>
            <a:pPr lvl="1">
              <a:spcBef>
                <a:spcPct val="0"/>
              </a:spcBef>
            </a:pPr>
            <a:r>
              <a:rPr lang="en-US" altLang="en-US" smtClean="0"/>
              <a:t>Peroxidase</a:t>
            </a:r>
          </a:p>
          <a:p>
            <a:pPr lvl="1">
              <a:spcBef>
                <a:spcPct val="0"/>
              </a:spcBef>
            </a:pPr>
            <a:r>
              <a:rPr lang="en-US" altLang="en-US" smtClean="0"/>
              <a:t>Cytochrome oxidase</a:t>
            </a:r>
          </a:p>
          <a:p>
            <a:pPr marL="0" indent="0">
              <a:spcBef>
                <a:spcPct val="0"/>
              </a:spcBef>
              <a:buNone/>
            </a:pPr>
            <a:r>
              <a:rPr lang="en-US" altLang="en-US" b="1" smtClean="0"/>
              <a:t>Flavoproteins</a:t>
            </a:r>
          </a:p>
          <a:p>
            <a:pPr lvl="1">
              <a:spcBef>
                <a:spcPct val="0"/>
              </a:spcBef>
            </a:pPr>
            <a:r>
              <a:rPr lang="en-US" altLang="en-US" smtClean="0"/>
              <a:t>Cytochrome C reductase</a:t>
            </a:r>
          </a:p>
          <a:p>
            <a:pPr lvl="1">
              <a:spcBef>
                <a:spcPct val="0"/>
              </a:spcBef>
            </a:pPr>
            <a:r>
              <a:rPr lang="en-US" altLang="en-US" smtClean="0"/>
              <a:t>Succinic dehydrogenase</a:t>
            </a:r>
          </a:p>
          <a:p>
            <a:pPr lvl="1">
              <a:spcBef>
                <a:spcPct val="0"/>
              </a:spcBef>
            </a:pPr>
            <a:r>
              <a:rPr lang="en-US" altLang="en-US" smtClean="0"/>
              <a:t>NADH oxidase</a:t>
            </a:r>
          </a:p>
          <a:p>
            <a:pPr lvl="1">
              <a:spcBef>
                <a:spcPct val="0"/>
              </a:spcBef>
            </a:pPr>
            <a:r>
              <a:rPr lang="en-US" altLang="en-US" smtClean="0"/>
              <a:t>Xanthine oxidase</a:t>
            </a:r>
          </a:p>
        </p:txBody>
      </p:sp>
      <p:sp>
        <p:nvSpPr>
          <p:cNvPr id="5" name="TextBox 4"/>
          <p:cNvSpPr txBox="1">
            <a:spLocks noChangeArrowheads="1"/>
          </p:cNvSpPr>
          <p:nvPr/>
        </p:nvSpPr>
        <p:spPr bwMode="auto">
          <a:xfrm>
            <a:off x="1676400" y="5334001"/>
            <a:ext cx="64008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b="1">
                <a:solidFill>
                  <a:srgbClr val="FF0000"/>
                </a:solidFill>
              </a:rPr>
              <a:t>Iron required for growth of </a:t>
            </a:r>
            <a:r>
              <a:rPr lang="en-US" altLang="en-US" sz="2400" b="1" u="sng">
                <a:solidFill>
                  <a:srgbClr val="FF0000"/>
                </a:solidFill>
              </a:rPr>
              <a:t>all</a:t>
            </a:r>
            <a:r>
              <a:rPr lang="en-US" altLang="en-US" sz="2400" b="1">
                <a:solidFill>
                  <a:srgbClr val="FF0000"/>
                </a:solidFill>
              </a:rPr>
              <a:t> cells</a:t>
            </a:r>
          </a:p>
          <a:p>
            <a:pPr>
              <a:spcBef>
                <a:spcPct val="0"/>
              </a:spcBef>
              <a:buFontTx/>
              <a:buNone/>
            </a:pPr>
            <a:r>
              <a:rPr lang="en-US" altLang="en-US" sz="2400" b="1">
                <a:solidFill>
                  <a:srgbClr val="FF0000"/>
                </a:solidFill>
              </a:rPr>
              <a:t>Iron deficiency is a multi-system disease</a:t>
            </a:r>
          </a:p>
        </p:txBody>
      </p:sp>
      <p:sp>
        <p:nvSpPr>
          <p:cNvPr id="74757" name="Rectangle 1"/>
          <p:cNvSpPr>
            <a:spLocks noChangeArrowheads="1"/>
          </p:cNvSpPr>
          <p:nvPr/>
        </p:nvSpPr>
        <p:spPr bwMode="auto">
          <a:xfrm>
            <a:off x="1828800" y="914400"/>
            <a:ext cx="85344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a:t>Iron-containing enzymes are also critically important in Oxidative Metabolism and DNA Synthesis</a:t>
            </a:r>
          </a:p>
        </p:txBody>
      </p:sp>
      <p:sp>
        <p:nvSpPr>
          <p:cNvPr id="74758"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904D3CE6-4194-4613-B917-A3ADFD70D566}" type="slidenum">
              <a:rPr lang="en-US" altLang="en-US" sz="1200"/>
              <a:pPr>
                <a:spcBef>
                  <a:spcPct val="0"/>
                </a:spcBef>
                <a:buFontTx/>
                <a:buNone/>
              </a:pPr>
              <a:t>35</a:t>
            </a:fld>
            <a:endParaRPr lang="en-US" altLang="en-US" sz="1200"/>
          </a:p>
        </p:txBody>
      </p:sp>
      <p:sp>
        <p:nvSpPr>
          <p:cNvPr id="74759" name="Rectangle 4"/>
          <p:cNvSpPr>
            <a:spLocks noChangeArrowheads="1"/>
          </p:cNvSpPr>
          <p:nvPr/>
        </p:nvSpPr>
        <p:spPr bwMode="auto">
          <a:xfrm>
            <a:off x="2891285" y="6141246"/>
            <a:ext cx="6022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None/>
            </a:pPr>
            <a:r>
              <a:rPr lang="en-US" sz="1200" dirty="0">
                <a:hlinkClick r:id="rId2"/>
              </a:rPr>
              <a:t>Rice University is licensed under a Creative Commons Attribution 4.0 International License</a:t>
            </a:r>
            <a:r>
              <a:rPr lang="en-US" sz="1200" dirty="0"/>
              <a:t> </a:t>
            </a:r>
            <a:r>
              <a:rPr lang="en-US" altLang="en-US" sz="1200" dirty="0" smtClean="0"/>
              <a:t>https</a:t>
            </a:r>
            <a:r>
              <a:rPr lang="en-US" altLang="en-US" sz="1200" dirty="0"/>
              <a:t>://opentextbc.ca/anatomyandphysiology/chapter/18-3-erythrocytes/</a:t>
            </a:r>
          </a:p>
        </p:txBody>
      </p:sp>
      <p:pic>
        <p:nvPicPr>
          <p:cNvPr id="74760" name="Content Placeholder 18"/>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33625" y="1914526"/>
            <a:ext cx="3119438" cy="336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itle 12"/>
          <p:cNvSpPr>
            <a:spLocks noGrp="1"/>
          </p:cNvSpPr>
          <p:nvPr>
            <p:ph type="title"/>
          </p:nvPr>
        </p:nvSpPr>
        <p:spPr/>
        <p:txBody>
          <a:bodyPr/>
          <a:lstStyle/>
          <a:p>
            <a:r>
              <a:rPr lang="en-US" altLang="en-US" smtClean="0"/>
              <a:t>Transferrin and Ferritin</a:t>
            </a:r>
          </a:p>
        </p:txBody>
      </p:sp>
      <p:sp>
        <p:nvSpPr>
          <p:cNvPr id="18" name="Content Placeholder 17">
            <a:extLst>
              <a:ext uri="{FF2B5EF4-FFF2-40B4-BE49-F238E27FC236}">
                <a16:creationId xmlns="" xmlns:a16="http://schemas.microsoft.com/office/drawing/2014/main" id="{8D53AC9E-05FA-4E71-8DAD-10DDA8AD8563}"/>
              </a:ext>
            </a:extLst>
          </p:cNvPr>
          <p:cNvSpPr>
            <a:spLocks noGrp="1"/>
          </p:cNvSpPr>
          <p:nvPr>
            <p:ph sz="half" idx="4294967295"/>
          </p:nvPr>
        </p:nvSpPr>
        <p:spPr>
          <a:xfrm>
            <a:off x="1905000" y="4160838"/>
            <a:ext cx="4114800" cy="2011362"/>
          </a:xfrm>
        </p:spPr>
        <p:txBody>
          <a:bodyPr/>
          <a:lstStyle/>
          <a:p>
            <a:pPr>
              <a:spcBef>
                <a:spcPts val="0"/>
              </a:spcBef>
              <a:buNone/>
              <a:defRPr/>
            </a:pPr>
            <a:r>
              <a:rPr lang="en-US" altLang="en-US" sz="2000" b="1" u="sng" dirty="0"/>
              <a:t>Transferrin</a:t>
            </a:r>
            <a:r>
              <a:rPr lang="en-US" altLang="en-US" sz="2000" b="1" dirty="0"/>
              <a:t> </a:t>
            </a:r>
            <a:endParaRPr lang="en-US" altLang="en-US" sz="1800" b="1" dirty="0"/>
          </a:p>
          <a:p>
            <a:pPr marL="114300" indent="-114300">
              <a:spcBef>
                <a:spcPts val="0"/>
              </a:spcBef>
              <a:buFont typeface="Times" charset="0"/>
              <a:buChar char="•"/>
              <a:defRPr/>
            </a:pPr>
            <a:r>
              <a:rPr lang="en-US" altLang="en-US" sz="1800" dirty="0"/>
              <a:t>  90 </a:t>
            </a:r>
            <a:r>
              <a:rPr lang="en-US" altLang="en-US" sz="1800" dirty="0" err="1"/>
              <a:t>kD</a:t>
            </a:r>
            <a:r>
              <a:rPr lang="en-US" altLang="en-US" sz="1800" dirty="0"/>
              <a:t> </a:t>
            </a:r>
            <a:r>
              <a:rPr lang="en-US" altLang="en-US" sz="1800" i="1" dirty="0"/>
              <a:t>serum</a:t>
            </a:r>
            <a:r>
              <a:rPr lang="en-US" altLang="en-US" sz="1800" dirty="0"/>
              <a:t> glycoprotein </a:t>
            </a:r>
          </a:p>
          <a:p>
            <a:pPr marL="114300" indent="-114300">
              <a:spcBef>
                <a:spcPts val="0"/>
              </a:spcBef>
              <a:buFont typeface="Times" charset="0"/>
              <a:buChar char="•"/>
              <a:defRPr/>
            </a:pPr>
            <a:r>
              <a:rPr lang="en-US" altLang="en-US" sz="1800" dirty="0"/>
              <a:t>  10% of non-albumin protein in serum</a:t>
            </a:r>
          </a:p>
          <a:p>
            <a:pPr marL="114300" indent="-114300">
              <a:spcBef>
                <a:spcPts val="0"/>
              </a:spcBef>
              <a:buFont typeface="Times" charset="0"/>
              <a:buChar char="•"/>
              <a:defRPr/>
            </a:pPr>
            <a:r>
              <a:rPr lang="en-US" altLang="en-US" sz="1800" dirty="0"/>
              <a:t>  Binds 2 iron atoms @ 10</a:t>
            </a:r>
            <a:r>
              <a:rPr lang="en-US" altLang="en-US" sz="1800" baseline="30000" dirty="0"/>
              <a:t>-23</a:t>
            </a:r>
            <a:r>
              <a:rPr lang="en-US" altLang="en-US" sz="1800" dirty="0"/>
              <a:t> M</a:t>
            </a:r>
            <a:r>
              <a:rPr lang="en-US" altLang="en-US" sz="1800" baseline="30000" dirty="0"/>
              <a:t>-1</a:t>
            </a:r>
            <a:r>
              <a:rPr lang="en-US" altLang="en-US" sz="1800" dirty="0"/>
              <a:t> affinity </a:t>
            </a:r>
          </a:p>
          <a:p>
            <a:pPr marL="114300" indent="-114300">
              <a:spcBef>
                <a:spcPts val="0"/>
              </a:spcBef>
              <a:buFont typeface="Times" charset="0"/>
              <a:buChar char="•"/>
              <a:defRPr/>
            </a:pPr>
            <a:r>
              <a:rPr lang="en-US" altLang="en-US" sz="1800" dirty="0"/>
              <a:t>  Carries iron throughout the circulation</a:t>
            </a:r>
          </a:p>
          <a:p>
            <a:pPr marL="114300" indent="-114300">
              <a:spcBef>
                <a:spcPts val="0"/>
              </a:spcBef>
              <a:buFont typeface="Times" charset="0"/>
              <a:buChar char="•"/>
              <a:defRPr/>
            </a:pPr>
            <a:r>
              <a:rPr lang="en-US" altLang="en-US" sz="1800" dirty="0"/>
              <a:t>  Delivers it to cell transferrin receptors</a:t>
            </a:r>
            <a:endParaRPr lang="en-US" altLang="en-US" dirty="0"/>
          </a:p>
          <a:p>
            <a:pPr>
              <a:spcBef>
                <a:spcPts val="0"/>
              </a:spcBef>
              <a:defRPr/>
            </a:pPr>
            <a:endParaRPr lang="en-US" sz="1800" dirty="0"/>
          </a:p>
        </p:txBody>
      </p:sp>
      <p:sp>
        <p:nvSpPr>
          <p:cNvPr id="27" name="Content Placeholder 26">
            <a:extLst>
              <a:ext uri="{FF2B5EF4-FFF2-40B4-BE49-F238E27FC236}">
                <a16:creationId xmlns="" xmlns:a16="http://schemas.microsoft.com/office/drawing/2014/main" id="{40ABBDD4-DA96-4BBF-8E39-A9D0D883E4AF}"/>
              </a:ext>
            </a:extLst>
          </p:cNvPr>
          <p:cNvSpPr>
            <a:spLocks noGrp="1"/>
          </p:cNvSpPr>
          <p:nvPr>
            <p:ph sz="half" idx="4294967295"/>
          </p:nvPr>
        </p:nvSpPr>
        <p:spPr>
          <a:xfrm>
            <a:off x="6248400" y="4191000"/>
            <a:ext cx="4191000" cy="2133600"/>
          </a:xfrm>
        </p:spPr>
        <p:txBody>
          <a:bodyPr/>
          <a:lstStyle/>
          <a:p>
            <a:pPr>
              <a:spcBef>
                <a:spcPts val="0"/>
              </a:spcBef>
              <a:buNone/>
              <a:defRPr/>
            </a:pPr>
            <a:r>
              <a:rPr lang="en-US" altLang="en-US" sz="2000" b="1" u="sng" dirty="0"/>
              <a:t>Ferritin</a:t>
            </a:r>
            <a:endParaRPr lang="en-US" altLang="en-US" sz="1800" b="1" dirty="0"/>
          </a:p>
          <a:p>
            <a:pPr marL="114300" indent="-114300">
              <a:spcBef>
                <a:spcPts val="0"/>
              </a:spcBef>
              <a:buFont typeface="Times" charset="0"/>
              <a:buChar char="•"/>
              <a:defRPr/>
            </a:pPr>
            <a:r>
              <a:rPr lang="en-US" altLang="en-US" sz="1800" dirty="0"/>
              <a:t>  Stores iron within cells </a:t>
            </a:r>
          </a:p>
          <a:p>
            <a:pPr marL="114300" indent="-114300">
              <a:spcBef>
                <a:spcPts val="0"/>
              </a:spcBef>
              <a:buFont typeface="Times" charset="0"/>
              <a:buChar char="•"/>
              <a:defRPr/>
            </a:pPr>
            <a:r>
              <a:rPr lang="en-US" altLang="en-US" sz="1800" dirty="0"/>
              <a:t>  Polymer of 24 polypeptide subunits </a:t>
            </a:r>
          </a:p>
          <a:p>
            <a:pPr marL="114300" indent="-114300">
              <a:spcBef>
                <a:spcPts val="0"/>
              </a:spcBef>
              <a:buFont typeface="Times" charset="0"/>
              <a:buChar char="•"/>
              <a:defRPr/>
            </a:pPr>
            <a:r>
              <a:rPr lang="en-US" altLang="en-US" sz="1800" dirty="0"/>
              <a:t>  Holds up to 4500 iron atoms / </a:t>
            </a:r>
            <a:r>
              <a:rPr lang="en-US" altLang="en-US" sz="1800" dirty="0" err="1"/>
              <a:t>multimer</a:t>
            </a:r>
            <a:r>
              <a:rPr lang="en-US" altLang="en-US" sz="1800" dirty="0"/>
              <a:t> </a:t>
            </a:r>
          </a:p>
          <a:p>
            <a:pPr marL="114300" indent="-114300">
              <a:spcBef>
                <a:spcPts val="0"/>
              </a:spcBef>
              <a:buFont typeface="Times" charset="0"/>
              <a:buChar char="•"/>
              <a:defRPr/>
            </a:pPr>
            <a:r>
              <a:rPr lang="en-US" altLang="en-US" sz="1800" dirty="0"/>
              <a:t>  </a:t>
            </a:r>
            <a:r>
              <a:rPr lang="en-US" altLang="en-US" sz="1800" dirty="0" err="1"/>
              <a:t>Oxido</a:t>
            </a:r>
            <a:r>
              <a:rPr lang="en-US" altLang="en-US" sz="1800" dirty="0"/>
              <a:t>-reductase activity</a:t>
            </a:r>
          </a:p>
          <a:p>
            <a:pPr marL="114300" indent="-114300">
              <a:spcBef>
                <a:spcPts val="0"/>
              </a:spcBef>
              <a:buFont typeface="Times" charset="0"/>
              <a:buChar char="•"/>
              <a:defRPr/>
            </a:pPr>
            <a:r>
              <a:rPr lang="en-US" altLang="en-US" sz="1800" dirty="0"/>
              <a:t>  Iron can be mobilized when needed</a:t>
            </a:r>
          </a:p>
          <a:p>
            <a:pPr>
              <a:spcBef>
                <a:spcPts val="0"/>
              </a:spcBef>
              <a:defRPr/>
            </a:pPr>
            <a:endParaRPr lang="en-US" sz="1800" dirty="0"/>
          </a:p>
        </p:txBody>
      </p:sp>
      <p:sp>
        <p:nvSpPr>
          <p:cNvPr id="75781" name="TextBox 19"/>
          <p:cNvSpPr txBox="1">
            <a:spLocks noChangeArrowheads="1"/>
          </p:cNvSpPr>
          <p:nvPr/>
        </p:nvSpPr>
        <p:spPr bwMode="auto">
          <a:xfrm>
            <a:off x="1981200" y="914401"/>
            <a:ext cx="44958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20000"/>
              </a:lnSpc>
              <a:spcBef>
                <a:spcPct val="0"/>
              </a:spcBef>
              <a:buFont typeface="Times" panose="02020603050405020304" pitchFamily="18" charset="0"/>
              <a:buChar char="•"/>
            </a:pPr>
            <a:r>
              <a:rPr lang="en-US" altLang="en-US" sz="2000"/>
              <a:t> Solublize iron in aqueous environments </a:t>
            </a:r>
          </a:p>
          <a:p>
            <a:pPr>
              <a:lnSpc>
                <a:spcPct val="120000"/>
              </a:lnSpc>
              <a:spcBef>
                <a:spcPct val="0"/>
              </a:spcBef>
              <a:buFont typeface="Times" panose="02020603050405020304" pitchFamily="18" charset="0"/>
              <a:buChar char="•"/>
            </a:pPr>
            <a:r>
              <a:rPr lang="en-US" altLang="en-US" sz="2000"/>
              <a:t> Minimize iron</a:t>
            </a:r>
            <a:r>
              <a:rPr lang="en-US" altLang="ja-JP" sz="2000"/>
              <a:t>s reactivity – ‘chaperones’</a:t>
            </a:r>
            <a:endParaRPr lang="en-US" altLang="en-US" sz="2000"/>
          </a:p>
        </p:txBody>
      </p:sp>
      <p:grpSp>
        <p:nvGrpSpPr>
          <p:cNvPr id="75782" name="Group 25"/>
          <p:cNvGrpSpPr>
            <a:grpSpLocks/>
          </p:cNvGrpSpPr>
          <p:nvPr/>
        </p:nvGrpSpPr>
        <p:grpSpPr bwMode="auto">
          <a:xfrm>
            <a:off x="2209800" y="1744664"/>
            <a:ext cx="3200400" cy="2452687"/>
            <a:chOff x="1371600" y="1791759"/>
            <a:chExt cx="2047520" cy="1604703"/>
          </a:xfrm>
        </p:grpSpPr>
        <p:pic>
          <p:nvPicPr>
            <p:cNvPr id="75787" name="Picture 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1600" y="1791759"/>
              <a:ext cx="2047520" cy="14880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788" name="Rectangle 13"/>
            <p:cNvSpPr>
              <a:spLocks noChangeArrowheads="1"/>
            </p:cNvSpPr>
            <p:nvPr/>
          </p:nvSpPr>
          <p:spPr bwMode="auto">
            <a:xfrm>
              <a:off x="1519767" y="3188499"/>
              <a:ext cx="385233" cy="207963"/>
            </a:xfrm>
            <a:prstGeom prst="rect">
              <a:avLst/>
            </a:prstGeom>
            <a:solidFill>
              <a:schemeClr val="bg1"/>
            </a:solidFill>
            <a:ln w="9525">
              <a:solidFill>
                <a:schemeClr val="bg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sp>
        <p:nvSpPr>
          <p:cNvPr id="75783" name="TextBox 1"/>
          <p:cNvSpPr txBox="1">
            <a:spLocks noChangeArrowheads="1"/>
          </p:cNvSpPr>
          <p:nvPr/>
        </p:nvSpPr>
        <p:spPr bwMode="auto">
          <a:xfrm>
            <a:off x="2181226" y="4037013"/>
            <a:ext cx="31197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800"/>
              <a:t>David S. Goodell, RCSB Protein Data Bank (http://www.rcsb.org/pdb/ )</a:t>
            </a:r>
            <a:endParaRPr lang="en-US" altLang="en-US" sz="800"/>
          </a:p>
        </p:txBody>
      </p:sp>
      <p:pic>
        <p:nvPicPr>
          <p:cNvPr id="75784"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416676" y="1066801"/>
            <a:ext cx="3565525" cy="28289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5785" name="TextBox 18"/>
          <p:cNvSpPr txBox="1">
            <a:spLocks noChangeArrowheads="1"/>
          </p:cNvSpPr>
          <p:nvPr/>
        </p:nvSpPr>
        <p:spPr bwMode="auto">
          <a:xfrm>
            <a:off x="6388100" y="4037013"/>
            <a:ext cx="40592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800"/>
              <a:t>U.S. National Library of Medicine (http://ghr.nlm.nih.gov/handbook/illustrations/ferritin)</a:t>
            </a:r>
            <a:endParaRPr lang="en-US" altLang="en-US" sz="800"/>
          </a:p>
        </p:txBody>
      </p:sp>
      <p:sp>
        <p:nvSpPr>
          <p:cNvPr id="75786" name="TextBox 11"/>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FBAAB1D7-F307-4320-A951-EFF96FD131E6}" type="slidenum">
              <a:rPr lang="en-US" altLang="en-US" sz="1200"/>
              <a:pPr>
                <a:spcBef>
                  <a:spcPct val="0"/>
                </a:spcBef>
                <a:buFontTx/>
                <a:buNone/>
              </a:pPr>
              <a:t>36</a:t>
            </a:fld>
            <a:endParaRPr lang="en-US" altLang="en-US" sz="1200"/>
          </a:p>
        </p:txBody>
      </p:sp>
      <p:sp>
        <p:nvSpPr>
          <p:cNvPr id="2" name="TextBox 1"/>
          <p:cNvSpPr txBox="1"/>
          <p:nvPr/>
        </p:nvSpPr>
        <p:spPr>
          <a:xfrm>
            <a:off x="3088560" y="5972730"/>
            <a:ext cx="6319679" cy="738664"/>
          </a:xfrm>
          <a:prstGeom prst="rect">
            <a:avLst/>
          </a:prstGeom>
          <a:noFill/>
        </p:spPr>
        <p:txBody>
          <a:bodyPr wrap="none" rtlCol="0">
            <a:spAutoFit/>
          </a:bodyPr>
          <a:lstStyle/>
          <a:p>
            <a:r>
              <a:rPr lang="en-US" sz="1200" dirty="0"/>
              <a:t>Berman, Helen M.; Westbrook, John,  Nucleic Acids Research, Volume 28, Issue 1, 1 January 2000, </a:t>
            </a:r>
            <a:endParaRPr lang="en-US" sz="1200" dirty="0" smtClean="0"/>
          </a:p>
          <a:p>
            <a:r>
              <a:rPr lang="en-US" sz="1200" dirty="0" smtClean="0"/>
              <a:t>Pages </a:t>
            </a:r>
            <a:r>
              <a:rPr lang="en-US" sz="1200" dirty="0"/>
              <a:t>235–242, https://doi.org/10.1093/nar/28.1.235</a:t>
            </a:r>
          </a:p>
          <a:p>
            <a:endParaRPr lang="en-US" dirty="0"/>
          </a:p>
        </p:txBody>
      </p:sp>
      <p:sp>
        <p:nvSpPr>
          <p:cNvPr id="14" name="Rectangle 13"/>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spd="slow"/>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14"/>
          <p:cNvSpPr>
            <a:spLocks noChangeArrowheads="1"/>
          </p:cNvSpPr>
          <p:nvPr/>
        </p:nvSpPr>
        <p:spPr bwMode="auto">
          <a:xfrm>
            <a:off x="1524000" y="6051550"/>
            <a:ext cx="9144000" cy="80645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Times" panose="02020603050405020304" pitchFamily="18" charset="0"/>
            </a:endParaRPr>
          </a:p>
        </p:txBody>
      </p:sp>
      <p:sp>
        <p:nvSpPr>
          <p:cNvPr id="77827" name="Title 4"/>
          <p:cNvSpPr>
            <a:spLocks noGrp="1"/>
          </p:cNvSpPr>
          <p:nvPr>
            <p:ph type="title"/>
          </p:nvPr>
        </p:nvSpPr>
        <p:spPr>
          <a:xfrm>
            <a:off x="1981200" y="46038"/>
            <a:ext cx="8229600" cy="715962"/>
          </a:xfrm>
        </p:spPr>
        <p:txBody>
          <a:bodyPr/>
          <a:lstStyle/>
          <a:p>
            <a:r>
              <a:rPr lang="en-US" altLang="en-US" smtClean="0"/>
              <a:t>Systemic iron economy</a:t>
            </a:r>
          </a:p>
        </p:txBody>
      </p:sp>
      <p:grpSp>
        <p:nvGrpSpPr>
          <p:cNvPr id="2" name="Group 391"/>
          <p:cNvGrpSpPr>
            <a:grpSpLocks/>
          </p:cNvGrpSpPr>
          <p:nvPr/>
        </p:nvGrpSpPr>
        <p:grpSpPr bwMode="auto">
          <a:xfrm>
            <a:off x="1797051" y="2395539"/>
            <a:ext cx="3567113" cy="3317875"/>
            <a:chOff x="330" y="1462"/>
            <a:chExt cx="2528" cy="2090"/>
          </a:xfrm>
        </p:grpSpPr>
        <p:sp>
          <p:nvSpPr>
            <p:cNvPr id="83087" name="Oval 392"/>
            <p:cNvSpPr>
              <a:spLocks noChangeAspect="1" noChangeArrowheads="1"/>
            </p:cNvSpPr>
            <p:nvPr/>
          </p:nvSpPr>
          <p:spPr bwMode="auto">
            <a:xfrm>
              <a:off x="1348" y="1739"/>
              <a:ext cx="1510" cy="1813"/>
            </a:xfrm>
            <a:prstGeom prst="ellipse">
              <a:avLst/>
            </a:prstGeom>
            <a:noFill/>
            <a:ln w="38100">
              <a:solidFill>
                <a:schemeClr val="accent2"/>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3088" name="Line 393"/>
            <p:cNvSpPr>
              <a:spLocks noChangeAspect="1" noChangeShapeType="1"/>
            </p:cNvSpPr>
            <p:nvPr/>
          </p:nvSpPr>
          <p:spPr bwMode="auto">
            <a:xfrm>
              <a:off x="1248" y="1794"/>
              <a:ext cx="272" cy="258"/>
            </a:xfrm>
            <a:prstGeom prst="line">
              <a:avLst/>
            </a:prstGeom>
            <a:noFill/>
            <a:ln w="38100">
              <a:solidFill>
                <a:schemeClr val="accent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83089" name="Text Box 394"/>
            <p:cNvSpPr txBox="1">
              <a:spLocks noChangeAspect="1" noChangeArrowheads="1"/>
            </p:cNvSpPr>
            <p:nvPr/>
          </p:nvSpPr>
          <p:spPr bwMode="auto">
            <a:xfrm>
              <a:off x="330" y="1462"/>
              <a:ext cx="1739"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1600" i="1">
                  <a:solidFill>
                    <a:schemeClr val="accent2"/>
                  </a:solidFill>
                  <a:latin typeface="Arial" panose="020B0604020202020204" pitchFamily="34" charset="0"/>
                  <a:ea typeface="ＭＳ Ｐゴシック" panose="020B0600070205080204" pitchFamily="34" charset="-128"/>
                </a:rPr>
                <a:t>Tissues</a:t>
              </a:r>
              <a:r>
                <a:rPr lang="en-US" altLang="en-US" sz="1600">
                  <a:solidFill>
                    <a:schemeClr val="accent2"/>
                  </a:solidFill>
                  <a:latin typeface="Arial" panose="020B0604020202020204" pitchFamily="34" charset="0"/>
                  <a:ea typeface="ＭＳ Ｐゴシック" panose="020B0600070205080204" pitchFamily="34" charset="-128"/>
                </a:rPr>
                <a:t>  300 mg (</a:t>
              </a:r>
              <a:r>
                <a:rPr lang="en-US" altLang="en-US" sz="1600" baseline="-10000">
                  <a:solidFill>
                    <a:schemeClr val="accent2"/>
                  </a:solidFill>
                  <a:latin typeface="Arial" panose="020B0604020202020204" pitchFamily="34" charset="0"/>
                  <a:ea typeface="ＭＳ Ｐゴシック" panose="020B0600070205080204" pitchFamily="34" charset="-128"/>
                </a:rPr>
                <a:t>˜</a:t>
              </a:r>
              <a:r>
                <a:rPr lang="en-US" altLang="en-US" sz="1600">
                  <a:solidFill>
                    <a:schemeClr val="accent2"/>
                  </a:solidFill>
                  <a:latin typeface="Arial" panose="020B0604020202020204" pitchFamily="34" charset="0"/>
                  <a:ea typeface="ＭＳ Ｐゴシック" panose="020B0600070205080204" pitchFamily="34" charset="-128"/>
                </a:rPr>
                <a:t>7.5%) </a:t>
              </a:r>
              <a:endParaRPr lang="en-US" altLang="en-US" sz="1400">
                <a:solidFill>
                  <a:schemeClr val="accent2"/>
                </a:solidFill>
                <a:latin typeface="Arial" panose="020B0604020202020204" pitchFamily="34" charset="0"/>
                <a:ea typeface="ＭＳ Ｐゴシック" panose="020B0600070205080204" pitchFamily="34" charset="-128"/>
              </a:endParaRPr>
            </a:p>
            <a:p>
              <a:pPr algn="ctr">
                <a:lnSpc>
                  <a:spcPct val="80000"/>
                </a:lnSpc>
                <a:spcBef>
                  <a:spcPct val="0"/>
                </a:spcBef>
                <a:buFontTx/>
                <a:buNone/>
              </a:pPr>
              <a:r>
                <a:rPr lang="en-US" altLang="en-US" sz="1400">
                  <a:solidFill>
                    <a:schemeClr val="accent2"/>
                  </a:solidFill>
                  <a:latin typeface="Arial" panose="020B0604020202020204" pitchFamily="34" charset="0"/>
                  <a:ea typeface="ＭＳ Ｐゴシック" panose="020B0600070205080204" pitchFamily="34" charset="-128"/>
                </a:rPr>
                <a:t>(</a:t>
              </a:r>
              <a:r>
                <a:rPr lang="en-US" altLang="en-US" sz="1200">
                  <a:solidFill>
                    <a:schemeClr val="accent2"/>
                  </a:solidFill>
                  <a:latin typeface="Arial" panose="020B0604020202020204" pitchFamily="34" charset="0"/>
                  <a:ea typeface="ＭＳ Ｐゴシック" panose="020B0600070205080204" pitchFamily="34" charset="-128"/>
                </a:rPr>
                <a:t>Myoglobin/Cytochromes)</a:t>
              </a:r>
            </a:p>
          </p:txBody>
        </p:sp>
      </p:grpSp>
      <p:grpSp>
        <p:nvGrpSpPr>
          <p:cNvPr id="3" name="Group 395"/>
          <p:cNvGrpSpPr>
            <a:grpSpLocks noChangeAspect="1"/>
          </p:cNvGrpSpPr>
          <p:nvPr/>
        </p:nvGrpSpPr>
        <p:grpSpPr bwMode="auto">
          <a:xfrm>
            <a:off x="7489826" y="2514600"/>
            <a:ext cx="2720975" cy="1568450"/>
            <a:chOff x="4416" y="1215"/>
            <a:chExt cx="2145" cy="1099"/>
          </a:xfrm>
        </p:grpSpPr>
        <p:sp>
          <p:nvSpPr>
            <p:cNvPr id="83084" name="Oval 396"/>
            <p:cNvSpPr>
              <a:spLocks noChangeAspect="1" noChangeArrowheads="1"/>
            </p:cNvSpPr>
            <p:nvPr/>
          </p:nvSpPr>
          <p:spPr bwMode="auto">
            <a:xfrm>
              <a:off x="4416" y="1434"/>
              <a:ext cx="672" cy="880"/>
            </a:xfrm>
            <a:prstGeom prst="ellipse">
              <a:avLst/>
            </a:prstGeom>
            <a:noFill/>
            <a:ln w="38100">
              <a:solidFill>
                <a:schemeClr val="accent2"/>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3085" name="Rectangle 397"/>
            <p:cNvSpPr>
              <a:spLocks noChangeAspect="1" noChangeArrowheads="1"/>
            </p:cNvSpPr>
            <p:nvPr/>
          </p:nvSpPr>
          <p:spPr bwMode="auto">
            <a:xfrm>
              <a:off x="5178" y="1215"/>
              <a:ext cx="1383" cy="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1600" i="1">
                  <a:solidFill>
                    <a:schemeClr val="accent2"/>
                  </a:solidFill>
                  <a:latin typeface="Arial" panose="020B0604020202020204" pitchFamily="34" charset="0"/>
                  <a:ea typeface="ＭＳ Ｐゴシック" panose="020B0600070205080204" pitchFamily="34" charset="-128"/>
                </a:rPr>
                <a:t>Erythrocytes</a:t>
              </a:r>
              <a:endParaRPr lang="en-US" altLang="en-US" sz="1600">
                <a:solidFill>
                  <a:schemeClr val="accent2"/>
                </a:solidFill>
                <a:latin typeface="Arial" panose="020B0604020202020204" pitchFamily="34" charset="0"/>
                <a:ea typeface="ＭＳ Ｐゴシック" panose="020B0600070205080204" pitchFamily="34" charset="-128"/>
              </a:endParaRPr>
            </a:p>
            <a:p>
              <a:pPr algn="ctr">
                <a:lnSpc>
                  <a:spcPct val="80000"/>
                </a:lnSpc>
                <a:spcBef>
                  <a:spcPct val="0"/>
                </a:spcBef>
                <a:buFontTx/>
                <a:buNone/>
              </a:pPr>
              <a:r>
                <a:rPr lang="en-US" altLang="en-US" sz="1600" baseline="-10000">
                  <a:solidFill>
                    <a:schemeClr val="accent2"/>
                  </a:solidFill>
                  <a:latin typeface="Arial" panose="020B0604020202020204" pitchFamily="34" charset="0"/>
                  <a:ea typeface="ＭＳ Ｐゴシック" panose="020B0600070205080204" pitchFamily="34" charset="-128"/>
                </a:rPr>
                <a:t>˜</a:t>
              </a:r>
              <a:r>
                <a:rPr lang="en-US" altLang="en-US" sz="1600">
                  <a:solidFill>
                    <a:schemeClr val="accent2"/>
                  </a:solidFill>
                  <a:latin typeface="Arial" panose="020B0604020202020204" pitchFamily="34" charset="0"/>
                  <a:ea typeface="ＭＳ Ｐゴシック" panose="020B0600070205080204" pitchFamily="34" charset="-128"/>
                </a:rPr>
                <a:t>2700 mg (~70%)</a:t>
              </a:r>
            </a:p>
            <a:p>
              <a:pPr algn="ctr">
                <a:lnSpc>
                  <a:spcPct val="80000"/>
                </a:lnSpc>
                <a:spcBef>
                  <a:spcPct val="0"/>
                </a:spcBef>
                <a:buFontTx/>
                <a:buNone/>
              </a:pPr>
              <a:r>
                <a:rPr lang="en-US" altLang="en-US" sz="1400">
                  <a:solidFill>
                    <a:schemeClr val="accent2"/>
                  </a:solidFill>
                  <a:latin typeface="Arial" panose="020B0604020202020204" pitchFamily="34" charset="0"/>
                  <a:ea typeface="ＭＳ Ｐゴシック" panose="020B0600070205080204" pitchFamily="34" charset="-128"/>
                </a:rPr>
                <a:t>(Hemoglobin)</a:t>
              </a:r>
            </a:p>
          </p:txBody>
        </p:sp>
        <p:sp>
          <p:nvSpPr>
            <p:cNvPr id="83086" name="Line 398"/>
            <p:cNvSpPr>
              <a:spLocks noChangeAspect="1" noChangeShapeType="1"/>
            </p:cNvSpPr>
            <p:nvPr/>
          </p:nvSpPr>
          <p:spPr bwMode="auto">
            <a:xfrm flipV="1">
              <a:off x="4944" y="1434"/>
              <a:ext cx="240" cy="88"/>
            </a:xfrm>
            <a:prstGeom prst="line">
              <a:avLst/>
            </a:prstGeom>
            <a:noFill/>
            <a:ln w="38100">
              <a:solidFill>
                <a:schemeClr val="accent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4" name="Group 399"/>
          <p:cNvGrpSpPr>
            <a:grpSpLocks/>
          </p:cNvGrpSpPr>
          <p:nvPr/>
        </p:nvGrpSpPr>
        <p:grpSpPr bwMode="auto">
          <a:xfrm>
            <a:off x="6759576" y="3657600"/>
            <a:ext cx="3527425" cy="1301750"/>
            <a:chOff x="3847" y="2257"/>
            <a:chExt cx="2500" cy="820"/>
          </a:xfrm>
        </p:grpSpPr>
        <p:grpSp>
          <p:nvGrpSpPr>
            <p:cNvPr id="83079" name="Group 400"/>
            <p:cNvGrpSpPr>
              <a:grpSpLocks noChangeAspect="1"/>
            </p:cNvGrpSpPr>
            <p:nvPr/>
          </p:nvGrpSpPr>
          <p:grpSpPr bwMode="auto">
            <a:xfrm>
              <a:off x="3847" y="2473"/>
              <a:ext cx="777" cy="604"/>
              <a:chOff x="1536" y="2208"/>
              <a:chExt cx="861" cy="624"/>
            </a:xfrm>
          </p:grpSpPr>
          <p:sp>
            <p:nvSpPr>
              <p:cNvPr id="83082" name="AutoShape 401"/>
              <p:cNvSpPr>
                <a:spLocks noChangeAspect="1" noChangeArrowheads="1"/>
              </p:cNvSpPr>
              <p:nvPr/>
            </p:nvSpPr>
            <p:spPr bwMode="auto">
              <a:xfrm>
                <a:off x="1632" y="2208"/>
                <a:ext cx="765" cy="288"/>
              </a:xfrm>
              <a:prstGeom prst="curvedDownArrow">
                <a:avLst>
                  <a:gd name="adj1" fmla="val 53125"/>
                  <a:gd name="adj2" fmla="val 106250"/>
                  <a:gd name="adj3" fmla="val 33333"/>
                </a:avLst>
              </a:prstGeom>
              <a:solidFill>
                <a:schemeClr val="accent2"/>
              </a:solidFill>
              <a:ln w="3175">
                <a:solidFill>
                  <a:schemeClr val="accent2"/>
                </a:solidFill>
                <a:prstDash val="sysDot"/>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3083" name="AutoShape 402"/>
              <p:cNvSpPr>
                <a:spLocks noChangeAspect="1" noChangeArrowheads="1"/>
              </p:cNvSpPr>
              <p:nvPr/>
            </p:nvSpPr>
            <p:spPr bwMode="auto">
              <a:xfrm flipH="1">
                <a:off x="1536" y="2544"/>
                <a:ext cx="765" cy="288"/>
              </a:xfrm>
              <a:prstGeom prst="curvedUpArrow">
                <a:avLst>
                  <a:gd name="adj1" fmla="val 53125"/>
                  <a:gd name="adj2" fmla="val 106250"/>
                  <a:gd name="adj3" fmla="val 33333"/>
                </a:avLst>
              </a:prstGeom>
              <a:solidFill>
                <a:schemeClr val="accent2"/>
              </a:solidFill>
              <a:ln w="3175">
                <a:solidFill>
                  <a:schemeClr val="accent2"/>
                </a:solidFill>
                <a:prstDash val="sysDot"/>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sp>
          <p:nvSpPr>
            <p:cNvPr id="83080" name="Rectangle 403"/>
            <p:cNvSpPr>
              <a:spLocks noChangeAspect="1" noChangeArrowheads="1"/>
            </p:cNvSpPr>
            <p:nvPr/>
          </p:nvSpPr>
          <p:spPr bwMode="auto">
            <a:xfrm>
              <a:off x="5071" y="2257"/>
              <a:ext cx="1276" cy="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1600" baseline="-10000">
                  <a:solidFill>
                    <a:schemeClr val="accent2"/>
                  </a:solidFill>
                  <a:latin typeface="Arial" panose="020B0604020202020204" pitchFamily="34" charset="0"/>
                  <a:ea typeface="ＭＳ Ｐゴシック" panose="020B0600070205080204" pitchFamily="34" charset="-128"/>
                </a:rPr>
                <a:t>˜</a:t>
              </a:r>
              <a:r>
                <a:rPr lang="en-US" altLang="en-US" sz="1600">
                  <a:solidFill>
                    <a:schemeClr val="accent2"/>
                  </a:solidFill>
                  <a:latin typeface="Arial" panose="020B0604020202020204" pitchFamily="34" charset="0"/>
                  <a:ea typeface="ＭＳ Ｐゴシック" panose="020B0600070205080204" pitchFamily="34" charset="-128"/>
                </a:rPr>
                <a:t>25 mg (~1%)/day</a:t>
              </a:r>
            </a:p>
            <a:p>
              <a:pPr algn="ctr">
                <a:lnSpc>
                  <a:spcPct val="80000"/>
                </a:lnSpc>
                <a:spcBef>
                  <a:spcPct val="0"/>
                </a:spcBef>
                <a:buFontTx/>
                <a:buNone/>
              </a:pPr>
              <a:r>
                <a:rPr lang="en-US" altLang="en-US" sz="1600">
                  <a:solidFill>
                    <a:schemeClr val="accent2"/>
                  </a:solidFill>
                  <a:latin typeface="Arial" panose="020B0604020202020204" pitchFamily="34" charset="0"/>
                  <a:ea typeface="ＭＳ Ｐゴシック" panose="020B0600070205080204" pitchFamily="34" charset="-128"/>
                </a:rPr>
                <a:t>Recycled</a:t>
              </a:r>
            </a:p>
          </p:txBody>
        </p:sp>
        <p:sp>
          <p:nvSpPr>
            <p:cNvPr id="83081" name="Line 404"/>
            <p:cNvSpPr>
              <a:spLocks noChangeAspect="1" noChangeShapeType="1"/>
            </p:cNvSpPr>
            <p:nvPr/>
          </p:nvSpPr>
          <p:spPr bwMode="auto">
            <a:xfrm rot="399822" flipH="1">
              <a:off x="4248" y="2364"/>
              <a:ext cx="894" cy="466"/>
            </a:xfrm>
            <a:prstGeom prst="line">
              <a:avLst/>
            </a:prstGeom>
            <a:noFill/>
            <a:ln w="38100">
              <a:solidFill>
                <a:schemeClr val="accent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6" name="Group 405"/>
          <p:cNvGrpSpPr>
            <a:grpSpLocks/>
          </p:cNvGrpSpPr>
          <p:nvPr/>
        </p:nvGrpSpPr>
        <p:grpSpPr bwMode="auto">
          <a:xfrm>
            <a:off x="5175250" y="781051"/>
            <a:ext cx="4197350" cy="2538413"/>
            <a:chOff x="2724" y="445"/>
            <a:chExt cx="2975" cy="1599"/>
          </a:xfrm>
        </p:grpSpPr>
        <p:sp>
          <p:nvSpPr>
            <p:cNvPr id="83074" name="Oval 406"/>
            <p:cNvSpPr>
              <a:spLocks noChangeAspect="1" noChangeArrowheads="1"/>
            </p:cNvSpPr>
            <p:nvPr/>
          </p:nvSpPr>
          <p:spPr bwMode="auto">
            <a:xfrm>
              <a:off x="2724" y="445"/>
              <a:ext cx="846" cy="1599"/>
            </a:xfrm>
            <a:prstGeom prst="ellipse">
              <a:avLst/>
            </a:prstGeom>
            <a:noFill/>
            <a:ln w="38100">
              <a:solidFill>
                <a:schemeClr val="accent2"/>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3075" name="Line 407"/>
            <p:cNvSpPr>
              <a:spLocks noChangeAspect="1" noChangeShapeType="1"/>
            </p:cNvSpPr>
            <p:nvPr/>
          </p:nvSpPr>
          <p:spPr bwMode="auto">
            <a:xfrm flipH="1">
              <a:off x="3557" y="744"/>
              <a:ext cx="865" cy="325"/>
            </a:xfrm>
            <a:prstGeom prst="line">
              <a:avLst/>
            </a:prstGeom>
            <a:noFill/>
            <a:ln w="38100">
              <a:solidFill>
                <a:schemeClr val="accent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83076" name="Line 408"/>
            <p:cNvSpPr>
              <a:spLocks noChangeAspect="1" noChangeShapeType="1"/>
            </p:cNvSpPr>
            <p:nvPr/>
          </p:nvSpPr>
          <p:spPr bwMode="auto">
            <a:xfrm flipV="1">
              <a:off x="4293" y="855"/>
              <a:ext cx="176" cy="328"/>
            </a:xfrm>
            <a:prstGeom prst="line">
              <a:avLst/>
            </a:prstGeom>
            <a:noFill/>
            <a:ln w="38100">
              <a:solidFill>
                <a:schemeClr val="accent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419225" name="Rectangle 409">
              <a:extLst>
                <a:ext uri="{FF2B5EF4-FFF2-40B4-BE49-F238E27FC236}">
                  <a16:creationId xmlns="" xmlns:a16="http://schemas.microsoft.com/office/drawing/2014/main" id="{C38930B9-835F-4DB5-BAAA-44EF5E2106EA}"/>
                </a:ext>
              </a:extLst>
            </p:cNvPr>
            <p:cNvSpPr>
              <a:spLocks noChangeAspect="1" noChangeArrowheads="1"/>
            </p:cNvSpPr>
            <p:nvPr/>
          </p:nvSpPr>
          <p:spPr bwMode="auto">
            <a:xfrm>
              <a:off x="4406" y="559"/>
              <a:ext cx="1293" cy="306"/>
            </a:xfrm>
            <a:prstGeom prst="rect">
              <a:avLst/>
            </a:prstGeom>
            <a:noFill/>
            <a:ln w="9525">
              <a:noFill/>
              <a:miter lim="800000"/>
              <a:headEnd/>
              <a:tailEnd/>
            </a:ln>
            <a:effectLst/>
          </p:spPr>
          <p:txBody>
            <a:bodyPr wrap="none">
              <a:spAutoFit/>
            </a:bodyPr>
            <a:lstStyle>
              <a:lvl1pPr>
                <a:defRPr sz="2400" b="1">
                  <a:solidFill>
                    <a:schemeClr val="tx1"/>
                  </a:solidFill>
                  <a:latin typeface="Comic Sans MS" pitchFamily="66" charset="0"/>
                  <a:ea typeface="MS PGothic" pitchFamily="34" charset="-128"/>
                </a:defRPr>
              </a:lvl1pPr>
              <a:lvl2pPr marL="742950" indent="-285750">
                <a:defRPr sz="2400" b="1">
                  <a:solidFill>
                    <a:schemeClr val="tx1"/>
                  </a:solidFill>
                  <a:latin typeface="Comic Sans MS" pitchFamily="66" charset="0"/>
                  <a:ea typeface="MS PGothic" pitchFamily="34" charset="-128"/>
                </a:defRPr>
              </a:lvl2pPr>
              <a:lvl3pPr marL="1143000" indent="-228600">
                <a:defRPr sz="2400" b="1">
                  <a:solidFill>
                    <a:schemeClr val="tx1"/>
                  </a:solidFill>
                  <a:latin typeface="Comic Sans MS" pitchFamily="66" charset="0"/>
                  <a:ea typeface="MS PGothic" pitchFamily="34" charset="-128"/>
                </a:defRPr>
              </a:lvl3pPr>
              <a:lvl4pPr marL="1600200" indent="-228600">
                <a:defRPr sz="2400" b="1">
                  <a:solidFill>
                    <a:schemeClr val="tx1"/>
                  </a:solidFill>
                  <a:latin typeface="Comic Sans MS" pitchFamily="66" charset="0"/>
                  <a:ea typeface="MS PGothic" pitchFamily="34" charset="-128"/>
                </a:defRPr>
              </a:lvl4pPr>
              <a:lvl5pPr marL="2057400" indent="-22860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lgn="ctr">
                <a:lnSpc>
                  <a:spcPct val="80000"/>
                </a:lnSpc>
                <a:defRPr/>
              </a:pPr>
              <a:r>
                <a:rPr lang="en-US" altLang="en-US" sz="1600" b="0" dirty="0">
                  <a:solidFill>
                    <a:schemeClr val="accent2"/>
                  </a:solidFill>
                  <a:latin typeface="Arial" pitchFamily="34" charset="0"/>
                </a:rPr>
                <a:t>Steady State</a:t>
              </a:r>
            </a:p>
            <a:p>
              <a:pPr algn="ctr">
                <a:lnSpc>
                  <a:spcPct val="80000"/>
                </a:lnSpc>
                <a:defRPr/>
              </a:pPr>
              <a:r>
                <a:rPr lang="en-US" altLang="en-US" sz="1600" b="0" dirty="0">
                  <a:solidFill>
                    <a:schemeClr val="accent2"/>
                  </a:solidFill>
                  <a:latin typeface="Arial" pitchFamily="34" charset="0"/>
                </a:rPr>
                <a:t>Absorption </a:t>
              </a:r>
              <a:r>
                <a:rPr lang="en-US" altLang="en-US" sz="1600" b="0" dirty="0">
                  <a:solidFill>
                    <a:schemeClr val="accent2"/>
                  </a:solidFill>
                  <a:effectLst>
                    <a:outerShdw blurRad="38100" dist="38100" dir="2700000" algn="tl">
                      <a:srgbClr val="C0C0C0"/>
                    </a:outerShdw>
                  </a:effectLst>
                  <a:latin typeface="Arial" pitchFamily="34" charset="0"/>
                </a:rPr>
                <a:t>≈</a:t>
              </a:r>
              <a:r>
                <a:rPr lang="en-US" altLang="en-US" sz="1600" b="0" dirty="0">
                  <a:solidFill>
                    <a:schemeClr val="accent2"/>
                  </a:solidFill>
                  <a:latin typeface="Arial" pitchFamily="34" charset="0"/>
                </a:rPr>
                <a:t> Loss</a:t>
              </a:r>
              <a:endParaRPr lang="en-US" altLang="en-US" sz="1400" b="0" dirty="0">
                <a:solidFill>
                  <a:schemeClr val="accent2"/>
                </a:solidFill>
                <a:latin typeface="Arial" pitchFamily="34" charset="0"/>
              </a:endParaRPr>
            </a:p>
          </p:txBody>
        </p:sp>
        <p:sp>
          <p:nvSpPr>
            <p:cNvPr id="83078" name="Oval 410"/>
            <p:cNvSpPr>
              <a:spLocks noChangeAspect="1" noChangeArrowheads="1"/>
            </p:cNvSpPr>
            <p:nvPr/>
          </p:nvSpPr>
          <p:spPr bwMode="auto">
            <a:xfrm>
              <a:off x="3883" y="1237"/>
              <a:ext cx="814" cy="479"/>
            </a:xfrm>
            <a:prstGeom prst="ellipse">
              <a:avLst/>
            </a:prstGeom>
            <a:noFill/>
            <a:ln w="38100">
              <a:solidFill>
                <a:schemeClr val="accent2"/>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 name="Group 411"/>
          <p:cNvGrpSpPr>
            <a:grpSpLocks/>
          </p:cNvGrpSpPr>
          <p:nvPr/>
        </p:nvGrpSpPr>
        <p:grpSpPr bwMode="auto">
          <a:xfrm>
            <a:off x="2038350" y="4875213"/>
            <a:ext cx="6459538" cy="1903412"/>
            <a:chOff x="502" y="3024"/>
            <a:chExt cx="4577" cy="1199"/>
          </a:xfrm>
        </p:grpSpPr>
        <p:sp>
          <p:nvSpPr>
            <p:cNvPr id="83069" name="Oval 412"/>
            <p:cNvSpPr>
              <a:spLocks noChangeAspect="1" noChangeArrowheads="1"/>
            </p:cNvSpPr>
            <p:nvPr/>
          </p:nvSpPr>
          <p:spPr bwMode="auto">
            <a:xfrm>
              <a:off x="2437" y="3336"/>
              <a:ext cx="1412" cy="887"/>
            </a:xfrm>
            <a:prstGeom prst="ellipse">
              <a:avLst/>
            </a:prstGeom>
            <a:noFill/>
            <a:ln w="38100">
              <a:solidFill>
                <a:schemeClr val="accent2"/>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3070" name="Line 413"/>
            <p:cNvSpPr>
              <a:spLocks noChangeAspect="1" noChangeShapeType="1"/>
            </p:cNvSpPr>
            <p:nvPr/>
          </p:nvSpPr>
          <p:spPr bwMode="auto">
            <a:xfrm flipV="1">
              <a:off x="2063" y="3787"/>
              <a:ext cx="348" cy="50"/>
            </a:xfrm>
            <a:prstGeom prst="line">
              <a:avLst/>
            </a:prstGeom>
            <a:noFill/>
            <a:ln w="38100">
              <a:solidFill>
                <a:schemeClr val="accent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83071" name="Oval 414"/>
            <p:cNvSpPr>
              <a:spLocks noChangeAspect="1" noChangeArrowheads="1"/>
            </p:cNvSpPr>
            <p:nvPr/>
          </p:nvSpPr>
          <p:spPr bwMode="auto">
            <a:xfrm>
              <a:off x="4230" y="3024"/>
              <a:ext cx="849" cy="1017"/>
            </a:xfrm>
            <a:prstGeom prst="ellipse">
              <a:avLst/>
            </a:prstGeom>
            <a:noFill/>
            <a:ln w="38100">
              <a:solidFill>
                <a:schemeClr val="accent2"/>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3072" name="Line 415"/>
            <p:cNvSpPr>
              <a:spLocks noChangeAspect="1" noChangeShapeType="1"/>
            </p:cNvSpPr>
            <p:nvPr/>
          </p:nvSpPr>
          <p:spPr bwMode="auto">
            <a:xfrm flipV="1">
              <a:off x="3807" y="3552"/>
              <a:ext cx="428" cy="66"/>
            </a:xfrm>
            <a:prstGeom prst="line">
              <a:avLst/>
            </a:prstGeom>
            <a:noFill/>
            <a:ln w="38100">
              <a:solidFill>
                <a:schemeClr val="accent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83073" name="Text Box 416"/>
            <p:cNvSpPr txBox="1">
              <a:spLocks noChangeAspect="1" noChangeArrowheads="1"/>
            </p:cNvSpPr>
            <p:nvPr/>
          </p:nvSpPr>
          <p:spPr bwMode="auto">
            <a:xfrm>
              <a:off x="502" y="3776"/>
              <a:ext cx="1663" cy="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1600" i="1">
                  <a:solidFill>
                    <a:schemeClr val="accent2"/>
                  </a:solidFill>
                  <a:latin typeface="Arial" panose="020B0604020202020204" pitchFamily="34" charset="0"/>
                  <a:ea typeface="ＭＳ Ｐゴシック" panose="020B0600070205080204" pitchFamily="34" charset="-128"/>
                </a:rPr>
                <a:t>Stores</a:t>
              </a:r>
              <a:r>
                <a:rPr lang="en-US" altLang="en-US" sz="1600">
                  <a:solidFill>
                    <a:schemeClr val="accent2"/>
                  </a:solidFill>
                  <a:latin typeface="Arial" panose="020B0604020202020204" pitchFamily="34" charset="0"/>
                  <a:ea typeface="ＭＳ Ｐゴシック" panose="020B0600070205080204" pitchFamily="34" charset="-128"/>
                </a:rPr>
                <a:t> </a:t>
              </a:r>
              <a:r>
                <a:rPr lang="en-US" altLang="en-US" sz="1600" baseline="-10000">
                  <a:solidFill>
                    <a:schemeClr val="accent2"/>
                  </a:solidFill>
                  <a:latin typeface="Arial" panose="020B0604020202020204" pitchFamily="34" charset="0"/>
                  <a:ea typeface="ＭＳ Ｐゴシック" panose="020B0600070205080204" pitchFamily="34" charset="-128"/>
                </a:rPr>
                <a:t>˜</a:t>
              </a:r>
              <a:r>
                <a:rPr lang="en-US" altLang="en-US" sz="1600">
                  <a:solidFill>
                    <a:schemeClr val="accent2"/>
                  </a:solidFill>
                  <a:latin typeface="Arial" panose="020B0604020202020204" pitchFamily="34" charset="0"/>
                  <a:ea typeface="ＭＳ Ｐゴシック" panose="020B0600070205080204" pitchFamily="34" charset="-128"/>
                </a:rPr>
                <a:t>1000 mg(~25%)</a:t>
              </a:r>
            </a:p>
            <a:p>
              <a:pPr algn="ctr">
                <a:lnSpc>
                  <a:spcPct val="80000"/>
                </a:lnSpc>
                <a:spcBef>
                  <a:spcPct val="0"/>
                </a:spcBef>
                <a:buFontTx/>
                <a:buNone/>
              </a:pPr>
              <a:r>
                <a:rPr lang="en-US" altLang="en-US" sz="1200">
                  <a:solidFill>
                    <a:schemeClr val="accent2"/>
                  </a:solidFill>
                  <a:latin typeface="Arial" panose="020B0604020202020204" pitchFamily="34" charset="0"/>
                  <a:ea typeface="ＭＳ Ｐゴシック" panose="020B0600070205080204" pitchFamily="34" charset="-128"/>
                </a:rPr>
                <a:t>(Ferritin)</a:t>
              </a:r>
              <a:endParaRPr lang="en-US" altLang="en-US" sz="2000">
                <a:solidFill>
                  <a:schemeClr val="accent2"/>
                </a:solidFill>
                <a:latin typeface="Arial" panose="020B0604020202020204" pitchFamily="34" charset="0"/>
                <a:ea typeface="ＭＳ Ｐゴシック" panose="020B0600070205080204" pitchFamily="34" charset="-128"/>
              </a:endParaRPr>
            </a:p>
          </p:txBody>
        </p:sp>
      </p:grpSp>
      <p:grpSp>
        <p:nvGrpSpPr>
          <p:cNvPr id="77833" name="Group 417"/>
          <p:cNvGrpSpPr>
            <a:grpSpLocks/>
          </p:cNvGrpSpPr>
          <p:nvPr/>
        </p:nvGrpSpPr>
        <p:grpSpPr bwMode="auto">
          <a:xfrm>
            <a:off x="1524000" y="228600"/>
            <a:ext cx="8686800" cy="6496050"/>
            <a:chOff x="-336" y="144"/>
            <a:chExt cx="6156" cy="4092"/>
          </a:xfrm>
        </p:grpSpPr>
        <p:sp>
          <p:nvSpPr>
            <p:cNvPr id="27661" name="Text Box 418">
              <a:extLst>
                <a:ext uri="{FF2B5EF4-FFF2-40B4-BE49-F238E27FC236}">
                  <a16:creationId xmlns="" xmlns:a16="http://schemas.microsoft.com/office/drawing/2014/main" id="{A508713C-386D-42ED-8AB7-1EF868034A2C}"/>
                </a:ext>
              </a:extLst>
            </p:cNvPr>
            <p:cNvSpPr txBox="1">
              <a:spLocks noChangeAspect="1" noChangeArrowheads="1"/>
            </p:cNvSpPr>
            <p:nvPr/>
          </p:nvSpPr>
          <p:spPr bwMode="auto">
            <a:xfrm>
              <a:off x="4618" y="3028"/>
              <a:ext cx="1202" cy="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b="1">
                  <a:solidFill>
                    <a:schemeClr val="tx1"/>
                  </a:solidFill>
                  <a:latin typeface="Comic Sans MS" pitchFamily="66" charset="0"/>
                  <a:ea typeface="MS PGothic" pitchFamily="34" charset="-128"/>
                </a:defRPr>
              </a:lvl1pPr>
              <a:lvl2pPr marL="742950" indent="-285750">
                <a:defRPr sz="2400" b="1">
                  <a:solidFill>
                    <a:schemeClr val="tx1"/>
                  </a:solidFill>
                  <a:latin typeface="Comic Sans MS" pitchFamily="66" charset="0"/>
                  <a:ea typeface="MS PGothic" pitchFamily="34" charset="-128"/>
                </a:defRPr>
              </a:lvl2pPr>
              <a:lvl3pPr marL="1143000" indent="-228600">
                <a:defRPr sz="2400" b="1">
                  <a:solidFill>
                    <a:schemeClr val="tx1"/>
                  </a:solidFill>
                  <a:latin typeface="Comic Sans MS" pitchFamily="66" charset="0"/>
                  <a:ea typeface="MS PGothic" pitchFamily="34" charset="-128"/>
                </a:defRPr>
              </a:lvl3pPr>
              <a:lvl4pPr marL="1600200" indent="-228600">
                <a:defRPr sz="2400" b="1">
                  <a:solidFill>
                    <a:schemeClr val="tx1"/>
                  </a:solidFill>
                  <a:latin typeface="Comic Sans MS" pitchFamily="66" charset="0"/>
                  <a:ea typeface="MS PGothic" pitchFamily="34" charset="-128"/>
                </a:defRPr>
              </a:lvl4pPr>
              <a:lvl5pPr marL="2057400" indent="-22860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200" b="0" dirty="0">
                  <a:latin typeface="+mn-lt"/>
                </a:rPr>
                <a:t>Reprinted by permission from Macmillan Publishers Ltd: Nature Reviews Genetics, Iron homeostasis: insights from genetics and animal modals, Andrews NC, 2000</a:t>
              </a:r>
              <a:endParaRPr lang="en-US" altLang="en-US" sz="1800" b="0" dirty="0">
                <a:latin typeface="+mn-lt"/>
              </a:endParaRPr>
            </a:p>
          </p:txBody>
        </p:sp>
        <p:sp>
          <p:nvSpPr>
            <p:cNvPr id="77841" name="Freeform 419"/>
            <p:cNvSpPr>
              <a:spLocks noChangeAspect="1"/>
            </p:cNvSpPr>
            <p:nvPr/>
          </p:nvSpPr>
          <p:spPr bwMode="auto">
            <a:xfrm>
              <a:off x="1354" y="794"/>
              <a:ext cx="1269" cy="1724"/>
            </a:xfrm>
            <a:custGeom>
              <a:avLst/>
              <a:gdLst>
                <a:gd name="T0" fmla="*/ 127 w 1412"/>
                <a:gd name="T1" fmla="*/ 1 h 1918"/>
                <a:gd name="T2" fmla="*/ 78 w 1412"/>
                <a:gd name="T3" fmla="*/ 4 h 1918"/>
                <a:gd name="T4" fmla="*/ 52 w 1412"/>
                <a:gd name="T5" fmla="*/ 13 h 1918"/>
                <a:gd name="T6" fmla="*/ 30 w 1412"/>
                <a:gd name="T7" fmla="*/ 19 h 1918"/>
                <a:gd name="T8" fmla="*/ 17 w 1412"/>
                <a:gd name="T9" fmla="*/ 32 h 1918"/>
                <a:gd name="T10" fmla="*/ 0 w 1412"/>
                <a:gd name="T11" fmla="*/ 52 h 1918"/>
                <a:gd name="T12" fmla="*/ 13 w 1412"/>
                <a:gd name="T13" fmla="*/ 78 h 1918"/>
                <a:gd name="T14" fmla="*/ 19 w 1412"/>
                <a:gd name="T15" fmla="*/ 86 h 1918"/>
                <a:gd name="T16" fmla="*/ 28 w 1412"/>
                <a:gd name="T17" fmla="*/ 101 h 1918"/>
                <a:gd name="T18" fmla="*/ 37 w 1412"/>
                <a:gd name="T19" fmla="*/ 103 h 1918"/>
                <a:gd name="T20" fmla="*/ 49 w 1412"/>
                <a:gd name="T21" fmla="*/ 111 h 1918"/>
                <a:gd name="T22" fmla="*/ 49 w 1412"/>
                <a:gd name="T23" fmla="*/ 115 h 1918"/>
                <a:gd name="T24" fmla="*/ 54 w 1412"/>
                <a:gd name="T25" fmla="*/ 119 h 1918"/>
                <a:gd name="T26" fmla="*/ 56 w 1412"/>
                <a:gd name="T27" fmla="*/ 128 h 1918"/>
                <a:gd name="T28" fmla="*/ 97 w 1412"/>
                <a:gd name="T29" fmla="*/ 146 h 1918"/>
                <a:gd name="T30" fmla="*/ 102 w 1412"/>
                <a:gd name="T31" fmla="*/ 159 h 1918"/>
                <a:gd name="T32" fmla="*/ 127 w 1412"/>
                <a:gd name="T33" fmla="*/ 183 h 1918"/>
                <a:gd name="T34" fmla="*/ 147 w 1412"/>
                <a:gd name="T35" fmla="*/ 197 h 1918"/>
                <a:gd name="T36" fmla="*/ 171 w 1412"/>
                <a:gd name="T37" fmla="*/ 218 h 1918"/>
                <a:gd name="T38" fmla="*/ 183 w 1412"/>
                <a:gd name="T39" fmla="*/ 234 h 1918"/>
                <a:gd name="T40" fmla="*/ 190 w 1412"/>
                <a:gd name="T41" fmla="*/ 242 h 1918"/>
                <a:gd name="T42" fmla="*/ 190 w 1412"/>
                <a:gd name="T43" fmla="*/ 254 h 1918"/>
                <a:gd name="T44" fmla="*/ 176 w 1412"/>
                <a:gd name="T45" fmla="*/ 244 h 1918"/>
                <a:gd name="T46" fmla="*/ 169 w 1412"/>
                <a:gd name="T47" fmla="*/ 236 h 1918"/>
                <a:gd name="T48" fmla="*/ 164 w 1412"/>
                <a:gd name="T49" fmla="*/ 214 h 1918"/>
                <a:gd name="T50" fmla="*/ 181 w 1412"/>
                <a:gd name="T51" fmla="*/ 262 h 1918"/>
                <a:gd name="T52" fmla="*/ 196 w 1412"/>
                <a:gd name="T53" fmla="*/ 283 h 1918"/>
                <a:gd name="T54" fmla="*/ 209 w 1412"/>
                <a:gd name="T55" fmla="*/ 306 h 1918"/>
                <a:gd name="T56" fmla="*/ 224 w 1412"/>
                <a:gd name="T57" fmla="*/ 324 h 1918"/>
                <a:gd name="T58" fmla="*/ 241 w 1412"/>
                <a:gd name="T59" fmla="*/ 342 h 1918"/>
                <a:gd name="T60" fmla="*/ 246 w 1412"/>
                <a:gd name="T61" fmla="*/ 345 h 1918"/>
                <a:gd name="T62" fmla="*/ 254 w 1412"/>
                <a:gd name="T63" fmla="*/ 348 h 1918"/>
                <a:gd name="T64" fmla="*/ 252 w 1412"/>
                <a:gd name="T65" fmla="*/ 330 h 1918"/>
                <a:gd name="T66" fmla="*/ 246 w 1412"/>
                <a:gd name="T67" fmla="*/ 321 h 1918"/>
                <a:gd name="T68" fmla="*/ 212 w 1412"/>
                <a:gd name="T69" fmla="*/ 259 h 1918"/>
                <a:gd name="T70" fmla="*/ 203 w 1412"/>
                <a:gd name="T71" fmla="*/ 241 h 1918"/>
                <a:gd name="T72" fmla="*/ 203 w 1412"/>
                <a:gd name="T73" fmla="*/ 220 h 1918"/>
                <a:gd name="T74" fmla="*/ 190 w 1412"/>
                <a:gd name="T75" fmla="*/ 200 h 1918"/>
                <a:gd name="T76" fmla="*/ 172 w 1412"/>
                <a:gd name="T77" fmla="*/ 170 h 1918"/>
                <a:gd name="T78" fmla="*/ 162 w 1412"/>
                <a:gd name="T79" fmla="*/ 154 h 1918"/>
                <a:gd name="T80" fmla="*/ 152 w 1412"/>
                <a:gd name="T81" fmla="*/ 125 h 1918"/>
                <a:gd name="T82" fmla="*/ 162 w 1412"/>
                <a:gd name="T83" fmla="*/ 96 h 1918"/>
                <a:gd name="T84" fmla="*/ 172 w 1412"/>
                <a:gd name="T85" fmla="*/ 54 h 1918"/>
                <a:gd name="T86" fmla="*/ 157 w 1412"/>
                <a:gd name="T87" fmla="*/ 21 h 1918"/>
                <a:gd name="T88" fmla="*/ 153 w 1412"/>
                <a:gd name="T89" fmla="*/ 12 h 1918"/>
                <a:gd name="T90" fmla="*/ 131 w 1412"/>
                <a:gd name="T91" fmla="*/ 5 h 1918"/>
                <a:gd name="T92" fmla="*/ 127 w 1412"/>
                <a:gd name="T93" fmla="*/ 1 h 19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412"/>
                <a:gd name="T142" fmla="*/ 0 h 1918"/>
                <a:gd name="T143" fmla="*/ 1412 w 1412"/>
                <a:gd name="T144" fmla="*/ 1918 h 191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412" h="1918">
                  <a:moveTo>
                    <a:pt x="705" y="1"/>
                  </a:moveTo>
                  <a:cubicBezTo>
                    <a:pt x="582" y="25"/>
                    <a:pt x="720" y="0"/>
                    <a:pt x="436" y="17"/>
                  </a:cubicBezTo>
                  <a:cubicBezTo>
                    <a:pt x="386" y="19"/>
                    <a:pt x="330" y="52"/>
                    <a:pt x="285" y="72"/>
                  </a:cubicBezTo>
                  <a:cubicBezTo>
                    <a:pt x="247" y="88"/>
                    <a:pt x="204" y="91"/>
                    <a:pt x="166" y="104"/>
                  </a:cubicBezTo>
                  <a:cubicBezTo>
                    <a:pt x="136" y="124"/>
                    <a:pt x="121" y="152"/>
                    <a:pt x="95" y="175"/>
                  </a:cubicBezTo>
                  <a:cubicBezTo>
                    <a:pt x="53" y="209"/>
                    <a:pt x="24" y="237"/>
                    <a:pt x="0" y="286"/>
                  </a:cubicBezTo>
                  <a:cubicBezTo>
                    <a:pt x="9" y="343"/>
                    <a:pt x="37" y="388"/>
                    <a:pt x="71" y="436"/>
                  </a:cubicBezTo>
                  <a:cubicBezTo>
                    <a:pt x="91" y="496"/>
                    <a:pt x="61" y="424"/>
                    <a:pt x="103" y="476"/>
                  </a:cubicBezTo>
                  <a:cubicBezTo>
                    <a:pt x="123" y="501"/>
                    <a:pt x="119" y="533"/>
                    <a:pt x="151" y="555"/>
                  </a:cubicBezTo>
                  <a:cubicBezTo>
                    <a:pt x="160" y="561"/>
                    <a:pt x="199" y="568"/>
                    <a:pt x="206" y="571"/>
                  </a:cubicBezTo>
                  <a:cubicBezTo>
                    <a:pt x="236" y="582"/>
                    <a:pt x="243" y="591"/>
                    <a:pt x="269" y="611"/>
                  </a:cubicBezTo>
                  <a:cubicBezTo>
                    <a:pt x="271" y="618"/>
                    <a:pt x="273" y="626"/>
                    <a:pt x="277" y="634"/>
                  </a:cubicBezTo>
                  <a:cubicBezTo>
                    <a:pt x="281" y="642"/>
                    <a:pt x="289" y="649"/>
                    <a:pt x="293" y="658"/>
                  </a:cubicBezTo>
                  <a:cubicBezTo>
                    <a:pt x="299" y="673"/>
                    <a:pt x="294" y="696"/>
                    <a:pt x="309" y="706"/>
                  </a:cubicBezTo>
                  <a:cubicBezTo>
                    <a:pt x="371" y="747"/>
                    <a:pt x="466" y="764"/>
                    <a:pt x="539" y="801"/>
                  </a:cubicBezTo>
                  <a:cubicBezTo>
                    <a:pt x="549" y="827"/>
                    <a:pt x="551" y="858"/>
                    <a:pt x="570" y="880"/>
                  </a:cubicBezTo>
                  <a:cubicBezTo>
                    <a:pt x="605" y="922"/>
                    <a:pt x="656" y="974"/>
                    <a:pt x="705" y="1007"/>
                  </a:cubicBezTo>
                  <a:cubicBezTo>
                    <a:pt x="731" y="1044"/>
                    <a:pt x="782" y="1052"/>
                    <a:pt x="816" y="1086"/>
                  </a:cubicBezTo>
                  <a:cubicBezTo>
                    <a:pt x="867" y="1137"/>
                    <a:pt x="871" y="1173"/>
                    <a:pt x="943" y="1197"/>
                  </a:cubicBezTo>
                  <a:cubicBezTo>
                    <a:pt x="985" y="1226"/>
                    <a:pt x="990" y="1241"/>
                    <a:pt x="1014" y="1284"/>
                  </a:cubicBezTo>
                  <a:cubicBezTo>
                    <a:pt x="1023" y="1300"/>
                    <a:pt x="1046" y="1331"/>
                    <a:pt x="1046" y="1331"/>
                  </a:cubicBezTo>
                  <a:cubicBezTo>
                    <a:pt x="1054" y="1360"/>
                    <a:pt x="1063" y="1372"/>
                    <a:pt x="1053" y="1403"/>
                  </a:cubicBezTo>
                  <a:cubicBezTo>
                    <a:pt x="1024" y="1388"/>
                    <a:pt x="998" y="1368"/>
                    <a:pt x="974" y="1347"/>
                  </a:cubicBezTo>
                  <a:cubicBezTo>
                    <a:pt x="957" y="1332"/>
                    <a:pt x="927" y="1300"/>
                    <a:pt x="927" y="1300"/>
                  </a:cubicBezTo>
                  <a:cubicBezTo>
                    <a:pt x="913" y="1260"/>
                    <a:pt x="916" y="1220"/>
                    <a:pt x="903" y="1181"/>
                  </a:cubicBezTo>
                  <a:cubicBezTo>
                    <a:pt x="916" y="1270"/>
                    <a:pt x="929" y="1376"/>
                    <a:pt x="998" y="1442"/>
                  </a:cubicBezTo>
                  <a:cubicBezTo>
                    <a:pt x="1013" y="1505"/>
                    <a:pt x="1012" y="1550"/>
                    <a:pt x="1085" y="1569"/>
                  </a:cubicBezTo>
                  <a:cubicBezTo>
                    <a:pt x="1104" y="1626"/>
                    <a:pt x="1088" y="1584"/>
                    <a:pt x="1149" y="1680"/>
                  </a:cubicBezTo>
                  <a:cubicBezTo>
                    <a:pt x="1173" y="1717"/>
                    <a:pt x="1192" y="1768"/>
                    <a:pt x="1236" y="1783"/>
                  </a:cubicBezTo>
                  <a:cubicBezTo>
                    <a:pt x="1267" y="1833"/>
                    <a:pt x="1282" y="1853"/>
                    <a:pt x="1331" y="1886"/>
                  </a:cubicBezTo>
                  <a:cubicBezTo>
                    <a:pt x="1338" y="1891"/>
                    <a:pt x="1345" y="1899"/>
                    <a:pt x="1354" y="1902"/>
                  </a:cubicBezTo>
                  <a:cubicBezTo>
                    <a:pt x="1370" y="1907"/>
                    <a:pt x="1402" y="1918"/>
                    <a:pt x="1402" y="1918"/>
                  </a:cubicBezTo>
                  <a:cubicBezTo>
                    <a:pt x="1412" y="1886"/>
                    <a:pt x="1405" y="1843"/>
                    <a:pt x="1386" y="1815"/>
                  </a:cubicBezTo>
                  <a:cubicBezTo>
                    <a:pt x="1375" y="1799"/>
                    <a:pt x="1354" y="1767"/>
                    <a:pt x="1354" y="1767"/>
                  </a:cubicBezTo>
                  <a:cubicBezTo>
                    <a:pt x="1316" y="1637"/>
                    <a:pt x="1277" y="1523"/>
                    <a:pt x="1180" y="1426"/>
                  </a:cubicBezTo>
                  <a:cubicBezTo>
                    <a:pt x="1166" y="1388"/>
                    <a:pt x="1147" y="1356"/>
                    <a:pt x="1125" y="1324"/>
                  </a:cubicBezTo>
                  <a:cubicBezTo>
                    <a:pt x="1122" y="1287"/>
                    <a:pt x="1124" y="1249"/>
                    <a:pt x="1117" y="1213"/>
                  </a:cubicBezTo>
                  <a:cubicBezTo>
                    <a:pt x="1111" y="1186"/>
                    <a:pt x="1053" y="1105"/>
                    <a:pt x="1046" y="1094"/>
                  </a:cubicBezTo>
                  <a:cubicBezTo>
                    <a:pt x="1014" y="1041"/>
                    <a:pt x="980" y="987"/>
                    <a:pt x="950" y="935"/>
                  </a:cubicBezTo>
                  <a:cubicBezTo>
                    <a:pt x="897" y="845"/>
                    <a:pt x="943" y="896"/>
                    <a:pt x="895" y="848"/>
                  </a:cubicBezTo>
                  <a:cubicBezTo>
                    <a:pt x="877" y="794"/>
                    <a:pt x="845" y="745"/>
                    <a:pt x="832" y="690"/>
                  </a:cubicBezTo>
                  <a:cubicBezTo>
                    <a:pt x="846" y="631"/>
                    <a:pt x="881" y="594"/>
                    <a:pt x="895" y="531"/>
                  </a:cubicBezTo>
                  <a:cubicBezTo>
                    <a:pt x="911" y="451"/>
                    <a:pt x="937" y="374"/>
                    <a:pt x="950" y="294"/>
                  </a:cubicBezTo>
                  <a:cubicBezTo>
                    <a:pt x="921" y="233"/>
                    <a:pt x="905" y="169"/>
                    <a:pt x="871" y="112"/>
                  </a:cubicBezTo>
                  <a:cubicBezTo>
                    <a:pt x="861" y="95"/>
                    <a:pt x="858" y="68"/>
                    <a:pt x="840" y="64"/>
                  </a:cubicBezTo>
                  <a:cubicBezTo>
                    <a:pt x="800" y="54"/>
                    <a:pt x="759" y="44"/>
                    <a:pt x="721" y="32"/>
                  </a:cubicBezTo>
                  <a:cubicBezTo>
                    <a:pt x="694" y="6"/>
                    <a:pt x="689" y="16"/>
                    <a:pt x="705" y="1"/>
                  </a:cubicBezTo>
                  <a:close/>
                </a:path>
              </a:pathLst>
            </a:custGeom>
            <a:solidFill>
              <a:schemeClr val="bg1"/>
            </a:solidFill>
            <a:ln w="9525">
              <a:solidFill>
                <a:schemeClr val="bg1"/>
              </a:solidFill>
              <a:round/>
              <a:headEnd/>
              <a:tailEnd/>
            </a:ln>
          </p:spPr>
          <p:txBody>
            <a:bodyPr wrap="none" anchor="ctr"/>
            <a:lstStyle/>
            <a:p>
              <a:endParaRPr lang="en-US"/>
            </a:p>
          </p:txBody>
        </p:sp>
        <p:sp>
          <p:nvSpPr>
            <p:cNvPr id="77842" name="Picture 420"/>
            <p:cNvSpPr>
              <a:spLocks noChangeAspect="1" noChangeArrowheads="1"/>
            </p:cNvSpPr>
            <p:nvPr/>
          </p:nvSpPr>
          <p:spPr bwMode="auto">
            <a:xfrm rot="-5444637">
              <a:off x="3224" y="1362"/>
              <a:ext cx="76" cy="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prstDash val="sysDot"/>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77843" name="Text Box 421"/>
            <p:cNvSpPr txBox="1">
              <a:spLocks noChangeAspect="1" noChangeArrowheads="1"/>
            </p:cNvSpPr>
            <p:nvPr/>
          </p:nvSpPr>
          <p:spPr bwMode="auto">
            <a:xfrm>
              <a:off x="31" y="587"/>
              <a:ext cx="1875"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600" b="1">
                  <a:solidFill>
                    <a:schemeClr val="accent2"/>
                  </a:solidFill>
                  <a:latin typeface="Arial" panose="020B0604020202020204" pitchFamily="34" charset="0"/>
                  <a:ea typeface="ＭＳ Ｐゴシック" panose="020B0600070205080204" pitchFamily="34" charset="-128"/>
                </a:rPr>
                <a:t>~4000 mg Fe / 70 kg male</a:t>
              </a:r>
            </a:p>
          </p:txBody>
        </p:sp>
        <p:sp>
          <p:nvSpPr>
            <p:cNvPr id="77844" name="Text Box 422"/>
            <p:cNvSpPr txBox="1">
              <a:spLocks noChangeAspect="1" noChangeArrowheads="1"/>
            </p:cNvSpPr>
            <p:nvPr/>
          </p:nvSpPr>
          <p:spPr bwMode="auto">
            <a:xfrm>
              <a:off x="2272" y="601"/>
              <a:ext cx="808"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000">
                  <a:latin typeface="Arial" panose="020B0604020202020204" pitchFamily="34" charset="0"/>
                  <a:ea typeface="ＭＳ Ｐゴシック" panose="020B0600070205080204" pitchFamily="34" charset="-128"/>
                </a:rPr>
                <a:t>Daily Fe</a:t>
              </a:r>
            </a:p>
            <a:p>
              <a:pPr algn="ctr">
                <a:spcBef>
                  <a:spcPct val="0"/>
                </a:spcBef>
                <a:buFontTx/>
                <a:buNone/>
              </a:pPr>
              <a:r>
                <a:rPr lang="en-US" altLang="en-US" sz="1000">
                  <a:latin typeface="Arial" panose="020B0604020202020204" pitchFamily="34" charset="0"/>
                  <a:ea typeface="ＭＳ Ｐゴシック" panose="020B0600070205080204" pitchFamily="34" charset="-128"/>
                </a:rPr>
                <a:t>Absorption</a:t>
              </a:r>
            </a:p>
            <a:p>
              <a:pPr algn="ctr">
                <a:spcBef>
                  <a:spcPct val="0"/>
                </a:spcBef>
                <a:buFontTx/>
                <a:buNone/>
              </a:pPr>
              <a:r>
                <a:rPr lang="en-US" altLang="en-US" sz="1000">
                  <a:latin typeface="Arial" panose="020B0604020202020204" pitchFamily="34" charset="0"/>
                  <a:ea typeface="ＭＳ Ｐゴシック" panose="020B0600070205080204" pitchFamily="34" charset="-128"/>
                </a:rPr>
                <a:t>1-2 mg (~0.05%)</a:t>
              </a:r>
              <a:endParaRPr lang="en-US" altLang="en-US" sz="1400">
                <a:latin typeface="Arial" panose="020B0604020202020204" pitchFamily="34" charset="0"/>
                <a:ea typeface="ＭＳ Ｐゴシック" panose="020B0600070205080204" pitchFamily="34" charset="-128"/>
              </a:endParaRPr>
            </a:p>
          </p:txBody>
        </p:sp>
        <p:sp>
          <p:nvSpPr>
            <p:cNvPr id="77845" name="Text Box 423"/>
            <p:cNvSpPr txBox="1">
              <a:spLocks noChangeAspect="1" noChangeArrowheads="1"/>
            </p:cNvSpPr>
            <p:nvPr/>
          </p:nvSpPr>
          <p:spPr bwMode="auto">
            <a:xfrm>
              <a:off x="2202" y="1343"/>
              <a:ext cx="573"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000">
                  <a:latin typeface="Arial" panose="020B0604020202020204" pitchFamily="34" charset="0"/>
                  <a:ea typeface="ＭＳ Ｐゴシック" panose="020B0600070205080204" pitchFamily="34" charset="-128"/>
                </a:rPr>
                <a:t>Duodenum</a:t>
              </a:r>
            </a:p>
          </p:txBody>
        </p:sp>
        <p:sp>
          <p:nvSpPr>
            <p:cNvPr id="77846" name="Text Box 424"/>
            <p:cNvSpPr txBox="1">
              <a:spLocks noChangeAspect="1" noChangeArrowheads="1"/>
            </p:cNvSpPr>
            <p:nvPr/>
          </p:nvSpPr>
          <p:spPr bwMode="auto">
            <a:xfrm>
              <a:off x="3356" y="1372"/>
              <a:ext cx="90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200">
                  <a:latin typeface="Arial" panose="020B0604020202020204" pitchFamily="34" charset="0"/>
                  <a:ea typeface="ＭＳ Ｐゴシック" panose="020B0600070205080204" pitchFamily="34" charset="-128"/>
                </a:rPr>
                <a:t>Daily Fe Loss</a:t>
              </a:r>
            </a:p>
            <a:p>
              <a:pPr algn="ctr">
                <a:spcBef>
                  <a:spcPct val="0"/>
                </a:spcBef>
                <a:buFontTx/>
                <a:buNone/>
              </a:pPr>
              <a:r>
                <a:rPr lang="en-US" altLang="en-US" sz="1200">
                  <a:latin typeface="Arial" panose="020B0604020202020204" pitchFamily="34" charset="0"/>
                  <a:ea typeface="ＭＳ Ｐゴシック" panose="020B0600070205080204" pitchFamily="34" charset="-128"/>
                </a:rPr>
                <a:t>1-2 mg (~0.05%</a:t>
              </a:r>
            </a:p>
          </p:txBody>
        </p:sp>
        <p:sp>
          <p:nvSpPr>
            <p:cNvPr id="77847" name="Text Box 425"/>
            <p:cNvSpPr txBox="1">
              <a:spLocks noChangeAspect="1" noChangeArrowheads="1"/>
            </p:cNvSpPr>
            <p:nvPr/>
          </p:nvSpPr>
          <p:spPr bwMode="auto">
            <a:xfrm>
              <a:off x="2836" y="2069"/>
              <a:ext cx="705"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000">
                  <a:latin typeface="Arial" panose="020B0604020202020204" pitchFamily="34" charset="0"/>
                  <a:ea typeface="ＭＳ Ｐゴシック" panose="020B0600070205080204" pitchFamily="34" charset="-128"/>
                </a:rPr>
                <a:t>Bone Marrow </a:t>
              </a:r>
            </a:p>
            <a:p>
              <a:pPr algn="ctr">
                <a:spcBef>
                  <a:spcPct val="0"/>
                </a:spcBef>
                <a:buFontTx/>
                <a:buNone/>
              </a:pPr>
              <a:r>
                <a:rPr lang="en-US" altLang="en-US" sz="1000">
                  <a:latin typeface="Arial" panose="020B0604020202020204" pitchFamily="34" charset="0"/>
                  <a:ea typeface="ＭＳ Ｐゴシック" panose="020B0600070205080204" pitchFamily="34" charset="-128"/>
                </a:rPr>
                <a:t>Erythropoiesis</a:t>
              </a:r>
            </a:p>
          </p:txBody>
        </p:sp>
        <p:sp>
          <p:nvSpPr>
            <p:cNvPr id="77848" name="Text Box 426"/>
            <p:cNvSpPr txBox="1">
              <a:spLocks noChangeAspect="1" noChangeArrowheads="1"/>
            </p:cNvSpPr>
            <p:nvPr/>
          </p:nvSpPr>
          <p:spPr bwMode="auto">
            <a:xfrm>
              <a:off x="4039" y="2415"/>
              <a:ext cx="368"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000">
                  <a:latin typeface="Arial" panose="020B0604020202020204" pitchFamily="34" charset="0"/>
                  <a:ea typeface="ＭＳ Ｐゴシック" panose="020B0600070205080204" pitchFamily="34" charset="-128"/>
                </a:rPr>
                <a:t>RBCs</a:t>
              </a:r>
            </a:p>
          </p:txBody>
        </p:sp>
        <p:sp>
          <p:nvSpPr>
            <p:cNvPr id="77849" name="Text Box 427"/>
            <p:cNvSpPr txBox="1">
              <a:spLocks noChangeAspect="1" noChangeArrowheads="1"/>
            </p:cNvSpPr>
            <p:nvPr/>
          </p:nvSpPr>
          <p:spPr bwMode="auto">
            <a:xfrm>
              <a:off x="2730" y="3072"/>
              <a:ext cx="8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000">
                  <a:latin typeface="Arial" panose="020B0604020202020204" pitchFamily="34" charset="0"/>
                  <a:ea typeface="ＭＳ Ｐゴシック" panose="020B0600070205080204" pitchFamily="34" charset="-128"/>
                </a:rPr>
                <a:t>Fe Recycled</a:t>
              </a:r>
            </a:p>
            <a:p>
              <a:pPr algn="ctr">
                <a:spcBef>
                  <a:spcPct val="0"/>
                </a:spcBef>
                <a:buFontTx/>
                <a:buNone/>
              </a:pPr>
              <a:r>
                <a:rPr lang="en-US" altLang="en-US" sz="1000">
                  <a:latin typeface="Arial" panose="020B0604020202020204" pitchFamily="34" charset="0"/>
                  <a:ea typeface="ＭＳ Ｐゴシック" panose="020B0600070205080204" pitchFamily="34" charset="-128"/>
                </a:rPr>
                <a:t>from Hemoglobin</a:t>
              </a:r>
            </a:p>
          </p:txBody>
        </p:sp>
        <p:sp>
          <p:nvSpPr>
            <p:cNvPr id="77850" name="Text Box 428"/>
            <p:cNvSpPr txBox="1">
              <a:spLocks noChangeAspect="1" noChangeArrowheads="1"/>
            </p:cNvSpPr>
            <p:nvPr/>
          </p:nvSpPr>
          <p:spPr bwMode="auto">
            <a:xfrm>
              <a:off x="4186" y="2661"/>
              <a:ext cx="1061"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000">
                  <a:latin typeface="Arial" panose="020B0604020202020204" pitchFamily="34" charset="0"/>
                  <a:ea typeface="ＭＳ Ｐゴシック" panose="020B0600070205080204" pitchFamily="34" charset="-128"/>
                </a:rPr>
                <a:t>Phagocytosis of effete</a:t>
              </a:r>
            </a:p>
            <a:p>
              <a:pPr algn="ctr">
                <a:spcBef>
                  <a:spcPct val="0"/>
                </a:spcBef>
                <a:buFontTx/>
                <a:buNone/>
              </a:pPr>
              <a:r>
                <a:rPr lang="en-US" altLang="en-US" sz="1000">
                  <a:latin typeface="Arial" panose="020B0604020202020204" pitchFamily="34" charset="0"/>
                  <a:ea typeface="ＭＳ Ｐゴシック" panose="020B0600070205080204" pitchFamily="34" charset="-128"/>
                </a:rPr>
                <a:t>RBCs by macrophages</a:t>
              </a:r>
            </a:p>
          </p:txBody>
        </p:sp>
        <p:sp>
          <p:nvSpPr>
            <p:cNvPr id="77851" name="Text Box 429"/>
            <p:cNvSpPr txBox="1">
              <a:spLocks noChangeAspect="1" noChangeArrowheads="1"/>
            </p:cNvSpPr>
            <p:nvPr/>
          </p:nvSpPr>
          <p:spPr bwMode="auto">
            <a:xfrm>
              <a:off x="3729" y="3637"/>
              <a:ext cx="890"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000">
                  <a:latin typeface="Arial" panose="020B0604020202020204" pitchFamily="34" charset="0"/>
                  <a:ea typeface="ＭＳ Ｐゴシック" panose="020B0600070205080204" pitchFamily="34" charset="-128"/>
                </a:rPr>
                <a:t>Macrophages/RES</a:t>
              </a:r>
            </a:p>
            <a:p>
              <a:pPr algn="ctr">
                <a:spcBef>
                  <a:spcPct val="0"/>
                </a:spcBef>
                <a:buFontTx/>
                <a:buNone/>
              </a:pPr>
              <a:r>
                <a:rPr lang="en-US" altLang="en-US" sz="1000">
                  <a:latin typeface="Arial" panose="020B0604020202020204" pitchFamily="34" charset="0"/>
                  <a:ea typeface="ＭＳ Ｐゴシック" panose="020B0600070205080204" pitchFamily="34" charset="-128"/>
                </a:rPr>
                <a:t>(Fe Storage and</a:t>
              </a:r>
            </a:p>
            <a:p>
              <a:pPr algn="ctr">
                <a:spcBef>
                  <a:spcPct val="0"/>
                </a:spcBef>
                <a:buFontTx/>
                <a:buNone/>
              </a:pPr>
              <a:r>
                <a:rPr lang="en-US" altLang="en-US" sz="1000">
                  <a:latin typeface="Arial" panose="020B0604020202020204" pitchFamily="34" charset="0"/>
                  <a:ea typeface="ＭＳ Ｐゴシック" panose="020B0600070205080204" pitchFamily="34" charset="-128"/>
                </a:rPr>
                <a:t>Recycling)</a:t>
              </a:r>
            </a:p>
          </p:txBody>
        </p:sp>
        <p:sp>
          <p:nvSpPr>
            <p:cNvPr id="77852" name="Text Box 430"/>
            <p:cNvSpPr txBox="1">
              <a:spLocks noChangeAspect="1" noChangeArrowheads="1"/>
            </p:cNvSpPr>
            <p:nvPr/>
          </p:nvSpPr>
          <p:spPr bwMode="auto">
            <a:xfrm>
              <a:off x="2046" y="3887"/>
              <a:ext cx="1255" cy="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000">
                  <a:latin typeface="Arial" panose="020B0604020202020204" pitchFamily="34" charset="0"/>
                  <a:ea typeface="ＭＳ Ｐゴシック" panose="020B0600070205080204" pitchFamily="34" charset="-128"/>
                </a:rPr>
                <a:t>Liver</a:t>
              </a:r>
            </a:p>
            <a:p>
              <a:pPr algn="ctr">
                <a:spcBef>
                  <a:spcPct val="0"/>
                </a:spcBef>
                <a:buFontTx/>
                <a:buNone/>
              </a:pPr>
              <a:r>
                <a:rPr lang="en-US" altLang="en-US" sz="1000">
                  <a:latin typeface="Arial" panose="020B0604020202020204" pitchFamily="34" charset="0"/>
                  <a:ea typeface="ＭＳ Ｐゴシック" panose="020B0600070205080204" pitchFamily="34" charset="-128"/>
                </a:rPr>
                <a:t>(Fe Storage in Hepatocytes </a:t>
              </a:r>
            </a:p>
            <a:p>
              <a:pPr algn="ctr">
                <a:spcBef>
                  <a:spcPct val="0"/>
                </a:spcBef>
                <a:buFontTx/>
                <a:buNone/>
              </a:pPr>
              <a:r>
                <a:rPr lang="en-US" altLang="en-US" sz="1000">
                  <a:latin typeface="Arial" panose="020B0604020202020204" pitchFamily="34" charset="0"/>
                  <a:ea typeface="ＭＳ Ｐゴシック" panose="020B0600070205080204" pitchFamily="34" charset="-128"/>
                </a:rPr>
                <a:t>and Kupffer Cells)</a:t>
              </a:r>
            </a:p>
          </p:txBody>
        </p:sp>
        <p:sp>
          <p:nvSpPr>
            <p:cNvPr id="77853" name="Text Box 431"/>
            <p:cNvSpPr txBox="1">
              <a:spLocks noChangeAspect="1" noChangeArrowheads="1"/>
            </p:cNvSpPr>
            <p:nvPr/>
          </p:nvSpPr>
          <p:spPr bwMode="auto">
            <a:xfrm>
              <a:off x="2431" y="2532"/>
              <a:ext cx="46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400">
                  <a:latin typeface="Arial" panose="020B0604020202020204" pitchFamily="34" charset="0"/>
                  <a:ea typeface="ＭＳ Ｐゴシック" panose="020B0600070205080204" pitchFamily="34" charset="-128"/>
                </a:rPr>
                <a:t>Fe</a:t>
              </a:r>
              <a:r>
                <a:rPr lang="en-US" altLang="en-US" sz="1400" baseline="-25000">
                  <a:latin typeface="Arial" panose="020B0604020202020204" pitchFamily="34" charset="0"/>
                  <a:ea typeface="ＭＳ Ｐゴシック" panose="020B0600070205080204" pitchFamily="34" charset="-128"/>
                </a:rPr>
                <a:t>2-</a:t>
              </a:r>
              <a:r>
                <a:rPr lang="en-US" altLang="en-US" sz="1400">
                  <a:latin typeface="Arial" panose="020B0604020202020204" pitchFamily="34" charset="0"/>
                  <a:ea typeface="ＭＳ Ｐゴシック" panose="020B0600070205080204" pitchFamily="34" charset="-128"/>
                </a:rPr>
                <a:t>Tf</a:t>
              </a:r>
              <a:endParaRPr lang="en-US" altLang="en-US" sz="1000">
                <a:latin typeface="Arial" panose="020B0604020202020204" pitchFamily="34" charset="0"/>
                <a:ea typeface="ＭＳ Ｐゴシック" panose="020B0600070205080204" pitchFamily="34" charset="-128"/>
              </a:endParaRPr>
            </a:p>
          </p:txBody>
        </p:sp>
        <p:grpSp>
          <p:nvGrpSpPr>
            <p:cNvPr id="77854" name="Group 432"/>
            <p:cNvGrpSpPr>
              <a:grpSpLocks/>
            </p:cNvGrpSpPr>
            <p:nvPr/>
          </p:nvGrpSpPr>
          <p:grpSpPr bwMode="auto">
            <a:xfrm>
              <a:off x="4074" y="1977"/>
              <a:ext cx="124" cy="110"/>
              <a:chOff x="4074" y="1977"/>
              <a:chExt cx="124" cy="110"/>
            </a:xfrm>
          </p:grpSpPr>
          <p:sp>
            <p:nvSpPr>
              <p:cNvPr id="82465" name="Freeform 433"/>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66" name="Freeform 434"/>
              <p:cNvSpPr>
                <a:spLocks noChangeAspect="1" noEditPoints="1"/>
              </p:cNvSpPr>
              <p:nvPr/>
            </p:nvSpPr>
            <p:spPr bwMode="auto">
              <a:xfrm>
                <a:off x="4083" y="200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67" name="Freeform 435"/>
              <p:cNvSpPr>
                <a:spLocks noChangeAspect="1" noEditPoints="1"/>
              </p:cNvSpPr>
              <p:nvPr/>
            </p:nvSpPr>
            <p:spPr bwMode="auto">
              <a:xfrm>
                <a:off x="4083" y="200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68" name="Freeform 436"/>
              <p:cNvSpPr>
                <a:spLocks noChangeAspect="1" noEditPoints="1"/>
              </p:cNvSpPr>
              <p:nvPr/>
            </p:nvSpPr>
            <p:spPr bwMode="auto">
              <a:xfrm>
                <a:off x="4083" y="200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69" name="Freeform 437"/>
              <p:cNvSpPr>
                <a:spLocks noChangeAspect="1" noEditPoints="1"/>
              </p:cNvSpPr>
              <p:nvPr/>
            </p:nvSpPr>
            <p:spPr bwMode="auto">
              <a:xfrm>
                <a:off x="4098" y="203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0" name="Freeform 438"/>
              <p:cNvSpPr>
                <a:spLocks noChangeAspect="1" noEditPoints="1"/>
              </p:cNvSpPr>
              <p:nvPr/>
            </p:nvSpPr>
            <p:spPr bwMode="auto">
              <a:xfrm>
                <a:off x="4083" y="199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1" name="Freeform 439"/>
              <p:cNvSpPr>
                <a:spLocks noChangeAspect="1" noEditPoints="1"/>
              </p:cNvSpPr>
              <p:nvPr/>
            </p:nvSpPr>
            <p:spPr bwMode="auto">
              <a:xfrm>
                <a:off x="4098" y="203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2" name="Freeform 440"/>
              <p:cNvSpPr>
                <a:spLocks noChangeAspect="1" noEditPoints="1"/>
              </p:cNvSpPr>
              <p:nvPr/>
            </p:nvSpPr>
            <p:spPr bwMode="auto">
              <a:xfrm>
                <a:off x="4084" y="199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3" name="Freeform 441"/>
              <p:cNvSpPr>
                <a:spLocks noChangeAspect="1" noEditPoints="1"/>
              </p:cNvSpPr>
              <p:nvPr/>
            </p:nvSpPr>
            <p:spPr bwMode="auto">
              <a:xfrm>
                <a:off x="4109" y="205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4" name="Freeform 442"/>
              <p:cNvSpPr>
                <a:spLocks noChangeAspect="1" noEditPoints="1"/>
              </p:cNvSpPr>
              <p:nvPr/>
            </p:nvSpPr>
            <p:spPr bwMode="auto">
              <a:xfrm>
                <a:off x="4085" y="198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5" name="Freeform 443"/>
              <p:cNvSpPr>
                <a:spLocks noChangeAspect="1" noEditPoints="1"/>
              </p:cNvSpPr>
              <p:nvPr/>
            </p:nvSpPr>
            <p:spPr bwMode="auto">
              <a:xfrm>
                <a:off x="4134" y="206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6" name="Freeform 444"/>
              <p:cNvSpPr>
                <a:spLocks noChangeAspect="1" noEditPoints="1"/>
              </p:cNvSpPr>
              <p:nvPr/>
            </p:nvSpPr>
            <p:spPr bwMode="auto">
              <a:xfrm>
                <a:off x="4152" y="207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7" name="Freeform 445"/>
              <p:cNvSpPr>
                <a:spLocks noChangeAspect="1" noEditPoints="1"/>
              </p:cNvSpPr>
              <p:nvPr/>
            </p:nvSpPr>
            <p:spPr bwMode="auto">
              <a:xfrm>
                <a:off x="4089" y="198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8" name="Freeform 446"/>
              <p:cNvSpPr>
                <a:spLocks noChangeAspect="1" noEditPoints="1"/>
              </p:cNvSpPr>
              <p:nvPr/>
            </p:nvSpPr>
            <p:spPr bwMode="auto">
              <a:xfrm>
                <a:off x="4177" y="203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79" name="Freeform 447"/>
              <p:cNvSpPr>
                <a:spLocks noChangeAspect="1" noEditPoints="1"/>
              </p:cNvSpPr>
              <p:nvPr/>
            </p:nvSpPr>
            <p:spPr bwMode="auto">
              <a:xfrm>
                <a:off x="4156" y="204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0" name="Freeform 448"/>
              <p:cNvSpPr>
                <a:spLocks noChangeAspect="1"/>
              </p:cNvSpPr>
              <p:nvPr/>
            </p:nvSpPr>
            <p:spPr bwMode="auto">
              <a:xfrm>
                <a:off x="4151" y="203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1" name="Freeform 449"/>
              <p:cNvSpPr>
                <a:spLocks noChangeAspect="1"/>
              </p:cNvSpPr>
              <p:nvPr/>
            </p:nvSpPr>
            <p:spPr bwMode="auto">
              <a:xfrm>
                <a:off x="4146" y="203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2" name="Freeform 450"/>
              <p:cNvSpPr>
                <a:spLocks noChangeAspect="1"/>
              </p:cNvSpPr>
              <p:nvPr/>
            </p:nvSpPr>
            <p:spPr bwMode="auto">
              <a:xfrm>
                <a:off x="4140" y="203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3" name="Freeform 451"/>
              <p:cNvSpPr>
                <a:spLocks noChangeAspect="1" noEditPoints="1"/>
              </p:cNvSpPr>
              <p:nvPr/>
            </p:nvSpPr>
            <p:spPr bwMode="auto">
              <a:xfrm>
                <a:off x="4138" y="203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4" name="Freeform 452"/>
              <p:cNvSpPr>
                <a:spLocks noChangeAspect="1" noEditPoints="1"/>
              </p:cNvSpPr>
              <p:nvPr/>
            </p:nvSpPr>
            <p:spPr bwMode="auto">
              <a:xfrm>
                <a:off x="4141" y="203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5" name="Freeform 453"/>
              <p:cNvSpPr>
                <a:spLocks noChangeAspect="1" noEditPoints="1"/>
              </p:cNvSpPr>
              <p:nvPr/>
            </p:nvSpPr>
            <p:spPr bwMode="auto">
              <a:xfrm>
                <a:off x="4101" y="200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6" name="Freeform 454"/>
              <p:cNvSpPr>
                <a:spLocks noChangeAspect="1" noEditPoints="1"/>
              </p:cNvSpPr>
              <p:nvPr/>
            </p:nvSpPr>
            <p:spPr bwMode="auto">
              <a:xfrm>
                <a:off x="4102" y="200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7" name="Freeform 455"/>
              <p:cNvSpPr>
                <a:spLocks noChangeAspect="1"/>
              </p:cNvSpPr>
              <p:nvPr/>
            </p:nvSpPr>
            <p:spPr bwMode="auto">
              <a:xfrm>
                <a:off x="4134" y="202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8" name="Freeform 456"/>
              <p:cNvSpPr>
                <a:spLocks noChangeAspect="1" noEditPoints="1"/>
              </p:cNvSpPr>
              <p:nvPr/>
            </p:nvSpPr>
            <p:spPr bwMode="auto">
              <a:xfrm>
                <a:off x="4131" y="202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89" name="Freeform 457"/>
              <p:cNvSpPr>
                <a:spLocks noChangeAspect="1" noEditPoints="1"/>
              </p:cNvSpPr>
              <p:nvPr/>
            </p:nvSpPr>
            <p:spPr bwMode="auto">
              <a:xfrm>
                <a:off x="4138" y="202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0" name="Freeform 458"/>
              <p:cNvSpPr>
                <a:spLocks noChangeAspect="1"/>
              </p:cNvSpPr>
              <p:nvPr/>
            </p:nvSpPr>
            <p:spPr bwMode="auto">
              <a:xfrm>
                <a:off x="4138" y="202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1" name="Freeform 459"/>
              <p:cNvSpPr>
                <a:spLocks noChangeAspect="1"/>
              </p:cNvSpPr>
              <p:nvPr/>
            </p:nvSpPr>
            <p:spPr bwMode="auto">
              <a:xfrm>
                <a:off x="4139" y="202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2" name="Freeform 460"/>
              <p:cNvSpPr>
                <a:spLocks noChangeAspect="1" noEditPoints="1"/>
              </p:cNvSpPr>
              <p:nvPr/>
            </p:nvSpPr>
            <p:spPr bwMode="auto">
              <a:xfrm>
                <a:off x="4138" y="202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3" name="Freeform 461"/>
              <p:cNvSpPr>
                <a:spLocks noChangeAspect="1" noEditPoints="1"/>
              </p:cNvSpPr>
              <p:nvPr/>
            </p:nvSpPr>
            <p:spPr bwMode="auto">
              <a:xfrm>
                <a:off x="4138" y="202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4" name="Freeform 462"/>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5" name="Freeform 463"/>
              <p:cNvSpPr>
                <a:spLocks noChangeAspect="1" noEditPoints="1"/>
              </p:cNvSpPr>
              <p:nvPr/>
            </p:nvSpPr>
            <p:spPr bwMode="auto">
              <a:xfrm>
                <a:off x="4138" y="202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6" name="Freeform 464"/>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7" name="Freeform 465"/>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8" name="Freeform 466"/>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99" name="Oval 467"/>
              <p:cNvSpPr>
                <a:spLocks noChangeAspect="1" noChangeArrowheads="1"/>
              </p:cNvSpPr>
              <p:nvPr/>
            </p:nvSpPr>
            <p:spPr bwMode="auto">
              <a:xfrm>
                <a:off x="4138" y="202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2500" name="Freeform 468"/>
              <p:cNvSpPr>
                <a:spLocks noChangeAspect="1" noEditPoints="1"/>
              </p:cNvSpPr>
              <p:nvPr/>
            </p:nvSpPr>
            <p:spPr bwMode="auto">
              <a:xfrm>
                <a:off x="4138" y="202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01" name="Freeform 469"/>
              <p:cNvSpPr>
                <a:spLocks noChangeAspect="1" noEditPoints="1"/>
              </p:cNvSpPr>
              <p:nvPr/>
            </p:nvSpPr>
            <p:spPr bwMode="auto">
              <a:xfrm>
                <a:off x="4138" y="202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02" name="Freeform 470"/>
              <p:cNvSpPr>
                <a:spLocks noChangeAspect="1" noEditPoints="1"/>
              </p:cNvSpPr>
              <p:nvPr/>
            </p:nvSpPr>
            <p:spPr bwMode="auto">
              <a:xfrm>
                <a:off x="4138" y="202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03" name="Freeform 471"/>
              <p:cNvSpPr>
                <a:spLocks noChangeAspect="1" noEditPoints="1"/>
              </p:cNvSpPr>
              <p:nvPr/>
            </p:nvSpPr>
            <p:spPr bwMode="auto">
              <a:xfrm>
                <a:off x="4138" y="202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04" name="Freeform 472"/>
              <p:cNvSpPr>
                <a:spLocks noChangeAspect="1" noEditPoints="1"/>
              </p:cNvSpPr>
              <p:nvPr/>
            </p:nvSpPr>
            <p:spPr bwMode="auto">
              <a:xfrm>
                <a:off x="4138" y="202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05" name="Freeform 473"/>
              <p:cNvSpPr>
                <a:spLocks noChangeAspect="1" noEditPoints="1"/>
              </p:cNvSpPr>
              <p:nvPr/>
            </p:nvSpPr>
            <p:spPr bwMode="auto">
              <a:xfrm>
                <a:off x="4138" y="202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06" name="Freeform 474"/>
              <p:cNvSpPr>
                <a:spLocks noChangeAspect="1" noEditPoints="1"/>
              </p:cNvSpPr>
              <p:nvPr/>
            </p:nvSpPr>
            <p:spPr bwMode="auto">
              <a:xfrm>
                <a:off x="4138" y="202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07" name="Freeform 475"/>
              <p:cNvSpPr>
                <a:spLocks noChangeAspect="1" noEditPoints="1"/>
              </p:cNvSpPr>
              <p:nvPr/>
            </p:nvSpPr>
            <p:spPr bwMode="auto">
              <a:xfrm>
                <a:off x="4138" y="202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08" name="Freeform 476"/>
              <p:cNvSpPr>
                <a:spLocks noChangeAspect="1" noEditPoints="1"/>
              </p:cNvSpPr>
              <p:nvPr/>
            </p:nvSpPr>
            <p:spPr bwMode="auto">
              <a:xfrm>
                <a:off x="4139" y="202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09" name="Freeform 477"/>
              <p:cNvSpPr>
                <a:spLocks noChangeAspect="1" noEditPoints="1"/>
              </p:cNvSpPr>
              <p:nvPr/>
            </p:nvSpPr>
            <p:spPr bwMode="auto">
              <a:xfrm>
                <a:off x="4139" y="202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0" name="Freeform 478"/>
              <p:cNvSpPr>
                <a:spLocks noChangeAspect="1" noEditPoints="1"/>
              </p:cNvSpPr>
              <p:nvPr/>
            </p:nvSpPr>
            <p:spPr bwMode="auto">
              <a:xfrm>
                <a:off x="4096" y="198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1" name="Freeform 479"/>
              <p:cNvSpPr>
                <a:spLocks noChangeAspect="1" noEditPoints="1"/>
              </p:cNvSpPr>
              <p:nvPr/>
            </p:nvSpPr>
            <p:spPr bwMode="auto">
              <a:xfrm>
                <a:off x="4096" y="198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2" name="Freeform 480"/>
              <p:cNvSpPr>
                <a:spLocks noChangeAspect="1" noEditPoints="1"/>
              </p:cNvSpPr>
              <p:nvPr/>
            </p:nvSpPr>
            <p:spPr bwMode="auto">
              <a:xfrm>
                <a:off x="4111" y="200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3" name="Freeform 481"/>
              <p:cNvSpPr>
                <a:spLocks noChangeAspect="1" noEditPoints="1"/>
              </p:cNvSpPr>
              <p:nvPr/>
            </p:nvSpPr>
            <p:spPr bwMode="auto">
              <a:xfrm>
                <a:off x="4100" y="198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4" name="Freeform 482"/>
              <p:cNvSpPr>
                <a:spLocks noChangeAspect="1"/>
              </p:cNvSpPr>
              <p:nvPr/>
            </p:nvSpPr>
            <p:spPr bwMode="auto">
              <a:xfrm>
                <a:off x="4117" y="201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5" name="Freeform 483"/>
              <p:cNvSpPr>
                <a:spLocks noChangeAspect="1" noEditPoints="1"/>
              </p:cNvSpPr>
              <p:nvPr/>
            </p:nvSpPr>
            <p:spPr bwMode="auto">
              <a:xfrm>
                <a:off x="4100" y="198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6" name="Freeform 484"/>
              <p:cNvSpPr>
                <a:spLocks noChangeAspect="1"/>
              </p:cNvSpPr>
              <p:nvPr/>
            </p:nvSpPr>
            <p:spPr bwMode="auto">
              <a:xfrm>
                <a:off x="4122" y="201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7" name="Freeform 485"/>
              <p:cNvSpPr>
                <a:spLocks noChangeAspect="1" noEditPoints="1"/>
              </p:cNvSpPr>
              <p:nvPr/>
            </p:nvSpPr>
            <p:spPr bwMode="auto">
              <a:xfrm>
                <a:off x="4104" y="199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8" name="Freeform 486"/>
              <p:cNvSpPr>
                <a:spLocks noChangeAspect="1" noEditPoints="1"/>
              </p:cNvSpPr>
              <p:nvPr/>
            </p:nvSpPr>
            <p:spPr bwMode="auto">
              <a:xfrm>
                <a:off x="4134" y="202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19" name="Freeform 487"/>
              <p:cNvSpPr>
                <a:spLocks noChangeAspect="1" noEditPoints="1"/>
              </p:cNvSpPr>
              <p:nvPr/>
            </p:nvSpPr>
            <p:spPr bwMode="auto">
              <a:xfrm>
                <a:off x="4128" y="202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0" name="Freeform 488"/>
              <p:cNvSpPr>
                <a:spLocks noChangeAspect="1" noEditPoints="1"/>
              </p:cNvSpPr>
              <p:nvPr/>
            </p:nvSpPr>
            <p:spPr bwMode="auto">
              <a:xfrm>
                <a:off x="4109" y="199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1" name="Freeform 489"/>
              <p:cNvSpPr>
                <a:spLocks noChangeAspect="1" noEditPoints="1"/>
              </p:cNvSpPr>
              <p:nvPr/>
            </p:nvSpPr>
            <p:spPr bwMode="auto">
              <a:xfrm>
                <a:off x="4112" y="199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2" name="Freeform 490"/>
              <p:cNvSpPr>
                <a:spLocks noChangeAspect="1" noEditPoints="1"/>
              </p:cNvSpPr>
              <p:nvPr/>
            </p:nvSpPr>
            <p:spPr bwMode="auto">
              <a:xfrm>
                <a:off x="4136" y="202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3" name="Freeform 491"/>
              <p:cNvSpPr>
                <a:spLocks noChangeAspect="1" noEditPoints="1"/>
              </p:cNvSpPr>
              <p:nvPr/>
            </p:nvSpPr>
            <p:spPr bwMode="auto">
              <a:xfrm>
                <a:off x="4120" y="200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4" name="Freeform 492"/>
              <p:cNvSpPr>
                <a:spLocks noChangeAspect="1"/>
              </p:cNvSpPr>
              <p:nvPr/>
            </p:nvSpPr>
            <p:spPr bwMode="auto">
              <a:xfrm>
                <a:off x="4126" y="200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5" name="Freeform 493"/>
              <p:cNvSpPr>
                <a:spLocks noChangeAspect="1" noEditPoints="1"/>
              </p:cNvSpPr>
              <p:nvPr/>
            </p:nvSpPr>
            <p:spPr bwMode="auto">
              <a:xfrm>
                <a:off x="4143" y="203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6" name="Freeform 494"/>
              <p:cNvSpPr>
                <a:spLocks noChangeAspect="1"/>
              </p:cNvSpPr>
              <p:nvPr/>
            </p:nvSpPr>
            <p:spPr bwMode="auto">
              <a:xfrm>
                <a:off x="4146" y="202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7" name="Freeform 495"/>
              <p:cNvSpPr>
                <a:spLocks noChangeAspect="1"/>
              </p:cNvSpPr>
              <p:nvPr/>
            </p:nvSpPr>
            <p:spPr bwMode="auto">
              <a:xfrm>
                <a:off x="4131" y="202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8" name="Freeform 496"/>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29" name="Freeform 497"/>
              <p:cNvSpPr>
                <a:spLocks noChangeAspect="1" noEditPoints="1"/>
              </p:cNvSpPr>
              <p:nvPr/>
            </p:nvSpPr>
            <p:spPr bwMode="auto">
              <a:xfrm>
                <a:off x="4096" y="198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0" name="Freeform 498"/>
              <p:cNvSpPr>
                <a:spLocks noChangeAspect="1" noEditPoints="1"/>
              </p:cNvSpPr>
              <p:nvPr/>
            </p:nvSpPr>
            <p:spPr bwMode="auto">
              <a:xfrm>
                <a:off x="4094" y="197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1" name="Freeform 499"/>
              <p:cNvSpPr>
                <a:spLocks noChangeAspect="1" noEditPoints="1"/>
              </p:cNvSpPr>
              <p:nvPr/>
            </p:nvSpPr>
            <p:spPr bwMode="auto">
              <a:xfrm>
                <a:off x="4090" y="197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2" name="Freeform 500"/>
              <p:cNvSpPr>
                <a:spLocks noChangeAspect="1"/>
              </p:cNvSpPr>
              <p:nvPr/>
            </p:nvSpPr>
            <p:spPr bwMode="auto">
              <a:xfrm>
                <a:off x="4187" y="203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3" name="Freeform 501"/>
              <p:cNvSpPr>
                <a:spLocks noChangeAspect="1" noEditPoints="1"/>
              </p:cNvSpPr>
              <p:nvPr/>
            </p:nvSpPr>
            <p:spPr bwMode="auto">
              <a:xfrm>
                <a:off x="4088" y="197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4" name="Freeform 502"/>
              <p:cNvSpPr>
                <a:spLocks noChangeAspect="1" noEditPoints="1"/>
              </p:cNvSpPr>
              <p:nvPr/>
            </p:nvSpPr>
            <p:spPr bwMode="auto">
              <a:xfrm>
                <a:off x="4085" y="198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5" name="Freeform 503"/>
              <p:cNvSpPr>
                <a:spLocks noChangeAspect="1" noEditPoints="1"/>
              </p:cNvSpPr>
              <p:nvPr/>
            </p:nvSpPr>
            <p:spPr bwMode="auto">
              <a:xfrm>
                <a:off x="4085" y="198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6" name="Freeform 504"/>
              <p:cNvSpPr>
                <a:spLocks noChangeAspect="1" noEditPoints="1"/>
              </p:cNvSpPr>
              <p:nvPr/>
            </p:nvSpPr>
            <p:spPr bwMode="auto">
              <a:xfrm>
                <a:off x="4074" y="198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7" name="Freeform 505"/>
              <p:cNvSpPr>
                <a:spLocks noChangeAspect="1" noEditPoints="1"/>
              </p:cNvSpPr>
              <p:nvPr/>
            </p:nvSpPr>
            <p:spPr bwMode="auto">
              <a:xfrm>
                <a:off x="4074" y="198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8" name="Freeform 506"/>
              <p:cNvSpPr>
                <a:spLocks noChangeAspect="1" noEditPoints="1"/>
              </p:cNvSpPr>
              <p:nvPr/>
            </p:nvSpPr>
            <p:spPr bwMode="auto">
              <a:xfrm>
                <a:off x="4097" y="200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39" name="Freeform 507"/>
              <p:cNvSpPr>
                <a:spLocks noChangeAspect="1" noEditPoints="1"/>
              </p:cNvSpPr>
              <p:nvPr/>
            </p:nvSpPr>
            <p:spPr bwMode="auto">
              <a:xfrm>
                <a:off x="4102" y="200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0" name="Freeform 508"/>
              <p:cNvSpPr>
                <a:spLocks noChangeAspect="1" noEditPoints="1"/>
              </p:cNvSpPr>
              <p:nvPr/>
            </p:nvSpPr>
            <p:spPr bwMode="auto">
              <a:xfrm>
                <a:off x="4104" y="201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1" name="Freeform 509"/>
              <p:cNvSpPr>
                <a:spLocks noChangeAspect="1" noEditPoints="1"/>
              </p:cNvSpPr>
              <p:nvPr/>
            </p:nvSpPr>
            <p:spPr bwMode="auto">
              <a:xfrm>
                <a:off x="4108" y="201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2" name="Freeform 510"/>
              <p:cNvSpPr>
                <a:spLocks noChangeAspect="1" noEditPoints="1"/>
              </p:cNvSpPr>
              <p:nvPr/>
            </p:nvSpPr>
            <p:spPr bwMode="auto">
              <a:xfrm>
                <a:off x="4110" y="201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3" name="Freeform 511"/>
              <p:cNvSpPr>
                <a:spLocks noChangeAspect="1" noEditPoints="1"/>
              </p:cNvSpPr>
              <p:nvPr/>
            </p:nvSpPr>
            <p:spPr bwMode="auto">
              <a:xfrm>
                <a:off x="4112" y="201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4" name="Freeform 512"/>
              <p:cNvSpPr>
                <a:spLocks noChangeAspect="1"/>
              </p:cNvSpPr>
              <p:nvPr/>
            </p:nvSpPr>
            <p:spPr bwMode="auto">
              <a:xfrm>
                <a:off x="4115" y="202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5" name="Freeform 513"/>
              <p:cNvSpPr>
                <a:spLocks noChangeAspect="1" noEditPoints="1"/>
              </p:cNvSpPr>
              <p:nvPr/>
            </p:nvSpPr>
            <p:spPr bwMode="auto">
              <a:xfrm>
                <a:off x="4117" y="202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6" name="Freeform 514"/>
              <p:cNvSpPr>
                <a:spLocks noChangeAspect="1" noEditPoints="1"/>
              </p:cNvSpPr>
              <p:nvPr/>
            </p:nvSpPr>
            <p:spPr bwMode="auto">
              <a:xfrm>
                <a:off x="4119" y="202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7" name="Freeform 515"/>
              <p:cNvSpPr>
                <a:spLocks noChangeAspect="1" noEditPoints="1"/>
              </p:cNvSpPr>
              <p:nvPr/>
            </p:nvSpPr>
            <p:spPr bwMode="auto">
              <a:xfrm>
                <a:off x="4121" y="202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8" name="Freeform 516"/>
              <p:cNvSpPr>
                <a:spLocks noChangeAspect="1" noEditPoints="1"/>
              </p:cNvSpPr>
              <p:nvPr/>
            </p:nvSpPr>
            <p:spPr bwMode="auto">
              <a:xfrm>
                <a:off x="4122" y="203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49" name="Freeform 517"/>
              <p:cNvSpPr>
                <a:spLocks noChangeAspect="1" noEditPoints="1"/>
              </p:cNvSpPr>
              <p:nvPr/>
            </p:nvSpPr>
            <p:spPr bwMode="auto">
              <a:xfrm>
                <a:off x="4124" y="203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0" name="Freeform 518"/>
              <p:cNvSpPr>
                <a:spLocks noChangeAspect="1" noEditPoints="1"/>
              </p:cNvSpPr>
              <p:nvPr/>
            </p:nvSpPr>
            <p:spPr bwMode="auto">
              <a:xfrm>
                <a:off x="4125" y="203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1" name="Freeform 519"/>
              <p:cNvSpPr>
                <a:spLocks noChangeAspect="1"/>
              </p:cNvSpPr>
              <p:nvPr/>
            </p:nvSpPr>
            <p:spPr bwMode="auto">
              <a:xfrm>
                <a:off x="4127" y="203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2" name="Freeform 520"/>
              <p:cNvSpPr>
                <a:spLocks noChangeAspect="1" noEditPoints="1"/>
              </p:cNvSpPr>
              <p:nvPr/>
            </p:nvSpPr>
            <p:spPr bwMode="auto">
              <a:xfrm>
                <a:off x="4128" y="203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3" name="Freeform 521"/>
              <p:cNvSpPr>
                <a:spLocks noChangeAspect="1"/>
              </p:cNvSpPr>
              <p:nvPr/>
            </p:nvSpPr>
            <p:spPr bwMode="auto">
              <a:xfrm>
                <a:off x="4129" y="203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4" name="Freeform 522"/>
              <p:cNvSpPr>
                <a:spLocks noChangeAspect="1" noEditPoints="1"/>
              </p:cNvSpPr>
              <p:nvPr/>
            </p:nvSpPr>
            <p:spPr bwMode="auto">
              <a:xfrm>
                <a:off x="4130" y="203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5" name="Freeform 523"/>
              <p:cNvSpPr>
                <a:spLocks noChangeAspect="1" noEditPoints="1"/>
              </p:cNvSpPr>
              <p:nvPr/>
            </p:nvSpPr>
            <p:spPr bwMode="auto">
              <a:xfrm>
                <a:off x="4131" y="203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6" name="Freeform 524"/>
              <p:cNvSpPr>
                <a:spLocks noChangeAspect="1" noEditPoints="1"/>
              </p:cNvSpPr>
              <p:nvPr/>
            </p:nvSpPr>
            <p:spPr bwMode="auto">
              <a:xfrm>
                <a:off x="4133" y="203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7" name="Freeform 525"/>
              <p:cNvSpPr>
                <a:spLocks noChangeAspect="1"/>
              </p:cNvSpPr>
              <p:nvPr/>
            </p:nvSpPr>
            <p:spPr bwMode="auto">
              <a:xfrm>
                <a:off x="4134" y="203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8" name="Freeform 526"/>
              <p:cNvSpPr>
                <a:spLocks noChangeAspect="1"/>
              </p:cNvSpPr>
              <p:nvPr/>
            </p:nvSpPr>
            <p:spPr bwMode="auto">
              <a:xfrm>
                <a:off x="4135" y="203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59" name="Freeform 527"/>
              <p:cNvSpPr>
                <a:spLocks noChangeAspect="1" noEditPoints="1"/>
              </p:cNvSpPr>
              <p:nvPr/>
            </p:nvSpPr>
            <p:spPr bwMode="auto">
              <a:xfrm>
                <a:off x="4135" y="203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0" name="Freeform 528"/>
              <p:cNvSpPr>
                <a:spLocks noChangeAspect="1" noEditPoints="1"/>
              </p:cNvSpPr>
              <p:nvPr/>
            </p:nvSpPr>
            <p:spPr bwMode="auto">
              <a:xfrm>
                <a:off x="4136" y="203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1" name="Freeform 529"/>
              <p:cNvSpPr>
                <a:spLocks noChangeAspect="1"/>
              </p:cNvSpPr>
              <p:nvPr/>
            </p:nvSpPr>
            <p:spPr bwMode="auto">
              <a:xfrm>
                <a:off x="4138" y="204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2" name="Freeform 530"/>
              <p:cNvSpPr>
                <a:spLocks noChangeAspect="1" noEditPoints="1"/>
              </p:cNvSpPr>
              <p:nvPr/>
            </p:nvSpPr>
            <p:spPr bwMode="auto">
              <a:xfrm>
                <a:off x="4139" y="204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3" name="Freeform 531"/>
              <p:cNvSpPr>
                <a:spLocks noChangeAspect="1" noEditPoints="1"/>
              </p:cNvSpPr>
              <p:nvPr/>
            </p:nvSpPr>
            <p:spPr bwMode="auto">
              <a:xfrm>
                <a:off x="4141" y="204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4" name="Freeform 532"/>
              <p:cNvSpPr>
                <a:spLocks noChangeAspect="1"/>
              </p:cNvSpPr>
              <p:nvPr/>
            </p:nvSpPr>
            <p:spPr bwMode="auto">
              <a:xfrm>
                <a:off x="4143" y="204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5" name="Freeform 533"/>
              <p:cNvSpPr>
                <a:spLocks noChangeAspect="1" noEditPoints="1"/>
              </p:cNvSpPr>
              <p:nvPr/>
            </p:nvSpPr>
            <p:spPr bwMode="auto">
              <a:xfrm>
                <a:off x="4145" y="204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6" name="Freeform 534"/>
              <p:cNvSpPr>
                <a:spLocks noChangeAspect="1" noEditPoints="1"/>
              </p:cNvSpPr>
              <p:nvPr/>
            </p:nvSpPr>
            <p:spPr bwMode="auto">
              <a:xfrm>
                <a:off x="4147" y="204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7" name="Freeform 535"/>
              <p:cNvSpPr>
                <a:spLocks noChangeAspect="1"/>
              </p:cNvSpPr>
              <p:nvPr/>
            </p:nvSpPr>
            <p:spPr bwMode="auto">
              <a:xfrm>
                <a:off x="4149" y="204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8" name="Freeform 536"/>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69" name="Freeform 537"/>
              <p:cNvSpPr>
                <a:spLocks noChangeAspect="1" noEditPoints="1"/>
              </p:cNvSpPr>
              <p:nvPr/>
            </p:nvSpPr>
            <p:spPr bwMode="auto">
              <a:xfrm>
                <a:off x="4083" y="200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0" name="Freeform 538"/>
              <p:cNvSpPr>
                <a:spLocks noChangeAspect="1" noEditPoints="1"/>
              </p:cNvSpPr>
              <p:nvPr/>
            </p:nvSpPr>
            <p:spPr bwMode="auto">
              <a:xfrm>
                <a:off x="4083" y="200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1" name="Freeform 539"/>
              <p:cNvSpPr>
                <a:spLocks noChangeAspect="1" noEditPoints="1"/>
              </p:cNvSpPr>
              <p:nvPr/>
            </p:nvSpPr>
            <p:spPr bwMode="auto">
              <a:xfrm>
                <a:off x="4083" y="200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2" name="Freeform 540"/>
              <p:cNvSpPr>
                <a:spLocks noChangeAspect="1" noEditPoints="1"/>
              </p:cNvSpPr>
              <p:nvPr/>
            </p:nvSpPr>
            <p:spPr bwMode="auto">
              <a:xfrm>
                <a:off x="4098" y="203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3" name="Freeform 541"/>
              <p:cNvSpPr>
                <a:spLocks noChangeAspect="1" noEditPoints="1"/>
              </p:cNvSpPr>
              <p:nvPr/>
            </p:nvSpPr>
            <p:spPr bwMode="auto">
              <a:xfrm>
                <a:off x="4083" y="199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4" name="Freeform 542"/>
              <p:cNvSpPr>
                <a:spLocks noChangeAspect="1" noEditPoints="1"/>
              </p:cNvSpPr>
              <p:nvPr/>
            </p:nvSpPr>
            <p:spPr bwMode="auto">
              <a:xfrm>
                <a:off x="4098" y="203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5" name="Freeform 543"/>
              <p:cNvSpPr>
                <a:spLocks noChangeAspect="1" noEditPoints="1"/>
              </p:cNvSpPr>
              <p:nvPr/>
            </p:nvSpPr>
            <p:spPr bwMode="auto">
              <a:xfrm>
                <a:off x="4084" y="199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6" name="Freeform 544"/>
              <p:cNvSpPr>
                <a:spLocks noChangeAspect="1" noEditPoints="1"/>
              </p:cNvSpPr>
              <p:nvPr/>
            </p:nvSpPr>
            <p:spPr bwMode="auto">
              <a:xfrm>
                <a:off x="4109" y="205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7" name="Freeform 545"/>
              <p:cNvSpPr>
                <a:spLocks noChangeAspect="1" noEditPoints="1"/>
              </p:cNvSpPr>
              <p:nvPr/>
            </p:nvSpPr>
            <p:spPr bwMode="auto">
              <a:xfrm>
                <a:off x="4085" y="198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8" name="Freeform 546"/>
              <p:cNvSpPr>
                <a:spLocks noChangeAspect="1" noEditPoints="1"/>
              </p:cNvSpPr>
              <p:nvPr/>
            </p:nvSpPr>
            <p:spPr bwMode="auto">
              <a:xfrm>
                <a:off x="4134" y="206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79" name="Freeform 547"/>
              <p:cNvSpPr>
                <a:spLocks noChangeAspect="1" noEditPoints="1"/>
              </p:cNvSpPr>
              <p:nvPr/>
            </p:nvSpPr>
            <p:spPr bwMode="auto">
              <a:xfrm>
                <a:off x="4152" y="207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0" name="Freeform 548"/>
              <p:cNvSpPr>
                <a:spLocks noChangeAspect="1" noEditPoints="1"/>
              </p:cNvSpPr>
              <p:nvPr/>
            </p:nvSpPr>
            <p:spPr bwMode="auto">
              <a:xfrm>
                <a:off x="4089" y="198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1" name="Freeform 549"/>
              <p:cNvSpPr>
                <a:spLocks noChangeAspect="1" noEditPoints="1"/>
              </p:cNvSpPr>
              <p:nvPr/>
            </p:nvSpPr>
            <p:spPr bwMode="auto">
              <a:xfrm>
                <a:off x="4177" y="203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2" name="Freeform 550"/>
              <p:cNvSpPr>
                <a:spLocks noChangeAspect="1" noEditPoints="1"/>
              </p:cNvSpPr>
              <p:nvPr/>
            </p:nvSpPr>
            <p:spPr bwMode="auto">
              <a:xfrm>
                <a:off x="4156" y="204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3" name="Freeform 551"/>
              <p:cNvSpPr>
                <a:spLocks noChangeAspect="1"/>
              </p:cNvSpPr>
              <p:nvPr/>
            </p:nvSpPr>
            <p:spPr bwMode="auto">
              <a:xfrm>
                <a:off x="4151" y="203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4" name="Freeform 552"/>
              <p:cNvSpPr>
                <a:spLocks noChangeAspect="1"/>
              </p:cNvSpPr>
              <p:nvPr/>
            </p:nvSpPr>
            <p:spPr bwMode="auto">
              <a:xfrm>
                <a:off x="4146" y="203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5" name="Freeform 553"/>
              <p:cNvSpPr>
                <a:spLocks noChangeAspect="1"/>
              </p:cNvSpPr>
              <p:nvPr/>
            </p:nvSpPr>
            <p:spPr bwMode="auto">
              <a:xfrm>
                <a:off x="4140" y="203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6" name="Freeform 554"/>
              <p:cNvSpPr>
                <a:spLocks noChangeAspect="1" noEditPoints="1"/>
              </p:cNvSpPr>
              <p:nvPr/>
            </p:nvSpPr>
            <p:spPr bwMode="auto">
              <a:xfrm>
                <a:off x="4138" y="203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7" name="Freeform 555"/>
              <p:cNvSpPr>
                <a:spLocks noChangeAspect="1" noEditPoints="1"/>
              </p:cNvSpPr>
              <p:nvPr/>
            </p:nvSpPr>
            <p:spPr bwMode="auto">
              <a:xfrm>
                <a:off x="4141" y="203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8" name="Freeform 556"/>
              <p:cNvSpPr>
                <a:spLocks noChangeAspect="1" noEditPoints="1"/>
              </p:cNvSpPr>
              <p:nvPr/>
            </p:nvSpPr>
            <p:spPr bwMode="auto">
              <a:xfrm>
                <a:off x="4101" y="200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89" name="Freeform 557"/>
              <p:cNvSpPr>
                <a:spLocks noChangeAspect="1" noEditPoints="1"/>
              </p:cNvSpPr>
              <p:nvPr/>
            </p:nvSpPr>
            <p:spPr bwMode="auto">
              <a:xfrm>
                <a:off x="4102" y="200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0" name="Freeform 558"/>
              <p:cNvSpPr>
                <a:spLocks noChangeAspect="1"/>
              </p:cNvSpPr>
              <p:nvPr/>
            </p:nvSpPr>
            <p:spPr bwMode="auto">
              <a:xfrm>
                <a:off x="4134" y="202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1" name="Freeform 559"/>
              <p:cNvSpPr>
                <a:spLocks noChangeAspect="1" noEditPoints="1"/>
              </p:cNvSpPr>
              <p:nvPr/>
            </p:nvSpPr>
            <p:spPr bwMode="auto">
              <a:xfrm>
                <a:off x="4131" y="202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2" name="Freeform 560"/>
              <p:cNvSpPr>
                <a:spLocks noChangeAspect="1" noEditPoints="1"/>
              </p:cNvSpPr>
              <p:nvPr/>
            </p:nvSpPr>
            <p:spPr bwMode="auto">
              <a:xfrm>
                <a:off x="4138" y="202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3" name="Freeform 561"/>
              <p:cNvSpPr>
                <a:spLocks noChangeAspect="1"/>
              </p:cNvSpPr>
              <p:nvPr/>
            </p:nvSpPr>
            <p:spPr bwMode="auto">
              <a:xfrm>
                <a:off x="4138" y="202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4" name="Freeform 562"/>
              <p:cNvSpPr>
                <a:spLocks noChangeAspect="1"/>
              </p:cNvSpPr>
              <p:nvPr/>
            </p:nvSpPr>
            <p:spPr bwMode="auto">
              <a:xfrm>
                <a:off x="4139" y="202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5" name="Freeform 563"/>
              <p:cNvSpPr>
                <a:spLocks noChangeAspect="1" noEditPoints="1"/>
              </p:cNvSpPr>
              <p:nvPr/>
            </p:nvSpPr>
            <p:spPr bwMode="auto">
              <a:xfrm>
                <a:off x="4138" y="202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6" name="Freeform 564"/>
              <p:cNvSpPr>
                <a:spLocks noChangeAspect="1" noEditPoints="1"/>
              </p:cNvSpPr>
              <p:nvPr/>
            </p:nvSpPr>
            <p:spPr bwMode="auto">
              <a:xfrm>
                <a:off x="4138" y="202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7" name="Freeform 565"/>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8" name="Freeform 566"/>
              <p:cNvSpPr>
                <a:spLocks noChangeAspect="1" noEditPoints="1"/>
              </p:cNvSpPr>
              <p:nvPr/>
            </p:nvSpPr>
            <p:spPr bwMode="auto">
              <a:xfrm>
                <a:off x="4138" y="202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599" name="Freeform 567"/>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00" name="Freeform 568"/>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01" name="Freeform 569"/>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02" name="Oval 570"/>
              <p:cNvSpPr>
                <a:spLocks noChangeAspect="1" noChangeArrowheads="1"/>
              </p:cNvSpPr>
              <p:nvPr/>
            </p:nvSpPr>
            <p:spPr bwMode="auto">
              <a:xfrm>
                <a:off x="4138" y="202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2603" name="Freeform 571"/>
              <p:cNvSpPr>
                <a:spLocks noChangeAspect="1" noEditPoints="1"/>
              </p:cNvSpPr>
              <p:nvPr/>
            </p:nvSpPr>
            <p:spPr bwMode="auto">
              <a:xfrm>
                <a:off x="4138" y="202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04" name="Freeform 572"/>
              <p:cNvSpPr>
                <a:spLocks noChangeAspect="1" noEditPoints="1"/>
              </p:cNvSpPr>
              <p:nvPr/>
            </p:nvSpPr>
            <p:spPr bwMode="auto">
              <a:xfrm>
                <a:off x="4138" y="202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05" name="Freeform 573"/>
              <p:cNvSpPr>
                <a:spLocks noChangeAspect="1" noEditPoints="1"/>
              </p:cNvSpPr>
              <p:nvPr/>
            </p:nvSpPr>
            <p:spPr bwMode="auto">
              <a:xfrm>
                <a:off x="4138" y="202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06" name="Freeform 574"/>
              <p:cNvSpPr>
                <a:spLocks noChangeAspect="1" noEditPoints="1"/>
              </p:cNvSpPr>
              <p:nvPr/>
            </p:nvSpPr>
            <p:spPr bwMode="auto">
              <a:xfrm>
                <a:off x="4138" y="202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07" name="Freeform 575"/>
              <p:cNvSpPr>
                <a:spLocks noChangeAspect="1" noEditPoints="1"/>
              </p:cNvSpPr>
              <p:nvPr/>
            </p:nvSpPr>
            <p:spPr bwMode="auto">
              <a:xfrm>
                <a:off x="4138" y="202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08" name="Freeform 576"/>
              <p:cNvSpPr>
                <a:spLocks noChangeAspect="1" noEditPoints="1"/>
              </p:cNvSpPr>
              <p:nvPr/>
            </p:nvSpPr>
            <p:spPr bwMode="auto">
              <a:xfrm>
                <a:off x="4138" y="202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09" name="Freeform 577"/>
              <p:cNvSpPr>
                <a:spLocks noChangeAspect="1" noEditPoints="1"/>
              </p:cNvSpPr>
              <p:nvPr/>
            </p:nvSpPr>
            <p:spPr bwMode="auto">
              <a:xfrm>
                <a:off x="4138" y="202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0" name="Freeform 578"/>
              <p:cNvSpPr>
                <a:spLocks noChangeAspect="1" noEditPoints="1"/>
              </p:cNvSpPr>
              <p:nvPr/>
            </p:nvSpPr>
            <p:spPr bwMode="auto">
              <a:xfrm>
                <a:off x="4138" y="202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1" name="Freeform 579"/>
              <p:cNvSpPr>
                <a:spLocks noChangeAspect="1" noEditPoints="1"/>
              </p:cNvSpPr>
              <p:nvPr/>
            </p:nvSpPr>
            <p:spPr bwMode="auto">
              <a:xfrm>
                <a:off x="4139" y="202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2" name="Freeform 580"/>
              <p:cNvSpPr>
                <a:spLocks noChangeAspect="1" noEditPoints="1"/>
              </p:cNvSpPr>
              <p:nvPr/>
            </p:nvSpPr>
            <p:spPr bwMode="auto">
              <a:xfrm>
                <a:off x="4139" y="202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3" name="Freeform 581"/>
              <p:cNvSpPr>
                <a:spLocks noChangeAspect="1" noEditPoints="1"/>
              </p:cNvSpPr>
              <p:nvPr/>
            </p:nvSpPr>
            <p:spPr bwMode="auto">
              <a:xfrm>
                <a:off x="4096" y="198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4" name="Freeform 582"/>
              <p:cNvSpPr>
                <a:spLocks noChangeAspect="1" noEditPoints="1"/>
              </p:cNvSpPr>
              <p:nvPr/>
            </p:nvSpPr>
            <p:spPr bwMode="auto">
              <a:xfrm>
                <a:off x="4096" y="198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5" name="Freeform 583"/>
              <p:cNvSpPr>
                <a:spLocks noChangeAspect="1" noEditPoints="1"/>
              </p:cNvSpPr>
              <p:nvPr/>
            </p:nvSpPr>
            <p:spPr bwMode="auto">
              <a:xfrm>
                <a:off x="4111" y="200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6" name="Freeform 584"/>
              <p:cNvSpPr>
                <a:spLocks noChangeAspect="1" noEditPoints="1"/>
              </p:cNvSpPr>
              <p:nvPr/>
            </p:nvSpPr>
            <p:spPr bwMode="auto">
              <a:xfrm>
                <a:off x="4100" y="198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7" name="Freeform 585"/>
              <p:cNvSpPr>
                <a:spLocks noChangeAspect="1"/>
              </p:cNvSpPr>
              <p:nvPr/>
            </p:nvSpPr>
            <p:spPr bwMode="auto">
              <a:xfrm>
                <a:off x="4117" y="201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8" name="Freeform 586"/>
              <p:cNvSpPr>
                <a:spLocks noChangeAspect="1" noEditPoints="1"/>
              </p:cNvSpPr>
              <p:nvPr/>
            </p:nvSpPr>
            <p:spPr bwMode="auto">
              <a:xfrm>
                <a:off x="4100" y="198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19" name="Freeform 587"/>
              <p:cNvSpPr>
                <a:spLocks noChangeAspect="1"/>
              </p:cNvSpPr>
              <p:nvPr/>
            </p:nvSpPr>
            <p:spPr bwMode="auto">
              <a:xfrm>
                <a:off x="4122" y="201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0" name="Freeform 588"/>
              <p:cNvSpPr>
                <a:spLocks noChangeAspect="1" noEditPoints="1"/>
              </p:cNvSpPr>
              <p:nvPr/>
            </p:nvSpPr>
            <p:spPr bwMode="auto">
              <a:xfrm>
                <a:off x="4104" y="199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1" name="Freeform 589"/>
              <p:cNvSpPr>
                <a:spLocks noChangeAspect="1" noEditPoints="1"/>
              </p:cNvSpPr>
              <p:nvPr/>
            </p:nvSpPr>
            <p:spPr bwMode="auto">
              <a:xfrm>
                <a:off x="4134" y="202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2" name="Freeform 590"/>
              <p:cNvSpPr>
                <a:spLocks noChangeAspect="1" noEditPoints="1"/>
              </p:cNvSpPr>
              <p:nvPr/>
            </p:nvSpPr>
            <p:spPr bwMode="auto">
              <a:xfrm>
                <a:off x="4128" y="202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3" name="Freeform 591"/>
              <p:cNvSpPr>
                <a:spLocks noChangeAspect="1" noEditPoints="1"/>
              </p:cNvSpPr>
              <p:nvPr/>
            </p:nvSpPr>
            <p:spPr bwMode="auto">
              <a:xfrm>
                <a:off x="4109" y="199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4" name="Freeform 592"/>
              <p:cNvSpPr>
                <a:spLocks noChangeAspect="1" noEditPoints="1"/>
              </p:cNvSpPr>
              <p:nvPr/>
            </p:nvSpPr>
            <p:spPr bwMode="auto">
              <a:xfrm>
                <a:off x="4112" y="199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5" name="Freeform 593"/>
              <p:cNvSpPr>
                <a:spLocks noChangeAspect="1" noEditPoints="1"/>
              </p:cNvSpPr>
              <p:nvPr/>
            </p:nvSpPr>
            <p:spPr bwMode="auto">
              <a:xfrm>
                <a:off x="4136" y="202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6" name="Freeform 594"/>
              <p:cNvSpPr>
                <a:spLocks noChangeAspect="1" noEditPoints="1"/>
              </p:cNvSpPr>
              <p:nvPr/>
            </p:nvSpPr>
            <p:spPr bwMode="auto">
              <a:xfrm>
                <a:off x="4120" y="200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7" name="Freeform 595"/>
              <p:cNvSpPr>
                <a:spLocks noChangeAspect="1"/>
              </p:cNvSpPr>
              <p:nvPr/>
            </p:nvSpPr>
            <p:spPr bwMode="auto">
              <a:xfrm>
                <a:off x="4126" y="200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8" name="Freeform 596"/>
              <p:cNvSpPr>
                <a:spLocks noChangeAspect="1" noEditPoints="1"/>
              </p:cNvSpPr>
              <p:nvPr/>
            </p:nvSpPr>
            <p:spPr bwMode="auto">
              <a:xfrm>
                <a:off x="4143" y="203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29" name="Freeform 597"/>
              <p:cNvSpPr>
                <a:spLocks noChangeAspect="1"/>
              </p:cNvSpPr>
              <p:nvPr/>
            </p:nvSpPr>
            <p:spPr bwMode="auto">
              <a:xfrm>
                <a:off x="4146" y="202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0" name="Freeform 598"/>
              <p:cNvSpPr>
                <a:spLocks noChangeAspect="1"/>
              </p:cNvSpPr>
              <p:nvPr/>
            </p:nvSpPr>
            <p:spPr bwMode="auto">
              <a:xfrm>
                <a:off x="4131" y="202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1" name="Freeform 599"/>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2" name="Freeform 600"/>
              <p:cNvSpPr>
                <a:spLocks noChangeAspect="1" noEditPoints="1"/>
              </p:cNvSpPr>
              <p:nvPr/>
            </p:nvSpPr>
            <p:spPr bwMode="auto">
              <a:xfrm>
                <a:off x="4096" y="198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3" name="Freeform 601"/>
              <p:cNvSpPr>
                <a:spLocks noChangeAspect="1" noEditPoints="1"/>
              </p:cNvSpPr>
              <p:nvPr/>
            </p:nvSpPr>
            <p:spPr bwMode="auto">
              <a:xfrm>
                <a:off x="4094" y="197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4" name="Freeform 602"/>
              <p:cNvSpPr>
                <a:spLocks noChangeAspect="1" noEditPoints="1"/>
              </p:cNvSpPr>
              <p:nvPr/>
            </p:nvSpPr>
            <p:spPr bwMode="auto">
              <a:xfrm>
                <a:off x="4090" y="197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5" name="Freeform 603"/>
              <p:cNvSpPr>
                <a:spLocks noChangeAspect="1"/>
              </p:cNvSpPr>
              <p:nvPr/>
            </p:nvSpPr>
            <p:spPr bwMode="auto">
              <a:xfrm>
                <a:off x="4187" y="203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6" name="Freeform 604"/>
              <p:cNvSpPr>
                <a:spLocks noChangeAspect="1" noEditPoints="1"/>
              </p:cNvSpPr>
              <p:nvPr/>
            </p:nvSpPr>
            <p:spPr bwMode="auto">
              <a:xfrm>
                <a:off x="4088" y="197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7" name="Freeform 605"/>
              <p:cNvSpPr>
                <a:spLocks noChangeAspect="1" noEditPoints="1"/>
              </p:cNvSpPr>
              <p:nvPr/>
            </p:nvSpPr>
            <p:spPr bwMode="auto">
              <a:xfrm>
                <a:off x="4085" y="198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8" name="Freeform 606"/>
              <p:cNvSpPr>
                <a:spLocks noChangeAspect="1" noEditPoints="1"/>
              </p:cNvSpPr>
              <p:nvPr/>
            </p:nvSpPr>
            <p:spPr bwMode="auto">
              <a:xfrm>
                <a:off x="4085" y="198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39" name="Freeform 607"/>
              <p:cNvSpPr>
                <a:spLocks noChangeAspect="1" noEditPoints="1"/>
              </p:cNvSpPr>
              <p:nvPr/>
            </p:nvSpPr>
            <p:spPr bwMode="auto">
              <a:xfrm>
                <a:off x="4074" y="198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0" name="Freeform 608"/>
              <p:cNvSpPr>
                <a:spLocks noChangeAspect="1" noEditPoints="1"/>
              </p:cNvSpPr>
              <p:nvPr/>
            </p:nvSpPr>
            <p:spPr bwMode="auto">
              <a:xfrm>
                <a:off x="4074" y="198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1" name="Freeform 609"/>
              <p:cNvSpPr>
                <a:spLocks noChangeAspect="1" noEditPoints="1"/>
              </p:cNvSpPr>
              <p:nvPr/>
            </p:nvSpPr>
            <p:spPr bwMode="auto">
              <a:xfrm>
                <a:off x="4097" y="200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2" name="Freeform 610"/>
              <p:cNvSpPr>
                <a:spLocks noChangeAspect="1" noEditPoints="1"/>
              </p:cNvSpPr>
              <p:nvPr/>
            </p:nvSpPr>
            <p:spPr bwMode="auto">
              <a:xfrm>
                <a:off x="4102" y="200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3" name="Freeform 611"/>
              <p:cNvSpPr>
                <a:spLocks noChangeAspect="1" noEditPoints="1"/>
              </p:cNvSpPr>
              <p:nvPr/>
            </p:nvSpPr>
            <p:spPr bwMode="auto">
              <a:xfrm>
                <a:off x="4104" y="201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4" name="Freeform 612"/>
              <p:cNvSpPr>
                <a:spLocks noChangeAspect="1" noEditPoints="1"/>
              </p:cNvSpPr>
              <p:nvPr/>
            </p:nvSpPr>
            <p:spPr bwMode="auto">
              <a:xfrm>
                <a:off x="4108" y="201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5" name="Freeform 613"/>
              <p:cNvSpPr>
                <a:spLocks noChangeAspect="1" noEditPoints="1"/>
              </p:cNvSpPr>
              <p:nvPr/>
            </p:nvSpPr>
            <p:spPr bwMode="auto">
              <a:xfrm>
                <a:off x="4110" y="201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6" name="Freeform 614"/>
              <p:cNvSpPr>
                <a:spLocks noChangeAspect="1" noEditPoints="1"/>
              </p:cNvSpPr>
              <p:nvPr/>
            </p:nvSpPr>
            <p:spPr bwMode="auto">
              <a:xfrm>
                <a:off x="4112" y="201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7" name="Freeform 615"/>
              <p:cNvSpPr>
                <a:spLocks noChangeAspect="1"/>
              </p:cNvSpPr>
              <p:nvPr/>
            </p:nvSpPr>
            <p:spPr bwMode="auto">
              <a:xfrm>
                <a:off x="4115" y="202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8" name="Freeform 616"/>
              <p:cNvSpPr>
                <a:spLocks noChangeAspect="1" noEditPoints="1"/>
              </p:cNvSpPr>
              <p:nvPr/>
            </p:nvSpPr>
            <p:spPr bwMode="auto">
              <a:xfrm>
                <a:off x="4117" y="202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49" name="Freeform 617"/>
              <p:cNvSpPr>
                <a:spLocks noChangeAspect="1" noEditPoints="1"/>
              </p:cNvSpPr>
              <p:nvPr/>
            </p:nvSpPr>
            <p:spPr bwMode="auto">
              <a:xfrm>
                <a:off x="4119" y="202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0" name="Freeform 618"/>
              <p:cNvSpPr>
                <a:spLocks noChangeAspect="1" noEditPoints="1"/>
              </p:cNvSpPr>
              <p:nvPr/>
            </p:nvSpPr>
            <p:spPr bwMode="auto">
              <a:xfrm>
                <a:off x="4121" y="202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1" name="Freeform 619"/>
              <p:cNvSpPr>
                <a:spLocks noChangeAspect="1" noEditPoints="1"/>
              </p:cNvSpPr>
              <p:nvPr/>
            </p:nvSpPr>
            <p:spPr bwMode="auto">
              <a:xfrm>
                <a:off x="4122" y="203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2" name="Freeform 620"/>
              <p:cNvSpPr>
                <a:spLocks noChangeAspect="1" noEditPoints="1"/>
              </p:cNvSpPr>
              <p:nvPr/>
            </p:nvSpPr>
            <p:spPr bwMode="auto">
              <a:xfrm>
                <a:off x="4124" y="203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3" name="Freeform 621"/>
              <p:cNvSpPr>
                <a:spLocks noChangeAspect="1" noEditPoints="1"/>
              </p:cNvSpPr>
              <p:nvPr/>
            </p:nvSpPr>
            <p:spPr bwMode="auto">
              <a:xfrm>
                <a:off x="4125" y="203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4" name="Freeform 622"/>
              <p:cNvSpPr>
                <a:spLocks noChangeAspect="1"/>
              </p:cNvSpPr>
              <p:nvPr/>
            </p:nvSpPr>
            <p:spPr bwMode="auto">
              <a:xfrm>
                <a:off x="4127" y="203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5" name="Freeform 623"/>
              <p:cNvSpPr>
                <a:spLocks noChangeAspect="1" noEditPoints="1"/>
              </p:cNvSpPr>
              <p:nvPr/>
            </p:nvSpPr>
            <p:spPr bwMode="auto">
              <a:xfrm>
                <a:off x="4128" y="203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6" name="Freeform 624"/>
              <p:cNvSpPr>
                <a:spLocks noChangeAspect="1"/>
              </p:cNvSpPr>
              <p:nvPr/>
            </p:nvSpPr>
            <p:spPr bwMode="auto">
              <a:xfrm>
                <a:off x="4129" y="203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7" name="Freeform 625"/>
              <p:cNvSpPr>
                <a:spLocks noChangeAspect="1" noEditPoints="1"/>
              </p:cNvSpPr>
              <p:nvPr/>
            </p:nvSpPr>
            <p:spPr bwMode="auto">
              <a:xfrm>
                <a:off x="4130" y="203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8" name="Freeform 626"/>
              <p:cNvSpPr>
                <a:spLocks noChangeAspect="1" noEditPoints="1"/>
              </p:cNvSpPr>
              <p:nvPr/>
            </p:nvSpPr>
            <p:spPr bwMode="auto">
              <a:xfrm>
                <a:off x="4131" y="203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59" name="Freeform 627"/>
              <p:cNvSpPr>
                <a:spLocks noChangeAspect="1" noEditPoints="1"/>
              </p:cNvSpPr>
              <p:nvPr/>
            </p:nvSpPr>
            <p:spPr bwMode="auto">
              <a:xfrm>
                <a:off x="4133" y="203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0" name="Freeform 628"/>
              <p:cNvSpPr>
                <a:spLocks noChangeAspect="1"/>
              </p:cNvSpPr>
              <p:nvPr/>
            </p:nvSpPr>
            <p:spPr bwMode="auto">
              <a:xfrm>
                <a:off x="4134" y="203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1" name="Freeform 629"/>
              <p:cNvSpPr>
                <a:spLocks noChangeAspect="1"/>
              </p:cNvSpPr>
              <p:nvPr/>
            </p:nvSpPr>
            <p:spPr bwMode="auto">
              <a:xfrm>
                <a:off x="4135" y="203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2" name="Freeform 630"/>
              <p:cNvSpPr>
                <a:spLocks noChangeAspect="1" noEditPoints="1"/>
              </p:cNvSpPr>
              <p:nvPr/>
            </p:nvSpPr>
            <p:spPr bwMode="auto">
              <a:xfrm>
                <a:off x="4135" y="203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3" name="Freeform 631"/>
              <p:cNvSpPr>
                <a:spLocks noChangeAspect="1" noEditPoints="1"/>
              </p:cNvSpPr>
              <p:nvPr/>
            </p:nvSpPr>
            <p:spPr bwMode="auto">
              <a:xfrm>
                <a:off x="4136" y="203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4" name="Freeform 632"/>
              <p:cNvSpPr>
                <a:spLocks noChangeAspect="1"/>
              </p:cNvSpPr>
              <p:nvPr/>
            </p:nvSpPr>
            <p:spPr bwMode="auto">
              <a:xfrm>
                <a:off x="4138" y="204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5" name="Freeform 633"/>
              <p:cNvSpPr>
                <a:spLocks noChangeAspect="1" noEditPoints="1"/>
              </p:cNvSpPr>
              <p:nvPr/>
            </p:nvSpPr>
            <p:spPr bwMode="auto">
              <a:xfrm>
                <a:off x="4139" y="204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6" name="Freeform 634"/>
              <p:cNvSpPr>
                <a:spLocks noChangeAspect="1" noEditPoints="1"/>
              </p:cNvSpPr>
              <p:nvPr/>
            </p:nvSpPr>
            <p:spPr bwMode="auto">
              <a:xfrm>
                <a:off x="4141" y="204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7" name="Freeform 635"/>
              <p:cNvSpPr>
                <a:spLocks noChangeAspect="1"/>
              </p:cNvSpPr>
              <p:nvPr/>
            </p:nvSpPr>
            <p:spPr bwMode="auto">
              <a:xfrm>
                <a:off x="4143" y="204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8" name="Freeform 636"/>
              <p:cNvSpPr>
                <a:spLocks noChangeAspect="1" noEditPoints="1"/>
              </p:cNvSpPr>
              <p:nvPr/>
            </p:nvSpPr>
            <p:spPr bwMode="auto">
              <a:xfrm>
                <a:off x="4145" y="204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69" name="Freeform 637"/>
              <p:cNvSpPr>
                <a:spLocks noChangeAspect="1" noEditPoints="1"/>
              </p:cNvSpPr>
              <p:nvPr/>
            </p:nvSpPr>
            <p:spPr bwMode="auto">
              <a:xfrm>
                <a:off x="4147" y="204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0" name="Freeform 638"/>
              <p:cNvSpPr>
                <a:spLocks noChangeAspect="1"/>
              </p:cNvSpPr>
              <p:nvPr/>
            </p:nvSpPr>
            <p:spPr bwMode="auto">
              <a:xfrm>
                <a:off x="4149" y="204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1" name="Freeform 639"/>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2" name="Freeform 640"/>
              <p:cNvSpPr>
                <a:spLocks noChangeAspect="1" noEditPoints="1"/>
              </p:cNvSpPr>
              <p:nvPr/>
            </p:nvSpPr>
            <p:spPr bwMode="auto">
              <a:xfrm>
                <a:off x="4083" y="200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3" name="Freeform 641"/>
              <p:cNvSpPr>
                <a:spLocks noChangeAspect="1" noEditPoints="1"/>
              </p:cNvSpPr>
              <p:nvPr/>
            </p:nvSpPr>
            <p:spPr bwMode="auto">
              <a:xfrm>
                <a:off x="4083" y="200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4" name="Freeform 642"/>
              <p:cNvSpPr>
                <a:spLocks noChangeAspect="1" noEditPoints="1"/>
              </p:cNvSpPr>
              <p:nvPr/>
            </p:nvSpPr>
            <p:spPr bwMode="auto">
              <a:xfrm>
                <a:off x="4083" y="200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5" name="Freeform 643"/>
              <p:cNvSpPr>
                <a:spLocks noChangeAspect="1" noEditPoints="1"/>
              </p:cNvSpPr>
              <p:nvPr/>
            </p:nvSpPr>
            <p:spPr bwMode="auto">
              <a:xfrm>
                <a:off x="4098" y="203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6" name="Freeform 644"/>
              <p:cNvSpPr>
                <a:spLocks noChangeAspect="1" noEditPoints="1"/>
              </p:cNvSpPr>
              <p:nvPr/>
            </p:nvSpPr>
            <p:spPr bwMode="auto">
              <a:xfrm>
                <a:off x="4083" y="199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7" name="Freeform 645"/>
              <p:cNvSpPr>
                <a:spLocks noChangeAspect="1" noEditPoints="1"/>
              </p:cNvSpPr>
              <p:nvPr/>
            </p:nvSpPr>
            <p:spPr bwMode="auto">
              <a:xfrm>
                <a:off x="4098" y="203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8" name="Freeform 646"/>
              <p:cNvSpPr>
                <a:spLocks noChangeAspect="1" noEditPoints="1"/>
              </p:cNvSpPr>
              <p:nvPr/>
            </p:nvSpPr>
            <p:spPr bwMode="auto">
              <a:xfrm>
                <a:off x="4084" y="199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79" name="Freeform 647"/>
              <p:cNvSpPr>
                <a:spLocks noChangeAspect="1" noEditPoints="1"/>
              </p:cNvSpPr>
              <p:nvPr/>
            </p:nvSpPr>
            <p:spPr bwMode="auto">
              <a:xfrm>
                <a:off x="4109" y="205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0" name="Freeform 648"/>
              <p:cNvSpPr>
                <a:spLocks noChangeAspect="1" noEditPoints="1"/>
              </p:cNvSpPr>
              <p:nvPr/>
            </p:nvSpPr>
            <p:spPr bwMode="auto">
              <a:xfrm>
                <a:off x="4085" y="198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1" name="Freeform 649"/>
              <p:cNvSpPr>
                <a:spLocks noChangeAspect="1" noEditPoints="1"/>
              </p:cNvSpPr>
              <p:nvPr/>
            </p:nvSpPr>
            <p:spPr bwMode="auto">
              <a:xfrm>
                <a:off x="4134" y="206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2" name="Freeform 650"/>
              <p:cNvSpPr>
                <a:spLocks noChangeAspect="1" noEditPoints="1"/>
              </p:cNvSpPr>
              <p:nvPr/>
            </p:nvSpPr>
            <p:spPr bwMode="auto">
              <a:xfrm>
                <a:off x="4152" y="207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3" name="Freeform 651"/>
              <p:cNvSpPr>
                <a:spLocks noChangeAspect="1" noEditPoints="1"/>
              </p:cNvSpPr>
              <p:nvPr/>
            </p:nvSpPr>
            <p:spPr bwMode="auto">
              <a:xfrm>
                <a:off x="4089" y="198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4" name="Freeform 652"/>
              <p:cNvSpPr>
                <a:spLocks noChangeAspect="1" noEditPoints="1"/>
              </p:cNvSpPr>
              <p:nvPr/>
            </p:nvSpPr>
            <p:spPr bwMode="auto">
              <a:xfrm>
                <a:off x="4177" y="203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5" name="Freeform 653"/>
              <p:cNvSpPr>
                <a:spLocks noChangeAspect="1" noEditPoints="1"/>
              </p:cNvSpPr>
              <p:nvPr/>
            </p:nvSpPr>
            <p:spPr bwMode="auto">
              <a:xfrm>
                <a:off x="4156" y="204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6" name="Freeform 654"/>
              <p:cNvSpPr>
                <a:spLocks noChangeAspect="1"/>
              </p:cNvSpPr>
              <p:nvPr/>
            </p:nvSpPr>
            <p:spPr bwMode="auto">
              <a:xfrm>
                <a:off x="4151" y="203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7" name="Freeform 655"/>
              <p:cNvSpPr>
                <a:spLocks noChangeAspect="1"/>
              </p:cNvSpPr>
              <p:nvPr/>
            </p:nvSpPr>
            <p:spPr bwMode="auto">
              <a:xfrm>
                <a:off x="4146" y="203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8" name="Freeform 656"/>
              <p:cNvSpPr>
                <a:spLocks noChangeAspect="1"/>
              </p:cNvSpPr>
              <p:nvPr/>
            </p:nvSpPr>
            <p:spPr bwMode="auto">
              <a:xfrm>
                <a:off x="4140" y="203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89" name="Freeform 657"/>
              <p:cNvSpPr>
                <a:spLocks noChangeAspect="1" noEditPoints="1"/>
              </p:cNvSpPr>
              <p:nvPr/>
            </p:nvSpPr>
            <p:spPr bwMode="auto">
              <a:xfrm>
                <a:off x="4138" y="203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0" name="Freeform 658"/>
              <p:cNvSpPr>
                <a:spLocks noChangeAspect="1" noEditPoints="1"/>
              </p:cNvSpPr>
              <p:nvPr/>
            </p:nvSpPr>
            <p:spPr bwMode="auto">
              <a:xfrm>
                <a:off x="4141" y="203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1" name="Freeform 659"/>
              <p:cNvSpPr>
                <a:spLocks noChangeAspect="1" noEditPoints="1"/>
              </p:cNvSpPr>
              <p:nvPr/>
            </p:nvSpPr>
            <p:spPr bwMode="auto">
              <a:xfrm>
                <a:off x="4101" y="200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2" name="Freeform 660"/>
              <p:cNvSpPr>
                <a:spLocks noChangeAspect="1" noEditPoints="1"/>
              </p:cNvSpPr>
              <p:nvPr/>
            </p:nvSpPr>
            <p:spPr bwMode="auto">
              <a:xfrm>
                <a:off x="4102" y="200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3" name="Freeform 661"/>
              <p:cNvSpPr>
                <a:spLocks noChangeAspect="1"/>
              </p:cNvSpPr>
              <p:nvPr/>
            </p:nvSpPr>
            <p:spPr bwMode="auto">
              <a:xfrm>
                <a:off x="4134" y="202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4" name="Freeform 662"/>
              <p:cNvSpPr>
                <a:spLocks noChangeAspect="1" noEditPoints="1"/>
              </p:cNvSpPr>
              <p:nvPr/>
            </p:nvSpPr>
            <p:spPr bwMode="auto">
              <a:xfrm>
                <a:off x="4131" y="202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5" name="Freeform 663"/>
              <p:cNvSpPr>
                <a:spLocks noChangeAspect="1" noEditPoints="1"/>
              </p:cNvSpPr>
              <p:nvPr/>
            </p:nvSpPr>
            <p:spPr bwMode="auto">
              <a:xfrm>
                <a:off x="4138" y="202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6" name="Freeform 664"/>
              <p:cNvSpPr>
                <a:spLocks noChangeAspect="1"/>
              </p:cNvSpPr>
              <p:nvPr/>
            </p:nvSpPr>
            <p:spPr bwMode="auto">
              <a:xfrm>
                <a:off x="4138" y="202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7" name="Freeform 665"/>
              <p:cNvSpPr>
                <a:spLocks noChangeAspect="1"/>
              </p:cNvSpPr>
              <p:nvPr/>
            </p:nvSpPr>
            <p:spPr bwMode="auto">
              <a:xfrm>
                <a:off x="4139" y="202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8" name="Freeform 666"/>
              <p:cNvSpPr>
                <a:spLocks noChangeAspect="1" noEditPoints="1"/>
              </p:cNvSpPr>
              <p:nvPr/>
            </p:nvSpPr>
            <p:spPr bwMode="auto">
              <a:xfrm>
                <a:off x="4138" y="202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699" name="Freeform 667"/>
              <p:cNvSpPr>
                <a:spLocks noChangeAspect="1" noEditPoints="1"/>
              </p:cNvSpPr>
              <p:nvPr/>
            </p:nvSpPr>
            <p:spPr bwMode="auto">
              <a:xfrm>
                <a:off x="4138" y="202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00" name="Freeform 668"/>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01" name="Freeform 669"/>
              <p:cNvSpPr>
                <a:spLocks noChangeAspect="1" noEditPoints="1"/>
              </p:cNvSpPr>
              <p:nvPr/>
            </p:nvSpPr>
            <p:spPr bwMode="auto">
              <a:xfrm>
                <a:off x="4138" y="202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02" name="Freeform 670"/>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03" name="Freeform 671"/>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04" name="Freeform 672"/>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05" name="Oval 673"/>
              <p:cNvSpPr>
                <a:spLocks noChangeAspect="1" noChangeArrowheads="1"/>
              </p:cNvSpPr>
              <p:nvPr/>
            </p:nvSpPr>
            <p:spPr bwMode="auto">
              <a:xfrm>
                <a:off x="4138" y="202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2706" name="Freeform 674"/>
              <p:cNvSpPr>
                <a:spLocks noChangeAspect="1" noEditPoints="1"/>
              </p:cNvSpPr>
              <p:nvPr/>
            </p:nvSpPr>
            <p:spPr bwMode="auto">
              <a:xfrm>
                <a:off x="4138" y="202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07" name="Freeform 675"/>
              <p:cNvSpPr>
                <a:spLocks noChangeAspect="1" noEditPoints="1"/>
              </p:cNvSpPr>
              <p:nvPr/>
            </p:nvSpPr>
            <p:spPr bwMode="auto">
              <a:xfrm>
                <a:off x="4138" y="202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08" name="Freeform 676"/>
              <p:cNvSpPr>
                <a:spLocks noChangeAspect="1" noEditPoints="1"/>
              </p:cNvSpPr>
              <p:nvPr/>
            </p:nvSpPr>
            <p:spPr bwMode="auto">
              <a:xfrm>
                <a:off x="4138" y="202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09" name="Freeform 677"/>
              <p:cNvSpPr>
                <a:spLocks noChangeAspect="1" noEditPoints="1"/>
              </p:cNvSpPr>
              <p:nvPr/>
            </p:nvSpPr>
            <p:spPr bwMode="auto">
              <a:xfrm>
                <a:off x="4138" y="202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0" name="Freeform 678"/>
              <p:cNvSpPr>
                <a:spLocks noChangeAspect="1" noEditPoints="1"/>
              </p:cNvSpPr>
              <p:nvPr/>
            </p:nvSpPr>
            <p:spPr bwMode="auto">
              <a:xfrm>
                <a:off x="4138" y="202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1" name="Freeform 679"/>
              <p:cNvSpPr>
                <a:spLocks noChangeAspect="1" noEditPoints="1"/>
              </p:cNvSpPr>
              <p:nvPr/>
            </p:nvSpPr>
            <p:spPr bwMode="auto">
              <a:xfrm>
                <a:off x="4138" y="202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2" name="Freeform 680"/>
              <p:cNvSpPr>
                <a:spLocks noChangeAspect="1" noEditPoints="1"/>
              </p:cNvSpPr>
              <p:nvPr/>
            </p:nvSpPr>
            <p:spPr bwMode="auto">
              <a:xfrm>
                <a:off x="4138" y="202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3" name="Freeform 681"/>
              <p:cNvSpPr>
                <a:spLocks noChangeAspect="1" noEditPoints="1"/>
              </p:cNvSpPr>
              <p:nvPr/>
            </p:nvSpPr>
            <p:spPr bwMode="auto">
              <a:xfrm>
                <a:off x="4138" y="202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4" name="Freeform 682"/>
              <p:cNvSpPr>
                <a:spLocks noChangeAspect="1" noEditPoints="1"/>
              </p:cNvSpPr>
              <p:nvPr/>
            </p:nvSpPr>
            <p:spPr bwMode="auto">
              <a:xfrm>
                <a:off x="4139" y="202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5" name="Freeform 683"/>
              <p:cNvSpPr>
                <a:spLocks noChangeAspect="1" noEditPoints="1"/>
              </p:cNvSpPr>
              <p:nvPr/>
            </p:nvSpPr>
            <p:spPr bwMode="auto">
              <a:xfrm>
                <a:off x="4139" y="202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6" name="Freeform 684"/>
              <p:cNvSpPr>
                <a:spLocks noChangeAspect="1" noEditPoints="1"/>
              </p:cNvSpPr>
              <p:nvPr/>
            </p:nvSpPr>
            <p:spPr bwMode="auto">
              <a:xfrm>
                <a:off x="4096" y="198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7" name="Freeform 685"/>
              <p:cNvSpPr>
                <a:spLocks noChangeAspect="1" noEditPoints="1"/>
              </p:cNvSpPr>
              <p:nvPr/>
            </p:nvSpPr>
            <p:spPr bwMode="auto">
              <a:xfrm>
                <a:off x="4096" y="198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8" name="Freeform 686"/>
              <p:cNvSpPr>
                <a:spLocks noChangeAspect="1" noEditPoints="1"/>
              </p:cNvSpPr>
              <p:nvPr/>
            </p:nvSpPr>
            <p:spPr bwMode="auto">
              <a:xfrm>
                <a:off x="4111" y="200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19" name="Freeform 687"/>
              <p:cNvSpPr>
                <a:spLocks noChangeAspect="1" noEditPoints="1"/>
              </p:cNvSpPr>
              <p:nvPr/>
            </p:nvSpPr>
            <p:spPr bwMode="auto">
              <a:xfrm>
                <a:off x="4100" y="198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0" name="Freeform 688"/>
              <p:cNvSpPr>
                <a:spLocks noChangeAspect="1"/>
              </p:cNvSpPr>
              <p:nvPr/>
            </p:nvSpPr>
            <p:spPr bwMode="auto">
              <a:xfrm>
                <a:off x="4117" y="201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1" name="Freeform 689"/>
              <p:cNvSpPr>
                <a:spLocks noChangeAspect="1" noEditPoints="1"/>
              </p:cNvSpPr>
              <p:nvPr/>
            </p:nvSpPr>
            <p:spPr bwMode="auto">
              <a:xfrm>
                <a:off x="4100" y="198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2" name="Freeform 690"/>
              <p:cNvSpPr>
                <a:spLocks noChangeAspect="1"/>
              </p:cNvSpPr>
              <p:nvPr/>
            </p:nvSpPr>
            <p:spPr bwMode="auto">
              <a:xfrm>
                <a:off x="4122" y="201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3" name="Freeform 691"/>
              <p:cNvSpPr>
                <a:spLocks noChangeAspect="1" noEditPoints="1"/>
              </p:cNvSpPr>
              <p:nvPr/>
            </p:nvSpPr>
            <p:spPr bwMode="auto">
              <a:xfrm>
                <a:off x="4104" y="199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4" name="Freeform 692"/>
              <p:cNvSpPr>
                <a:spLocks noChangeAspect="1" noEditPoints="1"/>
              </p:cNvSpPr>
              <p:nvPr/>
            </p:nvSpPr>
            <p:spPr bwMode="auto">
              <a:xfrm>
                <a:off x="4134" y="202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5" name="Freeform 693"/>
              <p:cNvSpPr>
                <a:spLocks noChangeAspect="1" noEditPoints="1"/>
              </p:cNvSpPr>
              <p:nvPr/>
            </p:nvSpPr>
            <p:spPr bwMode="auto">
              <a:xfrm>
                <a:off x="4128" y="202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6" name="Freeform 694"/>
              <p:cNvSpPr>
                <a:spLocks noChangeAspect="1" noEditPoints="1"/>
              </p:cNvSpPr>
              <p:nvPr/>
            </p:nvSpPr>
            <p:spPr bwMode="auto">
              <a:xfrm>
                <a:off x="4109" y="199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7" name="Freeform 695"/>
              <p:cNvSpPr>
                <a:spLocks noChangeAspect="1" noEditPoints="1"/>
              </p:cNvSpPr>
              <p:nvPr/>
            </p:nvSpPr>
            <p:spPr bwMode="auto">
              <a:xfrm>
                <a:off x="4112" y="199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8" name="Freeform 696"/>
              <p:cNvSpPr>
                <a:spLocks noChangeAspect="1" noEditPoints="1"/>
              </p:cNvSpPr>
              <p:nvPr/>
            </p:nvSpPr>
            <p:spPr bwMode="auto">
              <a:xfrm>
                <a:off x="4136" y="202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29" name="Freeform 697"/>
              <p:cNvSpPr>
                <a:spLocks noChangeAspect="1" noEditPoints="1"/>
              </p:cNvSpPr>
              <p:nvPr/>
            </p:nvSpPr>
            <p:spPr bwMode="auto">
              <a:xfrm>
                <a:off x="4120" y="200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0" name="Freeform 698"/>
              <p:cNvSpPr>
                <a:spLocks noChangeAspect="1"/>
              </p:cNvSpPr>
              <p:nvPr/>
            </p:nvSpPr>
            <p:spPr bwMode="auto">
              <a:xfrm>
                <a:off x="4126" y="200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1" name="Freeform 699"/>
              <p:cNvSpPr>
                <a:spLocks noChangeAspect="1" noEditPoints="1"/>
              </p:cNvSpPr>
              <p:nvPr/>
            </p:nvSpPr>
            <p:spPr bwMode="auto">
              <a:xfrm>
                <a:off x="4143" y="203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2" name="Freeform 700"/>
              <p:cNvSpPr>
                <a:spLocks noChangeAspect="1"/>
              </p:cNvSpPr>
              <p:nvPr/>
            </p:nvSpPr>
            <p:spPr bwMode="auto">
              <a:xfrm>
                <a:off x="4146" y="202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3" name="Freeform 701"/>
              <p:cNvSpPr>
                <a:spLocks noChangeAspect="1"/>
              </p:cNvSpPr>
              <p:nvPr/>
            </p:nvSpPr>
            <p:spPr bwMode="auto">
              <a:xfrm>
                <a:off x="4131" y="202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4" name="Freeform 702"/>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5" name="Freeform 703"/>
              <p:cNvSpPr>
                <a:spLocks noChangeAspect="1" noEditPoints="1"/>
              </p:cNvSpPr>
              <p:nvPr/>
            </p:nvSpPr>
            <p:spPr bwMode="auto">
              <a:xfrm>
                <a:off x="4096" y="198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6" name="Freeform 704"/>
              <p:cNvSpPr>
                <a:spLocks noChangeAspect="1" noEditPoints="1"/>
              </p:cNvSpPr>
              <p:nvPr/>
            </p:nvSpPr>
            <p:spPr bwMode="auto">
              <a:xfrm>
                <a:off x="4094" y="197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7" name="Freeform 705"/>
              <p:cNvSpPr>
                <a:spLocks noChangeAspect="1" noEditPoints="1"/>
              </p:cNvSpPr>
              <p:nvPr/>
            </p:nvSpPr>
            <p:spPr bwMode="auto">
              <a:xfrm>
                <a:off x="4090" y="197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8" name="Freeform 706"/>
              <p:cNvSpPr>
                <a:spLocks noChangeAspect="1"/>
              </p:cNvSpPr>
              <p:nvPr/>
            </p:nvSpPr>
            <p:spPr bwMode="auto">
              <a:xfrm>
                <a:off x="4187" y="203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39" name="Freeform 707"/>
              <p:cNvSpPr>
                <a:spLocks noChangeAspect="1" noEditPoints="1"/>
              </p:cNvSpPr>
              <p:nvPr/>
            </p:nvSpPr>
            <p:spPr bwMode="auto">
              <a:xfrm>
                <a:off x="4088" y="197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0" name="Freeform 708"/>
              <p:cNvSpPr>
                <a:spLocks noChangeAspect="1" noEditPoints="1"/>
              </p:cNvSpPr>
              <p:nvPr/>
            </p:nvSpPr>
            <p:spPr bwMode="auto">
              <a:xfrm>
                <a:off x="4085" y="198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1" name="Freeform 709"/>
              <p:cNvSpPr>
                <a:spLocks noChangeAspect="1" noEditPoints="1"/>
              </p:cNvSpPr>
              <p:nvPr/>
            </p:nvSpPr>
            <p:spPr bwMode="auto">
              <a:xfrm>
                <a:off x="4085" y="198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2" name="Freeform 710"/>
              <p:cNvSpPr>
                <a:spLocks noChangeAspect="1" noEditPoints="1"/>
              </p:cNvSpPr>
              <p:nvPr/>
            </p:nvSpPr>
            <p:spPr bwMode="auto">
              <a:xfrm>
                <a:off x="4074" y="198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3" name="Freeform 711"/>
              <p:cNvSpPr>
                <a:spLocks noChangeAspect="1" noEditPoints="1"/>
              </p:cNvSpPr>
              <p:nvPr/>
            </p:nvSpPr>
            <p:spPr bwMode="auto">
              <a:xfrm>
                <a:off x="4074" y="198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4" name="Freeform 712"/>
              <p:cNvSpPr>
                <a:spLocks noChangeAspect="1" noEditPoints="1"/>
              </p:cNvSpPr>
              <p:nvPr/>
            </p:nvSpPr>
            <p:spPr bwMode="auto">
              <a:xfrm>
                <a:off x="4097" y="200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5" name="Freeform 713"/>
              <p:cNvSpPr>
                <a:spLocks noChangeAspect="1" noEditPoints="1"/>
              </p:cNvSpPr>
              <p:nvPr/>
            </p:nvSpPr>
            <p:spPr bwMode="auto">
              <a:xfrm>
                <a:off x="4102" y="200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6" name="Freeform 714"/>
              <p:cNvSpPr>
                <a:spLocks noChangeAspect="1" noEditPoints="1"/>
              </p:cNvSpPr>
              <p:nvPr/>
            </p:nvSpPr>
            <p:spPr bwMode="auto">
              <a:xfrm>
                <a:off x="4104" y="201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7" name="Freeform 715"/>
              <p:cNvSpPr>
                <a:spLocks noChangeAspect="1" noEditPoints="1"/>
              </p:cNvSpPr>
              <p:nvPr/>
            </p:nvSpPr>
            <p:spPr bwMode="auto">
              <a:xfrm>
                <a:off x="4108" y="201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8" name="Freeform 716"/>
              <p:cNvSpPr>
                <a:spLocks noChangeAspect="1" noEditPoints="1"/>
              </p:cNvSpPr>
              <p:nvPr/>
            </p:nvSpPr>
            <p:spPr bwMode="auto">
              <a:xfrm>
                <a:off x="4110" y="201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49" name="Freeform 717"/>
              <p:cNvSpPr>
                <a:spLocks noChangeAspect="1" noEditPoints="1"/>
              </p:cNvSpPr>
              <p:nvPr/>
            </p:nvSpPr>
            <p:spPr bwMode="auto">
              <a:xfrm>
                <a:off x="4112" y="201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0" name="Freeform 718"/>
              <p:cNvSpPr>
                <a:spLocks noChangeAspect="1"/>
              </p:cNvSpPr>
              <p:nvPr/>
            </p:nvSpPr>
            <p:spPr bwMode="auto">
              <a:xfrm>
                <a:off x="4115" y="202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1" name="Freeform 719"/>
              <p:cNvSpPr>
                <a:spLocks noChangeAspect="1" noEditPoints="1"/>
              </p:cNvSpPr>
              <p:nvPr/>
            </p:nvSpPr>
            <p:spPr bwMode="auto">
              <a:xfrm>
                <a:off x="4117" y="202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2" name="Freeform 720"/>
              <p:cNvSpPr>
                <a:spLocks noChangeAspect="1" noEditPoints="1"/>
              </p:cNvSpPr>
              <p:nvPr/>
            </p:nvSpPr>
            <p:spPr bwMode="auto">
              <a:xfrm>
                <a:off x="4119" y="202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3" name="Freeform 721"/>
              <p:cNvSpPr>
                <a:spLocks noChangeAspect="1" noEditPoints="1"/>
              </p:cNvSpPr>
              <p:nvPr/>
            </p:nvSpPr>
            <p:spPr bwMode="auto">
              <a:xfrm>
                <a:off x="4121" y="202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4" name="Freeform 722"/>
              <p:cNvSpPr>
                <a:spLocks noChangeAspect="1" noEditPoints="1"/>
              </p:cNvSpPr>
              <p:nvPr/>
            </p:nvSpPr>
            <p:spPr bwMode="auto">
              <a:xfrm>
                <a:off x="4122" y="203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5" name="Freeform 723"/>
              <p:cNvSpPr>
                <a:spLocks noChangeAspect="1" noEditPoints="1"/>
              </p:cNvSpPr>
              <p:nvPr/>
            </p:nvSpPr>
            <p:spPr bwMode="auto">
              <a:xfrm>
                <a:off x="4124" y="203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6" name="Freeform 724"/>
              <p:cNvSpPr>
                <a:spLocks noChangeAspect="1" noEditPoints="1"/>
              </p:cNvSpPr>
              <p:nvPr/>
            </p:nvSpPr>
            <p:spPr bwMode="auto">
              <a:xfrm>
                <a:off x="4125" y="203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7" name="Freeform 725"/>
              <p:cNvSpPr>
                <a:spLocks noChangeAspect="1"/>
              </p:cNvSpPr>
              <p:nvPr/>
            </p:nvSpPr>
            <p:spPr bwMode="auto">
              <a:xfrm>
                <a:off x="4127" y="203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8" name="Freeform 726"/>
              <p:cNvSpPr>
                <a:spLocks noChangeAspect="1" noEditPoints="1"/>
              </p:cNvSpPr>
              <p:nvPr/>
            </p:nvSpPr>
            <p:spPr bwMode="auto">
              <a:xfrm>
                <a:off x="4128" y="203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59" name="Freeform 727"/>
              <p:cNvSpPr>
                <a:spLocks noChangeAspect="1"/>
              </p:cNvSpPr>
              <p:nvPr/>
            </p:nvSpPr>
            <p:spPr bwMode="auto">
              <a:xfrm>
                <a:off x="4129" y="203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0" name="Freeform 728"/>
              <p:cNvSpPr>
                <a:spLocks noChangeAspect="1" noEditPoints="1"/>
              </p:cNvSpPr>
              <p:nvPr/>
            </p:nvSpPr>
            <p:spPr bwMode="auto">
              <a:xfrm>
                <a:off x="4130" y="203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1" name="Freeform 729"/>
              <p:cNvSpPr>
                <a:spLocks noChangeAspect="1" noEditPoints="1"/>
              </p:cNvSpPr>
              <p:nvPr/>
            </p:nvSpPr>
            <p:spPr bwMode="auto">
              <a:xfrm>
                <a:off x="4131" y="203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2" name="Freeform 730"/>
              <p:cNvSpPr>
                <a:spLocks noChangeAspect="1" noEditPoints="1"/>
              </p:cNvSpPr>
              <p:nvPr/>
            </p:nvSpPr>
            <p:spPr bwMode="auto">
              <a:xfrm>
                <a:off x="4133" y="203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3" name="Freeform 731"/>
              <p:cNvSpPr>
                <a:spLocks noChangeAspect="1"/>
              </p:cNvSpPr>
              <p:nvPr/>
            </p:nvSpPr>
            <p:spPr bwMode="auto">
              <a:xfrm>
                <a:off x="4134" y="203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4" name="Freeform 732"/>
              <p:cNvSpPr>
                <a:spLocks noChangeAspect="1"/>
              </p:cNvSpPr>
              <p:nvPr/>
            </p:nvSpPr>
            <p:spPr bwMode="auto">
              <a:xfrm>
                <a:off x="4135" y="203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5" name="Freeform 733"/>
              <p:cNvSpPr>
                <a:spLocks noChangeAspect="1" noEditPoints="1"/>
              </p:cNvSpPr>
              <p:nvPr/>
            </p:nvSpPr>
            <p:spPr bwMode="auto">
              <a:xfrm>
                <a:off x="4135" y="203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6" name="Freeform 734"/>
              <p:cNvSpPr>
                <a:spLocks noChangeAspect="1" noEditPoints="1"/>
              </p:cNvSpPr>
              <p:nvPr/>
            </p:nvSpPr>
            <p:spPr bwMode="auto">
              <a:xfrm>
                <a:off x="4136" y="203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7" name="Freeform 735"/>
              <p:cNvSpPr>
                <a:spLocks noChangeAspect="1"/>
              </p:cNvSpPr>
              <p:nvPr/>
            </p:nvSpPr>
            <p:spPr bwMode="auto">
              <a:xfrm>
                <a:off x="4138" y="204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8" name="Freeform 736"/>
              <p:cNvSpPr>
                <a:spLocks noChangeAspect="1" noEditPoints="1"/>
              </p:cNvSpPr>
              <p:nvPr/>
            </p:nvSpPr>
            <p:spPr bwMode="auto">
              <a:xfrm>
                <a:off x="4139" y="204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69" name="Freeform 737"/>
              <p:cNvSpPr>
                <a:spLocks noChangeAspect="1" noEditPoints="1"/>
              </p:cNvSpPr>
              <p:nvPr/>
            </p:nvSpPr>
            <p:spPr bwMode="auto">
              <a:xfrm>
                <a:off x="4141" y="204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0" name="Freeform 738"/>
              <p:cNvSpPr>
                <a:spLocks noChangeAspect="1"/>
              </p:cNvSpPr>
              <p:nvPr/>
            </p:nvSpPr>
            <p:spPr bwMode="auto">
              <a:xfrm>
                <a:off x="4143" y="204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1" name="Freeform 739"/>
              <p:cNvSpPr>
                <a:spLocks noChangeAspect="1" noEditPoints="1"/>
              </p:cNvSpPr>
              <p:nvPr/>
            </p:nvSpPr>
            <p:spPr bwMode="auto">
              <a:xfrm>
                <a:off x="4145" y="204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2" name="Freeform 740"/>
              <p:cNvSpPr>
                <a:spLocks noChangeAspect="1" noEditPoints="1"/>
              </p:cNvSpPr>
              <p:nvPr/>
            </p:nvSpPr>
            <p:spPr bwMode="auto">
              <a:xfrm>
                <a:off x="4147" y="204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3" name="Freeform 741"/>
              <p:cNvSpPr>
                <a:spLocks noChangeAspect="1"/>
              </p:cNvSpPr>
              <p:nvPr/>
            </p:nvSpPr>
            <p:spPr bwMode="auto">
              <a:xfrm>
                <a:off x="4149" y="204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4" name="Freeform 742"/>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5" name="Freeform 743"/>
              <p:cNvSpPr>
                <a:spLocks noChangeAspect="1" noEditPoints="1"/>
              </p:cNvSpPr>
              <p:nvPr/>
            </p:nvSpPr>
            <p:spPr bwMode="auto">
              <a:xfrm>
                <a:off x="4083" y="200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6" name="Freeform 744"/>
              <p:cNvSpPr>
                <a:spLocks noChangeAspect="1" noEditPoints="1"/>
              </p:cNvSpPr>
              <p:nvPr/>
            </p:nvSpPr>
            <p:spPr bwMode="auto">
              <a:xfrm>
                <a:off x="4083" y="200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7" name="Freeform 745"/>
              <p:cNvSpPr>
                <a:spLocks noChangeAspect="1" noEditPoints="1"/>
              </p:cNvSpPr>
              <p:nvPr/>
            </p:nvSpPr>
            <p:spPr bwMode="auto">
              <a:xfrm>
                <a:off x="4083" y="200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8" name="Freeform 746"/>
              <p:cNvSpPr>
                <a:spLocks noChangeAspect="1" noEditPoints="1"/>
              </p:cNvSpPr>
              <p:nvPr/>
            </p:nvSpPr>
            <p:spPr bwMode="auto">
              <a:xfrm>
                <a:off x="4098" y="203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79" name="Freeform 747"/>
              <p:cNvSpPr>
                <a:spLocks noChangeAspect="1" noEditPoints="1"/>
              </p:cNvSpPr>
              <p:nvPr/>
            </p:nvSpPr>
            <p:spPr bwMode="auto">
              <a:xfrm>
                <a:off x="4083" y="199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0" name="Freeform 748"/>
              <p:cNvSpPr>
                <a:spLocks noChangeAspect="1" noEditPoints="1"/>
              </p:cNvSpPr>
              <p:nvPr/>
            </p:nvSpPr>
            <p:spPr bwMode="auto">
              <a:xfrm>
                <a:off x="4098" y="203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1" name="Freeform 749"/>
              <p:cNvSpPr>
                <a:spLocks noChangeAspect="1" noEditPoints="1"/>
              </p:cNvSpPr>
              <p:nvPr/>
            </p:nvSpPr>
            <p:spPr bwMode="auto">
              <a:xfrm>
                <a:off x="4084" y="199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2" name="Freeform 750"/>
              <p:cNvSpPr>
                <a:spLocks noChangeAspect="1" noEditPoints="1"/>
              </p:cNvSpPr>
              <p:nvPr/>
            </p:nvSpPr>
            <p:spPr bwMode="auto">
              <a:xfrm>
                <a:off x="4109" y="205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3" name="Freeform 751"/>
              <p:cNvSpPr>
                <a:spLocks noChangeAspect="1" noEditPoints="1"/>
              </p:cNvSpPr>
              <p:nvPr/>
            </p:nvSpPr>
            <p:spPr bwMode="auto">
              <a:xfrm>
                <a:off x="4085" y="198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4" name="Freeform 752"/>
              <p:cNvSpPr>
                <a:spLocks noChangeAspect="1" noEditPoints="1"/>
              </p:cNvSpPr>
              <p:nvPr/>
            </p:nvSpPr>
            <p:spPr bwMode="auto">
              <a:xfrm>
                <a:off x="4134" y="206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5" name="Freeform 753"/>
              <p:cNvSpPr>
                <a:spLocks noChangeAspect="1" noEditPoints="1"/>
              </p:cNvSpPr>
              <p:nvPr/>
            </p:nvSpPr>
            <p:spPr bwMode="auto">
              <a:xfrm>
                <a:off x="4152" y="207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6" name="Freeform 754"/>
              <p:cNvSpPr>
                <a:spLocks noChangeAspect="1" noEditPoints="1"/>
              </p:cNvSpPr>
              <p:nvPr/>
            </p:nvSpPr>
            <p:spPr bwMode="auto">
              <a:xfrm>
                <a:off x="4089" y="198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7" name="Freeform 755"/>
              <p:cNvSpPr>
                <a:spLocks noChangeAspect="1" noEditPoints="1"/>
              </p:cNvSpPr>
              <p:nvPr/>
            </p:nvSpPr>
            <p:spPr bwMode="auto">
              <a:xfrm>
                <a:off x="4177" y="203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8" name="Freeform 756"/>
              <p:cNvSpPr>
                <a:spLocks noChangeAspect="1" noEditPoints="1"/>
              </p:cNvSpPr>
              <p:nvPr/>
            </p:nvSpPr>
            <p:spPr bwMode="auto">
              <a:xfrm>
                <a:off x="4156" y="204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89" name="Freeform 757"/>
              <p:cNvSpPr>
                <a:spLocks noChangeAspect="1"/>
              </p:cNvSpPr>
              <p:nvPr/>
            </p:nvSpPr>
            <p:spPr bwMode="auto">
              <a:xfrm>
                <a:off x="4151" y="203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0" name="Freeform 758"/>
              <p:cNvSpPr>
                <a:spLocks noChangeAspect="1"/>
              </p:cNvSpPr>
              <p:nvPr/>
            </p:nvSpPr>
            <p:spPr bwMode="auto">
              <a:xfrm>
                <a:off x="4146" y="203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1" name="Freeform 759"/>
              <p:cNvSpPr>
                <a:spLocks noChangeAspect="1"/>
              </p:cNvSpPr>
              <p:nvPr/>
            </p:nvSpPr>
            <p:spPr bwMode="auto">
              <a:xfrm>
                <a:off x="4140" y="203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2" name="Freeform 760"/>
              <p:cNvSpPr>
                <a:spLocks noChangeAspect="1" noEditPoints="1"/>
              </p:cNvSpPr>
              <p:nvPr/>
            </p:nvSpPr>
            <p:spPr bwMode="auto">
              <a:xfrm>
                <a:off x="4138" y="203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3" name="Freeform 761"/>
              <p:cNvSpPr>
                <a:spLocks noChangeAspect="1" noEditPoints="1"/>
              </p:cNvSpPr>
              <p:nvPr/>
            </p:nvSpPr>
            <p:spPr bwMode="auto">
              <a:xfrm>
                <a:off x="4141" y="203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4" name="Freeform 762"/>
              <p:cNvSpPr>
                <a:spLocks noChangeAspect="1" noEditPoints="1"/>
              </p:cNvSpPr>
              <p:nvPr/>
            </p:nvSpPr>
            <p:spPr bwMode="auto">
              <a:xfrm>
                <a:off x="4101" y="200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5" name="Freeform 763"/>
              <p:cNvSpPr>
                <a:spLocks noChangeAspect="1" noEditPoints="1"/>
              </p:cNvSpPr>
              <p:nvPr/>
            </p:nvSpPr>
            <p:spPr bwMode="auto">
              <a:xfrm>
                <a:off x="4102" y="200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6" name="Freeform 764"/>
              <p:cNvSpPr>
                <a:spLocks noChangeAspect="1"/>
              </p:cNvSpPr>
              <p:nvPr/>
            </p:nvSpPr>
            <p:spPr bwMode="auto">
              <a:xfrm>
                <a:off x="4134" y="202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7" name="Freeform 765"/>
              <p:cNvSpPr>
                <a:spLocks noChangeAspect="1" noEditPoints="1"/>
              </p:cNvSpPr>
              <p:nvPr/>
            </p:nvSpPr>
            <p:spPr bwMode="auto">
              <a:xfrm>
                <a:off x="4131" y="202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8" name="Freeform 766"/>
              <p:cNvSpPr>
                <a:spLocks noChangeAspect="1" noEditPoints="1"/>
              </p:cNvSpPr>
              <p:nvPr/>
            </p:nvSpPr>
            <p:spPr bwMode="auto">
              <a:xfrm>
                <a:off x="4138" y="202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799" name="Freeform 767"/>
              <p:cNvSpPr>
                <a:spLocks noChangeAspect="1"/>
              </p:cNvSpPr>
              <p:nvPr/>
            </p:nvSpPr>
            <p:spPr bwMode="auto">
              <a:xfrm>
                <a:off x="4138" y="202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00" name="Freeform 768"/>
              <p:cNvSpPr>
                <a:spLocks noChangeAspect="1"/>
              </p:cNvSpPr>
              <p:nvPr/>
            </p:nvSpPr>
            <p:spPr bwMode="auto">
              <a:xfrm>
                <a:off x="4139" y="202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01" name="Freeform 769"/>
              <p:cNvSpPr>
                <a:spLocks noChangeAspect="1" noEditPoints="1"/>
              </p:cNvSpPr>
              <p:nvPr/>
            </p:nvSpPr>
            <p:spPr bwMode="auto">
              <a:xfrm>
                <a:off x="4138" y="202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02" name="Freeform 770"/>
              <p:cNvSpPr>
                <a:spLocks noChangeAspect="1" noEditPoints="1"/>
              </p:cNvSpPr>
              <p:nvPr/>
            </p:nvSpPr>
            <p:spPr bwMode="auto">
              <a:xfrm>
                <a:off x="4138" y="202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03" name="Freeform 771"/>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04" name="Freeform 772"/>
              <p:cNvSpPr>
                <a:spLocks noChangeAspect="1" noEditPoints="1"/>
              </p:cNvSpPr>
              <p:nvPr/>
            </p:nvSpPr>
            <p:spPr bwMode="auto">
              <a:xfrm>
                <a:off x="4138" y="202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05" name="Freeform 773"/>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06" name="Freeform 774"/>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07" name="Freeform 775"/>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08" name="Oval 776"/>
              <p:cNvSpPr>
                <a:spLocks noChangeAspect="1" noChangeArrowheads="1"/>
              </p:cNvSpPr>
              <p:nvPr/>
            </p:nvSpPr>
            <p:spPr bwMode="auto">
              <a:xfrm>
                <a:off x="4138" y="202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2809" name="Freeform 777"/>
              <p:cNvSpPr>
                <a:spLocks noChangeAspect="1" noEditPoints="1"/>
              </p:cNvSpPr>
              <p:nvPr/>
            </p:nvSpPr>
            <p:spPr bwMode="auto">
              <a:xfrm>
                <a:off x="4138" y="202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0" name="Freeform 778"/>
              <p:cNvSpPr>
                <a:spLocks noChangeAspect="1" noEditPoints="1"/>
              </p:cNvSpPr>
              <p:nvPr/>
            </p:nvSpPr>
            <p:spPr bwMode="auto">
              <a:xfrm>
                <a:off x="4138" y="202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1" name="Freeform 779"/>
              <p:cNvSpPr>
                <a:spLocks noChangeAspect="1" noEditPoints="1"/>
              </p:cNvSpPr>
              <p:nvPr/>
            </p:nvSpPr>
            <p:spPr bwMode="auto">
              <a:xfrm>
                <a:off x="4138" y="202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2" name="Freeform 780"/>
              <p:cNvSpPr>
                <a:spLocks noChangeAspect="1" noEditPoints="1"/>
              </p:cNvSpPr>
              <p:nvPr/>
            </p:nvSpPr>
            <p:spPr bwMode="auto">
              <a:xfrm>
                <a:off x="4138" y="202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3" name="Freeform 781"/>
              <p:cNvSpPr>
                <a:spLocks noChangeAspect="1" noEditPoints="1"/>
              </p:cNvSpPr>
              <p:nvPr/>
            </p:nvSpPr>
            <p:spPr bwMode="auto">
              <a:xfrm>
                <a:off x="4138" y="202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4" name="Freeform 782"/>
              <p:cNvSpPr>
                <a:spLocks noChangeAspect="1" noEditPoints="1"/>
              </p:cNvSpPr>
              <p:nvPr/>
            </p:nvSpPr>
            <p:spPr bwMode="auto">
              <a:xfrm>
                <a:off x="4138" y="202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5" name="Freeform 783"/>
              <p:cNvSpPr>
                <a:spLocks noChangeAspect="1" noEditPoints="1"/>
              </p:cNvSpPr>
              <p:nvPr/>
            </p:nvSpPr>
            <p:spPr bwMode="auto">
              <a:xfrm>
                <a:off x="4138" y="202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6" name="Freeform 784"/>
              <p:cNvSpPr>
                <a:spLocks noChangeAspect="1" noEditPoints="1"/>
              </p:cNvSpPr>
              <p:nvPr/>
            </p:nvSpPr>
            <p:spPr bwMode="auto">
              <a:xfrm>
                <a:off x="4138" y="202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7" name="Freeform 785"/>
              <p:cNvSpPr>
                <a:spLocks noChangeAspect="1" noEditPoints="1"/>
              </p:cNvSpPr>
              <p:nvPr/>
            </p:nvSpPr>
            <p:spPr bwMode="auto">
              <a:xfrm>
                <a:off x="4139" y="202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8" name="Freeform 786"/>
              <p:cNvSpPr>
                <a:spLocks noChangeAspect="1" noEditPoints="1"/>
              </p:cNvSpPr>
              <p:nvPr/>
            </p:nvSpPr>
            <p:spPr bwMode="auto">
              <a:xfrm>
                <a:off x="4139" y="202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19" name="Freeform 787"/>
              <p:cNvSpPr>
                <a:spLocks noChangeAspect="1" noEditPoints="1"/>
              </p:cNvSpPr>
              <p:nvPr/>
            </p:nvSpPr>
            <p:spPr bwMode="auto">
              <a:xfrm>
                <a:off x="4096" y="198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0" name="Freeform 788"/>
              <p:cNvSpPr>
                <a:spLocks noChangeAspect="1" noEditPoints="1"/>
              </p:cNvSpPr>
              <p:nvPr/>
            </p:nvSpPr>
            <p:spPr bwMode="auto">
              <a:xfrm>
                <a:off x="4096" y="198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1" name="Freeform 789"/>
              <p:cNvSpPr>
                <a:spLocks noChangeAspect="1" noEditPoints="1"/>
              </p:cNvSpPr>
              <p:nvPr/>
            </p:nvSpPr>
            <p:spPr bwMode="auto">
              <a:xfrm>
                <a:off x="4111" y="200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2" name="Freeform 790"/>
              <p:cNvSpPr>
                <a:spLocks noChangeAspect="1" noEditPoints="1"/>
              </p:cNvSpPr>
              <p:nvPr/>
            </p:nvSpPr>
            <p:spPr bwMode="auto">
              <a:xfrm>
                <a:off x="4100" y="198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3" name="Freeform 791"/>
              <p:cNvSpPr>
                <a:spLocks noChangeAspect="1"/>
              </p:cNvSpPr>
              <p:nvPr/>
            </p:nvSpPr>
            <p:spPr bwMode="auto">
              <a:xfrm>
                <a:off x="4117" y="201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4" name="Freeform 792"/>
              <p:cNvSpPr>
                <a:spLocks noChangeAspect="1" noEditPoints="1"/>
              </p:cNvSpPr>
              <p:nvPr/>
            </p:nvSpPr>
            <p:spPr bwMode="auto">
              <a:xfrm>
                <a:off x="4100" y="198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5" name="Freeform 793"/>
              <p:cNvSpPr>
                <a:spLocks noChangeAspect="1"/>
              </p:cNvSpPr>
              <p:nvPr/>
            </p:nvSpPr>
            <p:spPr bwMode="auto">
              <a:xfrm>
                <a:off x="4122" y="201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6" name="Freeform 794"/>
              <p:cNvSpPr>
                <a:spLocks noChangeAspect="1" noEditPoints="1"/>
              </p:cNvSpPr>
              <p:nvPr/>
            </p:nvSpPr>
            <p:spPr bwMode="auto">
              <a:xfrm>
                <a:off x="4104" y="199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7" name="Freeform 795"/>
              <p:cNvSpPr>
                <a:spLocks noChangeAspect="1" noEditPoints="1"/>
              </p:cNvSpPr>
              <p:nvPr/>
            </p:nvSpPr>
            <p:spPr bwMode="auto">
              <a:xfrm>
                <a:off x="4134" y="202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8" name="Freeform 796"/>
              <p:cNvSpPr>
                <a:spLocks noChangeAspect="1" noEditPoints="1"/>
              </p:cNvSpPr>
              <p:nvPr/>
            </p:nvSpPr>
            <p:spPr bwMode="auto">
              <a:xfrm>
                <a:off x="4128" y="202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29" name="Freeform 797"/>
              <p:cNvSpPr>
                <a:spLocks noChangeAspect="1" noEditPoints="1"/>
              </p:cNvSpPr>
              <p:nvPr/>
            </p:nvSpPr>
            <p:spPr bwMode="auto">
              <a:xfrm>
                <a:off x="4109" y="199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0" name="Freeform 798"/>
              <p:cNvSpPr>
                <a:spLocks noChangeAspect="1" noEditPoints="1"/>
              </p:cNvSpPr>
              <p:nvPr/>
            </p:nvSpPr>
            <p:spPr bwMode="auto">
              <a:xfrm>
                <a:off x="4112" y="199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1" name="Freeform 799"/>
              <p:cNvSpPr>
                <a:spLocks noChangeAspect="1" noEditPoints="1"/>
              </p:cNvSpPr>
              <p:nvPr/>
            </p:nvSpPr>
            <p:spPr bwMode="auto">
              <a:xfrm>
                <a:off x="4136" y="202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2" name="Freeform 800"/>
              <p:cNvSpPr>
                <a:spLocks noChangeAspect="1" noEditPoints="1"/>
              </p:cNvSpPr>
              <p:nvPr/>
            </p:nvSpPr>
            <p:spPr bwMode="auto">
              <a:xfrm>
                <a:off x="4120" y="200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3" name="Freeform 801"/>
              <p:cNvSpPr>
                <a:spLocks noChangeAspect="1"/>
              </p:cNvSpPr>
              <p:nvPr/>
            </p:nvSpPr>
            <p:spPr bwMode="auto">
              <a:xfrm>
                <a:off x="4126" y="200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4" name="Freeform 802"/>
              <p:cNvSpPr>
                <a:spLocks noChangeAspect="1" noEditPoints="1"/>
              </p:cNvSpPr>
              <p:nvPr/>
            </p:nvSpPr>
            <p:spPr bwMode="auto">
              <a:xfrm>
                <a:off x="4143" y="203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5" name="Freeform 803"/>
              <p:cNvSpPr>
                <a:spLocks noChangeAspect="1"/>
              </p:cNvSpPr>
              <p:nvPr/>
            </p:nvSpPr>
            <p:spPr bwMode="auto">
              <a:xfrm>
                <a:off x="4146" y="202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6" name="Freeform 804"/>
              <p:cNvSpPr>
                <a:spLocks noChangeAspect="1"/>
              </p:cNvSpPr>
              <p:nvPr/>
            </p:nvSpPr>
            <p:spPr bwMode="auto">
              <a:xfrm>
                <a:off x="4131" y="202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7" name="Freeform 805"/>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8" name="Freeform 806"/>
              <p:cNvSpPr>
                <a:spLocks noChangeAspect="1" noEditPoints="1"/>
              </p:cNvSpPr>
              <p:nvPr/>
            </p:nvSpPr>
            <p:spPr bwMode="auto">
              <a:xfrm>
                <a:off x="4096" y="198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39" name="Freeform 807"/>
              <p:cNvSpPr>
                <a:spLocks noChangeAspect="1" noEditPoints="1"/>
              </p:cNvSpPr>
              <p:nvPr/>
            </p:nvSpPr>
            <p:spPr bwMode="auto">
              <a:xfrm>
                <a:off x="4094" y="197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0" name="Freeform 808"/>
              <p:cNvSpPr>
                <a:spLocks noChangeAspect="1" noEditPoints="1"/>
              </p:cNvSpPr>
              <p:nvPr/>
            </p:nvSpPr>
            <p:spPr bwMode="auto">
              <a:xfrm>
                <a:off x="4090" y="197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1" name="Freeform 809"/>
              <p:cNvSpPr>
                <a:spLocks noChangeAspect="1"/>
              </p:cNvSpPr>
              <p:nvPr/>
            </p:nvSpPr>
            <p:spPr bwMode="auto">
              <a:xfrm>
                <a:off x="4187" y="203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2" name="Freeform 810"/>
              <p:cNvSpPr>
                <a:spLocks noChangeAspect="1" noEditPoints="1"/>
              </p:cNvSpPr>
              <p:nvPr/>
            </p:nvSpPr>
            <p:spPr bwMode="auto">
              <a:xfrm>
                <a:off x="4088" y="197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3" name="Freeform 811"/>
              <p:cNvSpPr>
                <a:spLocks noChangeAspect="1" noEditPoints="1"/>
              </p:cNvSpPr>
              <p:nvPr/>
            </p:nvSpPr>
            <p:spPr bwMode="auto">
              <a:xfrm>
                <a:off x="4085" y="198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4" name="Freeform 812"/>
              <p:cNvSpPr>
                <a:spLocks noChangeAspect="1" noEditPoints="1"/>
              </p:cNvSpPr>
              <p:nvPr/>
            </p:nvSpPr>
            <p:spPr bwMode="auto">
              <a:xfrm>
                <a:off x="4085" y="198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5" name="Freeform 813"/>
              <p:cNvSpPr>
                <a:spLocks noChangeAspect="1" noEditPoints="1"/>
              </p:cNvSpPr>
              <p:nvPr/>
            </p:nvSpPr>
            <p:spPr bwMode="auto">
              <a:xfrm>
                <a:off x="4074" y="198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6" name="Freeform 814"/>
              <p:cNvSpPr>
                <a:spLocks noChangeAspect="1" noEditPoints="1"/>
              </p:cNvSpPr>
              <p:nvPr/>
            </p:nvSpPr>
            <p:spPr bwMode="auto">
              <a:xfrm>
                <a:off x="4074" y="198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7" name="Freeform 815"/>
              <p:cNvSpPr>
                <a:spLocks noChangeAspect="1" noEditPoints="1"/>
              </p:cNvSpPr>
              <p:nvPr/>
            </p:nvSpPr>
            <p:spPr bwMode="auto">
              <a:xfrm>
                <a:off x="4097" y="200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8" name="Freeform 816"/>
              <p:cNvSpPr>
                <a:spLocks noChangeAspect="1" noEditPoints="1"/>
              </p:cNvSpPr>
              <p:nvPr/>
            </p:nvSpPr>
            <p:spPr bwMode="auto">
              <a:xfrm>
                <a:off x="4102" y="200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49" name="Freeform 817"/>
              <p:cNvSpPr>
                <a:spLocks noChangeAspect="1" noEditPoints="1"/>
              </p:cNvSpPr>
              <p:nvPr/>
            </p:nvSpPr>
            <p:spPr bwMode="auto">
              <a:xfrm>
                <a:off x="4104" y="201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0" name="Freeform 818"/>
              <p:cNvSpPr>
                <a:spLocks noChangeAspect="1" noEditPoints="1"/>
              </p:cNvSpPr>
              <p:nvPr/>
            </p:nvSpPr>
            <p:spPr bwMode="auto">
              <a:xfrm>
                <a:off x="4108" y="201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1" name="Freeform 819"/>
              <p:cNvSpPr>
                <a:spLocks noChangeAspect="1" noEditPoints="1"/>
              </p:cNvSpPr>
              <p:nvPr/>
            </p:nvSpPr>
            <p:spPr bwMode="auto">
              <a:xfrm>
                <a:off x="4110" y="201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2" name="Freeform 820"/>
              <p:cNvSpPr>
                <a:spLocks noChangeAspect="1" noEditPoints="1"/>
              </p:cNvSpPr>
              <p:nvPr/>
            </p:nvSpPr>
            <p:spPr bwMode="auto">
              <a:xfrm>
                <a:off x="4112" y="201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3" name="Freeform 821"/>
              <p:cNvSpPr>
                <a:spLocks noChangeAspect="1"/>
              </p:cNvSpPr>
              <p:nvPr/>
            </p:nvSpPr>
            <p:spPr bwMode="auto">
              <a:xfrm>
                <a:off x="4115" y="202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4" name="Freeform 822"/>
              <p:cNvSpPr>
                <a:spLocks noChangeAspect="1" noEditPoints="1"/>
              </p:cNvSpPr>
              <p:nvPr/>
            </p:nvSpPr>
            <p:spPr bwMode="auto">
              <a:xfrm>
                <a:off x="4117" y="202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5" name="Freeform 823"/>
              <p:cNvSpPr>
                <a:spLocks noChangeAspect="1" noEditPoints="1"/>
              </p:cNvSpPr>
              <p:nvPr/>
            </p:nvSpPr>
            <p:spPr bwMode="auto">
              <a:xfrm>
                <a:off x="4119" y="202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6" name="Freeform 824"/>
              <p:cNvSpPr>
                <a:spLocks noChangeAspect="1" noEditPoints="1"/>
              </p:cNvSpPr>
              <p:nvPr/>
            </p:nvSpPr>
            <p:spPr bwMode="auto">
              <a:xfrm>
                <a:off x="4121" y="202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7" name="Freeform 825"/>
              <p:cNvSpPr>
                <a:spLocks noChangeAspect="1" noEditPoints="1"/>
              </p:cNvSpPr>
              <p:nvPr/>
            </p:nvSpPr>
            <p:spPr bwMode="auto">
              <a:xfrm>
                <a:off x="4122" y="203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8" name="Freeform 826"/>
              <p:cNvSpPr>
                <a:spLocks noChangeAspect="1" noEditPoints="1"/>
              </p:cNvSpPr>
              <p:nvPr/>
            </p:nvSpPr>
            <p:spPr bwMode="auto">
              <a:xfrm>
                <a:off x="4124" y="203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59" name="Freeform 827"/>
              <p:cNvSpPr>
                <a:spLocks noChangeAspect="1" noEditPoints="1"/>
              </p:cNvSpPr>
              <p:nvPr/>
            </p:nvSpPr>
            <p:spPr bwMode="auto">
              <a:xfrm>
                <a:off x="4125" y="203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0" name="Freeform 828"/>
              <p:cNvSpPr>
                <a:spLocks noChangeAspect="1"/>
              </p:cNvSpPr>
              <p:nvPr/>
            </p:nvSpPr>
            <p:spPr bwMode="auto">
              <a:xfrm>
                <a:off x="4127" y="203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1" name="Freeform 829"/>
              <p:cNvSpPr>
                <a:spLocks noChangeAspect="1" noEditPoints="1"/>
              </p:cNvSpPr>
              <p:nvPr/>
            </p:nvSpPr>
            <p:spPr bwMode="auto">
              <a:xfrm>
                <a:off x="4128" y="203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2" name="Freeform 830"/>
              <p:cNvSpPr>
                <a:spLocks noChangeAspect="1"/>
              </p:cNvSpPr>
              <p:nvPr/>
            </p:nvSpPr>
            <p:spPr bwMode="auto">
              <a:xfrm>
                <a:off x="4129" y="203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3" name="Freeform 831"/>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4" name="Freeform 832"/>
              <p:cNvSpPr>
                <a:spLocks noChangeAspect="1" noEditPoints="1"/>
              </p:cNvSpPr>
              <p:nvPr/>
            </p:nvSpPr>
            <p:spPr bwMode="auto">
              <a:xfrm>
                <a:off x="4083" y="200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5" name="Freeform 833"/>
              <p:cNvSpPr>
                <a:spLocks noChangeAspect="1" noEditPoints="1"/>
              </p:cNvSpPr>
              <p:nvPr/>
            </p:nvSpPr>
            <p:spPr bwMode="auto">
              <a:xfrm>
                <a:off x="4083" y="200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6" name="Freeform 834"/>
              <p:cNvSpPr>
                <a:spLocks noChangeAspect="1" noEditPoints="1"/>
              </p:cNvSpPr>
              <p:nvPr/>
            </p:nvSpPr>
            <p:spPr bwMode="auto">
              <a:xfrm>
                <a:off x="4083" y="200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7" name="Freeform 835"/>
              <p:cNvSpPr>
                <a:spLocks noChangeAspect="1" noEditPoints="1"/>
              </p:cNvSpPr>
              <p:nvPr/>
            </p:nvSpPr>
            <p:spPr bwMode="auto">
              <a:xfrm>
                <a:off x="4098" y="203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8" name="Freeform 836"/>
              <p:cNvSpPr>
                <a:spLocks noChangeAspect="1" noEditPoints="1"/>
              </p:cNvSpPr>
              <p:nvPr/>
            </p:nvSpPr>
            <p:spPr bwMode="auto">
              <a:xfrm>
                <a:off x="4083" y="199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69" name="Freeform 837"/>
              <p:cNvSpPr>
                <a:spLocks noChangeAspect="1" noEditPoints="1"/>
              </p:cNvSpPr>
              <p:nvPr/>
            </p:nvSpPr>
            <p:spPr bwMode="auto">
              <a:xfrm>
                <a:off x="4098" y="203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0" name="Freeform 838"/>
              <p:cNvSpPr>
                <a:spLocks noChangeAspect="1" noEditPoints="1"/>
              </p:cNvSpPr>
              <p:nvPr/>
            </p:nvSpPr>
            <p:spPr bwMode="auto">
              <a:xfrm>
                <a:off x="4084" y="199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1" name="Freeform 839"/>
              <p:cNvSpPr>
                <a:spLocks noChangeAspect="1" noEditPoints="1"/>
              </p:cNvSpPr>
              <p:nvPr/>
            </p:nvSpPr>
            <p:spPr bwMode="auto">
              <a:xfrm>
                <a:off x="4109" y="205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2" name="Freeform 840"/>
              <p:cNvSpPr>
                <a:spLocks noChangeAspect="1" noEditPoints="1"/>
              </p:cNvSpPr>
              <p:nvPr/>
            </p:nvSpPr>
            <p:spPr bwMode="auto">
              <a:xfrm>
                <a:off x="4085" y="198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3" name="Freeform 841"/>
              <p:cNvSpPr>
                <a:spLocks noChangeAspect="1" noEditPoints="1"/>
              </p:cNvSpPr>
              <p:nvPr/>
            </p:nvSpPr>
            <p:spPr bwMode="auto">
              <a:xfrm>
                <a:off x="4134" y="206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4" name="Freeform 842"/>
              <p:cNvSpPr>
                <a:spLocks noChangeAspect="1" noEditPoints="1"/>
              </p:cNvSpPr>
              <p:nvPr/>
            </p:nvSpPr>
            <p:spPr bwMode="auto">
              <a:xfrm>
                <a:off x="4152" y="207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5" name="Freeform 843"/>
              <p:cNvSpPr>
                <a:spLocks noChangeAspect="1" noEditPoints="1"/>
              </p:cNvSpPr>
              <p:nvPr/>
            </p:nvSpPr>
            <p:spPr bwMode="auto">
              <a:xfrm>
                <a:off x="4089" y="198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6" name="Freeform 844"/>
              <p:cNvSpPr>
                <a:spLocks noChangeAspect="1" noEditPoints="1"/>
              </p:cNvSpPr>
              <p:nvPr/>
            </p:nvSpPr>
            <p:spPr bwMode="auto">
              <a:xfrm>
                <a:off x="4177" y="203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7" name="Freeform 845"/>
              <p:cNvSpPr>
                <a:spLocks noChangeAspect="1" noEditPoints="1"/>
              </p:cNvSpPr>
              <p:nvPr/>
            </p:nvSpPr>
            <p:spPr bwMode="auto">
              <a:xfrm>
                <a:off x="4156" y="204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8" name="Freeform 846"/>
              <p:cNvSpPr>
                <a:spLocks noChangeAspect="1"/>
              </p:cNvSpPr>
              <p:nvPr/>
            </p:nvSpPr>
            <p:spPr bwMode="auto">
              <a:xfrm>
                <a:off x="4151" y="203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79" name="Freeform 847"/>
              <p:cNvSpPr>
                <a:spLocks noChangeAspect="1"/>
              </p:cNvSpPr>
              <p:nvPr/>
            </p:nvSpPr>
            <p:spPr bwMode="auto">
              <a:xfrm>
                <a:off x="4146" y="203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0" name="Freeform 848"/>
              <p:cNvSpPr>
                <a:spLocks noChangeAspect="1"/>
              </p:cNvSpPr>
              <p:nvPr/>
            </p:nvSpPr>
            <p:spPr bwMode="auto">
              <a:xfrm>
                <a:off x="4140" y="203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1" name="Freeform 849"/>
              <p:cNvSpPr>
                <a:spLocks noChangeAspect="1" noEditPoints="1"/>
              </p:cNvSpPr>
              <p:nvPr/>
            </p:nvSpPr>
            <p:spPr bwMode="auto">
              <a:xfrm>
                <a:off x="4138" y="203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2" name="Freeform 850"/>
              <p:cNvSpPr>
                <a:spLocks noChangeAspect="1" noEditPoints="1"/>
              </p:cNvSpPr>
              <p:nvPr/>
            </p:nvSpPr>
            <p:spPr bwMode="auto">
              <a:xfrm>
                <a:off x="4141" y="203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3" name="Freeform 851"/>
              <p:cNvSpPr>
                <a:spLocks noChangeAspect="1" noEditPoints="1"/>
              </p:cNvSpPr>
              <p:nvPr/>
            </p:nvSpPr>
            <p:spPr bwMode="auto">
              <a:xfrm>
                <a:off x="4101" y="200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4" name="Freeform 852"/>
              <p:cNvSpPr>
                <a:spLocks noChangeAspect="1" noEditPoints="1"/>
              </p:cNvSpPr>
              <p:nvPr/>
            </p:nvSpPr>
            <p:spPr bwMode="auto">
              <a:xfrm>
                <a:off x="4102" y="200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5" name="Freeform 853"/>
              <p:cNvSpPr>
                <a:spLocks noChangeAspect="1"/>
              </p:cNvSpPr>
              <p:nvPr/>
            </p:nvSpPr>
            <p:spPr bwMode="auto">
              <a:xfrm>
                <a:off x="4134" y="202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6" name="Freeform 854"/>
              <p:cNvSpPr>
                <a:spLocks noChangeAspect="1" noEditPoints="1"/>
              </p:cNvSpPr>
              <p:nvPr/>
            </p:nvSpPr>
            <p:spPr bwMode="auto">
              <a:xfrm>
                <a:off x="4131" y="202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7" name="Freeform 855"/>
              <p:cNvSpPr>
                <a:spLocks noChangeAspect="1" noEditPoints="1"/>
              </p:cNvSpPr>
              <p:nvPr/>
            </p:nvSpPr>
            <p:spPr bwMode="auto">
              <a:xfrm>
                <a:off x="4138" y="202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8" name="Freeform 856"/>
              <p:cNvSpPr>
                <a:spLocks noChangeAspect="1"/>
              </p:cNvSpPr>
              <p:nvPr/>
            </p:nvSpPr>
            <p:spPr bwMode="auto">
              <a:xfrm>
                <a:off x="4138" y="202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89" name="Freeform 857"/>
              <p:cNvSpPr>
                <a:spLocks noChangeAspect="1"/>
              </p:cNvSpPr>
              <p:nvPr/>
            </p:nvSpPr>
            <p:spPr bwMode="auto">
              <a:xfrm>
                <a:off x="4139" y="202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90" name="Freeform 858"/>
              <p:cNvSpPr>
                <a:spLocks noChangeAspect="1" noEditPoints="1"/>
              </p:cNvSpPr>
              <p:nvPr/>
            </p:nvSpPr>
            <p:spPr bwMode="auto">
              <a:xfrm>
                <a:off x="4138" y="202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91" name="Freeform 859"/>
              <p:cNvSpPr>
                <a:spLocks noChangeAspect="1" noEditPoints="1"/>
              </p:cNvSpPr>
              <p:nvPr/>
            </p:nvSpPr>
            <p:spPr bwMode="auto">
              <a:xfrm>
                <a:off x="4138" y="202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92" name="Freeform 860"/>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93" name="Freeform 861"/>
              <p:cNvSpPr>
                <a:spLocks noChangeAspect="1" noEditPoints="1"/>
              </p:cNvSpPr>
              <p:nvPr/>
            </p:nvSpPr>
            <p:spPr bwMode="auto">
              <a:xfrm>
                <a:off x="4138" y="202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94" name="Freeform 862"/>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95" name="Freeform 863"/>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96" name="Freeform 864"/>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97" name="Oval 865"/>
              <p:cNvSpPr>
                <a:spLocks noChangeAspect="1" noChangeArrowheads="1"/>
              </p:cNvSpPr>
              <p:nvPr/>
            </p:nvSpPr>
            <p:spPr bwMode="auto">
              <a:xfrm>
                <a:off x="4138" y="202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2898" name="Freeform 866"/>
              <p:cNvSpPr>
                <a:spLocks noChangeAspect="1" noEditPoints="1"/>
              </p:cNvSpPr>
              <p:nvPr/>
            </p:nvSpPr>
            <p:spPr bwMode="auto">
              <a:xfrm>
                <a:off x="4138" y="202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899" name="Freeform 867"/>
              <p:cNvSpPr>
                <a:spLocks noChangeAspect="1" noEditPoints="1"/>
              </p:cNvSpPr>
              <p:nvPr/>
            </p:nvSpPr>
            <p:spPr bwMode="auto">
              <a:xfrm>
                <a:off x="4138" y="202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0" name="Freeform 868"/>
              <p:cNvSpPr>
                <a:spLocks noChangeAspect="1" noEditPoints="1"/>
              </p:cNvSpPr>
              <p:nvPr/>
            </p:nvSpPr>
            <p:spPr bwMode="auto">
              <a:xfrm>
                <a:off x="4138" y="202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1" name="Freeform 869"/>
              <p:cNvSpPr>
                <a:spLocks noChangeAspect="1" noEditPoints="1"/>
              </p:cNvSpPr>
              <p:nvPr/>
            </p:nvSpPr>
            <p:spPr bwMode="auto">
              <a:xfrm>
                <a:off x="4138" y="202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2" name="Freeform 870"/>
              <p:cNvSpPr>
                <a:spLocks noChangeAspect="1" noEditPoints="1"/>
              </p:cNvSpPr>
              <p:nvPr/>
            </p:nvSpPr>
            <p:spPr bwMode="auto">
              <a:xfrm>
                <a:off x="4138" y="202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3" name="Freeform 871"/>
              <p:cNvSpPr>
                <a:spLocks noChangeAspect="1" noEditPoints="1"/>
              </p:cNvSpPr>
              <p:nvPr/>
            </p:nvSpPr>
            <p:spPr bwMode="auto">
              <a:xfrm>
                <a:off x="4138" y="202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4" name="Freeform 872"/>
              <p:cNvSpPr>
                <a:spLocks noChangeAspect="1" noEditPoints="1"/>
              </p:cNvSpPr>
              <p:nvPr/>
            </p:nvSpPr>
            <p:spPr bwMode="auto">
              <a:xfrm>
                <a:off x="4138" y="202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5" name="Freeform 873"/>
              <p:cNvSpPr>
                <a:spLocks noChangeAspect="1" noEditPoints="1"/>
              </p:cNvSpPr>
              <p:nvPr/>
            </p:nvSpPr>
            <p:spPr bwMode="auto">
              <a:xfrm>
                <a:off x="4138" y="202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6" name="Freeform 874"/>
              <p:cNvSpPr>
                <a:spLocks noChangeAspect="1" noEditPoints="1"/>
              </p:cNvSpPr>
              <p:nvPr/>
            </p:nvSpPr>
            <p:spPr bwMode="auto">
              <a:xfrm>
                <a:off x="4139" y="202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7" name="Freeform 875"/>
              <p:cNvSpPr>
                <a:spLocks noChangeAspect="1" noEditPoints="1"/>
              </p:cNvSpPr>
              <p:nvPr/>
            </p:nvSpPr>
            <p:spPr bwMode="auto">
              <a:xfrm>
                <a:off x="4139" y="202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8" name="Freeform 876"/>
              <p:cNvSpPr>
                <a:spLocks noChangeAspect="1" noEditPoints="1"/>
              </p:cNvSpPr>
              <p:nvPr/>
            </p:nvSpPr>
            <p:spPr bwMode="auto">
              <a:xfrm>
                <a:off x="4096" y="198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09" name="Freeform 877"/>
              <p:cNvSpPr>
                <a:spLocks noChangeAspect="1" noEditPoints="1"/>
              </p:cNvSpPr>
              <p:nvPr/>
            </p:nvSpPr>
            <p:spPr bwMode="auto">
              <a:xfrm>
                <a:off x="4096" y="198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0" name="Freeform 878"/>
              <p:cNvSpPr>
                <a:spLocks noChangeAspect="1" noEditPoints="1"/>
              </p:cNvSpPr>
              <p:nvPr/>
            </p:nvSpPr>
            <p:spPr bwMode="auto">
              <a:xfrm>
                <a:off x="4111" y="200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1" name="Freeform 879"/>
              <p:cNvSpPr>
                <a:spLocks noChangeAspect="1" noEditPoints="1"/>
              </p:cNvSpPr>
              <p:nvPr/>
            </p:nvSpPr>
            <p:spPr bwMode="auto">
              <a:xfrm>
                <a:off x="4100" y="198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2" name="Freeform 880"/>
              <p:cNvSpPr>
                <a:spLocks noChangeAspect="1"/>
              </p:cNvSpPr>
              <p:nvPr/>
            </p:nvSpPr>
            <p:spPr bwMode="auto">
              <a:xfrm>
                <a:off x="4117" y="201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3" name="Freeform 881"/>
              <p:cNvSpPr>
                <a:spLocks noChangeAspect="1" noEditPoints="1"/>
              </p:cNvSpPr>
              <p:nvPr/>
            </p:nvSpPr>
            <p:spPr bwMode="auto">
              <a:xfrm>
                <a:off x="4100" y="198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4" name="Freeform 882"/>
              <p:cNvSpPr>
                <a:spLocks noChangeAspect="1"/>
              </p:cNvSpPr>
              <p:nvPr/>
            </p:nvSpPr>
            <p:spPr bwMode="auto">
              <a:xfrm>
                <a:off x="4122" y="201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5" name="Freeform 883"/>
              <p:cNvSpPr>
                <a:spLocks noChangeAspect="1" noEditPoints="1"/>
              </p:cNvSpPr>
              <p:nvPr/>
            </p:nvSpPr>
            <p:spPr bwMode="auto">
              <a:xfrm>
                <a:off x="4104" y="199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6" name="Freeform 884"/>
              <p:cNvSpPr>
                <a:spLocks noChangeAspect="1" noEditPoints="1"/>
              </p:cNvSpPr>
              <p:nvPr/>
            </p:nvSpPr>
            <p:spPr bwMode="auto">
              <a:xfrm>
                <a:off x="4134" y="202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7" name="Freeform 885"/>
              <p:cNvSpPr>
                <a:spLocks noChangeAspect="1" noEditPoints="1"/>
              </p:cNvSpPr>
              <p:nvPr/>
            </p:nvSpPr>
            <p:spPr bwMode="auto">
              <a:xfrm>
                <a:off x="4128" y="202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8" name="Freeform 886"/>
              <p:cNvSpPr>
                <a:spLocks noChangeAspect="1" noEditPoints="1"/>
              </p:cNvSpPr>
              <p:nvPr/>
            </p:nvSpPr>
            <p:spPr bwMode="auto">
              <a:xfrm>
                <a:off x="4109" y="199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19" name="Freeform 887"/>
              <p:cNvSpPr>
                <a:spLocks noChangeAspect="1" noEditPoints="1"/>
              </p:cNvSpPr>
              <p:nvPr/>
            </p:nvSpPr>
            <p:spPr bwMode="auto">
              <a:xfrm>
                <a:off x="4112" y="199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0" name="Freeform 888"/>
              <p:cNvSpPr>
                <a:spLocks noChangeAspect="1" noEditPoints="1"/>
              </p:cNvSpPr>
              <p:nvPr/>
            </p:nvSpPr>
            <p:spPr bwMode="auto">
              <a:xfrm>
                <a:off x="4136" y="202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1" name="Freeform 889"/>
              <p:cNvSpPr>
                <a:spLocks noChangeAspect="1" noEditPoints="1"/>
              </p:cNvSpPr>
              <p:nvPr/>
            </p:nvSpPr>
            <p:spPr bwMode="auto">
              <a:xfrm>
                <a:off x="4120" y="200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2" name="Freeform 890"/>
              <p:cNvSpPr>
                <a:spLocks noChangeAspect="1"/>
              </p:cNvSpPr>
              <p:nvPr/>
            </p:nvSpPr>
            <p:spPr bwMode="auto">
              <a:xfrm>
                <a:off x="4126" y="200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3" name="Freeform 891"/>
              <p:cNvSpPr>
                <a:spLocks noChangeAspect="1" noEditPoints="1"/>
              </p:cNvSpPr>
              <p:nvPr/>
            </p:nvSpPr>
            <p:spPr bwMode="auto">
              <a:xfrm>
                <a:off x="4143" y="203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4" name="Freeform 892"/>
              <p:cNvSpPr>
                <a:spLocks noChangeAspect="1"/>
              </p:cNvSpPr>
              <p:nvPr/>
            </p:nvSpPr>
            <p:spPr bwMode="auto">
              <a:xfrm>
                <a:off x="4146" y="202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5" name="Freeform 893"/>
              <p:cNvSpPr>
                <a:spLocks noChangeAspect="1"/>
              </p:cNvSpPr>
              <p:nvPr/>
            </p:nvSpPr>
            <p:spPr bwMode="auto">
              <a:xfrm>
                <a:off x="4131" y="202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6" name="Freeform 894"/>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7" name="Freeform 895"/>
              <p:cNvSpPr>
                <a:spLocks noChangeAspect="1" noEditPoints="1"/>
              </p:cNvSpPr>
              <p:nvPr/>
            </p:nvSpPr>
            <p:spPr bwMode="auto">
              <a:xfrm>
                <a:off x="4096" y="198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8" name="Freeform 896"/>
              <p:cNvSpPr>
                <a:spLocks noChangeAspect="1" noEditPoints="1"/>
              </p:cNvSpPr>
              <p:nvPr/>
            </p:nvSpPr>
            <p:spPr bwMode="auto">
              <a:xfrm>
                <a:off x="4094" y="197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29" name="Freeform 897"/>
              <p:cNvSpPr>
                <a:spLocks noChangeAspect="1" noEditPoints="1"/>
              </p:cNvSpPr>
              <p:nvPr/>
            </p:nvSpPr>
            <p:spPr bwMode="auto">
              <a:xfrm>
                <a:off x="4090" y="197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0" name="Freeform 898"/>
              <p:cNvSpPr>
                <a:spLocks noChangeAspect="1"/>
              </p:cNvSpPr>
              <p:nvPr/>
            </p:nvSpPr>
            <p:spPr bwMode="auto">
              <a:xfrm>
                <a:off x="4187" y="203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1" name="Freeform 899"/>
              <p:cNvSpPr>
                <a:spLocks noChangeAspect="1" noEditPoints="1"/>
              </p:cNvSpPr>
              <p:nvPr/>
            </p:nvSpPr>
            <p:spPr bwMode="auto">
              <a:xfrm>
                <a:off x="4088" y="197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2" name="Freeform 900"/>
              <p:cNvSpPr>
                <a:spLocks noChangeAspect="1" noEditPoints="1"/>
              </p:cNvSpPr>
              <p:nvPr/>
            </p:nvSpPr>
            <p:spPr bwMode="auto">
              <a:xfrm>
                <a:off x="4085" y="198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3" name="Freeform 901"/>
              <p:cNvSpPr>
                <a:spLocks noChangeAspect="1" noEditPoints="1"/>
              </p:cNvSpPr>
              <p:nvPr/>
            </p:nvSpPr>
            <p:spPr bwMode="auto">
              <a:xfrm>
                <a:off x="4085" y="198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4" name="Freeform 902"/>
              <p:cNvSpPr>
                <a:spLocks noChangeAspect="1" noEditPoints="1"/>
              </p:cNvSpPr>
              <p:nvPr/>
            </p:nvSpPr>
            <p:spPr bwMode="auto">
              <a:xfrm>
                <a:off x="4074" y="198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5" name="Freeform 903"/>
              <p:cNvSpPr>
                <a:spLocks noChangeAspect="1" noEditPoints="1"/>
              </p:cNvSpPr>
              <p:nvPr/>
            </p:nvSpPr>
            <p:spPr bwMode="auto">
              <a:xfrm>
                <a:off x="4074" y="198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6" name="Freeform 904"/>
              <p:cNvSpPr>
                <a:spLocks noChangeAspect="1" noEditPoints="1"/>
              </p:cNvSpPr>
              <p:nvPr/>
            </p:nvSpPr>
            <p:spPr bwMode="auto">
              <a:xfrm>
                <a:off x="4097" y="200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7" name="Freeform 905"/>
              <p:cNvSpPr>
                <a:spLocks noChangeAspect="1" noEditPoints="1"/>
              </p:cNvSpPr>
              <p:nvPr/>
            </p:nvSpPr>
            <p:spPr bwMode="auto">
              <a:xfrm>
                <a:off x="4102" y="200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8" name="Freeform 906"/>
              <p:cNvSpPr>
                <a:spLocks noChangeAspect="1" noEditPoints="1"/>
              </p:cNvSpPr>
              <p:nvPr/>
            </p:nvSpPr>
            <p:spPr bwMode="auto">
              <a:xfrm>
                <a:off x="4104" y="201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39" name="Freeform 907"/>
              <p:cNvSpPr>
                <a:spLocks noChangeAspect="1" noEditPoints="1"/>
              </p:cNvSpPr>
              <p:nvPr/>
            </p:nvSpPr>
            <p:spPr bwMode="auto">
              <a:xfrm>
                <a:off x="4108" y="201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0" name="Freeform 908"/>
              <p:cNvSpPr>
                <a:spLocks noChangeAspect="1" noEditPoints="1"/>
              </p:cNvSpPr>
              <p:nvPr/>
            </p:nvSpPr>
            <p:spPr bwMode="auto">
              <a:xfrm>
                <a:off x="4110" y="201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1" name="Freeform 909"/>
              <p:cNvSpPr>
                <a:spLocks noChangeAspect="1" noEditPoints="1"/>
              </p:cNvSpPr>
              <p:nvPr/>
            </p:nvSpPr>
            <p:spPr bwMode="auto">
              <a:xfrm>
                <a:off x="4112" y="201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2" name="Freeform 910"/>
              <p:cNvSpPr>
                <a:spLocks noChangeAspect="1"/>
              </p:cNvSpPr>
              <p:nvPr/>
            </p:nvSpPr>
            <p:spPr bwMode="auto">
              <a:xfrm>
                <a:off x="4115" y="202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3" name="Freeform 911"/>
              <p:cNvSpPr>
                <a:spLocks noChangeAspect="1" noEditPoints="1"/>
              </p:cNvSpPr>
              <p:nvPr/>
            </p:nvSpPr>
            <p:spPr bwMode="auto">
              <a:xfrm>
                <a:off x="4117" y="202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4" name="Freeform 912"/>
              <p:cNvSpPr>
                <a:spLocks noChangeAspect="1" noEditPoints="1"/>
              </p:cNvSpPr>
              <p:nvPr/>
            </p:nvSpPr>
            <p:spPr bwMode="auto">
              <a:xfrm>
                <a:off x="4119" y="202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5" name="Freeform 913"/>
              <p:cNvSpPr>
                <a:spLocks noChangeAspect="1" noEditPoints="1"/>
              </p:cNvSpPr>
              <p:nvPr/>
            </p:nvSpPr>
            <p:spPr bwMode="auto">
              <a:xfrm>
                <a:off x="4121" y="202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6" name="Freeform 914"/>
              <p:cNvSpPr>
                <a:spLocks noChangeAspect="1" noEditPoints="1"/>
              </p:cNvSpPr>
              <p:nvPr/>
            </p:nvSpPr>
            <p:spPr bwMode="auto">
              <a:xfrm>
                <a:off x="4122" y="203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7" name="Freeform 915"/>
              <p:cNvSpPr>
                <a:spLocks noChangeAspect="1" noEditPoints="1"/>
              </p:cNvSpPr>
              <p:nvPr/>
            </p:nvSpPr>
            <p:spPr bwMode="auto">
              <a:xfrm>
                <a:off x="4124" y="203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8" name="Freeform 916"/>
              <p:cNvSpPr>
                <a:spLocks noChangeAspect="1" noEditPoints="1"/>
              </p:cNvSpPr>
              <p:nvPr/>
            </p:nvSpPr>
            <p:spPr bwMode="auto">
              <a:xfrm>
                <a:off x="4125" y="203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49" name="Freeform 917"/>
              <p:cNvSpPr>
                <a:spLocks noChangeAspect="1"/>
              </p:cNvSpPr>
              <p:nvPr/>
            </p:nvSpPr>
            <p:spPr bwMode="auto">
              <a:xfrm>
                <a:off x="4127" y="203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0" name="Freeform 918"/>
              <p:cNvSpPr>
                <a:spLocks noChangeAspect="1" noEditPoints="1"/>
              </p:cNvSpPr>
              <p:nvPr/>
            </p:nvSpPr>
            <p:spPr bwMode="auto">
              <a:xfrm>
                <a:off x="4128" y="203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1" name="Freeform 919"/>
              <p:cNvSpPr>
                <a:spLocks noChangeAspect="1"/>
              </p:cNvSpPr>
              <p:nvPr/>
            </p:nvSpPr>
            <p:spPr bwMode="auto">
              <a:xfrm>
                <a:off x="4129" y="203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2" name="Freeform 920"/>
              <p:cNvSpPr>
                <a:spLocks noChangeAspect="1" noEditPoints="1"/>
              </p:cNvSpPr>
              <p:nvPr/>
            </p:nvSpPr>
            <p:spPr bwMode="auto">
              <a:xfrm>
                <a:off x="4130" y="203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3" name="Freeform 921"/>
              <p:cNvSpPr>
                <a:spLocks noChangeAspect="1" noEditPoints="1"/>
              </p:cNvSpPr>
              <p:nvPr/>
            </p:nvSpPr>
            <p:spPr bwMode="auto">
              <a:xfrm>
                <a:off x="4131" y="203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4" name="Freeform 922"/>
              <p:cNvSpPr>
                <a:spLocks noChangeAspect="1" noEditPoints="1"/>
              </p:cNvSpPr>
              <p:nvPr/>
            </p:nvSpPr>
            <p:spPr bwMode="auto">
              <a:xfrm>
                <a:off x="4133" y="203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5" name="Freeform 923"/>
              <p:cNvSpPr>
                <a:spLocks noChangeAspect="1"/>
              </p:cNvSpPr>
              <p:nvPr/>
            </p:nvSpPr>
            <p:spPr bwMode="auto">
              <a:xfrm>
                <a:off x="4134" y="203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6" name="Freeform 924"/>
              <p:cNvSpPr>
                <a:spLocks noChangeAspect="1"/>
              </p:cNvSpPr>
              <p:nvPr/>
            </p:nvSpPr>
            <p:spPr bwMode="auto">
              <a:xfrm>
                <a:off x="4135" y="203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7" name="Freeform 925"/>
              <p:cNvSpPr>
                <a:spLocks noChangeAspect="1" noEditPoints="1"/>
              </p:cNvSpPr>
              <p:nvPr/>
            </p:nvSpPr>
            <p:spPr bwMode="auto">
              <a:xfrm>
                <a:off x="4135" y="203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8" name="Freeform 926"/>
              <p:cNvSpPr>
                <a:spLocks noChangeAspect="1" noEditPoints="1"/>
              </p:cNvSpPr>
              <p:nvPr/>
            </p:nvSpPr>
            <p:spPr bwMode="auto">
              <a:xfrm>
                <a:off x="4136" y="203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59" name="Freeform 927"/>
              <p:cNvSpPr>
                <a:spLocks noChangeAspect="1"/>
              </p:cNvSpPr>
              <p:nvPr/>
            </p:nvSpPr>
            <p:spPr bwMode="auto">
              <a:xfrm>
                <a:off x="4138" y="204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0" name="Freeform 928"/>
              <p:cNvSpPr>
                <a:spLocks noChangeAspect="1" noEditPoints="1"/>
              </p:cNvSpPr>
              <p:nvPr/>
            </p:nvSpPr>
            <p:spPr bwMode="auto">
              <a:xfrm>
                <a:off x="4139" y="204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1" name="Freeform 929"/>
              <p:cNvSpPr>
                <a:spLocks noChangeAspect="1" noEditPoints="1"/>
              </p:cNvSpPr>
              <p:nvPr/>
            </p:nvSpPr>
            <p:spPr bwMode="auto">
              <a:xfrm>
                <a:off x="4141" y="204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2" name="Freeform 930"/>
              <p:cNvSpPr>
                <a:spLocks noChangeAspect="1"/>
              </p:cNvSpPr>
              <p:nvPr/>
            </p:nvSpPr>
            <p:spPr bwMode="auto">
              <a:xfrm>
                <a:off x="4143" y="204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3" name="Freeform 931"/>
              <p:cNvSpPr>
                <a:spLocks noChangeAspect="1" noEditPoints="1"/>
              </p:cNvSpPr>
              <p:nvPr/>
            </p:nvSpPr>
            <p:spPr bwMode="auto">
              <a:xfrm>
                <a:off x="4145" y="204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4" name="Freeform 932"/>
              <p:cNvSpPr>
                <a:spLocks noChangeAspect="1" noEditPoints="1"/>
              </p:cNvSpPr>
              <p:nvPr/>
            </p:nvSpPr>
            <p:spPr bwMode="auto">
              <a:xfrm>
                <a:off x="4147" y="204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5" name="Freeform 933"/>
              <p:cNvSpPr>
                <a:spLocks noChangeAspect="1"/>
              </p:cNvSpPr>
              <p:nvPr/>
            </p:nvSpPr>
            <p:spPr bwMode="auto">
              <a:xfrm>
                <a:off x="4149" y="204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6" name="Freeform 934"/>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7" name="Freeform 935"/>
              <p:cNvSpPr>
                <a:spLocks noChangeAspect="1" noEditPoints="1"/>
              </p:cNvSpPr>
              <p:nvPr/>
            </p:nvSpPr>
            <p:spPr bwMode="auto">
              <a:xfrm>
                <a:off x="4083" y="200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8" name="Freeform 936"/>
              <p:cNvSpPr>
                <a:spLocks noChangeAspect="1" noEditPoints="1"/>
              </p:cNvSpPr>
              <p:nvPr/>
            </p:nvSpPr>
            <p:spPr bwMode="auto">
              <a:xfrm>
                <a:off x="4083" y="200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69" name="Freeform 937"/>
              <p:cNvSpPr>
                <a:spLocks noChangeAspect="1" noEditPoints="1"/>
              </p:cNvSpPr>
              <p:nvPr/>
            </p:nvSpPr>
            <p:spPr bwMode="auto">
              <a:xfrm>
                <a:off x="4083" y="200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0" name="Freeform 938"/>
              <p:cNvSpPr>
                <a:spLocks noChangeAspect="1" noEditPoints="1"/>
              </p:cNvSpPr>
              <p:nvPr/>
            </p:nvSpPr>
            <p:spPr bwMode="auto">
              <a:xfrm>
                <a:off x="4098" y="203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1" name="Freeform 939"/>
              <p:cNvSpPr>
                <a:spLocks noChangeAspect="1" noEditPoints="1"/>
              </p:cNvSpPr>
              <p:nvPr/>
            </p:nvSpPr>
            <p:spPr bwMode="auto">
              <a:xfrm>
                <a:off x="4083" y="199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2" name="Freeform 940"/>
              <p:cNvSpPr>
                <a:spLocks noChangeAspect="1" noEditPoints="1"/>
              </p:cNvSpPr>
              <p:nvPr/>
            </p:nvSpPr>
            <p:spPr bwMode="auto">
              <a:xfrm>
                <a:off x="4098" y="203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3" name="Freeform 941"/>
              <p:cNvSpPr>
                <a:spLocks noChangeAspect="1" noEditPoints="1"/>
              </p:cNvSpPr>
              <p:nvPr/>
            </p:nvSpPr>
            <p:spPr bwMode="auto">
              <a:xfrm>
                <a:off x="4084" y="199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4" name="Freeform 942"/>
              <p:cNvSpPr>
                <a:spLocks noChangeAspect="1" noEditPoints="1"/>
              </p:cNvSpPr>
              <p:nvPr/>
            </p:nvSpPr>
            <p:spPr bwMode="auto">
              <a:xfrm>
                <a:off x="4109" y="205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5" name="Freeform 943"/>
              <p:cNvSpPr>
                <a:spLocks noChangeAspect="1" noEditPoints="1"/>
              </p:cNvSpPr>
              <p:nvPr/>
            </p:nvSpPr>
            <p:spPr bwMode="auto">
              <a:xfrm>
                <a:off x="4085" y="198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6" name="Freeform 944"/>
              <p:cNvSpPr>
                <a:spLocks noChangeAspect="1" noEditPoints="1"/>
              </p:cNvSpPr>
              <p:nvPr/>
            </p:nvSpPr>
            <p:spPr bwMode="auto">
              <a:xfrm>
                <a:off x="4134" y="206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7" name="Freeform 945"/>
              <p:cNvSpPr>
                <a:spLocks noChangeAspect="1" noEditPoints="1"/>
              </p:cNvSpPr>
              <p:nvPr/>
            </p:nvSpPr>
            <p:spPr bwMode="auto">
              <a:xfrm>
                <a:off x="4152" y="207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8" name="Freeform 946"/>
              <p:cNvSpPr>
                <a:spLocks noChangeAspect="1" noEditPoints="1"/>
              </p:cNvSpPr>
              <p:nvPr/>
            </p:nvSpPr>
            <p:spPr bwMode="auto">
              <a:xfrm>
                <a:off x="4089" y="198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79" name="Freeform 947"/>
              <p:cNvSpPr>
                <a:spLocks noChangeAspect="1" noEditPoints="1"/>
              </p:cNvSpPr>
              <p:nvPr/>
            </p:nvSpPr>
            <p:spPr bwMode="auto">
              <a:xfrm>
                <a:off x="4177" y="203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0" name="Freeform 948"/>
              <p:cNvSpPr>
                <a:spLocks noChangeAspect="1" noEditPoints="1"/>
              </p:cNvSpPr>
              <p:nvPr/>
            </p:nvSpPr>
            <p:spPr bwMode="auto">
              <a:xfrm>
                <a:off x="4156" y="204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1" name="Freeform 949"/>
              <p:cNvSpPr>
                <a:spLocks noChangeAspect="1"/>
              </p:cNvSpPr>
              <p:nvPr/>
            </p:nvSpPr>
            <p:spPr bwMode="auto">
              <a:xfrm>
                <a:off x="4151" y="203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2" name="Freeform 950"/>
              <p:cNvSpPr>
                <a:spLocks noChangeAspect="1"/>
              </p:cNvSpPr>
              <p:nvPr/>
            </p:nvSpPr>
            <p:spPr bwMode="auto">
              <a:xfrm>
                <a:off x="4146" y="203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3" name="Freeform 951"/>
              <p:cNvSpPr>
                <a:spLocks noChangeAspect="1"/>
              </p:cNvSpPr>
              <p:nvPr/>
            </p:nvSpPr>
            <p:spPr bwMode="auto">
              <a:xfrm>
                <a:off x="4140" y="203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4" name="Freeform 952"/>
              <p:cNvSpPr>
                <a:spLocks noChangeAspect="1" noEditPoints="1"/>
              </p:cNvSpPr>
              <p:nvPr/>
            </p:nvSpPr>
            <p:spPr bwMode="auto">
              <a:xfrm>
                <a:off x="4138" y="203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5" name="Freeform 953"/>
              <p:cNvSpPr>
                <a:spLocks noChangeAspect="1" noEditPoints="1"/>
              </p:cNvSpPr>
              <p:nvPr/>
            </p:nvSpPr>
            <p:spPr bwMode="auto">
              <a:xfrm>
                <a:off x="4141" y="203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6" name="Freeform 954"/>
              <p:cNvSpPr>
                <a:spLocks noChangeAspect="1" noEditPoints="1"/>
              </p:cNvSpPr>
              <p:nvPr/>
            </p:nvSpPr>
            <p:spPr bwMode="auto">
              <a:xfrm>
                <a:off x="4101" y="200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7" name="Freeform 955"/>
              <p:cNvSpPr>
                <a:spLocks noChangeAspect="1" noEditPoints="1"/>
              </p:cNvSpPr>
              <p:nvPr/>
            </p:nvSpPr>
            <p:spPr bwMode="auto">
              <a:xfrm>
                <a:off x="4102" y="200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8" name="Freeform 956"/>
              <p:cNvSpPr>
                <a:spLocks noChangeAspect="1"/>
              </p:cNvSpPr>
              <p:nvPr/>
            </p:nvSpPr>
            <p:spPr bwMode="auto">
              <a:xfrm>
                <a:off x="4134" y="202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89" name="Freeform 957"/>
              <p:cNvSpPr>
                <a:spLocks noChangeAspect="1" noEditPoints="1"/>
              </p:cNvSpPr>
              <p:nvPr/>
            </p:nvSpPr>
            <p:spPr bwMode="auto">
              <a:xfrm>
                <a:off x="4131" y="202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0" name="Freeform 958"/>
              <p:cNvSpPr>
                <a:spLocks noChangeAspect="1" noEditPoints="1"/>
              </p:cNvSpPr>
              <p:nvPr/>
            </p:nvSpPr>
            <p:spPr bwMode="auto">
              <a:xfrm>
                <a:off x="4138" y="202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1" name="Freeform 959"/>
              <p:cNvSpPr>
                <a:spLocks noChangeAspect="1"/>
              </p:cNvSpPr>
              <p:nvPr/>
            </p:nvSpPr>
            <p:spPr bwMode="auto">
              <a:xfrm>
                <a:off x="4138" y="202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2" name="Freeform 960"/>
              <p:cNvSpPr>
                <a:spLocks noChangeAspect="1"/>
              </p:cNvSpPr>
              <p:nvPr/>
            </p:nvSpPr>
            <p:spPr bwMode="auto">
              <a:xfrm>
                <a:off x="4139" y="202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3" name="Freeform 961"/>
              <p:cNvSpPr>
                <a:spLocks noChangeAspect="1" noEditPoints="1"/>
              </p:cNvSpPr>
              <p:nvPr/>
            </p:nvSpPr>
            <p:spPr bwMode="auto">
              <a:xfrm>
                <a:off x="4138" y="202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4" name="Freeform 962"/>
              <p:cNvSpPr>
                <a:spLocks noChangeAspect="1" noEditPoints="1"/>
              </p:cNvSpPr>
              <p:nvPr/>
            </p:nvSpPr>
            <p:spPr bwMode="auto">
              <a:xfrm>
                <a:off x="4138" y="202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5" name="Freeform 963"/>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6" name="Freeform 964"/>
              <p:cNvSpPr>
                <a:spLocks noChangeAspect="1" noEditPoints="1"/>
              </p:cNvSpPr>
              <p:nvPr/>
            </p:nvSpPr>
            <p:spPr bwMode="auto">
              <a:xfrm>
                <a:off x="4138" y="202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7" name="Freeform 965"/>
              <p:cNvSpPr>
                <a:spLocks noChangeAspect="1" noEditPoints="1"/>
              </p:cNvSpPr>
              <p:nvPr/>
            </p:nvSpPr>
            <p:spPr bwMode="auto">
              <a:xfrm>
                <a:off x="4138" y="202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8" name="Freeform 966"/>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999" name="Freeform 967"/>
              <p:cNvSpPr>
                <a:spLocks noChangeAspect="1" noEditPoints="1"/>
              </p:cNvSpPr>
              <p:nvPr/>
            </p:nvSpPr>
            <p:spPr bwMode="auto">
              <a:xfrm>
                <a:off x="4138" y="202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00" name="Oval 968"/>
              <p:cNvSpPr>
                <a:spLocks noChangeAspect="1" noChangeArrowheads="1"/>
              </p:cNvSpPr>
              <p:nvPr/>
            </p:nvSpPr>
            <p:spPr bwMode="auto">
              <a:xfrm>
                <a:off x="4138" y="202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3001" name="Freeform 969"/>
              <p:cNvSpPr>
                <a:spLocks noChangeAspect="1" noEditPoints="1"/>
              </p:cNvSpPr>
              <p:nvPr/>
            </p:nvSpPr>
            <p:spPr bwMode="auto">
              <a:xfrm>
                <a:off x="4138" y="202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02" name="Freeform 970"/>
              <p:cNvSpPr>
                <a:spLocks noChangeAspect="1" noEditPoints="1"/>
              </p:cNvSpPr>
              <p:nvPr/>
            </p:nvSpPr>
            <p:spPr bwMode="auto">
              <a:xfrm>
                <a:off x="4138" y="202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03" name="Freeform 971"/>
              <p:cNvSpPr>
                <a:spLocks noChangeAspect="1" noEditPoints="1"/>
              </p:cNvSpPr>
              <p:nvPr/>
            </p:nvSpPr>
            <p:spPr bwMode="auto">
              <a:xfrm>
                <a:off x="4138" y="202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04" name="Freeform 972"/>
              <p:cNvSpPr>
                <a:spLocks noChangeAspect="1" noEditPoints="1"/>
              </p:cNvSpPr>
              <p:nvPr/>
            </p:nvSpPr>
            <p:spPr bwMode="auto">
              <a:xfrm>
                <a:off x="4138" y="202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05" name="Freeform 973"/>
              <p:cNvSpPr>
                <a:spLocks noChangeAspect="1" noEditPoints="1"/>
              </p:cNvSpPr>
              <p:nvPr/>
            </p:nvSpPr>
            <p:spPr bwMode="auto">
              <a:xfrm>
                <a:off x="4138" y="202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06" name="Freeform 974"/>
              <p:cNvSpPr>
                <a:spLocks noChangeAspect="1" noEditPoints="1"/>
              </p:cNvSpPr>
              <p:nvPr/>
            </p:nvSpPr>
            <p:spPr bwMode="auto">
              <a:xfrm>
                <a:off x="4138" y="202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07" name="Freeform 975"/>
              <p:cNvSpPr>
                <a:spLocks noChangeAspect="1" noEditPoints="1"/>
              </p:cNvSpPr>
              <p:nvPr/>
            </p:nvSpPr>
            <p:spPr bwMode="auto">
              <a:xfrm>
                <a:off x="4138" y="202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08" name="Freeform 976"/>
              <p:cNvSpPr>
                <a:spLocks noChangeAspect="1" noEditPoints="1"/>
              </p:cNvSpPr>
              <p:nvPr/>
            </p:nvSpPr>
            <p:spPr bwMode="auto">
              <a:xfrm>
                <a:off x="4138" y="202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09" name="Freeform 977"/>
              <p:cNvSpPr>
                <a:spLocks noChangeAspect="1" noEditPoints="1"/>
              </p:cNvSpPr>
              <p:nvPr/>
            </p:nvSpPr>
            <p:spPr bwMode="auto">
              <a:xfrm>
                <a:off x="4139" y="202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0" name="Freeform 978"/>
              <p:cNvSpPr>
                <a:spLocks noChangeAspect="1" noEditPoints="1"/>
              </p:cNvSpPr>
              <p:nvPr/>
            </p:nvSpPr>
            <p:spPr bwMode="auto">
              <a:xfrm>
                <a:off x="4139" y="202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1" name="Freeform 979"/>
              <p:cNvSpPr>
                <a:spLocks noChangeAspect="1" noEditPoints="1"/>
              </p:cNvSpPr>
              <p:nvPr/>
            </p:nvSpPr>
            <p:spPr bwMode="auto">
              <a:xfrm>
                <a:off x="4096" y="198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2" name="Freeform 980"/>
              <p:cNvSpPr>
                <a:spLocks noChangeAspect="1" noEditPoints="1"/>
              </p:cNvSpPr>
              <p:nvPr/>
            </p:nvSpPr>
            <p:spPr bwMode="auto">
              <a:xfrm>
                <a:off x="4096" y="198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3" name="Freeform 981"/>
              <p:cNvSpPr>
                <a:spLocks noChangeAspect="1" noEditPoints="1"/>
              </p:cNvSpPr>
              <p:nvPr/>
            </p:nvSpPr>
            <p:spPr bwMode="auto">
              <a:xfrm>
                <a:off x="4111" y="200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4" name="Freeform 982"/>
              <p:cNvSpPr>
                <a:spLocks noChangeAspect="1" noEditPoints="1"/>
              </p:cNvSpPr>
              <p:nvPr/>
            </p:nvSpPr>
            <p:spPr bwMode="auto">
              <a:xfrm>
                <a:off x="4100" y="198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5" name="Freeform 983"/>
              <p:cNvSpPr>
                <a:spLocks noChangeAspect="1"/>
              </p:cNvSpPr>
              <p:nvPr/>
            </p:nvSpPr>
            <p:spPr bwMode="auto">
              <a:xfrm>
                <a:off x="4117" y="201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6" name="Freeform 984"/>
              <p:cNvSpPr>
                <a:spLocks noChangeAspect="1" noEditPoints="1"/>
              </p:cNvSpPr>
              <p:nvPr/>
            </p:nvSpPr>
            <p:spPr bwMode="auto">
              <a:xfrm>
                <a:off x="4100" y="198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7" name="Freeform 985"/>
              <p:cNvSpPr>
                <a:spLocks noChangeAspect="1"/>
              </p:cNvSpPr>
              <p:nvPr/>
            </p:nvSpPr>
            <p:spPr bwMode="auto">
              <a:xfrm>
                <a:off x="4122" y="201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8" name="Freeform 986"/>
              <p:cNvSpPr>
                <a:spLocks noChangeAspect="1" noEditPoints="1"/>
              </p:cNvSpPr>
              <p:nvPr/>
            </p:nvSpPr>
            <p:spPr bwMode="auto">
              <a:xfrm>
                <a:off x="4104" y="199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19" name="Freeform 987"/>
              <p:cNvSpPr>
                <a:spLocks noChangeAspect="1" noEditPoints="1"/>
              </p:cNvSpPr>
              <p:nvPr/>
            </p:nvSpPr>
            <p:spPr bwMode="auto">
              <a:xfrm>
                <a:off x="4134" y="202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0" name="Freeform 988"/>
              <p:cNvSpPr>
                <a:spLocks noChangeAspect="1" noEditPoints="1"/>
              </p:cNvSpPr>
              <p:nvPr/>
            </p:nvSpPr>
            <p:spPr bwMode="auto">
              <a:xfrm>
                <a:off x="4128" y="202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1" name="Freeform 989"/>
              <p:cNvSpPr>
                <a:spLocks noChangeAspect="1" noEditPoints="1"/>
              </p:cNvSpPr>
              <p:nvPr/>
            </p:nvSpPr>
            <p:spPr bwMode="auto">
              <a:xfrm>
                <a:off x="4109" y="199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2" name="Freeform 990"/>
              <p:cNvSpPr>
                <a:spLocks noChangeAspect="1" noEditPoints="1"/>
              </p:cNvSpPr>
              <p:nvPr/>
            </p:nvSpPr>
            <p:spPr bwMode="auto">
              <a:xfrm>
                <a:off x="4112" y="199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3" name="Freeform 991"/>
              <p:cNvSpPr>
                <a:spLocks noChangeAspect="1" noEditPoints="1"/>
              </p:cNvSpPr>
              <p:nvPr/>
            </p:nvSpPr>
            <p:spPr bwMode="auto">
              <a:xfrm>
                <a:off x="4136" y="202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4" name="Freeform 992"/>
              <p:cNvSpPr>
                <a:spLocks noChangeAspect="1" noEditPoints="1"/>
              </p:cNvSpPr>
              <p:nvPr/>
            </p:nvSpPr>
            <p:spPr bwMode="auto">
              <a:xfrm>
                <a:off x="4120" y="200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5" name="Freeform 993"/>
              <p:cNvSpPr>
                <a:spLocks noChangeAspect="1"/>
              </p:cNvSpPr>
              <p:nvPr/>
            </p:nvSpPr>
            <p:spPr bwMode="auto">
              <a:xfrm>
                <a:off x="4126" y="200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6" name="Freeform 994"/>
              <p:cNvSpPr>
                <a:spLocks noChangeAspect="1" noEditPoints="1"/>
              </p:cNvSpPr>
              <p:nvPr/>
            </p:nvSpPr>
            <p:spPr bwMode="auto">
              <a:xfrm>
                <a:off x="4143" y="203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7" name="Freeform 995"/>
              <p:cNvSpPr>
                <a:spLocks noChangeAspect="1"/>
              </p:cNvSpPr>
              <p:nvPr/>
            </p:nvSpPr>
            <p:spPr bwMode="auto">
              <a:xfrm>
                <a:off x="4146" y="202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8" name="Freeform 996"/>
              <p:cNvSpPr>
                <a:spLocks noChangeAspect="1"/>
              </p:cNvSpPr>
              <p:nvPr/>
            </p:nvSpPr>
            <p:spPr bwMode="auto">
              <a:xfrm>
                <a:off x="4131" y="202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29" name="Freeform 997"/>
              <p:cNvSpPr>
                <a:spLocks noChangeAspect="1" noEditPoints="1"/>
              </p:cNvSpPr>
              <p:nvPr/>
            </p:nvSpPr>
            <p:spPr bwMode="auto">
              <a:xfrm>
                <a:off x="4083" y="198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0" name="Freeform 998"/>
              <p:cNvSpPr>
                <a:spLocks noChangeAspect="1" noEditPoints="1"/>
              </p:cNvSpPr>
              <p:nvPr/>
            </p:nvSpPr>
            <p:spPr bwMode="auto">
              <a:xfrm>
                <a:off x="4096" y="198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1" name="Freeform 999"/>
              <p:cNvSpPr>
                <a:spLocks noChangeAspect="1" noEditPoints="1"/>
              </p:cNvSpPr>
              <p:nvPr/>
            </p:nvSpPr>
            <p:spPr bwMode="auto">
              <a:xfrm>
                <a:off x="4094" y="197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2" name="Freeform 1000"/>
              <p:cNvSpPr>
                <a:spLocks noChangeAspect="1" noEditPoints="1"/>
              </p:cNvSpPr>
              <p:nvPr/>
            </p:nvSpPr>
            <p:spPr bwMode="auto">
              <a:xfrm>
                <a:off x="4090" y="197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3" name="Freeform 1001"/>
              <p:cNvSpPr>
                <a:spLocks noChangeAspect="1"/>
              </p:cNvSpPr>
              <p:nvPr/>
            </p:nvSpPr>
            <p:spPr bwMode="auto">
              <a:xfrm>
                <a:off x="4187" y="203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4" name="Freeform 1002"/>
              <p:cNvSpPr>
                <a:spLocks noChangeAspect="1" noEditPoints="1"/>
              </p:cNvSpPr>
              <p:nvPr/>
            </p:nvSpPr>
            <p:spPr bwMode="auto">
              <a:xfrm>
                <a:off x="4088" y="197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5" name="Freeform 1003"/>
              <p:cNvSpPr>
                <a:spLocks noChangeAspect="1" noEditPoints="1"/>
              </p:cNvSpPr>
              <p:nvPr/>
            </p:nvSpPr>
            <p:spPr bwMode="auto">
              <a:xfrm>
                <a:off x="4085" y="198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6" name="Freeform 1004"/>
              <p:cNvSpPr>
                <a:spLocks noChangeAspect="1" noEditPoints="1"/>
              </p:cNvSpPr>
              <p:nvPr/>
            </p:nvSpPr>
            <p:spPr bwMode="auto">
              <a:xfrm>
                <a:off x="4085" y="198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7" name="Freeform 1005"/>
              <p:cNvSpPr>
                <a:spLocks noChangeAspect="1" noEditPoints="1"/>
              </p:cNvSpPr>
              <p:nvPr/>
            </p:nvSpPr>
            <p:spPr bwMode="auto">
              <a:xfrm>
                <a:off x="4074" y="198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8" name="Freeform 1006"/>
              <p:cNvSpPr>
                <a:spLocks noChangeAspect="1" noEditPoints="1"/>
              </p:cNvSpPr>
              <p:nvPr/>
            </p:nvSpPr>
            <p:spPr bwMode="auto">
              <a:xfrm>
                <a:off x="4074" y="198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39" name="Freeform 1007"/>
              <p:cNvSpPr>
                <a:spLocks noChangeAspect="1" noEditPoints="1"/>
              </p:cNvSpPr>
              <p:nvPr/>
            </p:nvSpPr>
            <p:spPr bwMode="auto">
              <a:xfrm>
                <a:off x="4097" y="200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0" name="Freeform 1008"/>
              <p:cNvSpPr>
                <a:spLocks noChangeAspect="1" noEditPoints="1"/>
              </p:cNvSpPr>
              <p:nvPr/>
            </p:nvSpPr>
            <p:spPr bwMode="auto">
              <a:xfrm>
                <a:off x="4102" y="200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1" name="Freeform 1009"/>
              <p:cNvSpPr>
                <a:spLocks noChangeAspect="1" noEditPoints="1"/>
              </p:cNvSpPr>
              <p:nvPr/>
            </p:nvSpPr>
            <p:spPr bwMode="auto">
              <a:xfrm>
                <a:off x="4104" y="201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2" name="Freeform 1010"/>
              <p:cNvSpPr>
                <a:spLocks noChangeAspect="1" noEditPoints="1"/>
              </p:cNvSpPr>
              <p:nvPr/>
            </p:nvSpPr>
            <p:spPr bwMode="auto">
              <a:xfrm>
                <a:off x="4108" y="201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3" name="Freeform 1011"/>
              <p:cNvSpPr>
                <a:spLocks noChangeAspect="1" noEditPoints="1"/>
              </p:cNvSpPr>
              <p:nvPr/>
            </p:nvSpPr>
            <p:spPr bwMode="auto">
              <a:xfrm>
                <a:off x="4110" y="201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4" name="Freeform 1012"/>
              <p:cNvSpPr>
                <a:spLocks noChangeAspect="1" noEditPoints="1"/>
              </p:cNvSpPr>
              <p:nvPr/>
            </p:nvSpPr>
            <p:spPr bwMode="auto">
              <a:xfrm>
                <a:off x="4112" y="201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5" name="Freeform 1013"/>
              <p:cNvSpPr>
                <a:spLocks noChangeAspect="1"/>
              </p:cNvSpPr>
              <p:nvPr/>
            </p:nvSpPr>
            <p:spPr bwMode="auto">
              <a:xfrm>
                <a:off x="4115" y="202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6" name="Freeform 1014"/>
              <p:cNvSpPr>
                <a:spLocks noChangeAspect="1" noEditPoints="1"/>
              </p:cNvSpPr>
              <p:nvPr/>
            </p:nvSpPr>
            <p:spPr bwMode="auto">
              <a:xfrm>
                <a:off x="4117" y="202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7" name="Freeform 1015"/>
              <p:cNvSpPr>
                <a:spLocks noChangeAspect="1" noEditPoints="1"/>
              </p:cNvSpPr>
              <p:nvPr/>
            </p:nvSpPr>
            <p:spPr bwMode="auto">
              <a:xfrm>
                <a:off x="4119" y="202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8" name="Freeform 1016"/>
              <p:cNvSpPr>
                <a:spLocks noChangeAspect="1" noEditPoints="1"/>
              </p:cNvSpPr>
              <p:nvPr/>
            </p:nvSpPr>
            <p:spPr bwMode="auto">
              <a:xfrm>
                <a:off x="4121" y="202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49" name="Freeform 1017"/>
              <p:cNvSpPr>
                <a:spLocks noChangeAspect="1" noEditPoints="1"/>
              </p:cNvSpPr>
              <p:nvPr/>
            </p:nvSpPr>
            <p:spPr bwMode="auto">
              <a:xfrm>
                <a:off x="4122" y="203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0" name="Freeform 1018"/>
              <p:cNvSpPr>
                <a:spLocks noChangeAspect="1" noEditPoints="1"/>
              </p:cNvSpPr>
              <p:nvPr/>
            </p:nvSpPr>
            <p:spPr bwMode="auto">
              <a:xfrm>
                <a:off x="4124" y="203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1" name="Freeform 1019"/>
              <p:cNvSpPr>
                <a:spLocks noChangeAspect="1" noEditPoints="1"/>
              </p:cNvSpPr>
              <p:nvPr/>
            </p:nvSpPr>
            <p:spPr bwMode="auto">
              <a:xfrm>
                <a:off x="4125" y="203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2" name="Freeform 1020"/>
              <p:cNvSpPr>
                <a:spLocks noChangeAspect="1"/>
              </p:cNvSpPr>
              <p:nvPr/>
            </p:nvSpPr>
            <p:spPr bwMode="auto">
              <a:xfrm>
                <a:off x="4127" y="203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3" name="Freeform 1021"/>
              <p:cNvSpPr>
                <a:spLocks noChangeAspect="1" noEditPoints="1"/>
              </p:cNvSpPr>
              <p:nvPr/>
            </p:nvSpPr>
            <p:spPr bwMode="auto">
              <a:xfrm>
                <a:off x="4128" y="203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4" name="Freeform 1022"/>
              <p:cNvSpPr>
                <a:spLocks noChangeAspect="1"/>
              </p:cNvSpPr>
              <p:nvPr/>
            </p:nvSpPr>
            <p:spPr bwMode="auto">
              <a:xfrm>
                <a:off x="4129" y="203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5" name="Freeform 1023"/>
              <p:cNvSpPr>
                <a:spLocks noChangeAspect="1" noEditPoints="1"/>
              </p:cNvSpPr>
              <p:nvPr/>
            </p:nvSpPr>
            <p:spPr bwMode="auto">
              <a:xfrm>
                <a:off x="4130" y="203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6" name="Freeform 0"/>
              <p:cNvSpPr>
                <a:spLocks noChangeAspect="1" noEditPoints="1"/>
              </p:cNvSpPr>
              <p:nvPr/>
            </p:nvSpPr>
            <p:spPr bwMode="auto">
              <a:xfrm>
                <a:off x="4131" y="203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7" name="Freeform 1"/>
              <p:cNvSpPr>
                <a:spLocks noChangeAspect="1" noEditPoints="1"/>
              </p:cNvSpPr>
              <p:nvPr/>
            </p:nvSpPr>
            <p:spPr bwMode="auto">
              <a:xfrm>
                <a:off x="4133" y="203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8" name="Freeform 2"/>
              <p:cNvSpPr>
                <a:spLocks noChangeAspect="1"/>
              </p:cNvSpPr>
              <p:nvPr/>
            </p:nvSpPr>
            <p:spPr bwMode="auto">
              <a:xfrm>
                <a:off x="4134" y="203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59" name="Freeform 3"/>
              <p:cNvSpPr>
                <a:spLocks noChangeAspect="1"/>
              </p:cNvSpPr>
              <p:nvPr/>
            </p:nvSpPr>
            <p:spPr bwMode="auto">
              <a:xfrm>
                <a:off x="4135" y="203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60" name="Freeform 4"/>
              <p:cNvSpPr>
                <a:spLocks noChangeAspect="1" noEditPoints="1"/>
              </p:cNvSpPr>
              <p:nvPr/>
            </p:nvSpPr>
            <p:spPr bwMode="auto">
              <a:xfrm>
                <a:off x="4135" y="203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61" name="Freeform 5"/>
              <p:cNvSpPr>
                <a:spLocks noChangeAspect="1" noEditPoints="1"/>
              </p:cNvSpPr>
              <p:nvPr/>
            </p:nvSpPr>
            <p:spPr bwMode="auto">
              <a:xfrm>
                <a:off x="4136" y="203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62" name="Freeform 6"/>
              <p:cNvSpPr>
                <a:spLocks noChangeAspect="1"/>
              </p:cNvSpPr>
              <p:nvPr/>
            </p:nvSpPr>
            <p:spPr bwMode="auto">
              <a:xfrm>
                <a:off x="4138" y="204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63" name="Freeform 7"/>
              <p:cNvSpPr>
                <a:spLocks noChangeAspect="1" noEditPoints="1"/>
              </p:cNvSpPr>
              <p:nvPr/>
            </p:nvSpPr>
            <p:spPr bwMode="auto">
              <a:xfrm>
                <a:off x="4139" y="204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64" name="Freeform 8"/>
              <p:cNvSpPr>
                <a:spLocks noChangeAspect="1" noEditPoints="1"/>
              </p:cNvSpPr>
              <p:nvPr/>
            </p:nvSpPr>
            <p:spPr bwMode="auto">
              <a:xfrm>
                <a:off x="4141" y="204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65" name="Freeform 9"/>
              <p:cNvSpPr>
                <a:spLocks noChangeAspect="1"/>
              </p:cNvSpPr>
              <p:nvPr/>
            </p:nvSpPr>
            <p:spPr bwMode="auto">
              <a:xfrm>
                <a:off x="4143" y="204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66" name="Freeform 10"/>
              <p:cNvSpPr>
                <a:spLocks noChangeAspect="1" noEditPoints="1"/>
              </p:cNvSpPr>
              <p:nvPr/>
            </p:nvSpPr>
            <p:spPr bwMode="auto">
              <a:xfrm>
                <a:off x="4145" y="204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67" name="Freeform 11"/>
              <p:cNvSpPr>
                <a:spLocks noChangeAspect="1" noEditPoints="1"/>
              </p:cNvSpPr>
              <p:nvPr/>
            </p:nvSpPr>
            <p:spPr bwMode="auto">
              <a:xfrm>
                <a:off x="4147" y="204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3068" name="Freeform 12"/>
              <p:cNvSpPr>
                <a:spLocks noChangeAspect="1"/>
              </p:cNvSpPr>
              <p:nvPr/>
            </p:nvSpPr>
            <p:spPr bwMode="auto">
              <a:xfrm>
                <a:off x="4149" y="204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77855" name="Group 13"/>
            <p:cNvGrpSpPr>
              <a:grpSpLocks/>
            </p:cNvGrpSpPr>
            <p:nvPr/>
          </p:nvGrpSpPr>
          <p:grpSpPr bwMode="auto">
            <a:xfrm>
              <a:off x="4130" y="2118"/>
              <a:ext cx="124" cy="110"/>
              <a:chOff x="4130" y="2118"/>
              <a:chExt cx="124" cy="110"/>
            </a:xfrm>
          </p:grpSpPr>
          <p:sp>
            <p:nvSpPr>
              <p:cNvPr id="81861" name="Freeform 14"/>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62" name="Freeform 15"/>
              <p:cNvSpPr>
                <a:spLocks noChangeAspect="1" noEditPoints="1"/>
              </p:cNvSpPr>
              <p:nvPr/>
            </p:nvSpPr>
            <p:spPr bwMode="auto">
              <a:xfrm>
                <a:off x="4139" y="2149"/>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63" name="Freeform 16"/>
              <p:cNvSpPr>
                <a:spLocks noChangeAspect="1" noEditPoints="1"/>
              </p:cNvSpPr>
              <p:nvPr/>
            </p:nvSpPr>
            <p:spPr bwMode="auto">
              <a:xfrm>
                <a:off x="4139" y="2146"/>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64" name="Freeform 17"/>
              <p:cNvSpPr>
                <a:spLocks noChangeAspect="1" noEditPoints="1"/>
              </p:cNvSpPr>
              <p:nvPr/>
            </p:nvSpPr>
            <p:spPr bwMode="auto">
              <a:xfrm>
                <a:off x="4139" y="2143"/>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65" name="Freeform 18"/>
              <p:cNvSpPr>
                <a:spLocks noChangeAspect="1" noEditPoints="1"/>
              </p:cNvSpPr>
              <p:nvPr/>
            </p:nvSpPr>
            <p:spPr bwMode="auto">
              <a:xfrm>
                <a:off x="4154" y="2180"/>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66" name="Freeform 19"/>
              <p:cNvSpPr>
                <a:spLocks noChangeAspect="1" noEditPoints="1"/>
              </p:cNvSpPr>
              <p:nvPr/>
            </p:nvSpPr>
            <p:spPr bwMode="auto">
              <a:xfrm>
                <a:off x="4139" y="2139"/>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67" name="Freeform 20"/>
              <p:cNvSpPr>
                <a:spLocks noChangeAspect="1" noEditPoints="1"/>
              </p:cNvSpPr>
              <p:nvPr/>
            </p:nvSpPr>
            <p:spPr bwMode="auto">
              <a:xfrm>
                <a:off x="4154" y="2180"/>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68" name="Freeform 21"/>
              <p:cNvSpPr>
                <a:spLocks noChangeAspect="1" noEditPoints="1"/>
              </p:cNvSpPr>
              <p:nvPr/>
            </p:nvSpPr>
            <p:spPr bwMode="auto">
              <a:xfrm>
                <a:off x="4140" y="2134"/>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69" name="Freeform 22"/>
              <p:cNvSpPr>
                <a:spLocks noChangeAspect="1" noEditPoints="1"/>
              </p:cNvSpPr>
              <p:nvPr/>
            </p:nvSpPr>
            <p:spPr bwMode="auto">
              <a:xfrm>
                <a:off x="4165" y="2191"/>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0" name="Freeform 23"/>
              <p:cNvSpPr>
                <a:spLocks noChangeAspect="1" noEditPoints="1"/>
              </p:cNvSpPr>
              <p:nvPr/>
            </p:nvSpPr>
            <p:spPr bwMode="auto">
              <a:xfrm>
                <a:off x="4141" y="2129"/>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1" name="Freeform 24"/>
              <p:cNvSpPr>
                <a:spLocks noChangeAspect="1" noEditPoints="1"/>
              </p:cNvSpPr>
              <p:nvPr/>
            </p:nvSpPr>
            <p:spPr bwMode="auto">
              <a:xfrm>
                <a:off x="4190" y="2208"/>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2" name="Freeform 25"/>
              <p:cNvSpPr>
                <a:spLocks noChangeAspect="1" noEditPoints="1"/>
              </p:cNvSpPr>
              <p:nvPr/>
            </p:nvSpPr>
            <p:spPr bwMode="auto">
              <a:xfrm>
                <a:off x="4208" y="2216"/>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3" name="Freeform 26"/>
              <p:cNvSpPr>
                <a:spLocks noChangeAspect="1" noEditPoints="1"/>
              </p:cNvSpPr>
              <p:nvPr/>
            </p:nvSpPr>
            <p:spPr bwMode="auto">
              <a:xfrm>
                <a:off x="4145" y="2125"/>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4" name="Freeform 27"/>
              <p:cNvSpPr>
                <a:spLocks noChangeAspect="1" noEditPoints="1"/>
              </p:cNvSpPr>
              <p:nvPr/>
            </p:nvSpPr>
            <p:spPr bwMode="auto">
              <a:xfrm>
                <a:off x="4233" y="2178"/>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5" name="Freeform 28"/>
              <p:cNvSpPr>
                <a:spLocks noChangeAspect="1" noEditPoints="1"/>
              </p:cNvSpPr>
              <p:nvPr/>
            </p:nvSpPr>
            <p:spPr bwMode="auto">
              <a:xfrm>
                <a:off x="4212" y="218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6" name="Freeform 29"/>
              <p:cNvSpPr>
                <a:spLocks noChangeAspect="1"/>
              </p:cNvSpPr>
              <p:nvPr/>
            </p:nvSpPr>
            <p:spPr bwMode="auto">
              <a:xfrm>
                <a:off x="4207" y="2179"/>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7" name="Freeform 30"/>
              <p:cNvSpPr>
                <a:spLocks noChangeAspect="1"/>
              </p:cNvSpPr>
              <p:nvPr/>
            </p:nvSpPr>
            <p:spPr bwMode="auto">
              <a:xfrm>
                <a:off x="4202" y="2176"/>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8" name="Freeform 31"/>
              <p:cNvSpPr>
                <a:spLocks noChangeAspect="1"/>
              </p:cNvSpPr>
              <p:nvPr/>
            </p:nvSpPr>
            <p:spPr bwMode="auto">
              <a:xfrm>
                <a:off x="4196" y="2173"/>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79" name="Freeform 32"/>
              <p:cNvSpPr>
                <a:spLocks noChangeAspect="1" noEditPoints="1"/>
              </p:cNvSpPr>
              <p:nvPr/>
            </p:nvSpPr>
            <p:spPr bwMode="auto">
              <a:xfrm>
                <a:off x="4194" y="2172"/>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0" name="Freeform 33"/>
              <p:cNvSpPr>
                <a:spLocks noChangeAspect="1" noEditPoints="1"/>
              </p:cNvSpPr>
              <p:nvPr/>
            </p:nvSpPr>
            <p:spPr bwMode="auto">
              <a:xfrm>
                <a:off x="4197" y="2171"/>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1" name="Freeform 34"/>
              <p:cNvSpPr>
                <a:spLocks noChangeAspect="1" noEditPoints="1"/>
              </p:cNvSpPr>
              <p:nvPr/>
            </p:nvSpPr>
            <p:spPr bwMode="auto">
              <a:xfrm>
                <a:off x="4157" y="2141"/>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2" name="Freeform 35"/>
              <p:cNvSpPr>
                <a:spLocks noChangeAspect="1" noEditPoints="1"/>
              </p:cNvSpPr>
              <p:nvPr/>
            </p:nvSpPr>
            <p:spPr bwMode="auto">
              <a:xfrm>
                <a:off x="4158" y="2141"/>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3" name="Freeform 36"/>
              <p:cNvSpPr>
                <a:spLocks noChangeAspect="1"/>
              </p:cNvSpPr>
              <p:nvPr/>
            </p:nvSpPr>
            <p:spPr bwMode="auto">
              <a:xfrm>
                <a:off x="4190" y="2167"/>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4" name="Freeform 37"/>
              <p:cNvSpPr>
                <a:spLocks noChangeAspect="1" noEditPoints="1"/>
              </p:cNvSpPr>
              <p:nvPr/>
            </p:nvSpPr>
            <p:spPr bwMode="auto">
              <a:xfrm>
                <a:off x="4187" y="2165"/>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5" name="Freeform 38"/>
              <p:cNvSpPr>
                <a:spLocks noChangeAspect="1" noEditPoints="1"/>
              </p:cNvSpPr>
              <p:nvPr/>
            </p:nvSpPr>
            <p:spPr bwMode="auto">
              <a:xfrm>
                <a:off x="4194" y="2169"/>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6" name="Freeform 39"/>
              <p:cNvSpPr>
                <a:spLocks noChangeAspect="1"/>
              </p:cNvSpPr>
              <p:nvPr/>
            </p:nvSpPr>
            <p:spPr bwMode="auto">
              <a:xfrm>
                <a:off x="4194" y="2170"/>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7" name="Freeform 40"/>
              <p:cNvSpPr>
                <a:spLocks noChangeAspect="1"/>
              </p:cNvSpPr>
              <p:nvPr/>
            </p:nvSpPr>
            <p:spPr bwMode="auto">
              <a:xfrm>
                <a:off x="4195" y="2169"/>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8" name="Freeform 41"/>
              <p:cNvSpPr>
                <a:spLocks noChangeAspect="1" noEditPoints="1"/>
              </p:cNvSpPr>
              <p:nvPr/>
            </p:nvSpPr>
            <p:spPr bwMode="auto">
              <a:xfrm>
                <a:off x="4194" y="2170"/>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89" name="Freeform 42"/>
              <p:cNvSpPr>
                <a:spLocks noChangeAspect="1" noEditPoints="1"/>
              </p:cNvSpPr>
              <p:nvPr/>
            </p:nvSpPr>
            <p:spPr bwMode="auto">
              <a:xfrm>
                <a:off x="4194" y="2169"/>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90" name="Freeform 43"/>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91" name="Freeform 44"/>
              <p:cNvSpPr>
                <a:spLocks noChangeAspect="1" noEditPoints="1"/>
              </p:cNvSpPr>
              <p:nvPr/>
            </p:nvSpPr>
            <p:spPr bwMode="auto">
              <a:xfrm>
                <a:off x="4194" y="2170"/>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92" name="Freeform 45"/>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93" name="Freeform 46"/>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94" name="Freeform 47"/>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95" name="Oval 48"/>
              <p:cNvSpPr>
                <a:spLocks noChangeAspect="1" noChangeArrowheads="1"/>
              </p:cNvSpPr>
              <p:nvPr/>
            </p:nvSpPr>
            <p:spPr bwMode="auto">
              <a:xfrm>
                <a:off x="4194" y="2170"/>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896" name="Freeform 49"/>
              <p:cNvSpPr>
                <a:spLocks noChangeAspect="1" noEditPoints="1"/>
              </p:cNvSpPr>
              <p:nvPr/>
            </p:nvSpPr>
            <p:spPr bwMode="auto">
              <a:xfrm>
                <a:off x="4194" y="2170"/>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97" name="Freeform 50"/>
              <p:cNvSpPr>
                <a:spLocks noChangeAspect="1" noEditPoints="1"/>
              </p:cNvSpPr>
              <p:nvPr/>
            </p:nvSpPr>
            <p:spPr bwMode="auto">
              <a:xfrm>
                <a:off x="4194" y="2170"/>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98" name="Freeform 51"/>
              <p:cNvSpPr>
                <a:spLocks noChangeAspect="1" noEditPoints="1"/>
              </p:cNvSpPr>
              <p:nvPr/>
            </p:nvSpPr>
            <p:spPr bwMode="auto">
              <a:xfrm>
                <a:off x="4194" y="2169"/>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99" name="Freeform 52"/>
              <p:cNvSpPr>
                <a:spLocks noChangeAspect="1" noEditPoints="1"/>
              </p:cNvSpPr>
              <p:nvPr/>
            </p:nvSpPr>
            <p:spPr bwMode="auto">
              <a:xfrm>
                <a:off x="4194" y="2169"/>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0" name="Freeform 53"/>
              <p:cNvSpPr>
                <a:spLocks noChangeAspect="1" noEditPoints="1"/>
              </p:cNvSpPr>
              <p:nvPr/>
            </p:nvSpPr>
            <p:spPr bwMode="auto">
              <a:xfrm>
                <a:off x="4194" y="2169"/>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1" name="Freeform 54"/>
              <p:cNvSpPr>
                <a:spLocks noChangeAspect="1" noEditPoints="1"/>
              </p:cNvSpPr>
              <p:nvPr/>
            </p:nvSpPr>
            <p:spPr bwMode="auto">
              <a:xfrm>
                <a:off x="4194" y="2169"/>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2" name="Freeform 55"/>
              <p:cNvSpPr>
                <a:spLocks noChangeAspect="1" noEditPoints="1"/>
              </p:cNvSpPr>
              <p:nvPr/>
            </p:nvSpPr>
            <p:spPr bwMode="auto">
              <a:xfrm>
                <a:off x="4194" y="2169"/>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3" name="Freeform 56"/>
              <p:cNvSpPr>
                <a:spLocks noChangeAspect="1" noEditPoints="1"/>
              </p:cNvSpPr>
              <p:nvPr/>
            </p:nvSpPr>
            <p:spPr bwMode="auto">
              <a:xfrm>
                <a:off x="4194" y="2169"/>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4" name="Freeform 57"/>
              <p:cNvSpPr>
                <a:spLocks noChangeAspect="1" noEditPoints="1"/>
              </p:cNvSpPr>
              <p:nvPr/>
            </p:nvSpPr>
            <p:spPr bwMode="auto">
              <a:xfrm>
                <a:off x="4195" y="2169"/>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5" name="Freeform 58"/>
              <p:cNvSpPr>
                <a:spLocks noChangeAspect="1" noEditPoints="1"/>
              </p:cNvSpPr>
              <p:nvPr/>
            </p:nvSpPr>
            <p:spPr bwMode="auto">
              <a:xfrm>
                <a:off x="4195" y="2169"/>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6" name="Freeform 59"/>
              <p:cNvSpPr>
                <a:spLocks noChangeAspect="1" noEditPoints="1"/>
              </p:cNvSpPr>
              <p:nvPr/>
            </p:nvSpPr>
            <p:spPr bwMode="auto">
              <a:xfrm>
                <a:off x="4152" y="2128"/>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7" name="Freeform 60"/>
              <p:cNvSpPr>
                <a:spLocks noChangeAspect="1" noEditPoints="1"/>
              </p:cNvSpPr>
              <p:nvPr/>
            </p:nvSpPr>
            <p:spPr bwMode="auto">
              <a:xfrm>
                <a:off x="4152" y="2128"/>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8" name="Freeform 61"/>
              <p:cNvSpPr>
                <a:spLocks noChangeAspect="1" noEditPoints="1"/>
              </p:cNvSpPr>
              <p:nvPr/>
            </p:nvSpPr>
            <p:spPr bwMode="auto">
              <a:xfrm>
                <a:off x="4167" y="2148"/>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09" name="Freeform 62"/>
              <p:cNvSpPr>
                <a:spLocks noChangeAspect="1" noEditPoints="1"/>
              </p:cNvSpPr>
              <p:nvPr/>
            </p:nvSpPr>
            <p:spPr bwMode="auto">
              <a:xfrm>
                <a:off x="4156" y="2128"/>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0" name="Freeform 63"/>
              <p:cNvSpPr>
                <a:spLocks noChangeAspect="1"/>
              </p:cNvSpPr>
              <p:nvPr/>
            </p:nvSpPr>
            <p:spPr bwMode="auto">
              <a:xfrm>
                <a:off x="4173" y="2153"/>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1" name="Freeform 64"/>
              <p:cNvSpPr>
                <a:spLocks noChangeAspect="1" noEditPoints="1"/>
              </p:cNvSpPr>
              <p:nvPr/>
            </p:nvSpPr>
            <p:spPr bwMode="auto">
              <a:xfrm>
                <a:off x="4156" y="2130"/>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2" name="Freeform 65"/>
              <p:cNvSpPr>
                <a:spLocks noChangeAspect="1"/>
              </p:cNvSpPr>
              <p:nvPr/>
            </p:nvSpPr>
            <p:spPr bwMode="auto">
              <a:xfrm>
                <a:off x="4178" y="2158"/>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3" name="Freeform 66"/>
              <p:cNvSpPr>
                <a:spLocks noChangeAspect="1" noEditPoints="1"/>
              </p:cNvSpPr>
              <p:nvPr/>
            </p:nvSpPr>
            <p:spPr bwMode="auto">
              <a:xfrm>
                <a:off x="4160" y="2132"/>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4" name="Freeform 67"/>
              <p:cNvSpPr>
                <a:spLocks noChangeAspect="1" noEditPoints="1"/>
              </p:cNvSpPr>
              <p:nvPr/>
            </p:nvSpPr>
            <p:spPr bwMode="auto">
              <a:xfrm>
                <a:off x="4190" y="2167"/>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5" name="Freeform 68"/>
              <p:cNvSpPr>
                <a:spLocks noChangeAspect="1" noEditPoints="1"/>
              </p:cNvSpPr>
              <p:nvPr/>
            </p:nvSpPr>
            <p:spPr bwMode="auto">
              <a:xfrm>
                <a:off x="4184" y="2162"/>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6" name="Freeform 69"/>
              <p:cNvSpPr>
                <a:spLocks noChangeAspect="1" noEditPoints="1"/>
              </p:cNvSpPr>
              <p:nvPr/>
            </p:nvSpPr>
            <p:spPr bwMode="auto">
              <a:xfrm>
                <a:off x="4165" y="2135"/>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7" name="Freeform 70"/>
              <p:cNvSpPr>
                <a:spLocks noChangeAspect="1" noEditPoints="1"/>
              </p:cNvSpPr>
              <p:nvPr/>
            </p:nvSpPr>
            <p:spPr bwMode="auto">
              <a:xfrm>
                <a:off x="4168" y="2136"/>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8" name="Freeform 71"/>
              <p:cNvSpPr>
                <a:spLocks noChangeAspect="1" noEditPoints="1"/>
              </p:cNvSpPr>
              <p:nvPr/>
            </p:nvSpPr>
            <p:spPr bwMode="auto">
              <a:xfrm>
                <a:off x="4192" y="2168"/>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19" name="Freeform 72"/>
              <p:cNvSpPr>
                <a:spLocks noChangeAspect="1" noEditPoints="1"/>
              </p:cNvSpPr>
              <p:nvPr/>
            </p:nvSpPr>
            <p:spPr bwMode="auto">
              <a:xfrm>
                <a:off x="4176" y="2141"/>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0" name="Freeform 73"/>
              <p:cNvSpPr>
                <a:spLocks noChangeAspect="1"/>
              </p:cNvSpPr>
              <p:nvPr/>
            </p:nvSpPr>
            <p:spPr bwMode="auto">
              <a:xfrm>
                <a:off x="4182" y="2147"/>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1" name="Freeform 74"/>
              <p:cNvSpPr>
                <a:spLocks noChangeAspect="1" noEditPoints="1"/>
              </p:cNvSpPr>
              <p:nvPr/>
            </p:nvSpPr>
            <p:spPr bwMode="auto">
              <a:xfrm>
                <a:off x="4199" y="2173"/>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2" name="Freeform 75"/>
              <p:cNvSpPr>
                <a:spLocks noChangeAspect="1"/>
              </p:cNvSpPr>
              <p:nvPr/>
            </p:nvSpPr>
            <p:spPr bwMode="auto">
              <a:xfrm>
                <a:off x="4202" y="2170"/>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3" name="Freeform 76"/>
              <p:cNvSpPr>
                <a:spLocks noChangeAspect="1"/>
              </p:cNvSpPr>
              <p:nvPr/>
            </p:nvSpPr>
            <p:spPr bwMode="auto">
              <a:xfrm>
                <a:off x="4187" y="2165"/>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4" name="Freeform 77"/>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5" name="Freeform 78"/>
              <p:cNvSpPr>
                <a:spLocks noChangeAspect="1" noEditPoints="1"/>
              </p:cNvSpPr>
              <p:nvPr/>
            </p:nvSpPr>
            <p:spPr bwMode="auto">
              <a:xfrm>
                <a:off x="4152" y="2121"/>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6" name="Freeform 79"/>
              <p:cNvSpPr>
                <a:spLocks noChangeAspect="1" noEditPoints="1"/>
              </p:cNvSpPr>
              <p:nvPr/>
            </p:nvSpPr>
            <p:spPr bwMode="auto">
              <a:xfrm>
                <a:off x="4150" y="2120"/>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7" name="Freeform 80"/>
              <p:cNvSpPr>
                <a:spLocks noChangeAspect="1" noEditPoints="1"/>
              </p:cNvSpPr>
              <p:nvPr/>
            </p:nvSpPr>
            <p:spPr bwMode="auto">
              <a:xfrm>
                <a:off x="4146" y="2118"/>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8" name="Freeform 81"/>
              <p:cNvSpPr>
                <a:spLocks noChangeAspect="1"/>
              </p:cNvSpPr>
              <p:nvPr/>
            </p:nvSpPr>
            <p:spPr bwMode="auto">
              <a:xfrm>
                <a:off x="4243" y="2178"/>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29" name="Freeform 82"/>
              <p:cNvSpPr>
                <a:spLocks noChangeAspect="1" noEditPoints="1"/>
              </p:cNvSpPr>
              <p:nvPr/>
            </p:nvSpPr>
            <p:spPr bwMode="auto">
              <a:xfrm>
                <a:off x="4144" y="2118"/>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0" name="Freeform 83"/>
              <p:cNvSpPr>
                <a:spLocks noChangeAspect="1" noEditPoints="1"/>
              </p:cNvSpPr>
              <p:nvPr/>
            </p:nvSpPr>
            <p:spPr bwMode="auto">
              <a:xfrm>
                <a:off x="4141" y="2122"/>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1" name="Freeform 84"/>
              <p:cNvSpPr>
                <a:spLocks noChangeAspect="1" noEditPoints="1"/>
              </p:cNvSpPr>
              <p:nvPr/>
            </p:nvSpPr>
            <p:spPr bwMode="auto">
              <a:xfrm>
                <a:off x="4141" y="2124"/>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2" name="Freeform 85"/>
              <p:cNvSpPr>
                <a:spLocks noChangeAspect="1" noEditPoints="1"/>
              </p:cNvSpPr>
              <p:nvPr/>
            </p:nvSpPr>
            <p:spPr bwMode="auto">
              <a:xfrm>
                <a:off x="4130" y="2124"/>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3" name="Freeform 86"/>
              <p:cNvSpPr>
                <a:spLocks noChangeAspect="1" noEditPoints="1"/>
              </p:cNvSpPr>
              <p:nvPr/>
            </p:nvSpPr>
            <p:spPr bwMode="auto">
              <a:xfrm>
                <a:off x="4130" y="2125"/>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4" name="Freeform 87"/>
              <p:cNvSpPr>
                <a:spLocks noChangeAspect="1" noEditPoints="1"/>
              </p:cNvSpPr>
              <p:nvPr/>
            </p:nvSpPr>
            <p:spPr bwMode="auto">
              <a:xfrm>
                <a:off x="4153" y="2144"/>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5" name="Freeform 88"/>
              <p:cNvSpPr>
                <a:spLocks noChangeAspect="1" noEditPoints="1"/>
              </p:cNvSpPr>
              <p:nvPr/>
            </p:nvSpPr>
            <p:spPr bwMode="auto">
              <a:xfrm>
                <a:off x="4158" y="2149"/>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6" name="Freeform 89"/>
              <p:cNvSpPr>
                <a:spLocks noChangeAspect="1" noEditPoints="1"/>
              </p:cNvSpPr>
              <p:nvPr/>
            </p:nvSpPr>
            <p:spPr bwMode="auto">
              <a:xfrm>
                <a:off x="4160" y="2153"/>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7" name="Freeform 90"/>
              <p:cNvSpPr>
                <a:spLocks noChangeAspect="1" noEditPoints="1"/>
              </p:cNvSpPr>
              <p:nvPr/>
            </p:nvSpPr>
            <p:spPr bwMode="auto">
              <a:xfrm>
                <a:off x="4164" y="2156"/>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8" name="Freeform 91"/>
              <p:cNvSpPr>
                <a:spLocks noChangeAspect="1" noEditPoints="1"/>
              </p:cNvSpPr>
              <p:nvPr/>
            </p:nvSpPr>
            <p:spPr bwMode="auto">
              <a:xfrm>
                <a:off x="4166" y="2159"/>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39" name="Freeform 92"/>
              <p:cNvSpPr>
                <a:spLocks noChangeAspect="1" noEditPoints="1"/>
              </p:cNvSpPr>
              <p:nvPr/>
            </p:nvSpPr>
            <p:spPr bwMode="auto">
              <a:xfrm>
                <a:off x="4168" y="2160"/>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0" name="Freeform 93"/>
              <p:cNvSpPr>
                <a:spLocks noChangeAspect="1"/>
              </p:cNvSpPr>
              <p:nvPr/>
            </p:nvSpPr>
            <p:spPr bwMode="auto">
              <a:xfrm>
                <a:off x="4171" y="2163"/>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1" name="Freeform 94"/>
              <p:cNvSpPr>
                <a:spLocks noChangeAspect="1" noEditPoints="1"/>
              </p:cNvSpPr>
              <p:nvPr/>
            </p:nvSpPr>
            <p:spPr bwMode="auto">
              <a:xfrm>
                <a:off x="4173" y="2166"/>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2" name="Freeform 95"/>
              <p:cNvSpPr>
                <a:spLocks noChangeAspect="1" noEditPoints="1"/>
              </p:cNvSpPr>
              <p:nvPr/>
            </p:nvSpPr>
            <p:spPr bwMode="auto">
              <a:xfrm>
                <a:off x="4175" y="2168"/>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3" name="Freeform 96"/>
              <p:cNvSpPr>
                <a:spLocks noChangeAspect="1" noEditPoints="1"/>
              </p:cNvSpPr>
              <p:nvPr/>
            </p:nvSpPr>
            <p:spPr bwMode="auto">
              <a:xfrm>
                <a:off x="4177" y="2169"/>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4" name="Freeform 97"/>
              <p:cNvSpPr>
                <a:spLocks noChangeAspect="1" noEditPoints="1"/>
              </p:cNvSpPr>
              <p:nvPr/>
            </p:nvSpPr>
            <p:spPr bwMode="auto">
              <a:xfrm>
                <a:off x="4178" y="2171"/>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5" name="Freeform 98"/>
              <p:cNvSpPr>
                <a:spLocks noChangeAspect="1" noEditPoints="1"/>
              </p:cNvSpPr>
              <p:nvPr/>
            </p:nvSpPr>
            <p:spPr bwMode="auto">
              <a:xfrm>
                <a:off x="4180" y="2172"/>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6" name="Freeform 99"/>
              <p:cNvSpPr>
                <a:spLocks noChangeAspect="1" noEditPoints="1"/>
              </p:cNvSpPr>
              <p:nvPr/>
            </p:nvSpPr>
            <p:spPr bwMode="auto">
              <a:xfrm>
                <a:off x="4181" y="2174"/>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7" name="Freeform 100"/>
              <p:cNvSpPr>
                <a:spLocks noChangeAspect="1"/>
              </p:cNvSpPr>
              <p:nvPr/>
            </p:nvSpPr>
            <p:spPr bwMode="auto">
              <a:xfrm>
                <a:off x="4183" y="2175"/>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8" name="Freeform 101"/>
              <p:cNvSpPr>
                <a:spLocks noChangeAspect="1" noEditPoints="1"/>
              </p:cNvSpPr>
              <p:nvPr/>
            </p:nvSpPr>
            <p:spPr bwMode="auto">
              <a:xfrm>
                <a:off x="4184" y="2176"/>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49" name="Freeform 102"/>
              <p:cNvSpPr>
                <a:spLocks noChangeAspect="1"/>
              </p:cNvSpPr>
              <p:nvPr/>
            </p:nvSpPr>
            <p:spPr bwMode="auto">
              <a:xfrm>
                <a:off x="4185" y="2176"/>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0" name="Freeform 103"/>
              <p:cNvSpPr>
                <a:spLocks noChangeAspect="1" noEditPoints="1"/>
              </p:cNvSpPr>
              <p:nvPr/>
            </p:nvSpPr>
            <p:spPr bwMode="auto">
              <a:xfrm>
                <a:off x="4186" y="2177"/>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1" name="Freeform 104"/>
              <p:cNvSpPr>
                <a:spLocks noChangeAspect="1" noEditPoints="1"/>
              </p:cNvSpPr>
              <p:nvPr/>
            </p:nvSpPr>
            <p:spPr bwMode="auto">
              <a:xfrm>
                <a:off x="4187" y="2178"/>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2" name="Freeform 105"/>
              <p:cNvSpPr>
                <a:spLocks noChangeAspect="1" noEditPoints="1"/>
              </p:cNvSpPr>
              <p:nvPr/>
            </p:nvSpPr>
            <p:spPr bwMode="auto">
              <a:xfrm>
                <a:off x="4189" y="2178"/>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3" name="Freeform 106"/>
              <p:cNvSpPr>
                <a:spLocks noChangeAspect="1"/>
              </p:cNvSpPr>
              <p:nvPr/>
            </p:nvSpPr>
            <p:spPr bwMode="auto">
              <a:xfrm>
                <a:off x="4190" y="2179"/>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4" name="Freeform 107"/>
              <p:cNvSpPr>
                <a:spLocks noChangeAspect="1"/>
              </p:cNvSpPr>
              <p:nvPr/>
            </p:nvSpPr>
            <p:spPr bwMode="auto">
              <a:xfrm>
                <a:off x="4191" y="2180"/>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5" name="Freeform 108"/>
              <p:cNvSpPr>
                <a:spLocks noChangeAspect="1" noEditPoints="1"/>
              </p:cNvSpPr>
              <p:nvPr/>
            </p:nvSpPr>
            <p:spPr bwMode="auto">
              <a:xfrm>
                <a:off x="4191" y="2180"/>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6" name="Freeform 109"/>
              <p:cNvSpPr>
                <a:spLocks noChangeAspect="1" noEditPoints="1"/>
              </p:cNvSpPr>
              <p:nvPr/>
            </p:nvSpPr>
            <p:spPr bwMode="auto">
              <a:xfrm>
                <a:off x="4192" y="2180"/>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7" name="Freeform 110"/>
              <p:cNvSpPr>
                <a:spLocks noChangeAspect="1"/>
              </p:cNvSpPr>
              <p:nvPr/>
            </p:nvSpPr>
            <p:spPr bwMode="auto">
              <a:xfrm>
                <a:off x="4194" y="2181"/>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8" name="Freeform 111"/>
              <p:cNvSpPr>
                <a:spLocks noChangeAspect="1" noEditPoints="1"/>
              </p:cNvSpPr>
              <p:nvPr/>
            </p:nvSpPr>
            <p:spPr bwMode="auto">
              <a:xfrm>
                <a:off x="4195" y="2182"/>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59" name="Freeform 112"/>
              <p:cNvSpPr>
                <a:spLocks noChangeAspect="1" noEditPoints="1"/>
              </p:cNvSpPr>
              <p:nvPr/>
            </p:nvSpPr>
            <p:spPr bwMode="auto">
              <a:xfrm>
                <a:off x="4197" y="2183"/>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0" name="Freeform 113"/>
              <p:cNvSpPr>
                <a:spLocks noChangeAspect="1"/>
              </p:cNvSpPr>
              <p:nvPr/>
            </p:nvSpPr>
            <p:spPr bwMode="auto">
              <a:xfrm>
                <a:off x="4199" y="2184"/>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1" name="Freeform 114"/>
              <p:cNvSpPr>
                <a:spLocks noChangeAspect="1" noEditPoints="1"/>
              </p:cNvSpPr>
              <p:nvPr/>
            </p:nvSpPr>
            <p:spPr bwMode="auto">
              <a:xfrm>
                <a:off x="4201" y="2186"/>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2" name="Freeform 115"/>
              <p:cNvSpPr>
                <a:spLocks noChangeAspect="1" noEditPoints="1"/>
              </p:cNvSpPr>
              <p:nvPr/>
            </p:nvSpPr>
            <p:spPr bwMode="auto">
              <a:xfrm>
                <a:off x="4203" y="2187"/>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3" name="Freeform 116"/>
              <p:cNvSpPr>
                <a:spLocks noChangeAspect="1"/>
              </p:cNvSpPr>
              <p:nvPr/>
            </p:nvSpPr>
            <p:spPr bwMode="auto">
              <a:xfrm>
                <a:off x="4205" y="2188"/>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4" name="Freeform 117"/>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5" name="Freeform 118"/>
              <p:cNvSpPr>
                <a:spLocks noChangeAspect="1" noEditPoints="1"/>
              </p:cNvSpPr>
              <p:nvPr/>
            </p:nvSpPr>
            <p:spPr bwMode="auto">
              <a:xfrm>
                <a:off x="4139" y="2149"/>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6" name="Freeform 119"/>
              <p:cNvSpPr>
                <a:spLocks noChangeAspect="1" noEditPoints="1"/>
              </p:cNvSpPr>
              <p:nvPr/>
            </p:nvSpPr>
            <p:spPr bwMode="auto">
              <a:xfrm>
                <a:off x="4139" y="2146"/>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7" name="Freeform 120"/>
              <p:cNvSpPr>
                <a:spLocks noChangeAspect="1" noEditPoints="1"/>
              </p:cNvSpPr>
              <p:nvPr/>
            </p:nvSpPr>
            <p:spPr bwMode="auto">
              <a:xfrm>
                <a:off x="4139" y="2143"/>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8" name="Freeform 121"/>
              <p:cNvSpPr>
                <a:spLocks noChangeAspect="1" noEditPoints="1"/>
              </p:cNvSpPr>
              <p:nvPr/>
            </p:nvSpPr>
            <p:spPr bwMode="auto">
              <a:xfrm>
                <a:off x="4154" y="2180"/>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69" name="Freeform 122"/>
              <p:cNvSpPr>
                <a:spLocks noChangeAspect="1" noEditPoints="1"/>
              </p:cNvSpPr>
              <p:nvPr/>
            </p:nvSpPr>
            <p:spPr bwMode="auto">
              <a:xfrm>
                <a:off x="4139" y="2139"/>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0" name="Freeform 123"/>
              <p:cNvSpPr>
                <a:spLocks noChangeAspect="1" noEditPoints="1"/>
              </p:cNvSpPr>
              <p:nvPr/>
            </p:nvSpPr>
            <p:spPr bwMode="auto">
              <a:xfrm>
                <a:off x="4154" y="2180"/>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1" name="Freeform 124"/>
              <p:cNvSpPr>
                <a:spLocks noChangeAspect="1" noEditPoints="1"/>
              </p:cNvSpPr>
              <p:nvPr/>
            </p:nvSpPr>
            <p:spPr bwMode="auto">
              <a:xfrm>
                <a:off x="4140" y="2134"/>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2" name="Freeform 125"/>
              <p:cNvSpPr>
                <a:spLocks noChangeAspect="1" noEditPoints="1"/>
              </p:cNvSpPr>
              <p:nvPr/>
            </p:nvSpPr>
            <p:spPr bwMode="auto">
              <a:xfrm>
                <a:off x="4165" y="2191"/>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3" name="Freeform 126"/>
              <p:cNvSpPr>
                <a:spLocks noChangeAspect="1" noEditPoints="1"/>
              </p:cNvSpPr>
              <p:nvPr/>
            </p:nvSpPr>
            <p:spPr bwMode="auto">
              <a:xfrm>
                <a:off x="4141" y="2129"/>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4" name="Freeform 127"/>
              <p:cNvSpPr>
                <a:spLocks noChangeAspect="1" noEditPoints="1"/>
              </p:cNvSpPr>
              <p:nvPr/>
            </p:nvSpPr>
            <p:spPr bwMode="auto">
              <a:xfrm>
                <a:off x="4190" y="2208"/>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5" name="Freeform 128"/>
              <p:cNvSpPr>
                <a:spLocks noChangeAspect="1" noEditPoints="1"/>
              </p:cNvSpPr>
              <p:nvPr/>
            </p:nvSpPr>
            <p:spPr bwMode="auto">
              <a:xfrm>
                <a:off x="4208" y="2216"/>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6" name="Freeform 129"/>
              <p:cNvSpPr>
                <a:spLocks noChangeAspect="1" noEditPoints="1"/>
              </p:cNvSpPr>
              <p:nvPr/>
            </p:nvSpPr>
            <p:spPr bwMode="auto">
              <a:xfrm>
                <a:off x="4145" y="2125"/>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7" name="Freeform 130"/>
              <p:cNvSpPr>
                <a:spLocks noChangeAspect="1" noEditPoints="1"/>
              </p:cNvSpPr>
              <p:nvPr/>
            </p:nvSpPr>
            <p:spPr bwMode="auto">
              <a:xfrm>
                <a:off x="4233" y="2178"/>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8" name="Freeform 131"/>
              <p:cNvSpPr>
                <a:spLocks noChangeAspect="1" noEditPoints="1"/>
              </p:cNvSpPr>
              <p:nvPr/>
            </p:nvSpPr>
            <p:spPr bwMode="auto">
              <a:xfrm>
                <a:off x="4212" y="218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79" name="Freeform 132"/>
              <p:cNvSpPr>
                <a:spLocks noChangeAspect="1"/>
              </p:cNvSpPr>
              <p:nvPr/>
            </p:nvSpPr>
            <p:spPr bwMode="auto">
              <a:xfrm>
                <a:off x="4207" y="2179"/>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0" name="Freeform 133"/>
              <p:cNvSpPr>
                <a:spLocks noChangeAspect="1"/>
              </p:cNvSpPr>
              <p:nvPr/>
            </p:nvSpPr>
            <p:spPr bwMode="auto">
              <a:xfrm>
                <a:off x="4202" y="2176"/>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1" name="Freeform 134"/>
              <p:cNvSpPr>
                <a:spLocks noChangeAspect="1"/>
              </p:cNvSpPr>
              <p:nvPr/>
            </p:nvSpPr>
            <p:spPr bwMode="auto">
              <a:xfrm>
                <a:off x="4196" y="2173"/>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2" name="Freeform 135"/>
              <p:cNvSpPr>
                <a:spLocks noChangeAspect="1" noEditPoints="1"/>
              </p:cNvSpPr>
              <p:nvPr/>
            </p:nvSpPr>
            <p:spPr bwMode="auto">
              <a:xfrm>
                <a:off x="4194" y="2172"/>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3" name="Freeform 136"/>
              <p:cNvSpPr>
                <a:spLocks noChangeAspect="1" noEditPoints="1"/>
              </p:cNvSpPr>
              <p:nvPr/>
            </p:nvSpPr>
            <p:spPr bwMode="auto">
              <a:xfrm>
                <a:off x="4197" y="2171"/>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4" name="Freeform 137"/>
              <p:cNvSpPr>
                <a:spLocks noChangeAspect="1" noEditPoints="1"/>
              </p:cNvSpPr>
              <p:nvPr/>
            </p:nvSpPr>
            <p:spPr bwMode="auto">
              <a:xfrm>
                <a:off x="4157" y="2141"/>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5" name="Freeform 138"/>
              <p:cNvSpPr>
                <a:spLocks noChangeAspect="1" noEditPoints="1"/>
              </p:cNvSpPr>
              <p:nvPr/>
            </p:nvSpPr>
            <p:spPr bwMode="auto">
              <a:xfrm>
                <a:off x="4158" y="2141"/>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6" name="Freeform 139"/>
              <p:cNvSpPr>
                <a:spLocks noChangeAspect="1"/>
              </p:cNvSpPr>
              <p:nvPr/>
            </p:nvSpPr>
            <p:spPr bwMode="auto">
              <a:xfrm>
                <a:off x="4190" y="2167"/>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7" name="Freeform 140"/>
              <p:cNvSpPr>
                <a:spLocks noChangeAspect="1" noEditPoints="1"/>
              </p:cNvSpPr>
              <p:nvPr/>
            </p:nvSpPr>
            <p:spPr bwMode="auto">
              <a:xfrm>
                <a:off x="4187" y="2165"/>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8" name="Freeform 141"/>
              <p:cNvSpPr>
                <a:spLocks noChangeAspect="1" noEditPoints="1"/>
              </p:cNvSpPr>
              <p:nvPr/>
            </p:nvSpPr>
            <p:spPr bwMode="auto">
              <a:xfrm>
                <a:off x="4194" y="2169"/>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89" name="Freeform 142"/>
              <p:cNvSpPr>
                <a:spLocks noChangeAspect="1"/>
              </p:cNvSpPr>
              <p:nvPr/>
            </p:nvSpPr>
            <p:spPr bwMode="auto">
              <a:xfrm>
                <a:off x="4194" y="2170"/>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90" name="Freeform 143"/>
              <p:cNvSpPr>
                <a:spLocks noChangeAspect="1"/>
              </p:cNvSpPr>
              <p:nvPr/>
            </p:nvSpPr>
            <p:spPr bwMode="auto">
              <a:xfrm>
                <a:off x="4195" y="2169"/>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91" name="Freeform 144"/>
              <p:cNvSpPr>
                <a:spLocks noChangeAspect="1" noEditPoints="1"/>
              </p:cNvSpPr>
              <p:nvPr/>
            </p:nvSpPr>
            <p:spPr bwMode="auto">
              <a:xfrm>
                <a:off x="4194" y="2170"/>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92" name="Freeform 145"/>
              <p:cNvSpPr>
                <a:spLocks noChangeAspect="1" noEditPoints="1"/>
              </p:cNvSpPr>
              <p:nvPr/>
            </p:nvSpPr>
            <p:spPr bwMode="auto">
              <a:xfrm>
                <a:off x="4194" y="2169"/>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93" name="Freeform 146"/>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94" name="Freeform 147"/>
              <p:cNvSpPr>
                <a:spLocks noChangeAspect="1" noEditPoints="1"/>
              </p:cNvSpPr>
              <p:nvPr/>
            </p:nvSpPr>
            <p:spPr bwMode="auto">
              <a:xfrm>
                <a:off x="4194" y="2170"/>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95" name="Freeform 148"/>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96" name="Freeform 149"/>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97" name="Freeform 150"/>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998" name="Oval 151"/>
              <p:cNvSpPr>
                <a:spLocks noChangeAspect="1" noChangeArrowheads="1"/>
              </p:cNvSpPr>
              <p:nvPr/>
            </p:nvSpPr>
            <p:spPr bwMode="auto">
              <a:xfrm>
                <a:off x="4194" y="2170"/>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999" name="Freeform 152"/>
              <p:cNvSpPr>
                <a:spLocks noChangeAspect="1" noEditPoints="1"/>
              </p:cNvSpPr>
              <p:nvPr/>
            </p:nvSpPr>
            <p:spPr bwMode="auto">
              <a:xfrm>
                <a:off x="4194" y="2170"/>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0" name="Freeform 153"/>
              <p:cNvSpPr>
                <a:spLocks noChangeAspect="1" noEditPoints="1"/>
              </p:cNvSpPr>
              <p:nvPr/>
            </p:nvSpPr>
            <p:spPr bwMode="auto">
              <a:xfrm>
                <a:off x="4194" y="2170"/>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1" name="Freeform 154"/>
              <p:cNvSpPr>
                <a:spLocks noChangeAspect="1" noEditPoints="1"/>
              </p:cNvSpPr>
              <p:nvPr/>
            </p:nvSpPr>
            <p:spPr bwMode="auto">
              <a:xfrm>
                <a:off x="4194" y="2169"/>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2" name="Freeform 155"/>
              <p:cNvSpPr>
                <a:spLocks noChangeAspect="1" noEditPoints="1"/>
              </p:cNvSpPr>
              <p:nvPr/>
            </p:nvSpPr>
            <p:spPr bwMode="auto">
              <a:xfrm>
                <a:off x="4194" y="2169"/>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3" name="Freeform 156"/>
              <p:cNvSpPr>
                <a:spLocks noChangeAspect="1" noEditPoints="1"/>
              </p:cNvSpPr>
              <p:nvPr/>
            </p:nvSpPr>
            <p:spPr bwMode="auto">
              <a:xfrm>
                <a:off x="4194" y="2169"/>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4" name="Freeform 157"/>
              <p:cNvSpPr>
                <a:spLocks noChangeAspect="1" noEditPoints="1"/>
              </p:cNvSpPr>
              <p:nvPr/>
            </p:nvSpPr>
            <p:spPr bwMode="auto">
              <a:xfrm>
                <a:off x="4194" y="2169"/>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5" name="Freeform 158"/>
              <p:cNvSpPr>
                <a:spLocks noChangeAspect="1" noEditPoints="1"/>
              </p:cNvSpPr>
              <p:nvPr/>
            </p:nvSpPr>
            <p:spPr bwMode="auto">
              <a:xfrm>
                <a:off x="4194" y="2169"/>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6" name="Freeform 159"/>
              <p:cNvSpPr>
                <a:spLocks noChangeAspect="1" noEditPoints="1"/>
              </p:cNvSpPr>
              <p:nvPr/>
            </p:nvSpPr>
            <p:spPr bwMode="auto">
              <a:xfrm>
                <a:off x="4194" y="2169"/>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7" name="Freeform 160"/>
              <p:cNvSpPr>
                <a:spLocks noChangeAspect="1" noEditPoints="1"/>
              </p:cNvSpPr>
              <p:nvPr/>
            </p:nvSpPr>
            <p:spPr bwMode="auto">
              <a:xfrm>
                <a:off x="4195" y="2169"/>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8" name="Freeform 161"/>
              <p:cNvSpPr>
                <a:spLocks noChangeAspect="1" noEditPoints="1"/>
              </p:cNvSpPr>
              <p:nvPr/>
            </p:nvSpPr>
            <p:spPr bwMode="auto">
              <a:xfrm>
                <a:off x="4195" y="2169"/>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09" name="Freeform 162"/>
              <p:cNvSpPr>
                <a:spLocks noChangeAspect="1" noEditPoints="1"/>
              </p:cNvSpPr>
              <p:nvPr/>
            </p:nvSpPr>
            <p:spPr bwMode="auto">
              <a:xfrm>
                <a:off x="4152" y="2128"/>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0" name="Freeform 163"/>
              <p:cNvSpPr>
                <a:spLocks noChangeAspect="1" noEditPoints="1"/>
              </p:cNvSpPr>
              <p:nvPr/>
            </p:nvSpPr>
            <p:spPr bwMode="auto">
              <a:xfrm>
                <a:off x="4152" y="2128"/>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1" name="Freeform 164"/>
              <p:cNvSpPr>
                <a:spLocks noChangeAspect="1" noEditPoints="1"/>
              </p:cNvSpPr>
              <p:nvPr/>
            </p:nvSpPr>
            <p:spPr bwMode="auto">
              <a:xfrm>
                <a:off x="4167" y="2148"/>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2" name="Freeform 165"/>
              <p:cNvSpPr>
                <a:spLocks noChangeAspect="1" noEditPoints="1"/>
              </p:cNvSpPr>
              <p:nvPr/>
            </p:nvSpPr>
            <p:spPr bwMode="auto">
              <a:xfrm>
                <a:off x="4156" y="2128"/>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3" name="Freeform 166"/>
              <p:cNvSpPr>
                <a:spLocks noChangeAspect="1"/>
              </p:cNvSpPr>
              <p:nvPr/>
            </p:nvSpPr>
            <p:spPr bwMode="auto">
              <a:xfrm>
                <a:off x="4173" y="2153"/>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4" name="Freeform 167"/>
              <p:cNvSpPr>
                <a:spLocks noChangeAspect="1" noEditPoints="1"/>
              </p:cNvSpPr>
              <p:nvPr/>
            </p:nvSpPr>
            <p:spPr bwMode="auto">
              <a:xfrm>
                <a:off x="4156" y="2130"/>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5" name="Freeform 168"/>
              <p:cNvSpPr>
                <a:spLocks noChangeAspect="1"/>
              </p:cNvSpPr>
              <p:nvPr/>
            </p:nvSpPr>
            <p:spPr bwMode="auto">
              <a:xfrm>
                <a:off x="4178" y="2158"/>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6" name="Freeform 169"/>
              <p:cNvSpPr>
                <a:spLocks noChangeAspect="1" noEditPoints="1"/>
              </p:cNvSpPr>
              <p:nvPr/>
            </p:nvSpPr>
            <p:spPr bwMode="auto">
              <a:xfrm>
                <a:off x="4160" y="2132"/>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7" name="Freeform 170"/>
              <p:cNvSpPr>
                <a:spLocks noChangeAspect="1" noEditPoints="1"/>
              </p:cNvSpPr>
              <p:nvPr/>
            </p:nvSpPr>
            <p:spPr bwMode="auto">
              <a:xfrm>
                <a:off x="4190" y="2167"/>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8" name="Freeform 171"/>
              <p:cNvSpPr>
                <a:spLocks noChangeAspect="1" noEditPoints="1"/>
              </p:cNvSpPr>
              <p:nvPr/>
            </p:nvSpPr>
            <p:spPr bwMode="auto">
              <a:xfrm>
                <a:off x="4184" y="2162"/>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19" name="Freeform 172"/>
              <p:cNvSpPr>
                <a:spLocks noChangeAspect="1" noEditPoints="1"/>
              </p:cNvSpPr>
              <p:nvPr/>
            </p:nvSpPr>
            <p:spPr bwMode="auto">
              <a:xfrm>
                <a:off x="4165" y="2135"/>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0" name="Freeform 173"/>
              <p:cNvSpPr>
                <a:spLocks noChangeAspect="1" noEditPoints="1"/>
              </p:cNvSpPr>
              <p:nvPr/>
            </p:nvSpPr>
            <p:spPr bwMode="auto">
              <a:xfrm>
                <a:off x="4168" y="2136"/>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1" name="Freeform 174"/>
              <p:cNvSpPr>
                <a:spLocks noChangeAspect="1" noEditPoints="1"/>
              </p:cNvSpPr>
              <p:nvPr/>
            </p:nvSpPr>
            <p:spPr bwMode="auto">
              <a:xfrm>
                <a:off x="4192" y="2168"/>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2" name="Freeform 175"/>
              <p:cNvSpPr>
                <a:spLocks noChangeAspect="1" noEditPoints="1"/>
              </p:cNvSpPr>
              <p:nvPr/>
            </p:nvSpPr>
            <p:spPr bwMode="auto">
              <a:xfrm>
                <a:off x="4176" y="2141"/>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3" name="Freeform 176"/>
              <p:cNvSpPr>
                <a:spLocks noChangeAspect="1"/>
              </p:cNvSpPr>
              <p:nvPr/>
            </p:nvSpPr>
            <p:spPr bwMode="auto">
              <a:xfrm>
                <a:off x="4182" y="2147"/>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4" name="Freeform 177"/>
              <p:cNvSpPr>
                <a:spLocks noChangeAspect="1" noEditPoints="1"/>
              </p:cNvSpPr>
              <p:nvPr/>
            </p:nvSpPr>
            <p:spPr bwMode="auto">
              <a:xfrm>
                <a:off x="4199" y="2173"/>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5" name="Freeform 178"/>
              <p:cNvSpPr>
                <a:spLocks noChangeAspect="1"/>
              </p:cNvSpPr>
              <p:nvPr/>
            </p:nvSpPr>
            <p:spPr bwMode="auto">
              <a:xfrm>
                <a:off x="4202" y="2170"/>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6" name="Freeform 179"/>
              <p:cNvSpPr>
                <a:spLocks noChangeAspect="1"/>
              </p:cNvSpPr>
              <p:nvPr/>
            </p:nvSpPr>
            <p:spPr bwMode="auto">
              <a:xfrm>
                <a:off x="4187" y="2165"/>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7" name="Freeform 180"/>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8" name="Freeform 181"/>
              <p:cNvSpPr>
                <a:spLocks noChangeAspect="1" noEditPoints="1"/>
              </p:cNvSpPr>
              <p:nvPr/>
            </p:nvSpPr>
            <p:spPr bwMode="auto">
              <a:xfrm>
                <a:off x="4152" y="2121"/>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29" name="Freeform 182"/>
              <p:cNvSpPr>
                <a:spLocks noChangeAspect="1" noEditPoints="1"/>
              </p:cNvSpPr>
              <p:nvPr/>
            </p:nvSpPr>
            <p:spPr bwMode="auto">
              <a:xfrm>
                <a:off x="4150" y="2120"/>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0" name="Freeform 183"/>
              <p:cNvSpPr>
                <a:spLocks noChangeAspect="1" noEditPoints="1"/>
              </p:cNvSpPr>
              <p:nvPr/>
            </p:nvSpPr>
            <p:spPr bwMode="auto">
              <a:xfrm>
                <a:off x="4146" y="2118"/>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1" name="Freeform 184"/>
              <p:cNvSpPr>
                <a:spLocks noChangeAspect="1"/>
              </p:cNvSpPr>
              <p:nvPr/>
            </p:nvSpPr>
            <p:spPr bwMode="auto">
              <a:xfrm>
                <a:off x="4243" y="2178"/>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2" name="Freeform 185"/>
              <p:cNvSpPr>
                <a:spLocks noChangeAspect="1" noEditPoints="1"/>
              </p:cNvSpPr>
              <p:nvPr/>
            </p:nvSpPr>
            <p:spPr bwMode="auto">
              <a:xfrm>
                <a:off x="4144" y="2118"/>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3" name="Freeform 186"/>
              <p:cNvSpPr>
                <a:spLocks noChangeAspect="1" noEditPoints="1"/>
              </p:cNvSpPr>
              <p:nvPr/>
            </p:nvSpPr>
            <p:spPr bwMode="auto">
              <a:xfrm>
                <a:off x="4141" y="2122"/>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4" name="Freeform 187"/>
              <p:cNvSpPr>
                <a:spLocks noChangeAspect="1" noEditPoints="1"/>
              </p:cNvSpPr>
              <p:nvPr/>
            </p:nvSpPr>
            <p:spPr bwMode="auto">
              <a:xfrm>
                <a:off x="4141" y="2124"/>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5" name="Freeform 188"/>
              <p:cNvSpPr>
                <a:spLocks noChangeAspect="1" noEditPoints="1"/>
              </p:cNvSpPr>
              <p:nvPr/>
            </p:nvSpPr>
            <p:spPr bwMode="auto">
              <a:xfrm>
                <a:off x="4130" y="2124"/>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6" name="Freeform 189"/>
              <p:cNvSpPr>
                <a:spLocks noChangeAspect="1" noEditPoints="1"/>
              </p:cNvSpPr>
              <p:nvPr/>
            </p:nvSpPr>
            <p:spPr bwMode="auto">
              <a:xfrm>
                <a:off x="4130" y="2125"/>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7" name="Freeform 190"/>
              <p:cNvSpPr>
                <a:spLocks noChangeAspect="1" noEditPoints="1"/>
              </p:cNvSpPr>
              <p:nvPr/>
            </p:nvSpPr>
            <p:spPr bwMode="auto">
              <a:xfrm>
                <a:off x="4153" y="2144"/>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8" name="Freeform 191"/>
              <p:cNvSpPr>
                <a:spLocks noChangeAspect="1" noEditPoints="1"/>
              </p:cNvSpPr>
              <p:nvPr/>
            </p:nvSpPr>
            <p:spPr bwMode="auto">
              <a:xfrm>
                <a:off x="4158" y="2149"/>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39" name="Freeform 192"/>
              <p:cNvSpPr>
                <a:spLocks noChangeAspect="1" noEditPoints="1"/>
              </p:cNvSpPr>
              <p:nvPr/>
            </p:nvSpPr>
            <p:spPr bwMode="auto">
              <a:xfrm>
                <a:off x="4160" y="2153"/>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0" name="Freeform 193"/>
              <p:cNvSpPr>
                <a:spLocks noChangeAspect="1" noEditPoints="1"/>
              </p:cNvSpPr>
              <p:nvPr/>
            </p:nvSpPr>
            <p:spPr bwMode="auto">
              <a:xfrm>
                <a:off x="4164" y="2156"/>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1" name="Freeform 194"/>
              <p:cNvSpPr>
                <a:spLocks noChangeAspect="1" noEditPoints="1"/>
              </p:cNvSpPr>
              <p:nvPr/>
            </p:nvSpPr>
            <p:spPr bwMode="auto">
              <a:xfrm>
                <a:off x="4166" y="2159"/>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2" name="Freeform 195"/>
              <p:cNvSpPr>
                <a:spLocks noChangeAspect="1" noEditPoints="1"/>
              </p:cNvSpPr>
              <p:nvPr/>
            </p:nvSpPr>
            <p:spPr bwMode="auto">
              <a:xfrm>
                <a:off x="4168" y="2160"/>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3" name="Freeform 196"/>
              <p:cNvSpPr>
                <a:spLocks noChangeAspect="1"/>
              </p:cNvSpPr>
              <p:nvPr/>
            </p:nvSpPr>
            <p:spPr bwMode="auto">
              <a:xfrm>
                <a:off x="4171" y="2163"/>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4" name="Freeform 197"/>
              <p:cNvSpPr>
                <a:spLocks noChangeAspect="1" noEditPoints="1"/>
              </p:cNvSpPr>
              <p:nvPr/>
            </p:nvSpPr>
            <p:spPr bwMode="auto">
              <a:xfrm>
                <a:off x="4173" y="2166"/>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5" name="Freeform 198"/>
              <p:cNvSpPr>
                <a:spLocks noChangeAspect="1" noEditPoints="1"/>
              </p:cNvSpPr>
              <p:nvPr/>
            </p:nvSpPr>
            <p:spPr bwMode="auto">
              <a:xfrm>
                <a:off x="4175" y="2168"/>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6" name="Freeform 199"/>
              <p:cNvSpPr>
                <a:spLocks noChangeAspect="1" noEditPoints="1"/>
              </p:cNvSpPr>
              <p:nvPr/>
            </p:nvSpPr>
            <p:spPr bwMode="auto">
              <a:xfrm>
                <a:off x="4177" y="2169"/>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7" name="Freeform 200"/>
              <p:cNvSpPr>
                <a:spLocks noChangeAspect="1" noEditPoints="1"/>
              </p:cNvSpPr>
              <p:nvPr/>
            </p:nvSpPr>
            <p:spPr bwMode="auto">
              <a:xfrm>
                <a:off x="4178" y="2171"/>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8" name="Freeform 201"/>
              <p:cNvSpPr>
                <a:spLocks noChangeAspect="1" noEditPoints="1"/>
              </p:cNvSpPr>
              <p:nvPr/>
            </p:nvSpPr>
            <p:spPr bwMode="auto">
              <a:xfrm>
                <a:off x="4180" y="2172"/>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49" name="Freeform 202"/>
              <p:cNvSpPr>
                <a:spLocks noChangeAspect="1" noEditPoints="1"/>
              </p:cNvSpPr>
              <p:nvPr/>
            </p:nvSpPr>
            <p:spPr bwMode="auto">
              <a:xfrm>
                <a:off x="4181" y="2174"/>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0" name="Freeform 203"/>
              <p:cNvSpPr>
                <a:spLocks noChangeAspect="1"/>
              </p:cNvSpPr>
              <p:nvPr/>
            </p:nvSpPr>
            <p:spPr bwMode="auto">
              <a:xfrm>
                <a:off x="4183" y="2175"/>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1" name="Freeform 204"/>
              <p:cNvSpPr>
                <a:spLocks noChangeAspect="1" noEditPoints="1"/>
              </p:cNvSpPr>
              <p:nvPr/>
            </p:nvSpPr>
            <p:spPr bwMode="auto">
              <a:xfrm>
                <a:off x="4184" y="2176"/>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2" name="Freeform 205"/>
              <p:cNvSpPr>
                <a:spLocks noChangeAspect="1"/>
              </p:cNvSpPr>
              <p:nvPr/>
            </p:nvSpPr>
            <p:spPr bwMode="auto">
              <a:xfrm>
                <a:off x="4185" y="2176"/>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3" name="Freeform 206"/>
              <p:cNvSpPr>
                <a:spLocks noChangeAspect="1" noEditPoints="1"/>
              </p:cNvSpPr>
              <p:nvPr/>
            </p:nvSpPr>
            <p:spPr bwMode="auto">
              <a:xfrm>
                <a:off x="4186" y="2177"/>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4" name="Freeform 207"/>
              <p:cNvSpPr>
                <a:spLocks noChangeAspect="1" noEditPoints="1"/>
              </p:cNvSpPr>
              <p:nvPr/>
            </p:nvSpPr>
            <p:spPr bwMode="auto">
              <a:xfrm>
                <a:off x="4187" y="2178"/>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5" name="Freeform 208"/>
              <p:cNvSpPr>
                <a:spLocks noChangeAspect="1" noEditPoints="1"/>
              </p:cNvSpPr>
              <p:nvPr/>
            </p:nvSpPr>
            <p:spPr bwMode="auto">
              <a:xfrm>
                <a:off x="4189" y="2178"/>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6" name="Freeform 209"/>
              <p:cNvSpPr>
                <a:spLocks noChangeAspect="1"/>
              </p:cNvSpPr>
              <p:nvPr/>
            </p:nvSpPr>
            <p:spPr bwMode="auto">
              <a:xfrm>
                <a:off x="4190" y="2179"/>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7" name="Freeform 210"/>
              <p:cNvSpPr>
                <a:spLocks noChangeAspect="1"/>
              </p:cNvSpPr>
              <p:nvPr/>
            </p:nvSpPr>
            <p:spPr bwMode="auto">
              <a:xfrm>
                <a:off x="4191" y="2180"/>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8" name="Freeform 211"/>
              <p:cNvSpPr>
                <a:spLocks noChangeAspect="1" noEditPoints="1"/>
              </p:cNvSpPr>
              <p:nvPr/>
            </p:nvSpPr>
            <p:spPr bwMode="auto">
              <a:xfrm>
                <a:off x="4191" y="2180"/>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59" name="Freeform 212"/>
              <p:cNvSpPr>
                <a:spLocks noChangeAspect="1" noEditPoints="1"/>
              </p:cNvSpPr>
              <p:nvPr/>
            </p:nvSpPr>
            <p:spPr bwMode="auto">
              <a:xfrm>
                <a:off x="4192" y="2180"/>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0" name="Freeform 213"/>
              <p:cNvSpPr>
                <a:spLocks noChangeAspect="1"/>
              </p:cNvSpPr>
              <p:nvPr/>
            </p:nvSpPr>
            <p:spPr bwMode="auto">
              <a:xfrm>
                <a:off x="4194" y="2181"/>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1" name="Freeform 214"/>
              <p:cNvSpPr>
                <a:spLocks noChangeAspect="1" noEditPoints="1"/>
              </p:cNvSpPr>
              <p:nvPr/>
            </p:nvSpPr>
            <p:spPr bwMode="auto">
              <a:xfrm>
                <a:off x="4195" y="2182"/>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2" name="Freeform 215"/>
              <p:cNvSpPr>
                <a:spLocks noChangeAspect="1" noEditPoints="1"/>
              </p:cNvSpPr>
              <p:nvPr/>
            </p:nvSpPr>
            <p:spPr bwMode="auto">
              <a:xfrm>
                <a:off x="4197" y="2183"/>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3" name="Freeform 216"/>
              <p:cNvSpPr>
                <a:spLocks noChangeAspect="1"/>
              </p:cNvSpPr>
              <p:nvPr/>
            </p:nvSpPr>
            <p:spPr bwMode="auto">
              <a:xfrm>
                <a:off x="4199" y="2184"/>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4" name="Freeform 217"/>
              <p:cNvSpPr>
                <a:spLocks noChangeAspect="1" noEditPoints="1"/>
              </p:cNvSpPr>
              <p:nvPr/>
            </p:nvSpPr>
            <p:spPr bwMode="auto">
              <a:xfrm>
                <a:off x="4201" y="2186"/>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5" name="Freeform 218"/>
              <p:cNvSpPr>
                <a:spLocks noChangeAspect="1" noEditPoints="1"/>
              </p:cNvSpPr>
              <p:nvPr/>
            </p:nvSpPr>
            <p:spPr bwMode="auto">
              <a:xfrm>
                <a:off x="4203" y="2187"/>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6" name="Freeform 219"/>
              <p:cNvSpPr>
                <a:spLocks noChangeAspect="1"/>
              </p:cNvSpPr>
              <p:nvPr/>
            </p:nvSpPr>
            <p:spPr bwMode="auto">
              <a:xfrm>
                <a:off x="4205" y="2188"/>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7" name="Freeform 220"/>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8" name="Freeform 221"/>
              <p:cNvSpPr>
                <a:spLocks noChangeAspect="1" noEditPoints="1"/>
              </p:cNvSpPr>
              <p:nvPr/>
            </p:nvSpPr>
            <p:spPr bwMode="auto">
              <a:xfrm>
                <a:off x="4139" y="2149"/>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69" name="Freeform 222"/>
              <p:cNvSpPr>
                <a:spLocks noChangeAspect="1" noEditPoints="1"/>
              </p:cNvSpPr>
              <p:nvPr/>
            </p:nvSpPr>
            <p:spPr bwMode="auto">
              <a:xfrm>
                <a:off x="4139" y="2146"/>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0" name="Freeform 223"/>
              <p:cNvSpPr>
                <a:spLocks noChangeAspect="1" noEditPoints="1"/>
              </p:cNvSpPr>
              <p:nvPr/>
            </p:nvSpPr>
            <p:spPr bwMode="auto">
              <a:xfrm>
                <a:off x="4139" y="2143"/>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1" name="Freeform 224"/>
              <p:cNvSpPr>
                <a:spLocks noChangeAspect="1" noEditPoints="1"/>
              </p:cNvSpPr>
              <p:nvPr/>
            </p:nvSpPr>
            <p:spPr bwMode="auto">
              <a:xfrm>
                <a:off x="4154" y="2180"/>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2" name="Freeform 225"/>
              <p:cNvSpPr>
                <a:spLocks noChangeAspect="1" noEditPoints="1"/>
              </p:cNvSpPr>
              <p:nvPr/>
            </p:nvSpPr>
            <p:spPr bwMode="auto">
              <a:xfrm>
                <a:off x="4139" y="2139"/>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3" name="Freeform 226"/>
              <p:cNvSpPr>
                <a:spLocks noChangeAspect="1" noEditPoints="1"/>
              </p:cNvSpPr>
              <p:nvPr/>
            </p:nvSpPr>
            <p:spPr bwMode="auto">
              <a:xfrm>
                <a:off x="4154" y="2180"/>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4" name="Freeform 227"/>
              <p:cNvSpPr>
                <a:spLocks noChangeAspect="1" noEditPoints="1"/>
              </p:cNvSpPr>
              <p:nvPr/>
            </p:nvSpPr>
            <p:spPr bwMode="auto">
              <a:xfrm>
                <a:off x="4140" y="2134"/>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5" name="Freeform 228"/>
              <p:cNvSpPr>
                <a:spLocks noChangeAspect="1" noEditPoints="1"/>
              </p:cNvSpPr>
              <p:nvPr/>
            </p:nvSpPr>
            <p:spPr bwMode="auto">
              <a:xfrm>
                <a:off x="4165" y="2191"/>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6" name="Freeform 229"/>
              <p:cNvSpPr>
                <a:spLocks noChangeAspect="1" noEditPoints="1"/>
              </p:cNvSpPr>
              <p:nvPr/>
            </p:nvSpPr>
            <p:spPr bwMode="auto">
              <a:xfrm>
                <a:off x="4141" y="2129"/>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7" name="Freeform 230"/>
              <p:cNvSpPr>
                <a:spLocks noChangeAspect="1" noEditPoints="1"/>
              </p:cNvSpPr>
              <p:nvPr/>
            </p:nvSpPr>
            <p:spPr bwMode="auto">
              <a:xfrm>
                <a:off x="4190" y="2208"/>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8" name="Freeform 231"/>
              <p:cNvSpPr>
                <a:spLocks noChangeAspect="1" noEditPoints="1"/>
              </p:cNvSpPr>
              <p:nvPr/>
            </p:nvSpPr>
            <p:spPr bwMode="auto">
              <a:xfrm>
                <a:off x="4208" y="2216"/>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79" name="Freeform 232"/>
              <p:cNvSpPr>
                <a:spLocks noChangeAspect="1" noEditPoints="1"/>
              </p:cNvSpPr>
              <p:nvPr/>
            </p:nvSpPr>
            <p:spPr bwMode="auto">
              <a:xfrm>
                <a:off x="4145" y="2125"/>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0" name="Freeform 233"/>
              <p:cNvSpPr>
                <a:spLocks noChangeAspect="1" noEditPoints="1"/>
              </p:cNvSpPr>
              <p:nvPr/>
            </p:nvSpPr>
            <p:spPr bwMode="auto">
              <a:xfrm>
                <a:off x="4233" y="2178"/>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1" name="Freeform 234"/>
              <p:cNvSpPr>
                <a:spLocks noChangeAspect="1" noEditPoints="1"/>
              </p:cNvSpPr>
              <p:nvPr/>
            </p:nvSpPr>
            <p:spPr bwMode="auto">
              <a:xfrm>
                <a:off x="4212" y="218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2" name="Freeform 235"/>
              <p:cNvSpPr>
                <a:spLocks noChangeAspect="1"/>
              </p:cNvSpPr>
              <p:nvPr/>
            </p:nvSpPr>
            <p:spPr bwMode="auto">
              <a:xfrm>
                <a:off x="4207" y="2179"/>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3" name="Freeform 236"/>
              <p:cNvSpPr>
                <a:spLocks noChangeAspect="1"/>
              </p:cNvSpPr>
              <p:nvPr/>
            </p:nvSpPr>
            <p:spPr bwMode="auto">
              <a:xfrm>
                <a:off x="4202" y="2176"/>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4" name="Freeform 237"/>
              <p:cNvSpPr>
                <a:spLocks noChangeAspect="1"/>
              </p:cNvSpPr>
              <p:nvPr/>
            </p:nvSpPr>
            <p:spPr bwMode="auto">
              <a:xfrm>
                <a:off x="4196" y="2173"/>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5" name="Freeform 238"/>
              <p:cNvSpPr>
                <a:spLocks noChangeAspect="1" noEditPoints="1"/>
              </p:cNvSpPr>
              <p:nvPr/>
            </p:nvSpPr>
            <p:spPr bwMode="auto">
              <a:xfrm>
                <a:off x="4194" y="2172"/>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6" name="Freeform 239"/>
              <p:cNvSpPr>
                <a:spLocks noChangeAspect="1" noEditPoints="1"/>
              </p:cNvSpPr>
              <p:nvPr/>
            </p:nvSpPr>
            <p:spPr bwMode="auto">
              <a:xfrm>
                <a:off x="4197" y="2171"/>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7" name="Freeform 240"/>
              <p:cNvSpPr>
                <a:spLocks noChangeAspect="1" noEditPoints="1"/>
              </p:cNvSpPr>
              <p:nvPr/>
            </p:nvSpPr>
            <p:spPr bwMode="auto">
              <a:xfrm>
                <a:off x="4157" y="2141"/>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8" name="Freeform 241"/>
              <p:cNvSpPr>
                <a:spLocks noChangeAspect="1" noEditPoints="1"/>
              </p:cNvSpPr>
              <p:nvPr/>
            </p:nvSpPr>
            <p:spPr bwMode="auto">
              <a:xfrm>
                <a:off x="4158" y="2141"/>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89" name="Freeform 242"/>
              <p:cNvSpPr>
                <a:spLocks noChangeAspect="1"/>
              </p:cNvSpPr>
              <p:nvPr/>
            </p:nvSpPr>
            <p:spPr bwMode="auto">
              <a:xfrm>
                <a:off x="4190" y="2167"/>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0" name="Freeform 243"/>
              <p:cNvSpPr>
                <a:spLocks noChangeAspect="1" noEditPoints="1"/>
              </p:cNvSpPr>
              <p:nvPr/>
            </p:nvSpPr>
            <p:spPr bwMode="auto">
              <a:xfrm>
                <a:off x="4187" y="2165"/>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1" name="Freeform 244"/>
              <p:cNvSpPr>
                <a:spLocks noChangeAspect="1" noEditPoints="1"/>
              </p:cNvSpPr>
              <p:nvPr/>
            </p:nvSpPr>
            <p:spPr bwMode="auto">
              <a:xfrm>
                <a:off x="4194" y="2169"/>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2" name="Freeform 245"/>
              <p:cNvSpPr>
                <a:spLocks noChangeAspect="1"/>
              </p:cNvSpPr>
              <p:nvPr/>
            </p:nvSpPr>
            <p:spPr bwMode="auto">
              <a:xfrm>
                <a:off x="4194" y="2170"/>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3" name="Freeform 246"/>
              <p:cNvSpPr>
                <a:spLocks noChangeAspect="1"/>
              </p:cNvSpPr>
              <p:nvPr/>
            </p:nvSpPr>
            <p:spPr bwMode="auto">
              <a:xfrm>
                <a:off x="4195" y="2169"/>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4" name="Freeform 247"/>
              <p:cNvSpPr>
                <a:spLocks noChangeAspect="1" noEditPoints="1"/>
              </p:cNvSpPr>
              <p:nvPr/>
            </p:nvSpPr>
            <p:spPr bwMode="auto">
              <a:xfrm>
                <a:off x="4194" y="2170"/>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5" name="Freeform 248"/>
              <p:cNvSpPr>
                <a:spLocks noChangeAspect="1" noEditPoints="1"/>
              </p:cNvSpPr>
              <p:nvPr/>
            </p:nvSpPr>
            <p:spPr bwMode="auto">
              <a:xfrm>
                <a:off x="4194" y="2169"/>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6" name="Freeform 249"/>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7" name="Freeform 250"/>
              <p:cNvSpPr>
                <a:spLocks noChangeAspect="1" noEditPoints="1"/>
              </p:cNvSpPr>
              <p:nvPr/>
            </p:nvSpPr>
            <p:spPr bwMode="auto">
              <a:xfrm>
                <a:off x="4194" y="2170"/>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8" name="Freeform 251"/>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099" name="Freeform 252"/>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00" name="Freeform 253"/>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01" name="Oval 254"/>
              <p:cNvSpPr>
                <a:spLocks noChangeAspect="1" noChangeArrowheads="1"/>
              </p:cNvSpPr>
              <p:nvPr/>
            </p:nvSpPr>
            <p:spPr bwMode="auto">
              <a:xfrm>
                <a:off x="4194" y="2170"/>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2102" name="Freeform 255"/>
              <p:cNvSpPr>
                <a:spLocks noChangeAspect="1" noEditPoints="1"/>
              </p:cNvSpPr>
              <p:nvPr/>
            </p:nvSpPr>
            <p:spPr bwMode="auto">
              <a:xfrm>
                <a:off x="4194" y="2170"/>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03" name="Freeform 256"/>
              <p:cNvSpPr>
                <a:spLocks noChangeAspect="1" noEditPoints="1"/>
              </p:cNvSpPr>
              <p:nvPr/>
            </p:nvSpPr>
            <p:spPr bwMode="auto">
              <a:xfrm>
                <a:off x="4194" y="2170"/>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04" name="Freeform 257"/>
              <p:cNvSpPr>
                <a:spLocks noChangeAspect="1" noEditPoints="1"/>
              </p:cNvSpPr>
              <p:nvPr/>
            </p:nvSpPr>
            <p:spPr bwMode="auto">
              <a:xfrm>
                <a:off x="4194" y="2169"/>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05" name="Freeform 258"/>
              <p:cNvSpPr>
                <a:spLocks noChangeAspect="1" noEditPoints="1"/>
              </p:cNvSpPr>
              <p:nvPr/>
            </p:nvSpPr>
            <p:spPr bwMode="auto">
              <a:xfrm>
                <a:off x="4194" y="2169"/>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06" name="Freeform 259"/>
              <p:cNvSpPr>
                <a:spLocks noChangeAspect="1" noEditPoints="1"/>
              </p:cNvSpPr>
              <p:nvPr/>
            </p:nvSpPr>
            <p:spPr bwMode="auto">
              <a:xfrm>
                <a:off x="4194" y="2169"/>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07" name="Freeform 260"/>
              <p:cNvSpPr>
                <a:spLocks noChangeAspect="1" noEditPoints="1"/>
              </p:cNvSpPr>
              <p:nvPr/>
            </p:nvSpPr>
            <p:spPr bwMode="auto">
              <a:xfrm>
                <a:off x="4194" y="2169"/>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08" name="Freeform 261"/>
              <p:cNvSpPr>
                <a:spLocks noChangeAspect="1" noEditPoints="1"/>
              </p:cNvSpPr>
              <p:nvPr/>
            </p:nvSpPr>
            <p:spPr bwMode="auto">
              <a:xfrm>
                <a:off x="4194" y="2169"/>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09" name="Freeform 262"/>
              <p:cNvSpPr>
                <a:spLocks noChangeAspect="1" noEditPoints="1"/>
              </p:cNvSpPr>
              <p:nvPr/>
            </p:nvSpPr>
            <p:spPr bwMode="auto">
              <a:xfrm>
                <a:off x="4194" y="2169"/>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0" name="Freeform 263"/>
              <p:cNvSpPr>
                <a:spLocks noChangeAspect="1" noEditPoints="1"/>
              </p:cNvSpPr>
              <p:nvPr/>
            </p:nvSpPr>
            <p:spPr bwMode="auto">
              <a:xfrm>
                <a:off x="4195" y="2169"/>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1" name="Freeform 264"/>
              <p:cNvSpPr>
                <a:spLocks noChangeAspect="1" noEditPoints="1"/>
              </p:cNvSpPr>
              <p:nvPr/>
            </p:nvSpPr>
            <p:spPr bwMode="auto">
              <a:xfrm>
                <a:off x="4195" y="2169"/>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2" name="Freeform 265"/>
              <p:cNvSpPr>
                <a:spLocks noChangeAspect="1" noEditPoints="1"/>
              </p:cNvSpPr>
              <p:nvPr/>
            </p:nvSpPr>
            <p:spPr bwMode="auto">
              <a:xfrm>
                <a:off x="4152" y="2128"/>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3" name="Freeform 266"/>
              <p:cNvSpPr>
                <a:spLocks noChangeAspect="1" noEditPoints="1"/>
              </p:cNvSpPr>
              <p:nvPr/>
            </p:nvSpPr>
            <p:spPr bwMode="auto">
              <a:xfrm>
                <a:off x="4152" y="2128"/>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4" name="Freeform 267"/>
              <p:cNvSpPr>
                <a:spLocks noChangeAspect="1" noEditPoints="1"/>
              </p:cNvSpPr>
              <p:nvPr/>
            </p:nvSpPr>
            <p:spPr bwMode="auto">
              <a:xfrm>
                <a:off x="4167" y="2148"/>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5" name="Freeform 268"/>
              <p:cNvSpPr>
                <a:spLocks noChangeAspect="1" noEditPoints="1"/>
              </p:cNvSpPr>
              <p:nvPr/>
            </p:nvSpPr>
            <p:spPr bwMode="auto">
              <a:xfrm>
                <a:off x="4156" y="2128"/>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6" name="Freeform 269"/>
              <p:cNvSpPr>
                <a:spLocks noChangeAspect="1"/>
              </p:cNvSpPr>
              <p:nvPr/>
            </p:nvSpPr>
            <p:spPr bwMode="auto">
              <a:xfrm>
                <a:off x="4173" y="2153"/>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7" name="Freeform 270"/>
              <p:cNvSpPr>
                <a:spLocks noChangeAspect="1" noEditPoints="1"/>
              </p:cNvSpPr>
              <p:nvPr/>
            </p:nvSpPr>
            <p:spPr bwMode="auto">
              <a:xfrm>
                <a:off x="4156" y="2130"/>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8" name="Freeform 271"/>
              <p:cNvSpPr>
                <a:spLocks noChangeAspect="1"/>
              </p:cNvSpPr>
              <p:nvPr/>
            </p:nvSpPr>
            <p:spPr bwMode="auto">
              <a:xfrm>
                <a:off x="4178" y="2158"/>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19" name="Freeform 272"/>
              <p:cNvSpPr>
                <a:spLocks noChangeAspect="1" noEditPoints="1"/>
              </p:cNvSpPr>
              <p:nvPr/>
            </p:nvSpPr>
            <p:spPr bwMode="auto">
              <a:xfrm>
                <a:off x="4160" y="2132"/>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0" name="Freeform 273"/>
              <p:cNvSpPr>
                <a:spLocks noChangeAspect="1" noEditPoints="1"/>
              </p:cNvSpPr>
              <p:nvPr/>
            </p:nvSpPr>
            <p:spPr bwMode="auto">
              <a:xfrm>
                <a:off x="4190" y="2167"/>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1" name="Freeform 274"/>
              <p:cNvSpPr>
                <a:spLocks noChangeAspect="1" noEditPoints="1"/>
              </p:cNvSpPr>
              <p:nvPr/>
            </p:nvSpPr>
            <p:spPr bwMode="auto">
              <a:xfrm>
                <a:off x="4184" y="2162"/>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2" name="Freeform 275"/>
              <p:cNvSpPr>
                <a:spLocks noChangeAspect="1" noEditPoints="1"/>
              </p:cNvSpPr>
              <p:nvPr/>
            </p:nvSpPr>
            <p:spPr bwMode="auto">
              <a:xfrm>
                <a:off x="4165" y="2135"/>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3" name="Freeform 276"/>
              <p:cNvSpPr>
                <a:spLocks noChangeAspect="1" noEditPoints="1"/>
              </p:cNvSpPr>
              <p:nvPr/>
            </p:nvSpPr>
            <p:spPr bwMode="auto">
              <a:xfrm>
                <a:off x="4168" y="2136"/>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4" name="Freeform 277"/>
              <p:cNvSpPr>
                <a:spLocks noChangeAspect="1" noEditPoints="1"/>
              </p:cNvSpPr>
              <p:nvPr/>
            </p:nvSpPr>
            <p:spPr bwMode="auto">
              <a:xfrm>
                <a:off x="4192" y="2168"/>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5" name="Freeform 278"/>
              <p:cNvSpPr>
                <a:spLocks noChangeAspect="1" noEditPoints="1"/>
              </p:cNvSpPr>
              <p:nvPr/>
            </p:nvSpPr>
            <p:spPr bwMode="auto">
              <a:xfrm>
                <a:off x="4176" y="2141"/>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6" name="Freeform 279"/>
              <p:cNvSpPr>
                <a:spLocks noChangeAspect="1"/>
              </p:cNvSpPr>
              <p:nvPr/>
            </p:nvSpPr>
            <p:spPr bwMode="auto">
              <a:xfrm>
                <a:off x="4182" y="2147"/>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7" name="Freeform 280"/>
              <p:cNvSpPr>
                <a:spLocks noChangeAspect="1" noEditPoints="1"/>
              </p:cNvSpPr>
              <p:nvPr/>
            </p:nvSpPr>
            <p:spPr bwMode="auto">
              <a:xfrm>
                <a:off x="4199" y="2173"/>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8" name="Freeform 281"/>
              <p:cNvSpPr>
                <a:spLocks noChangeAspect="1"/>
              </p:cNvSpPr>
              <p:nvPr/>
            </p:nvSpPr>
            <p:spPr bwMode="auto">
              <a:xfrm>
                <a:off x="4202" y="2170"/>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29" name="Freeform 282"/>
              <p:cNvSpPr>
                <a:spLocks noChangeAspect="1"/>
              </p:cNvSpPr>
              <p:nvPr/>
            </p:nvSpPr>
            <p:spPr bwMode="auto">
              <a:xfrm>
                <a:off x="4187" y="2165"/>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0" name="Freeform 283"/>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1" name="Freeform 284"/>
              <p:cNvSpPr>
                <a:spLocks noChangeAspect="1" noEditPoints="1"/>
              </p:cNvSpPr>
              <p:nvPr/>
            </p:nvSpPr>
            <p:spPr bwMode="auto">
              <a:xfrm>
                <a:off x="4152" y="2121"/>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2" name="Freeform 285"/>
              <p:cNvSpPr>
                <a:spLocks noChangeAspect="1" noEditPoints="1"/>
              </p:cNvSpPr>
              <p:nvPr/>
            </p:nvSpPr>
            <p:spPr bwMode="auto">
              <a:xfrm>
                <a:off x="4150" y="2120"/>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3" name="Freeform 286"/>
              <p:cNvSpPr>
                <a:spLocks noChangeAspect="1" noEditPoints="1"/>
              </p:cNvSpPr>
              <p:nvPr/>
            </p:nvSpPr>
            <p:spPr bwMode="auto">
              <a:xfrm>
                <a:off x="4146" y="2118"/>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4" name="Freeform 287"/>
              <p:cNvSpPr>
                <a:spLocks noChangeAspect="1"/>
              </p:cNvSpPr>
              <p:nvPr/>
            </p:nvSpPr>
            <p:spPr bwMode="auto">
              <a:xfrm>
                <a:off x="4243" y="2178"/>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5" name="Freeform 288"/>
              <p:cNvSpPr>
                <a:spLocks noChangeAspect="1" noEditPoints="1"/>
              </p:cNvSpPr>
              <p:nvPr/>
            </p:nvSpPr>
            <p:spPr bwMode="auto">
              <a:xfrm>
                <a:off x="4144" y="2118"/>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6" name="Freeform 289"/>
              <p:cNvSpPr>
                <a:spLocks noChangeAspect="1" noEditPoints="1"/>
              </p:cNvSpPr>
              <p:nvPr/>
            </p:nvSpPr>
            <p:spPr bwMode="auto">
              <a:xfrm>
                <a:off x="4141" y="2122"/>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7" name="Freeform 290"/>
              <p:cNvSpPr>
                <a:spLocks noChangeAspect="1" noEditPoints="1"/>
              </p:cNvSpPr>
              <p:nvPr/>
            </p:nvSpPr>
            <p:spPr bwMode="auto">
              <a:xfrm>
                <a:off x="4141" y="2124"/>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8" name="Freeform 291"/>
              <p:cNvSpPr>
                <a:spLocks noChangeAspect="1" noEditPoints="1"/>
              </p:cNvSpPr>
              <p:nvPr/>
            </p:nvSpPr>
            <p:spPr bwMode="auto">
              <a:xfrm>
                <a:off x="4130" y="2124"/>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39" name="Freeform 292"/>
              <p:cNvSpPr>
                <a:spLocks noChangeAspect="1" noEditPoints="1"/>
              </p:cNvSpPr>
              <p:nvPr/>
            </p:nvSpPr>
            <p:spPr bwMode="auto">
              <a:xfrm>
                <a:off x="4130" y="2125"/>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0" name="Freeform 293"/>
              <p:cNvSpPr>
                <a:spLocks noChangeAspect="1" noEditPoints="1"/>
              </p:cNvSpPr>
              <p:nvPr/>
            </p:nvSpPr>
            <p:spPr bwMode="auto">
              <a:xfrm>
                <a:off x="4153" y="2144"/>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1" name="Freeform 294"/>
              <p:cNvSpPr>
                <a:spLocks noChangeAspect="1" noEditPoints="1"/>
              </p:cNvSpPr>
              <p:nvPr/>
            </p:nvSpPr>
            <p:spPr bwMode="auto">
              <a:xfrm>
                <a:off x="4158" y="2149"/>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2" name="Freeform 295"/>
              <p:cNvSpPr>
                <a:spLocks noChangeAspect="1" noEditPoints="1"/>
              </p:cNvSpPr>
              <p:nvPr/>
            </p:nvSpPr>
            <p:spPr bwMode="auto">
              <a:xfrm>
                <a:off x="4160" y="2153"/>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3" name="Freeform 296"/>
              <p:cNvSpPr>
                <a:spLocks noChangeAspect="1" noEditPoints="1"/>
              </p:cNvSpPr>
              <p:nvPr/>
            </p:nvSpPr>
            <p:spPr bwMode="auto">
              <a:xfrm>
                <a:off x="4164" y="2156"/>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4" name="Freeform 297"/>
              <p:cNvSpPr>
                <a:spLocks noChangeAspect="1" noEditPoints="1"/>
              </p:cNvSpPr>
              <p:nvPr/>
            </p:nvSpPr>
            <p:spPr bwMode="auto">
              <a:xfrm>
                <a:off x="4166" y="2159"/>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5" name="Freeform 298"/>
              <p:cNvSpPr>
                <a:spLocks noChangeAspect="1" noEditPoints="1"/>
              </p:cNvSpPr>
              <p:nvPr/>
            </p:nvSpPr>
            <p:spPr bwMode="auto">
              <a:xfrm>
                <a:off x="4168" y="2160"/>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6" name="Freeform 299"/>
              <p:cNvSpPr>
                <a:spLocks noChangeAspect="1"/>
              </p:cNvSpPr>
              <p:nvPr/>
            </p:nvSpPr>
            <p:spPr bwMode="auto">
              <a:xfrm>
                <a:off x="4171" y="2163"/>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7" name="Freeform 300"/>
              <p:cNvSpPr>
                <a:spLocks noChangeAspect="1" noEditPoints="1"/>
              </p:cNvSpPr>
              <p:nvPr/>
            </p:nvSpPr>
            <p:spPr bwMode="auto">
              <a:xfrm>
                <a:off x="4173" y="2166"/>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8" name="Freeform 301"/>
              <p:cNvSpPr>
                <a:spLocks noChangeAspect="1" noEditPoints="1"/>
              </p:cNvSpPr>
              <p:nvPr/>
            </p:nvSpPr>
            <p:spPr bwMode="auto">
              <a:xfrm>
                <a:off x="4175" y="2168"/>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49" name="Freeform 302"/>
              <p:cNvSpPr>
                <a:spLocks noChangeAspect="1" noEditPoints="1"/>
              </p:cNvSpPr>
              <p:nvPr/>
            </p:nvSpPr>
            <p:spPr bwMode="auto">
              <a:xfrm>
                <a:off x="4177" y="2169"/>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0" name="Freeform 303"/>
              <p:cNvSpPr>
                <a:spLocks noChangeAspect="1" noEditPoints="1"/>
              </p:cNvSpPr>
              <p:nvPr/>
            </p:nvSpPr>
            <p:spPr bwMode="auto">
              <a:xfrm>
                <a:off x="4178" y="2171"/>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1" name="Freeform 304"/>
              <p:cNvSpPr>
                <a:spLocks noChangeAspect="1" noEditPoints="1"/>
              </p:cNvSpPr>
              <p:nvPr/>
            </p:nvSpPr>
            <p:spPr bwMode="auto">
              <a:xfrm>
                <a:off x="4180" y="2172"/>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2" name="Freeform 305"/>
              <p:cNvSpPr>
                <a:spLocks noChangeAspect="1" noEditPoints="1"/>
              </p:cNvSpPr>
              <p:nvPr/>
            </p:nvSpPr>
            <p:spPr bwMode="auto">
              <a:xfrm>
                <a:off x="4181" y="2174"/>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3" name="Freeform 306"/>
              <p:cNvSpPr>
                <a:spLocks noChangeAspect="1"/>
              </p:cNvSpPr>
              <p:nvPr/>
            </p:nvSpPr>
            <p:spPr bwMode="auto">
              <a:xfrm>
                <a:off x="4183" y="2175"/>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4" name="Freeform 307"/>
              <p:cNvSpPr>
                <a:spLocks noChangeAspect="1" noEditPoints="1"/>
              </p:cNvSpPr>
              <p:nvPr/>
            </p:nvSpPr>
            <p:spPr bwMode="auto">
              <a:xfrm>
                <a:off x="4184" y="2176"/>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5" name="Freeform 308"/>
              <p:cNvSpPr>
                <a:spLocks noChangeAspect="1"/>
              </p:cNvSpPr>
              <p:nvPr/>
            </p:nvSpPr>
            <p:spPr bwMode="auto">
              <a:xfrm>
                <a:off x="4185" y="2176"/>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6" name="Freeform 309"/>
              <p:cNvSpPr>
                <a:spLocks noChangeAspect="1" noEditPoints="1"/>
              </p:cNvSpPr>
              <p:nvPr/>
            </p:nvSpPr>
            <p:spPr bwMode="auto">
              <a:xfrm>
                <a:off x="4186" y="2177"/>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7" name="Freeform 310"/>
              <p:cNvSpPr>
                <a:spLocks noChangeAspect="1" noEditPoints="1"/>
              </p:cNvSpPr>
              <p:nvPr/>
            </p:nvSpPr>
            <p:spPr bwMode="auto">
              <a:xfrm>
                <a:off x="4187" y="2178"/>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8" name="Freeform 311"/>
              <p:cNvSpPr>
                <a:spLocks noChangeAspect="1" noEditPoints="1"/>
              </p:cNvSpPr>
              <p:nvPr/>
            </p:nvSpPr>
            <p:spPr bwMode="auto">
              <a:xfrm>
                <a:off x="4189" y="2178"/>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59" name="Freeform 312"/>
              <p:cNvSpPr>
                <a:spLocks noChangeAspect="1"/>
              </p:cNvSpPr>
              <p:nvPr/>
            </p:nvSpPr>
            <p:spPr bwMode="auto">
              <a:xfrm>
                <a:off x="4190" y="2179"/>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0" name="Freeform 313"/>
              <p:cNvSpPr>
                <a:spLocks noChangeAspect="1"/>
              </p:cNvSpPr>
              <p:nvPr/>
            </p:nvSpPr>
            <p:spPr bwMode="auto">
              <a:xfrm>
                <a:off x="4191" y="2180"/>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1" name="Freeform 314"/>
              <p:cNvSpPr>
                <a:spLocks noChangeAspect="1" noEditPoints="1"/>
              </p:cNvSpPr>
              <p:nvPr/>
            </p:nvSpPr>
            <p:spPr bwMode="auto">
              <a:xfrm>
                <a:off x="4191" y="2180"/>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2" name="Freeform 315"/>
              <p:cNvSpPr>
                <a:spLocks noChangeAspect="1" noEditPoints="1"/>
              </p:cNvSpPr>
              <p:nvPr/>
            </p:nvSpPr>
            <p:spPr bwMode="auto">
              <a:xfrm>
                <a:off x="4192" y="2180"/>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3" name="Freeform 316"/>
              <p:cNvSpPr>
                <a:spLocks noChangeAspect="1"/>
              </p:cNvSpPr>
              <p:nvPr/>
            </p:nvSpPr>
            <p:spPr bwMode="auto">
              <a:xfrm>
                <a:off x="4194" y="2181"/>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4" name="Freeform 317"/>
              <p:cNvSpPr>
                <a:spLocks noChangeAspect="1" noEditPoints="1"/>
              </p:cNvSpPr>
              <p:nvPr/>
            </p:nvSpPr>
            <p:spPr bwMode="auto">
              <a:xfrm>
                <a:off x="4195" y="2182"/>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5" name="Freeform 318"/>
              <p:cNvSpPr>
                <a:spLocks noChangeAspect="1" noEditPoints="1"/>
              </p:cNvSpPr>
              <p:nvPr/>
            </p:nvSpPr>
            <p:spPr bwMode="auto">
              <a:xfrm>
                <a:off x="4197" y="2183"/>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6" name="Freeform 319"/>
              <p:cNvSpPr>
                <a:spLocks noChangeAspect="1"/>
              </p:cNvSpPr>
              <p:nvPr/>
            </p:nvSpPr>
            <p:spPr bwMode="auto">
              <a:xfrm>
                <a:off x="4199" y="2184"/>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7" name="Freeform 320"/>
              <p:cNvSpPr>
                <a:spLocks noChangeAspect="1" noEditPoints="1"/>
              </p:cNvSpPr>
              <p:nvPr/>
            </p:nvSpPr>
            <p:spPr bwMode="auto">
              <a:xfrm>
                <a:off x="4201" y="2186"/>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8" name="Freeform 321"/>
              <p:cNvSpPr>
                <a:spLocks noChangeAspect="1" noEditPoints="1"/>
              </p:cNvSpPr>
              <p:nvPr/>
            </p:nvSpPr>
            <p:spPr bwMode="auto">
              <a:xfrm>
                <a:off x="4203" y="2187"/>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69" name="Freeform 322"/>
              <p:cNvSpPr>
                <a:spLocks noChangeAspect="1"/>
              </p:cNvSpPr>
              <p:nvPr/>
            </p:nvSpPr>
            <p:spPr bwMode="auto">
              <a:xfrm>
                <a:off x="4205" y="2188"/>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0" name="Freeform 323"/>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1" name="Freeform 324"/>
              <p:cNvSpPr>
                <a:spLocks noChangeAspect="1" noEditPoints="1"/>
              </p:cNvSpPr>
              <p:nvPr/>
            </p:nvSpPr>
            <p:spPr bwMode="auto">
              <a:xfrm>
                <a:off x="4139" y="2149"/>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2" name="Freeform 325"/>
              <p:cNvSpPr>
                <a:spLocks noChangeAspect="1" noEditPoints="1"/>
              </p:cNvSpPr>
              <p:nvPr/>
            </p:nvSpPr>
            <p:spPr bwMode="auto">
              <a:xfrm>
                <a:off x="4139" y="2146"/>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3" name="Freeform 326"/>
              <p:cNvSpPr>
                <a:spLocks noChangeAspect="1" noEditPoints="1"/>
              </p:cNvSpPr>
              <p:nvPr/>
            </p:nvSpPr>
            <p:spPr bwMode="auto">
              <a:xfrm>
                <a:off x="4139" y="2143"/>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4" name="Freeform 327"/>
              <p:cNvSpPr>
                <a:spLocks noChangeAspect="1" noEditPoints="1"/>
              </p:cNvSpPr>
              <p:nvPr/>
            </p:nvSpPr>
            <p:spPr bwMode="auto">
              <a:xfrm>
                <a:off x="4154" y="2180"/>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5" name="Freeform 328"/>
              <p:cNvSpPr>
                <a:spLocks noChangeAspect="1" noEditPoints="1"/>
              </p:cNvSpPr>
              <p:nvPr/>
            </p:nvSpPr>
            <p:spPr bwMode="auto">
              <a:xfrm>
                <a:off x="4139" y="2139"/>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6" name="Freeform 329"/>
              <p:cNvSpPr>
                <a:spLocks noChangeAspect="1" noEditPoints="1"/>
              </p:cNvSpPr>
              <p:nvPr/>
            </p:nvSpPr>
            <p:spPr bwMode="auto">
              <a:xfrm>
                <a:off x="4154" y="2180"/>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7" name="Freeform 330"/>
              <p:cNvSpPr>
                <a:spLocks noChangeAspect="1" noEditPoints="1"/>
              </p:cNvSpPr>
              <p:nvPr/>
            </p:nvSpPr>
            <p:spPr bwMode="auto">
              <a:xfrm>
                <a:off x="4140" y="2134"/>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8" name="Freeform 331"/>
              <p:cNvSpPr>
                <a:spLocks noChangeAspect="1" noEditPoints="1"/>
              </p:cNvSpPr>
              <p:nvPr/>
            </p:nvSpPr>
            <p:spPr bwMode="auto">
              <a:xfrm>
                <a:off x="4165" y="2191"/>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79" name="Freeform 332"/>
              <p:cNvSpPr>
                <a:spLocks noChangeAspect="1" noEditPoints="1"/>
              </p:cNvSpPr>
              <p:nvPr/>
            </p:nvSpPr>
            <p:spPr bwMode="auto">
              <a:xfrm>
                <a:off x="4141" y="2129"/>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0" name="Freeform 333"/>
              <p:cNvSpPr>
                <a:spLocks noChangeAspect="1" noEditPoints="1"/>
              </p:cNvSpPr>
              <p:nvPr/>
            </p:nvSpPr>
            <p:spPr bwMode="auto">
              <a:xfrm>
                <a:off x="4190" y="2208"/>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1" name="Freeform 334"/>
              <p:cNvSpPr>
                <a:spLocks noChangeAspect="1" noEditPoints="1"/>
              </p:cNvSpPr>
              <p:nvPr/>
            </p:nvSpPr>
            <p:spPr bwMode="auto">
              <a:xfrm>
                <a:off x="4208" y="2216"/>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2" name="Freeform 335"/>
              <p:cNvSpPr>
                <a:spLocks noChangeAspect="1" noEditPoints="1"/>
              </p:cNvSpPr>
              <p:nvPr/>
            </p:nvSpPr>
            <p:spPr bwMode="auto">
              <a:xfrm>
                <a:off x="4145" y="2125"/>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3" name="Freeform 336"/>
              <p:cNvSpPr>
                <a:spLocks noChangeAspect="1" noEditPoints="1"/>
              </p:cNvSpPr>
              <p:nvPr/>
            </p:nvSpPr>
            <p:spPr bwMode="auto">
              <a:xfrm>
                <a:off x="4233" y="2178"/>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4" name="Freeform 337"/>
              <p:cNvSpPr>
                <a:spLocks noChangeAspect="1" noEditPoints="1"/>
              </p:cNvSpPr>
              <p:nvPr/>
            </p:nvSpPr>
            <p:spPr bwMode="auto">
              <a:xfrm>
                <a:off x="4212" y="218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5" name="Freeform 338"/>
              <p:cNvSpPr>
                <a:spLocks noChangeAspect="1"/>
              </p:cNvSpPr>
              <p:nvPr/>
            </p:nvSpPr>
            <p:spPr bwMode="auto">
              <a:xfrm>
                <a:off x="4207" y="2179"/>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6" name="Freeform 339"/>
              <p:cNvSpPr>
                <a:spLocks noChangeAspect="1"/>
              </p:cNvSpPr>
              <p:nvPr/>
            </p:nvSpPr>
            <p:spPr bwMode="auto">
              <a:xfrm>
                <a:off x="4202" y="2176"/>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7" name="Freeform 340"/>
              <p:cNvSpPr>
                <a:spLocks noChangeAspect="1"/>
              </p:cNvSpPr>
              <p:nvPr/>
            </p:nvSpPr>
            <p:spPr bwMode="auto">
              <a:xfrm>
                <a:off x="4196" y="2173"/>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8" name="Freeform 341"/>
              <p:cNvSpPr>
                <a:spLocks noChangeAspect="1" noEditPoints="1"/>
              </p:cNvSpPr>
              <p:nvPr/>
            </p:nvSpPr>
            <p:spPr bwMode="auto">
              <a:xfrm>
                <a:off x="4194" y="2172"/>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89" name="Freeform 342"/>
              <p:cNvSpPr>
                <a:spLocks noChangeAspect="1" noEditPoints="1"/>
              </p:cNvSpPr>
              <p:nvPr/>
            </p:nvSpPr>
            <p:spPr bwMode="auto">
              <a:xfrm>
                <a:off x="4197" y="2171"/>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0" name="Freeform 343"/>
              <p:cNvSpPr>
                <a:spLocks noChangeAspect="1" noEditPoints="1"/>
              </p:cNvSpPr>
              <p:nvPr/>
            </p:nvSpPr>
            <p:spPr bwMode="auto">
              <a:xfrm>
                <a:off x="4157" y="2141"/>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1" name="Freeform 344"/>
              <p:cNvSpPr>
                <a:spLocks noChangeAspect="1" noEditPoints="1"/>
              </p:cNvSpPr>
              <p:nvPr/>
            </p:nvSpPr>
            <p:spPr bwMode="auto">
              <a:xfrm>
                <a:off x="4158" y="2141"/>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2" name="Freeform 345"/>
              <p:cNvSpPr>
                <a:spLocks noChangeAspect="1"/>
              </p:cNvSpPr>
              <p:nvPr/>
            </p:nvSpPr>
            <p:spPr bwMode="auto">
              <a:xfrm>
                <a:off x="4190" y="2167"/>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3" name="Freeform 346"/>
              <p:cNvSpPr>
                <a:spLocks noChangeAspect="1" noEditPoints="1"/>
              </p:cNvSpPr>
              <p:nvPr/>
            </p:nvSpPr>
            <p:spPr bwMode="auto">
              <a:xfrm>
                <a:off x="4187" y="2165"/>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4" name="Freeform 347"/>
              <p:cNvSpPr>
                <a:spLocks noChangeAspect="1" noEditPoints="1"/>
              </p:cNvSpPr>
              <p:nvPr/>
            </p:nvSpPr>
            <p:spPr bwMode="auto">
              <a:xfrm>
                <a:off x="4194" y="2169"/>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5" name="Freeform 348"/>
              <p:cNvSpPr>
                <a:spLocks noChangeAspect="1"/>
              </p:cNvSpPr>
              <p:nvPr/>
            </p:nvSpPr>
            <p:spPr bwMode="auto">
              <a:xfrm>
                <a:off x="4194" y="2170"/>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6" name="Freeform 349"/>
              <p:cNvSpPr>
                <a:spLocks noChangeAspect="1"/>
              </p:cNvSpPr>
              <p:nvPr/>
            </p:nvSpPr>
            <p:spPr bwMode="auto">
              <a:xfrm>
                <a:off x="4195" y="2169"/>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7" name="Freeform 350"/>
              <p:cNvSpPr>
                <a:spLocks noChangeAspect="1" noEditPoints="1"/>
              </p:cNvSpPr>
              <p:nvPr/>
            </p:nvSpPr>
            <p:spPr bwMode="auto">
              <a:xfrm>
                <a:off x="4194" y="2170"/>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8" name="Freeform 351"/>
              <p:cNvSpPr>
                <a:spLocks noChangeAspect="1" noEditPoints="1"/>
              </p:cNvSpPr>
              <p:nvPr/>
            </p:nvSpPr>
            <p:spPr bwMode="auto">
              <a:xfrm>
                <a:off x="4194" y="2169"/>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199" name="Freeform 352"/>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00" name="Freeform 353"/>
              <p:cNvSpPr>
                <a:spLocks noChangeAspect="1" noEditPoints="1"/>
              </p:cNvSpPr>
              <p:nvPr/>
            </p:nvSpPr>
            <p:spPr bwMode="auto">
              <a:xfrm>
                <a:off x="4194" y="2170"/>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01" name="Freeform 354"/>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02" name="Freeform 355"/>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03" name="Freeform 356"/>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04" name="Oval 357"/>
              <p:cNvSpPr>
                <a:spLocks noChangeAspect="1" noChangeArrowheads="1"/>
              </p:cNvSpPr>
              <p:nvPr/>
            </p:nvSpPr>
            <p:spPr bwMode="auto">
              <a:xfrm>
                <a:off x="4194" y="2170"/>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2205" name="Freeform 358"/>
              <p:cNvSpPr>
                <a:spLocks noChangeAspect="1" noEditPoints="1"/>
              </p:cNvSpPr>
              <p:nvPr/>
            </p:nvSpPr>
            <p:spPr bwMode="auto">
              <a:xfrm>
                <a:off x="4194" y="2170"/>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06" name="Freeform 359"/>
              <p:cNvSpPr>
                <a:spLocks noChangeAspect="1" noEditPoints="1"/>
              </p:cNvSpPr>
              <p:nvPr/>
            </p:nvSpPr>
            <p:spPr bwMode="auto">
              <a:xfrm>
                <a:off x="4194" y="2170"/>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07" name="Freeform 360"/>
              <p:cNvSpPr>
                <a:spLocks noChangeAspect="1" noEditPoints="1"/>
              </p:cNvSpPr>
              <p:nvPr/>
            </p:nvSpPr>
            <p:spPr bwMode="auto">
              <a:xfrm>
                <a:off x="4194" y="2169"/>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08" name="Freeform 361"/>
              <p:cNvSpPr>
                <a:spLocks noChangeAspect="1" noEditPoints="1"/>
              </p:cNvSpPr>
              <p:nvPr/>
            </p:nvSpPr>
            <p:spPr bwMode="auto">
              <a:xfrm>
                <a:off x="4194" y="2169"/>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09" name="Freeform 362"/>
              <p:cNvSpPr>
                <a:spLocks noChangeAspect="1" noEditPoints="1"/>
              </p:cNvSpPr>
              <p:nvPr/>
            </p:nvSpPr>
            <p:spPr bwMode="auto">
              <a:xfrm>
                <a:off x="4194" y="2169"/>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0" name="Freeform 363"/>
              <p:cNvSpPr>
                <a:spLocks noChangeAspect="1" noEditPoints="1"/>
              </p:cNvSpPr>
              <p:nvPr/>
            </p:nvSpPr>
            <p:spPr bwMode="auto">
              <a:xfrm>
                <a:off x="4194" y="2169"/>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1" name="Freeform 364"/>
              <p:cNvSpPr>
                <a:spLocks noChangeAspect="1" noEditPoints="1"/>
              </p:cNvSpPr>
              <p:nvPr/>
            </p:nvSpPr>
            <p:spPr bwMode="auto">
              <a:xfrm>
                <a:off x="4194" y="2169"/>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2" name="Freeform 365"/>
              <p:cNvSpPr>
                <a:spLocks noChangeAspect="1" noEditPoints="1"/>
              </p:cNvSpPr>
              <p:nvPr/>
            </p:nvSpPr>
            <p:spPr bwMode="auto">
              <a:xfrm>
                <a:off x="4194" y="2169"/>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3" name="Freeform 366"/>
              <p:cNvSpPr>
                <a:spLocks noChangeAspect="1" noEditPoints="1"/>
              </p:cNvSpPr>
              <p:nvPr/>
            </p:nvSpPr>
            <p:spPr bwMode="auto">
              <a:xfrm>
                <a:off x="4195" y="2169"/>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4" name="Freeform 367"/>
              <p:cNvSpPr>
                <a:spLocks noChangeAspect="1" noEditPoints="1"/>
              </p:cNvSpPr>
              <p:nvPr/>
            </p:nvSpPr>
            <p:spPr bwMode="auto">
              <a:xfrm>
                <a:off x="4195" y="2169"/>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5" name="Freeform 368"/>
              <p:cNvSpPr>
                <a:spLocks noChangeAspect="1" noEditPoints="1"/>
              </p:cNvSpPr>
              <p:nvPr/>
            </p:nvSpPr>
            <p:spPr bwMode="auto">
              <a:xfrm>
                <a:off x="4152" y="2128"/>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6" name="Freeform 369"/>
              <p:cNvSpPr>
                <a:spLocks noChangeAspect="1" noEditPoints="1"/>
              </p:cNvSpPr>
              <p:nvPr/>
            </p:nvSpPr>
            <p:spPr bwMode="auto">
              <a:xfrm>
                <a:off x="4152" y="2128"/>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7" name="Freeform 370"/>
              <p:cNvSpPr>
                <a:spLocks noChangeAspect="1" noEditPoints="1"/>
              </p:cNvSpPr>
              <p:nvPr/>
            </p:nvSpPr>
            <p:spPr bwMode="auto">
              <a:xfrm>
                <a:off x="4167" y="2148"/>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8" name="Freeform 371"/>
              <p:cNvSpPr>
                <a:spLocks noChangeAspect="1" noEditPoints="1"/>
              </p:cNvSpPr>
              <p:nvPr/>
            </p:nvSpPr>
            <p:spPr bwMode="auto">
              <a:xfrm>
                <a:off x="4156" y="2128"/>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19" name="Freeform 372"/>
              <p:cNvSpPr>
                <a:spLocks noChangeAspect="1"/>
              </p:cNvSpPr>
              <p:nvPr/>
            </p:nvSpPr>
            <p:spPr bwMode="auto">
              <a:xfrm>
                <a:off x="4173" y="2153"/>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0" name="Freeform 373"/>
              <p:cNvSpPr>
                <a:spLocks noChangeAspect="1" noEditPoints="1"/>
              </p:cNvSpPr>
              <p:nvPr/>
            </p:nvSpPr>
            <p:spPr bwMode="auto">
              <a:xfrm>
                <a:off x="4156" y="2130"/>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1" name="Freeform 374"/>
              <p:cNvSpPr>
                <a:spLocks noChangeAspect="1"/>
              </p:cNvSpPr>
              <p:nvPr/>
            </p:nvSpPr>
            <p:spPr bwMode="auto">
              <a:xfrm>
                <a:off x="4178" y="2158"/>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2" name="Freeform 375"/>
              <p:cNvSpPr>
                <a:spLocks noChangeAspect="1" noEditPoints="1"/>
              </p:cNvSpPr>
              <p:nvPr/>
            </p:nvSpPr>
            <p:spPr bwMode="auto">
              <a:xfrm>
                <a:off x="4160" y="2132"/>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3" name="Freeform 376"/>
              <p:cNvSpPr>
                <a:spLocks noChangeAspect="1" noEditPoints="1"/>
              </p:cNvSpPr>
              <p:nvPr/>
            </p:nvSpPr>
            <p:spPr bwMode="auto">
              <a:xfrm>
                <a:off x="4190" y="2167"/>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4" name="Freeform 377"/>
              <p:cNvSpPr>
                <a:spLocks noChangeAspect="1" noEditPoints="1"/>
              </p:cNvSpPr>
              <p:nvPr/>
            </p:nvSpPr>
            <p:spPr bwMode="auto">
              <a:xfrm>
                <a:off x="4184" y="2162"/>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5" name="Freeform 378"/>
              <p:cNvSpPr>
                <a:spLocks noChangeAspect="1" noEditPoints="1"/>
              </p:cNvSpPr>
              <p:nvPr/>
            </p:nvSpPr>
            <p:spPr bwMode="auto">
              <a:xfrm>
                <a:off x="4165" y="2135"/>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6" name="Freeform 379"/>
              <p:cNvSpPr>
                <a:spLocks noChangeAspect="1" noEditPoints="1"/>
              </p:cNvSpPr>
              <p:nvPr/>
            </p:nvSpPr>
            <p:spPr bwMode="auto">
              <a:xfrm>
                <a:off x="4168" y="2136"/>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7" name="Freeform 380"/>
              <p:cNvSpPr>
                <a:spLocks noChangeAspect="1" noEditPoints="1"/>
              </p:cNvSpPr>
              <p:nvPr/>
            </p:nvSpPr>
            <p:spPr bwMode="auto">
              <a:xfrm>
                <a:off x="4192" y="2168"/>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8" name="Freeform 381"/>
              <p:cNvSpPr>
                <a:spLocks noChangeAspect="1" noEditPoints="1"/>
              </p:cNvSpPr>
              <p:nvPr/>
            </p:nvSpPr>
            <p:spPr bwMode="auto">
              <a:xfrm>
                <a:off x="4176" y="2141"/>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29" name="Freeform 382"/>
              <p:cNvSpPr>
                <a:spLocks noChangeAspect="1"/>
              </p:cNvSpPr>
              <p:nvPr/>
            </p:nvSpPr>
            <p:spPr bwMode="auto">
              <a:xfrm>
                <a:off x="4182" y="2147"/>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0" name="Freeform 383"/>
              <p:cNvSpPr>
                <a:spLocks noChangeAspect="1" noEditPoints="1"/>
              </p:cNvSpPr>
              <p:nvPr/>
            </p:nvSpPr>
            <p:spPr bwMode="auto">
              <a:xfrm>
                <a:off x="4199" y="2173"/>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1" name="Freeform 384"/>
              <p:cNvSpPr>
                <a:spLocks noChangeAspect="1"/>
              </p:cNvSpPr>
              <p:nvPr/>
            </p:nvSpPr>
            <p:spPr bwMode="auto">
              <a:xfrm>
                <a:off x="4202" y="2170"/>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2" name="Freeform 385"/>
              <p:cNvSpPr>
                <a:spLocks noChangeAspect="1"/>
              </p:cNvSpPr>
              <p:nvPr/>
            </p:nvSpPr>
            <p:spPr bwMode="auto">
              <a:xfrm>
                <a:off x="4187" y="2165"/>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3" name="Freeform 386"/>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4" name="Freeform 387"/>
              <p:cNvSpPr>
                <a:spLocks noChangeAspect="1" noEditPoints="1"/>
              </p:cNvSpPr>
              <p:nvPr/>
            </p:nvSpPr>
            <p:spPr bwMode="auto">
              <a:xfrm>
                <a:off x="4152" y="2121"/>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5" name="Freeform 388"/>
              <p:cNvSpPr>
                <a:spLocks noChangeAspect="1" noEditPoints="1"/>
              </p:cNvSpPr>
              <p:nvPr/>
            </p:nvSpPr>
            <p:spPr bwMode="auto">
              <a:xfrm>
                <a:off x="4150" y="2120"/>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6" name="Freeform 389"/>
              <p:cNvSpPr>
                <a:spLocks noChangeAspect="1" noEditPoints="1"/>
              </p:cNvSpPr>
              <p:nvPr/>
            </p:nvSpPr>
            <p:spPr bwMode="auto">
              <a:xfrm>
                <a:off x="4146" y="2118"/>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7" name="Freeform 390"/>
              <p:cNvSpPr>
                <a:spLocks noChangeAspect="1"/>
              </p:cNvSpPr>
              <p:nvPr/>
            </p:nvSpPr>
            <p:spPr bwMode="auto">
              <a:xfrm>
                <a:off x="4243" y="2178"/>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8" name="Freeform 391"/>
              <p:cNvSpPr>
                <a:spLocks noChangeAspect="1" noEditPoints="1"/>
              </p:cNvSpPr>
              <p:nvPr/>
            </p:nvSpPr>
            <p:spPr bwMode="auto">
              <a:xfrm>
                <a:off x="4144" y="2118"/>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39" name="Freeform 392"/>
              <p:cNvSpPr>
                <a:spLocks noChangeAspect="1" noEditPoints="1"/>
              </p:cNvSpPr>
              <p:nvPr/>
            </p:nvSpPr>
            <p:spPr bwMode="auto">
              <a:xfrm>
                <a:off x="4141" y="2122"/>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0" name="Freeform 393"/>
              <p:cNvSpPr>
                <a:spLocks noChangeAspect="1" noEditPoints="1"/>
              </p:cNvSpPr>
              <p:nvPr/>
            </p:nvSpPr>
            <p:spPr bwMode="auto">
              <a:xfrm>
                <a:off x="4141" y="2124"/>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1" name="Freeform 394"/>
              <p:cNvSpPr>
                <a:spLocks noChangeAspect="1" noEditPoints="1"/>
              </p:cNvSpPr>
              <p:nvPr/>
            </p:nvSpPr>
            <p:spPr bwMode="auto">
              <a:xfrm>
                <a:off x="4130" y="2124"/>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2" name="Freeform 395"/>
              <p:cNvSpPr>
                <a:spLocks noChangeAspect="1" noEditPoints="1"/>
              </p:cNvSpPr>
              <p:nvPr/>
            </p:nvSpPr>
            <p:spPr bwMode="auto">
              <a:xfrm>
                <a:off x="4130" y="2125"/>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3" name="Freeform 396"/>
              <p:cNvSpPr>
                <a:spLocks noChangeAspect="1" noEditPoints="1"/>
              </p:cNvSpPr>
              <p:nvPr/>
            </p:nvSpPr>
            <p:spPr bwMode="auto">
              <a:xfrm>
                <a:off x="4153" y="2144"/>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4" name="Freeform 397"/>
              <p:cNvSpPr>
                <a:spLocks noChangeAspect="1" noEditPoints="1"/>
              </p:cNvSpPr>
              <p:nvPr/>
            </p:nvSpPr>
            <p:spPr bwMode="auto">
              <a:xfrm>
                <a:off x="4158" y="2149"/>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5" name="Freeform 398"/>
              <p:cNvSpPr>
                <a:spLocks noChangeAspect="1" noEditPoints="1"/>
              </p:cNvSpPr>
              <p:nvPr/>
            </p:nvSpPr>
            <p:spPr bwMode="auto">
              <a:xfrm>
                <a:off x="4160" y="2153"/>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6" name="Freeform 399"/>
              <p:cNvSpPr>
                <a:spLocks noChangeAspect="1" noEditPoints="1"/>
              </p:cNvSpPr>
              <p:nvPr/>
            </p:nvSpPr>
            <p:spPr bwMode="auto">
              <a:xfrm>
                <a:off x="4164" y="2156"/>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7" name="Freeform 400"/>
              <p:cNvSpPr>
                <a:spLocks noChangeAspect="1" noEditPoints="1"/>
              </p:cNvSpPr>
              <p:nvPr/>
            </p:nvSpPr>
            <p:spPr bwMode="auto">
              <a:xfrm>
                <a:off x="4166" y="2159"/>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8" name="Freeform 401"/>
              <p:cNvSpPr>
                <a:spLocks noChangeAspect="1" noEditPoints="1"/>
              </p:cNvSpPr>
              <p:nvPr/>
            </p:nvSpPr>
            <p:spPr bwMode="auto">
              <a:xfrm>
                <a:off x="4168" y="2160"/>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49" name="Freeform 402"/>
              <p:cNvSpPr>
                <a:spLocks noChangeAspect="1"/>
              </p:cNvSpPr>
              <p:nvPr/>
            </p:nvSpPr>
            <p:spPr bwMode="auto">
              <a:xfrm>
                <a:off x="4171" y="2163"/>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0" name="Freeform 403"/>
              <p:cNvSpPr>
                <a:spLocks noChangeAspect="1" noEditPoints="1"/>
              </p:cNvSpPr>
              <p:nvPr/>
            </p:nvSpPr>
            <p:spPr bwMode="auto">
              <a:xfrm>
                <a:off x="4173" y="2166"/>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1" name="Freeform 404"/>
              <p:cNvSpPr>
                <a:spLocks noChangeAspect="1" noEditPoints="1"/>
              </p:cNvSpPr>
              <p:nvPr/>
            </p:nvSpPr>
            <p:spPr bwMode="auto">
              <a:xfrm>
                <a:off x="4175" y="2168"/>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2" name="Freeform 405"/>
              <p:cNvSpPr>
                <a:spLocks noChangeAspect="1" noEditPoints="1"/>
              </p:cNvSpPr>
              <p:nvPr/>
            </p:nvSpPr>
            <p:spPr bwMode="auto">
              <a:xfrm>
                <a:off x="4177" y="2169"/>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3" name="Freeform 406"/>
              <p:cNvSpPr>
                <a:spLocks noChangeAspect="1" noEditPoints="1"/>
              </p:cNvSpPr>
              <p:nvPr/>
            </p:nvSpPr>
            <p:spPr bwMode="auto">
              <a:xfrm>
                <a:off x="4178" y="2171"/>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4" name="Freeform 407"/>
              <p:cNvSpPr>
                <a:spLocks noChangeAspect="1" noEditPoints="1"/>
              </p:cNvSpPr>
              <p:nvPr/>
            </p:nvSpPr>
            <p:spPr bwMode="auto">
              <a:xfrm>
                <a:off x="4180" y="2172"/>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5" name="Freeform 408"/>
              <p:cNvSpPr>
                <a:spLocks noChangeAspect="1" noEditPoints="1"/>
              </p:cNvSpPr>
              <p:nvPr/>
            </p:nvSpPr>
            <p:spPr bwMode="auto">
              <a:xfrm>
                <a:off x="4181" y="2174"/>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6" name="Freeform 409"/>
              <p:cNvSpPr>
                <a:spLocks noChangeAspect="1"/>
              </p:cNvSpPr>
              <p:nvPr/>
            </p:nvSpPr>
            <p:spPr bwMode="auto">
              <a:xfrm>
                <a:off x="4183" y="2175"/>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7" name="Freeform 410"/>
              <p:cNvSpPr>
                <a:spLocks noChangeAspect="1" noEditPoints="1"/>
              </p:cNvSpPr>
              <p:nvPr/>
            </p:nvSpPr>
            <p:spPr bwMode="auto">
              <a:xfrm>
                <a:off x="4184" y="2176"/>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8" name="Freeform 411"/>
              <p:cNvSpPr>
                <a:spLocks noChangeAspect="1"/>
              </p:cNvSpPr>
              <p:nvPr/>
            </p:nvSpPr>
            <p:spPr bwMode="auto">
              <a:xfrm>
                <a:off x="4185" y="2176"/>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59" name="Freeform 412"/>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0" name="Freeform 413"/>
              <p:cNvSpPr>
                <a:spLocks noChangeAspect="1" noEditPoints="1"/>
              </p:cNvSpPr>
              <p:nvPr/>
            </p:nvSpPr>
            <p:spPr bwMode="auto">
              <a:xfrm>
                <a:off x="4139" y="2149"/>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1" name="Freeform 414"/>
              <p:cNvSpPr>
                <a:spLocks noChangeAspect="1" noEditPoints="1"/>
              </p:cNvSpPr>
              <p:nvPr/>
            </p:nvSpPr>
            <p:spPr bwMode="auto">
              <a:xfrm>
                <a:off x="4139" y="2146"/>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2" name="Freeform 415"/>
              <p:cNvSpPr>
                <a:spLocks noChangeAspect="1" noEditPoints="1"/>
              </p:cNvSpPr>
              <p:nvPr/>
            </p:nvSpPr>
            <p:spPr bwMode="auto">
              <a:xfrm>
                <a:off x="4139" y="2143"/>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3" name="Freeform 416"/>
              <p:cNvSpPr>
                <a:spLocks noChangeAspect="1" noEditPoints="1"/>
              </p:cNvSpPr>
              <p:nvPr/>
            </p:nvSpPr>
            <p:spPr bwMode="auto">
              <a:xfrm>
                <a:off x="4154" y="2180"/>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4" name="Freeform 417"/>
              <p:cNvSpPr>
                <a:spLocks noChangeAspect="1" noEditPoints="1"/>
              </p:cNvSpPr>
              <p:nvPr/>
            </p:nvSpPr>
            <p:spPr bwMode="auto">
              <a:xfrm>
                <a:off x="4139" y="2139"/>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5" name="Freeform 418"/>
              <p:cNvSpPr>
                <a:spLocks noChangeAspect="1" noEditPoints="1"/>
              </p:cNvSpPr>
              <p:nvPr/>
            </p:nvSpPr>
            <p:spPr bwMode="auto">
              <a:xfrm>
                <a:off x="4154" y="2180"/>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6" name="Freeform 419"/>
              <p:cNvSpPr>
                <a:spLocks noChangeAspect="1" noEditPoints="1"/>
              </p:cNvSpPr>
              <p:nvPr/>
            </p:nvSpPr>
            <p:spPr bwMode="auto">
              <a:xfrm>
                <a:off x="4140" y="2134"/>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7" name="Freeform 420"/>
              <p:cNvSpPr>
                <a:spLocks noChangeAspect="1" noEditPoints="1"/>
              </p:cNvSpPr>
              <p:nvPr/>
            </p:nvSpPr>
            <p:spPr bwMode="auto">
              <a:xfrm>
                <a:off x="4165" y="2191"/>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8" name="Freeform 421"/>
              <p:cNvSpPr>
                <a:spLocks noChangeAspect="1" noEditPoints="1"/>
              </p:cNvSpPr>
              <p:nvPr/>
            </p:nvSpPr>
            <p:spPr bwMode="auto">
              <a:xfrm>
                <a:off x="4141" y="2129"/>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69" name="Freeform 422"/>
              <p:cNvSpPr>
                <a:spLocks noChangeAspect="1" noEditPoints="1"/>
              </p:cNvSpPr>
              <p:nvPr/>
            </p:nvSpPr>
            <p:spPr bwMode="auto">
              <a:xfrm>
                <a:off x="4190" y="2208"/>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0" name="Freeform 423"/>
              <p:cNvSpPr>
                <a:spLocks noChangeAspect="1" noEditPoints="1"/>
              </p:cNvSpPr>
              <p:nvPr/>
            </p:nvSpPr>
            <p:spPr bwMode="auto">
              <a:xfrm>
                <a:off x="4208" y="2216"/>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1" name="Freeform 424"/>
              <p:cNvSpPr>
                <a:spLocks noChangeAspect="1" noEditPoints="1"/>
              </p:cNvSpPr>
              <p:nvPr/>
            </p:nvSpPr>
            <p:spPr bwMode="auto">
              <a:xfrm>
                <a:off x="4145" y="2125"/>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2" name="Freeform 425"/>
              <p:cNvSpPr>
                <a:spLocks noChangeAspect="1" noEditPoints="1"/>
              </p:cNvSpPr>
              <p:nvPr/>
            </p:nvSpPr>
            <p:spPr bwMode="auto">
              <a:xfrm>
                <a:off x="4233" y="2178"/>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3" name="Freeform 426"/>
              <p:cNvSpPr>
                <a:spLocks noChangeAspect="1" noEditPoints="1"/>
              </p:cNvSpPr>
              <p:nvPr/>
            </p:nvSpPr>
            <p:spPr bwMode="auto">
              <a:xfrm>
                <a:off x="4212" y="218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4" name="Freeform 427"/>
              <p:cNvSpPr>
                <a:spLocks noChangeAspect="1"/>
              </p:cNvSpPr>
              <p:nvPr/>
            </p:nvSpPr>
            <p:spPr bwMode="auto">
              <a:xfrm>
                <a:off x="4207" y="2179"/>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5" name="Freeform 428"/>
              <p:cNvSpPr>
                <a:spLocks noChangeAspect="1"/>
              </p:cNvSpPr>
              <p:nvPr/>
            </p:nvSpPr>
            <p:spPr bwMode="auto">
              <a:xfrm>
                <a:off x="4202" y="2176"/>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6" name="Freeform 429"/>
              <p:cNvSpPr>
                <a:spLocks noChangeAspect="1"/>
              </p:cNvSpPr>
              <p:nvPr/>
            </p:nvSpPr>
            <p:spPr bwMode="auto">
              <a:xfrm>
                <a:off x="4196" y="2173"/>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7" name="Freeform 430"/>
              <p:cNvSpPr>
                <a:spLocks noChangeAspect="1" noEditPoints="1"/>
              </p:cNvSpPr>
              <p:nvPr/>
            </p:nvSpPr>
            <p:spPr bwMode="auto">
              <a:xfrm>
                <a:off x="4194" y="2172"/>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8" name="Freeform 431"/>
              <p:cNvSpPr>
                <a:spLocks noChangeAspect="1" noEditPoints="1"/>
              </p:cNvSpPr>
              <p:nvPr/>
            </p:nvSpPr>
            <p:spPr bwMode="auto">
              <a:xfrm>
                <a:off x="4197" y="2171"/>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79" name="Freeform 432"/>
              <p:cNvSpPr>
                <a:spLocks noChangeAspect="1" noEditPoints="1"/>
              </p:cNvSpPr>
              <p:nvPr/>
            </p:nvSpPr>
            <p:spPr bwMode="auto">
              <a:xfrm>
                <a:off x="4157" y="2141"/>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0" name="Freeform 433"/>
              <p:cNvSpPr>
                <a:spLocks noChangeAspect="1" noEditPoints="1"/>
              </p:cNvSpPr>
              <p:nvPr/>
            </p:nvSpPr>
            <p:spPr bwMode="auto">
              <a:xfrm>
                <a:off x="4158" y="2141"/>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1" name="Freeform 434"/>
              <p:cNvSpPr>
                <a:spLocks noChangeAspect="1"/>
              </p:cNvSpPr>
              <p:nvPr/>
            </p:nvSpPr>
            <p:spPr bwMode="auto">
              <a:xfrm>
                <a:off x="4190" y="2167"/>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2" name="Freeform 435"/>
              <p:cNvSpPr>
                <a:spLocks noChangeAspect="1" noEditPoints="1"/>
              </p:cNvSpPr>
              <p:nvPr/>
            </p:nvSpPr>
            <p:spPr bwMode="auto">
              <a:xfrm>
                <a:off x="4187" y="2165"/>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3" name="Freeform 436"/>
              <p:cNvSpPr>
                <a:spLocks noChangeAspect="1" noEditPoints="1"/>
              </p:cNvSpPr>
              <p:nvPr/>
            </p:nvSpPr>
            <p:spPr bwMode="auto">
              <a:xfrm>
                <a:off x="4194" y="2169"/>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4" name="Freeform 437"/>
              <p:cNvSpPr>
                <a:spLocks noChangeAspect="1"/>
              </p:cNvSpPr>
              <p:nvPr/>
            </p:nvSpPr>
            <p:spPr bwMode="auto">
              <a:xfrm>
                <a:off x="4194" y="2170"/>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5" name="Freeform 438"/>
              <p:cNvSpPr>
                <a:spLocks noChangeAspect="1"/>
              </p:cNvSpPr>
              <p:nvPr/>
            </p:nvSpPr>
            <p:spPr bwMode="auto">
              <a:xfrm>
                <a:off x="4195" y="2169"/>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6" name="Freeform 439"/>
              <p:cNvSpPr>
                <a:spLocks noChangeAspect="1" noEditPoints="1"/>
              </p:cNvSpPr>
              <p:nvPr/>
            </p:nvSpPr>
            <p:spPr bwMode="auto">
              <a:xfrm>
                <a:off x="4194" y="2170"/>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7" name="Freeform 440"/>
              <p:cNvSpPr>
                <a:spLocks noChangeAspect="1" noEditPoints="1"/>
              </p:cNvSpPr>
              <p:nvPr/>
            </p:nvSpPr>
            <p:spPr bwMode="auto">
              <a:xfrm>
                <a:off x="4194" y="2169"/>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8" name="Freeform 441"/>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89" name="Freeform 442"/>
              <p:cNvSpPr>
                <a:spLocks noChangeAspect="1" noEditPoints="1"/>
              </p:cNvSpPr>
              <p:nvPr/>
            </p:nvSpPr>
            <p:spPr bwMode="auto">
              <a:xfrm>
                <a:off x="4194" y="2170"/>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90" name="Freeform 443"/>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91" name="Freeform 444"/>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92" name="Freeform 445"/>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93" name="Oval 446"/>
              <p:cNvSpPr>
                <a:spLocks noChangeAspect="1" noChangeArrowheads="1"/>
              </p:cNvSpPr>
              <p:nvPr/>
            </p:nvSpPr>
            <p:spPr bwMode="auto">
              <a:xfrm>
                <a:off x="4194" y="2170"/>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2294" name="Freeform 447"/>
              <p:cNvSpPr>
                <a:spLocks noChangeAspect="1" noEditPoints="1"/>
              </p:cNvSpPr>
              <p:nvPr/>
            </p:nvSpPr>
            <p:spPr bwMode="auto">
              <a:xfrm>
                <a:off x="4194" y="2170"/>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95" name="Freeform 448"/>
              <p:cNvSpPr>
                <a:spLocks noChangeAspect="1" noEditPoints="1"/>
              </p:cNvSpPr>
              <p:nvPr/>
            </p:nvSpPr>
            <p:spPr bwMode="auto">
              <a:xfrm>
                <a:off x="4194" y="2170"/>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96" name="Freeform 449"/>
              <p:cNvSpPr>
                <a:spLocks noChangeAspect="1" noEditPoints="1"/>
              </p:cNvSpPr>
              <p:nvPr/>
            </p:nvSpPr>
            <p:spPr bwMode="auto">
              <a:xfrm>
                <a:off x="4194" y="2169"/>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97" name="Freeform 450"/>
              <p:cNvSpPr>
                <a:spLocks noChangeAspect="1" noEditPoints="1"/>
              </p:cNvSpPr>
              <p:nvPr/>
            </p:nvSpPr>
            <p:spPr bwMode="auto">
              <a:xfrm>
                <a:off x="4194" y="2169"/>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98" name="Freeform 451"/>
              <p:cNvSpPr>
                <a:spLocks noChangeAspect="1" noEditPoints="1"/>
              </p:cNvSpPr>
              <p:nvPr/>
            </p:nvSpPr>
            <p:spPr bwMode="auto">
              <a:xfrm>
                <a:off x="4194" y="2169"/>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299" name="Freeform 452"/>
              <p:cNvSpPr>
                <a:spLocks noChangeAspect="1" noEditPoints="1"/>
              </p:cNvSpPr>
              <p:nvPr/>
            </p:nvSpPr>
            <p:spPr bwMode="auto">
              <a:xfrm>
                <a:off x="4194" y="2169"/>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0" name="Freeform 453"/>
              <p:cNvSpPr>
                <a:spLocks noChangeAspect="1" noEditPoints="1"/>
              </p:cNvSpPr>
              <p:nvPr/>
            </p:nvSpPr>
            <p:spPr bwMode="auto">
              <a:xfrm>
                <a:off x="4194" y="2169"/>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1" name="Freeform 454"/>
              <p:cNvSpPr>
                <a:spLocks noChangeAspect="1" noEditPoints="1"/>
              </p:cNvSpPr>
              <p:nvPr/>
            </p:nvSpPr>
            <p:spPr bwMode="auto">
              <a:xfrm>
                <a:off x="4194" y="2169"/>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2" name="Freeform 455"/>
              <p:cNvSpPr>
                <a:spLocks noChangeAspect="1" noEditPoints="1"/>
              </p:cNvSpPr>
              <p:nvPr/>
            </p:nvSpPr>
            <p:spPr bwMode="auto">
              <a:xfrm>
                <a:off x="4195" y="2169"/>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3" name="Freeform 456"/>
              <p:cNvSpPr>
                <a:spLocks noChangeAspect="1" noEditPoints="1"/>
              </p:cNvSpPr>
              <p:nvPr/>
            </p:nvSpPr>
            <p:spPr bwMode="auto">
              <a:xfrm>
                <a:off x="4195" y="2169"/>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4" name="Freeform 457"/>
              <p:cNvSpPr>
                <a:spLocks noChangeAspect="1" noEditPoints="1"/>
              </p:cNvSpPr>
              <p:nvPr/>
            </p:nvSpPr>
            <p:spPr bwMode="auto">
              <a:xfrm>
                <a:off x="4152" y="2128"/>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5" name="Freeform 458"/>
              <p:cNvSpPr>
                <a:spLocks noChangeAspect="1" noEditPoints="1"/>
              </p:cNvSpPr>
              <p:nvPr/>
            </p:nvSpPr>
            <p:spPr bwMode="auto">
              <a:xfrm>
                <a:off x="4152" y="2128"/>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6" name="Freeform 459"/>
              <p:cNvSpPr>
                <a:spLocks noChangeAspect="1" noEditPoints="1"/>
              </p:cNvSpPr>
              <p:nvPr/>
            </p:nvSpPr>
            <p:spPr bwMode="auto">
              <a:xfrm>
                <a:off x="4167" y="2148"/>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7" name="Freeform 460"/>
              <p:cNvSpPr>
                <a:spLocks noChangeAspect="1" noEditPoints="1"/>
              </p:cNvSpPr>
              <p:nvPr/>
            </p:nvSpPr>
            <p:spPr bwMode="auto">
              <a:xfrm>
                <a:off x="4156" y="2128"/>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8" name="Freeform 461"/>
              <p:cNvSpPr>
                <a:spLocks noChangeAspect="1"/>
              </p:cNvSpPr>
              <p:nvPr/>
            </p:nvSpPr>
            <p:spPr bwMode="auto">
              <a:xfrm>
                <a:off x="4173" y="2153"/>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09" name="Freeform 462"/>
              <p:cNvSpPr>
                <a:spLocks noChangeAspect="1" noEditPoints="1"/>
              </p:cNvSpPr>
              <p:nvPr/>
            </p:nvSpPr>
            <p:spPr bwMode="auto">
              <a:xfrm>
                <a:off x="4156" y="2130"/>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0" name="Freeform 463"/>
              <p:cNvSpPr>
                <a:spLocks noChangeAspect="1"/>
              </p:cNvSpPr>
              <p:nvPr/>
            </p:nvSpPr>
            <p:spPr bwMode="auto">
              <a:xfrm>
                <a:off x="4178" y="2158"/>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1" name="Freeform 464"/>
              <p:cNvSpPr>
                <a:spLocks noChangeAspect="1" noEditPoints="1"/>
              </p:cNvSpPr>
              <p:nvPr/>
            </p:nvSpPr>
            <p:spPr bwMode="auto">
              <a:xfrm>
                <a:off x="4160" y="2132"/>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2" name="Freeform 465"/>
              <p:cNvSpPr>
                <a:spLocks noChangeAspect="1" noEditPoints="1"/>
              </p:cNvSpPr>
              <p:nvPr/>
            </p:nvSpPr>
            <p:spPr bwMode="auto">
              <a:xfrm>
                <a:off x="4190" y="2167"/>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3" name="Freeform 466"/>
              <p:cNvSpPr>
                <a:spLocks noChangeAspect="1" noEditPoints="1"/>
              </p:cNvSpPr>
              <p:nvPr/>
            </p:nvSpPr>
            <p:spPr bwMode="auto">
              <a:xfrm>
                <a:off x="4184" y="2162"/>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4" name="Freeform 467"/>
              <p:cNvSpPr>
                <a:spLocks noChangeAspect="1" noEditPoints="1"/>
              </p:cNvSpPr>
              <p:nvPr/>
            </p:nvSpPr>
            <p:spPr bwMode="auto">
              <a:xfrm>
                <a:off x="4165" y="2135"/>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5" name="Freeform 468"/>
              <p:cNvSpPr>
                <a:spLocks noChangeAspect="1" noEditPoints="1"/>
              </p:cNvSpPr>
              <p:nvPr/>
            </p:nvSpPr>
            <p:spPr bwMode="auto">
              <a:xfrm>
                <a:off x="4168" y="2136"/>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6" name="Freeform 469"/>
              <p:cNvSpPr>
                <a:spLocks noChangeAspect="1" noEditPoints="1"/>
              </p:cNvSpPr>
              <p:nvPr/>
            </p:nvSpPr>
            <p:spPr bwMode="auto">
              <a:xfrm>
                <a:off x="4192" y="2168"/>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7" name="Freeform 470"/>
              <p:cNvSpPr>
                <a:spLocks noChangeAspect="1" noEditPoints="1"/>
              </p:cNvSpPr>
              <p:nvPr/>
            </p:nvSpPr>
            <p:spPr bwMode="auto">
              <a:xfrm>
                <a:off x="4176" y="2141"/>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8" name="Freeform 471"/>
              <p:cNvSpPr>
                <a:spLocks noChangeAspect="1"/>
              </p:cNvSpPr>
              <p:nvPr/>
            </p:nvSpPr>
            <p:spPr bwMode="auto">
              <a:xfrm>
                <a:off x="4182" y="2147"/>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19" name="Freeform 472"/>
              <p:cNvSpPr>
                <a:spLocks noChangeAspect="1" noEditPoints="1"/>
              </p:cNvSpPr>
              <p:nvPr/>
            </p:nvSpPr>
            <p:spPr bwMode="auto">
              <a:xfrm>
                <a:off x="4199" y="2173"/>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0" name="Freeform 473"/>
              <p:cNvSpPr>
                <a:spLocks noChangeAspect="1"/>
              </p:cNvSpPr>
              <p:nvPr/>
            </p:nvSpPr>
            <p:spPr bwMode="auto">
              <a:xfrm>
                <a:off x="4202" y="2170"/>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1" name="Freeform 474"/>
              <p:cNvSpPr>
                <a:spLocks noChangeAspect="1"/>
              </p:cNvSpPr>
              <p:nvPr/>
            </p:nvSpPr>
            <p:spPr bwMode="auto">
              <a:xfrm>
                <a:off x="4187" y="2165"/>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2" name="Freeform 475"/>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3" name="Freeform 476"/>
              <p:cNvSpPr>
                <a:spLocks noChangeAspect="1" noEditPoints="1"/>
              </p:cNvSpPr>
              <p:nvPr/>
            </p:nvSpPr>
            <p:spPr bwMode="auto">
              <a:xfrm>
                <a:off x="4152" y="2121"/>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4" name="Freeform 477"/>
              <p:cNvSpPr>
                <a:spLocks noChangeAspect="1" noEditPoints="1"/>
              </p:cNvSpPr>
              <p:nvPr/>
            </p:nvSpPr>
            <p:spPr bwMode="auto">
              <a:xfrm>
                <a:off x="4150" y="2120"/>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5" name="Freeform 478"/>
              <p:cNvSpPr>
                <a:spLocks noChangeAspect="1" noEditPoints="1"/>
              </p:cNvSpPr>
              <p:nvPr/>
            </p:nvSpPr>
            <p:spPr bwMode="auto">
              <a:xfrm>
                <a:off x="4146" y="2118"/>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6" name="Freeform 479"/>
              <p:cNvSpPr>
                <a:spLocks noChangeAspect="1"/>
              </p:cNvSpPr>
              <p:nvPr/>
            </p:nvSpPr>
            <p:spPr bwMode="auto">
              <a:xfrm>
                <a:off x="4243" y="2178"/>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7" name="Freeform 480"/>
              <p:cNvSpPr>
                <a:spLocks noChangeAspect="1" noEditPoints="1"/>
              </p:cNvSpPr>
              <p:nvPr/>
            </p:nvSpPr>
            <p:spPr bwMode="auto">
              <a:xfrm>
                <a:off x="4144" y="2118"/>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8" name="Freeform 481"/>
              <p:cNvSpPr>
                <a:spLocks noChangeAspect="1" noEditPoints="1"/>
              </p:cNvSpPr>
              <p:nvPr/>
            </p:nvSpPr>
            <p:spPr bwMode="auto">
              <a:xfrm>
                <a:off x="4141" y="2122"/>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29" name="Freeform 482"/>
              <p:cNvSpPr>
                <a:spLocks noChangeAspect="1" noEditPoints="1"/>
              </p:cNvSpPr>
              <p:nvPr/>
            </p:nvSpPr>
            <p:spPr bwMode="auto">
              <a:xfrm>
                <a:off x="4141" y="2124"/>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0" name="Freeform 483"/>
              <p:cNvSpPr>
                <a:spLocks noChangeAspect="1" noEditPoints="1"/>
              </p:cNvSpPr>
              <p:nvPr/>
            </p:nvSpPr>
            <p:spPr bwMode="auto">
              <a:xfrm>
                <a:off x="4130" y="2124"/>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1" name="Freeform 484"/>
              <p:cNvSpPr>
                <a:spLocks noChangeAspect="1" noEditPoints="1"/>
              </p:cNvSpPr>
              <p:nvPr/>
            </p:nvSpPr>
            <p:spPr bwMode="auto">
              <a:xfrm>
                <a:off x="4130" y="2125"/>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2" name="Freeform 485"/>
              <p:cNvSpPr>
                <a:spLocks noChangeAspect="1" noEditPoints="1"/>
              </p:cNvSpPr>
              <p:nvPr/>
            </p:nvSpPr>
            <p:spPr bwMode="auto">
              <a:xfrm>
                <a:off x="4153" y="2144"/>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3" name="Freeform 486"/>
              <p:cNvSpPr>
                <a:spLocks noChangeAspect="1" noEditPoints="1"/>
              </p:cNvSpPr>
              <p:nvPr/>
            </p:nvSpPr>
            <p:spPr bwMode="auto">
              <a:xfrm>
                <a:off x="4158" y="2149"/>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4" name="Freeform 487"/>
              <p:cNvSpPr>
                <a:spLocks noChangeAspect="1" noEditPoints="1"/>
              </p:cNvSpPr>
              <p:nvPr/>
            </p:nvSpPr>
            <p:spPr bwMode="auto">
              <a:xfrm>
                <a:off x="4160" y="2153"/>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5" name="Freeform 488"/>
              <p:cNvSpPr>
                <a:spLocks noChangeAspect="1" noEditPoints="1"/>
              </p:cNvSpPr>
              <p:nvPr/>
            </p:nvSpPr>
            <p:spPr bwMode="auto">
              <a:xfrm>
                <a:off x="4164" y="2156"/>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6" name="Freeform 489"/>
              <p:cNvSpPr>
                <a:spLocks noChangeAspect="1" noEditPoints="1"/>
              </p:cNvSpPr>
              <p:nvPr/>
            </p:nvSpPr>
            <p:spPr bwMode="auto">
              <a:xfrm>
                <a:off x="4166" y="2159"/>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7" name="Freeform 490"/>
              <p:cNvSpPr>
                <a:spLocks noChangeAspect="1" noEditPoints="1"/>
              </p:cNvSpPr>
              <p:nvPr/>
            </p:nvSpPr>
            <p:spPr bwMode="auto">
              <a:xfrm>
                <a:off x="4168" y="2160"/>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8" name="Freeform 491"/>
              <p:cNvSpPr>
                <a:spLocks noChangeAspect="1"/>
              </p:cNvSpPr>
              <p:nvPr/>
            </p:nvSpPr>
            <p:spPr bwMode="auto">
              <a:xfrm>
                <a:off x="4171" y="2163"/>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39" name="Freeform 492"/>
              <p:cNvSpPr>
                <a:spLocks noChangeAspect="1" noEditPoints="1"/>
              </p:cNvSpPr>
              <p:nvPr/>
            </p:nvSpPr>
            <p:spPr bwMode="auto">
              <a:xfrm>
                <a:off x="4173" y="2166"/>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0" name="Freeform 493"/>
              <p:cNvSpPr>
                <a:spLocks noChangeAspect="1" noEditPoints="1"/>
              </p:cNvSpPr>
              <p:nvPr/>
            </p:nvSpPr>
            <p:spPr bwMode="auto">
              <a:xfrm>
                <a:off x="4175" y="2168"/>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1" name="Freeform 494"/>
              <p:cNvSpPr>
                <a:spLocks noChangeAspect="1" noEditPoints="1"/>
              </p:cNvSpPr>
              <p:nvPr/>
            </p:nvSpPr>
            <p:spPr bwMode="auto">
              <a:xfrm>
                <a:off x="4177" y="2169"/>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2" name="Freeform 495"/>
              <p:cNvSpPr>
                <a:spLocks noChangeAspect="1" noEditPoints="1"/>
              </p:cNvSpPr>
              <p:nvPr/>
            </p:nvSpPr>
            <p:spPr bwMode="auto">
              <a:xfrm>
                <a:off x="4178" y="2171"/>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3" name="Freeform 496"/>
              <p:cNvSpPr>
                <a:spLocks noChangeAspect="1" noEditPoints="1"/>
              </p:cNvSpPr>
              <p:nvPr/>
            </p:nvSpPr>
            <p:spPr bwMode="auto">
              <a:xfrm>
                <a:off x="4180" y="2172"/>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4" name="Freeform 497"/>
              <p:cNvSpPr>
                <a:spLocks noChangeAspect="1" noEditPoints="1"/>
              </p:cNvSpPr>
              <p:nvPr/>
            </p:nvSpPr>
            <p:spPr bwMode="auto">
              <a:xfrm>
                <a:off x="4181" y="2174"/>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5" name="Freeform 498"/>
              <p:cNvSpPr>
                <a:spLocks noChangeAspect="1"/>
              </p:cNvSpPr>
              <p:nvPr/>
            </p:nvSpPr>
            <p:spPr bwMode="auto">
              <a:xfrm>
                <a:off x="4183" y="2175"/>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6" name="Freeform 499"/>
              <p:cNvSpPr>
                <a:spLocks noChangeAspect="1" noEditPoints="1"/>
              </p:cNvSpPr>
              <p:nvPr/>
            </p:nvSpPr>
            <p:spPr bwMode="auto">
              <a:xfrm>
                <a:off x="4184" y="2176"/>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7" name="Freeform 500"/>
              <p:cNvSpPr>
                <a:spLocks noChangeAspect="1"/>
              </p:cNvSpPr>
              <p:nvPr/>
            </p:nvSpPr>
            <p:spPr bwMode="auto">
              <a:xfrm>
                <a:off x="4185" y="2176"/>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8" name="Freeform 501"/>
              <p:cNvSpPr>
                <a:spLocks noChangeAspect="1" noEditPoints="1"/>
              </p:cNvSpPr>
              <p:nvPr/>
            </p:nvSpPr>
            <p:spPr bwMode="auto">
              <a:xfrm>
                <a:off x="4186" y="2177"/>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49" name="Freeform 502"/>
              <p:cNvSpPr>
                <a:spLocks noChangeAspect="1" noEditPoints="1"/>
              </p:cNvSpPr>
              <p:nvPr/>
            </p:nvSpPr>
            <p:spPr bwMode="auto">
              <a:xfrm>
                <a:off x="4187" y="2178"/>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0" name="Freeform 503"/>
              <p:cNvSpPr>
                <a:spLocks noChangeAspect="1" noEditPoints="1"/>
              </p:cNvSpPr>
              <p:nvPr/>
            </p:nvSpPr>
            <p:spPr bwMode="auto">
              <a:xfrm>
                <a:off x="4189" y="2178"/>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1" name="Freeform 504"/>
              <p:cNvSpPr>
                <a:spLocks noChangeAspect="1"/>
              </p:cNvSpPr>
              <p:nvPr/>
            </p:nvSpPr>
            <p:spPr bwMode="auto">
              <a:xfrm>
                <a:off x="4190" y="2179"/>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2" name="Freeform 505"/>
              <p:cNvSpPr>
                <a:spLocks noChangeAspect="1"/>
              </p:cNvSpPr>
              <p:nvPr/>
            </p:nvSpPr>
            <p:spPr bwMode="auto">
              <a:xfrm>
                <a:off x="4191" y="2180"/>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3" name="Freeform 506"/>
              <p:cNvSpPr>
                <a:spLocks noChangeAspect="1" noEditPoints="1"/>
              </p:cNvSpPr>
              <p:nvPr/>
            </p:nvSpPr>
            <p:spPr bwMode="auto">
              <a:xfrm>
                <a:off x="4191" y="2180"/>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4" name="Freeform 507"/>
              <p:cNvSpPr>
                <a:spLocks noChangeAspect="1" noEditPoints="1"/>
              </p:cNvSpPr>
              <p:nvPr/>
            </p:nvSpPr>
            <p:spPr bwMode="auto">
              <a:xfrm>
                <a:off x="4192" y="2180"/>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5" name="Freeform 508"/>
              <p:cNvSpPr>
                <a:spLocks noChangeAspect="1"/>
              </p:cNvSpPr>
              <p:nvPr/>
            </p:nvSpPr>
            <p:spPr bwMode="auto">
              <a:xfrm>
                <a:off x="4194" y="2181"/>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6" name="Freeform 509"/>
              <p:cNvSpPr>
                <a:spLocks noChangeAspect="1" noEditPoints="1"/>
              </p:cNvSpPr>
              <p:nvPr/>
            </p:nvSpPr>
            <p:spPr bwMode="auto">
              <a:xfrm>
                <a:off x="4195" y="2182"/>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7" name="Freeform 510"/>
              <p:cNvSpPr>
                <a:spLocks noChangeAspect="1" noEditPoints="1"/>
              </p:cNvSpPr>
              <p:nvPr/>
            </p:nvSpPr>
            <p:spPr bwMode="auto">
              <a:xfrm>
                <a:off x="4197" y="2183"/>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8" name="Freeform 511"/>
              <p:cNvSpPr>
                <a:spLocks noChangeAspect="1"/>
              </p:cNvSpPr>
              <p:nvPr/>
            </p:nvSpPr>
            <p:spPr bwMode="auto">
              <a:xfrm>
                <a:off x="4199" y="2184"/>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59" name="Freeform 512"/>
              <p:cNvSpPr>
                <a:spLocks noChangeAspect="1" noEditPoints="1"/>
              </p:cNvSpPr>
              <p:nvPr/>
            </p:nvSpPr>
            <p:spPr bwMode="auto">
              <a:xfrm>
                <a:off x="4201" y="2186"/>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0" name="Freeform 513"/>
              <p:cNvSpPr>
                <a:spLocks noChangeAspect="1" noEditPoints="1"/>
              </p:cNvSpPr>
              <p:nvPr/>
            </p:nvSpPr>
            <p:spPr bwMode="auto">
              <a:xfrm>
                <a:off x="4203" y="2187"/>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1" name="Freeform 514"/>
              <p:cNvSpPr>
                <a:spLocks noChangeAspect="1"/>
              </p:cNvSpPr>
              <p:nvPr/>
            </p:nvSpPr>
            <p:spPr bwMode="auto">
              <a:xfrm>
                <a:off x="4205" y="2188"/>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2" name="Freeform 515"/>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3" name="Freeform 516"/>
              <p:cNvSpPr>
                <a:spLocks noChangeAspect="1" noEditPoints="1"/>
              </p:cNvSpPr>
              <p:nvPr/>
            </p:nvSpPr>
            <p:spPr bwMode="auto">
              <a:xfrm>
                <a:off x="4139" y="2149"/>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4" name="Freeform 517"/>
              <p:cNvSpPr>
                <a:spLocks noChangeAspect="1" noEditPoints="1"/>
              </p:cNvSpPr>
              <p:nvPr/>
            </p:nvSpPr>
            <p:spPr bwMode="auto">
              <a:xfrm>
                <a:off x="4139" y="2146"/>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5" name="Freeform 518"/>
              <p:cNvSpPr>
                <a:spLocks noChangeAspect="1" noEditPoints="1"/>
              </p:cNvSpPr>
              <p:nvPr/>
            </p:nvSpPr>
            <p:spPr bwMode="auto">
              <a:xfrm>
                <a:off x="4139" y="2143"/>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6" name="Freeform 519"/>
              <p:cNvSpPr>
                <a:spLocks noChangeAspect="1" noEditPoints="1"/>
              </p:cNvSpPr>
              <p:nvPr/>
            </p:nvSpPr>
            <p:spPr bwMode="auto">
              <a:xfrm>
                <a:off x="4154" y="2180"/>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7" name="Freeform 520"/>
              <p:cNvSpPr>
                <a:spLocks noChangeAspect="1" noEditPoints="1"/>
              </p:cNvSpPr>
              <p:nvPr/>
            </p:nvSpPr>
            <p:spPr bwMode="auto">
              <a:xfrm>
                <a:off x="4139" y="2139"/>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8" name="Freeform 521"/>
              <p:cNvSpPr>
                <a:spLocks noChangeAspect="1" noEditPoints="1"/>
              </p:cNvSpPr>
              <p:nvPr/>
            </p:nvSpPr>
            <p:spPr bwMode="auto">
              <a:xfrm>
                <a:off x="4154" y="2180"/>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69" name="Freeform 522"/>
              <p:cNvSpPr>
                <a:spLocks noChangeAspect="1" noEditPoints="1"/>
              </p:cNvSpPr>
              <p:nvPr/>
            </p:nvSpPr>
            <p:spPr bwMode="auto">
              <a:xfrm>
                <a:off x="4140" y="2134"/>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0" name="Freeform 523"/>
              <p:cNvSpPr>
                <a:spLocks noChangeAspect="1" noEditPoints="1"/>
              </p:cNvSpPr>
              <p:nvPr/>
            </p:nvSpPr>
            <p:spPr bwMode="auto">
              <a:xfrm>
                <a:off x="4165" y="2191"/>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1" name="Freeform 524"/>
              <p:cNvSpPr>
                <a:spLocks noChangeAspect="1" noEditPoints="1"/>
              </p:cNvSpPr>
              <p:nvPr/>
            </p:nvSpPr>
            <p:spPr bwMode="auto">
              <a:xfrm>
                <a:off x="4141" y="2129"/>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2" name="Freeform 525"/>
              <p:cNvSpPr>
                <a:spLocks noChangeAspect="1" noEditPoints="1"/>
              </p:cNvSpPr>
              <p:nvPr/>
            </p:nvSpPr>
            <p:spPr bwMode="auto">
              <a:xfrm>
                <a:off x="4190" y="2208"/>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3" name="Freeform 526"/>
              <p:cNvSpPr>
                <a:spLocks noChangeAspect="1" noEditPoints="1"/>
              </p:cNvSpPr>
              <p:nvPr/>
            </p:nvSpPr>
            <p:spPr bwMode="auto">
              <a:xfrm>
                <a:off x="4208" y="2216"/>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4" name="Freeform 527"/>
              <p:cNvSpPr>
                <a:spLocks noChangeAspect="1" noEditPoints="1"/>
              </p:cNvSpPr>
              <p:nvPr/>
            </p:nvSpPr>
            <p:spPr bwMode="auto">
              <a:xfrm>
                <a:off x="4145" y="2125"/>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5" name="Freeform 528"/>
              <p:cNvSpPr>
                <a:spLocks noChangeAspect="1" noEditPoints="1"/>
              </p:cNvSpPr>
              <p:nvPr/>
            </p:nvSpPr>
            <p:spPr bwMode="auto">
              <a:xfrm>
                <a:off x="4233" y="2178"/>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6" name="Freeform 529"/>
              <p:cNvSpPr>
                <a:spLocks noChangeAspect="1" noEditPoints="1"/>
              </p:cNvSpPr>
              <p:nvPr/>
            </p:nvSpPr>
            <p:spPr bwMode="auto">
              <a:xfrm>
                <a:off x="4212" y="218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7" name="Freeform 530"/>
              <p:cNvSpPr>
                <a:spLocks noChangeAspect="1"/>
              </p:cNvSpPr>
              <p:nvPr/>
            </p:nvSpPr>
            <p:spPr bwMode="auto">
              <a:xfrm>
                <a:off x="4207" y="2179"/>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8" name="Freeform 531"/>
              <p:cNvSpPr>
                <a:spLocks noChangeAspect="1"/>
              </p:cNvSpPr>
              <p:nvPr/>
            </p:nvSpPr>
            <p:spPr bwMode="auto">
              <a:xfrm>
                <a:off x="4202" y="2176"/>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79" name="Freeform 532"/>
              <p:cNvSpPr>
                <a:spLocks noChangeAspect="1"/>
              </p:cNvSpPr>
              <p:nvPr/>
            </p:nvSpPr>
            <p:spPr bwMode="auto">
              <a:xfrm>
                <a:off x="4196" y="2173"/>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0" name="Freeform 533"/>
              <p:cNvSpPr>
                <a:spLocks noChangeAspect="1" noEditPoints="1"/>
              </p:cNvSpPr>
              <p:nvPr/>
            </p:nvSpPr>
            <p:spPr bwMode="auto">
              <a:xfrm>
                <a:off x="4194" y="2172"/>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1" name="Freeform 534"/>
              <p:cNvSpPr>
                <a:spLocks noChangeAspect="1" noEditPoints="1"/>
              </p:cNvSpPr>
              <p:nvPr/>
            </p:nvSpPr>
            <p:spPr bwMode="auto">
              <a:xfrm>
                <a:off x="4197" y="2171"/>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2" name="Freeform 535"/>
              <p:cNvSpPr>
                <a:spLocks noChangeAspect="1" noEditPoints="1"/>
              </p:cNvSpPr>
              <p:nvPr/>
            </p:nvSpPr>
            <p:spPr bwMode="auto">
              <a:xfrm>
                <a:off x="4157" y="2141"/>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3" name="Freeform 536"/>
              <p:cNvSpPr>
                <a:spLocks noChangeAspect="1" noEditPoints="1"/>
              </p:cNvSpPr>
              <p:nvPr/>
            </p:nvSpPr>
            <p:spPr bwMode="auto">
              <a:xfrm>
                <a:off x="4158" y="2141"/>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4" name="Freeform 537"/>
              <p:cNvSpPr>
                <a:spLocks noChangeAspect="1"/>
              </p:cNvSpPr>
              <p:nvPr/>
            </p:nvSpPr>
            <p:spPr bwMode="auto">
              <a:xfrm>
                <a:off x="4190" y="2167"/>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5" name="Freeform 538"/>
              <p:cNvSpPr>
                <a:spLocks noChangeAspect="1" noEditPoints="1"/>
              </p:cNvSpPr>
              <p:nvPr/>
            </p:nvSpPr>
            <p:spPr bwMode="auto">
              <a:xfrm>
                <a:off x="4187" y="2165"/>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6" name="Freeform 539"/>
              <p:cNvSpPr>
                <a:spLocks noChangeAspect="1" noEditPoints="1"/>
              </p:cNvSpPr>
              <p:nvPr/>
            </p:nvSpPr>
            <p:spPr bwMode="auto">
              <a:xfrm>
                <a:off x="4194" y="2169"/>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7" name="Freeform 540"/>
              <p:cNvSpPr>
                <a:spLocks noChangeAspect="1"/>
              </p:cNvSpPr>
              <p:nvPr/>
            </p:nvSpPr>
            <p:spPr bwMode="auto">
              <a:xfrm>
                <a:off x="4194" y="2170"/>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8" name="Freeform 541"/>
              <p:cNvSpPr>
                <a:spLocks noChangeAspect="1"/>
              </p:cNvSpPr>
              <p:nvPr/>
            </p:nvSpPr>
            <p:spPr bwMode="auto">
              <a:xfrm>
                <a:off x="4195" y="2169"/>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89" name="Freeform 542"/>
              <p:cNvSpPr>
                <a:spLocks noChangeAspect="1" noEditPoints="1"/>
              </p:cNvSpPr>
              <p:nvPr/>
            </p:nvSpPr>
            <p:spPr bwMode="auto">
              <a:xfrm>
                <a:off x="4194" y="2170"/>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90" name="Freeform 543"/>
              <p:cNvSpPr>
                <a:spLocks noChangeAspect="1" noEditPoints="1"/>
              </p:cNvSpPr>
              <p:nvPr/>
            </p:nvSpPr>
            <p:spPr bwMode="auto">
              <a:xfrm>
                <a:off x="4194" y="2169"/>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91" name="Freeform 544"/>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92" name="Freeform 545"/>
              <p:cNvSpPr>
                <a:spLocks noChangeAspect="1" noEditPoints="1"/>
              </p:cNvSpPr>
              <p:nvPr/>
            </p:nvSpPr>
            <p:spPr bwMode="auto">
              <a:xfrm>
                <a:off x="4194" y="2170"/>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93" name="Freeform 546"/>
              <p:cNvSpPr>
                <a:spLocks noChangeAspect="1" noEditPoints="1"/>
              </p:cNvSpPr>
              <p:nvPr/>
            </p:nvSpPr>
            <p:spPr bwMode="auto">
              <a:xfrm>
                <a:off x="4194" y="2170"/>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94" name="Freeform 547"/>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95" name="Freeform 548"/>
              <p:cNvSpPr>
                <a:spLocks noChangeAspect="1" noEditPoints="1"/>
              </p:cNvSpPr>
              <p:nvPr/>
            </p:nvSpPr>
            <p:spPr bwMode="auto">
              <a:xfrm>
                <a:off x="4194" y="2170"/>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96" name="Oval 549"/>
              <p:cNvSpPr>
                <a:spLocks noChangeAspect="1" noChangeArrowheads="1"/>
              </p:cNvSpPr>
              <p:nvPr/>
            </p:nvSpPr>
            <p:spPr bwMode="auto">
              <a:xfrm>
                <a:off x="4194" y="2170"/>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2397" name="Freeform 550"/>
              <p:cNvSpPr>
                <a:spLocks noChangeAspect="1" noEditPoints="1"/>
              </p:cNvSpPr>
              <p:nvPr/>
            </p:nvSpPr>
            <p:spPr bwMode="auto">
              <a:xfrm>
                <a:off x="4194" y="2170"/>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98" name="Freeform 551"/>
              <p:cNvSpPr>
                <a:spLocks noChangeAspect="1" noEditPoints="1"/>
              </p:cNvSpPr>
              <p:nvPr/>
            </p:nvSpPr>
            <p:spPr bwMode="auto">
              <a:xfrm>
                <a:off x="4194" y="2170"/>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399" name="Freeform 552"/>
              <p:cNvSpPr>
                <a:spLocks noChangeAspect="1" noEditPoints="1"/>
              </p:cNvSpPr>
              <p:nvPr/>
            </p:nvSpPr>
            <p:spPr bwMode="auto">
              <a:xfrm>
                <a:off x="4194" y="2169"/>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0" name="Freeform 553"/>
              <p:cNvSpPr>
                <a:spLocks noChangeAspect="1" noEditPoints="1"/>
              </p:cNvSpPr>
              <p:nvPr/>
            </p:nvSpPr>
            <p:spPr bwMode="auto">
              <a:xfrm>
                <a:off x="4194" y="2169"/>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1" name="Freeform 554"/>
              <p:cNvSpPr>
                <a:spLocks noChangeAspect="1" noEditPoints="1"/>
              </p:cNvSpPr>
              <p:nvPr/>
            </p:nvSpPr>
            <p:spPr bwMode="auto">
              <a:xfrm>
                <a:off x="4194" y="2169"/>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2" name="Freeform 555"/>
              <p:cNvSpPr>
                <a:spLocks noChangeAspect="1" noEditPoints="1"/>
              </p:cNvSpPr>
              <p:nvPr/>
            </p:nvSpPr>
            <p:spPr bwMode="auto">
              <a:xfrm>
                <a:off x="4194" y="2169"/>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3" name="Freeform 556"/>
              <p:cNvSpPr>
                <a:spLocks noChangeAspect="1" noEditPoints="1"/>
              </p:cNvSpPr>
              <p:nvPr/>
            </p:nvSpPr>
            <p:spPr bwMode="auto">
              <a:xfrm>
                <a:off x="4194" y="2169"/>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4" name="Freeform 557"/>
              <p:cNvSpPr>
                <a:spLocks noChangeAspect="1" noEditPoints="1"/>
              </p:cNvSpPr>
              <p:nvPr/>
            </p:nvSpPr>
            <p:spPr bwMode="auto">
              <a:xfrm>
                <a:off x="4194" y="2169"/>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5" name="Freeform 558"/>
              <p:cNvSpPr>
                <a:spLocks noChangeAspect="1" noEditPoints="1"/>
              </p:cNvSpPr>
              <p:nvPr/>
            </p:nvSpPr>
            <p:spPr bwMode="auto">
              <a:xfrm>
                <a:off x="4195" y="2169"/>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6" name="Freeform 559"/>
              <p:cNvSpPr>
                <a:spLocks noChangeAspect="1" noEditPoints="1"/>
              </p:cNvSpPr>
              <p:nvPr/>
            </p:nvSpPr>
            <p:spPr bwMode="auto">
              <a:xfrm>
                <a:off x="4195" y="2169"/>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7" name="Freeform 560"/>
              <p:cNvSpPr>
                <a:spLocks noChangeAspect="1" noEditPoints="1"/>
              </p:cNvSpPr>
              <p:nvPr/>
            </p:nvSpPr>
            <p:spPr bwMode="auto">
              <a:xfrm>
                <a:off x="4152" y="2128"/>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8" name="Freeform 561"/>
              <p:cNvSpPr>
                <a:spLocks noChangeAspect="1" noEditPoints="1"/>
              </p:cNvSpPr>
              <p:nvPr/>
            </p:nvSpPr>
            <p:spPr bwMode="auto">
              <a:xfrm>
                <a:off x="4152" y="2128"/>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09" name="Freeform 562"/>
              <p:cNvSpPr>
                <a:spLocks noChangeAspect="1" noEditPoints="1"/>
              </p:cNvSpPr>
              <p:nvPr/>
            </p:nvSpPr>
            <p:spPr bwMode="auto">
              <a:xfrm>
                <a:off x="4167" y="2148"/>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0" name="Freeform 563"/>
              <p:cNvSpPr>
                <a:spLocks noChangeAspect="1" noEditPoints="1"/>
              </p:cNvSpPr>
              <p:nvPr/>
            </p:nvSpPr>
            <p:spPr bwMode="auto">
              <a:xfrm>
                <a:off x="4156" y="2128"/>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1" name="Freeform 564"/>
              <p:cNvSpPr>
                <a:spLocks noChangeAspect="1"/>
              </p:cNvSpPr>
              <p:nvPr/>
            </p:nvSpPr>
            <p:spPr bwMode="auto">
              <a:xfrm>
                <a:off x="4173" y="2153"/>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2" name="Freeform 565"/>
              <p:cNvSpPr>
                <a:spLocks noChangeAspect="1" noEditPoints="1"/>
              </p:cNvSpPr>
              <p:nvPr/>
            </p:nvSpPr>
            <p:spPr bwMode="auto">
              <a:xfrm>
                <a:off x="4156" y="2130"/>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3" name="Freeform 566"/>
              <p:cNvSpPr>
                <a:spLocks noChangeAspect="1"/>
              </p:cNvSpPr>
              <p:nvPr/>
            </p:nvSpPr>
            <p:spPr bwMode="auto">
              <a:xfrm>
                <a:off x="4178" y="2158"/>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4" name="Freeform 567"/>
              <p:cNvSpPr>
                <a:spLocks noChangeAspect="1" noEditPoints="1"/>
              </p:cNvSpPr>
              <p:nvPr/>
            </p:nvSpPr>
            <p:spPr bwMode="auto">
              <a:xfrm>
                <a:off x="4160" y="2132"/>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5" name="Freeform 568"/>
              <p:cNvSpPr>
                <a:spLocks noChangeAspect="1" noEditPoints="1"/>
              </p:cNvSpPr>
              <p:nvPr/>
            </p:nvSpPr>
            <p:spPr bwMode="auto">
              <a:xfrm>
                <a:off x="4190" y="2167"/>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6" name="Freeform 569"/>
              <p:cNvSpPr>
                <a:spLocks noChangeAspect="1" noEditPoints="1"/>
              </p:cNvSpPr>
              <p:nvPr/>
            </p:nvSpPr>
            <p:spPr bwMode="auto">
              <a:xfrm>
                <a:off x="4184" y="2162"/>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7" name="Freeform 570"/>
              <p:cNvSpPr>
                <a:spLocks noChangeAspect="1" noEditPoints="1"/>
              </p:cNvSpPr>
              <p:nvPr/>
            </p:nvSpPr>
            <p:spPr bwMode="auto">
              <a:xfrm>
                <a:off x="4165" y="2135"/>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8" name="Freeform 571"/>
              <p:cNvSpPr>
                <a:spLocks noChangeAspect="1" noEditPoints="1"/>
              </p:cNvSpPr>
              <p:nvPr/>
            </p:nvSpPr>
            <p:spPr bwMode="auto">
              <a:xfrm>
                <a:off x="4168" y="2136"/>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19" name="Freeform 572"/>
              <p:cNvSpPr>
                <a:spLocks noChangeAspect="1" noEditPoints="1"/>
              </p:cNvSpPr>
              <p:nvPr/>
            </p:nvSpPr>
            <p:spPr bwMode="auto">
              <a:xfrm>
                <a:off x="4192" y="2168"/>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0" name="Freeform 573"/>
              <p:cNvSpPr>
                <a:spLocks noChangeAspect="1" noEditPoints="1"/>
              </p:cNvSpPr>
              <p:nvPr/>
            </p:nvSpPr>
            <p:spPr bwMode="auto">
              <a:xfrm>
                <a:off x="4176" y="2141"/>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1" name="Freeform 574"/>
              <p:cNvSpPr>
                <a:spLocks noChangeAspect="1"/>
              </p:cNvSpPr>
              <p:nvPr/>
            </p:nvSpPr>
            <p:spPr bwMode="auto">
              <a:xfrm>
                <a:off x="4182" y="2147"/>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2" name="Freeform 575"/>
              <p:cNvSpPr>
                <a:spLocks noChangeAspect="1" noEditPoints="1"/>
              </p:cNvSpPr>
              <p:nvPr/>
            </p:nvSpPr>
            <p:spPr bwMode="auto">
              <a:xfrm>
                <a:off x="4199" y="2173"/>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3" name="Freeform 576"/>
              <p:cNvSpPr>
                <a:spLocks noChangeAspect="1"/>
              </p:cNvSpPr>
              <p:nvPr/>
            </p:nvSpPr>
            <p:spPr bwMode="auto">
              <a:xfrm>
                <a:off x="4202" y="2170"/>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4" name="Freeform 577"/>
              <p:cNvSpPr>
                <a:spLocks noChangeAspect="1"/>
              </p:cNvSpPr>
              <p:nvPr/>
            </p:nvSpPr>
            <p:spPr bwMode="auto">
              <a:xfrm>
                <a:off x="4187" y="2165"/>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5" name="Freeform 578"/>
              <p:cNvSpPr>
                <a:spLocks noChangeAspect="1" noEditPoints="1"/>
              </p:cNvSpPr>
              <p:nvPr/>
            </p:nvSpPr>
            <p:spPr bwMode="auto">
              <a:xfrm>
                <a:off x="4139" y="2125"/>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6" name="Freeform 579"/>
              <p:cNvSpPr>
                <a:spLocks noChangeAspect="1" noEditPoints="1"/>
              </p:cNvSpPr>
              <p:nvPr/>
            </p:nvSpPr>
            <p:spPr bwMode="auto">
              <a:xfrm>
                <a:off x="4152" y="2121"/>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7" name="Freeform 580"/>
              <p:cNvSpPr>
                <a:spLocks noChangeAspect="1" noEditPoints="1"/>
              </p:cNvSpPr>
              <p:nvPr/>
            </p:nvSpPr>
            <p:spPr bwMode="auto">
              <a:xfrm>
                <a:off x="4150" y="2120"/>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8" name="Freeform 581"/>
              <p:cNvSpPr>
                <a:spLocks noChangeAspect="1" noEditPoints="1"/>
              </p:cNvSpPr>
              <p:nvPr/>
            </p:nvSpPr>
            <p:spPr bwMode="auto">
              <a:xfrm>
                <a:off x="4146" y="2118"/>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29" name="Freeform 582"/>
              <p:cNvSpPr>
                <a:spLocks noChangeAspect="1"/>
              </p:cNvSpPr>
              <p:nvPr/>
            </p:nvSpPr>
            <p:spPr bwMode="auto">
              <a:xfrm>
                <a:off x="4243" y="2178"/>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0" name="Freeform 583"/>
              <p:cNvSpPr>
                <a:spLocks noChangeAspect="1" noEditPoints="1"/>
              </p:cNvSpPr>
              <p:nvPr/>
            </p:nvSpPr>
            <p:spPr bwMode="auto">
              <a:xfrm>
                <a:off x="4144" y="2118"/>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1" name="Freeform 584"/>
              <p:cNvSpPr>
                <a:spLocks noChangeAspect="1" noEditPoints="1"/>
              </p:cNvSpPr>
              <p:nvPr/>
            </p:nvSpPr>
            <p:spPr bwMode="auto">
              <a:xfrm>
                <a:off x="4141" y="2122"/>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2" name="Freeform 585"/>
              <p:cNvSpPr>
                <a:spLocks noChangeAspect="1" noEditPoints="1"/>
              </p:cNvSpPr>
              <p:nvPr/>
            </p:nvSpPr>
            <p:spPr bwMode="auto">
              <a:xfrm>
                <a:off x="4141" y="2124"/>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3" name="Freeform 586"/>
              <p:cNvSpPr>
                <a:spLocks noChangeAspect="1" noEditPoints="1"/>
              </p:cNvSpPr>
              <p:nvPr/>
            </p:nvSpPr>
            <p:spPr bwMode="auto">
              <a:xfrm>
                <a:off x="4130" y="2124"/>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4" name="Freeform 587"/>
              <p:cNvSpPr>
                <a:spLocks noChangeAspect="1" noEditPoints="1"/>
              </p:cNvSpPr>
              <p:nvPr/>
            </p:nvSpPr>
            <p:spPr bwMode="auto">
              <a:xfrm>
                <a:off x="4130" y="2125"/>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5" name="Freeform 588"/>
              <p:cNvSpPr>
                <a:spLocks noChangeAspect="1" noEditPoints="1"/>
              </p:cNvSpPr>
              <p:nvPr/>
            </p:nvSpPr>
            <p:spPr bwMode="auto">
              <a:xfrm>
                <a:off x="4153" y="2144"/>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6" name="Freeform 589"/>
              <p:cNvSpPr>
                <a:spLocks noChangeAspect="1" noEditPoints="1"/>
              </p:cNvSpPr>
              <p:nvPr/>
            </p:nvSpPr>
            <p:spPr bwMode="auto">
              <a:xfrm>
                <a:off x="4158" y="2149"/>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7" name="Freeform 590"/>
              <p:cNvSpPr>
                <a:spLocks noChangeAspect="1" noEditPoints="1"/>
              </p:cNvSpPr>
              <p:nvPr/>
            </p:nvSpPr>
            <p:spPr bwMode="auto">
              <a:xfrm>
                <a:off x="4160" y="2153"/>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8" name="Freeform 591"/>
              <p:cNvSpPr>
                <a:spLocks noChangeAspect="1" noEditPoints="1"/>
              </p:cNvSpPr>
              <p:nvPr/>
            </p:nvSpPr>
            <p:spPr bwMode="auto">
              <a:xfrm>
                <a:off x="4164" y="2156"/>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39" name="Freeform 592"/>
              <p:cNvSpPr>
                <a:spLocks noChangeAspect="1" noEditPoints="1"/>
              </p:cNvSpPr>
              <p:nvPr/>
            </p:nvSpPr>
            <p:spPr bwMode="auto">
              <a:xfrm>
                <a:off x="4166" y="2159"/>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0" name="Freeform 593"/>
              <p:cNvSpPr>
                <a:spLocks noChangeAspect="1" noEditPoints="1"/>
              </p:cNvSpPr>
              <p:nvPr/>
            </p:nvSpPr>
            <p:spPr bwMode="auto">
              <a:xfrm>
                <a:off x="4168" y="2160"/>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1" name="Freeform 594"/>
              <p:cNvSpPr>
                <a:spLocks noChangeAspect="1"/>
              </p:cNvSpPr>
              <p:nvPr/>
            </p:nvSpPr>
            <p:spPr bwMode="auto">
              <a:xfrm>
                <a:off x="4171" y="2163"/>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2" name="Freeform 595"/>
              <p:cNvSpPr>
                <a:spLocks noChangeAspect="1" noEditPoints="1"/>
              </p:cNvSpPr>
              <p:nvPr/>
            </p:nvSpPr>
            <p:spPr bwMode="auto">
              <a:xfrm>
                <a:off x="4173" y="2166"/>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3" name="Freeform 596"/>
              <p:cNvSpPr>
                <a:spLocks noChangeAspect="1" noEditPoints="1"/>
              </p:cNvSpPr>
              <p:nvPr/>
            </p:nvSpPr>
            <p:spPr bwMode="auto">
              <a:xfrm>
                <a:off x="4175" y="2168"/>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4" name="Freeform 597"/>
              <p:cNvSpPr>
                <a:spLocks noChangeAspect="1" noEditPoints="1"/>
              </p:cNvSpPr>
              <p:nvPr/>
            </p:nvSpPr>
            <p:spPr bwMode="auto">
              <a:xfrm>
                <a:off x="4177" y="2169"/>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5" name="Freeform 598"/>
              <p:cNvSpPr>
                <a:spLocks noChangeAspect="1" noEditPoints="1"/>
              </p:cNvSpPr>
              <p:nvPr/>
            </p:nvSpPr>
            <p:spPr bwMode="auto">
              <a:xfrm>
                <a:off x="4178" y="2171"/>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6" name="Freeform 599"/>
              <p:cNvSpPr>
                <a:spLocks noChangeAspect="1" noEditPoints="1"/>
              </p:cNvSpPr>
              <p:nvPr/>
            </p:nvSpPr>
            <p:spPr bwMode="auto">
              <a:xfrm>
                <a:off x="4180" y="2172"/>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7" name="Freeform 600"/>
              <p:cNvSpPr>
                <a:spLocks noChangeAspect="1" noEditPoints="1"/>
              </p:cNvSpPr>
              <p:nvPr/>
            </p:nvSpPr>
            <p:spPr bwMode="auto">
              <a:xfrm>
                <a:off x="4181" y="2174"/>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8" name="Freeform 601"/>
              <p:cNvSpPr>
                <a:spLocks noChangeAspect="1"/>
              </p:cNvSpPr>
              <p:nvPr/>
            </p:nvSpPr>
            <p:spPr bwMode="auto">
              <a:xfrm>
                <a:off x="4183" y="2175"/>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49" name="Freeform 602"/>
              <p:cNvSpPr>
                <a:spLocks noChangeAspect="1" noEditPoints="1"/>
              </p:cNvSpPr>
              <p:nvPr/>
            </p:nvSpPr>
            <p:spPr bwMode="auto">
              <a:xfrm>
                <a:off x="4184" y="2176"/>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0" name="Freeform 603"/>
              <p:cNvSpPr>
                <a:spLocks noChangeAspect="1"/>
              </p:cNvSpPr>
              <p:nvPr/>
            </p:nvSpPr>
            <p:spPr bwMode="auto">
              <a:xfrm>
                <a:off x="4185" y="2176"/>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1" name="Freeform 604"/>
              <p:cNvSpPr>
                <a:spLocks noChangeAspect="1" noEditPoints="1"/>
              </p:cNvSpPr>
              <p:nvPr/>
            </p:nvSpPr>
            <p:spPr bwMode="auto">
              <a:xfrm>
                <a:off x="4186" y="2177"/>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2" name="Freeform 605"/>
              <p:cNvSpPr>
                <a:spLocks noChangeAspect="1" noEditPoints="1"/>
              </p:cNvSpPr>
              <p:nvPr/>
            </p:nvSpPr>
            <p:spPr bwMode="auto">
              <a:xfrm>
                <a:off x="4187" y="2178"/>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3" name="Freeform 606"/>
              <p:cNvSpPr>
                <a:spLocks noChangeAspect="1" noEditPoints="1"/>
              </p:cNvSpPr>
              <p:nvPr/>
            </p:nvSpPr>
            <p:spPr bwMode="auto">
              <a:xfrm>
                <a:off x="4189" y="2178"/>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4" name="Freeform 607"/>
              <p:cNvSpPr>
                <a:spLocks noChangeAspect="1"/>
              </p:cNvSpPr>
              <p:nvPr/>
            </p:nvSpPr>
            <p:spPr bwMode="auto">
              <a:xfrm>
                <a:off x="4190" y="2179"/>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5" name="Freeform 608"/>
              <p:cNvSpPr>
                <a:spLocks noChangeAspect="1"/>
              </p:cNvSpPr>
              <p:nvPr/>
            </p:nvSpPr>
            <p:spPr bwMode="auto">
              <a:xfrm>
                <a:off x="4191" y="2180"/>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6" name="Freeform 609"/>
              <p:cNvSpPr>
                <a:spLocks noChangeAspect="1" noEditPoints="1"/>
              </p:cNvSpPr>
              <p:nvPr/>
            </p:nvSpPr>
            <p:spPr bwMode="auto">
              <a:xfrm>
                <a:off x="4191" y="2180"/>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7" name="Freeform 610"/>
              <p:cNvSpPr>
                <a:spLocks noChangeAspect="1" noEditPoints="1"/>
              </p:cNvSpPr>
              <p:nvPr/>
            </p:nvSpPr>
            <p:spPr bwMode="auto">
              <a:xfrm>
                <a:off x="4192" y="2180"/>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8" name="Freeform 611"/>
              <p:cNvSpPr>
                <a:spLocks noChangeAspect="1"/>
              </p:cNvSpPr>
              <p:nvPr/>
            </p:nvSpPr>
            <p:spPr bwMode="auto">
              <a:xfrm>
                <a:off x="4194" y="2181"/>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59" name="Freeform 612"/>
              <p:cNvSpPr>
                <a:spLocks noChangeAspect="1" noEditPoints="1"/>
              </p:cNvSpPr>
              <p:nvPr/>
            </p:nvSpPr>
            <p:spPr bwMode="auto">
              <a:xfrm>
                <a:off x="4195" y="2182"/>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60" name="Freeform 613"/>
              <p:cNvSpPr>
                <a:spLocks noChangeAspect="1" noEditPoints="1"/>
              </p:cNvSpPr>
              <p:nvPr/>
            </p:nvSpPr>
            <p:spPr bwMode="auto">
              <a:xfrm>
                <a:off x="4197" y="2183"/>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61" name="Freeform 614"/>
              <p:cNvSpPr>
                <a:spLocks noChangeAspect="1"/>
              </p:cNvSpPr>
              <p:nvPr/>
            </p:nvSpPr>
            <p:spPr bwMode="auto">
              <a:xfrm>
                <a:off x="4199" y="2184"/>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62" name="Freeform 615"/>
              <p:cNvSpPr>
                <a:spLocks noChangeAspect="1" noEditPoints="1"/>
              </p:cNvSpPr>
              <p:nvPr/>
            </p:nvSpPr>
            <p:spPr bwMode="auto">
              <a:xfrm>
                <a:off x="4201" y="2186"/>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63" name="Freeform 616"/>
              <p:cNvSpPr>
                <a:spLocks noChangeAspect="1" noEditPoints="1"/>
              </p:cNvSpPr>
              <p:nvPr/>
            </p:nvSpPr>
            <p:spPr bwMode="auto">
              <a:xfrm>
                <a:off x="4203" y="2187"/>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2464" name="Freeform 617"/>
              <p:cNvSpPr>
                <a:spLocks noChangeAspect="1"/>
              </p:cNvSpPr>
              <p:nvPr/>
            </p:nvSpPr>
            <p:spPr bwMode="auto">
              <a:xfrm>
                <a:off x="4205" y="2188"/>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77856" name="Group 618"/>
            <p:cNvGrpSpPr>
              <a:grpSpLocks/>
            </p:cNvGrpSpPr>
            <p:nvPr/>
          </p:nvGrpSpPr>
          <p:grpSpPr bwMode="auto">
            <a:xfrm>
              <a:off x="4251" y="2081"/>
              <a:ext cx="124" cy="110"/>
              <a:chOff x="4251" y="2081"/>
              <a:chExt cx="124" cy="110"/>
            </a:xfrm>
          </p:grpSpPr>
          <p:sp>
            <p:nvSpPr>
              <p:cNvPr id="81257" name="Freeform 619"/>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58" name="Freeform 620"/>
              <p:cNvSpPr>
                <a:spLocks noChangeAspect="1" noEditPoints="1"/>
              </p:cNvSpPr>
              <p:nvPr/>
            </p:nvSpPr>
            <p:spPr bwMode="auto">
              <a:xfrm>
                <a:off x="4260" y="2112"/>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59" name="Freeform 621"/>
              <p:cNvSpPr>
                <a:spLocks noChangeAspect="1" noEditPoints="1"/>
              </p:cNvSpPr>
              <p:nvPr/>
            </p:nvSpPr>
            <p:spPr bwMode="auto">
              <a:xfrm>
                <a:off x="4260" y="2109"/>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0" name="Freeform 622"/>
              <p:cNvSpPr>
                <a:spLocks noChangeAspect="1" noEditPoints="1"/>
              </p:cNvSpPr>
              <p:nvPr/>
            </p:nvSpPr>
            <p:spPr bwMode="auto">
              <a:xfrm>
                <a:off x="4260" y="2106"/>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1" name="Freeform 623"/>
              <p:cNvSpPr>
                <a:spLocks noChangeAspect="1" noEditPoints="1"/>
              </p:cNvSpPr>
              <p:nvPr/>
            </p:nvSpPr>
            <p:spPr bwMode="auto">
              <a:xfrm>
                <a:off x="4275" y="2143"/>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2" name="Freeform 624"/>
              <p:cNvSpPr>
                <a:spLocks noChangeAspect="1" noEditPoints="1"/>
              </p:cNvSpPr>
              <p:nvPr/>
            </p:nvSpPr>
            <p:spPr bwMode="auto">
              <a:xfrm>
                <a:off x="4260" y="2102"/>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3" name="Freeform 625"/>
              <p:cNvSpPr>
                <a:spLocks noChangeAspect="1" noEditPoints="1"/>
              </p:cNvSpPr>
              <p:nvPr/>
            </p:nvSpPr>
            <p:spPr bwMode="auto">
              <a:xfrm>
                <a:off x="4275" y="2143"/>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4" name="Freeform 626"/>
              <p:cNvSpPr>
                <a:spLocks noChangeAspect="1" noEditPoints="1"/>
              </p:cNvSpPr>
              <p:nvPr/>
            </p:nvSpPr>
            <p:spPr bwMode="auto">
              <a:xfrm>
                <a:off x="4261" y="2097"/>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5" name="Freeform 627"/>
              <p:cNvSpPr>
                <a:spLocks noChangeAspect="1" noEditPoints="1"/>
              </p:cNvSpPr>
              <p:nvPr/>
            </p:nvSpPr>
            <p:spPr bwMode="auto">
              <a:xfrm>
                <a:off x="4286" y="2154"/>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6" name="Freeform 628"/>
              <p:cNvSpPr>
                <a:spLocks noChangeAspect="1" noEditPoints="1"/>
              </p:cNvSpPr>
              <p:nvPr/>
            </p:nvSpPr>
            <p:spPr bwMode="auto">
              <a:xfrm>
                <a:off x="4262" y="2092"/>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7" name="Freeform 629"/>
              <p:cNvSpPr>
                <a:spLocks noChangeAspect="1" noEditPoints="1"/>
              </p:cNvSpPr>
              <p:nvPr/>
            </p:nvSpPr>
            <p:spPr bwMode="auto">
              <a:xfrm>
                <a:off x="4311" y="2171"/>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8" name="Freeform 630"/>
              <p:cNvSpPr>
                <a:spLocks noChangeAspect="1" noEditPoints="1"/>
              </p:cNvSpPr>
              <p:nvPr/>
            </p:nvSpPr>
            <p:spPr bwMode="auto">
              <a:xfrm>
                <a:off x="4329" y="2179"/>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69" name="Freeform 631"/>
              <p:cNvSpPr>
                <a:spLocks noChangeAspect="1" noEditPoints="1"/>
              </p:cNvSpPr>
              <p:nvPr/>
            </p:nvSpPr>
            <p:spPr bwMode="auto">
              <a:xfrm>
                <a:off x="4266" y="2088"/>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0" name="Freeform 632"/>
              <p:cNvSpPr>
                <a:spLocks noChangeAspect="1" noEditPoints="1"/>
              </p:cNvSpPr>
              <p:nvPr/>
            </p:nvSpPr>
            <p:spPr bwMode="auto">
              <a:xfrm>
                <a:off x="4354" y="2141"/>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1" name="Freeform 633"/>
              <p:cNvSpPr>
                <a:spLocks noChangeAspect="1" noEditPoints="1"/>
              </p:cNvSpPr>
              <p:nvPr/>
            </p:nvSpPr>
            <p:spPr bwMode="auto">
              <a:xfrm>
                <a:off x="4333" y="2144"/>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2" name="Freeform 634"/>
              <p:cNvSpPr>
                <a:spLocks noChangeAspect="1"/>
              </p:cNvSpPr>
              <p:nvPr/>
            </p:nvSpPr>
            <p:spPr bwMode="auto">
              <a:xfrm>
                <a:off x="4328" y="2142"/>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3" name="Freeform 635"/>
              <p:cNvSpPr>
                <a:spLocks noChangeAspect="1"/>
              </p:cNvSpPr>
              <p:nvPr/>
            </p:nvSpPr>
            <p:spPr bwMode="auto">
              <a:xfrm>
                <a:off x="4323" y="2139"/>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4" name="Freeform 636"/>
              <p:cNvSpPr>
                <a:spLocks noChangeAspect="1"/>
              </p:cNvSpPr>
              <p:nvPr/>
            </p:nvSpPr>
            <p:spPr bwMode="auto">
              <a:xfrm>
                <a:off x="4317" y="2136"/>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5" name="Freeform 637"/>
              <p:cNvSpPr>
                <a:spLocks noChangeAspect="1" noEditPoints="1"/>
              </p:cNvSpPr>
              <p:nvPr/>
            </p:nvSpPr>
            <p:spPr bwMode="auto">
              <a:xfrm>
                <a:off x="4315" y="2135"/>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6" name="Freeform 638"/>
              <p:cNvSpPr>
                <a:spLocks noChangeAspect="1" noEditPoints="1"/>
              </p:cNvSpPr>
              <p:nvPr/>
            </p:nvSpPr>
            <p:spPr bwMode="auto">
              <a:xfrm>
                <a:off x="4318" y="2134"/>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7" name="Freeform 639"/>
              <p:cNvSpPr>
                <a:spLocks noChangeAspect="1" noEditPoints="1"/>
              </p:cNvSpPr>
              <p:nvPr/>
            </p:nvSpPr>
            <p:spPr bwMode="auto">
              <a:xfrm>
                <a:off x="4278" y="2104"/>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8" name="Freeform 640"/>
              <p:cNvSpPr>
                <a:spLocks noChangeAspect="1" noEditPoints="1"/>
              </p:cNvSpPr>
              <p:nvPr/>
            </p:nvSpPr>
            <p:spPr bwMode="auto">
              <a:xfrm>
                <a:off x="4279" y="2104"/>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79" name="Freeform 641"/>
              <p:cNvSpPr>
                <a:spLocks noChangeAspect="1"/>
              </p:cNvSpPr>
              <p:nvPr/>
            </p:nvSpPr>
            <p:spPr bwMode="auto">
              <a:xfrm>
                <a:off x="4311" y="2130"/>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0" name="Freeform 642"/>
              <p:cNvSpPr>
                <a:spLocks noChangeAspect="1" noEditPoints="1"/>
              </p:cNvSpPr>
              <p:nvPr/>
            </p:nvSpPr>
            <p:spPr bwMode="auto">
              <a:xfrm>
                <a:off x="4308" y="2128"/>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1" name="Freeform 643"/>
              <p:cNvSpPr>
                <a:spLocks noChangeAspect="1" noEditPoints="1"/>
              </p:cNvSpPr>
              <p:nvPr/>
            </p:nvSpPr>
            <p:spPr bwMode="auto">
              <a:xfrm>
                <a:off x="4315" y="21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2" name="Freeform 644"/>
              <p:cNvSpPr>
                <a:spLocks noChangeAspect="1"/>
              </p:cNvSpPr>
              <p:nvPr/>
            </p:nvSpPr>
            <p:spPr bwMode="auto">
              <a:xfrm>
                <a:off x="4315" y="21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3" name="Freeform 645"/>
              <p:cNvSpPr>
                <a:spLocks noChangeAspect="1"/>
              </p:cNvSpPr>
              <p:nvPr/>
            </p:nvSpPr>
            <p:spPr bwMode="auto">
              <a:xfrm>
                <a:off x="4316" y="2132"/>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4" name="Freeform 646"/>
              <p:cNvSpPr>
                <a:spLocks noChangeAspect="1" noEditPoints="1"/>
              </p:cNvSpPr>
              <p:nvPr/>
            </p:nvSpPr>
            <p:spPr bwMode="auto">
              <a:xfrm>
                <a:off x="4315" y="2133"/>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5" name="Freeform 647"/>
              <p:cNvSpPr>
                <a:spLocks noChangeAspect="1" noEditPoints="1"/>
              </p:cNvSpPr>
              <p:nvPr/>
            </p:nvSpPr>
            <p:spPr bwMode="auto">
              <a:xfrm>
                <a:off x="4315" y="2132"/>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6" name="Freeform 648"/>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7" name="Freeform 649"/>
              <p:cNvSpPr>
                <a:spLocks noChangeAspect="1" noEditPoints="1"/>
              </p:cNvSpPr>
              <p:nvPr/>
            </p:nvSpPr>
            <p:spPr bwMode="auto">
              <a:xfrm>
                <a:off x="4315" y="2133"/>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8" name="Freeform 650"/>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89" name="Freeform 651"/>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90" name="Freeform 652"/>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91" name="Oval 653"/>
              <p:cNvSpPr>
                <a:spLocks noChangeAspect="1" noChangeArrowheads="1"/>
              </p:cNvSpPr>
              <p:nvPr/>
            </p:nvSpPr>
            <p:spPr bwMode="auto">
              <a:xfrm>
                <a:off x="4315" y="2133"/>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292" name="Freeform 654"/>
              <p:cNvSpPr>
                <a:spLocks noChangeAspect="1" noEditPoints="1"/>
              </p:cNvSpPr>
              <p:nvPr/>
            </p:nvSpPr>
            <p:spPr bwMode="auto">
              <a:xfrm>
                <a:off x="4315" y="2133"/>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93" name="Freeform 655"/>
              <p:cNvSpPr>
                <a:spLocks noChangeAspect="1" noEditPoints="1"/>
              </p:cNvSpPr>
              <p:nvPr/>
            </p:nvSpPr>
            <p:spPr bwMode="auto">
              <a:xfrm>
                <a:off x="4315" y="2133"/>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94" name="Freeform 656"/>
              <p:cNvSpPr>
                <a:spLocks noChangeAspect="1" noEditPoints="1"/>
              </p:cNvSpPr>
              <p:nvPr/>
            </p:nvSpPr>
            <p:spPr bwMode="auto">
              <a:xfrm>
                <a:off x="4315" y="21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95" name="Freeform 657"/>
              <p:cNvSpPr>
                <a:spLocks noChangeAspect="1" noEditPoints="1"/>
              </p:cNvSpPr>
              <p:nvPr/>
            </p:nvSpPr>
            <p:spPr bwMode="auto">
              <a:xfrm>
                <a:off x="4315" y="21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96" name="Freeform 658"/>
              <p:cNvSpPr>
                <a:spLocks noChangeAspect="1" noEditPoints="1"/>
              </p:cNvSpPr>
              <p:nvPr/>
            </p:nvSpPr>
            <p:spPr bwMode="auto">
              <a:xfrm>
                <a:off x="4315" y="21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97" name="Freeform 659"/>
              <p:cNvSpPr>
                <a:spLocks noChangeAspect="1" noEditPoints="1"/>
              </p:cNvSpPr>
              <p:nvPr/>
            </p:nvSpPr>
            <p:spPr bwMode="auto">
              <a:xfrm>
                <a:off x="4315" y="21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98" name="Freeform 660"/>
              <p:cNvSpPr>
                <a:spLocks noChangeAspect="1" noEditPoints="1"/>
              </p:cNvSpPr>
              <p:nvPr/>
            </p:nvSpPr>
            <p:spPr bwMode="auto">
              <a:xfrm>
                <a:off x="4315" y="21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99" name="Freeform 661"/>
              <p:cNvSpPr>
                <a:spLocks noChangeAspect="1" noEditPoints="1"/>
              </p:cNvSpPr>
              <p:nvPr/>
            </p:nvSpPr>
            <p:spPr bwMode="auto">
              <a:xfrm>
                <a:off x="4315" y="2132"/>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0" name="Freeform 662"/>
              <p:cNvSpPr>
                <a:spLocks noChangeAspect="1" noEditPoints="1"/>
              </p:cNvSpPr>
              <p:nvPr/>
            </p:nvSpPr>
            <p:spPr bwMode="auto">
              <a:xfrm>
                <a:off x="4316" y="2132"/>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1" name="Freeform 663"/>
              <p:cNvSpPr>
                <a:spLocks noChangeAspect="1" noEditPoints="1"/>
              </p:cNvSpPr>
              <p:nvPr/>
            </p:nvSpPr>
            <p:spPr bwMode="auto">
              <a:xfrm>
                <a:off x="4316" y="21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2" name="Freeform 664"/>
              <p:cNvSpPr>
                <a:spLocks noChangeAspect="1" noEditPoints="1"/>
              </p:cNvSpPr>
              <p:nvPr/>
            </p:nvSpPr>
            <p:spPr bwMode="auto">
              <a:xfrm>
                <a:off x="4273" y="2091"/>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3" name="Freeform 665"/>
              <p:cNvSpPr>
                <a:spLocks noChangeAspect="1" noEditPoints="1"/>
              </p:cNvSpPr>
              <p:nvPr/>
            </p:nvSpPr>
            <p:spPr bwMode="auto">
              <a:xfrm>
                <a:off x="4273" y="2091"/>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4" name="Freeform 666"/>
              <p:cNvSpPr>
                <a:spLocks noChangeAspect="1" noEditPoints="1"/>
              </p:cNvSpPr>
              <p:nvPr/>
            </p:nvSpPr>
            <p:spPr bwMode="auto">
              <a:xfrm>
                <a:off x="4288" y="2111"/>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5" name="Freeform 667"/>
              <p:cNvSpPr>
                <a:spLocks noChangeAspect="1" noEditPoints="1"/>
              </p:cNvSpPr>
              <p:nvPr/>
            </p:nvSpPr>
            <p:spPr bwMode="auto">
              <a:xfrm>
                <a:off x="4277" y="2091"/>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6" name="Freeform 668"/>
              <p:cNvSpPr>
                <a:spLocks noChangeAspect="1"/>
              </p:cNvSpPr>
              <p:nvPr/>
            </p:nvSpPr>
            <p:spPr bwMode="auto">
              <a:xfrm>
                <a:off x="4294" y="2116"/>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7" name="Freeform 669"/>
              <p:cNvSpPr>
                <a:spLocks noChangeAspect="1" noEditPoints="1"/>
              </p:cNvSpPr>
              <p:nvPr/>
            </p:nvSpPr>
            <p:spPr bwMode="auto">
              <a:xfrm>
                <a:off x="4277" y="2093"/>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8" name="Freeform 670"/>
              <p:cNvSpPr>
                <a:spLocks noChangeAspect="1"/>
              </p:cNvSpPr>
              <p:nvPr/>
            </p:nvSpPr>
            <p:spPr bwMode="auto">
              <a:xfrm>
                <a:off x="4299" y="2121"/>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09" name="Freeform 671"/>
              <p:cNvSpPr>
                <a:spLocks noChangeAspect="1" noEditPoints="1"/>
              </p:cNvSpPr>
              <p:nvPr/>
            </p:nvSpPr>
            <p:spPr bwMode="auto">
              <a:xfrm>
                <a:off x="4281" y="2095"/>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0" name="Freeform 672"/>
              <p:cNvSpPr>
                <a:spLocks noChangeAspect="1" noEditPoints="1"/>
              </p:cNvSpPr>
              <p:nvPr/>
            </p:nvSpPr>
            <p:spPr bwMode="auto">
              <a:xfrm>
                <a:off x="4311" y="2130"/>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1" name="Freeform 673"/>
              <p:cNvSpPr>
                <a:spLocks noChangeAspect="1" noEditPoints="1"/>
              </p:cNvSpPr>
              <p:nvPr/>
            </p:nvSpPr>
            <p:spPr bwMode="auto">
              <a:xfrm>
                <a:off x="4305" y="2125"/>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2" name="Freeform 674"/>
              <p:cNvSpPr>
                <a:spLocks noChangeAspect="1" noEditPoints="1"/>
              </p:cNvSpPr>
              <p:nvPr/>
            </p:nvSpPr>
            <p:spPr bwMode="auto">
              <a:xfrm>
                <a:off x="4286" y="2098"/>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3" name="Freeform 675"/>
              <p:cNvSpPr>
                <a:spLocks noChangeAspect="1" noEditPoints="1"/>
              </p:cNvSpPr>
              <p:nvPr/>
            </p:nvSpPr>
            <p:spPr bwMode="auto">
              <a:xfrm>
                <a:off x="4289" y="2099"/>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4" name="Freeform 676"/>
              <p:cNvSpPr>
                <a:spLocks noChangeAspect="1" noEditPoints="1"/>
              </p:cNvSpPr>
              <p:nvPr/>
            </p:nvSpPr>
            <p:spPr bwMode="auto">
              <a:xfrm>
                <a:off x="4313" y="2131"/>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5" name="Freeform 677"/>
              <p:cNvSpPr>
                <a:spLocks noChangeAspect="1" noEditPoints="1"/>
              </p:cNvSpPr>
              <p:nvPr/>
            </p:nvSpPr>
            <p:spPr bwMode="auto">
              <a:xfrm>
                <a:off x="4297" y="2104"/>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6" name="Freeform 678"/>
              <p:cNvSpPr>
                <a:spLocks noChangeAspect="1"/>
              </p:cNvSpPr>
              <p:nvPr/>
            </p:nvSpPr>
            <p:spPr bwMode="auto">
              <a:xfrm>
                <a:off x="4303" y="2110"/>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7" name="Freeform 679"/>
              <p:cNvSpPr>
                <a:spLocks noChangeAspect="1" noEditPoints="1"/>
              </p:cNvSpPr>
              <p:nvPr/>
            </p:nvSpPr>
            <p:spPr bwMode="auto">
              <a:xfrm>
                <a:off x="4320" y="2136"/>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8" name="Freeform 680"/>
              <p:cNvSpPr>
                <a:spLocks noChangeAspect="1"/>
              </p:cNvSpPr>
              <p:nvPr/>
            </p:nvSpPr>
            <p:spPr bwMode="auto">
              <a:xfrm>
                <a:off x="4323" y="2133"/>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19" name="Freeform 681"/>
              <p:cNvSpPr>
                <a:spLocks noChangeAspect="1"/>
              </p:cNvSpPr>
              <p:nvPr/>
            </p:nvSpPr>
            <p:spPr bwMode="auto">
              <a:xfrm>
                <a:off x="4308" y="2128"/>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0" name="Freeform 682"/>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1" name="Freeform 683"/>
              <p:cNvSpPr>
                <a:spLocks noChangeAspect="1" noEditPoints="1"/>
              </p:cNvSpPr>
              <p:nvPr/>
            </p:nvSpPr>
            <p:spPr bwMode="auto">
              <a:xfrm>
                <a:off x="4273" y="2084"/>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2" name="Freeform 684"/>
              <p:cNvSpPr>
                <a:spLocks noChangeAspect="1" noEditPoints="1"/>
              </p:cNvSpPr>
              <p:nvPr/>
            </p:nvSpPr>
            <p:spPr bwMode="auto">
              <a:xfrm>
                <a:off x="4271" y="2083"/>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3" name="Freeform 685"/>
              <p:cNvSpPr>
                <a:spLocks noChangeAspect="1" noEditPoints="1"/>
              </p:cNvSpPr>
              <p:nvPr/>
            </p:nvSpPr>
            <p:spPr bwMode="auto">
              <a:xfrm>
                <a:off x="4267" y="2081"/>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4" name="Freeform 686"/>
              <p:cNvSpPr>
                <a:spLocks noChangeAspect="1"/>
              </p:cNvSpPr>
              <p:nvPr/>
            </p:nvSpPr>
            <p:spPr bwMode="auto">
              <a:xfrm>
                <a:off x="4364" y="2141"/>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5" name="Freeform 687"/>
              <p:cNvSpPr>
                <a:spLocks noChangeAspect="1" noEditPoints="1"/>
              </p:cNvSpPr>
              <p:nvPr/>
            </p:nvSpPr>
            <p:spPr bwMode="auto">
              <a:xfrm>
                <a:off x="4265" y="2081"/>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6" name="Freeform 688"/>
              <p:cNvSpPr>
                <a:spLocks noChangeAspect="1" noEditPoints="1"/>
              </p:cNvSpPr>
              <p:nvPr/>
            </p:nvSpPr>
            <p:spPr bwMode="auto">
              <a:xfrm>
                <a:off x="4262" y="2085"/>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7" name="Freeform 689"/>
              <p:cNvSpPr>
                <a:spLocks noChangeAspect="1" noEditPoints="1"/>
              </p:cNvSpPr>
              <p:nvPr/>
            </p:nvSpPr>
            <p:spPr bwMode="auto">
              <a:xfrm>
                <a:off x="4262" y="2087"/>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8" name="Freeform 690"/>
              <p:cNvSpPr>
                <a:spLocks noChangeAspect="1" noEditPoints="1"/>
              </p:cNvSpPr>
              <p:nvPr/>
            </p:nvSpPr>
            <p:spPr bwMode="auto">
              <a:xfrm>
                <a:off x="4251" y="2087"/>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29" name="Freeform 691"/>
              <p:cNvSpPr>
                <a:spLocks noChangeAspect="1" noEditPoints="1"/>
              </p:cNvSpPr>
              <p:nvPr/>
            </p:nvSpPr>
            <p:spPr bwMode="auto">
              <a:xfrm>
                <a:off x="4251" y="2088"/>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0" name="Freeform 692"/>
              <p:cNvSpPr>
                <a:spLocks noChangeAspect="1" noEditPoints="1"/>
              </p:cNvSpPr>
              <p:nvPr/>
            </p:nvSpPr>
            <p:spPr bwMode="auto">
              <a:xfrm>
                <a:off x="4274" y="2107"/>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1" name="Freeform 693"/>
              <p:cNvSpPr>
                <a:spLocks noChangeAspect="1" noEditPoints="1"/>
              </p:cNvSpPr>
              <p:nvPr/>
            </p:nvSpPr>
            <p:spPr bwMode="auto">
              <a:xfrm>
                <a:off x="4279" y="2112"/>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2" name="Freeform 694"/>
              <p:cNvSpPr>
                <a:spLocks noChangeAspect="1" noEditPoints="1"/>
              </p:cNvSpPr>
              <p:nvPr/>
            </p:nvSpPr>
            <p:spPr bwMode="auto">
              <a:xfrm>
                <a:off x="4281" y="2116"/>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3" name="Freeform 695"/>
              <p:cNvSpPr>
                <a:spLocks noChangeAspect="1" noEditPoints="1"/>
              </p:cNvSpPr>
              <p:nvPr/>
            </p:nvSpPr>
            <p:spPr bwMode="auto">
              <a:xfrm>
                <a:off x="4285" y="2119"/>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4" name="Freeform 696"/>
              <p:cNvSpPr>
                <a:spLocks noChangeAspect="1" noEditPoints="1"/>
              </p:cNvSpPr>
              <p:nvPr/>
            </p:nvSpPr>
            <p:spPr bwMode="auto">
              <a:xfrm>
                <a:off x="4287" y="2122"/>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5" name="Freeform 697"/>
              <p:cNvSpPr>
                <a:spLocks noChangeAspect="1" noEditPoints="1"/>
              </p:cNvSpPr>
              <p:nvPr/>
            </p:nvSpPr>
            <p:spPr bwMode="auto">
              <a:xfrm>
                <a:off x="4289" y="2123"/>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6" name="Freeform 698"/>
              <p:cNvSpPr>
                <a:spLocks noChangeAspect="1"/>
              </p:cNvSpPr>
              <p:nvPr/>
            </p:nvSpPr>
            <p:spPr bwMode="auto">
              <a:xfrm>
                <a:off x="4292" y="2126"/>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7" name="Freeform 699"/>
              <p:cNvSpPr>
                <a:spLocks noChangeAspect="1" noEditPoints="1"/>
              </p:cNvSpPr>
              <p:nvPr/>
            </p:nvSpPr>
            <p:spPr bwMode="auto">
              <a:xfrm>
                <a:off x="4294" y="2129"/>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8" name="Freeform 700"/>
              <p:cNvSpPr>
                <a:spLocks noChangeAspect="1" noEditPoints="1"/>
              </p:cNvSpPr>
              <p:nvPr/>
            </p:nvSpPr>
            <p:spPr bwMode="auto">
              <a:xfrm>
                <a:off x="4296" y="2131"/>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39" name="Freeform 701"/>
              <p:cNvSpPr>
                <a:spLocks noChangeAspect="1" noEditPoints="1"/>
              </p:cNvSpPr>
              <p:nvPr/>
            </p:nvSpPr>
            <p:spPr bwMode="auto">
              <a:xfrm>
                <a:off x="4298" y="2132"/>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0" name="Freeform 702"/>
              <p:cNvSpPr>
                <a:spLocks noChangeAspect="1" noEditPoints="1"/>
              </p:cNvSpPr>
              <p:nvPr/>
            </p:nvSpPr>
            <p:spPr bwMode="auto">
              <a:xfrm>
                <a:off x="4299" y="2134"/>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1" name="Freeform 703"/>
              <p:cNvSpPr>
                <a:spLocks noChangeAspect="1" noEditPoints="1"/>
              </p:cNvSpPr>
              <p:nvPr/>
            </p:nvSpPr>
            <p:spPr bwMode="auto">
              <a:xfrm>
                <a:off x="4301" y="2135"/>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2" name="Freeform 704"/>
              <p:cNvSpPr>
                <a:spLocks noChangeAspect="1" noEditPoints="1"/>
              </p:cNvSpPr>
              <p:nvPr/>
            </p:nvSpPr>
            <p:spPr bwMode="auto">
              <a:xfrm>
                <a:off x="4302" y="2137"/>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3" name="Freeform 705"/>
              <p:cNvSpPr>
                <a:spLocks noChangeAspect="1"/>
              </p:cNvSpPr>
              <p:nvPr/>
            </p:nvSpPr>
            <p:spPr bwMode="auto">
              <a:xfrm>
                <a:off x="4304" y="2138"/>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4" name="Freeform 706"/>
              <p:cNvSpPr>
                <a:spLocks noChangeAspect="1" noEditPoints="1"/>
              </p:cNvSpPr>
              <p:nvPr/>
            </p:nvSpPr>
            <p:spPr bwMode="auto">
              <a:xfrm>
                <a:off x="4305" y="2139"/>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5" name="Freeform 707"/>
              <p:cNvSpPr>
                <a:spLocks noChangeAspect="1"/>
              </p:cNvSpPr>
              <p:nvPr/>
            </p:nvSpPr>
            <p:spPr bwMode="auto">
              <a:xfrm>
                <a:off x="4306" y="2139"/>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6" name="Freeform 708"/>
              <p:cNvSpPr>
                <a:spLocks noChangeAspect="1" noEditPoints="1"/>
              </p:cNvSpPr>
              <p:nvPr/>
            </p:nvSpPr>
            <p:spPr bwMode="auto">
              <a:xfrm>
                <a:off x="4307" y="2140"/>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7" name="Freeform 709"/>
              <p:cNvSpPr>
                <a:spLocks noChangeAspect="1" noEditPoints="1"/>
              </p:cNvSpPr>
              <p:nvPr/>
            </p:nvSpPr>
            <p:spPr bwMode="auto">
              <a:xfrm>
                <a:off x="4308" y="2141"/>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8" name="Freeform 710"/>
              <p:cNvSpPr>
                <a:spLocks noChangeAspect="1" noEditPoints="1"/>
              </p:cNvSpPr>
              <p:nvPr/>
            </p:nvSpPr>
            <p:spPr bwMode="auto">
              <a:xfrm>
                <a:off x="4310" y="2141"/>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49" name="Freeform 711"/>
              <p:cNvSpPr>
                <a:spLocks noChangeAspect="1"/>
              </p:cNvSpPr>
              <p:nvPr/>
            </p:nvSpPr>
            <p:spPr bwMode="auto">
              <a:xfrm>
                <a:off x="4311" y="2142"/>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0" name="Freeform 712"/>
              <p:cNvSpPr>
                <a:spLocks noChangeAspect="1"/>
              </p:cNvSpPr>
              <p:nvPr/>
            </p:nvSpPr>
            <p:spPr bwMode="auto">
              <a:xfrm>
                <a:off x="4312" y="2143"/>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1" name="Freeform 713"/>
              <p:cNvSpPr>
                <a:spLocks noChangeAspect="1" noEditPoints="1"/>
              </p:cNvSpPr>
              <p:nvPr/>
            </p:nvSpPr>
            <p:spPr bwMode="auto">
              <a:xfrm>
                <a:off x="4312" y="2143"/>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2" name="Freeform 714"/>
              <p:cNvSpPr>
                <a:spLocks noChangeAspect="1" noEditPoints="1"/>
              </p:cNvSpPr>
              <p:nvPr/>
            </p:nvSpPr>
            <p:spPr bwMode="auto">
              <a:xfrm>
                <a:off x="4313" y="2143"/>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3" name="Freeform 715"/>
              <p:cNvSpPr>
                <a:spLocks noChangeAspect="1"/>
              </p:cNvSpPr>
              <p:nvPr/>
            </p:nvSpPr>
            <p:spPr bwMode="auto">
              <a:xfrm>
                <a:off x="4315" y="2144"/>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4" name="Freeform 716"/>
              <p:cNvSpPr>
                <a:spLocks noChangeAspect="1" noEditPoints="1"/>
              </p:cNvSpPr>
              <p:nvPr/>
            </p:nvSpPr>
            <p:spPr bwMode="auto">
              <a:xfrm>
                <a:off x="4316" y="2145"/>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5" name="Freeform 717"/>
              <p:cNvSpPr>
                <a:spLocks noChangeAspect="1" noEditPoints="1"/>
              </p:cNvSpPr>
              <p:nvPr/>
            </p:nvSpPr>
            <p:spPr bwMode="auto">
              <a:xfrm>
                <a:off x="4318" y="2146"/>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6" name="Freeform 718"/>
              <p:cNvSpPr>
                <a:spLocks noChangeAspect="1"/>
              </p:cNvSpPr>
              <p:nvPr/>
            </p:nvSpPr>
            <p:spPr bwMode="auto">
              <a:xfrm>
                <a:off x="4320" y="2147"/>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7" name="Freeform 719"/>
              <p:cNvSpPr>
                <a:spLocks noChangeAspect="1" noEditPoints="1"/>
              </p:cNvSpPr>
              <p:nvPr/>
            </p:nvSpPr>
            <p:spPr bwMode="auto">
              <a:xfrm>
                <a:off x="4322" y="2149"/>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8" name="Freeform 720"/>
              <p:cNvSpPr>
                <a:spLocks noChangeAspect="1" noEditPoints="1"/>
              </p:cNvSpPr>
              <p:nvPr/>
            </p:nvSpPr>
            <p:spPr bwMode="auto">
              <a:xfrm>
                <a:off x="4324" y="2150"/>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59" name="Freeform 721"/>
              <p:cNvSpPr>
                <a:spLocks noChangeAspect="1"/>
              </p:cNvSpPr>
              <p:nvPr/>
            </p:nvSpPr>
            <p:spPr bwMode="auto">
              <a:xfrm>
                <a:off x="4326" y="2151"/>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0" name="Freeform 722"/>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1" name="Freeform 723"/>
              <p:cNvSpPr>
                <a:spLocks noChangeAspect="1" noEditPoints="1"/>
              </p:cNvSpPr>
              <p:nvPr/>
            </p:nvSpPr>
            <p:spPr bwMode="auto">
              <a:xfrm>
                <a:off x="4260" y="2112"/>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2" name="Freeform 724"/>
              <p:cNvSpPr>
                <a:spLocks noChangeAspect="1" noEditPoints="1"/>
              </p:cNvSpPr>
              <p:nvPr/>
            </p:nvSpPr>
            <p:spPr bwMode="auto">
              <a:xfrm>
                <a:off x="4260" y="2109"/>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3" name="Freeform 725"/>
              <p:cNvSpPr>
                <a:spLocks noChangeAspect="1" noEditPoints="1"/>
              </p:cNvSpPr>
              <p:nvPr/>
            </p:nvSpPr>
            <p:spPr bwMode="auto">
              <a:xfrm>
                <a:off x="4260" y="2106"/>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4" name="Freeform 726"/>
              <p:cNvSpPr>
                <a:spLocks noChangeAspect="1" noEditPoints="1"/>
              </p:cNvSpPr>
              <p:nvPr/>
            </p:nvSpPr>
            <p:spPr bwMode="auto">
              <a:xfrm>
                <a:off x="4275" y="2143"/>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5" name="Freeform 727"/>
              <p:cNvSpPr>
                <a:spLocks noChangeAspect="1" noEditPoints="1"/>
              </p:cNvSpPr>
              <p:nvPr/>
            </p:nvSpPr>
            <p:spPr bwMode="auto">
              <a:xfrm>
                <a:off x="4260" y="2102"/>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6" name="Freeform 728"/>
              <p:cNvSpPr>
                <a:spLocks noChangeAspect="1" noEditPoints="1"/>
              </p:cNvSpPr>
              <p:nvPr/>
            </p:nvSpPr>
            <p:spPr bwMode="auto">
              <a:xfrm>
                <a:off x="4275" y="2143"/>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7" name="Freeform 729"/>
              <p:cNvSpPr>
                <a:spLocks noChangeAspect="1" noEditPoints="1"/>
              </p:cNvSpPr>
              <p:nvPr/>
            </p:nvSpPr>
            <p:spPr bwMode="auto">
              <a:xfrm>
                <a:off x="4261" y="2097"/>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8" name="Freeform 730"/>
              <p:cNvSpPr>
                <a:spLocks noChangeAspect="1" noEditPoints="1"/>
              </p:cNvSpPr>
              <p:nvPr/>
            </p:nvSpPr>
            <p:spPr bwMode="auto">
              <a:xfrm>
                <a:off x="4286" y="2154"/>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69" name="Freeform 731"/>
              <p:cNvSpPr>
                <a:spLocks noChangeAspect="1" noEditPoints="1"/>
              </p:cNvSpPr>
              <p:nvPr/>
            </p:nvSpPr>
            <p:spPr bwMode="auto">
              <a:xfrm>
                <a:off x="4262" y="2092"/>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0" name="Freeform 732"/>
              <p:cNvSpPr>
                <a:spLocks noChangeAspect="1" noEditPoints="1"/>
              </p:cNvSpPr>
              <p:nvPr/>
            </p:nvSpPr>
            <p:spPr bwMode="auto">
              <a:xfrm>
                <a:off x="4311" y="2171"/>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1" name="Freeform 733"/>
              <p:cNvSpPr>
                <a:spLocks noChangeAspect="1" noEditPoints="1"/>
              </p:cNvSpPr>
              <p:nvPr/>
            </p:nvSpPr>
            <p:spPr bwMode="auto">
              <a:xfrm>
                <a:off x="4329" y="2179"/>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2" name="Freeform 734"/>
              <p:cNvSpPr>
                <a:spLocks noChangeAspect="1" noEditPoints="1"/>
              </p:cNvSpPr>
              <p:nvPr/>
            </p:nvSpPr>
            <p:spPr bwMode="auto">
              <a:xfrm>
                <a:off x="4266" y="2088"/>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3" name="Freeform 735"/>
              <p:cNvSpPr>
                <a:spLocks noChangeAspect="1" noEditPoints="1"/>
              </p:cNvSpPr>
              <p:nvPr/>
            </p:nvSpPr>
            <p:spPr bwMode="auto">
              <a:xfrm>
                <a:off x="4354" y="2141"/>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4" name="Freeform 736"/>
              <p:cNvSpPr>
                <a:spLocks noChangeAspect="1" noEditPoints="1"/>
              </p:cNvSpPr>
              <p:nvPr/>
            </p:nvSpPr>
            <p:spPr bwMode="auto">
              <a:xfrm>
                <a:off x="4333" y="2144"/>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5" name="Freeform 737"/>
              <p:cNvSpPr>
                <a:spLocks noChangeAspect="1"/>
              </p:cNvSpPr>
              <p:nvPr/>
            </p:nvSpPr>
            <p:spPr bwMode="auto">
              <a:xfrm>
                <a:off x="4328" y="2142"/>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6" name="Freeform 738"/>
              <p:cNvSpPr>
                <a:spLocks noChangeAspect="1"/>
              </p:cNvSpPr>
              <p:nvPr/>
            </p:nvSpPr>
            <p:spPr bwMode="auto">
              <a:xfrm>
                <a:off x="4323" y="2139"/>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7" name="Freeform 739"/>
              <p:cNvSpPr>
                <a:spLocks noChangeAspect="1"/>
              </p:cNvSpPr>
              <p:nvPr/>
            </p:nvSpPr>
            <p:spPr bwMode="auto">
              <a:xfrm>
                <a:off x="4317" y="2136"/>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8" name="Freeform 740"/>
              <p:cNvSpPr>
                <a:spLocks noChangeAspect="1" noEditPoints="1"/>
              </p:cNvSpPr>
              <p:nvPr/>
            </p:nvSpPr>
            <p:spPr bwMode="auto">
              <a:xfrm>
                <a:off x="4315" y="2135"/>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79" name="Freeform 741"/>
              <p:cNvSpPr>
                <a:spLocks noChangeAspect="1" noEditPoints="1"/>
              </p:cNvSpPr>
              <p:nvPr/>
            </p:nvSpPr>
            <p:spPr bwMode="auto">
              <a:xfrm>
                <a:off x="4318" y="2134"/>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0" name="Freeform 742"/>
              <p:cNvSpPr>
                <a:spLocks noChangeAspect="1" noEditPoints="1"/>
              </p:cNvSpPr>
              <p:nvPr/>
            </p:nvSpPr>
            <p:spPr bwMode="auto">
              <a:xfrm>
                <a:off x="4278" y="2104"/>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1" name="Freeform 743"/>
              <p:cNvSpPr>
                <a:spLocks noChangeAspect="1" noEditPoints="1"/>
              </p:cNvSpPr>
              <p:nvPr/>
            </p:nvSpPr>
            <p:spPr bwMode="auto">
              <a:xfrm>
                <a:off x="4279" y="2104"/>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2" name="Freeform 744"/>
              <p:cNvSpPr>
                <a:spLocks noChangeAspect="1"/>
              </p:cNvSpPr>
              <p:nvPr/>
            </p:nvSpPr>
            <p:spPr bwMode="auto">
              <a:xfrm>
                <a:off x="4311" y="2130"/>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3" name="Freeform 745"/>
              <p:cNvSpPr>
                <a:spLocks noChangeAspect="1" noEditPoints="1"/>
              </p:cNvSpPr>
              <p:nvPr/>
            </p:nvSpPr>
            <p:spPr bwMode="auto">
              <a:xfrm>
                <a:off x="4308" y="2128"/>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4" name="Freeform 746"/>
              <p:cNvSpPr>
                <a:spLocks noChangeAspect="1" noEditPoints="1"/>
              </p:cNvSpPr>
              <p:nvPr/>
            </p:nvSpPr>
            <p:spPr bwMode="auto">
              <a:xfrm>
                <a:off x="4315" y="21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5" name="Freeform 747"/>
              <p:cNvSpPr>
                <a:spLocks noChangeAspect="1"/>
              </p:cNvSpPr>
              <p:nvPr/>
            </p:nvSpPr>
            <p:spPr bwMode="auto">
              <a:xfrm>
                <a:off x="4315" y="21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6" name="Freeform 748"/>
              <p:cNvSpPr>
                <a:spLocks noChangeAspect="1"/>
              </p:cNvSpPr>
              <p:nvPr/>
            </p:nvSpPr>
            <p:spPr bwMode="auto">
              <a:xfrm>
                <a:off x="4316" y="2132"/>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7" name="Freeform 749"/>
              <p:cNvSpPr>
                <a:spLocks noChangeAspect="1" noEditPoints="1"/>
              </p:cNvSpPr>
              <p:nvPr/>
            </p:nvSpPr>
            <p:spPr bwMode="auto">
              <a:xfrm>
                <a:off x="4315" y="2133"/>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8" name="Freeform 750"/>
              <p:cNvSpPr>
                <a:spLocks noChangeAspect="1" noEditPoints="1"/>
              </p:cNvSpPr>
              <p:nvPr/>
            </p:nvSpPr>
            <p:spPr bwMode="auto">
              <a:xfrm>
                <a:off x="4315" y="2132"/>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89" name="Freeform 751"/>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90" name="Freeform 752"/>
              <p:cNvSpPr>
                <a:spLocks noChangeAspect="1" noEditPoints="1"/>
              </p:cNvSpPr>
              <p:nvPr/>
            </p:nvSpPr>
            <p:spPr bwMode="auto">
              <a:xfrm>
                <a:off x="4315" y="2133"/>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91" name="Freeform 753"/>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92" name="Freeform 754"/>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93" name="Freeform 755"/>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94" name="Oval 756"/>
              <p:cNvSpPr>
                <a:spLocks noChangeAspect="1" noChangeArrowheads="1"/>
              </p:cNvSpPr>
              <p:nvPr/>
            </p:nvSpPr>
            <p:spPr bwMode="auto">
              <a:xfrm>
                <a:off x="4315" y="2133"/>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395" name="Freeform 757"/>
              <p:cNvSpPr>
                <a:spLocks noChangeAspect="1" noEditPoints="1"/>
              </p:cNvSpPr>
              <p:nvPr/>
            </p:nvSpPr>
            <p:spPr bwMode="auto">
              <a:xfrm>
                <a:off x="4315" y="2133"/>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96" name="Freeform 758"/>
              <p:cNvSpPr>
                <a:spLocks noChangeAspect="1" noEditPoints="1"/>
              </p:cNvSpPr>
              <p:nvPr/>
            </p:nvSpPr>
            <p:spPr bwMode="auto">
              <a:xfrm>
                <a:off x="4315" y="2133"/>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97" name="Freeform 759"/>
              <p:cNvSpPr>
                <a:spLocks noChangeAspect="1" noEditPoints="1"/>
              </p:cNvSpPr>
              <p:nvPr/>
            </p:nvSpPr>
            <p:spPr bwMode="auto">
              <a:xfrm>
                <a:off x="4315" y="21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98" name="Freeform 760"/>
              <p:cNvSpPr>
                <a:spLocks noChangeAspect="1" noEditPoints="1"/>
              </p:cNvSpPr>
              <p:nvPr/>
            </p:nvSpPr>
            <p:spPr bwMode="auto">
              <a:xfrm>
                <a:off x="4315" y="21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399" name="Freeform 761"/>
              <p:cNvSpPr>
                <a:spLocks noChangeAspect="1" noEditPoints="1"/>
              </p:cNvSpPr>
              <p:nvPr/>
            </p:nvSpPr>
            <p:spPr bwMode="auto">
              <a:xfrm>
                <a:off x="4315" y="21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0" name="Freeform 762"/>
              <p:cNvSpPr>
                <a:spLocks noChangeAspect="1" noEditPoints="1"/>
              </p:cNvSpPr>
              <p:nvPr/>
            </p:nvSpPr>
            <p:spPr bwMode="auto">
              <a:xfrm>
                <a:off x="4315" y="21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1" name="Freeform 763"/>
              <p:cNvSpPr>
                <a:spLocks noChangeAspect="1" noEditPoints="1"/>
              </p:cNvSpPr>
              <p:nvPr/>
            </p:nvSpPr>
            <p:spPr bwMode="auto">
              <a:xfrm>
                <a:off x="4315" y="21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2" name="Freeform 764"/>
              <p:cNvSpPr>
                <a:spLocks noChangeAspect="1" noEditPoints="1"/>
              </p:cNvSpPr>
              <p:nvPr/>
            </p:nvSpPr>
            <p:spPr bwMode="auto">
              <a:xfrm>
                <a:off x="4315" y="2132"/>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3" name="Freeform 765"/>
              <p:cNvSpPr>
                <a:spLocks noChangeAspect="1" noEditPoints="1"/>
              </p:cNvSpPr>
              <p:nvPr/>
            </p:nvSpPr>
            <p:spPr bwMode="auto">
              <a:xfrm>
                <a:off x="4316" y="2132"/>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4" name="Freeform 766"/>
              <p:cNvSpPr>
                <a:spLocks noChangeAspect="1" noEditPoints="1"/>
              </p:cNvSpPr>
              <p:nvPr/>
            </p:nvSpPr>
            <p:spPr bwMode="auto">
              <a:xfrm>
                <a:off x="4316" y="21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5" name="Freeform 767"/>
              <p:cNvSpPr>
                <a:spLocks noChangeAspect="1" noEditPoints="1"/>
              </p:cNvSpPr>
              <p:nvPr/>
            </p:nvSpPr>
            <p:spPr bwMode="auto">
              <a:xfrm>
                <a:off x="4273" y="2091"/>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6" name="Freeform 768"/>
              <p:cNvSpPr>
                <a:spLocks noChangeAspect="1" noEditPoints="1"/>
              </p:cNvSpPr>
              <p:nvPr/>
            </p:nvSpPr>
            <p:spPr bwMode="auto">
              <a:xfrm>
                <a:off x="4273" y="2091"/>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7" name="Freeform 769"/>
              <p:cNvSpPr>
                <a:spLocks noChangeAspect="1" noEditPoints="1"/>
              </p:cNvSpPr>
              <p:nvPr/>
            </p:nvSpPr>
            <p:spPr bwMode="auto">
              <a:xfrm>
                <a:off x="4288" y="2111"/>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8" name="Freeform 770"/>
              <p:cNvSpPr>
                <a:spLocks noChangeAspect="1" noEditPoints="1"/>
              </p:cNvSpPr>
              <p:nvPr/>
            </p:nvSpPr>
            <p:spPr bwMode="auto">
              <a:xfrm>
                <a:off x="4277" y="2091"/>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09" name="Freeform 771"/>
              <p:cNvSpPr>
                <a:spLocks noChangeAspect="1"/>
              </p:cNvSpPr>
              <p:nvPr/>
            </p:nvSpPr>
            <p:spPr bwMode="auto">
              <a:xfrm>
                <a:off x="4294" y="2116"/>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0" name="Freeform 772"/>
              <p:cNvSpPr>
                <a:spLocks noChangeAspect="1" noEditPoints="1"/>
              </p:cNvSpPr>
              <p:nvPr/>
            </p:nvSpPr>
            <p:spPr bwMode="auto">
              <a:xfrm>
                <a:off x="4277" y="2093"/>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1" name="Freeform 773"/>
              <p:cNvSpPr>
                <a:spLocks noChangeAspect="1"/>
              </p:cNvSpPr>
              <p:nvPr/>
            </p:nvSpPr>
            <p:spPr bwMode="auto">
              <a:xfrm>
                <a:off x="4299" y="2121"/>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2" name="Freeform 774"/>
              <p:cNvSpPr>
                <a:spLocks noChangeAspect="1" noEditPoints="1"/>
              </p:cNvSpPr>
              <p:nvPr/>
            </p:nvSpPr>
            <p:spPr bwMode="auto">
              <a:xfrm>
                <a:off x="4281" y="2095"/>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3" name="Freeform 775"/>
              <p:cNvSpPr>
                <a:spLocks noChangeAspect="1" noEditPoints="1"/>
              </p:cNvSpPr>
              <p:nvPr/>
            </p:nvSpPr>
            <p:spPr bwMode="auto">
              <a:xfrm>
                <a:off x="4311" y="2130"/>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4" name="Freeform 776"/>
              <p:cNvSpPr>
                <a:spLocks noChangeAspect="1" noEditPoints="1"/>
              </p:cNvSpPr>
              <p:nvPr/>
            </p:nvSpPr>
            <p:spPr bwMode="auto">
              <a:xfrm>
                <a:off x="4305" y="2125"/>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5" name="Freeform 777"/>
              <p:cNvSpPr>
                <a:spLocks noChangeAspect="1" noEditPoints="1"/>
              </p:cNvSpPr>
              <p:nvPr/>
            </p:nvSpPr>
            <p:spPr bwMode="auto">
              <a:xfrm>
                <a:off x="4286" y="2098"/>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6" name="Freeform 778"/>
              <p:cNvSpPr>
                <a:spLocks noChangeAspect="1" noEditPoints="1"/>
              </p:cNvSpPr>
              <p:nvPr/>
            </p:nvSpPr>
            <p:spPr bwMode="auto">
              <a:xfrm>
                <a:off x="4289" y="2099"/>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7" name="Freeform 779"/>
              <p:cNvSpPr>
                <a:spLocks noChangeAspect="1" noEditPoints="1"/>
              </p:cNvSpPr>
              <p:nvPr/>
            </p:nvSpPr>
            <p:spPr bwMode="auto">
              <a:xfrm>
                <a:off x="4313" y="2131"/>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8" name="Freeform 780"/>
              <p:cNvSpPr>
                <a:spLocks noChangeAspect="1" noEditPoints="1"/>
              </p:cNvSpPr>
              <p:nvPr/>
            </p:nvSpPr>
            <p:spPr bwMode="auto">
              <a:xfrm>
                <a:off x="4297" y="2104"/>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19" name="Freeform 781"/>
              <p:cNvSpPr>
                <a:spLocks noChangeAspect="1"/>
              </p:cNvSpPr>
              <p:nvPr/>
            </p:nvSpPr>
            <p:spPr bwMode="auto">
              <a:xfrm>
                <a:off x="4303" y="2110"/>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0" name="Freeform 782"/>
              <p:cNvSpPr>
                <a:spLocks noChangeAspect="1" noEditPoints="1"/>
              </p:cNvSpPr>
              <p:nvPr/>
            </p:nvSpPr>
            <p:spPr bwMode="auto">
              <a:xfrm>
                <a:off x="4320" y="2136"/>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1" name="Freeform 783"/>
              <p:cNvSpPr>
                <a:spLocks noChangeAspect="1"/>
              </p:cNvSpPr>
              <p:nvPr/>
            </p:nvSpPr>
            <p:spPr bwMode="auto">
              <a:xfrm>
                <a:off x="4323" y="2133"/>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2" name="Freeform 784"/>
              <p:cNvSpPr>
                <a:spLocks noChangeAspect="1"/>
              </p:cNvSpPr>
              <p:nvPr/>
            </p:nvSpPr>
            <p:spPr bwMode="auto">
              <a:xfrm>
                <a:off x="4308" y="2128"/>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3" name="Freeform 785"/>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4" name="Freeform 786"/>
              <p:cNvSpPr>
                <a:spLocks noChangeAspect="1" noEditPoints="1"/>
              </p:cNvSpPr>
              <p:nvPr/>
            </p:nvSpPr>
            <p:spPr bwMode="auto">
              <a:xfrm>
                <a:off x="4273" y="2084"/>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5" name="Freeform 787"/>
              <p:cNvSpPr>
                <a:spLocks noChangeAspect="1" noEditPoints="1"/>
              </p:cNvSpPr>
              <p:nvPr/>
            </p:nvSpPr>
            <p:spPr bwMode="auto">
              <a:xfrm>
                <a:off x="4271" y="2083"/>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6" name="Freeform 788"/>
              <p:cNvSpPr>
                <a:spLocks noChangeAspect="1" noEditPoints="1"/>
              </p:cNvSpPr>
              <p:nvPr/>
            </p:nvSpPr>
            <p:spPr bwMode="auto">
              <a:xfrm>
                <a:off x="4267" y="2081"/>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7" name="Freeform 789"/>
              <p:cNvSpPr>
                <a:spLocks noChangeAspect="1"/>
              </p:cNvSpPr>
              <p:nvPr/>
            </p:nvSpPr>
            <p:spPr bwMode="auto">
              <a:xfrm>
                <a:off x="4364" y="2141"/>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8" name="Freeform 790"/>
              <p:cNvSpPr>
                <a:spLocks noChangeAspect="1" noEditPoints="1"/>
              </p:cNvSpPr>
              <p:nvPr/>
            </p:nvSpPr>
            <p:spPr bwMode="auto">
              <a:xfrm>
                <a:off x="4265" y="2081"/>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29" name="Freeform 791"/>
              <p:cNvSpPr>
                <a:spLocks noChangeAspect="1" noEditPoints="1"/>
              </p:cNvSpPr>
              <p:nvPr/>
            </p:nvSpPr>
            <p:spPr bwMode="auto">
              <a:xfrm>
                <a:off x="4262" y="2085"/>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0" name="Freeform 792"/>
              <p:cNvSpPr>
                <a:spLocks noChangeAspect="1" noEditPoints="1"/>
              </p:cNvSpPr>
              <p:nvPr/>
            </p:nvSpPr>
            <p:spPr bwMode="auto">
              <a:xfrm>
                <a:off x="4262" y="2087"/>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1" name="Freeform 793"/>
              <p:cNvSpPr>
                <a:spLocks noChangeAspect="1" noEditPoints="1"/>
              </p:cNvSpPr>
              <p:nvPr/>
            </p:nvSpPr>
            <p:spPr bwMode="auto">
              <a:xfrm>
                <a:off x="4251" y="2087"/>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2" name="Freeform 794"/>
              <p:cNvSpPr>
                <a:spLocks noChangeAspect="1" noEditPoints="1"/>
              </p:cNvSpPr>
              <p:nvPr/>
            </p:nvSpPr>
            <p:spPr bwMode="auto">
              <a:xfrm>
                <a:off x="4251" y="2088"/>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3" name="Freeform 795"/>
              <p:cNvSpPr>
                <a:spLocks noChangeAspect="1" noEditPoints="1"/>
              </p:cNvSpPr>
              <p:nvPr/>
            </p:nvSpPr>
            <p:spPr bwMode="auto">
              <a:xfrm>
                <a:off x="4274" y="2107"/>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4" name="Freeform 796"/>
              <p:cNvSpPr>
                <a:spLocks noChangeAspect="1" noEditPoints="1"/>
              </p:cNvSpPr>
              <p:nvPr/>
            </p:nvSpPr>
            <p:spPr bwMode="auto">
              <a:xfrm>
                <a:off x="4279" y="2112"/>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5" name="Freeform 797"/>
              <p:cNvSpPr>
                <a:spLocks noChangeAspect="1" noEditPoints="1"/>
              </p:cNvSpPr>
              <p:nvPr/>
            </p:nvSpPr>
            <p:spPr bwMode="auto">
              <a:xfrm>
                <a:off x="4281" y="2116"/>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6" name="Freeform 798"/>
              <p:cNvSpPr>
                <a:spLocks noChangeAspect="1" noEditPoints="1"/>
              </p:cNvSpPr>
              <p:nvPr/>
            </p:nvSpPr>
            <p:spPr bwMode="auto">
              <a:xfrm>
                <a:off x="4285" y="2119"/>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7" name="Freeform 799"/>
              <p:cNvSpPr>
                <a:spLocks noChangeAspect="1" noEditPoints="1"/>
              </p:cNvSpPr>
              <p:nvPr/>
            </p:nvSpPr>
            <p:spPr bwMode="auto">
              <a:xfrm>
                <a:off x="4287" y="2122"/>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8" name="Freeform 800"/>
              <p:cNvSpPr>
                <a:spLocks noChangeAspect="1" noEditPoints="1"/>
              </p:cNvSpPr>
              <p:nvPr/>
            </p:nvSpPr>
            <p:spPr bwMode="auto">
              <a:xfrm>
                <a:off x="4289" y="2123"/>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39" name="Freeform 801"/>
              <p:cNvSpPr>
                <a:spLocks noChangeAspect="1"/>
              </p:cNvSpPr>
              <p:nvPr/>
            </p:nvSpPr>
            <p:spPr bwMode="auto">
              <a:xfrm>
                <a:off x="4292" y="2126"/>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0" name="Freeform 802"/>
              <p:cNvSpPr>
                <a:spLocks noChangeAspect="1" noEditPoints="1"/>
              </p:cNvSpPr>
              <p:nvPr/>
            </p:nvSpPr>
            <p:spPr bwMode="auto">
              <a:xfrm>
                <a:off x="4294" y="2129"/>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1" name="Freeform 803"/>
              <p:cNvSpPr>
                <a:spLocks noChangeAspect="1" noEditPoints="1"/>
              </p:cNvSpPr>
              <p:nvPr/>
            </p:nvSpPr>
            <p:spPr bwMode="auto">
              <a:xfrm>
                <a:off x="4296" y="2131"/>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2" name="Freeform 804"/>
              <p:cNvSpPr>
                <a:spLocks noChangeAspect="1" noEditPoints="1"/>
              </p:cNvSpPr>
              <p:nvPr/>
            </p:nvSpPr>
            <p:spPr bwMode="auto">
              <a:xfrm>
                <a:off x="4298" y="2132"/>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3" name="Freeform 805"/>
              <p:cNvSpPr>
                <a:spLocks noChangeAspect="1" noEditPoints="1"/>
              </p:cNvSpPr>
              <p:nvPr/>
            </p:nvSpPr>
            <p:spPr bwMode="auto">
              <a:xfrm>
                <a:off x="4299" y="2134"/>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4" name="Freeform 806"/>
              <p:cNvSpPr>
                <a:spLocks noChangeAspect="1" noEditPoints="1"/>
              </p:cNvSpPr>
              <p:nvPr/>
            </p:nvSpPr>
            <p:spPr bwMode="auto">
              <a:xfrm>
                <a:off x="4301" y="2135"/>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5" name="Freeform 807"/>
              <p:cNvSpPr>
                <a:spLocks noChangeAspect="1" noEditPoints="1"/>
              </p:cNvSpPr>
              <p:nvPr/>
            </p:nvSpPr>
            <p:spPr bwMode="auto">
              <a:xfrm>
                <a:off x="4302" y="2137"/>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6" name="Freeform 808"/>
              <p:cNvSpPr>
                <a:spLocks noChangeAspect="1"/>
              </p:cNvSpPr>
              <p:nvPr/>
            </p:nvSpPr>
            <p:spPr bwMode="auto">
              <a:xfrm>
                <a:off x="4304" y="2138"/>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7" name="Freeform 809"/>
              <p:cNvSpPr>
                <a:spLocks noChangeAspect="1" noEditPoints="1"/>
              </p:cNvSpPr>
              <p:nvPr/>
            </p:nvSpPr>
            <p:spPr bwMode="auto">
              <a:xfrm>
                <a:off x="4305" y="2139"/>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8" name="Freeform 810"/>
              <p:cNvSpPr>
                <a:spLocks noChangeAspect="1"/>
              </p:cNvSpPr>
              <p:nvPr/>
            </p:nvSpPr>
            <p:spPr bwMode="auto">
              <a:xfrm>
                <a:off x="4306" y="2139"/>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49" name="Freeform 811"/>
              <p:cNvSpPr>
                <a:spLocks noChangeAspect="1" noEditPoints="1"/>
              </p:cNvSpPr>
              <p:nvPr/>
            </p:nvSpPr>
            <p:spPr bwMode="auto">
              <a:xfrm>
                <a:off x="4307" y="2140"/>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0" name="Freeform 812"/>
              <p:cNvSpPr>
                <a:spLocks noChangeAspect="1" noEditPoints="1"/>
              </p:cNvSpPr>
              <p:nvPr/>
            </p:nvSpPr>
            <p:spPr bwMode="auto">
              <a:xfrm>
                <a:off x="4308" y="2141"/>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1" name="Freeform 813"/>
              <p:cNvSpPr>
                <a:spLocks noChangeAspect="1" noEditPoints="1"/>
              </p:cNvSpPr>
              <p:nvPr/>
            </p:nvSpPr>
            <p:spPr bwMode="auto">
              <a:xfrm>
                <a:off x="4310" y="2141"/>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2" name="Freeform 814"/>
              <p:cNvSpPr>
                <a:spLocks noChangeAspect="1"/>
              </p:cNvSpPr>
              <p:nvPr/>
            </p:nvSpPr>
            <p:spPr bwMode="auto">
              <a:xfrm>
                <a:off x="4311" y="2142"/>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3" name="Freeform 815"/>
              <p:cNvSpPr>
                <a:spLocks noChangeAspect="1"/>
              </p:cNvSpPr>
              <p:nvPr/>
            </p:nvSpPr>
            <p:spPr bwMode="auto">
              <a:xfrm>
                <a:off x="4312" y="2143"/>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4" name="Freeform 816"/>
              <p:cNvSpPr>
                <a:spLocks noChangeAspect="1" noEditPoints="1"/>
              </p:cNvSpPr>
              <p:nvPr/>
            </p:nvSpPr>
            <p:spPr bwMode="auto">
              <a:xfrm>
                <a:off x="4312" y="2143"/>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5" name="Freeform 817"/>
              <p:cNvSpPr>
                <a:spLocks noChangeAspect="1" noEditPoints="1"/>
              </p:cNvSpPr>
              <p:nvPr/>
            </p:nvSpPr>
            <p:spPr bwMode="auto">
              <a:xfrm>
                <a:off x="4313" y="2143"/>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6" name="Freeform 818"/>
              <p:cNvSpPr>
                <a:spLocks noChangeAspect="1"/>
              </p:cNvSpPr>
              <p:nvPr/>
            </p:nvSpPr>
            <p:spPr bwMode="auto">
              <a:xfrm>
                <a:off x="4315" y="2144"/>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7" name="Freeform 819"/>
              <p:cNvSpPr>
                <a:spLocks noChangeAspect="1" noEditPoints="1"/>
              </p:cNvSpPr>
              <p:nvPr/>
            </p:nvSpPr>
            <p:spPr bwMode="auto">
              <a:xfrm>
                <a:off x="4316" y="2145"/>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8" name="Freeform 820"/>
              <p:cNvSpPr>
                <a:spLocks noChangeAspect="1" noEditPoints="1"/>
              </p:cNvSpPr>
              <p:nvPr/>
            </p:nvSpPr>
            <p:spPr bwMode="auto">
              <a:xfrm>
                <a:off x="4318" y="2146"/>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59" name="Freeform 821"/>
              <p:cNvSpPr>
                <a:spLocks noChangeAspect="1"/>
              </p:cNvSpPr>
              <p:nvPr/>
            </p:nvSpPr>
            <p:spPr bwMode="auto">
              <a:xfrm>
                <a:off x="4320" y="2147"/>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0" name="Freeform 822"/>
              <p:cNvSpPr>
                <a:spLocks noChangeAspect="1" noEditPoints="1"/>
              </p:cNvSpPr>
              <p:nvPr/>
            </p:nvSpPr>
            <p:spPr bwMode="auto">
              <a:xfrm>
                <a:off x="4322" y="2149"/>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1" name="Freeform 823"/>
              <p:cNvSpPr>
                <a:spLocks noChangeAspect="1" noEditPoints="1"/>
              </p:cNvSpPr>
              <p:nvPr/>
            </p:nvSpPr>
            <p:spPr bwMode="auto">
              <a:xfrm>
                <a:off x="4324" y="2150"/>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2" name="Freeform 824"/>
              <p:cNvSpPr>
                <a:spLocks noChangeAspect="1"/>
              </p:cNvSpPr>
              <p:nvPr/>
            </p:nvSpPr>
            <p:spPr bwMode="auto">
              <a:xfrm>
                <a:off x="4326" y="2151"/>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3" name="Freeform 825"/>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4" name="Freeform 826"/>
              <p:cNvSpPr>
                <a:spLocks noChangeAspect="1" noEditPoints="1"/>
              </p:cNvSpPr>
              <p:nvPr/>
            </p:nvSpPr>
            <p:spPr bwMode="auto">
              <a:xfrm>
                <a:off x="4260" y="2112"/>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5" name="Freeform 827"/>
              <p:cNvSpPr>
                <a:spLocks noChangeAspect="1" noEditPoints="1"/>
              </p:cNvSpPr>
              <p:nvPr/>
            </p:nvSpPr>
            <p:spPr bwMode="auto">
              <a:xfrm>
                <a:off x="4260" y="2109"/>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6" name="Freeform 828"/>
              <p:cNvSpPr>
                <a:spLocks noChangeAspect="1" noEditPoints="1"/>
              </p:cNvSpPr>
              <p:nvPr/>
            </p:nvSpPr>
            <p:spPr bwMode="auto">
              <a:xfrm>
                <a:off x="4260" y="2106"/>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7" name="Freeform 829"/>
              <p:cNvSpPr>
                <a:spLocks noChangeAspect="1" noEditPoints="1"/>
              </p:cNvSpPr>
              <p:nvPr/>
            </p:nvSpPr>
            <p:spPr bwMode="auto">
              <a:xfrm>
                <a:off x="4275" y="2143"/>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8" name="Freeform 830"/>
              <p:cNvSpPr>
                <a:spLocks noChangeAspect="1" noEditPoints="1"/>
              </p:cNvSpPr>
              <p:nvPr/>
            </p:nvSpPr>
            <p:spPr bwMode="auto">
              <a:xfrm>
                <a:off x="4260" y="2102"/>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69" name="Freeform 831"/>
              <p:cNvSpPr>
                <a:spLocks noChangeAspect="1" noEditPoints="1"/>
              </p:cNvSpPr>
              <p:nvPr/>
            </p:nvSpPr>
            <p:spPr bwMode="auto">
              <a:xfrm>
                <a:off x="4275" y="2143"/>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0" name="Freeform 832"/>
              <p:cNvSpPr>
                <a:spLocks noChangeAspect="1" noEditPoints="1"/>
              </p:cNvSpPr>
              <p:nvPr/>
            </p:nvSpPr>
            <p:spPr bwMode="auto">
              <a:xfrm>
                <a:off x="4261" y="2097"/>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1" name="Freeform 833"/>
              <p:cNvSpPr>
                <a:spLocks noChangeAspect="1" noEditPoints="1"/>
              </p:cNvSpPr>
              <p:nvPr/>
            </p:nvSpPr>
            <p:spPr bwMode="auto">
              <a:xfrm>
                <a:off x="4286" y="2154"/>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2" name="Freeform 834"/>
              <p:cNvSpPr>
                <a:spLocks noChangeAspect="1" noEditPoints="1"/>
              </p:cNvSpPr>
              <p:nvPr/>
            </p:nvSpPr>
            <p:spPr bwMode="auto">
              <a:xfrm>
                <a:off x="4262" y="2092"/>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3" name="Freeform 835"/>
              <p:cNvSpPr>
                <a:spLocks noChangeAspect="1" noEditPoints="1"/>
              </p:cNvSpPr>
              <p:nvPr/>
            </p:nvSpPr>
            <p:spPr bwMode="auto">
              <a:xfrm>
                <a:off x="4311" y="2171"/>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4" name="Freeform 836"/>
              <p:cNvSpPr>
                <a:spLocks noChangeAspect="1" noEditPoints="1"/>
              </p:cNvSpPr>
              <p:nvPr/>
            </p:nvSpPr>
            <p:spPr bwMode="auto">
              <a:xfrm>
                <a:off x="4329" y="2179"/>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5" name="Freeform 837"/>
              <p:cNvSpPr>
                <a:spLocks noChangeAspect="1" noEditPoints="1"/>
              </p:cNvSpPr>
              <p:nvPr/>
            </p:nvSpPr>
            <p:spPr bwMode="auto">
              <a:xfrm>
                <a:off x="4266" y="2088"/>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6" name="Freeform 838"/>
              <p:cNvSpPr>
                <a:spLocks noChangeAspect="1" noEditPoints="1"/>
              </p:cNvSpPr>
              <p:nvPr/>
            </p:nvSpPr>
            <p:spPr bwMode="auto">
              <a:xfrm>
                <a:off x="4354" y="2141"/>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7" name="Freeform 839"/>
              <p:cNvSpPr>
                <a:spLocks noChangeAspect="1" noEditPoints="1"/>
              </p:cNvSpPr>
              <p:nvPr/>
            </p:nvSpPr>
            <p:spPr bwMode="auto">
              <a:xfrm>
                <a:off x="4333" y="2144"/>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8" name="Freeform 840"/>
              <p:cNvSpPr>
                <a:spLocks noChangeAspect="1"/>
              </p:cNvSpPr>
              <p:nvPr/>
            </p:nvSpPr>
            <p:spPr bwMode="auto">
              <a:xfrm>
                <a:off x="4328" y="2142"/>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79" name="Freeform 841"/>
              <p:cNvSpPr>
                <a:spLocks noChangeAspect="1"/>
              </p:cNvSpPr>
              <p:nvPr/>
            </p:nvSpPr>
            <p:spPr bwMode="auto">
              <a:xfrm>
                <a:off x="4323" y="2139"/>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0" name="Freeform 842"/>
              <p:cNvSpPr>
                <a:spLocks noChangeAspect="1"/>
              </p:cNvSpPr>
              <p:nvPr/>
            </p:nvSpPr>
            <p:spPr bwMode="auto">
              <a:xfrm>
                <a:off x="4317" y="2136"/>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1" name="Freeform 843"/>
              <p:cNvSpPr>
                <a:spLocks noChangeAspect="1" noEditPoints="1"/>
              </p:cNvSpPr>
              <p:nvPr/>
            </p:nvSpPr>
            <p:spPr bwMode="auto">
              <a:xfrm>
                <a:off x="4315" y="2135"/>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2" name="Freeform 844"/>
              <p:cNvSpPr>
                <a:spLocks noChangeAspect="1" noEditPoints="1"/>
              </p:cNvSpPr>
              <p:nvPr/>
            </p:nvSpPr>
            <p:spPr bwMode="auto">
              <a:xfrm>
                <a:off x="4318" y="2134"/>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3" name="Freeform 845"/>
              <p:cNvSpPr>
                <a:spLocks noChangeAspect="1" noEditPoints="1"/>
              </p:cNvSpPr>
              <p:nvPr/>
            </p:nvSpPr>
            <p:spPr bwMode="auto">
              <a:xfrm>
                <a:off x="4278" y="2104"/>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4" name="Freeform 846"/>
              <p:cNvSpPr>
                <a:spLocks noChangeAspect="1" noEditPoints="1"/>
              </p:cNvSpPr>
              <p:nvPr/>
            </p:nvSpPr>
            <p:spPr bwMode="auto">
              <a:xfrm>
                <a:off x="4279" y="2104"/>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5" name="Freeform 847"/>
              <p:cNvSpPr>
                <a:spLocks noChangeAspect="1"/>
              </p:cNvSpPr>
              <p:nvPr/>
            </p:nvSpPr>
            <p:spPr bwMode="auto">
              <a:xfrm>
                <a:off x="4311" y="2130"/>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6" name="Freeform 848"/>
              <p:cNvSpPr>
                <a:spLocks noChangeAspect="1" noEditPoints="1"/>
              </p:cNvSpPr>
              <p:nvPr/>
            </p:nvSpPr>
            <p:spPr bwMode="auto">
              <a:xfrm>
                <a:off x="4308" y="2128"/>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7" name="Freeform 849"/>
              <p:cNvSpPr>
                <a:spLocks noChangeAspect="1" noEditPoints="1"/>
              </p:cNvSpPr>
              <p:nvPr/>
            </p:nvSpPr>
            <p:spPr bwMode="auto">
              <a:xfrm>
                <a:off x="4315" y="21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8" name="Freeform 850"/>
              <p:cNvSpPr>
                <a:spLocks noChangeAspect="1"/>
              </p:cNvSpPr>
              <p:nvPr/>
            </p:nvSpPr>
            <p:spPr bwMode="auto">
              <a:xfrm>
                <a:off x="4315" y="21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89" name="Freeform 851"/>
              <p:cNvSpPr>
                <a:spLocks noChangeAspect="1"/>
              </p:cNvSpPr>
              <p:nvPr/>
            </p:nvSpPr>
            <p:spPr bwMode="auto">
              <a:xfrm>
                <a:off x="4316" y="2132"/>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90" name="Freeform 852"/>
              <p:cNvSpPr>
                <a:spLocks noChangeAspect="1" noEditPoints="1"/>
              </p:cNvSpPr>
              <p:nvPr/>
            </p:nvSpPr>
            <p:spPr bwMode="auto">
              <a:xfrm>
                <a:off x="4315" y="2133"/>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91" name="Freeform 853"/>
              <p:cNvSpPr>
                <a:spLocks noChangeAspect="1" noEditPoints="1"/>
              </p:cNvSpPr>
              <p:nvPr/>
            </p:nvSpPr>
            <p:spPr bwMode="auto">
              <a:xfrm>
                <a:off x="4315" y="2132"/>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92" name="Freeform 854"/>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93" name="Freeform 855"/>
              <p:cNvSpPr>
                <a:spLocks noChangeAspect="1" noEditPoints="1"/>
              </p:cNvSpPr>
              <p:nvPr/>
            </p:nvSpPr>
            <p:spPr bwMode="auto">
              <a:xfrm>
                <a:off x="4315" y="2133"/>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94" name="Freeform 856"/>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95" name="Freeform 857"/>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96" name="Freeform 858"/>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97" name="Oval 859"/>
              <p:cNvSpPr>
                <a:spLocks noChangeAspect="1" noChangeArrowheads="1"/>
              </p:cNvSpPr>
              <p:nvPr/>
            </p:nvSpPr>
            <p:spPr bwMode="auto">
              <a:xfrm>
                <a:off x="4315" y="2133"/>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498" name="Freeform 860"/>
              <p:cNvSpPr>
                <a:spLocks noChangeAspect="1" noEditPoints="1"/>
              </p:cNvSpPr>
              <p:nvPr/>
            </p:nvSpPr>
            <p:spPr bwMode="auto">
              <a:xfrm>
                <a:off x="4315" y="2133"/>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499" name="Freeform 861"/>
              <p:cNvSpPr>
                <a:spLocks noChangeAspect="1" noEditPoints="1"/>
              </p:cNvSpPr>
              <p:nvPr/>
            </p:nvSpPr>
            <p:spPr bwMode="auto">
              <a:xfrm>
                <a:off x="4315" y="2133"/>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0" name="Freeform 862"/>
              <p:cNvSpPr>
                <a:spLocks noChangeAspect="1" noEditPoints="1"/>
              </p:cNvSpPr>
              <p:nvPr/>
            </p:nvSpPr>
            <p:spPr bwMode="auto">
              <a:xfrm>
                <a:off x="4315" y="21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1" name="Freeform 863"/>
              <p:cNvSpPr>
                <a:spLocks noChangeAspect="1" noEditPoints="1"/>
              </p:cNvSpPr>
              <p:nvPr/>
            </p:nvSpPr>
            <p:spPr bwMode="auto">
              <a:xfrm>
                <a:off x="4315" y="21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2" name="Freeform 864"/>
              <p:cNvSpPr>
                <a:spLocks noChangeAspect="1" noEditPoints="1"/>
              </p:cNvSpPr>
              <p:nvPr/>
            </p:nvSpPr>
            <p:spPr bwMode="auto">
              <a:xfrm>
                <a:off x="4315" y="21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3" name="Freeform 865"/>
              <p:cNvSpPr>
                <a:spLocks noChangeAspect="1" noEditPoints="1"/>
              </p:cNvSpPr>
              <p:nvPr/>
            </p:nvSpPr>
            <p:spPr bwMode="auto">
              <a:xfrm>
                <a:off x="4315" y="21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4" name="Freeform 866"/>
              <p:cNvSpPr>
                <a:spLocks noChangeAspect="1" noEditPoints="1"/>
              </p:cNvSpPr>
              <p:nvPr/>
            </p:nvSpPr>
            <p:spPr bwMode="auto">
              <a:xfrm>
                <a:off x="4315" y="21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5" name="Freeform 867"/>
              <p:cNvSpPr>
                <a:spLocks noChangeAspect="1" noEditPoints="1"/>
              </p:cNvSpPr>
              <p:nvPr/>
            </p:nvSpPr>
            <p:spPr bwMode="auto">
              <a:xfrm>
                <a:off x="4315" y="2132"/>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6" name="Freeform 868"/>
              <p:cNvSpPr>
                <a:spLocks noChangeAspect="1" noEditPoints="1"/>
              </p:cNvSpPr>
              <p:nvPr/>
            </p:nvSpPr>
            <p:spPr bwMode="auto">
              <a:xfrm>
                <a:off x="4316" y="2132"/>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7" name="Freeform 869"/>
              <p:cNvSpPr>
                <a:spLocks noChangeAspect="1" noEditPoints="1"/>
              </p:cNvSpPr>
              <p:nvPr/>
            </p:nvSpPr>
            <p:spPr bwMode="auto">
              <a:xfrm>
                <a:off x="4316" y="21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8" name="Freeform 870"/>
              <p:cNvSpPr>
                <a:spLocks noChangeAspect="1" noEditPoints="1"/>
              </p:cNvSpPr>
              <p:nvPr/>
            </p:nvSpPr>
            <p:spPr bwMode="auto">
              <a:xfrm>
                <a:off x="4273" y="2091"/>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09" name="Freeform 871"/>
              <p:cNvSpPr>
                <a:spLocks noChangeAspect="1" noEditPoints="1"/>
              </p:cNvSpPr>
              <p:nvPr/>
            </p:nvSpPr>
            <p:spPr bwMode="auto">
              <a:xfrm>
                <a:off x="4273" y="2091"/>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0" name="Freeform 872"/>
              <p:cNvSpPr>
                <a:spLocks noChangeAspect="1" noEditPoints="1"/>
              </p:cNvSpPr>
              <p:nvPr/>
            </p:nvSpPr>
            <p:spPr bwMode="auto">
              <a:xfrm>
                <a:off x="4288" y="2111"/>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1" name="Freeform 873"/>
              <p:cNvSpPr>
                <a:spLocks noChangeAspect="1" noEditPoints="1"/>
              </p:cNvSpPr>
              <p:nvPr/>
            </p:nvSpPr>
            <p:spPr bwMode="auto">
              <a:xfrm>
                <a:off x="4277" y="2091"/>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2" name="Freeform 874"/>
              <p:cNvSpPr>
                <a:spLocks noChangeAspect="1"/>
              </p:cNvSpPr>
              <p:nvPr/>
            </p:nvSpPr>
            <p:spPr bwMode="auto">
              <a:xfrm>
                <a:off x="4294" y="2116"/>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3" name="Freeform 875"/>
              <p:cNvSpPr>
                <a:spLocks noChangeAspect="1" noEditPoints="1"/>
              </p:cNvSpPr>
              <p:nvPr/>
            </p:nvSpPr>
            <p:spPr bwMode="auto">
              <a:xfrm>
                <a:off x="4277" y="2093"/>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4" name="Freeform 876"/>
              <p:cNvSpPr>
                <a:spLocks noChangeAspect="1"/>
              </p:cNvSpPr>
              <p:nvPr/>
            </p:nvSpPr>
            <p:spPr bwMode="auto">
              <a:xfrm>
                <a:off x="4299" y="2121"/>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5" name="Freeform 877"/>
              <p:cNvSpPr>
                <a:spLocks noChangeAspect="1" noEditPoints="1"/>
              </p:cNvSpPr>
              <p:nvPr/>
            </p:nvSpPr>
            <p:spPr bwMode="auto">
              <a:xfrm>
                <a:off x="4281" y="2095"/>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6" name="Freeform 878"/>
              <p:cNvSpPr>
                <a:spLocks noChangeAspect="1" noEditPoints="1"/>
              </p:cNvSpPr>
              <p:nvPr/>
            </p:nvSpPr>
            <p:spPr bwMode="auto">
              <a:xfrm>
                <a:off x="4311" y="2130"/>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7" name="Freeform 879"/>
              <p:cNvSpPr>
                <a:spLocks noChangeAspect="1" noEditPoints="1"/>
              </p:cNvSpPr>
              <p:nvPr/>
            </p:nvSpPr>
            <p:spPr bwMode="auto">
              <a:xfrm>
                <a:off x="4305" y="2125"/>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8" name="Freeform 880"/>
              <p:cNvSpPr>
                <a:spLocks noChangeAspect="1" noEditPoints="1"/>
              </p:cNvSpPr>
              <p:nvPr/>
            </p:nvSpPr>
            <p:spPr bwMode="auto">
              <a:xfrm>
                <a:off x="4286" y="2098"/>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19" name="Freeform 881"/>
              <p:cNvSpPr>
                <a:spLocks noChangeAspect="1" noEditPoints="1"/>
              </p:cNvSpPr>
              <p:nvPr/>
            </p:nvSpPr>
            <p:spPr bwMode="auto">
              <a:xfrm>
                <a:off x="4289" y="2099"/>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0" name="Freeform 882"/>
              <p:cNvSpPr>
                <a:spLocks noChangeAspect="1" noEditPoints="1"/>
              </p:cNvSpPr>
              <p:nvPr/>
            </p:nvSpPr>
            <p:spPr bwMode="auto">
              <a:xfrm>
                <a:off x="4313" y="2131"/>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1" name="Freeform 883"/>
              <p:cNvSpPr>
                <a:spLocks noChangeAspect="1" noEditPoints="1"/>
              </p:cNvSpPr>
              <p:nvPr/>
            </p:nvSpPr>
            <p:spPr bwMode="auto">
              <a:xfrm>
                <a:off x="4297" y="2104"/>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2" name="Freeform 884"/>
              <p:cNvSpPr>
                <a:spLocks noChangeAspect="1"/>
              </p:cNvSpPr>
              <p:nvPr/>
            </p:nvSpPr>
            <p:spPr bwMode="auto">
              <a:xfrm>
                <a:off x="4303" y="2110"/>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3" name="Freeform 885"/>
              <p:cNvSpPr>
                <a:spLocks noChangeAspect="1" noEditPoints="1"/>
              </p:cNvSpPr>
              <p:nvPr/>
            </p:nvSpPr>
            <p:spPr bwMode="auto">
              <a:xfrm>
                <a:off x="4320" y="2136"/>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4" name="Freeform 886"/>
              <p:cNvSpPr>
                <a:spLocks noChangeAspect="1"/>
              </p:cNvSpPr>
              <p:nvPr/>
            </p:nvSpPr>
            <p:spPr bwMode="auto">
              <a:xfrm>
                <a:off x="4323" y="2133"/>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5" name="Freeform 887"/>
              <p:cNvSpPr>
                <a:spLocks noChangeAspect="1"/>
              </p:cNvSpPr>
              <p:nvPr/>
            </p:nvSpPr>
            <p:spPr bwMode="auto">
              <a:xfrm>
                <a:off x="4308" y="2128"/>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6" name="Freeform 888"/>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7" name="Freeform 889"/>
              <p:cNvSpPr>
                <a:spLocks noChangeAspect="1" noEditPoints="1"/>
              </p:cNvSpPr>
              <p:nvPr/>
            </p:nvSpPr>
            <p:spPr bwMode="auto">
              <a:xfrm>
                <a:off x="4273" y="2084"/>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8" name="Freeform 890"/>
              <p:cNvSpPr>
                <a:spLocks noChangeAspect="1" noEditPoints="1"/>
              </p:cNvSpPr>
              <p:nvPr/>
            </p:nvSpPr>
            <p:spPr bwMode="auto">
              <a:xfrm>
                <a:off x="4271" y="2083"/>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29" name="Freeform 891"/>
              <p:cNvSpPr>
                <a:spLocks noChangeAspect="1" noEditPoints="1"/>
              </p:cNvSpPr>
              <p:nvPr/>
            </p:nvSpPr>
            <p:spPr bwMode="auto">
              <a:xfrm>
                <a:off x="4267" y="2081"/>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0" name="Freeform 892"/>
              <p:cNvSpPr>
                <a:spLocks noChangeAspect="1"/>
              </p:cNvSpPr>
              <p:nvPr/>
            </p:nvSpPr>
            <p:spPr bwMode="auto">
              <a:xfrm>
                <a:off x="4364" y="2141"/>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1" name="Freeform 893"/>
              <p:cNvSpPr>
                <a:spLocks noChangeAspect="1" noEditPoints="1"/>
              </p:cNvSpPr>
              <p:nvPr/>
            </p:nvSpPr>
            <p:spPr bwMode="auto">
              <a:xfrm>
                <a:off x="4265" y="2081"/>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2" name="Freeform 894"/>
              <p:cNvSpPr>
                <a:spLocks noChangeAspect="1" noEditPoints="1"/>
              </p:cNvSpPr>
              <p:nvPr/>
            </p:nvSpPr>
            <p:spPr bwMode="auto">
              <a:xfrm>
                <a:off x="4262" y="2085"/>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3" name="Freeform 895"/>
              <p:cNvSpPr>
                <a:spLocks noChangeAspect="1" noEditPoints="1"/>
              </p:cNvSpPr>
              <p:nvPr/>
            </p:nvSpPr>
            <p:spPr bwMode="auto">
              <a:xfrm>
                <a:off x="4262" y="2087"/>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4" name="Freeform 896"/>
              <p:cNvSpPr>
                <a:spLocks noChangeAspect="1" noEditPoints="1"/>
              </p:cNvSpPr>
              <p:nvPr/>
            </p:nvSpPr>
            <p:spPr bwMode="auto">
              <a:xfrm>
                <a:off x="4251" y="2087"/>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5" name="Freeform 897"/>
              <p:cNvSpPr>
                <a:spLocks noChangeAspect="1" noEditPoints="1"/>
              </p:cNvSpPr>
              <p:nvPr/>
            </p:nvSpPr>
            <p:spPr bwMode="auto">
              <a:xfrm>
                <a:off x="4251" y="2088"/>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6" name="Freeform 898"/>
              <p:cNvSpPr>
                <a:spLocks noChangeAspect="1" noEditPoints="1"/>
              </p:cNvSpPr>
              <p:nvPr/>
            </p:nvSpPr>
            <p:spPr bwMode="auto">
              <a:xfrm>
                <a:off x="4274" y="2107"/>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7" name="Freeform 899"/>
              <p:cNvSpPr>
                <a:spLocks noChangeAspect="1" noEditPoints="1"/>
              </p:cNvSpPr>
              <p:nvPr/>
            </p:nvSpPr>
            <p:spPr bwMode="auto">
              <a:xfrm>
                <a:off x="4279" y="2112"/>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8" name="Freeform 900"/>
              <p:cNvSpPr>
                <a:spLocks noChangeAspect="1" noEditPoints="1"/>
              </p:cNvSpPr>
              <p:nvPr/>
            </p:nvSpPr>
            <p:spPr bwMode="auto">
              <a:xfrm>
                <a:off x="4281" y="2116"/>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39" name="Freeform 901"/>
              <p:cNvSpPr>
                <a:spLocks noChangeAspect="1" noEditPoints="1"/>
              </p:cNvSpPr>
              <p:nvPr/>
            </p:nvSpPr>
            <p:spPr bwMode="auto">
              <a:xfrm>
                <a:off x="4285" y="2119"/>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0" name="Freeform 902"/>
              <p:cNvSpPr>
                <a:spLocks noChangeAspect="1" noEditPoints="1"/>
              </p:cNvSpPr>
              <p:nvPr/>
            </p:nvSpPr>
            <p:spPr bwMode="auto">
              <a:xfrm>
                <a:off x="4287" y="2122"/>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1" name="Freeform 903"/>
              <p:cNvSpPr>
                <a:spLocks noChangeAspect="1" noEditPoints="1"/>
              </p:cNvSpPr>
              <p:nvPr/>
            </p:nvSpPr>
            <p:spPr bwMode="auto">
              <a:xfrm>
                <a:off x="4289" y="2123"/>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2" name="Freeform 904"/>
              <p:cNvSpPr>
                <a:spLocks noChangeAspect="1"/>
              </p:cNvSpPr>
              <p:nvPr/>
            </p:nvSpPr>
            <p:spPr bwMode="auto">
              <a:xfrm>
                <a:off x="4292" y="2126"/>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3" name="Freeform 905"/>
              <p:cNvSpPr>
                <a:spLocks noChangeAspect="1" noEditPoints="1"/>
              </p:cNvSpPr>
              <p:nvPr/>
            </p:nvSpPr>
            <p:spPr bwMode="auto">
              <a:xfrm>
                <a:off x="4294" y="2129"/>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4" name="Freeform 906"/>
              <p:cNvSpPr>
                <a:spLocks noChangeAspect="1" noEditPoints="1"/>
              </p:cNvSpPr>
              <p:nvPr/>
            </p:nvSpPr>
            <p:spPr bwMode="auto">
              <a:xfrm>
                <a:off x="4296" y="2131"/>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5" name="Freeform 907"/>
              <p:cNvSpPr>
                <a:spLocks noChangeAspect="1" noEditPoints="1"/>
              </p:cNvSpPr>
              <p:nvPr/>
            </p:nvSpPr>
            <p:spPr bwMode="auto">
              <a:xfrm>
                <a:off x="4298" y="2132"/>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6" name="Freeform 908"/>
              <p:cNvSpPr>
                <a:spLocks noChangeAspect="1" noEditPoints="1"/>
              </p:cNvSpPr>
              <p:nvPr/>
            </p:nvSpPr>
            <p:spPr bwMode="auto">
              <a:xfrm>
                <a:off x="4299" y="2134"/>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7" name="Freeform 909"/>
              <p:cNvSpPr>
                <a:spLocks noChangeAspect="1" noEditPoints="1"/>
              </p:cNvSpPr>
              <p:nvPr/>
            </p:nvSpPr>
            <p:spPr bwMode="auto">
              <a:xfrm>
                <a:off x="4301" y="2135"/>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8" name="Freeform 910"/>
              <p:cNvSpPr>
                <a:spLocks noChangeAspect="1" noEditPoints="1"/>
              </p:cNvSpPr>
              <p:nvPr/>
            </p:nvSpPr>
            <p:spPr bwMode="auto">
              <a:xfrm>
                <a:off x="4302" y="2137"/>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49" name="Freeform 911"/>
              <p:cNvSpPr>
                <a:spLocks noChangeAspect="1"/>
              </p:cNvSpPr>
              <p:nvPr/>
            </p:nvSpPr>
            <p:spPr bwMode="auto">
              <a:xfrm>
                <a:off x="4304" y="2138"/>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0" name="Freeform 912"/>
              <p:cNvSpPr>
                <a:spLocks noChangeAspect="1" noEditPoints="1"/>
              </p:cNvSpPr>
              <p:nvPr/>
            </p:nvSpPr>
            <p:spPr bwMode="auto">
              <a:xfrm>
                <a:off x="4305" y="2139"/>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1" name="Freeform 913"/>
              <p:cNvSpPr>
                <a:spLocks noChangeAspect="1"/>
              </p:cNvSpPr>
              <p:nvPr/>
            </p:nvSpPr>
            <p:spPr bwMode="auto">
              <a:xfrm>
                <a:off x="4306" y="2139"/>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2" name="Freeform 914"/>
              <p:cNvSpPr>
                <a:spLocks noChangeAspect="1" noEditPoints="1"/>
              </p:cNvSpPr>
              <p:nvPr/>
            </p:nvSpPr>
            <p:spPr bwMode="auto">
              <a:xfrm>
                <a:off x="4307" y="2140"/>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3" name="Freeform 915"/>
              <p:cNvSpPr>
                <a:spLocks noChangeAspect="1" noEditPoints="1"/>
              </p:cNvSpPr>
              <p:nvPr/>
            </p:nvSpPr>
            <p:spPr bwMode="auto">
              <a:xfrm>
                <a:off x="4308" y="2141"/>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4" name="Freeform 916"/>
              <p:cNvSpPr>
                <a:spLocks noChangeAspect="1" noEditPoints="1"/>
              </p:cNvSpPr>
              <p:nvPr/>
            </p:nvSpPr>
            <p:spPr bwMode="auto">
              <a:xfrm>
                <a:off x="4310" y="2141"/>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5" name="Freeform 917"/>
              <p:cNvSpPr>
                <a:spLocks noChangeAspect="1"/>
              </p:cNvSpPr>
              <p:nvPr/>
            </p:nvSpPr>
            <p:spPr bwMode="auto">
              <a:xfrm>
                <a:off x="4311" y="2142"/>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6" name="Freeform 918"/>
              <p:cNvSpPr>
                <a:spLocks noChangeAspect="1"/>
              </p:cNvSpPr>
              <p:nvPr/>
            </p:nvSpPr>
            <p:spPr bwMode="auto">
              <a:xfrm>
                <a:off x="4312" y="2143"/>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7" name="Freeform 919"/>
              <p:cNvSpPr>
                <a:spLocks noChangeAspect="1" noEditPoints="1"/>
              </p:cNvSpPr>
              <p:nvPr/>
            </p:nvSpPr>
            <p:spPr bwMode="auto">
              <a:xfrm>
                <a:off x="4312" y="2143"/>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8" name="Freeform 920"/>
              <p:cNvSpPr>
                <a:spLocks noChangeAspect="1" noEditPoints="1"/>
              </p:cNvSpPr>
              <p:nvPr/>
            </p:nvSpPr>
            <p:spPr bwMode="auto">
              <a:xfrm>
                <a:off x="4313" y="2143"/>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59" name="Freeform 921"/>
              <p:cNvSpPr>
                <a:spLocks noChangeAspect="1"/>
              </p:cNvSpPr>
              <p:nvPr/>
            </p:nvSpPr>
            <p:spPr bwMode="auto">
              <a:xfrm>
                <a:off x="4315" y="2144"/>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0" name="Freeform 922"/>
              <p:cNvSpPr>
                <a:spLocks noChangeAspect="1" noEditPoints="1"/>
              </p:cNvSpPr>
              <p:nvPr/>
            </p:nvSpPr>
            <p:spPr bwMode="auto">
              <a:xfrm>
                <a:off x="4316" y="2145"/>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1" name="Freeform 923"/>
              <p:cNvSpPr>
                <a:spLocks noChangeAspect="1" noEditPoints="1"/>
              </p:cNvSpPr>
              <p:nvPr/>
            </p:nvSpPr>
            <p:spPr bwMode="auto">
              <a:xfrm>
                <a:off x="4318" y="2146"/>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2" name="Freeform 924"/>
              <p:cNvSpPr>
                <a:spLocks noChangeAspect="1"/>
              </p:cNvSpPr>
              <p:nvPr/>
            </p:nvSpPr>
            <p:spPr bwMode="auto">
              <a:xfrm>
                <a:off x="4320" y="2147"/>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3" name="Freeform 925"/>
              <p:cNvSpPr>
                <a:spLocks noChangeAspect="1" noEditPoints="1"/>
              </p:cNvSpPr>
              <p:nvPr/>
            </p:nvSpPr>
            <p:spPr bwMode="auto">
              <a:xfrm>
                <a:off x="4322" y="2149"/>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4" name="Freeform 926"/>
              <p:cNvSpPr>
                <a:spLocks noChangeAspect="1" noEditPoints="1"/>
              </p:cNvSpPr>
              <p:nvPr/>
            </p:nvSpPr>
            <p:spPr bwMode="auto">
              <a:xfrm>
                <a:off x="4324" y="2150"/>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5" name="Freeform 927"/>
              <p:cNvSpPr>
                <a:spLocks noChangeAspect="1"/>
              </p:cNvSpPr>
              <p:nvPr/>
            </p:nvSpPr>
            <p:spPr bwMode="auto">
              <a:xfrm>
                <a:off x="4326" y="2151"/>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6" name="Freeform 928"/>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7" name="Freeform 929"/>
              <p:cNvSpPr>
                <a:spLocks noChangeAspect="1" noEditPoints="1"/>
              </p:cNvSpPr>
              <p:nvPr/>
            </p:nvSpPr>
            <p:spPr bwMode="auto">
              <a:xfrm>
                <a:off x="4260" y="2112"/>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8" name="Freeform 930"/>
              <p:cNvSpPr>
                <a:spLocks noChangeAspect="1" noEditPoints="1"/>
              </p:cNvSpPr>
              <p:nvPr/>
            </p:nvSpPr>
            <p:spPr bwMode="auto">
              <a:xfrm>
                <a:off x="4260" y="2109"/>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69" name="Freeform 931"/>
              <p:cNvSpPr>
                <a:spLocks noChangeAspect="1" noEditPoints="1"/>
              </p:cNvSpPr>
              <p:nvPr/>
            </p:nvSpPr>
            <p:spPr bwMode="auto">
              <a:xfrm>
                <a:off x="4260" y="2106"/>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0" name="Freeform 932"/>
              <p:cNvSpPr>
                <a:spLocks noChangeAspect="1" noEditPoints="1"/>
              </p:cNvSpPr>
              <p:nvPr/>
            </p:nvSpPr>
            <p:spPr bwMode="auto">
              <a:xfrm>
                <a:off x="4275" y="2143"/>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1" name="Freeform 933"/>
              <p:cNvSpPr>
                <a:spLocks noChangeAspect="1" noEditPoints="1"/>
              </p:cNvSpPr>
              <p:nvPr/>
            </p:nvSpPr>
            <p:spPr bwMode="auto">
              <a:xfrm>
                <a:off x="4260" y="2102"/>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2" name="Freeform 934"/>
              <p:cNvSpPr>
                <a:spLocks noChangeAspect="1" noEditPoints="1"/>
              </p:cNvSpPr>
              <p:nvPr/>
            </p:nvSpPr>
            <p:spPr bwMode="auto">
              <a:xfrm>
                <a:off x="4275" y="2143"/>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3" name="Freeform 935"/>
              <p:cNvSpPr>
                <a:spLocks noChangeAspect="1" noEditPoints="1"/>
              </p:cNvSpPr>
              <p:nvPr/>
            </p:nvSpPr>
            <p:spPr bwMode="auto">
              <a:xfrm>
                <a:off x="4261" y="2097"/>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4" name="Freeform 936"/>
              <p:cNvSpPr>
                <a:spLocks noChangeAspect="1" noEditPoints="1"/>
              </p:cNvSpPr>
              <p:nvPr/>
            </p:nvSpPr>
            <p:spPr bwMode="auto">
              <a:xfrm>
                <a:off x="4286" y="2154"/>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5" name="Freeform 937"/>
              <p:cNvSpPr>
                <a:spLocks noChangeAspect="1" noEditPoints="1"/>
              </p:cNvSpPr>
              <p:nvPr/>
            </p:nvSpPr>
            <p:spPr bwMode="auto">
              <a:xfrm>
                <a:off x="4262" y="2092"/>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6" name="Freeform 938"/>
              <p:cNvSpPr>
                <a:spLocks noChangeAspect="1" noEditPoints="1"/>
              </p:cNvSpPr>
              <p:nvPr/>
            </p:nvSpPr>
            <p:spPr bwMode="auto">
              <a:xfrm>
                <a:off x="4311" y="2171"/>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7" name="Freeform 939"/>
              <p:cNvSpPr>
                <a:spLocks noChangeAspect="1" noEditPoints="1"/>
              </p:cNvSpPr>
              <p:nvPr/>
            </p:nvSpPr>
            <p:spPr bwMode="auto">
              <a:xfrm>
                <a:off x="4329" y="2179"/>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8" name="Freeform 940"/>
              <p:cNvSpPr>
                <a:spLocks noChangeAspect="1" noEditPoints="1"/>
              </p:cNvSpPr>
              <p:nvPr/>
            </p:nvSpPr>
            <p:spPr bwMode="auto">
              <a:xfrm>
                <a:off x="4266" y="2088"/>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79" name="Freeform 941"/>
              <p:cNvSpPr>
                <a:spLocks noChangeAspect="1" noEditPoints="1"/>
              </p:cNvSpPr>
              <p:nvPr/>
            </p:nvSpPr>
            <p:spPr bwMode="auto">
              <a:xfrm>
                <a:off x="4354" y="2141"/>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0" name="Freeform 942"/>
              <p:cNvSpPr>
                <a:spLocks noChangeAspect="1" noEditPoints="1"/>
              </p:cNvSpPr>
              <p:nvPr/>
            </p:nvSpPr>
            <p:spPr bwMode="auto">
              <a:xfrm>
                <a:off x="4333" y="2144"/>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1" name="Freeform 943"/>
              <p:cNvSpPr>
                <a:spLocks noChangeAspect="1"/>
              </p:cNvSpPr>
              <p:nvPr/>
            </p:nvSpPr>
            <p:spPr bwMode="auto">
              <a:xfrm>
                <a:off x="4328" y="2142"/>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2" name="Freeform 944"/>
              <p:cNvSpPr>
                <a:spLocks noChangeAspect="1"/>
              </p:cNvSpPr>
              <p:nvPr/>
            </p:nvSpPr>
            <p:spPr bwMode="auto">
              <a:xfrm>
                <a:off x="4323" y="2139"/>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3" name="Freeform 945"/>
              <p:cNvSpPr>
                <a:spLocks noChangeAspect="1"/>
              </p:cNvSpPr>
              <p:nvPr/>
            </p:nvSpPr>
            <p:spPr bwMode="auto">
              <a:xfrm>
                <a:off x="4317" y="2136"/>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4" name="Freeform 946"/>
              <p:cNvSpPr>
                <a:spLocks noChangeAspect="1" noEditPoints="1"/>
              </p:cNvSpPr>
              <p:nvPr/>
            </p:nvSpPr>
            <p:spPr bwMode="auto">
              <a:xfrm>
                <a:off x="4315" y="2135"/>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5" name="Freeform 947"/>
              <p:cNvSpPr>
                <a:spLocks noChangeAspect="1" noEditPoints="1"/>
              </p:cNvSpPr>
              <p:nvPr/>
            </p:nvSpPr>
            <p:spPr bwMode="auto">
              <a:xfrm>
                <a:off x="4318" y="2134"/>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6" name="Freeform 948"/>
              <p:cNvSpPr>
                <a:spLocks noChangeAspect="1" noEditPoints="1"/>
              </p:cNvSpPr>
              <p:nvPr/>
            </p:nvSpPr>
            <p:spPr bwMode="auto">
              <a:xfrm>
                <a:off x="4278" y="2104"/>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7" name="Freeform 949"/>
              <p:cNvSpPr>
                <a:spLocks noChangeAspect="1" noEditPoints="1"/>
              </p:cNvSpPr>
              <p:nvPr/>
            </p:nvSpPr>
            <p:spPr bwMode="auto">
              <a:xfrm>
                <a:off x="4279" y="2104"/>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8" name="Freeform 950"/>
              <p:cNvSpPr>
                <a:spLocks noChangeAspect="1"/>
              </p:cNvSpPr>
              <p:nvPr/>
            </p:nvSpPr>
            <p:spPr bwMode="auto">
              <a:xfrm>
                <a:off x="4311" y="2130"/>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89" name="Freeform 951"/>
              <p:cNvSpPr>
                <a:spLocks noChangeAspect="1" noEditPoints="1"/>
              </p:cNvSpPr>
              <p:nvPr/>
            </p:nvSpPr>
            <p:spPr bwMode="auto">
              <a:xfrm>
                <a:off x="4308" y="2128"/>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0" name="Freeform 952"/>
              <p:cNvSpPr>
                <a:spLocks noChangeAspect="1" noEditPoints="1"/>
              </p:cNvSpPr>
              <p:nvPr/>
            </p:nvSpPr>
            <p:spPr bwMode="auto">
              <a:xfrm>
                <a:off x="4315" y="21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1" name="Freeform 953"/>
              <p:cNvSpPr>
                <a:spLocks noChangeAspect="1"/>
              </p:cNvSpPr>
              <p:nvPr/>
            </p:nvSpPr>
            <p:spPr bwMode="auto">
              <a:xfrm>
                <a:off x="4315" y="21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2" name="Freeform 954"/>
              <p:cNvSpPr>
                <a:spLocks noChangeAspect="1"/>
              </p:cNvSpPr>
              <p:nvPr/>
            </p:nvSpPr>
            <p:spPr bwMode="auto">
              <a:xfrm>
                <a:off x="4316" y="2132"/>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3" name="Freeform 955"/>
              <p:cNvSpPr>
                <a:spLocks noChangeAspect="1" noEditPoints="1"/>
              </p:cNvSpPr>
              <p:nvPr/>
            </p:nvSpPr>
            <p:spPr bwMode="auto">
              <a:xfrm>
                <a:off x="4315" y="2133"/>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4" name="Freeform 956"/>
              <p:cNvSpPr>
                <a:spLocks noChangeAspect="1" noEditPoints="1"/>
              </p:cNvSpPr>
              <p:nvPr/>
            </p:nvSpPr>
            <p:spPr bwMode="auto">
              <a:xfrm>
                <a:off x="4315" y="2132"/>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5" name="Freeform 957"/>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6" name="Freeform 958"/>
              <p:cNvSpPr>
                <a:spLocks noChangeAspect="1" noEditPoints="1"/>
              </p:cNvSpPr>
              <p:nvPr/>
            </p:nvSpPr>
            <p:spPr bwMode="auto">
              <a:xfrm>
                <a:off x="4315" y="2133"/>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7" name="Freeform 959"/>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8" name="Freeform 960"/>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599" name="Freeform 961"/>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00" name="Oval 962"/>
              <p:cNvSpPr>
                <a:spLocks noChangeAspect="1" noChangeArrowheads="1"/>
              </p:cNvSpPr>
              <p:nvPr/>
            </p:nvSpPr>
            <p:spPr bwMode="auto">
              <a:xfrm>
                <a:off x="4315" y="2133"/>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601" name="Freeform 963"/>
              <p:cNvSpPr>
                <a:spLocks noChangeAspect="1" noEditPoints="1"/>
              </p:cNvSpPr>
              <p:nvPr/>
            </p:nvSpPr>
            <p:spPr bwMode="auto">
              <a:xfrm>
                <a:off x="4315" y="2133"/>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02" name="Freeform 964"/>
              <p:cNvSpPr>
                <a:spLocks noChangeAspect="1" noEditPoints="1"/>
              </p:cNvSpPr>
              <p:nvPr/>
            </p:nvSpPr>
            <p:spPr bwMode="auto">
              <a:xfrm>
                <a:off x="4315" y="2133"/>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03" name="Freeform 965"/>
              <p:cNvSpPr>
                <a:spLocks noChangeAspect="1" noEditPoints="1"/>
              </p:cNvSpPr>
              <p:nvPr/>
            </p:nvSpPr>
            <p:spPr bwMode="auto">
              <a:xfrm>
                <a:off x="4315" y="21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04" name="Freeform 966"/>
              <p:cNvSpPr>
                <a:spLocks noChangeAspect="1" noEditPoints="1"/>
              </p:cNvSpPr>
              <p:nvPr/>
            </p:nvSpPr>
            <p:spPr bwMode="auto">
              <a:xfrm>
                <a:off x="4315" y="21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05" name="Freeform 967"/>
              <p:cNvSpPr>
                <a:spLocks noChangeAspect="1" noEditPoints="1"/>
              </p:cNvSpPr>
              <p:nvPr/>
            </p:nvSpPr>
            <p:spPr bwMode="auto">
              <a:xfrm>
                <a:off x="4315" y="21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06" name="Freeform 968"/>
              <p:cNvSpPr>
                <a:spLocks noChangeAspect="1" noEditPoints="1"/>
              </p:cNvSpPr>
              <p:nvPr/>
            </p:nvSpPr>
            <p:spPr bwMode="auto">
              <a:xfrm>
                <a:off x="4315" y="21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07" name="Freeform 969"/>
              <p:cNvSpPr>
                <a:spLocks noChangeAspect="1" noEditPoints="1"/>
              </p:cNvSpPr>
              <p:nvPr/>
            </p:nvSpPr>
            <p:spPr bwMode="auto">
              <a:xfrm>
                <a:off x="4315" y="21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08" name="Freeform 970"/>
              <p:cNvSpPr>
                <a:spLocks noChangeAspect="1" noEditPoints="1"/>
              </p:cNvSpPr>
              <p:nvPr/>
            </p:nvSpPr>
            <p:spPr bwMode="auto">
              <a:xfrm>
                <a:off x="4315" y="2132"/>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09" name="Freeform 971"/>
              <p:cNvSpPr>
                <a:spLocks noChangeAspect="1" noEditPoints="1"/>
              </p:cNvSpPr>
              <p:nvPr/>
            </p:nvSpPr>
            <p:spPr bwMode="auto">
              <a:xfrm>
                <a:off x="4316" y="2132"/>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0" name="Freeform 972"/>
              <p:cNvSpPr>
                <a:spLocks noChangeAspect="1" noEditPoints="1"/>
              </p:cNvSpPr>
              <p:nvPr/>
            </p:nvSpPr>
            <p:spPr bwMode="auto">
              <a:xfrm>
                <a:off x="4316" y="21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1" name="Freeform 973"/>
              <p:cNvSpPr>
                <a:spLocks noChangeAspect="1" noEditPoints="1"/>
              </p:cNvSpPr>
              <p:nvPr/>
            </p:nvSpPr>
            <p:spPr bwMode="auto">
              <a:xfrm>
                <a:off x="4273" y="2091"/>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2" name="Freeform 974"/>
              <p:cNvSpPr>
                <a:spLocks noChangeAspect="1" noEditPoints="1"/>
              </p:cNvSpPr>
              <p:nvPr/>
            </p:nvSpPr>
            <p:spPr bwMode="auto">
              <a:xfrm>
                <a:off x="4273" y="2091"/>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3" name="Freeform 975"/>
              <p:cNvSpPr>
                <a:spLocks noChangeAspect="1" noEditPoints="1"/>
              </p:cNvSpPr>
              <p:nvPr/>
            </p:nvSpPr>
            <p:spPr bwMode="auto">
              <a:xfrm>
                <a:off x="4288" y="2111"/>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4" name="Freeform 976"/>
              <p:cNvSpPr>
                <a:spLocks noChangeAspect="1" noEditPoints="1"/>
              </p:cNvSpPr>
              <p:nvPr/>
            </p:nvSpPr>
            <p:spPr bwMode="auto">
              <a:xfrm>
                <a:off x="4277" y="2091"/>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5" name="Freeform 977"/>
              <p:cNvSpPr>
                <a:spLocks noChangeAspect="1"/>
              </p:cNvSpPr>
              <p:nvPr/>
            </p:nvSpPr>
            <p:spPr bwMode="auto">
              <a:xfrm>
                <a:off x="4294" y="2116"/>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6" name="Freeform 978"/>
              <p:cNvSpPr>
                <a:spLocks noChangeAspect="1" noEditPoints="1"/>
              </p:cNvSpPr>
              <p:nvPr/>
            </p:nvSpPr>
            <p:spPr bwMode="auto">
              <a:xfrm>
                <a:off x="4277" y="2093"/>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7" name="Freeform 979"/>
              <p:cNvSpPr>
                <a:spLocks noChangeAspect="1"/>
              </p:cNvSpPr>
              <p:nvPr/>
            </p:nvSpPr>
            <p:spPr bwMode="auto">
              <a:xfrm>
                <a:off x="4299" y="2121"/>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8" name="Freeform 980"/>
              <p:cNvSpPr>
                <a:spLocks noChangeAspect="1" noEditPoints="1"/>
              </p:cNvSpPr>
              <p:nvPr/>
            </p:nvSpPr>
            <p:spPr bwMode="auto">
              <a:xfrm>
                <a:off x="4281" y="2095"/>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19" name="Freeform 981"/>
              <p:cNvSpPr>
                <a:spLocks noChangeAspect="1" noEditPoints="1"/>
              </p:cNvSpPr>
              <p:nvPr/>
            </p:nvSpPr>
            <p:spPr bwMode="auto">
              <a:xfrm>
                <a:off x="4311" y="2130"/>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0" name="Freeform 982"/>
              <p:cNvSpPr>
                <a:spLocks noChangeAspect="1" noEditPoints="1"/>
              </p:cNvSpPr>
              <p:nvPr/>
            </p:nvSpPr>
            <p:spPr bwMode="auto">
              <a:xfrm>
                <a:off x="4305" y="2125"/>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1" name="Freeform 983"/>
              <p:cNvSpPr>
                <a:spLocks noChangeAspect="1" noEditPoints="1"/>
              </p:cNvSpPr>
              <p:nvPr/>
            </p:nvSpPr>
            <p:spPr bwMode="auto">
              <a:xfrm>
                <a:off x="4286" y="2098"/>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2" name="Freeform 984"/>
              <p:cNvSpPr>
                <a:spLocks noChangeAspect="1" noEditPoints="1"/>
              </p:cNvSpPr>
              <p:nvPr/>
            </p:nvSpPr>
            <p:spPr bwMode="auto">
              <a:xfrm>
                <a:off x="4289" y="2099"/>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3" name="Freeform 985"/>
              <p:cNvSpPr>
                <a:spLocks noChangeAspect="1" noEditPoints="1"/>
              </p:cNvSpPr>
              <p:nvPr/>
            </p:nvSpPr>
            <p:spPr bwMode="auto">
              <a:xfrm>
                <a:off x="4313" y="2131"/>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4" name="Freeform 986"/>
              <p:cNvSpPr>
                <a:spLocks noChangeAspect="1" noEditPoints="1"/>
              </p:cNvSpPr>
              <p:nvPr/>
            </p:nvSpPr>
            <p:spPr bwMode="auto">
              <a:xfrm>
                <a:off x="4297" y="2104"/>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5" name="Freeform 987"/>
              <p:cNvSpPr>
                <a:spLocks noChangeAspect="1"/>
              </p:cNvSpPr>
              <p:nvPr/>
            </p:nvSpPr>
            <p:spPr bwMode="auto">
              <a:xfrm>
                <a:off x="4303" y="2110"/>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6" name="Freeform 988"/>
              <p:cNvSpPr>
                <a:spLocks noChangeAspect="1" noEditPoints="1"/>
              </p:cNvSpPr>
              <p:nvPr/>
            </p:nvSpPr>
            <p:spPr bwMode="auto">
              <a:xfrm>
                <a:off x="4320" y="2136"/>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7" name="Freeform 989"/>
              <p:cNvSpPr>
                <a:spLocks noChangeAspect="1"/>
              </p:cNvSpPr>
              <p:nvPr/>
            </p:nvSpPr>
            <p:spPr bwMode="auto">
              <a:xfrm>
                <a:off x="4323" y="2133"/>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8" name="Freeform 990"/>
              <p:cNvSpPr>
                <a:spLocks noChangeAspect="1"/>
              </p:cNvSpPr>
              <p:nvPr/>
            </p:nvSpPr>
            <p:spPr bwMode="auto">
              <a:xfrm>
                <a:off x="4308" y="2128"/>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29" name="Freeform 991"/>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0" name="Freeform 992"/>
              <p:cNvSpPr>
                <a:spLocks noChangeAspect="1" noEditPoints="1"/>
              </p:cNvSpPr>
              <p:nvPr/>
            </p:nvSpPr>
            <p:spPr bwMode="auto">
              <a:xfrm>
                <a:off x="4273" y="2084"/>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1" name="Freeform 993"/>
              <p:cNvSpPr>
                <a:spLocks noChangeAspect="1" noEditPoints="1"/>
              </p:cNvSpPr>
              <p:nvPr/>
            </p:nvSpPr>
            <p:spPr bwMode="auto">
              <a:xfrm>
                <a:off x="4271" y="2083"/>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2" name="Freeform 994"/>
              <p:cNvSpPr>
                <a:spLocks noChangeAspect="1" noEditPoints="1"/>
              </p:cNvSpPr>
              <p:nvPr/>
            </p:nvSpPr>
            <p:spPr bwMode="auto">
              <a:xfrm>
                <a:off x="4267" y="2081"/>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3" name="Freeform 995"/>
              <p:cNvSpPr>
                <a:spLocks noChangeAspect="1"/>
              </p:cNvSpPr>
              <p:nvPr/>
            </p:nvSpPr>
            <p:spPr bwMode="auto">
              <a:xfrm>
                <a:off x="4364" y="2141"/>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4" name="Freeform 996"/>
              <p:cNvSpPr>
                <a:spLocks noChangeAspect="1" noEditPoints="1"/>
              </p:cNvSpPr>
              <p:nvPr/>
            </p:nvSpPr>
            <p:spPr bwMode="auto">
              <a:xfrm>
                <a:off x="4265" y="2081"/>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5" name="Freeform 997"/>
              <p:cNvSpPr>
                <a:spLocks noChangeAspect="1" noEditPoints="1"/>
              </p:cNvSpPr>
              <p:nvPr/>
            </p:nvSpPr>
            <p:spPr bwMode="auto">
              <a:xfrm>
                <a:off x="4262" y="2085"/>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6" name="Freeform 998"/>
              <p:cNvSpPr>
                <a:spLocks noChangeAspect="1" noEditPoints="1"/>
              </p:cNvSpPr>
              <p:nvPr/>
            </p:nvSpPr>
            <p:spPr bwMode="auto">
              <a:xfrm>
                <a:off x="4262" y="2087"/>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7" name="Freeform 999"/>
              <p:cNvSpPr>
                <a:spLocks noChangeAspect="1" noEditPoints="1"/>
              </p:cNvSpPr>
              <p:nvPr/>
            </p:nvSpPr>
            <p:spPr bwMode="auto">
              <a:xfrm>
                <a:off x="4251" y="2087"/>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8" name="Freeform 1000"/>
              <p:cNvSpPr>
                <a:spLocks noChangeAspect="1" noEditPoints="1"/>
              </p:cNvSpPr>
              <p:nvPr/>
            </p:nvSpPr>
            <p:spPr bwMode="auto">
              <a:xfrm>
                <a:off x="4251" y="2088"/>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39" name="Freeform 1001"/>
              <p:cNvSpPr>
                <a:spLocks noChangeAspect="1" noEditPoints="1"/>
              </p:cNvSpPr>
              <p:nvPr/>
            </p:nvSpPr>
            <p:spPr bwMode="auto">
              <a:xfrm>
                <a:off x="4274" y="2107"/>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0" name="Freeform 1002"/>
              <p:cNvSpPr>
                <a:spLocks noChangeAspect="1" noEditPoints="1"/>
              </p:cNvSpPr>
              <p:nvPr/>
            </p:nvSpPr>
            <p:spPr bwMode="auto">
              <a:xfrm>
                <a:off x="4279" y="2112"/>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1" name="Freeform 1003"/>
              <p:cNvSpPr>
                <a:spLocks noChangeAspect="1" noEditPoints="1"/>
              </p:cNvSpPr>
              <p:nvPr/>
            </p:nvSpPr>
            <p:spPr bwMode="auto">
              <a:xfrm>
                <a:off x="4281" y="2116"/>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2" name="Freeform 1004"/>
              <p:cNvSpPr>
                <a:spLocks noChangeAspect="1" noEditPoints="1"/>
              </p:cNvSpPr>
              <p:nvPr/>
            </p:nvSpPr>
            <p:spPr bwMode="auto">
              <a:xfrm>
                <a:off x="4285" y="2119"/>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3" name="Freeform 1005"/>
              <p:cNvSpPr>
                <a:spLocks noChangeAspect="1" noEditPoints="1"/>
              </p:cNvSpPr>
              <p:nvPr/>
            </p:nvSpPr>
            <p:spPr bwMode="auto">
              <a:xfrm>
                <a:off x="4287" y="2122"/>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4" name="Freeform 1006"/>
              <p:cNvSpPr>
                <a:spLocks noChangeAspect="1" noEditPoints="1"/>
              </p:cNvSpPr>
              <p:nvPr/>
            </p:nvSpPr>
            <p:spPr bwMode="auto">
              <a:xfrm>
                <a:off x="4289" y="2123"/>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5" name="Freeform 1007"/>
              <p:cNvSpPr>
                <a:spLocks noChangeAspect="1"/>
              </p:cNvSpPr>
              <p:nvPr/>
            </p:nvSpPr>
            <p:spPr bwMode="auto">
              <a:xfrm>
                <a:off x="4292" y="2126"/>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6" name="Freeform 1008"/>
              <p:cNvSpPr>
                <a:spLocks noChangeAspect="1" noEditPoints="1"/>
              </p:cNvSpPr>
              <p:nvPr/>
            </p:nvSpPr>
            <p:spPr bwMode="auto">
              <a:xfrm>
                <a:off x="4294" y="2129"/>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7" name="Freeform 1009"/>
              <p:cNvSpPr>
                <a:spLocks noChangeAspect="1" noEditPoints="1"/>
              </p:cNvSpPr>
              <p:nvPr/>
            </p:nvSpPr>
            <p:spPr bwMode="auto">
              <a:xfrm>
                <a:off x="4296" y="2131"/>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8" name="Freeform 1010"/>
              <p:cNvSpPr>
                <a:spLocks noChangeAspect="1" noEditPoints="1"/>
              </p:cNvSpPr>
              <p:nvPr/>
            </p:nvSpPr>
            <p:spPr bwMode="auto">
              <a:xfrm>
                <a:off x="4298" y="2132"/>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49" name="Freeform 1011"/>
              <p:cNvSpPr>
                <a:spLocks noChangeAspect="1" noEditPoints="1"/>
              </p:cNvSpPr>
              <p:nvPr/>
            </p:nvSpPr>
            <p:spPr bwMode="auto">
              <a:xfrm>
                <a:off x="4299" y="2134"/>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0" name="Freeform 1012"/>
              <p:cNvSpPr>
                <a:spLocks noChangeAspect="1" noEditPoints="1"/>
              </p:cNvSpPr>
              <p:nvPr/>
            </p:nvSpPr>
            <p:spPr bwMode="auto">
              <a:xfrm>
                <a:off x="4301" y="2135"/>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1" name="Freeform 1013"/>
              <p:cNvSpPr>
                <a:spLocks noChangeAspect="1" noEditPoints="1"/>
              </p:cNvSpPr>
              <p:nvPr/>
            </p:nvSpPr>
            <p:spPr bwMode="auto">
              <a:xfrm>
                <a:off x="4302" y="2137"/>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2" name="Freeform 1014"/>
              <p:cNvSpPr>
                <a:spLocks noChangeAspect="1"/>
              </p:cNvSpPr>
              <p:nvPr/>
            </p:nvSpPr>
            <p:spPr bwMode="auto">
              <a:xfrm>
                <a:off x="4304" y="2138"/>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3" name="Freeform 1015"/>
              <p:cNvSpPr>
                <a:spLocks noChangeAspect="1" noEditPoints="1"/>
              </p:cNvSpPr>
              <p:nvPr/>
            </p:nvSpPr>
            <p:spPr bwMode="auto">
              <a:xfrm>
                <a:off x="4305" y="2139"/>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4" name="Freeform 1016"/>
              <p:cNvSpPr>
                <a:spLocks noChangeAspect="1"/>
              </p:cNvSpPr>
              <p:nvPr/>
            </p:nvSpPr>
            <p:spPr bwMode="auto">
              <a:xfrm>
                <a:off x="4306" y="2139"/>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5" name="Freeform 1017"/>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6" name="Freeform 1018"/>
              <p:cNvSpPr>
                <a:spLocks noChangeAspect="1" noEditPoints="1"/>
              </p:cNvSpPr>
              <p:nvPr/>
            </p:nvSpPr>
            <p:spPr bwMode="auto">
              <a:xfrm>
                <a:off x="4260" y="2112"/>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7" name="Freeform 1019"/>
              <p:cNvSpPr>
                <a:spLocks noChangeAspect="1" noEditPoints="1"/>
              </p:cNvSpPr>
              <p:nvPr/>
            </p:nvSpPr>
            <p:spPr bwMode="auto">
              <a:xfrm>
                <a:off x="4260" y="2109"/>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8" name="Freeform 1020"/>
              <p:cNvSpPr>
                <a:spLocks noChangeAspect="1" noEditPoints="1"/>
              </p:cNvSpPr>
              <p:nvPr/>
            </p:nvSpPr>
            <p:spPr bwMode="auto">
              <a:xfrm>
                <a:off x="4260" y="2106"/>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59" name="Freeform 1021"/>
              <p:cNvSpPr>
                <a:spLocks noChangeAspect="1" noEditPoints="1"/>
              </p:cNvSpPr>
              <p:nvPr/>
            </p:nvSpPr>
            <p:spPr bwMode="auto">
              <a:xfrm>
                <a:off x="4275" y="2143"/>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0" name="Freeform 1022"/>
              <p:cNvSpPr>
                <a:spLocks noChangeAspect="1" noEditPoints="1"/>
              </p:cNvSpPr>
              <p:nvPr/>
            </p:nvSpPr>
            <p:spPr bwMode="auto">
              <a:xfrm>
                <a:off x="4260" y="2102"/>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1" name="Freeform 1023"/>
              <p:cNvSpPr>
                <a:spLocks noChangeAspect="1" noEditPoints="1"/>
              </p:cNvSpPr>
              <p:nvPr/>
            </p:nvSpPr>
            <p:spPr bwMode="auto">
              <a:xfrm>
                <a:off x="4275" y="2143"/>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2" name="Freeform 0"/>
              <p:cNvSpPr>
                <a:spLocks noChangeAspect="1" noEditPoints="1"/>
              </p:cNvSpPr>
              <p:nvPr/>
            </p:nvSpPr>
            <p:spPr bwMode="auto">
              <a:xfrm>
                <a:off x="4261" y="2097"/>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3" name="Freeform 1"/>
              <p:cNvSpPr>
                <a:spLocks noChangeAspect="1" noEditPoints="1"/>
              </p:cNvSpPr>
              <p:nvPr/>
            </p:nvSpPr>
            <p:spPr bwMode="auto">
              <a:xfrm>
                <a:off x="4286" y="2154"/>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4" name="Freeform 2"/>
              <p:cNvSpPr>
                <a:spLocks noChangeAspect="1" noEditPoints="1"/>
              </p:cNvSpPr>
              <p:nvPr/>
            </p:nvSpPr>
            <p:spPr bwMode="auto">
              <a:xfrm>
                <a:off x="4262" y="2092"/>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5" name="Freeform 3"/>
              <p:cNvSpPr>
                <a:spLocks noChangeAspect="1" noEditPoints="1"/>
              </p:cNvSpPr>
              <p:nvPr/>
            </p:nvSpPr>
            <p:spPr bwMode="auto">
              <a:xfrm>
                <a:off x="4311" y="2171"/>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6" name="Freeform 4"/>
              <p:cNvSpPr>
                <a:spLocks noChangeAspect="1" noEditPoints="1"/>
              </p:cNvSpPr>
              <p:nvPr/>
            </p:nvSpPr>
            <p:spPr bwMode="auto">
              <a:xfrm>
                <a:off x="4329" y="2179"/>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7" name="Freeform 5"/>
              <p:cNvSpPr>
                <a:spLocks noChangeAspect="1" noEditPoints="1"/>
              </p:cNvSpPr>
              <p:nvPr/>
            </p:nvSpPr>
            <p:spPr bwMode="auto">
              <a:xfrm>
                <a:off x="4266" y="2088"/>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8" name="Freeform 6"/>
              <p:cNvSpPr>
                <a:spLocks noChangeAspect="1" noEditPoints="1"/>
              </p:cNvSpPr>
              <p:nvPr/>
            </p:nvSpPr>
            <p:spPr bwMode="auto">
              <a:xfrm>
                <a:off x="4354" y="2141"/>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69" name="Freeform 7"/>
              <p:cNvSpPr>
                <a:spLocks noChangeAspect="1" noEditPoints="1"/>
              </p:cNvSpPr>
              <p:nvPr/>
            </p:nvSpPr>
            <p:spPr bwMode="auto">
              <a:xfrm>
                <a:off x="4333" y="2144"/>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0" name="Freeform 8"/>
              <p:cNvSpPr>
                <a:spLocks noChangeAspect="1"/>
              </p:cNvSpPr>
              <p:nvPr/>
            </p:nvSpPr>
            <p:spPr bwMode="auto">
              <a:xfrm>
                <a:off x="4328" y="2142"/>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1" name="Freeform 9"/>
              <p:cNvSpPr>
                <a:spLocks noChangeAspect="1"/>
              </p:cNvSpPr>
              <p:nvPr/>
            </p:nvSpPr>
            <p:spPr bwMode="auto">
              <a:xfrm>
                <a:off x="4323" y="2139"/>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2" name="Freeform 10"/>
              <p:cNvSpPr>
                <a:spLocks noChangeAspect="1"/>
              </p:cNvSpPr>
              <p:nvPr/>
            </p:nvSpPr>
            <p:spPr bwMode="auto">
              <a:xfrm>
                <a:off x="4317" y="2136"/>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3" name="Freeform 11"/>
              <p:cNvSpPr>
                <a:spLocks noChangeAspect="1" noEditPoints="1"/>
              </p:cNvSpPr>
              <p:nvPr/>
            </p:nvSpPr>
            <p:spPr bwMode="auto">
              <a:xfrm>
                <a:off x="4315" y="2135"/>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4" name="Freeform 12"/>
              <p:cNvSpPr>
                <a:spLocks noChangeAspect="1" noEditPoints="1"/>
              </p:cNvSpPr>
              <p:nvPr/>
            </p:nvSpPr>
            <p:spPr bwMode="auto">
              <a:xfrm>
                <a:off x="4318" y="2134"/>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5" name="Freeform 13"/>
              <p:cNvSpPr>
                <a:spLocks noChangeAspect="1" noEditPoints="1"/>
              </p:cNvSpPr>
              <p:nvPr/>
            </p:nvSpPr>
            <p:spPr bwMode="auto">
              <a:xfrm>
                <a:off x="4278" y="2104"/>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6" name="Freeform 14"/>
              <p:cNvSpPr>
                <a:spLocks noChangeAspect="1" noEditPoints="1"/>
              </p:cNvSpPr>
              <p:nvPr/>
            </p:nvSpPr>
            <p:spPr bwMode="auto">
              <a:xfrm>
                <a:off x="4279" y="2104"/>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7" name="Freeform 15"/>
              <p:cNvSpPr>
                <a:spLocks noChangeAspect="1"/>
              </p:cNvSpPr>
              <p:nvPr/>
            </p:nvSpPr>
            <p:spPr bwMode="auto">
              <a:xfrm>
                <a:off x="4311" y="2130"/>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8" name="Freeform 16"/>
              <p:cNvSpPr>
                <a:spLocks noChangeAspect="1" noEditPoints="1"/>
              </p:cNvSpPr>
              <p:nvPr/>
            </p:nvSpPr>
            <p:spPr bwMode="auto">
              <a:xfrm>
                <a:off x="4308" y="2128"/>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79" name="Freeform 17"/>
              <p:cNvSpPr>
                <a:spLocks noChangeAspect="1" noEditPoints="1"/>
              </p:cNvSpPr>
              <p:nvPr/>
            </p:nvSpPr>
            <p:spPr bwMode="auto">
              <a:xfrm>
                <a:off x="4315" y="21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0" name="Freeform 18"/>
              <p:cNvSpPr>
                <a:spLocks noChangeAspect="1"/>
              </p:cNvSpPr>
              <p:nvPr/>
            </p:nvSpPr>
            <p:spPr bwMode="auto">
              <a:xfrm>
                <a:off x="4315" y="21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1" name="Freeform 19"/>
              <p:cNvSpPr>
                <a:spLocks noChangeAspect="1"/>
              </p:cNvSpPr>
              <p:nvPr/>
            </p:nvSpPr>
            <p:spPr bwMode="auto">
              <a:xfrm>
                <a:off x="4316" y="2132"/>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2" name="Freeform 20"/>
              <p:cNvSpPr>
                <a:spLocks noChangeAspect="1" noEditPoints="1"/>
              </p:cNvSpPr>
              <p:nvPr/>
            </p:nvSpPr>
            <p:spPr bwMode="auto">
              <a:xfrm>
                <a:off x="4315" y="2133"/>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3" name="Freeform 21"/>
              <p:cNvSpPr>
                <a:spLocks noChangeAspect="1" noEditPoints="1"/>
              </p:cNvSpPr>
              <p:nvPr/>
            </p:nvSpPr>
            <p:spPr bwMode="auto">
              <a:xfrm>
                <a:off x="4315" y="2132"/>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4" name="Freeform 22"/>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5" name="Freeform 23"/>
              <p:cNvSpPr>
                <a:spLocks noChangeAspect="1" noEditPoints="1"/>
              </p:cNvSpPr>
              <p:nvPr/>
            </p:nvSpPr>
            <p:spPr bwMode="auto">
              <a:xfrm>
                <a:off x="4315" y="2133"/>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6" name="Freeform 24"/>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7" name="Freeform 25"/>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8" name="Freeform 26"/>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89" name="Oval 27"/>
              <p:cNvSpPr>
                <a:spLocks noChangeAspect="1" noChangeArrowheads="1"/>
              </p:cNvSpPr>
              <p:nvPr/>
            </p:nvSpPr>
            <p:spPr bwMode="auto">
              <a:xfrm>
                <a:off x="4315" y="2133"/>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690" name="Freeform 28"/>
              <p:cNvSpPr>
                <a:spLocks noChangeAspect="1" noEditPoints="1"/>
              </p:cNvSpPr>
              <p:nvPr/>
            </p:nvSpPr>
            <p:spPr bwMode="auto">
              <a:xfrm>
                <a:off x="4315" y="2133"/>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91" name="Freeform 29"/>
              <p:cNvSpPr>
                <a:spLocks noChangeAspect="1" noEditPoints="1"/>
              </p:cNvSpPr>
              <p:nvPr/>
            </p:nvSpPr>
            <p:spPr bwMode="auto">
              <a:xfrm>
                <a:off x="4315" y="2133"/>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92" name="Freeform 30"/>
              <p:cNvSpPr>
                <a:spLocks noChangeAspect="1" noEditPoints="1"/>
              </p:cNvSpPr>
              <p:nvPr/>
            </p:nvSpPr>
            <p:spPr bwMode="auto">
              <a:xfrm>
                <a:off x="4315" y="21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93" name="Freeform 31"/>
              <p:cNvSpPr>
                <a:spLocks noChangeAspect="1" noEditPoints="1"/>
              </p:cNvSpPr>
              <p:nvPr/>
            </p:nvSpPr>
            <p:spPr bwMode="auto">
              <a:xfrm>
                <a:off x="4315" y="21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94" name="Freeform 32"/>
              <p:cNvSpPr>
                <a:spLocks noChangeAspect="1" noEditPoints="1"/>
              </p:cNvSpPr>
              <p:nvPr/>
            </p:nvSpPr>
            <p:spPr bwMode="auto">
              <a:xfrm>
                <a:off x="4315" y="21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95" name="Freeform 33"/>
              <p:cNvSpPr>
                <a:spLocks noChangeAspect="1" noEditPoints="1"/>
              </p:cNvSpPr>
              <p:nvPr/>
            </p:nvSpPr>
            <p:spPr bwMode="auto">
              <a:xfrm>
                <a:off x="4315" y="21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96" name="Freeform 34"/>
              <p:cNvSpPr>
                <a:spLocks noChangeAspect="1" noEditPoints="1"/>
              </p:cNvSpPr>
              <p:nvPr/>
            </p:nvSpPr>
            <p:spPr bwMode="auto">
              <a:xfrm>
                <a:off x="4315" y="21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97" name="Freeform 35"/>
              <p:cNvSpPr>
                <a:spLocks noChangeAspect="1" noEditPoints="1"/>
              </p:cNvSpPr>
              <p:nvPr/>
            </p:nvSpPr>
            <p:spPr bwMode="auto">
              <a:xfrm>
                <a:off x="4315" y="2132"/>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98" name="Freeform 36"/>
              <p:cNvSpPr>
                <a:spLocks noChangeAspect="1" noEditPoints="1"/>
              </p:cNvSpPr>
              <p:nvPr/>
            </p:nvSpPr>
            <p:spPr bwMode="auto">
              <a:xfrm>
                <a:off x="4316" y="2132"/>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699" name="Freeform 37"/>
              <p:cNvSpPr>
                <a:spLocks noChangeAspect="1" noEditPoints="1"/>
              </p:cNvSpPr>
              <p:nvPr/>
            </p:nvSpPr>
            <p:spPr bwMode="auto">
              <a:xfrm>
                <a:off x="4316" y="21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0" name="Freeform 38"/>
              <p:cNvSpPr>
                <a:spLocks noChangeAspect="1" noEditPoints="1"/>
              </p:cNvSpPr>
              <p:nvPr/>
            </p:nvSpPr>
            <p:spPr bwMode="auto">
              <a:xfrm>
                <a:off x="4273" y="2091"/>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1" name="Freeform 39"/>
              <p:cNvSpPr>
                <a:spLocks noChangeAspect="1" noEditPoints="1"/>
              </p:cNvSpPr>
              <p:nvPr/>
            </p:nvSpPr>
            <p:spPr bwMode="auto">
              <a:xfrm>
                <a:off x="4273" y="2091"/>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2" name="Freeform 40"/>
              <p:cNvSpPr>
                <a:spLocks noChangeAspect="1" noEditPoints="1"/>
              </p:cNvSpPr>
              <p:nvPr/>
            </p:nvSpPr>
            <p:spPr bwMode="auto">
              <a:xfrm>
                <a:off x="4288" y="2111"/>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3" name="Freeform 41"/>
              <p:cNvSpPr>
                <a:spLocks noChangeAspect="1" noEditPoints="1"/>
              </p:cNvSpPr>
              <p:nvPr/>
            </p:nvSpPr>
            <p:spPr bwMode="auto">
              <a:xfrm>
                <a:off x="4277" y="2091"/>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4" name="Freeform 42"/>
              <p:cNvSpPr>
                <a:spLocks noChangeAspect="1"/>
              </p:cNvSpPr>
              <p:nvPr/>
            </p:nvSpPr>
            <p:spPr bwMode="auto">
              <a:xfrm>
                <a:off x="4294" y="2116"/>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5" name="Freeform 43"/>
              <p:cNvSpPr>
                <a:spLocks noChangeAspect="1" noEditPoints="1"/>
              </p:cNvSpPr>
              <p:nvPr/>
            </p:nvSpPr>
            <p:spPr bwMode="auto">
              <a:xfrm>
                <a:off x="4277" y="2093"/>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6" name="Freeform 44"/>
              <p:cNvSpPr>
                <a:spLocks noChangeAspect="1"/>
              </p:cNvSpPr>
              <p:nvPr/>
            </p:nvSpPr>
            <p:spPr bwMode="auto">
              <a:xfrm>
                <a:off x="4299" y="2121"/>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7" name="Freeform 45"/>
              <p:cNvSpPr>
                <a:spLocks noChangeAspect="1" noEditPoints="1"/>
              </p:cNvSpPr>
              <p:nvPr/>
            </p:nvSpPr>
            <p:spPr bwMode="auto">
              <a:xfrm>
                <a:off x="4281" y="2095"/>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8" name="Freeform 46"/>
              <p:cNvSpPr>
                <a:spLocks noChangeAspect="1" noEditPoints="1"/>
              </p:cNvSpPr>
              <p:nvPr/>
            </p:nvSpPr>
            <p:spPr bwMode="auto">
              <a:xfrm>
                <a:off x="4311" y="2130"/>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09" name="Freeform 47"/>
              <p:cNvSpPr>
                <a:spLocks noChangeAspect="1" noEditPoints="1"/>
              </p:cNvSpPr>
              <p:nvPr/>
            </p:nvSpPr>
            <p:spPr bwMode="auto">
              <a:xfrm>
                <a:off x="4305" y="2125"/>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0" name="Freeform 48"/>
              <p:cNvSpPr>
                <a:spLocks noChangeAspect="1" noEditPoints="1"/>
              </p:cNvSpPr>
              <p:nvPr/>
            </p:nvSpPr>
            <p:spPr bwMode="auto">
              <a:xfrm>
                <a:off x="4286" y="2098"/>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1" name="Freeform 49"/>
              <p:cNvSpPr>
                <a:spLocks noChangeAspect="1" noEditPoints="1"/>
              </p:cNvSpPr>
              <p:nvPr/>
            </p:nvSpPr>
            <p:spPr bwMode="auto">
              <a:xfrm>
                <a:off x="4289" y="2099"/>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2" name="Freeform 50"/>
              <p:cNvSpPr>
                <a:spLocks noChangeAspect="1" noEditPoints="1"/>
              </p:cNvSpPr>
              <p:nvPr/>
            </p:nvSpPr>
            <p:spPr bwMode="auto">
              <a:xfrm>
                <a:off x="4313" y="2131"/>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3" name="Freeform 51"/>
              <p:cNvSpPr>
                <a:spLocks noChangeAspect="1" noEditPoints="1"/>
              </p:cNvSpPr>
              <p:nvPr/>
            </p:nvSpPr>
            <p:spPr bwMode="auto">
              <a:xfrm>
                <a:off x="4297" y="2104"/>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4" name="Freeform 52"/>
              <p:cNvSpPr>
                <a:spLocks noChangeAspect="1"/>
              </p:cNvSpPr>
              <p:nvPr/>
            </p:nvSpPr>
            <p:spPr bwMode="auto">
              <a:xfrm>
                <a:off x="4303" y="2110"/>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5" name="Freeform 53"/>
              <p:cNvSpPr>
                <a:spLocks noChangeAspect="1" noEditPoints="1"/>
              </p:cNvSpPr>
              <p:nvPr/>
            </p:nvSpPr>
            <p:spPr bwMode="auto">
              <a:xfrm>
                <a:off x="4320" y="2136"/>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6" name="Freeform 54"/>
              <p:cNvSpPr>
                <a:spLocks noChangeAspect="1"/>
              </p:cNvSpPr>
              <p:nvPr/>
            </p:nvSpPr>
            <p:spPr bwMode="auto">
              <a:xfrm>
                <a:off x="4323" y="2133"/>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7" name="Freeform 55"/>
              <p:cNvSpPr>
                <a:spLocks noChangeAspect="1"/>
              </p:cNvSpPr>
              <p:nvPr/>
            </p:nvSpPr>
            <p:spPr bwMode="auto">
              <a:xfrm>
                <a:off x="4308" y="2128"/>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8" name="Freeform 56"/>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19" name="Freeform 57"/>
              <p:cNvSpPr>
                <a:spLocks noChangeAspect="1" noEditPoints="1"/>
              </p:cNvSpPr>
              <p:nvPr/>
            </p:nvSpPr>
            <p:spPr bwMode="auto">
              <a:xfrm>
                <a:off x="4273" y="2084"/>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0" name="Freeform 58"/>
              <p:cNvSpPr>
                <a:spLocks noChangeAspect="1" noEditPoints="1"/>
              </p:cNvSpPr>
              <p:nvPr/>
            </p:nvSpPr>
            <p:spPr bwMode="auto">
              <a:xfrm>
                <a:off x="4271" y="2083"/>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1" name="Freeform 59"/>
              <p:cNvSpPr>
                <a:spLocks noChangeAspect="1" noEditPoints="1"/>
              </p:cNvSpPr>
              <p:nvPr/>
            </p:nvSpPr>
            <p:spPr bwMode="auto">
              <a:xfrm>
                <a:off x="4267" y="2081"/>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2" name="Freeform 60"/>
              <p:cNvSpPr>
                <a:spLocks noChangeAspect="1"/>
              </p:cNvSpPr>
              <p:nvPr/>
            </p:nvSpPr>
            <p:spPr bwMode="auto">
              <a:xfrm>
                <a:off x="4364" y="2141"/>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3" name="Freeform 61"/>
              <p:cNvSpPr>
                <a:spLocks noChangeAspect="1" noEditPoints="1"/>
              </p:cNvSpPr>
              <p:nvPr/>
            </p:nvSpPr>
            <p:spPr bwMode="auto">
              <a:xfrm>
                <a:off x="4265" y="2081"/>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4" name="Freeform 62"/>
              <p:cNvSpPr>
                <a:spLocks noChangeAspect="1" noEditPoints="1"/>
              </p:cNvSpPr>
              <p:nvPr/>
            </p:nvSpPr>
            <p:spPr bwMode="auto">
              <a:xfrm>
                <a:off x="4262" y="2085"/>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5" name="Freeform 63"/>
              <p:cNvSpPr>
                <a:spLocks noChangeAspect="1" noEditPoints="1"/>
              </p:cNvSpPr>
              <p:nvPr/>
            </p:nvSpPr>
            <p:spPr bwMode="auto">
              <a:xfrm>
                <a:off x="4262" y="2087"/>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6" name="Freeform 64"/>
              <p:cNvSpPr>
                <a:spLocks noChangeAspect="1" noEditPoints="1"/>
              </p:cNvSpPr>
              <p:nvPr/>
            </p:nvSpPr>
            <p:spPr bwMode="auto">
              <a:xfrm>
                <a:off x="4251" y="2087"/>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7" name="Freeform 65"/>
              <p:cNvSpPr>
                <a:spLocks noChangeAspect="1" noEditPoints="1"/>
              </p:cNvSpPr>
              <p:nvPr/>
            </p:nvSpPr>
            <p:spPr bwMode="auto">
              <a:xfrm>
                <a:off x="4251" y="2088"/>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8" name="Freeform 66"/>
              <p:cNvSpPr>
                <a:spLocks noChangeAspect="1" noEditPoints="1"/>
              </p:cNvSpPr>
              <p:nvPr/>
            </p:nvSpPr>
            <p:spPr bwMode="auto">
              <a:xfrm>
                <a:off x="4274" y="2107"/>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29" name="Freeform 67"/>
              <p:cNvSpPr>
                <a:spLocks noChangeAspect="1" noEditPoints="1"/>
              </p:cNvSpPr>
              <p:nvPr/>
            </p:nvSpPr>
            <p:spPr bwMode="auto">
              <a:xfrm>
                <a:off x="4279" y="2112"/>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0" name="Freeform 68"/>
              <p:cNvSpPr>
                <a:spLocks noChangeAspect="1" noEditPoints="1"/>
              </p:cNvSpPr>
              <p:nvPr/>
            </p:nvSpPr>
            <p:spPr bwMode="auto">
              <a:xfrm>
                <a:off x="4281" y="2116"/>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1" name="Freeform 69"/>
              <p:cNvSpPr>
                <a:spLocks noChangeAspect="1" noEditPoints="1"/>
              </p:cNvSpPr>
              <p:nvPr/>
            </p:nvSpPr>
            <p:spPr bwMode="auto">
              <a:xfrm>
                <a:off x="4285" y="2119"/>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2" name="Freeform 70"/>
              <p:cNvSpPr>
                <a:spLocks noChangeAspect="1" noEditPoints="1"/>
              </p:cNvSpPr>
              <p:nvPr/>
            </p:nvSpPr>
            <p:spPr bwMode="auto">
              <a:xfrm>
                <a:off x="4287" y="2122"/>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3" name="Freeform 71"/>
              <p:cNvSpPr>
                <a:spLocks noChangeAspect="1" noEditPoints="1"/>
              </p:cNvSpPr>
              <p:nvPr/>
            </p:nvSpPr>
            <p:spPr bwMode="auto">
              <a:xfrm>
                <a:off x="4289" y="2123"/>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4" name="Freeform 72"/>
              <p:cNvSpPr>
                <a:spLocks noChangeAspect="1"/>
              </p:cNvSpPr>
              <p:nvPr/>
            </p:nvSpPr>
            <p:spPr bwMode="auto">
              <a:xfrm>
                <a:off x="4292" y="2126"/>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5" name="Freeform 73"/>
              <p:cNvSpPr>
                <a:spLocks noChangeAspect="1" noEditPoints="1"/>
              </p:cNvSpPr>
              <p:nvPr/>
            </p:nvSpPr>
            <p:spPr bwMode="auto">
              <a:xfrm>
                <a:off x="4294" y="2129"/>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6" name="Freeform 74"/>
              <p:cNvSpPr>
                <a:spLocks noChangeAspect="1" noEditPoints="1"/>
              </p:cNvSpPr>
              <p:nvPr/>
            </p:nvSpPr>
            <p:spPr bwMode="auto">
              <a:xfrm>
                <a:off x="4296" y="2131"/>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7" name="Freeform 75"/>
              <p:cNvSpPr>
                <a:spLocks noChangeAspect="1" noEditPoints="1"/>
              </p:cNvSpPr>
              <p:nvPr/>
            </p:nvSpPr>
            <p:spPr bwMode="auto">
              <a:xfrm>
                <a:off x="4298" y="2132"/>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8" name="Freeform 76"/>
              <p:cNvSpPr>
                <a:spLocks noChangeAspect="1" noEditPoints="1"/>
              </p:cNvSpPr>
              <p:nvPr/>
            </p:nvSpPr>
            <p:spPr bwMode="auto">
              <a:xfrm>
                <a:off x="4299" y="2134"/>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39" name="Freeform 77"/>
              <p:cNvSpPr>
                <a:spLocks noChangeAspect="1" noEditPoints="1"/>
              </p:cNvSpPr>
              <p:nvPr/>
            </p:nvSpPr>
            <p:spPr bwMode="auto">
              <a:xfrm>
                <a:off x="4301" y="2135"/>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0" name="Freeform 78"/>
              <p:cNvSpPr>
                <a:spLocks noChangeAspect="1" noEditPoints="1"/>
              </p:cNvSpPr>
              <p:nvPr/>
            </p:nvSpPr>
            <p:spPr bwMode="auto">
              <a:xfrm>
                <a:off x="4302" y="2137"/>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1" name="Freeform 79"/>
              <p:cNvSpPr>
                <a:spLocks noChangeAspect="1"/>
              </p:cNvSpPr>
              <p:nvPr/>
            </p:nvSpPr>
            <p:spPr bwMode="auto">
              <a:xfrm>
                <a:off x="4304" y="2138"/>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2" name="Freeform 80"/>
              <p:cNvSpPr>
                <a:spLocks noChangeAspect="1" noEditPoints="1"/>
              </p:cNvSpPr>
              <p:nvPr/>
            </p:nvSpPr>
            <p:spPr bwMode="auto">
              <a:xfrm>
                <a:off x="4305" y="2139"/>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3" name="Freeform 81"/>
              <p:cNvSpPr>
                <a:spLocks noChangeAspect="1"/>
              </p:cNvSpPr>
              <p:nvPr/>
            </p:nvSpPr>
            <p:spPr bwMode="auto">
              <a:xfrm>
                <a:off x="4306" y="2139"/>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4" name="Freeform 82"/>
              <p:cNvSpPr>
                <a:spLocks noChangeAspect="1" noEditPoints="1"/>
              </p:cNvSpPr>
              <p:nvPr/>
            </p:nvSpPr>
            <p:spPr bwMode="auto">
              <a:xfrm>
                <a:off x="4307" y="2140"/>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5" name="Freeform 83"/>
              <p:cNvSpPr>
                <a:spLocks noChangeAspect="1" noEditPoints="1"/>
              </p:cNvSpPr>
              <p:nvPr/>
            </p:nvSpPr>
            <p:spPr bwMode="auto">
              <a:xfrm>
                <a:off x="4308" y="2141"/>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6" name="Freeform 84"/>
              <p:cNvSpPr>
                <a:spLocks noChangeAspect="1" noEditPoints="1"/>
              </p:cNvSpPr>
              <p:nvPr/>
            </p:nvSpPr>
            <p:spPr bwMode="auto">
              <a:xfrm>
                <a:off x="4310" y="2141"/>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7" name="Freeform 85"/>
              <p:cNvSpPr>
                <a:spLocks noChangeAspect="1"/>
              </p:cNvSpPr>
              <p:nvPr/>
            </p:nvSpPr>
            <p:spPr bwMode="auto">
              <a:xfrm>
                <a:off x="4311" y="2142"/>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8" name="Freeform 86"/>
              <p:cNvSpPr>
                <a:spLocks noChangeAspect="1"/>
              </p:cNvSpPr>
              <p:nvPr/>
            </p:nvSpPr>
            <p:spPr bwMode="auto">
              <a:xfrm>
                <a:off x="4312" y="2143"/>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49" name="Freeform 87"/>
              <p:cNvSpPr>
                <a:spLocks noChangeAspect="1" noEditPoints="1"/>
              </p:cNvSpPr>
              <p:nvPr/>
            </p:nvSpPr>
            <p:spPr bwMode="auto">
              <a:xfrm>
                <a:off x="4312" y="2143"/>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0" name="Freeform 88"/>
              <p:cNvSpPr>
                <a:spLocks noChangeAspect="1" noEditPoints="1"/>
              </p:cNvSpPr>
              <p:nvPr/>
            </p:nvSpPr>
            <p:spPr bwMode="auto">
              <a:xfrm>
                <a:off x="4313" y="2143"/>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1" name="Freeform 89"/>
              <p:cNvSpPr>
                <a:spLocks noChangeAspect="1"/>
              </p:cNvSpPr>
              <p:nvPr/>
            </p:nvSpPr>
            <p:spPr bwMode="auto">
              <a:xfrm>
                <a:off x="4315" y="2144"/>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2" name="Freeform 90"/>
              <p:cNvSpPr>
                <a:spLocks noChangeAspect="1" noEditPoints="1"/>
              </p:cNvSpPr>
              <p:nvPr/>
            </p:nvSpPr>
            <p:spPr bwMode="auto">
              <a:xfrm>
                <a:off x="4316" y="2145"/>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3" name="Freeform 91"/>
              <p:cNvSpPr>
                <a:spLocks noChangeAspect="1" noEditPoints="1"/>
              </p:cNvSpPr>
              <p:nvPr/>
            </p:nvSpPr>
            <p:spPr bwMode="auto">
              <a:xfrm>
                <a:off x="4318" y="2146"/>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4" name="Freeform 92"/>
              <p:cNvSpPr>
                <a:spLocks noChangeAspect="1"/>
              </p:cNvSpPr>
              <p:nvPr/>
            </p:nvSpPr>
            <p:spPr bwMode="auto">
              <a:xfrm>
                <a:off x="4320" y="2147"/>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5" name="Freeform 93"/>
              <p:cNvSpPr>
                <a:spLocks noChangeAspect="1" noEditPoints="1"/>
              </p:cNvSpPr>
              <p:nvPr/>
            </p:nvSpPr>
            <p:spPr bwMode="auto">
              <a:xfrm>
                <a:off x="4322" y="2149"/>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6" name="Freeform 94"/>
              <p:cNvSpPr>
                <a:spLocks noChangeAspect="1" noEditPoints="1"/>
              </p:cNvSpPr>
              <p:nvPr/>
            </p:nvSpPr>
            <p:spPr bwMode="auto">
              <a:xfrm>
                <a:off x="4324" y="2150"/>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7" name="Freeform 95"/>
              <p:cNvSpPr>
                <a:spLocks noChangeAspect="1"/>
              </p:cNvSpPr>
              <p:nvPr/>
            </p:nvSpPr>
            <p:spPr bwMode="auto">
              <a:xfrm>
                <a:off x="4326" y="2151"/>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8" name="Freeform 96"/>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59" name="Freeform 97"/>
              <p:cNvSpPr>
                <a:spLocks noChangeAspect="1" noEditPoints="1"/>
              </p:cNvSpPr>
              <p:nvPr/>
            </p:nvSpPr>
            <p:spPr bwMode="auto">
              <a:xfrm>
                <a:off x="4260" y="2112"/>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0" name="Freeform 98"/>
              <p:cNvSpPr>
                <a:spLocks noChangeAspect="1" noEditPoints="1"/>
              </p:cNvSpPr>
              <p:nvPr/>
            </p:nvSpPr>
            <p:spPr bwMode="auto">
              <a:xfrm>
                <a:off x="4260" y="2109"/>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1" name="Freeform 99"/>
              <p:cNvSpPr>
                <a:spLocks noChangeAspect="1" noEditPoints="1"/>
              </p:cNvSpPr>
              <p:nvPr/>
            </p:nvSpPr>
            <p:spPr bwMode="auto">
              <a:xfrm>
                <a:off x="4260" y="2106"/>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2" name="Freeform 100"/>
              <p:cNvSpPr>
                <a:spLocks noChangeAspect="1" noEditPoints="1"/>
              </p:cNvSpPr>
              <p:nvPr/>
            </p:nvSpPr>
            <p:spPr bwMode="auto">
              <a:xfrm>
                <a:off x="4275" y="2143"/>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3" name="Freeform 101"/>
              <p:cNvSpPr>
                <a:spLocks noChangeAspect="1" noEditPoints="1"/>
              </p:cNvSpPr>
              <p:nvPr/>
            </p:nvSpPr>
            <p:spPr bwMode="auto">
              <a:xfrm>
                <a:off x="4260" y="2102"/>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4" name="Freeform 102"/>
              <p:cNvSpPr>
                <a:spLocks noChangeAspect="1" noEditPoints="1"/>
              </p:cNvSpPr>
              <p:nvPr/>
            </p:nvSpPr>
            <p:spPr bwMode="auto">
              <a:xfrm>
                <a:off x="4275" y="2143"/>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5" name="Freeform 103"/>
              <p:cNvSpPr>
                <a:spLocks noChangeAspect="1" noEditPoints="1"/>
              </p:cNvSpPr>
              <p:nvPr/>
            </p:nvSpPr>
            <p:spPr bwMode="auto">
              <a:xfrm>
                <a:off x="4261" y="2097"/>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6" name="Freeform 104"/>
              <p:cNvSpPr>
                <a:spLocks noChangeAspect="1" noEditPoints="1"/>
              </p:cNvSpPr>
              <p:nvPr/>
            </p:nvSpPr>
            <p:spPr bwMode="auto">
              <a:xfrm>
                <a:off x="4286" y="2154"/>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7" name="Freeform 105"/>
              <p:cNvSpPr>
                <a:spLocks noChangeAspect="1" noEditPoints="1"/>
              </p:cNvSpPr>
              <p:nvPr/>
            </p:nvSpPr>
            <p:spPr bwMode="auto">
              <a:xfrm>
                <a:off x="4262" y="2092"/>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8" name="Freeform 106"/>
              <p:cNvSpPr>
                <a:spLocks noChangeAspect="1" noEditPoints="1"/>
              </p:cNvSpPr>
              <p:nvPr/>
            </p:nvSpPr>
            <p:spPr bwMode="auto">
              <a:xfrm>
                <a:off x="4311" y="2171"/>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69" name="Freeform 107"/>
              <p:cNvSpPr>
                <a:spLocks noChangeAspect="1" noEditPoints="1"/>
              </p:cNvSpPr>
              <p:nvPr/>
            </p:nvSpPr>
            <p:spPr bwMode="auto">
              <a:xfrm>
                <a:off x="4329" y="2179"/>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0" name="Freeform 108"/>
              <p:cNvSpPr>
                <a:spLocks noChangeAspect="1" noEditPoints="1"/>
              </p:cNvSpPr>
              <p:nvPr/>
            </p:nvSpPr>
            <p:spPr bwMode="auto">
              <a:xfrm>
                <a:off x="4266" y="2088"/>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1" name="Freeform 109"/>
              <p:cNvSpPr>
                <a:spLocks noChangeAspect="1" noEditPoints="1"/>
              </p:cNvSpPr>
              <p:nvPr/>
            </p:nvSpPr>
            <p:spPr bwMode="auto">
              <a:xfrm>
                <a:off x="4354" y="2141"/>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2" name="Freeform 110"/>
              <p:cNvSpPr>
                <a:spLocks noChangeAspect="1" noEditPoints="1"/>
              </p:cNvSpPr>
              <p:nvPr/>
            </p:nvSpPr>
            <p:spPr bwMode="auto">
              <a:xfrm>
                <a:off x="4333" y="2144"/>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3" name="Freeform 111"/>
              <p:cNvSpPr>
                <a:spLocks noChangeAspect="1"/>
              </p:cNvSpPr>
              <p:nvPr/>
            </p:nvSpPr>
            <p:spPr bwMode="auto">
              <a:xfrm>
                <a:off x="4328" y="2142"/>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4" name="Freeform 112"/>
              <p:cNvSpPr>
                <a:spLocks noChangeAspect="1"/>
              </p:cNvSpPr>
              <p:nvPr/>
            </p:nvSpPr>
            <p:spPr bwMode="auto">
              <a:xfrm>
                <a:off x="4323" y="2139"/>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5" name="Freeform 113"/>
              <p:cNvSpPr>
                <a:spLocks noChangeAspect="1"/>
              </p:cNvSpPr>
              <p:nvPr/>
            </p:nvSpPr>
            <p:spPr bwMode="auto">
              <a:xfrm>
                <a:off x="4317" y="2136"/>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6" name="Freeform 114"/>
              <p:cNvSpPr>
                <a:spLocks noChangeAspect="1" noEditPoints="1"/>
              </p:cNvSpPr>
              <p:nvPr/>
            </p:nvSpPr>
            <p:spPr bwMode="auto">
              <a:xfrm>
                <a:off x="4315" y="2135"/>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7" name="Freeform 115"/>
              <p:cNvSpPr>
                <a:spLocks noChangeAspect="1" noEditPoints="1"/>
              </p:cNvSpPr>
              <p:nvPr/>
            </p:nvSpPr>
            <p:spPr bwMode="auto">
              <a:xfrm>
                <a:off x="4318" y="2134"/>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8" name="Freeform 116"/>
              <p:cNvSpPr>
                <a:spLocks noChangeAspect="1" noEditPoints="1"/>
              </p:cNvSpPr>
              <p:nvPr/>
            </p:nvSpPr>
            <p:spPr bwMode="auto">
              <a:xfrm>
                <a:off x="4278" y="2104"/>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79" name="Freeform 117"/>
              <p:cNvSpPr>
                <a:spLocks noChangeAspect="1" noEditPoints="1"/>
              </p:cNvSpPr>
              <p:nvPr/>
            </p:nvSpPr>
            <p:spPr bwMode="auto">
              <a:xfrm>
                <a:off x="4279" y="2104"/>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0" name="Freeform 118"/>
              <p:cNvSpPr>
                <a:spLocks noChangeAspect="1"/>
              </p:cNvSpPr>
              <p:nvPr/>
            </p:nvSpPr>
            <p:spPr bwMode="auto">
              <a:xfrm>
                <a:off x="4311" y="2130"/>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1" name="Freeform 119"/>
              <p:cNvSpPr>
                <a:spLocks noChangeAspect="1" noEditPoints="1"/>
              </p:cNvSpPr>
              <p:nvPr/>
            </p:nvSpPr>
            <p:spPr bwMode="auto">
              <a:xfrm>
                <a:off x="4308" y="2128"/>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2" name="Freeform 120"/>
              <p:cNvSpPr>
                <a:spLocks noChangeAspect="1" noEditPoints="1"/>
              </p:cNvSpPr>
              <p:nvPr/>
            </p:nvSpPr>
            <p:spPr bwMode="auto">
              <a:xfrm>
                <a:off x="4315" y="21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3" name="Freeform 121"/>
              <p:cNvSpPr>
                <a:spLocks noChangeAspect="1"/>
              </p:cNvSpPr>
              <p:nvPr/>
            </p:nvSpPr>
            <p:spPr bwMode="auto">
              <a:xfrm>
                <a:off x="4315" y="21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4" name="Freeform 122"/>
              <p:cNvSpPr>
                <a:spLocks noChangeAspect="1"/>
              </p:cNvSpPr>
              <p:nvPr/>
            </p:nvSpPr>
            <p:spPr bwMode="auto">
              <a:xfrm>
                <a:off x="4316" y="2132"/>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5" name="Freeform 123"/>
              <p:cNvSpPr>
                <a:spLocks noChangeAspect="1" noEditPoints="1"/>
              </p:cNvSpPr>
              <p:nvPr/>
            </p:nvSpPr>
            <p:spPr bwMode="auto">
              <a:xfrm>
                <a:off x="4315" y="2133"/>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6" name="Freeform 124"/>
              <p:cNvSpPr>
                <a:spLocks noChangeAspect="1" noEditPoints="1"/>
              </p:cNvSpPr>
              <p:nvPr/>
            </p:nvSpPr>
            <p:spPr bwMode="auto">
              <a:xfrm>
                <a:off x="4315" y="2132"/>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7" name="Freeform 125"/>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8" name="Freeform 126"/>
              <p:cNvSpPr>
                <a:spLocks noChangeAspect="1" noEditPoints="1"/>
              </p:cNvSpPr>
              <p:nvPr/>
            </p:nvSpPr>
            <p:spPr bwMode="auto">
              <a:xfrm>
                <a:off x="4315" y="2133"/>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89" name="Freeform 127"/>
              <p:cNvSpPr>
                <a:spLocks noChangeAspect="1" noEditPoints="1"/>
              </p:cNvSpPr>
              <p:nvPr/>
            </p:nvSpPr>
            <p:spPr bwMode="auto">
              <a:xfrm>
                <a:off x="4315" y="2133"/>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90" name="Freeform 128"/>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91" name="Freeform 129"/>
              <p:cNvSpPr>
                <a:spLocks noChangeAspect="1" noEditPoints="1"/>
              </p:cNvSpPr>
              <p:nvPr/>
            </p:nvSpPr>
            <p:spPr bwMode="auto">
              <a:xfrm>
                <a:off x="4315" y="2133"/>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92" name="Oval 130"/>
              <p:cNvSpPr>
                <a:spLocks noChangeAspect="1" noChangeArrowheads="1"/>
              </p:cNvSpPr>
              <p:nvPr/>
            </p:nvSpPr>
            <p:spPr bwMode="auto">
              <a:xfrm>
                <a:off x="4315" y="2133"/>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793" name="Freeform 131"/>
              <p:cNvSpPr>
                <a:spLocks noChangeAspect="1" noEditPoints="1"/>
              </p:cNvSpPr>
              <p:nvPr/>
            </p:nvSpPr>
            <p:spPr bwMode="auto">
              <a:xfrm>
                <a:off x="4315" y="2133"/>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94" name="Freeform 132"/>
              <p:cNvSpPr>
                <a:spLocks noChangeAspect="1" noEditPoints="1"/>
              </p:cNvSpPr>
              <p:nvPr/>
            </p:nvSpPr>
            <p:spPr bwMode="auto">
              <a:xfrm>
                <a:off x="4315" y="2133"/>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95" name="Freeform 133"/>
              <p:cNvSpPr>
                <a:spLocks noChangeAspect="1" noEditPoints="1"/>
              </p:cNvSpPr>
              <p:nvPr/>
            </p:nvSpPr>
            <p:spPr bwMode="auto">
              <a:xfrm>
                <a:off x="4315" y="21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96" name="Freeform 134"/>
              <p:cNvSpPr>
                <a:spLocks noChangeAspect="1" noEditPoints="1"/>
              </p:cNvSpPr>
              <p:nvPr/>
            </p:nvSpPr>
            <p:spPr bwMode="auto">
              <a:xfrm>
                <a:off x="4315" y="21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97" name="Freeform 135"/>
              <p:cNvSpPr>
                <a:spLocks noChangeAspect="1" noEditPoints="1"/>
              </p:cNvSpPr>
              <p:nvPr/>
            </p:nvSpPr>
            <p:spPr bwMode="auto">
              <a:xfrm>
                <a:off x="4315" y="21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98" name="Freeform 136"/>
              <p:cNvSpPr>
                <a:spLocks noChangeAspect="1" noEditPoints="1"/>
              </p:cNvSpPr>
              <p:nvPr/>
            </p:nvSpPr>
            <p:spPr bwMode="auto">
              <a:xfrm>
                <a:off x="4315" y="21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799" name="Freeform 137"/>
              <p:cNvSpPr>
                <a:spLocks noChangeAspect="1" noEditPoints="1"/>
              </p:cNvSpPr>
              <p:nvPr/>
            </p:nvSpPr>
            <p:spPr bwMode="auto">
              <a:xfrm>
                <a:off x="4315" y="21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0" name="Freeform 138"/>
              <p:cNvSpPr>
                <a:spLocks noChangeAspect="1" noEditPoints="1"/>
              </p:cNvSpPr>
              <p:nvPr/>
            </p:nvSpPr>
            <p:spPr bwMode="auto">
              <a:xfrm>
                <a:off x="4315" y="2132"/>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1" name="Freeform 139"/>
              <p:cNvSpPr>
                <a:spLocks noChangeAspect="1" noEditPoints="1"/>
              </p:cNvSpPr>
              <p:nvPr/>
            </p:nvSpPr>
            <p:spPr bwMode="auto">
              <a:xfrm>
                <a:off x="4316" y="2132"/>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2" name="Freeform 140"/>
              <p:cNvSpPr>
                <a:spLocks noChangeAspect="1" noEditPoints="1"/>
              </p:cNvSpPr>
              <p:nvPr/>
            </p:nvSpPr>
            <p:spPr bwMode="auto">
              <a:xfrm>
                <a:off x="4316" y="21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3" name="Freeform 141"/>
              <p:cNvSpPr>
                <a:spLocks noChangeAspect="1" noEditPoints="1"/>
              </p:cNvSpPr>
              <p:nvPr/>
            </p:nvSpPr>
            <p:spPr bwMode="auto">
              <a:xfrm>
                <a:off x="4273" y="2091"/>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4" name="Freeform 142"/>
              <p:cNvSpPr>
                <a:spLocks noChangeAspect="1" noEditPoints="1"/>
              </p:cNvSpPr>
              <p:nvPr/>
            </p:nvSpPr>
            <p:spPr bwMode="auto">
              <a:xfrm>
                <a:off x="4273" y="2091"/>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5" name="Freeform 143"/>
              <p:cNvSpPr>
                <a:spLocks noChangeAspect="1" noEditPoints="1"/>
              </p:cNvSpPr>
              <p:nvPr/>
            </p:nvSpPr>
            <p:spPr bwMode="auto">
              <a:xfrm>
                <a:off x="4288" y="2111"/>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6" name="Freeform 144"/>
              <p:cNvSpPr>
                <a:spLocks noChangeAspect="1" noEditPoints="1"/>
              </p:cNvSpPr>
              <p:nvPr/>
            </p:nvSpPr>
            <p:spPr bwMode="auto">
              <a:xfrm>
                <a:off x="4277" y="2091"/>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7" name="Freeform 145"/>
              <p:cNvSpPr>
                <a:spLocks noChangeAspect="1"/>
              </p:cNvSpPr>
              <p:nvPr/>
            </p:nvSpPr>
            <p:spPr bwMode="auto">
              <a:xfrm>
                <a:off x="4294" y="2116"/>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8" name="Freeform 146"/>
              <p:cNvSpPr>
                <a:spLocks noChangeAspect="1" noEditPoints="1"/>
              </p:cNvSpPr>
              <p:nvPr/>
            </p:nvSpPr>
            <p:spPr bwMode="auto">
              <a:xfrm>
                <a:off x="4277" y="2093"/>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09" name="Freeform 147"/>
              <p:cNvSpPr>
                <a:spLocks noChangeAspect="1"/>
              </p:cNvSpPr>
              <p:nvPr/>
            </p:nvSpPr>
            <p:spPr bwMode="auto">
              <a:xfrm>
                <a:off x="4299" y="2121"/>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0" name="Freeform 148"/>
              <p:cNvSpPr>
                <a:spLocks noChangeAspect="1" noEditPoints="1"/>
              </p:cNvSpPr>
              <p:nvPr/>
            </p:nvSpPr>
            <p:spPr bwMode="auto">
              <a:xfrm>
                <a:off x="4281" y="2095"/>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1" name="Freeform 149"/>
              <p:cNvSpPr>
                <a:spLocks noChangeAspect="1" noEditPoints="1"/>
              </p:cNvSpPr>
              <p:nvPr/>
            </p:nvSpPr>
            <p:spPr bwMode="auto">
              <a:xfrm>
                <a:off x="4311" y="2130"/>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2" name="Freeform 150"/>
              <p:cNvSpPr>
                <a:spLocks noChangeAspect="1" noEditPoints="1"/>
              </p:cNvSpPr>
              <p:nvPr/>
            </p:nvSpPr>
            <p:spPr bwMode="auto">
              <a:xfrm>
                <a:off x="4305" y="2125"/>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3" name="Freeform 151"/>
              <p:cNvSpPr>
                <a:spLocks noChangeAspect="1" noEditPoints="1"/>
              </p:cNvSpPr>
              <p:nvPr/>
            </p:nvSpPr>
            <p:spPr bwMode="auto">
              <a:xfrm>
                <a:off x="4286" y="2098"/>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4" name="Freeform 152"/>
              <p:cNvSpPr>
                <a:spLocks noChangeAspect="1" noEditPoints="1"/>
              </p:cNvSpPr>
              <p:nvPr/>
            </p:nvSpPr>
            <p:spPr bwMode="auto">
              <a:xfrm>
                <a:off x="4289" y="2099"/>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5" name="Freeform 153"/>
              <p:cNvSpPr>
                <a:spLocks noChangeAspect="1" noEditPoints="1"/>
              </p:cNvSpPr>
              <p:nvPr/>
            </p:nvSpPr>
            <p:spPr bwMode="auto">
              <a:xfrm>
                <a:off x="4313" y="2131"/>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6" name="Freeform 154"/>
              <p:cNvSpPr>
                <a:spLocks noChangeAspect="1" noEditPoints="1"/>
              </p:cNvSpPr>
              <p:nvPr/>
            </p:nvSpPr>
            <p:spPr bwMode="auto">
              <a:xfrm>
                <a:off x="4297" y="2104"/>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7" name="Freeform 155"/>
              <p:cNvSpPr>
                <a:spLocks noChangeAspect="1"/>
              </p:cNvSpPr>
              <p:nvPr/>
            </p:nvSpPr>
            <p:spPr bwMode="auto">
              <a:xfrm>
                <a:off x="4303" y="2110"/>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8" name="Freeform 156"/>
              <p:cNvSpPr>
                <a:spLocks noChangeAspect="1" noEditPoints="1"/>
              </p:cNvSpPr>
              <p:nvPr/>
            </p:nvSpPr>
            <p:spPr bwMode="auto">
              <a:xfrm>
                <a:off x="4320" y="2136"/>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19" name="Freeform 157"/>
              <p:cNvSpPr>
                <a:spLocks noChangeAspect="1"/>
              </p:cNvSpPr>
              <p:nvPr/>
            </p:nvSpPr>
            <p:spPr bwMode="auto">
              <a:xfrm>
                <a:off x="4323" y="2133"/>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0" name="Freeform 158"/>
              <p:cNvSpPr>
                <a:spLocks noChangeAspect="1"/>
              </p:cNvSpPr>
              <p:nvPr/>
            </p:nvSpPr>
            <p:spPr bwMode="auto">
              <a:xfrm>
                <a:off x="4308" y="2128"/>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1" name="Freeform 159"/>
              <p:cNvSpPr>
                <a:spLocks noChangeAspect="1" noEditPoints="1"/>
              </p:cNvSpPr>
              <p:nvPr/>
            </p:nvSpPr>
            <p:spPr bwMode="auto">
              <a:xfrm>
                <a:off x="4260" y="2088"/>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2" name="Freeform 160"/>
              <p:cNvSpPr>
                <a:spLocks noChangeAspect="1" noEditPoints="1"/>
              </p:cNvSpPr>
              <p:nvPr/>
            </p:nvSpPr>
            <p:spPr bwMode="auto">
              <a:xfrm>
                <a:off x="4273" y="2084"/>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3" name="Freeform 161"/>
              <p:cNvSpPr>
                <a:spLocks noChangeAspect="1" noEditPoints="1"/>
              </p:cNvSpPr>
              <p:nvPr/>
            </p:nvSpPr>
            <p:spPr bwMode="auto">
              <a:xfrm>
                <a:off x="4271" y="2083"/>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4" name="Freeform 162"/>
              <p:cNvSpPr>
                <a:spLocks noChangeAspect="1" noEditPoints="1"/>
              </p:cNvSpPr>
              <p:nvPr/>
            </p:nvSpPr>
            <p:spPr bwMode="auto">
              <a:xfrm>
                <a:off x="4267" y="2081"/>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5" name="Freeform 163"/>
              <p:cNvSpPr>
                <a:spLocks noChangeAspect="1"/>
              </p:cNvSpPr>
              <p:nvPr/>
            </p:nvSpPr>
            <p:spPr bwMode="auto">
              <a:xfrm>
                <a:off x="4364" y="2141"/>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6" name="Freeform 164"/>
              <p:cNvSpPr>
                <a:spLocks noChangeAspect="1" noEditPoints="1"/>
              </p:cNvSpPr>
              <p:nvPr/>
            </p:nvSpPr>
            <p:spPr bwMode="auto">
              <a:xfrm>
                <a:off x="4265" y="2081"/>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7" name="Freeform 165"/>
              <p:cNvSpPr>
                <a:spLocks noChangeAspect="1" noEditPoints="1"/>
              </p:cNvSpPr>
              <p:nvPr/>
            </p:nvSpPr>
            <p:spPr bwMode="auto">
              <a:xfrm>
                <a:off x="4262" y="2085"/>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8" name="Freeform 166"/>
              <p:cNvSpPr>
                <a:spLocks noChangeAspect="1" noEditPoints="1"/>
              </p:cNvSpPr>
              <p:nvPr/>
            </p:nvSpPr>
            <p:spPr bwMode="auto">
              <a:xfrm>
                <a:off x="4262" y="2087"/>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29" name="Freeform 167"/>
              <p:cNvSpPr>
                <a:spLocks noChangeAspect="1" noEditPoints="1"/>
              </p:cNvSpPr>
              <p:nvPr/>
            </p:nvSpPr>
            <p:spPr bwMode="auto">
              <a:xfrm>
                <a:off x="4251" y="2087"/>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0" name="Freeform 168"/>
              <p:cNvSpPr>
                <a:spLocks noChangeAspect="1" noEditPoints="1"/>
              </p:cNvSpPr>
              <p:nvPr/>
            </p:nvSpPr>
            <p:spPr bwMode="auto">
              <a:xfrm>
                <a:off x="4251" y="2088"/>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1" name="Freeform 169"/>
              <p:cNvSpPr>
                <a:spLocks noChangeAspect="1" noEditPoints="1"/>
              </p:cNvSpPr>
              <p:nvPr/>
            </p:nvSpPr>
            <p:spPr bwMode="auto">
              <a:xfrm>
                <a:off x="4274" y="2107"/>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2" name="Freeform 170"/>
              <p:cNvSpPr>
                <a:spLocks noChangeAspect="1" noEditPoints="1"/>
              </p:cNvSpPr>
              <p:nvPr/>
            </p:nvSpPr>
            <p:spPr bwMode="auto">
              <a:xfrm>
                <a:off x="4279" y="2112"/>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3" name="Freeform 171"/>
              <p:cNvSpPr>
                <a:spLocks noChangeAspect="1" noEditPoints="1"/>
              </p:cNvSpPr>
              <p:nvPr/>
            </p:nvSpPr>
            <p:spPr bwMode="auto">
              <a:xfrm>
                <a:off x="4281" y="2116"/>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4" name="Freeform 172"/>
              <p:cNvSpPr>
                <a:spLocks noChangeAspect="1" noEditPoints="1"/>
              </p:cNvSpPr>
              <p:nvPr/>
            </p:nvSpPr>
            <p:spPr bwMode="auto">
              <a:xfrm>
                <a:off x="4285" y="2119"/>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5" name="Freeform 173"/>
              <p:cNvSpPr>
                <a:spLocks noChangeAspect="1" noEditPoints="1"/>
              </p:cNvSpPr>
              <p:nvPr/>
            </p:nvSpPr>
            <p:spPr bwMode="auto">
              <a:xfrm>
                <a:off x="4287" y="2122"/>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6" name="Freeform 174"/>
              <p:cNvSpPr>
                <a:spLocks noChangeAspect="1" noEditPoints="1"/>
              </p:cNvSpPr>
              <p:nvPr/>
            </p:nvSpPr>
            <p:spPr bwMode="auto">
              <a:xfrm>
                <a:off x="4289" y="2123"/>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7" name="Freeform 175"/>
              <p:cNvSpPr>
                <a:spLocks noChangeAspect="1"/>
              </p:cNvSpPr>
              <p:nvPr/>
            </p:nvSpPr>
            <p:spPr bwMode="auto">
              <a:xfrm>
                <a:off x="4292" y="2126"/>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8" name="Freeform 176"/>
              <p:cNvSpPr>
                <a:spLocks noChangeAspect="1" noEditPoints="1"/>
              </p:cNvSpPr>
              <p:nvPr/>
            </p:nvSpPr>
            <p:spPr bwMode="auto">
              <a:xfrm>
                <a:off x="4294" y="2129"/>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39" name="Freeform 177"/>
              <p:cNvSpPr>
                <a:spLocks noChangeAspect="1" noEditPoints="1"/>
              </p:cNvSpPr>
              <p:nvPr/>
            </p:nvSpPr>
            <p:spPr bwMode="auto">
              <a:xfrm>
                <a:off x="4296" y="2131"/>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0" name="Freeform 178"/>
              <p:cNvSpPr>
                <a:spLocks noChangeAspect="1" noEditPoints="1"/>
              </p:cNvSpPr>
              <p:nvPr/>
            </p:nvSpPr>
            <p:spPr bwMode="auto">
              <a:xfrm>
                <a:off x="4298" y="2132"/>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1" name="Freeform 179"/>
              <p:cNvSpPr>
                <a:spLocks noChangeAspect="1" noEditPoints="1"/>
              </p:cNvSpPr>
              <p:nvPr/>
            </p:nvSpPr>
            <p:spPr bwMode="auto">
              <a:xfrm>
                <a:off x="4299" y="2134"/>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2" name="Freeform 180"/>
              <p:cNvSpPr>
                <a:spLocks noChangeAspect="1" noEditPoints="1"/>
              </p:cNvSpPr>
              <p:nvPr/>
            </p:nvSpPr>
            <p:spPr bwMode="auto">
              <a:xfrm>
                <a:off x="4301" y="2135"/>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3" name="Freeform 181"/>
              <p:cNvSpPr>
                <a:spLocks noChangeAspect="1" noEditPoints="1"/>
              </p:cNvSpPr>
              <p:nvPr/>
            </p:nvSpPr>
            <p:spPr bwMode="auto">
              <a:xfrm>
                <a:off x="4302" y="2137"/>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4" name="Freeform 182"/>
              <p:cNvSpPr>
                <a:spLocks noChangeAspect="1"/>
              </p:cNvSpPr>
              <p:nvPr/>
            </p:nvSpPr>
            <p:spPr bwMode="auto">
              <a:xfrm>
                <a:off x="4304" y="2138"/>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5" name="Freeform 183"/>
              <p:cNvSpPr>
                <a:spLocks noChangeAspect="1" noEditPoints="1"/>
              </p:cNvSpPr>
              <p:nvPr/>
            </p:nvSpPr>
            <p:spPr bwMode="auto">
              <a:xfrm>
                <a:off x="4305" y="2139"/>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6" name="Freeform 184"/>
              <p:cNvSpPr>
                <a:spLocks noChangeAspect="1"/>
              </p:cNvSpPr>
              <p:nvPr/>
            </p:nvSpPr>
            <p:spPr bwMode="auto">
              <a:xfrm>
                <a:off x="4306" y="2139"/>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7" name="Freeform 185"/>
              <p:cNvSpPr>
                <a:spLocks noChangeAspect="1" noEditPoints="1"/>
              </p:cNvSpPr>
              <p:nvPr/>
            </p:nvSpPr>
            <p:spPr bwMode="auto">
              <a:xfrm>
                <a:off x="4307" y="2140"/>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8" name="Freeform 186"/>
              <p:cNvSpPr>
                <a:spLocks noChangeAspect="1" noEditPoints="1"/>
              </p:cNvSpPr>
              <p:nvPr/>
            </p:nvSpPr>
            <p:spPr bwMode="auto">
              <a:xfrm>
                <a:off x="4308" y="2141"/>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49" name="Freeform 187"/>
              <p:cNvSpPr>
                <a:spLocks noChangeAspect="1" noEditPoints="1"/>
              </p:cNvSpPr>
              <p:nvPr/>
            </p:nvSpPr>
            <p:spPr bwMode="auto">
              <a:xfrm>
                <a:off x="4310" y="2141"/>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0" name="Freeform 188"/>
              <p:cNvSpPr>
                <a:spLocks noChangeAspect="1"/>
              </p:cNvSpPr>
              <p:nvPr/>
            </p:nvSpPr>
            <p:spPr bwMode="auto">
              <a:xfrm>
                <a:off x="4311" y="2142"/>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1" name="Freeform 189"/>
              <p:cNvSpPr>
                <a:spLocks noChangeAspect="1"/>
              </p:cNvSpPr>
              <p:nvPr/>
            </p:nvSpPr>
            <p:spPr bwMode="auto">
              <a:xfrm>
                <a:off x="4312" y="2143"/>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2" name="Freeform 190"/>
              <p:cNvSpPr>
                <a:spLocks noChangeAspect="1" noEditPoints="1"/>
              </p:cNvSpPr>
              <p:nvPr/>
            </p:nvSpPr>
            <p:spPr bwMode="auto">
              <a:xfrm>
                <a:off x="4312" y="2143"/>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3" name="Freeform 191"/>
              <p:cNvSpPr>
                <a:spLocks noChangeAspect="1" noEditPoints="1"/>
              </p:cNvSpPr>
              <p:nvPr/>
            </p:nvSpPr>
            <p:spPr bwMode="auto">
              <a:xfrm>
                <a:off x="4313" y="2143"/>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4" name="Freeform 192"/>
              <p:cNvSpPr>
                <a:spLocks noChangeAspect="1"/>
              </p:cNvSpPr>
              <p:nvPr/>
            </p:nvSpPr>
            <p:spPr bwMode="auto">
              <a:xfrm>
                <a:off x="4315" y="2144"/>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5" name="Freeform 193"/>
              <p:cNvSpPr>
                <a:spLocks noChangeAspect="1" noEditPoints="1"/>
              </p:cNvSpPr>
              <p:nvPr/>
            </p:nvSpPr>
            <p:spPr bwMode="auto">
              <a:xfrm>
                <a:off x="4316" y="2145"/>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6" name="Freeform 194"/>
              <p:cNvSpPr>
                <a:spLocks noChangeAspect="1" noEditPoints="1"/>
              </p:cNvSpPr>
              <p:nvPr/>
            </p:nvSpPr>
            <p:spPr bwMode="auto">
              <a:xfrm>
                <a:off x="4318" y="2146"/>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7" name="Freeform 195"/>
              <p:cNvSpPr>
                <a:spLocks noChangeAspect="1"/>
              </p:cNvSpPr>
              <p:nvPr/>
            </p:nvSpPr>
            <p:spPr bwMode="auto">
              <a:xfrm>
                <a:off x="4320" y="2147"/>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8" name="Freeform 196"/>
              <p:cNvSpPr>
                <a:spLocks noChangeAspect="1" noEditPoints="1"/>
              </p:cNvSpPr>
              <p:nvPr/>
            </p:nvSpPr>
            <p:spPr bwMode="auto">
              <a:xfrm>
                <a:off x="4322" y="2149"/>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59" name="Freeform 197"/>
              <p:cNvSpPr>
                <a:spLocks noChangeAspect="1" noEditPoints="1"/>
              </p:cNvSpPr>
              <p:nvPr/>
            </p:nvSpPr>
            <p:spPr bwMode="auto">
              <a:xfrm>
                <a:off x="4324" y="2150"/>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860" name="Freeform 198"/>
              <p:cNvSpPr>
                <a:spLocks noChangeAspect="1"/>
              </p:cNvSpPr>
              <p:nvPr/>
            </p:nvSpPr>
            <p:spPr bwMode="auto">
              <a:xfrm>
                <a:off x="4326" y="2151"/>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77857" name="Group 199"/>
            <p:cNvGrpSpPr>
              <a:grpSpLocks/>
            </p:cNvGrpSpPr>
            <p:nvPr/>
          </p:nvGrpSpPr>
          <p:grpSpPr bwMode="auto">
            <a:xfrm>
              <a:off x="4215" y="1876"/>
              <a:ext cx="124" cy="110"/>
              <a:chOff x="4215" y="1876"/>
              <a:chExt cx="124" cy="110"/>
            </a:xfrm>
          </p:grpSpPr>
          <p:sp>
            <p:nvSpPr>
              <p:cNvPr id="80653" name="Freeform 200"/>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54" name="Freeform 201"/>
              <p:cNvSpPr>
                <a:spLocks noChangeAspect="1" noEditPoints="1"/>
              </p:cNvSpPr>
              <p:nvPr/>
            </p:nvSpPr>
            <p:spPr bwMode="auto">
              <a:xfrm>
                <a:off x="4224" y="1907"/>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55" name="Freeform 202"/>
              <p:cNvSpPr>
                <a:spLocks noChangeAspect="1" noEditPoints="1"/>
              </p:cNvSpPr>
              <p:nvPr/>
            </p:nvSpPr>
            <p:spPr bwMode="auto">
              <a:xfrm>
                <a:off x="4224" y="1904"/>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56" name="Freeform 203"/>
              <p:cNvSpPr>
                <a:spLocks noChangeAspect="1" noEditPoints="1"/>
              </p:cNvSpPr>
              <p:nvPr/>
            </p:nvSpPr>
            <p:spPr bwMode="auto">
              <a:xfrm>
                <a:off x="4224" y="1901"/>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57" name="Freeform 204"/>
              <p:cNvSpPr>
                <a:spLocks noChangeAspect="1" noEditPoints="1"/>
              </p:cNvSpPr>
              <p:nvPr/>
            </p:nvSpPr>
            <p:spPr bwMode="auto">
              <a:xfrm>
                <a:off x="4239" y="1938"/>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58" name="Freeform 205"/>
              <p:cNvSpPr>
                <a:spLocks noChangeAspect="1" noEditPoints="1"/>
              </p:cNvSpPr>
              <p:nvPr/>
            </p:nvSpPr>
            <p:spPr bwMode="auto">
              <a:xfrm>
                <a:off x="4224" y="1897"/>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59" name="Freeform 206"/>
              <p:cNvSpPr>
                <a:spLocks noChangeAspect="1" noEditPoints="1"/>
              </p:cNvSpPr>
              <p:nvPr/>
            </p:nvSpPr>
            <p:spPr bwMode="auto">
              <a:xfrm>
                <a:off x="4239" y="1938"/>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0" name="Freeform 207"/>
              <p:cNvSpPr>
                <a:spLocks noChangeAspect="1" noEditPoints="1"/>
              </p:cNvSpPr>
              <p:nvPr/>
            </p:nvSpPr>
            <p:spPr bwMode="auto">
              <a:xfrm>
                <a:off x="4225" y="1892"/>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1" name="Freeform 208"/>
              <p:cNvSpPr>
                <a:spLocks noChangeAspect="1" noEditPoints="1"/>
              </p:cNvSpPr>
              <p:nvPr/>
            </p:nvSpPr>
            <p:spPr bwMode="auto">
              <a:xfrm>
                <a:off x="4250" y="1949"/>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2" name="Freeform 209"/>
              <p:cNvSpPr>
                <a:spLocks noChangeAspect="1" noEditPoints="1"/>
              </p:cNvSpPr>
              <p:nvPr/>
            </p:nvSpPr>
            <p:spPr bwMode="auto">
              <a:xfrm>
                <a:off x="4226" y="1887"/>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3" name="Freeform 210"/>
              <p:cNvSpPr>
                <a:spLocks noChangeAspect="1" noEditPoints="1"/>
              </p:cNvSpPr>
              <p:nvPr/>
            </p:nvSpPr>
            <p:spPr bwMode="auto">
              <a:xfrm>
                <a:off x="4275" y="1966"/>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4" name="Freeform 211"/>
              <p:cNvSpPr>
                <a:spLocks noChangeAspect="1" noEditPoints="1"/>
              </p:cNvSpPr>
              <p:nvPr/>
            </p:nvSpPr>
            <p:spPr bwMode="auto">
              <a:xfrm>
                <a:off x="4293" y="1974"/>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5" name="Freeform 212"/>
              <p:cNvSpPr>
                <a:spLocks noChangeAspect="1" noEditPoints="1"/>
              </p:cNvSpPr>
              <p:nvPr/>
            </p:nvSpPr>
            <p:spPr bwMode="auto">
              <a:xfrm>
                <a:off x="4230" y="1883"/>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6" name="Freeform 213"/>
              <p:cNvSpPr>
                <a:spLocks noChangeAspect="1" noEditPoints="1"/>
              </p:cNvSpPr>
              <p:nvPr/>
            </p:nvSpPr>
            <p:spPr bwMode="auto">
              <a:xfrm>
                <a:off x="4318" y="1936"/>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7" name="Freeform 214"/>
              <p:cNvSpPr>
                <a:spLocks noChangeAspect="1" noEditPoints="1"/>
              </p:cNvSpPr>
              <p:nvPr/>
            </p:nvSpPr>
            <p:spPr bwMode="auto">
              <a:xfrm>
                <a:off x="4297" y="1939"/>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8" name="Freeform 215"/>
              <p:cNvSpPr>
                <a:spLocks noChangeAspect="1"/>
              </p:cNvSpPr>
              <p:nvPr/>
            </p:nvSpPr>
            <p:spPr bwMode="auto">
              <a:xfrm>
                <a:off x="4292" y="1937"/>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69" name="Freeform 216"/>
              <p:cNvSpPr>
                <a:spLocks noChangeAspect="1"/>
              </p:cNvSpPr>
              <p:nvPr/>
            </p:nvSpPr>
            <p:spPr bwMode="auto">
              <a:xfrm>
                <a:off x="4287" y="1934"/>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0" name="Freeform 217"/>
              <p:cNvSpPr>
                <a:spLocks noChangeAspect="1"/>
              </p:cNvSpPr>
              <p:nvPr/>
            </p:nvSpPr>
            <p:spPr bwMode="auto">
              <a:xfrm>
                <a:off x="4281" y="1931"/>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1" name="Freeform 218"/>
              <p:cNvSpPr>
                <a:spLocks noChangeAspect="1" noEditPoints="1"/>
              </p:cNvSpPr>
              <p:nvPr/>
            </p:nvSpPr>
            <p:spPr bwMode="auto">
              <a:xfrm>
                <a:off x="4279" y="1930"/>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2" name="Freeform 219"/>
              <p:cNvSpPr>
                <a:spLocks noChangeAspect="1" noEditPoints="1"/>
              </p:cNvSpPr>
              <p:nvPr/>
            </p:nvSpPr>
            <p:spPr bwMode="auto">
              <a:xfrm>
                <a:off x="4282" y="1929"/>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3" name="Freeform 220"/>
              <p:cNvSpPr>
                <a:spLocks noChangeAspect="1" noEditPoints="1"/>
              </p:cNvSpPr>
              <p:nvPr/>
            </p:nvSpPr>
            <p:spPr bwMode="auto">
              <a:xfrm>
                <a:off x="4242" y="1899"/>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4" name="Freeform 221"/>
              <p:cNvSpPr>
                <a:spLocks noChangeAspect="1" noEditPoints="1"/>
              </p:cNvSpPr>
              <p:nvPr/>
            </p:nvSpPr>
            <p:spPr bwMode="auto">
              <a:xfrm>
                <a:off x="4243" y="1899"/>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5" name="Freeform 222"/>
              <p:cNvSpPr>
                <a:spLocks noChangeAspect="1"/>
              </p:cNvSpPr>
              <p:nvPr/>
            </p:nvSpPr>
            <p:spPr bwMode="auto">
              <a:xfrm>
                <a:off x="4275" y="1925"/>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6" name="Freeform 223"/>
              <p:cNvSpPr>
                <a:spLocks noChangeAspect="1" noEditPoints="1"/>
              </p:cNvSpPr>
              <p:nvPr/>
            </p:nvSpPr>
            <p:spPr bwMode="auto">
              <a:xfrm>
                <a:off x="4272" y="1923"/>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7" name="Freeform 224"/>
              <p:cNvSpPr>
                <a:spLocks noChangeAspect="1" noEditPoints="1"/>
              </p:cNvSpPr>
              <p:nvPr/>
            </p:nvSpPr>
            <p:spPr bwMode="auto">
              <a:xfrm>
                <a:off x="4279" y="1927"/>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8" name="Freeform 225"/>
              <p:cNvSpPr>
                <a:spLocks noChangeAspect="1"/>
              </p:cNvSpPr>
              <p:nvPr/>
            </p:nvSpPr>
            <p:spPr bwMode="auto">
              <a:xfrm>
                <a:off x="4279" y="1928"/>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79" name="Freeform 226"/>
              <p:cNvSpPr>
                <a:spLocks noChangeAspect="1"/>
              </p:cNvSpPr>
              <p:nvPr/>
            </p:nvSpPr>
            <p:spPr bwMode="auto">
              <a:xfrm>
                <a:off x="4280" y="1927"/>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80" name="Freeform 227"/>
              <p:cNvSpPr>
                <a:spLocks noChangeAspect="1" noEditPoints="1"/>
              </p:cNvSpPr>
              <p:nvPr/>
            </p:nvSpPr>
            <p:spPr bwMode="auto">
              <a:xfrm>
                <a:off x="4279" y="1928"/>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81" name="Freeform 228"/>
              <p:cNvSpPr>
                <a:spLocks noChangeAspect="1" noEditPoints="1"/>
              </p:cNvSpPr>
              <p:nvPr/>
            </p:nvSpPr>
            <p:spPr bwMode="auto">
              <a:xfrm>
                <a:off x="4279" y="1927"/>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82" name="Freeform 229"/>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83" name="Freeform 230"/>
              <p:cNvSpPr>
                <a:spLocks noChangeAspect="1" noEditPoints="1"/>
              </p:cNvSpPr>
              <p:nvPr/>
            </p:nvSpPr>
            <p:spPr bwMode="auto">
              <a:xfrm>
                <a:off x="4279" y="1928"/>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84" name="Freeform 231"/>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85" name="Freeform 232"/>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86" name="Freeform 233"/>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87" name="Oval 234"/>
              <p:cNvSpPr>
                <a:spLocks noChangeAspect="1" noChangeArrowheads="1"/>
              </p:cNvSpPr>
              <p:nvPr/>
            </p:nvSpPr>
            <p:spPr bwMode="auto">
              <a:xfrm>
                <a:off x="4279" y="192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688" name="Freeform 235"/>
              <p:cNvSpPr>
                <a:spLocks noChangeAspect="1" noEditPoints="1"/>
              </p:cNvSpPr>
              <p:nvPr/>
            </p:nvSpPr>
            <p:spPr bwMode="auto">
              <a:xfrm>
                <a:off x="4279" y="192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89" name="Freeform 236"/>
              <p:cNvSpPr>
                <a:spLocks noChangeAspect="1" noEditPoints="1"/>
              </p:cNvSpPr>
              <p:nvPr/>
            </p:nvSpPr>
            <p:spPr bwMode="auto">
              <a:xfrm>
                <a:off x="4279" y="192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0" name="Freeform 237"/>
              <p:cNvSpPr>
                <a:spLocks noChangeAspect="1" noEditPoints="1"/>
              </p:cNvSpPr>
              <p:nvPr/>
            </p:nvSpPr>
            <p:spPr bwMode="auto">
              <a:xfrm>
                <a:off x="4279" y="1927"/>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1" name="Freeform 238"/>
              <p:cNvSpPr>
                <a:spLocks noChangeAspect="1" noEditPoints="1"/>
              </p:cNvSpPr>
              <p:nvPr/>
            </p:nvSpPr>
            <p:spPr bwMode="auto">
              <a:xfrm>
                <a:off x="4279" y="1927"/>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2" name="Freeform 239"/>
              <p:cNvSpPr>
                <a:spLocks noChangeAspect="1" noEditPoints="1"/>
              </p:cNvSpPr>
              <p:nvPr/>
            </p:nvSpPr>
            <p:spPr bwMode="auto">
              <a:xfrm>
                <a:off x="4279" y="1927"/>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3" name="Freeform 240"/>
              <p:cNvSpPr>
                <a:spLocks noChangeAspect="1" noEditPoints="1"/>
              </p:cNvSpPr>
              <p:nvPr/>
            </p:nvSpPr>
            <p:spPr bwMode="auto">
              <a:xfrm>
                <a:off x="4279" y="1927"/>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4" name="Freeform 241"/>
              <p:cNvSpPr>
                <a:spLocks noChangeAspect="1" noEditPoints="1"/>
              </p:cNvSpPr>
              <p:nvPr/>
            </p:nvSpPr>
            <p:spPr bwMode="auto">
              <a:xfrm>
                <a:off x="4279" y="1927"/>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5" name="Freeform 242"/>
              <p:cNvSpPr>
                <a:spLocks noChangeAspect="1" noEditPoints="1"/>
              </p:cNvSpPr>
              <p:nvPr/>
            </p:nvSpPr>
            <p:spPr bwMode="auto">
              <a:xfrm>
                <a:off x="4279" y="1927"/>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6" name="Freeform 243"/>
              <p:cNvSpPr>
                <a:spLocks noChangeAspect="1" noEditPoints="1"/>
              </p:cNvSpPr>
              <p:nvPr/>
            </p:nvSpPr>
            <p:spPr bwMode="auto">
              <a:xfrm>
                <a:off x="4280" y="1927"/>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7" name="Freeform 244"/>
              <p:cNvSpPr>
                <a:spLocks noChangeAspect="1" noEditPoints="1"/>
              </p:cNvSpPr>
              <p:nvPr/>
            </p:nvSpPr>
            <p:spPr bwMode="auto">
              <a:xfrm>
                <a:off x="4280" y="1927"/>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8" name="Freeform 245"/>
              <p:cNvSpPr>
                <a:spLocks noChangeAspect="1" noEditPoints="1"/>
              </p:cNvSpPr>
              <p:nvPr/>
            </p:nvSpPr>
            <p:spPr bwMode="auto">
              <a:xfrm>
                <a:off x="4237" y="1886"/>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99" name="Freeform 246"/>
              <p:cNvSpPr>
                <a:spLocks noChangeAspect="1" noEditPoints="1"/>
              </p:cNvSpPr>
              <p:nvPr/>
            </p:nvSpPr>
            <p:spPr bwMode="auto">
              <a:xfrm>
                <a:off x="4237" y="1886"/>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0" name="Freeform 247"/>
              <p:cNvSpPr>
                <a:spLocks noChangeAspect="1" noEditPoints="1"/>
              </p:cNvSpPr>
              <p:nvPr/>
            </p:nvSpPr>
            <p:spPr bwMode="auto">
              <a:xfrm>
                <a:off x="4252" y="1906"/>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1" name="Freeform 248"/>
              <p:cNvSpPr>
                <a:spLocks noChangeAspect="1" noEditPoints="1"/>
              </p:cNvSpPr>
              <p:nvPr/>
            </p:nvSpPr>
            <p:spPr bwMode="auto">
              <a:xfrm>
                <a:off x="4241" y="1886"/>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2" name="Freeform 249"/>
              <p:cNvSpPr>
                <a:spLocks noChangeAspect="1"/>
              </p:cNvSpPr>
              <p:nvPr/>
            </p:nvSpPr>
            <p:spPr bwMode="auto">
              <a:xfrm>
                <a:off x="4258" y="1911"/>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3" name="Freeform 250"/>
              <p:cNvSpPr>
                <a:spLocks noChangeAspect="1" noEditPoints="1"/>
              </p:cNvSpPr>
              <p:nvPr/>
            </p:nvSpPr>
            <p:spPr bwMode="auto">
              <a:xfrm>
                <a:off x="4241" y="1888"/>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4" name="Freeform 251"/>
              <p:cNvSpPr>
                <a:spLocks noChangeAspect="1"/>
              </p:cNvSpPr>
              <p:nvPr/>
            </p:nvSpPr>
            <p:spPr bwMode="auto">
              <a:xfrm>
                <a:off x="4263" y="1916"/>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5" name="Freeform 252"/>
              <p:cNvSpPr>
                <a:spLocks noChangeAspect="1" noEditPoints="1"/>
              </p:cNvSpPr>
              <p:nvPr/>
            </p:nvSpPr>
            <p:spPr bwMode="auto">
              <a:xfrm>
                <a:off x="4245" y="1890"/>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6" name="Freeform 253"/>
              <p:cNvSpPr>
                <a:spLocks noChangeAspect="1" noEditPoints="1"/>
              </p:cNvSpPr>
              <p:nvPr/>
            </p:nvSpPr>
            <p:spPr bwMode="auto">
              <a:xfrm>
                <a:off x="4275" y="1925"/>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7" name="Freeform 254"/>
              <p:cNvSpPr>
                <a:spLocks noChangeAspect="1" noEditPoints="1"/>
              </p:cNvSpPr>
              <p:nvPr/>
            </p:nvSpPr>
            <p:spPr bwMode="auto">
              <a:xfrm>
                <a:off x="4269" y="1920"/>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8" name="Freeform 255"/>
              <p:cNvSpPr>
                <a:spLocks noChangeAspect="1" noEditPoints="1"/>
              </p:cNvSpPr>
              <p:nvPr/>
            </p:nvSpPr>
            <p:spPr bwMode="auto">
              <a:xfrm>
                <a:off x="4250" y="1893"/>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09" name="Freeform 256"/>
              <p:cNvSpPr>
                <a:spLocks noChangeAspect="1" noEditPoints="1"/>
              </p:cNvSpPr>
              <p:nvPr/>
            </p:nvSpPr>
            <p:spPr bwMode="auto">
              <a:xfrm>
                <a:off x="4253" y="1894"/>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0" name="Freeform 257"/>
              <p:cNvSpPr>
                <a:spLocks noChangeAspect="1" noEditPoints="1"/>
              </p:cNvSpPr>
              <p:nvPr/>
            </p:nvSpPr>
            <p:spPr bwMode="auto">
              <a:xfrm>
                <a:off x="4277" y="1926"/>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1" name="Freeform 258"/>
              <p:cNvSpPr>
                <a:spLocks noChangeAspect="1" noEditPoints="1"/>
              </p:cNvSpPr>
              <p:nvPr/>
            </p:nvSpPr>
            <p:spPr bwMode="auto">
              <a:xfrm>
                <a:off x="4261" y="1899"/>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2" name="Freeform 259"/>
              <p:cNvSpPr>
                <a:spLocks noChangeAspect="1"/>
              </p:cNvSpPr>
              <p:nvPr/>
            </p:nvSpPr>
            <p:spPr bwMode="auto">
              <a:xfrm>
                <a:off x="4267" y="1905"/>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3" name="Freeform 260"/>
              <p:cNvSpPr>
                <a:spLocks noChangeAspect="1" noEditPoints="1"/>
              </p:cNvSpPr>
              <p:nvPr/>
            </p:nvSpPr>
            <p:spPr bwMode="auto">
              <a:xfrm>
                <a:off x="4284" y="1931"/>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4" name="Freeform 261"/>
              <p:cNvSpPr>
                <a:spLocks noChangeAspect="1"/>
              </p:cNvSpPr>
              <p:nvPr/>
            </p:nvSpPr>
            <p:spPr bwMode="auto">
              <a:xfrm>
                <a:off x="4287" y="1928"/>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5" name="Freeform 262"/>
              <p:cNvSpPr>
                <a:spLocks noChangeAspect="1"/>
              </p:cNvSpPr>
              <p:nvPr/>
            </p:nvSpPr>
            <p:spPr bwMode="auto">
              <a:xfrm>
                <a:off x="4272" y="1923"/>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6" name="Freeform 263"/>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7" name="Freeform 264"/>
              <p:cNvSpPr>
                <a:spLocks noChangeAspect="1" noEditPoints="1"/>
              </p:cNvSpPr>
              <p:nvPr/>
            </p:nvSpPr>
            <p:spPr bwMode="auto">
              <a:xfrm>
                <a:off x="4237" y="1879"/>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8" name="Freeform 265"/>
              <p:cNvSpPr>
                <a:spLocks noChangeAspect="1" noEditPoints="1"/>
              </p:cNvSpPr>
              <p:nvPr/>
            </p:nvSpPr>
            <p:spPr bwMode="auto">
              <a:xfrm>
                <a:off x="4235" y="1878"/>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19" name="Freeform 266"/>
              <p:cNvSpPr>
                <a:spLocks noChangeAspect="1" noEditPoints="1"/>
              </p:cNvSpPr>
              <p:nvPr/>
            </p:nvSpPr>
            <p:spPr bwMode="auto">
              <a:xfrm>
                <a:off x="4231" y="1876"/>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0" name="Freeform 267"/>
              <p:cNvSpPr>
                <a:spLocks noChangeAspect="1"/>
              </p:cNvSpPr>
              <p:nvPr/>
            </p:nvSpPr>
            <p:spPr bwMode="auto">
              <a:xfrm>
                <a:off x="4328" y="1936"/>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1" name="Freeform 268"/>
              <p:cNvSpPr>
                <a:spLocks noChangeAspect="1" noEditPoints="1"/>
              </p:cNvSpPr>
              <p:nvPr/>
            </p:nvSpPr>
            <p:spPr bwMode="auto">
              <a:xfrm>
                <a:off x="4229" y="1876"/>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2" name="Freeform 269"/>
              <p:cNvSpPr>
                <a:spLocks noChangeAspect="1" noEditPoints="1"/>
              </p:cNvSpPr>
              <p:nvPr/>
            </p:nvSpPr>
            <p:spPr bwMode="auto">
              <a:xfrm>
                <a:off x="4226" y="1880"/>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3" name="Freeform 270"/>
              <p:cNvSpPr>
                <a:spLocks noChangeAspect="1" noEditPoints="1"/>
              </p:cNvSpPr>
              <p:nvPr/>
            </p:nvSpPr>
            <p:spPr bwMode="auto">
              <a:xfrm>
                <a:off x="4226" y="1882"/>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4" name="Freeform 271"/>
              <p:cNvSpPr>
                <a:spLocks noChangeAspect="1" noEditPoints="1"/>
              </p:cNvSpPr>
              <p:nvPr/>
            </p:nvSpPr>
            <p:spPr bwMode="auto">
              <a:xfrm>
                <a:off x="4215" y="1882"/>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5" name="Freeform 272"/>
              <p:cNvSpPr>
                <a:spLocks noChangeAspect="1" noEditPoints="1"/>
              </p:cNvSpPr>
              <p:nvPr/>
            </p:nvSpPr>
            <p:spPr bwMode="auto">
              <a:xfrm>
                <a:off x="4215" y="1883"/>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6" name="Freeform 273"/>
              <p:cNvSpPr>
                <a:spLocks noChangeAspect="1" noEditPoints="1"/>
              </p:cNvSpPr>
              <p:nvPr/>
            </p:nvSpPr>
            <p:spPr bwMode="auto">
              <a:xfrm>
                <a:off x="4238" y="1902"/>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7" name="Freeform 274"/>
              <p:cNvSpPr>
                <a:spLocks noChangeAspect="1" noEditPoints="1"/>
              </p:cNvSpPr>
              <p:nvPr/>
            </p:nvSpPr>
            <p:spPr bwMode="auto">
              <a:xfrm>
                <a:off x="4243" y="1907"/>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8" name="Freeform 275"/>
              <p:cNvSpPr>
                <a:spLocks noChangeAspect="1" noEditPoints="1"/>
              </p:cNvSpPr>
              <p:nvPr/>
            </p:nvSpPr>
            <p:spPr bwMode="auto">
              <a:xfrm>
                <a:off x="4245" y="1911"/>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29" name="Freeform 276"/>
              <p:cNvSpPr>
                <a:spLocks noChangeAspect="1" noEditPoints="1"/>
              </p:cNvSpPr>
              <p:nvPr/>
            </p:nvSpPr>
            <p:spPr bwMode="auto">
              <a:xfrm>
                <a:off x="4249" y="1914"/>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0" name="Freeform 277"/>
              <p:cNvSpPr>
                <a:spLocks noChangeAspect="1" noEditPoints="1"/>
              </p:cNvSpPr>
              <p:nvPr/>
            </p:nvSpPr>
            <p:spPr bwMode="auto">
              <a:xfrm>
                <a:off x="4251" y="1917"/>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1" name="Freeform 278"/>
              <p:cNvSpPr>
                <a:spLocks noChangeAspect="1" noEditPoints="1"/>
              </p:cNvSpPr>
              <p:nvPr/>
            </p:nvSpPr>
            <p:spPr bwMode="auto">
              <a:xfrm>
                <a:off x="4253" y="1918"/>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2" name="Freeform 279"/>
              <p:cNvSpPr>
                <a:spLocks noChangeAspect="1"/>
              </p:cNvSpPr>
              <p:nvPr/>
            </p:nvSpPr>
            <p:spPr bwMode="auto">
              <a:xfrm>
                <a:off x="4256" y="1921"/>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3" name="Freeform 280"/>
              <p:cNvSpPr>
                <a:spLocks noChangeAspect="1" noEditPoints="1"/>
              </p:cNvSpPr>
              <p:nvPr/>
            </p:nvSpPr>
            <p:spPr bwMode="auto">
              <a:xfrm>
                <a:off x="4258" y="1924"/>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4" name="Freeform 281"/>
              <p:cNvSpPr>
                <a:spLocks noChangeAspect="1" noEditPoints="1"/>
              </p:cNvSpPr>
              <p:nvPr/>
            </p:nvSpPr>
            <p:spPr bwMode="auto">
              <a:xfrm>
                <a:off x="4260" y="1926"/>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5" name="Freeform 282"/>
              <p:cNvSpPr>
                <a:spLocks noChangeAspect="1" noEditPoints="1"/>
              </p:cNvSpPr>
              <p:nvPr/>
            </p:nvSpPr>
            <p:spPr bwMode="auto">
              <a:xfrm>
                <a:off x="4262" y="1927"/>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6" name="Freeform 283"/>
              <p:cNvSpPr>
                <a:spLocks noChangeAspect="1" noEditPoints="1"/>
              </p:cNvSpPr>
              <p:nvPr/>
            </p:nvSpPr>
            <p:spPr bwMode="auto">
              <a:xfrm>
                <a:off x="4263" y="1929"/>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7" name="Freeform 284"/>
              <p:cNvSpPr>
                <a:spLocks noChangeAspect="1" noEditPoints="1"/>
              </p:cNvSpPr>
              <p:nvPr/>
            </p:nvSpPr>
            <p:spPr bwMode="auto">
              <a:xfrm>
                <a:off x="4265" y="1930"/>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8" name="Freeform 285"/>
              <p:cNvSpPr>
                <a:spLocks noChangeAspect="1" noEditPoints="1"/>
              </p:cNvSpPr>
              <p:nvPr/>
            </p:nvSpPr>
            <p:spPr bwMode="auto">
              <a:xfrm>
                <a:off x="4266" y="1932"/>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39" name="Freeform 286"/>
              <p:cNvSpPr>
                <a:spLocks noChangeAspect="1"/>
              </p:cNvSpPr>
              <p:nvPr/>
            </p:nvSpPr>
            <p:spPr bwMode="auto">
              <a:xfrm>
                <a:off x="4268" y="1933"/>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0" name="Freeform 287"/>
              <p:cNvSpPr>
                <a:spLocks noChangeAspect="1" noEditPoints="1"/>
              </p:cNvSpPr>
              <p:nvPr/>
            </p:nvSpPr>
            <p:spPr bwMode="auto">
              <a:xfrm>
                <a:off x="4269" y="1934"/>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1" name="Freeform 288"/>
              <p:cNvSpPr>
                <a:spLocks noChangeAspect="1"/>
              </p:cNvSpPr>
              <p:nvPr/>
            </p:nvSpPr>
            <p:spPr bwMode="auto">
              <a:xfrm>
                <a:off x="4270" y="1934"/>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2" name="Freeform 289"/>
              <p:cNvSpPr>
                <a:spLocks noChangeAspect="1" noEditPoints="1"/>
              </p:cNvSpPr>
              <p:nvPr/>
            </p:nvSpPr>
            <p:spPr bwMode="auto">
              <a:xfrm>
                <a:off x="4271" y="1935"/>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3" name="Freeform 290"/>
              <p:cNvSpPr>
                <a:spLocks noChangeAspect="1" noEditPoints="1"/>
              </p:cNvSpPr>
              <p:nvPr/>
            </p:nvSpPr>
            <p:spPr bwMode="auto">
              <a:xfrm>
                <a:off x="4272" y="1936"/>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4" name="Freeform 291"/>
              <p:cNvSpPr>
                <a:spLocks noChangeAspect="1" noEditPoints="1"/>
              </p:cNvSpPr>
              <p:nvPr/>
            </p:nvSpPr>
            <p:spPr bwMode="auto">
              <a:xfrm>
                <a:off x="4274" y="1936"/>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5" name="Freeform 292"/>
              <p:cNvSpPr>
                <a:spLocks noChangeAspect="1"/>
              </p:cNvSpPr>
              <p:nvPr/>
            </p:nvSpPr>
            <p:spPr bwMode="auto">
              <a:xfrm>
                <a:off x="4275" y="1937"/>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6" name="Freeform 293"/>
              <p:cNvSpPr>
                <a:spLocks noChangeAspect="1"/>
              </p:cNvSpPr>
              <p:nvPr/>
            </p:nvSpPr>
            <p:spPr bwMode="auto">
              <a:xfrm>
                <a:off x="4276" y="1938"/>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7" name="Freeform 294"/>
              <p:cNvSpPr>
                <a:spLocks noChangeAspect="1" noEditPoints="1"/>
              </p:cNvSpPr>
              <p:nvPr/>
            </p:nvSpPr>
            <p:spPr bwMode="auto">
              <a:xfrm>
                <a:off x="4276" y="1938"/>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8" name="Freeform 295"/>
              <p:cNvSpPr>
                <a:spLocks noChangeAspect="1" noEditPoints="1"/>
              </p:cNvSpPr>
              <p:nvPr/>
            </p:nvSpPr>
            <p:spPr bwMode="auto">
              <a:xfrm>
                <a:off x="4277" y="1938"/>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49" name="Freeform 296"/>
              <p:cNvSpPr>
                <a:spLocks noChangeAspect="1"/>
              </p:cNvSpPr>
              <p:nvPr/>
            </p:nvSpPr>
            <p:spPr bwMode="auto">
              <a:xfrm>
                <a:off x="4279" y="1939"/>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0" name="Freeform 297"/>
              <p:cNvSpPr>
                <a:spLocks noChangeAspect="1" noEditPoints="1"/>
              </p:cNvSpPr>
              <p:nvPr/>
            </p:nvSpPr>
            <p:spPr bwMode="auto">
              <a:xfrm>
                <a:off x="4280" y="1940"/>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1" name="Freeform 298"/>
              <p:cNvSpPr>
                <a:spLocks noChangeAspect="1" noEditPoints="1"/>
              </p:cNvSpPr>
              <p:nvPr/>
            </p:nvSpPr>
            <p:spPr bwMode="auto">
              <a:xfrm>
                <a:off x="4282" y="1941"/>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2" name="Freeform 299"/>
              <p:cNvSpPr>
                <a:spLocks noChangeAspect="1"/>
              </p:cNvSpPr>
              <p:nvPr/>
            </p:nvSpPr>
            <p:spPr bwMode="auto">
              <a:xfrm>
                <a:off x="4284" y="1942"/>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3" name="Freeform 300"/>
              <p:cNvSpPr>
                <a:spLocks noChangeAspect="1" noEditPoints="1"/>
              </p:cNvSpPr>
              <p:nvPr/>
            </p:nvSpPr>
            <p:spPr bwMode="auto">
              <a:xfrm>
                <a:off x="4286" y="1944"/>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4" name="Freeform 301"/>
              <p:cNvSpPr>
                <a:spLocks noChangeAspect="1" noEditPoints="1"/>
              </p:cNvSpPr>
              <p:nvPr/>
            </p:nvSpPr>
            <p:spPr bwMode="auto">
              <a:xfrm>
                <a:off x="4288" y="1945"/>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5" name="Freeform 302"/>
              <p:cNvSpPr>
                <a:spLocks noChangeAspect="1"/>
              </p:cNvSpPr>
              <p:nvPr/>
            </p:nvSpPr>
            <p:spPr bwMode="auto">
              <a:xfrm>
                <a:off x="4290" y="1946"/>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6" name="Freeform 303"/>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7" name="Freeform 304"/>
              <p:cNvSpPr>
                <a:spLocks noChangeAspect="1" noEditPoints="1"/>
              </p:cNvSpPr>
              <p:nvPr/>
            </p:nvSpPr>
            <p:spPr bwMode="auto">
              <a:xfrm>
                <a:off x="4224" y="1907"/>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8" name="Freeform 305"/>
              <p:cNvSpPr>
                <a:spLocks noChangeAspect="1" noEditPoints="1"/>
              </p:cNvSpPr>
              <p:nvPr/>
            </p:nvSpPr>
            <p:spPr bwMode="auto">
              <a:xfrm>
                <a:off x="4224" y="1904"/>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59" name="Freeform 306"/>
              <p:cNvSpPr>
                <a:spLocks noChangeAspect="1" noEditPoints="1"/>
              </p:cNvSpPr>
              <p:nvPr/>
            </p:nvSpPr>
            <p:spPr bwMode="auto">
              <a:xfrm>
                <a:off x="4224" y="1901"/>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0" name="Freeform 307"/>
              <p:cNvSpPr>
                <a:spLocks noChangeAspect="1" noEditPoints="1"/>
              </p:cNvSpPr>
              <p:nvPr/>
            </p:nvSpPr>
            <p:spPr bwMode="auto">
              <a:xfrm>
                <a:off x="4239" y="1938"/>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1" name="Freeform 308"/>
              <p:cNvSpPr>
                <a:spLocks noChangeAspect="1" noEditPoints="1"/>
              </p:cNvSpPr>
              <p:nvPr/>
            </p:nvSpPr>
            <p:spPr bwMode="auto">
              <a:xfrm>
                <a:off x="4224" y="1897"/>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2" name="Freeform 309"/>
              <p:cNvSpPr>
                <a:spLocks noChangeAspect="1" noEditPoints="1"/>
              </p:cNvSpPr>
              <p:nvPr/>
            </p:nvSpPr>
            <p:spPr bwMode="auto">
              <a:xfrm>
                <a:off x="4239" y="1938"/>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3" name="Freeform 310"/>
              <p:cNvSpPr>
                <a:spLocks noChangeAspect="1" noEditPoints="1"/>
              </p:cNvSpPr>
              <p:nvPr/>
            </p:nvSpPr>
            <p:spPr bwMode="auto">
              <a:xfrm>
                <a:off x="4225" y="1892"/>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4" name="Freeform 311"/>
              <p:cNvSpPr>
                <a:spLocks noChangeAspect="1" noEditPoints="1"/>
              </p:cNvSpPr>
              <p:nvPr/>
            </p:nvSpPr>
            <p:spPr bwMode="auto">
              <a:xfrm>
                <a:off x="4250" y="1949"/>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5" name="Freeform 312"/>
              <p:cNvSpPr>
                <a:spLocks noChangeAspect="1" noEditPoints="1"/>
              </p:cNvSpPr>
              <p:nvPr/>
            </p:nvSpPr>
            <p:spPr bwMode="auto">
              <a:xfrm>
                <a:off x="4226" y="1887"/>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6" name="Freeform 313"/>
              <p:cNvSpPr>
                <a:spLocks noChangeAspect="1" noEditPoints="1"/>
              </p:cNvSpPr>
              <p:nvPr/>
            </p:nvSpPr>
            <p:spPr bwMode="auto">
              <a:xfrm>
                <a:off x="4275" y="1966"/>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7" name="Freeform 314"/>
              <p:cNvSpPr>
                <a:spLocks noChangeAspect="1" noEditPoints="1"/>
              </p:cNvSpPr>
              <p:nvPr/>
            </p:nvSpPr>
            <p:spPr bwMode="auto">
              <a:xfrm>
                <a:off x="4293" y="1974"/>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8" name="Freeform 315"/>
              <p:cNvSpPr>
                <a:spLocks noChangeAspect="1" noEditPoints="1"/>
              </p:cNvSpPr>
              <p:nvPr/>
            </p:nvSpPr>
            <p:spPr bwMode="auto">
              <a:xfrm>
                <a:off x="4230" y="1883"/>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69" name="Freeform 316"/>
              <p:cNvSpPr>
                <a:spLocks noChangeAspect="1" noEditPoints="1"/>
              </p:cNvSpPr>
              <p:nvPr/>
            </p:nvSpPr>
            <p:spPr bwMode="auto">
              <a:xfrm>
                <a:off x="4318" y="1936"/>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0" name="Freeform 317"/>
              <p:cNvSpPr>
                <a:spLocks noChangeAspect="1" noEditPoints="1"/>
              </p:cNvSpPr>
              <p:nvPr/>
            </p:nvSpPr>
            <p:spPr bwMode="auto">
              <a:xfrm>
                <a:off x="4297" y="1939"/>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1" name="Freeform 318"/>
              <p:cNvSpPr>
                <a:spLocks noChangeAspect="1"/>
              </p:cNvSpPr>
              <p:nvPr/>
            </p:nvSpPr>
            <p:spPr bwMode="auto">
              <a:xfrm>
                <a:off x="4292" y="1937"/>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2" name="Freeform 319"/>
              <p:cNvSpPr>
                <a:spLocks noChangeAspect="1"/>
              </p:cNvSpPr>
              <p:nvPr/>
            </p:nvSpPr>
            <p:spPr bwMode="auto">
              <a:xfrm>
                <a:off x="4287" y="1934"/>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3" name="Freeform 320"/>
              <p:cNvSpPr>
                <a:spLocks noChangeAspect="1"/>
              </p:cNvSpPr>
              <p:nvPr/>
            </p:nvSpPr>
            <p:spPr bwMode="auto">
              <a:xfrm>
                <a:off x="4281" y="1931"/>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4" name="Freeform 321"/>
              <p:cNvSpPr>
                <a:spLocks noChangeAspect="1" noEditPoints="1"/>
              </p:cNvSpPr>
              <p:nvPr/>
            </p:nvSpPr>
            <p:spPr bwMode="auto">
              <a:xfrm>
                <a:off x="4279" y="1930"/>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5" name="Freeform 322"/>
              <p:cNvSpPr>
                <a:spLocks noChangeAspect="1" noEditPoints="1"/>
              </p:cNvSpPr>
              <p:nvPr/>
            </p:nvSpPr>
            <p:spPr bwMode="auto">
              <a:xfrm>
                <a:off x="4282" y="1929"/>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6" name="Freeform 323"/>
              <p:cNvSpPr>
                <a:spLocks noChangeAspect="1" noEditPoints="1"/>
              </p:cNvSpPr>
              <p:nvPr/>
            </p:nvSpPr>
            <p:spPr bwMode="auto">
              <a:xfrm>
                <a:off x="4242" y="1899"/>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7" name="Freeform 324"/>
              <p:cNvSpPr>
                <a:spLocks noChangeAspect="1" noEditPoints="1"/>
              </p:cNvSpPr>
              <p:nvPr/>
            </p:nvSpPr>
            <p:spPr bwMode="auto">
              <a:xfrm>
                <a:off x="4243" y="1899"/>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8" name="Freeform 325"/>
              <p:cNvSpPr>
                <a:spLocks noChangeAspect="1"/>
              </p:cNvSpPr>
              <p:nvPr/>
            </p:nvSpPr>
            <p:spPr bwMode="auto">
              <a:xfrm>
                <a:off x="4275" y="1925"/>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79" name="Freeform 326"/>
              <p:cNvSpPr>
                <a:spLocks noChangeAspect="1" noEditPoints="1"/>
              </p:cNvSpPr>
              <p:nvPr/>
            </p:nvSpPr>
            <p:spPr bwMode="auto">
              <a:xfrm>
                <a:off x="4272" y="1923"/>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0" name="Freeform 327"/>
              <p:cNvSpPr>
                <a:spLocks noChangeAspect="1" noEditPoints="1"/>
              </p:cNvSpPr>
              <p:nvPr/>
            </p:nvSpPr>
            <p:spPr bwMode="auto">
              <a:xfrm>
                <a:off x="4279" y="1927"/>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1" name="Freeform 328"/>
              <p:cNvSpPr>
                <a:spLocks noChangeAspect="1"/>
              </p:cNvSpPr>
              <p:nvPr/>
            </p:nvSpPr>
            <p:spPr bwMode="auto">
              <a:xfrm>
                <a:off x="4279" y="1928"/>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2" name="Freeform 329"/>
              <p:cNvSpPr>
                <a:spLocks noChangeAspect="1"/>
              </p:cNvSpPr>
              <p:nvPr/>
            </p:nvSpPr>
            <p:spPr bwMode="auto">
              <a:xfrm>
                <a:off x="4280" y="1927"/>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3" name="Freeform 330"/>
              <p:cNvSpPr>
                <a:spLocks noChangeAspect="1" noEditPoints="1"/>
              </p:cNvSpPr>
              <p:nvPr/>
            </p:nvSpPr>
            <p:spPr bwMode="auto">
              <a:xfrm>
                <a:off x="4279" y="1928"/>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4" name="Freeform 331"/>
              <p:cNvSpPr>
                <a:spLocks noChangeAspect="1" noEditPoints="1"/>
              </p:cNvSpPr>
              <p:nvPr/>
            </p:nvSpPr>
            <p:spPr bwMode="auto">
              <a:xfrm>
                <a:off x="4279" y="1927"/>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5" name="Freeform 332"/>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6" name="Freeform 333"/>
              <p:cNvSpPr>
                <a:spLocks noChangeAspect="1" noEditPoints="1"/>
              </p:cNvSpPr>
              <p:nvPr/>
            </p:nvSpPr>
            <p:spPr bwMode="auto">
              <a:xfrm>
                <a:off x="4279" y="1928"/>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7" name="Freeform 334"/>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8" name="Freeform 335"/>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89" name="Freeform 336"/>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90" name="Oval 337"/>
              <p:cNvSpPr>
                <a:spLocks noChangeAspect="1" noChangeArrowheads="1"/>
              </p:cNvSpPr>
              <p:nvPr/>
            </p:nvSpPr>
            <p:spPr bwMode="auto">
              <a:xfrm>
                <a:off x="4279" y="192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791" name="Freeform 338"/>
              <p:cNvSpPr>
                <a:spLocks noChangeAspect="1" noEditPoints="1"/>
              </p:cNvSpPr>
              <p:nvPr/>
            </p:nvSpPr>
            <p:spPr bwMode="auto">
              <a:xfrm>
                <a:off x="4279" y="192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92" name="Freeform 339"/>
              <p:cNvSpPr>
                <a:spLocks noChangeAspect="1" noEditPoints="1"/>
              </p:cNvSpPr>
              <p:nvPr/>
            </p:nvSpPr>
            <p:spPr bwMode="auto">
              <a:xfrm>
                <a:off x="4279" y="192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93" name="Freeform 340"/>
              <p:cNvSpPr>
                <a:spLocks noChangeAspect="1" noEditPoints="1"/>
              </p:cNvSpPr>
              <p:nvPr/>
            </p:nvSpPr>
            <p:spPr bwMode="auto">
              <a:xfrm>
                <a:off x="4279" y="1927"/>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94" name="Freeform 341"/>
              <p:cNvSpPr>
                <a:spLocks noChangeAspect="1" noEditPoints="1"/>
              </p:cNvSpPr>
              <p:nvPr/>
            </p:nvSpPr>
            <p:spPr bwMode="auto">
              <a:xfrm>
                <a:off x="4279" y="1927"/>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95" name="Freeform 342"/>
              <p:cNvSpPr>
                <a:spLocks noChangeAspect="1" noEditPoints="1"/>
              </p:cNvSpPr>
              <p:nvPr/>
            </p:nvSpPr>
            <p:spPr bwMode="auto">
              <a:xfrm>
                <a:off x="4279" y="1927"/>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96" name="Freeform 343"/>
              <p:cNvSpPr>
                <a:spLocks noChangeAspect="1" noEditPoints="1"/>
              </p:cNvSpPr>
              <p:nvPr/>
            </p:nvSpPr>
            <p:spPr bwMode="auto">
              <a:xfrm>
                <a:off x="4279" y="1927"/>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97" name="Freeform 344"/>
              <p:cNvSpPr>
                <a:spLocks noChangeAspect="1" noEditPoints="1"/>
              </p:cNvSpPr>
              <p:nvPr/>
            </p:nvSpPr>
            <p:spPr bwMode="auto">
              <a:xfrm>
                <a:off x="4279" y="1927"/>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98" name="Freeform 345"/>
              <p:cNvSpPr>
                <a:spLocks noChangeAspect="1" noEditPoints="1"/>
              </p:cNvSpPr>
              <p:nvPr/>
            </p:nvSpPr>
            <p:spPr bwMode="auto">
              <a:xfrm>
                <a:off x="4279" y="1927"/>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799" name="Freeform 346"/>
              <p:cNvSpPr>
                <a:spLocks noChangeAspect="1" noEditPoints="1"/>
              </p:cNvSpPr>
              <p:nvPr/>
            </p:nvSpPr>
            <p:spPr bwMode="auto">
              <a:xfrm>
                <a:off x="4280" y="1927"/>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0" name="Freeform 347"/>
              <p:cNvSpPr>
                <a:spLocks noChangeAspect="1" noEditPoints="1"/>
              </p:cNvSpPr>
              <p:nvPr/>
            </p:nvSpPr>
            <p:spPr bwMode="auto">
              <a:xfrm>
                <a:off x="4280" y="1927"/>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1" name="Freeform 348"/>
              <p:cNvSpPr>
                <a:spLocks noChangeAspect="1" noEditPoints="1"/>
              </p:cNvSpPr>
              <p:nvPr/>
            </p:nvSpPr>
            <p:spPr bwMode="auto">
              <a:xfrm>
                <a:off x="4237" y="1886"/>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2" name="Freeform 349"/>
              <p:cNvSpPr>
                <a:spLocks noChangeAspect="1" noEditPoints="1"/>
              </p:cNvSpPr>
              <p:nvPr/>
            </p:nvSpPr>
            <p:spPr bwMode="auto">
              <a:xfrm>
                <a:off x="4237" y="1886"/>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3" name="Freeform 350"/>
              <p:cNvSpPr>
                <a:spLocks noChangeAspect="1" noEditPoints="1"/>
              </p:cNvSpPr>
              <p:nvPr/>
            </p:nvSpPr>
            <p:spPr bwMode="auto">
              <a:xfrm>
                <a:off x="4252" y="1906"/>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4" name="Freeform 351"/>
              <p:cNvSpPr>
                <a:spLocks noChangeAspect="1" noEditPoints="1"/>
              </p:cNvSpPr>
              <p:nvPr/>
            </p:nvSpPr>
            <p:spPr bwMode="auto">
              <a:xfrm>
                <a:off x="4241" y="1886"/>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5" name="Freeform 352"/>
              <p:cNvSpPr>
                <a:spLocks noChangeAspect="1"/>
              </p:cNvSpPr>
              <p:nvPr/>
            </p:nvSpPr>
            <p:spPr bwMode="auto">
              <a:xfrm>
                <a:off x="4258" y="1911"/>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6" name="Freeform 353"/>
              <p:cNvSpPr>
                <a:spLocks noChangeAspect="1" noEditPoints="1"/>
              </p:cNvSpPr>
              <p:nvPr/>
            </p:nvSpPr>
            <p:spPr bwMode="auto">
              <a:xfrm>
                <a:off x="4241" y="1888"/>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7" name="Freeform 354"/>
              <p:cNvSpPr>
                <a:spLocks noChangeAspect="1"/>
              </p:cNvSpPr>
              <p:nvPr/>
            </p:nvSpPr>
            <p:spPr bwMode="auto">
              <a:xfrm>
                <a:off x="4263" y="1916"/>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8" name="Freeform 355"/>
              <p:cNvSpPr>
                <a:spLocks noChangeAspect="1" noEditPoints="1"/>
              </p:cNvSpPr>
              <p:nvPr/>
            </p:nvSpPr>
            <p:spPr bwMode="auto">
              <a:xfrm>
                <a:off x="4245" y="1890"/>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09" name="Freeform 356"/>
              <p:cNvSpPr>
                <a:spLocks noChangeAspect="1" noEditPoints="1"/>
              </p:cNvSpPr>
              <p:nvPr/>
            </p:nvSpPr>
            <p:spPr bwMode="auto">
              <a:xfrm>
                <a:off x="4275" y="1925"/>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0" name="Freeform 357"/>
              <p:cNvSpPr>
                <a:spLocks noChangeAspect="1" noEditPoints="1"/>
              </p:cNvSpPr>
              <p:nvPr/>
            </p:nvSpPr>
            <p:spPr bwMode="auto">
              <a:xfrm>
                <a:off x="4269" y="1920"/>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1" name="Freeform 358"/>
              <p:cNvSpPr>
                <a:spLocks noChangeAspect="1" noEditPoints="1"/>
              </p:cNvSpPr>
              <p:nvPr/>
            </p:nvSpPr>
            <p:spPr bwMode="auto">
              <a:xfrm>
                <a:off x="4250" y="1893"/>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2" name="Freeform 359"/>
              <p:cNvSpPr>
                <a:spLocks noChangeAspect="1" noEditPoints="1"/>
              </p:cNvSpPr>
              <p:nvPr/>
            </p:nvSpPr>
            <p:spPr bwMode="auto">
              <a:xfrm>
                <a:off x="4253" y="1894"/>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3" name="Freeform 360"/>
              <p:cNvSpPr>
                <a:spLocks noChangeAspect="1" noEditPoints="1"/>
              </p:cNvSpPr>
              <p:nvPr/>
            </p:nvSpPr>
            <p:spPr bwMode="auto">
              <a:xfrm>
                <a:off x="4277" y="1926"/>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4" name="Freeform 361"/>
              <p:cNvSpPr>
                <a:spLocks noChangeAspect="1" noEditPoints="1"/>
              </p:cNvSpPr>
              <p:nvPr/>
            </p:nvSpPr>
            <p:spPr bwMode="auto">
              <a:xfrm>
                <a:off x="4261" y="1899"/>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5" name="Freeform 362"/>
              <p:cNvSpPr>
                <a:spLocks noChangeAspect="1"/>
              </p:cNvSpPr>
              <p:nvPr/>
            </p:nvSpPr>
            <p:spPr bwMode="auto">
              <a:xfrm>
                <a:off x="4267" y="1905"/>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6" name="Freeform 363"/>
              <p:cNvSpPr>
                <a:spLocks noChangeAspect="1" noEditPoints="1"/>
              </p:cNvSpPr>
              <p:nvPr/>
            </p:nvSpPr>
            <p:spPr bwMode="auto">
              <a:xfrm>
                <a:off x="4284" y="1931"/>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7" name="Freeform 364"/>
              <p:cNvSpPr>
                <a:spLocks noChangeAspect="1"/>
              </p:cNvSpPr>
              <p:nvPr/>
            </p:nvSpPr>
            <p:spPr bwMode="auto">
              <a:xfrm>
                <a:off x="4287" y="1928"/>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8" name="Freeform 365"/>
              <p:cNvSpPr>
                <a:spLocks noChangeAspect="1"/>
              </p:cNvSpPr>
              <p:nvPr/>
            </p:nvSpPr>
            <p:spPr bwMode="auto">
              <a:xfrm>
                <a:off x="4272" y="1923"/>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19" name="Freeform 366"/>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0" name="Freeform 367"/>
              <p:cNvSpPr>
                <a:spLocks noChangeAspect="1" noEditPoints="1"/>
              </p:cNvSpPr>
              <p:nvPr/>
            </p:nvSpPr>
            <p:spPr bwMode="auto">
              <a:xfrm>
                <a:off x="4237" y="1879"/>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1" name="Freeform 368"/>
              <p:cNvSpPr>
                <a:spLocks noChangeAspect="1" noEditPoints="1"/>
              </p:cNvSpPr>
              <p:nvPr/>
            </p:nvSpPr>
            <p:spPr bwMode="auto">
              <a:xfrm>
                <a:off x="4235" y="1878"/>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2" name="Freeform 369"/>
              <p:cNvSpPr>
                <a:spLocks noChangeAspect="1" noEditPoints="1"/>
              </p:cNvSpPr>
              <p:nvPr/>
            </p:nvSpPr>
            <p:spPr bwMode="auto">
              <a:xfrm>
                <a:off x="4231" y="1876"/>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3" name="Freeform 370"/>
              <p:cNvSpPr>
                <a:spLocks noChangeAspect="1"/>
              </p:cNvSpPr>
              <p:nvPr/>
            </p:nvSpPr>
            <p:spPr bwMode="auto">
              <a:xfrm>
                <a:off x="4328" y="1936"/>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4" name="Freeform 371"/>
              <p:cNvSpPr>
                <a:spLocks noChangeAspect="1" noEditPoints="1"/>
              </p:cNvSpPr>
              <p:nvPr/>
            </p:nvSpPr>
            <p:spPr bwMode="auto">
              <a:xfrm>
                <a:off x="4229" y="1876"/>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5" name="Freeform 372"/>
              <p:cNvSpPr>
                <a:spLocks noChangeAspect="1" noEditPoints="1"/>
              </p:cNvSpPr>
              <p:nvPr/>
            </p:nvSpPr>
            <p:spPr bwMode="auto">
              <a:xfrm>
                <a:off x="4226" y="1880"/>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6" name="Freeform 373"/>
              <p:cNvSpPr>
                <a:spLocks noChangeAspect="1" noEditPoints="1"/>
              </p:cNvSpPr>
              <p:nvPr/>
            </p:nvSpPr>
            <p:spPr bwMode="auto">
              <a:xfrm>
                <a:off x="4226" y="1882"/>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7" name="Freeform 374"/>
              <p:cNvSpPr>
                <a:spLocks noChangeAspect="1" noEditPoints="1"/>
              </p:cNvSpPr>
              <p:nvPr/>
            </p:nvSpPr>
            <p:spPr bwMode="auto">
              <a:xfrm>
                <a:off x="4215" y="1882"/>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8" name="Freeform 375"/>
              <p:cNvSpPr>
                <a:spLocks noChangeAspect="1" noEditPoints="1"/>
              </p:cNvSpPr>
              <p:nvPr/>
            </p:nvSpPr>
            <p:spPr bwMode="auto">
              <a:xfrm>
                <a:off x="4215" y="1883"/>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29" name="Freeform 376"/>
              <p:cNvSpPr>
                <a:spLocks noChangeAspect="1" noEditPoints="1"/>
              </p:cNvSpPr>
              <p:nvPr/>
            </p:nvSpPr>
            <p:spPr bwMode="auto">
              <a:xfrm>
                <a:off x="4238" y="1902"/>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0" name="Freeform 377"/>
              <p:cNvSpPr>
                <a:spLocks noChangeAspect="1" noEditPoints="1"/>
              </p:cNvSpPr>
              <p:nvPr/>
            </p:nvSpPr>
            <p:spPr bwMode="auto">
              <a:xfrm>
                <a:off x="4243" y="1907"/>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1" name="Freeform 378"/>
              <p:cNvSpPr>
                <a:spLocks noChangeAspect="1" noEditPoints="1"/>
              </p:cNvSpPr>
              <p:nvPr/>
            </p:nvSpPr>
            <p:spPr bwMode="auto">
              <a:xfrm>
                <a:off x="4245" y="1911"/>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2" name="Freeform 379"/>
              <p:cNvSpPr>
                <a:spLocks noChangeAspect="1" noEditPoints="1"/>
              </p:cNvSpPr>
              <p:nvPr/>
            </p:nvSpPr>
            <p:spPr bwMode="auto">
              <a:xfrm>
                <a:off x="4249" y="1914"/>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3" name="Freeform 380"/>
              <p:cNvSpPr>
                <a:spLocks noChangeAspect="1" noEditPoints="1"/>
              </p:cNvSpPr>
              <p:nvPr/>
            </p:nvSpPr>
            <p:spPr bwMode="auto">
              <a:xfrm>
                <a:off x="4251" y="1917"/>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4" name="Freeform 381"/>
              <p:cNvSpPr>
                <a:spLocks noChangeAspect="1" noEditPoints="1"/>
              </p:cNvSpPr>
              <p:nvPr/>
            </p:nvSpPr>
            <p:spPr bwMode="auto">
              <a:xfrm>
                <a:off x="4253" y="1918"/>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5" name="Freeform 382"/>
              <p:cNvSpPr>
                <a:spLocks noChangeAspect="1"/>
              </p:cNvSpPr>
              <p:nvPr/>
            </p:nvSpPr>
            <p:spPr bwMode="auto">
              <a:xfrm>
                <a:off x="4256" y="1921"/>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6" name="Freeform 383"/>
              <p:cNvSpPr>
                <a:spLocks noChangeAspect="1" noEditPoints="1"/>
              </p:cNvSpPr>
              <p:nvPr/>
            </p:nvSpPr>
            <p:spPr bwMode="auto">
              <a:xfrm>
                <a:off x="4258" y="1924"/>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7" name="Freeform 384"/>
              <p:cNvSpPr>
                <a:spLocks noChangeAspect="1" noEditPoints="1"/>
              </p:cNvSpPr>
              <p:nvPr/>
            </p:nvSpPr>
            <p:spPr bwMode="auto">
              <a:xfrm>
                <a:off x="4260" y="1926"/>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8" name="Freeform 385"/>
              <p:cNvSpPr>
                <a:spLocks noChangeAspect="1" noEditPoints="1"/>
              </p:cNvSpPr>
              <p:nvPr/>
            </p:nvSpPr>
            <p:spPr bwMode="auto">
              <a:xfrm>
                <a:off x="4262" y="1927"/>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39" name="Freeform 386"/>
              <p:cNvSpPr>
                <a:spLocks noChangeAspect="1" noEditPoints="1"/>
              </p:cNvSpPr>
              <p:nvPr/>
            </p:nvSpPr>
            <p:spPr bwMode="auto">
              <a:xfrm>
                <a:off x="4263" y="1929"/>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0" name="Freeform 387"/>
              <p:cNvSpPr>
                <a:spLocks noChangeAspect="1" noEditPoints="1"/>
              </p:cNvSpPr>
              <p:nvPr/>
            </p:nvSpPr>
            <p:spPr bwMode="auto">
              <a:xfrm>
                <a:off x="4265" y="1930"/>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1" name="Freeform 388"/>
              <p:cNvSpPr>
                <a:spLocks noChangeAspect="1" noEditPoints="1"/>
              </p:cNvSpPr>
              <p:nvPr/>
            </p:nvSpPr>
            <p:spPr bwMode="auto">
              <a:xfrm>
                <a:off x="4266" y="1932"/>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2" name="Freeform 389"/>
              <p:cNvSpPr>
                <a:spLocks noChangeAspect="1"/>
              </p:cNvSpPr>
              <p:nvPr/>
            </p:nvSpPr>
            <p:spPr bwMode="auto">
              <a:xfrm>
                <a:off x="4268" y="1933"/>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3" name="Freeform 390"/>
              <p:cNvSpPr>
                <a:spLocks noChangeAspect="1" noEditPoints="1"/>
              </p:cNvSpPr>
              <p:nvPr/>
            </p:nvSpPr>
            <p:spPr bwMode="auto">
              <a:xfrm>
                <a:off x="4269" y="1934"/>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4" name="Freeform 391"/>
              <p:cNvSpPr>
                <a:spLocks noChangeAspect="1"/>
              </p:cNvSpPr>
              <p:nvPr/>
            </p:nvSpPr>
            <p:spPr bwMode="auto">
              <a:xfrm>
                <a:off x="4270" y="1934"/>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5" name="Freeform 392"/>
              <p:cNvSpPr>
                <a:spLocks noChangeAspect="1" noEditPoints="1"/>
              </p:cNvSpPr>
              <p:nvPr/>
            </p:nvSpPr>
            <p:spPr bwMode="auto">
              <a:xfrm>
                <a:off x="4271" y="1935"/>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6" name="Freeform 393"/>
              <p:cNvSpPr>
                <a:spLocks noChangeAspect="1" noEditPoints="1"/>
              </p:cNvSpPr>
              <p:nvPr/>
            </p:nvSpPr>
            <p:spPr bwMode="auto">
              <a:xfrm>
                <a:off x="4272" y="1936"/>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7" name="Freeform 394"/>
              <p:cNvSpPr>
                <a:spLocks noChangeAspect="1" noEditPoints="1"/>
              </p:cNvSpPr>
              <p:nvPr/>
            </p:nvSpPr>
            <p:spPr bwMode="auto">
              <a:xfrm>
                <a:off x="4274" y="1936"/>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8" name="Freeform 395"/>
              <p:cNvSpPr>
                <a:spLocks noChangeAspect="1"/>
              </p:cNvSpPr>
              <p:nvPr/>
            </p:nvSpPr>
            <p:spPr bwMode="auto">
              <a:xfrm>
                <a:off x="4275" y="1937"/>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49" name="Freeform 396"/>
              <p:cNvSpPr>
                <a:spLocks noChangeAspect="1"/>
              </p:cNvSpPr>
              <p:nvPr/>
            </p:nvSpPr>
            <p:spPr bwMode="auto">
              <a:xfrm>
                <a:off x="4276" y="1938"/>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0" name="Freeform 397"/>
              <p:cNvSpPr>
                <a:spLocks noChangeAspect="1" noEditPoints="1"/>
              </p:cNvSpPr>
              <p:nvPr/>
            </p:nvSpPr>
            <p:spPr bwMode="auto">
              <a:xfrm>
                <a:off x="4276" y="1938"/>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1" name="Freeform 398"/>
              <p:cNvSpPr>
                <a:spLocks noChangeAspect="1" noEditPoints="1"/>
              </p:cNvSpPr>
              <p:nvPr/>
            </p:nvSpPr>
            <p:spPr bwMode="auto">
              <a:xfrm>
                <a:off x="4277" y="1938"/>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2" name="Freeform 399"/>
              <p:cNvSpPr>
                <a:spLocks noChangeAspect="1"/>
              </p:cNvSpPr>
              <p:nvPr/>
            </p:nvSpPr>
            <p:spPr bwMode="auto">
              <a:xfrm>
                <a:off x="4279" y="1939"/>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3" name="Freeform 400"/>
              <p:cNvSpPr>
                <a:spLocks noChangeAspect="1" noEditPoints="1"/>
              </p:cNvSpPr>
              <p:nvPr/>
            </p:nvSpPr>
            <p:spPr bwMode="auto">
              <a:xfrm>
                <a:off x="4280" y="1940"/>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4" name="Freeform 401"/>
              <p:cNvSpPr>
                <a:spLocks noChangeAspect="1" noEditPoints="1"/>
              </p:cNvSpPr>
              <p:nvPr/>
            </p:nvSpPr>
            <p:spPr bwMode="auto">
              <a:xfrm>
                <a:off x="4282" y="1941"/>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5" name="Freeform 402"/>
              <p:cNvSpPr>
                <a:spLocks noChangeAspect="1"/>
              </p:cNvSpPr>
              <p:nvPr/>
            </p:nvSpPr>
            <p:spPr bwMode="auto">
              <a:xfrm>
                <a:off x="4284" y="1942"/>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6" name="Freeform 403"/>
              <p:cNvSpPr>
                <a:spLocks noChangeAspect="1" noEditPoints="1"/>
              </p:cNvSpPr>
              <p:nvPr/>
            </p:nvSpPr>
            <p:spPr bwMode="auto">
              <a:xfrm>
                <a:off x="4286" y="1944"/>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7" name="Freeform 404"/>
              <p:cNvSpPr>
                <a:spLocks noChangeAspect="1" noEditPoints="1"/>
              </p:cNvSpPr>
              <p:nvPr/>
            </p:nvSpPr>
            <p:spPr bwMode="auto">
              <a:xfrm>
                <a:off x="4288" y="1945"/>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8" name="Freeform 405"/>
              <p:cNvSpPr>
                <a:spLocks noChangeAspect="1"/>
              </p:cNvSpPr>
              <p:nvPr/>
            </p:nvSpPr>
            <p:spPr bwMode="auto">
              <a:xfrm>
                <a:off x="4290" y="1946"/>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59" name="Freeform 406"/>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0" name="Freeform 407"/>
              <p:cNvSpPr>
                <a:spLocks noChangeAspect="1" noEditPoints="1"/>
              </p:cNvSpPr>
              <p:nvPr/>
            </p:nvSpPr>
            <p:spPr bwMode="auto">
              <a:xfrm>
                <a:off x="4224" y="1907"/>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1" name="Freeform 408"/>
              <p:cNvSpPr>
                <a:spLocks noChangeAspect="1" noEditPoints="1"/>
              </p:cNvSpPr>
              <p:nvPr/>
            </p:nvSpPr>
            <p:spPr bwMode="auto">
              <a:xfrm>
                <a:off x="4224" y="1904"/>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2" name="Freeform 409"/>
              <p:cNvSpPr>
                <a:spLocks noChangeAspect="1" noEditPoints="1"/>
              </p:cNvSpPr>
              <p:nvPr/>
            </p:nvSpPr>
            <p:spPr bwMode="auto">
              <a:xfrm>
                <a:off x="4224" y="1901"/>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3" name="Freeform 410"/>
              <p:cNvSpPr>
                <a:spLocks noChangeAspect="1" noEditPoints="1"/>
              </p:cNvSpPr>
              <p:nvPr/>
            </p:nvSpPr>
            <p:spPr bwMode="auto">
              <a:xfrm>
                <a:off x="4239" y="1938"/>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4" name="Freeform 411"/>
              <p:cNvSpPr>
                <a:spLocks noChangeAspect="1" noEditPoints="1"/>
              </p:cNvSpPr>
              <p:nvPr/>
            </p:nvSpPr>
            <p:spPr bwMode="auto">
              <a:xfrm>
                <a:off x="4224" y="1897"/>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5" name="Freeform 412"/>
              <p:cNvSpPr>
                <a:spLocks noChangeAspect="1" noEditPoints="1"/>
              </p:cNvSpPr>
              <p:nvPr/>
            </p:nvSpPr>
            <p:spPr bwMode="auto">
              <a:xfrm>
                <a:off x="4239" y="1938"/>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6" name="Freeform 413"/>
              <p:cNvSpPr>
                <a:spLocks noChangeAspect="1" noEditPoints="1"/>
              </p:cNvSpPr>
              <p:nvPr/>
            </p:nvSpPr>
            <p:spPr bwMode="auto">
              <a:xfrm>
                <a:off x="4225" y="1892"/>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7" name="Freeform 414"/>
              <p:cNvSpPr>
                <a:spLocks noChangeAspect="1" noEditPoints="1"/>
              </p:cNvSpPr>
              <p:nvPr/>
            </p:nvSpPr>
            <p:spPr bwMode="auto">
              <a:xfrm>
                <a:off x="4250" y="1949"/>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8" name="Freeform 415"/>
              <p:cNvSpPr>
                <a:spLocks noChangeAspect="1" noEditPoints="1"/>
              </p:cNvSpPr>
              <p:nvPr/>
            </p:nvSpPr>
            <p:spPr bwMode="auto">
              <a:xfrm>
                <a:off x="4226" y="1887"/>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69" name="Freeform 416"/>
              <p:cNvSpPr>
                <a:spLocks noChangeAspect="1" noEditPoints="1"/>
              </p:cNvSpPr>
              <p:nvPr/>
            </p:nvSpPr>
            <p:spPr bwMode="auto">
              <a:xfrm>
                <a:off x="4275" y="1966"/>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0" name="Freeform 417"/>
              <p:cNvSpPr>
                <a:spLocks noChangeAspect="1" noEditPoints="1"/>
              </p:cNvSpPr>
              <p:nvPr/>
            </p:nvSpPr>
            <p:spPr bwMode="auto">
              <a:xfrm>
                <a:off x="4293" y="1974"/>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1" name="Freeform 418"/>
              <p:cNvSpPr>
                <a:spLocks noChangeAspect="1" noEditPoints="1"/>
              </p:cNvSpPr>
              <p:nvPr/>
            </p:nvSpPr>
            <p:spPr bwMode="auto">
              <a:xfrm>
                <a:off x="4230" y="1883"/>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2" name="Freeform 419"/>
              <p:cNvSpPr>
                <a:spLocks noChangeAspect="1" noEditPoints="1"/>
              </p:cNvSpPr>
              <p:nvPr/>
            </p:nvSpPr>
            <p:spPr bwMode="auto">
              <a:xfrm>
                <a:off x="4318" y="1936"/>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3" name="Freeform 420"/>
              <p:cNvSpPr>
                <a:spLocks noChangeAspect="1" noEditPoints="1"/>
              </p:cNvSpPr>
              <p:nvPr/>
            </p:nvSpPr>
            <p:spPr bwMode="auto">
              <a:xfrm>
                <a:off x="4297" y="1939"/>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4" name="Freeform 421"/>
              <p:cNvSpPr>
                <a:spLocks noChangeAspect="1"/>
              </p:cNvSpPr>
              <p:nvPr/>
            </p:nvSpPr>
            <p:spPr bwMode="auto">
              <a:xfrm>
                <a:off x="4292" y="1937"/>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5" name="Freeform 422"/>
              <p:cNvSpPr>
                <a:spLocks noChangeAspect="1"/>
              </p:cNvSpPr>
              <p:nvPr/>
            </p:nvSpPr>
            <p:spPr bwMode="auto">
              <a:xfrm>
                <a:off x="4287" y="1934"/>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6" name="Freeform 423"/>
              <p:cNvSpPr>
                <a:spLocks noChangeAspect="1"/>
              </p:cNvSpPr>
              <p:nvPr/>
            </p:nvSpPr>
            <p:spPr bwMode="auto">
              <a:xfrm>
                <a:off x="4281" y="1931"/>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7" name="Freeform 424"/>
              <p:cNvSpPr>
                <a:spLocks noChangeAspect="1" noEditPoints="1"/>
              </p:cNvSpPr>
              <p:nvPr/>
            </p:nvSpPr>
            <p:spPr bwMode="auto">
              <a:xfrm>
                <a:off x="4279" y="1930"/>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8" name="Freeform 425"/>
              <p:cNvSpPr>
                <a:spLocks noChangeAspect="1" noEditPoints="1"/>
              </p:cNvSpPr>
              <p:nvPr/>
            </p:nvSpPr>
            <p:spPr bwMode="auto">
              <a:xfrm>
                <a:off x="4282" y="1929"/>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79" name="Freeform 426"/>
              <p:cNvSpPr>
                <a:spLocks noChangeAspect="1" noEditPoints="1"/>
              </p:cNvSpPr>
              <p:nvPr/>
            </p:nvSpPr>
            <p:spPr bwMode="auto">
              <a:xfrm>
                <a:off x="4242" y="1899"/>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0" name="Freeform 427"/>
              <p:cNvSpPr>
                <a:spLocks noChangeAspect="1" noEditPoints="1"/>
              </p:cNvSpPr>
              <p:nvPr/>
            </p:nvSpPr>
            <p:spPr bwMode="auto">
              <a:xfrm>
                <a:off x="4243" y="1899"/>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1" name="Freeform 428"/>
              <p:cNvSpPr>
                <a:spLocks noChangeAspect="1"/>
              </p:cNvSpPr>
              <p:nvPr/>
            </p:nvSpPr>
            <p:spPr bwMode="auto">
              <a:xfrm>
                <a:off x="4275" y="1925"/>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2" name="Freeform 429"/>
              <p:cNvSpPr>
                <a:spLocks noChangeAspect="1" noEditPoints="1"/>
              </p:cNvSpPr>
              <p:nvPr/>
            </p:nvSpPr>
            <p:spPr bwMode="auto">
              <a:xfrm>
                <a:off x="4272" y="1923"/>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3" name="Freeform 430"/>
              <p:cNvSpPr>
                <a:spLocks noChangeAspect="1" noEditPoints="1"/>
              </p:cNvSpPr>
              <p:nvPr/>
            </p:nvSpPr>
            <p:spPr bwMode="auto">
              <a:xfrm>
                <a:off x="4279" y="1927"/>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4" name="Freeform 431"/>
              <p:cNvSpPr>
                <a:spLocks noChangeAspect="1"/>
              </p:cNvSpPr>
              <p:nvPr/>
            </p:nvSpPr>
            <p:spPr bwMode="auto">
              <a:xfrm>
                <a:off x="4279" y="1928"/>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5" name="Freeform 432"/>
              <p:cNvSpPr>
                <a:spLocks noChangeAspect="1"/>
              </p:cNvSpPr>
              <p:nvPr/>
            </p:nvSpPr>
            <p:spPr bwMode="auto">
              <a:xfrm>
                <a:off x="4280" y="1927"/>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6" name="Freeform 433"/>
              <p:cNvSpPr>
                <a:spLocks noChangeAspect="1" noEditPoints="1"/>
              </p:cNvSpPr>
              <p:nvPr/>
            </p:nvSpPr>
            <p:spPr bwMode="auto">
              <a:xfrm>
                <a:off x="4279" y="1928"/>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7" name="Freeform 434"/>
              <p:cNvSpPr>
                <a:spLocks noChangeAspect="1" noEditPoints="1"/>
              </p:cNvSpPr>
              <p:nvPr/>
            </p:nvSpPr>
            <p:spPr bwMode="auto">
              <a:xfrm>
                <a:off x="4279" y="1927"/>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8" name="Freeform 435"/>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89" name="Freeform 436"/>
              <p:cNvSpPr>
                <a:spLocks noChangeAspect="1" noEditPoints="1"/>
              </p:cNvSpPr>
              <p:nvPr/>
            </p:nvSpPr>
            <p:spPr bwMode="auto">
              <a:xfrm>
                <a:off x="4279" y="1928"/>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90" name="Freeform 437"/>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91" name="Freeform 438"/>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92" name="Freeform 439"/>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93" name="Oval 440"/>
              <p:cNvSpPr>
                <a:spLocks noChangeAspect="1" noChangeArrowheads="1"/>
              </p:cNvSpPr>
              <p:nvPr/>
            </p:nvSpPr>
            <p:spPr bwMode="auto">
              <a:xfrm>
                <a:off x="4279" y="192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894" name="Freeform 441"/>
              <p:cNvSpPr>
                <a:spLocks noChangeAspect="1" noEditPoints="1"/>
              </p:cNvSpPr>
              <p:nvPr/>
            </p:nvSpPr>
            <p:spPr bwMode="auto">
              <a:xfrm>
                <a:off x="4279" y="192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95" name="Freeform 442"/>
              <p:cNvSpPr>
                <a:spLocks noChangeAspect="1" noEditPoints="1"/>
              </p:cNvSpPr>
              <p:nvPr/>
            </p:nvSpPr>
            <p:spPr bwMode="auto">
              <a:xfrm>
                <a:off x="4279" y="192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96" name="Freeform 443"/>
              <p:cNvSpPr>
                <a:spLocks noChangeAspect="1" noEditPoints="1"/>
              </p:cNvSpPr>
              <p:nvPr/>
            </p:nvSpPr>
            <p:spPr bwMode="auto">
              <a:xfrm>
                <a:off x="4279" y="1927"/>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97" name="Freeform 444"/>
              <p:cNvSpPr>
                <a:spLocks noChangeAspect="1" noEditPoints="1"/>
              </p:cNvSpPr>
              <p:nvPr/>
            </p:nvSpPr>
            <p:spPr bwMode="auto">
              <a:xfrm>
                <a:off x="4279" y="1927"/>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98" name="Freeform 445"/>
              <p:cNvSpPr>
                <a:spLocks noChangeAspect="1" noEditPoints="1"/>
              </p:cNvSpPr>
              <p:nvPr/>
            </p:nvSpPr>
            <p:spPr bwMode="auto">
              <a:xfrm>
                <a:off x="4279" y="1927"/>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899" name="Freeform 446"/>
              <p:cNvSpPr>
                <a:spLocks noChangeAspect="1" noEditPoints="1"/>
              </p:cNvSpPr>
              <p:nvPr/>
            </p:nvSpPr>
            <p:spPr bwMode="auto">
              <a:xfrm>
                <a:off x="4279" y="1927"/>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0" name="Freeform 447"/>
              <p:cNvSpPr>
                <a:spLocks noChangeAspect="1" noEditPoints="1"/>
              </p:cNvSpPr>
              <p:nvPr/>
            </p:nvSpPr>
            <p:spPr bwMode="auto">
              <a:xfrm>
                <a:off x="4279" y="1927"/>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1" name="Freeform 448"/>
              <p:cNvSpPr>
                <a:spLocks noChangeAspect="1" noEditPoints="1"/>
              </p:cNvSpPr>
              <p:nvPr/>
            </p:nvSpPr>
            <p:spPr bwMode="auto">
              <a:xfrm>
                <a:off x="4279" y="1927"/>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2" name="Freeform 449"/>
              <p:cNvSpPr>
                <a:spLocks noChangeAspect="1" noEditPoints="1"/>
              </p:cNvSpPr>
              <p:nvPr/>
            </p:nvSpPr>
            <p:spPr bwMode="auto">
              <a:xfrm>
                <a:off x="4280" y="1927"/>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3" name="Freeform 450"/>
              <p:cNvSpPr>
                <a:spLocks noChangeAspect="1" noEditPoints="1"/>
              </p:cNvSpPr>
              <p:nvPr/>
            </p:nvSpPr>
            <p:spPr bwMode="auto">
              <a:xfrm>
                <a:off x="4280" y="1927"/>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4" name="Freeform 451"/>
              <p:cNvSpPr>
                <a:spLocks noChangeAspect="1" noEditPoints="1"/>
              </p:cNvSpPr>
              <p:nvPr/>
            </p:nvSpPr>
            <p:spPr bwMode="auto">
              <a:xfrm>
                <a:off x="4237" y="1886"/>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5" name="Freeform 452"/>
              <p:cNvSpPr>
                <a:spLocks noChangeAspect="1" noEditPoints="1"/>
              </p:cNvSpPr>
              <p:nvPr/>
            </p:nvSpPr>
            <p:spPr bwMode="auto">
              <a:xfrm>
                <a:off x="4237" y="1886"/>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6" name="Freeform 453"/>
              <p:cNvSpPr>
                <a:spLocks noChangeAspect="1" noEditPoints="1"/>
              </p:cNvSpPr>
              <p:nvPr/>
            </p:nvSpPr>
            <p:spPr bwMode="auto">
              <a:xfrm>
                <a:off x="4252" y="1906"/>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7" name="Freeform 454"/>
              <p:cNvSpPr>
                <a:spLocks noChangeAspect="1" noEditPoints="1"/>
              </p:cNvSpPr>
              <p:nvPr/>
            </p:nvSpPr>
            <p:spPr bwMode="auto">
              <a:xfrm>
                <a:off x="4241" y="1886"/>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8" name="Freeform 455"/>
              <p:cNvSpPr>
                <a:spLocks noChangeAspect="1"/>
              </p:cNvSpPr>
              <p:nvPr/>
            </p:nvSpPr>
            <p:spPr bwMode="auto">
              <a:xfrm>
                <a:off x="4258" y="1911"/>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09" name="Freeform 456"/>
              <p:cNvSpPr>
                <a:spLocks noChangeAspect="1" noEditPoints="1"/>
              </p:cNvSpPr>
              <p:nvPr/>
            </p:nvSpPr>
            <p:spPr bwMode="auto">
              <a:xfrm>
                <a:off x="4241" y="1888"/>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0" name="Freeform 457"/>
              <p:cNvSpPr>
                <a:spLocks noChangeAspect="1"/>
              </p:cNvSpPr>
              <p:nvPr/>
            </p:nvSpPr>
            <p:spPr bwMode="auto">
              <a:xfrm>
                <a:off x="4263" y="1916"/>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1" name="Freeform 458"/>
              <p:cNvSpPr>
                <a:spLocks noChangeAspect="1" noEditPoints="1"/>
              </p:cNvSpPr>
              <p:nvPr/>
            </p:nvSpPr>
            <p:spPr bwMode="auto">
              <a:xfrm>
                <a:off x="4245" y="1890"/>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2" name="Freeform 459"/>
              <p:cNvSpPr>
                <a:spLocks noChangeAspect="1" noEditPoints="1"/>
              </p:cNvSpPr>
              <p:nvPr/>
            </p:nvSpPr>
            <p:spPr bwMode="auto">
              <a:xfrm>
                <a:off x="4275" y="1925"/>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3" name="Freeform 460"/>
              <p:cNvSpPr>
                <a:spLocks noChangeAspect="1" noEditPoints="1"/>
              </p:cNvSpPr>
              <p:nvPr/>
            </p:nvSpPr>
            <p:spPr bwMode="auto">
              <a:xfrm>
                <a:off x="4269" y="1920"/>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4" name="Freeform 461"/>
              <p:cNvSpPr>
                <a:spLocks noChangeAspect="1" noEditPoints="1"/>
              </p:cNvSpPr>
              <p:nvPr/>
            </p:nvSpPr>
            <p:spPr bwMode="auto">
              <a:xfrm>
                <a:off x="4250" y="1893"/>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5" name="Freeform 462"/>
              <p:cNvSpPr>
                <a:spLocks noChangeAspect="1" noEditPoints="1"/>
              </p:cNvSpPr>
              <p:nvPr/>
            </p:nvSpPr>
            <p:spPr bwMode="auto">
              <a:xfrm>
                <a:off x="4253" y="1894"/>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6" name="Freeform 463"/>
              <p:cNvSpPr>
                <a:spLocks noChangeAspect="1" noEditPoints="1"/>
              </p:cNvSpPr>
              <p:nvPr/>
            </p:nvSpPr>
            <p:spPr bwMode="auto">
              <a:xfrm>
                <a:off x="4277" y="1926"/>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7" name="Freeform 464"/>
              <p:cNvSpPr>
                <a:spLocks noChangeAspect="1" noEditPoints="1"/>
              </p:cNvSpPr>
              <p:nvPr/>
            </p:nvSpPr>
            <p:spPr bwMode="auto">
              <a:xfrm>
                <a:off x="4261" y="1899"/>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8" name="Freeform 465"/>
              <p:cNvSpPr>
                <a:spLocks noChangeAspect="1"/>
              </p:cNvSpPr>
              <p:nvPr/>
            </p:nvSpPr>
            <p:spPr bwMode="auto">
              <a:xfrm>
                <a:off x="4267" y="1905"/>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19" name="Freeform 466"/>
              <p:cNvSpPr>
                <a:spLocks noChangeAspect="1" noEditPoints="1"/>
              </p:cNvSpPr>
              <p:nvPr/>
            </p:nvSpPr>
            <p:spPr bwMode="auto">
              <a:xfrm>
                <a:off x="4284" y="1931"/>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0" name="Freeform 467"/>
              <p:cNvSpPr>
                <a:spLocks noChangeAspect="1"/>
              </p:cNvSpPr>
              <p:nvPr/>
            </p:nvSpPr>
            <p:spPr bwMode="auto">
              <a:xfrm>
                <a:off x="4287" y="1928"/>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1" name="Freeform 468"/>
              <p:cNvSpPr>
                <a:spLocks noChangeAspect="1"/>
              </p:cNvSpPr>
              <p:nvPr/>
            </p:nvSpPr>
            <p:spPr bwMode="auto">
              <a:xfrm>
                <a:off x="4272" y="1923"/>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2" name="Freeform 469"/>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3" name="Freeform 470"/>
              <p:cNvSpPr>
                <a:spLocks noChangeAspect="1" noEditPoints="1"/>
              </p:cNvSpPr>
              <p:nvPr/>
            </p:nvSpPr>
            <p:spPr bwMode="auto">
              <a:xfrm>
                <a:off x="4237" y="1879"/>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4" name="Freeform 471"/>
              <p:cNvSpPr>
                <a:spLocks noChangeAspect="1" noEditPoints="1"/>
              </p:cNvSpPr>
              <p:nvPr/>
            </p:nvSpPr>
            <p:spPr bwMode="auto">
              <a:xfrm>
                <a:off x="4235" y="1878"/>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5" name="Freeform 472"/>
              <p:cNvSpPr>
                <a:spLocks noChangeAspect="1" noEditPoints="1"/>
              </p:cNvSpPr>
              <p:nvPr/>
            </p:nvSpPr>
            <p:spPr bwMode="auto">
              <a:xfrm>
                <a:off x="4231" y="1876"/>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6" name="Freeform 473"/>
              <p:cNvSpPr>
                <a:spLocks noChangeAspect="1"/>
              </p:cNvSpPr>
              <p:nvPr/>
            </p:nvSpPr>
            <p:spPr bwMode="auto">
              <a:xfrm>
                <a:off x="4328" y="1936"/>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7" name="Freeform 474"/>
              <p:cNvSpPr>
                <a:spLocks noChangeAspect="1" noEditPoints="1"/>
              </p:cNvSpPr>
              <p:nvPr/>
            </p:nvSpPr>
            <p:spPr bwMode="auto">
              <a:xfrm>
                <a:off x="4229" y="1876"/>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8" name="Freeform 475"/>
              <p:cNvSpPr>
                <a:spLocks noChangeAspect="1" noEditPoints="1"/>
              </p:cNvSpPr>
              <p:nvPr/>
            </p:nvSpPr>
            <p:spPr bwMode="auto">
              <a:xfrm>
                <a:off x="4226" y="1880"/>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29" name="Freeform 476"/>
              <p:cNvSpPr>
                <a:spLocks noChangeAspect="1" noEditPoints="1"/>
              </p:cNvSpPr>
              <p:nvPr/>
            </p:nvSpPr>
            <p:spPr bwMode="auto">
              <a:xfrm>
                <a:off x="4226" y="1882"/>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0" name="Freeform 477"/>
              <p:cNvSpPr>
                <a:spLocks noChangeAspect="1" noEditPoints="1"/>
              </p:cNvSpPr>
              <p:nvPr/>
            </p:nvSpPr>
            <p:spPr bwMode="auto">
              <a:xfrm>
                <a:off x="4215" y="1882"/>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1" name="Freeform 478"/>
              <p:cNvSpPr>
                <a:spLocks noChangeAspect="1" noEditPoints="1"/>
              </p:cNvSpPr>
              <p:nvPr/>
            </p:nvSpPr>
            <p:spPr bwMode="auto">
              <a:xfrm>
                <a:off x="4215" y="1883"/>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2" name="Freeform 479"/>
              <p:cNvSpPr>
                <a:spLocks noChangeAspect="1" noEditPoints="1"/>
              </p:cNvSpPr>
              <p:nvPr/>
            </p:nvSpPr>
            <p:spPr bwMode="auto">
              <a:xfrm>
                <a:off x="4238" y="1902"/>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3" name="Freeform 480"/>
              <p:cNvSpPr>
                <a:spLocks noChangeAspect="1" noEditPoints="1"/>
              </p:cNvSpPr>
              <p:nvPr/>
            </p:nvSpPr>
            <p:spPr bwMode="auto">
              <a:xfrm>
                <a:off x="4243" y="1907"/>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4" name="Freeform 481"/>
              <p:cNvSpPr>
                <a:spLocks noChangeAspect="1" noEditPoints="1"/>
              </p:cNvSpPr>
              <p:nvPr/>
            </p:nvSpPr>
            <p:spPr bwMode="auto">
              <a:xfrm>
                <a:off x="4245" y="1911"/>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5" name="Freeform 482"/>
              <p:cNvSpPr>
                <a:spLocks noChangeAspect="1" noEditPoints="1"/>
              </p:cNvSpPr>
              <p:nvPr/>
            </p:nvSpPr>
            <p:spPr bwMode="auto">
              <a:xfrm>
                <a:off x="4249" y="1914"/>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6" name="Freeform 483"/>
              <p:cNvSpPr>
                <a:spLocks noChangeAspect="1" noEditPoints="1"/>
              </p:cNvSpPr>
              <p:nvPr/>
            </p:nvSpPr>
            <p:spPr bwMode="auto">
              <a:xfrm>
                <a:off x="4251" y="1917"/>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7" name="Freeform 484"/>
              <p:cNvSpPr>
                <a:spLocks noChangeAspect="1" noEditPoints="1"/>
              </p:cNvSpPr>
              <p:nvPr/>
            </p:nvSpPr>
            <p:spPr bwMode="auto">
              <a:xfrm>
                <a:off x="4253" y="1918"/>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8" name="Freeform 485"/>
              <p:cNvSpPr>
                <a:spLocks noChangeAspect="1"/>
              </p:cNvSpPr>
              <p:nvPr/>
            </p:nvSpPr>
            <p:spPr bwMode="auto">
              <a:xfrm>
                <a:off x="4256" y="1921"/>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39" name="Freeform 486"/>
              <p:cNvSpPr>
                <a:spLocks noChangeAspect="1" noEditPoints="1"/>
              </p:cNvSpPr>
              <p:nvPr/>
            </p:nvSpPr>
            <p:spPr bwMode="auto">
              <a:xfrm>
                <a:off x="4258" y="1924"/>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0" name="Freeform 487"/>
              <p:cNvSpPr>
                <a:spLocks noChangeAspect="1" noEditPoints="1"/>
              </p:cNvSpPr>
              <p:nvPr/>
            </p:nvSpPr>
            <p:spPr bwMode="auto">
              <a:xfrm>
                <a:off x="4260" y="1926"/>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1" name="Freeform 488"/>
              <p:cNvSpPr>
                <a:spLocks noChangeAspect="1" noEditPoints="1"/>
              </p:cNvSpPr>
              <p:nvPr/>
            </p:nvSpPr>
            <p:spPr bwMode="auto">
              <a:xfrm>
                <a:off x="4262" y="1927"/>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2" name="Freeform 489"/>
              <p:cNvSpPr>
                <a:spLocks noChangeAspect="1" noEditPoints="1"/>
              </p:cNvSpPr>
              <p:nvPr/>
            </p:nvSpPr>
            <p:spPr bwMode="auto">
              <a:xfrm>
                <a:off x="4263" y="1929"/>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3" name="Freeform 490"/>
              <p:cNvSpPr>
                <a:spLocks noChangeAspect="1" noEditPoints="1"/>
              </p:cNvSpPr>
              <p:nvPr/>
            </p:nvSpPr>
            <p:spPr bwMode="auto">
              <a:xfrm>
                <a:off x="4265" y="1930"/>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4" name="Freeform 491"/>
              <p:cNvSpPr>
                <a:spLocks noChangeAspect="1" noEditPoints="1"/>
              </p:cNvSpPr>
              <p:nvPr/>
            </p:nvSpPr>
            <p:spPr bwMode="auto">
              <a:xfrm>
                <a:off x="4266" y="1932"/>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5" name="Freeform 492"/>
              <p:cNvSpPr>
                <a:spLocks noChangeAspect="1"/>
              </p:cNvSpPr>
              <p:nvPr/>
            </p:nvSpPr>
            <p:spPr bwMode="auto">
              <a:xfrm>
                <a:off x="4268" y="1933"/>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6" name="Freeform 493"/>
              <p:cNvSpPr>
                <a:spLocks noChangeAspect="1" noEditPoints="1"/>
              </p:cNvSpPr>
              <p:nvPr/>
            </p:nvSpPr>
            <p:spPr bwMode="auto">
              <a:xfrm>
                <a:off x="4269" y="1934"/>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7" name="Freeform 494"/>
              <p:cNvSpPr>
                <a:spLocks noChangeAspect="1"/>
              </p:cNvSpPr>
              <p:nvPr/>
            </p:nvSpPr>
            <p:spPr bwMode="auto">
              <a:xfrm>
                <a:off x="4270" y="1934"/>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8" name="Freeform 495"/>
              <p:cNvSpPr>
                <a:spLocks noChangeAspect="1" noEditPoints="1"/>
              </p:cNvSpPr>
              <p:nvPr/>
            </p:nvSpPr>
            <p:spPr bwMode="auto">
              <a:xfrm>
                <a:off x="4271" y="1935"/>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49" name="Freeform 496"/>
              <p:cNvSpPr>
                <a:spLocks noChangeAspect="1" noEditPoints="1"/>
              </p:cNvSpPr>
              <p:nvPr/>
            </p:nvSpPr>
            <p:spPr bwMode="auto">
              <a:xfrm>
                <a:off x="4272" y="1936"/>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0" name="Freeform 497"/>
              <p:cNvSpPr>
                <a:spLocks noChangeAspect="1" noEditPoints="1"/>
              </p:cNvSpPr>
              <p:nvPr/>
            </p:nvSpPr>
            <p:spPr bwMode="auto">
              <a:xfrm>
                <a:off x="4274" y="1936"/>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1" name="Freeform 498"/>
              <p:cNvSpPr>
                <a:spLocks noChangeAspect="1"/>
              </p:cNvSpPr>
              <p:nvPr/>
            </p:nvSpPr>
            <p:spPr bwMode="auto">
              <a:xfrm>
                <a:off x="4275" y="1937"/>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2" name="Freeform 499"/>
              <p:cNvSpPr>
                <a:spLocks noChangeAspect="1"/>
              </p:cNvSpPr>
              <p:nvPr/>
            </p:nvSpPr>
            <p:spPr bwMode="auto">
              <a:xfrm>
                <a:off x="4276" y="1938"/>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3" name="Freeform 500"/>
              <p:cNvSpPr>
                <a:spLocks noChangeAspect="1" noEditPoints="1"/>
              </p:cNvSpPr>
              <p:nvPr/>
            </p:nvSpPr>
            <p:spPr bwMode="auto">
              <a:xfrm>
                <a:off x="4276" y="1938"/>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4" name="Freeform 501"/>
              <p:cNvSpPr>
                <a:spLocks noChangeAspect="1" noEditPoints="1"/>
              </p:cNvSpPr>
              <p:nvPr/>
            </p:nvSpPr>
            <p:spPr bwMode="auto">
              <a:xfrm>
                <a:off x="4277" y="1938"/>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5" name="Freeform 502"/>
              <p:cNvSpPr>
                <a:spLocks noChangeAspect="1"/>
              </p:cNvSpPr>
              <p:nvPr/>
            </p:nvSpPr>
            <p:spPr bwMode="auto">
              <a:xfrm>
                <a:off x="4279" y="1939"/>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6" name="Freeform 503"/>
              <p:cNvSpPr>
                <a:spLocks noChangeAspect="1" noEditPoints="1"/>
              </p:cNvSpPr>
              <p:nvPr/>
            </p:nvSpPr>
            <p:spPr bwMode="auto">
              <a:xfrm>
                <a:off x="4280" y="1940"/>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7" name="Freeform 504"/>
              <p:cNvSpPr>
                <a:spLocks noChangeAspect="1" noEditPoints="1"/>
              </p:cNvSpPr>
              <p:nvPr/>
            </p:nvSpPr>
            <p:spPr bwMode="auto">
              <a:xfrm>
                <a:off x="4282" y="1941"/>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8" name="Freeform 505"/>
              <p:cNvSpPr>
                <a:spLocks noChangeAspect="1"/>
              </p:cNvSpPr>
              <p:nvPr/>
            </p:nvSpPr>
            <p:spPr bwMode="auto">
              <a:xfrm>
                <a:off x="4284" y="1942"/>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59" name="Freeform 506"/>
              <p:cNvSpPr>
                <a:spLocks noChangeAspect="1" noEditPoints="1"/>
              </p:cNvSpPr>
              <p:nvPr/>
            </p:nvSpPr>
            <p:spPr bwMode="auto">
              <a:xfrm>
                <a:off x="4286" y="1944"/>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0" name="Freeform 507"/>
              <p:cNvSpPr>
                <a:spLocks noChangeAspect="1" noEditPoints="1"/>
              </p:cNvSpPr>
              <p:nvPr/>
            </p:nvSpPr>
            <p:spPr bwMode="auto">
              <a:xfrm>
                <a:off x="4288" y="1945"/>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1" name="Freeform 508"/>
              <p:cNvSpPr>
                <a:spLocks noChangeAspect="1"/>
              </p:cNvSpPr>
              <p:nvPr/>
            </p:nvSpPr>
            <p:spPr bwMode="auto">
              <a:xfrm>
                <a:off x="4290" y="1946"/>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2" name="Freeform 509"/>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3" name="Freeform 510"/>
              <p:cNvSpPr>
                <a:spLocks noChangeAspect="1" noEditPoints="1"/>
              </p:cNvSpPr>
              <p:nvPr/>
            </p:nvSpPr>
            <p:spPr bwMode="auto">
              <a:xfrm>
                <a:off x="4224" y="1907"/>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4" name="Freeform 511"/>
              <p:cNvSpPr>
                <a:spLocks noChangeAspect="1" noEditPoints="1"/>
              </p:cNvSpPr>
              <p:nvPr/>
            </p:nvSpPr>
            <p:spPr bwMode="auto">
              <a:xfrm>
                <a:off x="4224" y="1904"/>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5" name="Freeform 512"/>
              <p:cNvSpPr>
                <a:spLocks noChangeAspect="1" noEditPoints="1"/>
              </p:cNvSpPr>
              <p:nvPr/>
            </p:nvSpPr>
            <p:spPr bwMode="auto">
              <a:xfrm>
                <a:off x="4224" y="1901"/>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6" name="Freeform 513"/>
              <p:cNvSpPr>
                <a:spLocks noChangeAspect="1" noEditPoints="1"/>
              </p:cNvSpPr>
              <p:nvPr/>
            </p:nvSpPr>
            <p:spPr bwMode="auto">
              <a:xfrm>
                <a:off x="4239" y="1938"/>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7" name="Freeform 514"/>
              <p:cNvSpPr>
                <a:spLocks noChangeAspect="1" noEditPoints="1"/>
              </p:cNvSpPr>
              <p:nvPr/>
            </p:nvSpPr>
            <p:spPr bwMode="auto">
              <a:xfrm>
                <a:off x="4224" y="1897"/>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8" name="Freeform 515"/>
              <p:cNvSpPr>
                <a:spLocks noChangeAspect="1" noEditPoints="1"/>
              </p:cNvSpPr>
              <p:nvPr/>
            </p:nvSpPr>
            <p:spPr bwMode="auto">
              <a:xfrm>
                <a:off x="4239" y="1938"/>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69" name="Freeform 516"/>
              <p:cNvSpPr>
                <a:spLocks noChangeAspect="1" noEditPoints="1"/>
              </p:cNvSpPr>
              <p:nvPr/>
            </p:nvSpPr>
            <p:spPr bwMode="auto">
              <a:xfrm>
                <a:off x="4225" y="1892"/>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0" name="Freeform 517"/>
              <p:cNvSpPr>
                <a:spLocks noChangeAspect="1" noEditPoints="1"/>
              </p:cNvSpPr>
              <p:nvPr/>
            </p:nvSpPr>
            <p:spPr bwMode="auto">
              <a:xfrm>
                <a:off x="4250" y="1949"/>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1" name="Freeform 518"/>
              <p:cNvSpPr>
                <a:spLocks noChangeAspect="1" noEditPoints="1"/>
              </p:cNvSpPr>
              <p:nvPr/>
            </p:nvSpPr>
            <p:spPr bwMode="auto">
              <a:xfrm>
                <a:off x="4226" y="1887"/>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2" name="Freeform 519"/>
              <p:cNvSpPr>
                <a:spLocks noChangeAspect="1" noEditPoints="1"/>
              </p:cNvSpPr>
              <p:nvPr/>
            </p:nvSpPr>
            <p:spPr bwMode="auto">
              <a:xfrm>
                <a:off x="4275" y="1966"/>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3" name="Freeform 520"/>
              <p:cNvSpPr>
                <a:spLocks noChangeAspect="1" noEditPoints="1"/>
              </p:cNvSpPr>
              <p:nvPr/>
            </p:nvSpPr>
            <p:spPr bwMode="auto">
              <a:xfrm>
                <a:off x="4293" y="1974"/>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4" name="Freeform 521"/>
              <p:cNvSpPr>
                <a:spLocks noChangeAspect="1" noEditPoints="1"/>
              </p:cNvSpPr>
              <p:nvPr/>
            </p:nvSpPr>
            <p:spPr bwMode="auto">
              <a:xfrm>
                <a:off x="4230" y="1883"/>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5" name="Freeform 522"/>
              <p:cNvSpPr>
                <a:spLocks noChangeAspect="1" noEditPoints="1"/>
              </p:cNvSpPr>
              <p:nvPr/>
            </p:nvSpPr>
            <p:spPr bwMode="auto">
              <a:xfrm>
                <a:off x="4318" y="1936"/>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6" name="Freeform 523"/>
              <p:cNvSpPr>
                <a:spLocks noChangeAspect="1" noEditPoints="1"/>
              </p:cNvSpPr>
              <p:nvPr/>
            </p:nvSpPr>
            <p:spPr bwMode="auto">
              <a:xfrm>
                <a:off x="4297" y="1939"/>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7" name="Freeform 524"/>
              <p:cNvSpPr>
                <a:spLocks noChangeAspect="1"/>
              </p:cNvSpPr>
              <p:nvPr/>
            </p:nvSpPr>
            <p:spPr bwMode="auto">
              <a:xfrm>
                <a:off x="4292" y="1937"/>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8" name="Freeform 525"/>
              <p:cNvSpPr>
                <a:spLocks noChangeAspect="1"/>
              </p:cNvSpPr>
              <p:nvPr/>
            </p:nvSpPr>
            <p:spPr bwMode="auto">
              <a:xfrm>
                <a:off x="4287" y="1934"/>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79" name="Freeform 526"/>
              <p:cNvSpPr>
                <a:spLocks noChangeAspect="1"/>
              </p:cNvSpPr>
              <p:nvPr/>
            </p:nvSpPr>
            <p:spPr bwMode="auto">
              <a:xfrm>
                <a:off x="4281" y="1931"/>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0" name="Freeform 527"/>
              <p:cNvSpPr>
                <a:spLocks noChangeAspect="1" noEditPoints="1"/>
              </p:cNvSpPr>
              <p:nvPr/>
            </p:nvSpPr>
            <p:spPr bwMode="auto">
              <a:xfrm>
                <a:off x="4279" y="1930"/>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1" name="Freeform 528"/>
              <p:cNvSpPr>
                <a:spLocks noChangeAspect="1" noEditPoints="1"/>
              </p:cNvSpPr>
              <p:nvPr/>
            </p:nvSpPr>
            <p:spPr bwMode="auto">
              <a:xfrm>
                <a:off x="4282" y="1929"/>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2" name="Freeform 529"/>
              <p:cNvSpPr>
                <a:spLocks noChangeAspect="1" noEditPoints="1"/>
              </p:cNvSpPr>
              <p:nvPr/>
            </p:nvSpPr>
            <p:spPr bwMode="auto">
              <a:xfrm>
                <a:off x="4242" y="1899"/>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3" name="Freeform 530"/>
              <p:cNvSpPr>
                <a:spLocks noChangeAspect="1" noEditPoints="1"/>
              </p:cNvSpPr>
              <p:nvPr/>
            </p:nvSpPr>
            <p:spPr bwMode="auto">
              <a:xfrm>
                <a:off x="4243" y="1899"/>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4" name="Freeform 531"/>
              <p:cNvSpPr>
                <a:spLocks noChangeAspect="1"/>
              </p:cNvSpPr>
              <p:nvPr/>
            </p:nvSpPr>
            <p:spPr bwMode="auto">
              <a:xfrm>
                <a:off x="4275" y="1925"/>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5" name="Freeform 532"/>
              <p:cNvSpPr>
                <a:spLocks noChangeAspect="1" noEditPoints="1"/>
              </p:cNvSpPr>
              <p:nvPr/>
            </p:nvSpPr>
            <p:spPr bwMode="auto">
              <a:xfrm>
                <a:off x="4272" y="1923"/>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6" name="Freeform 533"/>
              <p:cNvSpPr>
                <a:spLocks noChangeAspect="1" noEditPoints="1"/>
              </p:cNvSpPr>
              <p:nvPr/>
            </p:nvSpPr>
            <p:spPr bwMode="auto">
              <a:xfrm>
                <a:off x="4279" y="1927"/>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7" name="Freeform 534"/>
              <p:cNvSpPr>
                <a:spLocks noChangeAspect="1"/>
              </p:cNvSpPr>
              <p:nvPr/>
            </p:nvSpPr>
            <p:spPr bwMode="auto">
              <a:xfrm>
                <a:off x="4279" y="1928"/>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8" name="Freeform 535"/>
              <p:cNvSpPr>
                <a:spLocks noChangeAspect="1"/>
              </p:cNvSpPr>
              <p:nvPr/>
            </p:nvSpPr>
            <p:spPr bwMode="auto">
              <a:xfrm>
                <a:off x="4280" y="1927"/>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89" name="Freeform 536"/>
              <p:cNvSpPr>
                <a:spLocks noChangeAspect="1" noEditPoints="1"/>
              </p:cNvSpPr>
              <p:nvPr/>
            </p:nvSpPr>
            <p:spPr bwMode="auto">
              <a:xfrm>
                <a:off x="4279" y="1928"/>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90" name="Freeform 537"/>
              <p:cNvSpPr>
                <a:spLocks noChangeAspect="1" noEditPoints="1"/>
              </p:cNvSpPr>
              <p:nvPr/>
            </p:nvSpPr>
            <p:spPr bwMode="auto">
              <a:xfrm>
                <a:off x="4279" y="1927"/>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91" name="Freeform 538"/>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92" name="Freeform 539"/>
              <p:cNvSpPr>
                <a:spLocks noChangeAspect="1" noEditPoints="1"/>
              </p:cNvSpPr>
              <p:nvPr/>
            </p:nvSpPr>
            <p:spPr bwMode="auto">
              <a:xfrm>
                <a:off x="4279" y="1928"/>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93" name="Freeform 540"/>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94" name="Freeform 541"/>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95" name="Freeform 542"/>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96" name="Oval 543"/>
              <p:cNvSpPr>
                <a:spLocks noChangeAspect="1" noChangeArrowheads="1"/>
              </p:cNvSpPr>
              <p:nvPr/>
            </p:nvSpPr>
            <p:spPr bwMode="auto">
              <a:xfrm>
                <a:off x="4279" y="192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997" name="Freeform 544"/>
              <p:cNvSpPr>
                <a:spLocks noChangeAspect="1" noEditPoints="1"/>
              </p:cNvSpPr>
              <p:nvPr/>
            </p:nvSpPr>
            <p:spPr bwMode="auto">
              <a:xfrm>
                <a:off x="4279" y="192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98" name="Freeform 545"/>
              <p:cNvSpPr>
                <a:spLocks noChangeAspect="1" noEditPoints="1"/>
              </p:cNvSpPr>
              <p:nvPr/>
            </p:nvSpPr>
            <p:spPr bwMode="auto">
              <a:xfrm>
                <a:off x="4279" y="192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999" name="Freeform 546"/>
              <p:cNvSpPr>
                <a:spLocks noChangeAspect="1" noEditPoints="1"/>
              </p:cNvSpPr>
              <p:nvPr/>
            </p:nvSpPr>
            <p:spPr bwMode="auto">
              <a:xfrm>
                <a:off x="4279" y="1927"/>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0" name="Freeform 547"/>
              <p:cNvSpPr>
                <a:spLocks noChangeAspect="1" noEditPoints="1"/>
              </p:cNvSpPr>
              <p:nvPr/>
            </p:nvSpPr>
            <p:spPr bwMode="auto">
              <a:xfrm>
                <a:off x="4279" y="1927"/>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1" name="Freeform 548"/>
              <p:cNvSpPr>
                <a:spLocks noChangeAspect="1" noEditPoints="1"/>
              </p:cNvSpPr>
              <p:nvPr/>
            </p:nvSpPr>
            <p:spPr bwMode="auto">
              <a:xfrm>
                <a:off x="4279" y="1927"/>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2" name="Freeform 549"/>
              <p:cNvSpPr>
                <a:spLocks noChangeAspect="1" noEditPoints="1"/>
              </p:cNvSpPr>
              <p:nvPr/>
            </p:nvSpPr>
            <p:spPr bwMode="auto">
              <a:xfrm>
                <a:off x="4279" y="1927"/>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3" name="Freeform 550"/>
              <p:cNvSpPr>
                <a:spLocks noChangeAspect="1" noEditPoints="1"/>
              </p:cNvSpPr>
              <p:nvPr/>
            </p:nvSpPr>
            <p:spPr bwMode="auto">
              <a:xfrm>
                <a:off x="4279" y="1927"/>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4" name="Freeform 551"/>
              <p:cNvSpPr>
                <a:spLocks noChangeAspect="1" noEditPoints="1"/>
              </p:cNvSpPr>
              <p:nvPr/>
            </p:nvSpPr>
            <p:spPr bwMode="auto">
              <a:xfrm>
                <a:off x="4279" y="1927"/>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5" name="Freeform 552"/>
              <p:cNvSpPr>
                <a:spLocks noChangeAspect="1" noEditPoints="1"/>
              </p:cNvSpPr>
              <p:nvPr/>
            </p:nvSpPr>
            <p:spPr bwMode="auto">
              <a:xfrm>
                <a:off x="4280" y="1927"/>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6" name="Freeform 553"/>
              <p:cNvSpPr>
                <a:spLocks noChangeAspect="1" noEditPoints="1"/>
              </p:cNvSpPr>
              <p:nvPr/>
            </p:nvSpPr>
            <p:spPr bwMode="auto">
              <a:xfrm>
                <a:off x="4280" y="1927"/>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7" name="Freeform 554"/>
              <p:cNvSpPr>
                <a:spLocks noChangeAspect="1" noEditPoints="1"/>
              </p:cNvSpPr>
              <p:nvPr/>
            </p:nvSpPr>
            <p:spPr bwMode="auto">
              <a:xfrm>
                <a:off x="4237" y="1886"/>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8" name="Freeform 555"/>
              <p:cNvSpPr>
                <a:spLocks noChangeAspect="1" noEditPoints="1"/>
              </p:cNvSpPr>
              <p:nvPr/>
            </p:nvSpPr>
            <p:spPr bwMode="auto">
              <a:xfrm>
                <a:off x="4237" y="1886"/>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09" name="Freeform 556"/>
              <p:cNvSpPr>
                <a:spLocks noChangeAspect="1" noEditPoints="1"/>
              </p:cNvSpPr>
              <p:nvPr/>
            </p:nvSpPr>
            <p:spPr bwMode="auto">
              <a:xfrm>
                <a:off x="4252" y="1906"/>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0" name="Freeform 557"/>
              <p:cNvSpPr>
                <a:spLocks noChangeAspect="1" noEditPoints="1"/>
              </p:cNvSpPr>
              <p:nvPr/>
            </p:nvSpPr>
            <p:spPr bwMode="auto">
              <a:xfrm>
                <a:off x="4241" y="1886"/>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1" name="Freeform 558"/>
              <p:cNvSpPr>
                <a:spLocks noChangeAspect="1"/>
              </p:cNvSpPr>
              <p:nvPr/>
            </p:nvSpPr>
            <p:spPr bwMode="auto">
              <a:xfrm>
                <a:off x="4258" y="1911"/>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2" name="Freeform 559"/>
              <p:cNvSpPr>
                <a:spLocks noChangeAspect="1" noEditPoints="1"/>
              </p:cNvSpPr>
              <p:nvPr/>
            </p:nvSpPr>
            <p:spPr bwMode="auto">
              <a:xfrm>
                <a:off x="4241" y="1888"/>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3" name="Freeform 560"/>
              <p:cNvSpPr>
                <a:spLocks noChangeAspect="1"/>
              </p:cNvSpPr>
              <p:nvPr/>
            </p:nvSpPr>
            <p:spPr bwMode="auto">
              <a:xfrm>
                <a:off x="4263" y="1916"/>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4" name="Freeform 561"/>
              <p:cNvSpPr>
                <a:spLocks noChangeAspect="1" noEditPoints="1"/>
              </p:cNvSpPr>
              <p:nvPr/>
            </p:nvSpPr>
            <p:spPr bwMode="auto">
              <a:xfrm>
                <a:off x="4245" y="1890"/>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5" name="Freeform 562"/>
              <p:cNvSpPr>
                <a:spLocks noChangeAspect="1" noEditPoints="1"/>
              </p:cNvSpPr>
              <p:nvPr/>
            </p:nvSpPr>
            <p:spPr bwMode="auto">
              <a:xfrm>
                <a:off x="4275" y="1925"/>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6" name="Freeform 563"/>
              <p:cNvSpPr>
                <a:spLocks noChangeAspect="1" noEditPoints="1"/>
              </p:cNvSpPr>
              <p:nvPr/>
            </p:nvSpPr>
            <p:spPr bwMode="auto">
              <a:xfrm>
                <a:off x="4269" y="1920"/>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7" name="Freeform 564"/>
              <p:cNvSpPr>
                <a:spLocks noChangeAspect="1" noEditPoints="1"/>
              </p:cNvSpPr>
              <p:nvPr/>
            </p:nvSpPr>
            <p:spPr bwMode="auto">
              <a:xfrm>
                <a:off x="4250" y="1893"/>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8" name="Freeform 565"/>
              <p:cNvSpPr>
                <a:spLocks noChangeAspect="1" noEditPoints="1"/>
              </p:cNvSpPr>
              <p:nvPr/>
            </p:nvSpPr>
            <p:spPr bwMode="auto">
              <a:xfrm>
                <a:off x="4253" y="1894"/>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19" name="Freeform 566"/>
              <p:cNvSpPr>
                <a:spLocks noChangeAspect="1" noEditPoints="1"/>
              </p:cNvSpPr>
              <p:nvPr/>
            </p:nvSpPr>
            <p:spPr bwMode="auto">
              <a:xfrm>
                <a:off x="4277" y="1926"/>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0" name="Freeform 567"/>
              <p:cNvSpPr>
                <a:spLocks noChangeAspect="1" noEditPoints="1"/>
              </p:cNvSpPr>
              <p:nvPr/>
            </p:nvSpPr>
            <p:spPr bwMode="auto">
              <a:xfrm>
                <a:off x="4261" y="1899"/>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1" name="Freeform 568"/>
              <p:cNvSpPr>
                <a:spLocks noChangeAspect="1"/>
              </p:cNvSpPr>
              <p:nvPr/>
            </p:nvSpPr>
            <p:spPr bwMode="auto">
              <a:xfrm>
                <a:off x="4267" y="1905"/>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2" name="Freeform 569"/>
              <p:cNvSpPr>
                <a:spLocks noChangeAspect="1" noEditPoints="1"/>
              </p:cNvSpPr>
              <p:nvPr/>
            </p:nvSpPr>
            <p:spPr bwMode="auto">
              <a:xfrm>
                <a:off x="4284" y="1931"/>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3" name="Freeform 570"/>
              <p:cNvSpPr>
                <a:spLocks noChangeAspect="1"/>
              </p:cNvSpPr>
              <p:nvPr/>
            </p:nvSpPr>
            <p:spPr bwMode="auto">
              <a:xfrm>
                <a:off x="4287" y="1928"/>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4" name="Freeform 571"/>
              <p:cNvSpPr>
                <a:spLocks noChangeAspect="1"/>
              </p:cNvSpPr>
              <p:nvPr/>
            </p:nvSpPr>
            <p:spPr bwMode="auto">
              <a:xfrm>
                <a:off x="4272" y="1923"/>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5" name="Freeform 572"/>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6" name="Freeform 573"/>
              <p:cNvSpPr>
                <a:spLocks noChangeAspect="1" noEditPoints="1"/>
              </p:cNvSpPr>
              <p:nvPr/>
            </p:nvSpPr>
            <p:spPr bwMode="auto">
              <a:xfrm>
                <a:off x="4237" y="1879"/>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7" name="Freeform 574"/>
              <p:cNvSpPr>
                <a:spLocks noChangeAspect="1" noEditPoints="1"/>
              </p:cNvSpPr>
              <p:nvPr/>
            </p:nvSpPr>
            <p:spPr bwMode="auto">
              <a:xfrm>
                <a:off x="4235" y="1878"/>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8" name="Freeform 575"/>
              <p:cNvSpPr>
                <a:spLocks noChangeAspect="1" noEditPoints="1"/>
              </p:cNvSpPr>
              <p:nvPr/>
            </p:nvSpPr>
            <p:spPr bwMode="auto">
              <a:xfrm>
                <a:off x="4231" y="1876"/>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29" name="Freeform 576"/>
              <p:cNvSpPr>
                <a:spLocks noChangeAspect="1"/>
              </p:cNvSpPr>
              <p:nvPr/>
            </p:nvSpPr>
            <p:spPr bwMode="auto">
              <a:xfrm>
                <a:off x="4328" y="1936"/>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0" name="Freeform 577"/>
              <p:cNvSpPr>
                <a:spLocks noChangeAspect="1" noEditPoints="1"/>
              </p:cNvSpPr>
              <p:nvPr/>
            </p:nvSpPr>
            <p:spPr bwMode="auto">
              <a:xfrm>
                <a:off x="4229" y="1876"/>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1" name="Freeform 578"/>
              <p:cNvSpPr>
                <a:spLocks noChangeAspect="1" noEditPoints="1"/>
              </p:cNvSpPr>
              <p:nvPr/>
            </p:nvSpPr>
            <p:spPr bwMode="auto">
              <a:xfrm>
                <a:off x="4226" y="1880"/>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2" name="Freeform 579"/>
              <p:cNvSpPr>
                <a:spLocks noChangeAspect="1" noEditPoints="1"/>
              </p:cNvSpPr>
              <p:nvPr/>
            </p:nvSpPr>
            <p:spPr bwMode="auto">
              <a:xfrm>
                <a:off x="4226" y="1882"/>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3" name="Freeform 580"/>
              <p:cNvSpPr>
                <a:spLocks noChangeAspect="1" noEditPoints="1"/>
              </p:cNvSpPr>
              <p:nvPr/>
            </p:nvSpPr>
            <p:spPr bwMode="auto">
              <a:xfrm>
                <a:off x="4215" y="1882"/>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4" name="Freeform 581"/>
              <p:cNvSpPr>
                <a:spLocks noChangeAspect="1" noEditPoints="1"/>
              </p:cNvSpPr>
              <p:nvPr/>
            </p:nvSpPr>
            <p:spPr bwMode="auto">
              <a:xfrm>
                <a:off x="4215" y="1883"/>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5" name="Freeform 582"/>
              <p:cNvSpPr>
                <a:spLocks noChangeAspect="1" noEditPoints="1"/>
              </p:cNvSpPr>
              <p:nvPr/>
            </p:nvSpPr>
            <p:spPr bwMode="auto">
              <a:xfrm>
                <a:off x="4238" y="1902"/>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6" name="Freeform 583"/>
              <p:cNvSpPr>
                <a:spLocks noChangeAspect="1" noEditPoints="1"/>
              </p:cNvSpPr>
              <p:nvPr/>
            </p:nvSpPr>
            <p:spPr bwMode="auto">
              <a:xfrm>
                <a:off x="4243" y="1907"/>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7" name="Freeform 584"/>
              <p:cNvSpPr>
                <a:spLocks noChangeAspect="1" noEditPoints="1"/>
              </p:cNvSpPr>
              <p:nvPr/>
            </p:nvSpPr>
            <p:spPr bwMode="auto">
              <a:xfrm>
                <a:off x="4245" y="1911"/>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8" name="Freeform 585"/>
              <p:cNvSpPr>
                <a:spLocks noChangeAspect="1" noEditPoints="1"/>
              </p:cNvSpPr>
              <p:nvPr/>
            </p:nvSpPr>
            <p:spPr bwMode="auto">
              <a:xfrm>
                <a:off x="4249" y="1914"/>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39" name="Freeform 586"/>
              <p:cNvSpPr>
                <a:spLocks noChangeAspect="1" noEditPoints="1"/>
              </p:cNvSpPr>
              <p:nvPr/>
            </p:nvSpPr>
            <p:spPr bwMode="auto">
              <a:xfrm>
                <a:off x="4251" y="1917"/>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0" name="Freeform 587"/>
              <p:cNvSpPr>
                <a:spLocks noChangeAspect="1" noEditPoints="1"/>
              </p:cNvSpPr>
              <p:nvPr/>
            </p:nvSpPr>
            <p:spPr bwMode="auto">
              <a:xfrm>
                <a:off x="4253" y="1918"/>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1" name="Freeform 588"/>
              <p:cNvSpPr>
                <a:spLocks noChangeAspect="1"/>
              </p:cNvSpPr>
              <p:nvPr/>
            </p:nvSpPr>
            <p:spPr bwMode="auto">
              <a:xfrm>
                <a:off x="4256" y="1921"/>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2" name="Freeform 589"/>
              <p:cNvSpPr>
                <a:spLocks noChangeAspect="1" noEditPoints="1"/>
              </p:cNvSpPr>
              <p:nvPr/>
            </p:nvSpPr>
            <p:spPr bwMode="auto">
              <a:xfrm>
                <a:off x="4258" y="1924"/>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3" name="Freeform 590"/>
              <p:cNvSpPr>
                <a:spLocks noChangeAspect="1" noEditPoints="1"/>
              </p:cNvSpPr>
              <p:nvPr/>
            </p:nvSpPr>
            <p:spPr bwMode="auto">
              <a:xfrm>
                <a:off x="4260" y="1926"/>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4" name="Freeform 591"/>
              <p:cNvSpPr>
                <a:spLocks noChangeAspect="1" noEditPoints="1"/>
              </p:cNvSpPr>
              <p:nvPr/>
            </p:nvSpPr>
            <p:spPr bwMode="auto">
              <a:xfrm>
                <a:off x="4262" y="1927"/>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5" name="Freeform 592"/>
              <p:cNvSpPr>
                <a:spLocks noChangeAspect="1" noEditPoints="1"/>
              </p:cNvSpPr>
              <p:nvPr/>
            </p:nvSpPr>
            <p:spPr bwMode="auto">
              <a:xfrm>
                <a:off x="4263" y="1929"/>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6" name="Freeform 593"/>
              <p:cNvSpPr>
                <a:spLocks noChangeAspect="1" noEditPoints="1"/>
              </p:cNvSpPr>
              <p:nvPr/>
            </p:nvSpPr>
            <p:spPr bwMode="auto">
              <a:xfrm>
                <a:off x="4265" y="1930"/>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7" name="Freeform 594"/>
              <p:cNvSpPr>
                <a:spLocks noChangeAspect="1" noEditPoints="1"/>
              </p:cNvSpPr>
              <p:nvPr/>
            </p:nvSpPr>
            <p:spPr bwMode="auto">
              <a:xfrm>
                <a:off x="4266" y="1932"/>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8" name="Freeform 595"/>
              <p:cNvSpPr>
                <a:spLocks noChangeAspect="1"/>
              </p:cNvSpPr>
              <p:nvPr/>
            </p:nvSpPr>
            <p:spPr bwMode="auto">
              <a:xfrm>
                <a:off x="4268" y="1933"/>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49" name="Freeform 596"/>
              <p:cNvSpPr>
                <a:spLocks noChangeAspect="1" noEditPoints="1"/>
              </p:cNvSpPr>
              <p:nvPr/>
            </p:nvSpPr>
            <p:spPr bwMode="auto">
              <a:xfrm>
                <a:off x="4269" y="1934"/>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0" name="Freeform 597"/>
              <p:cNvSpPr>
                <a:spLocks noChangeAspect="1"/>
              </p:cNvSpPr>
              <p:nvPr/>
            </p:nvSpPr>
            <p:spPr bwMode="auto">
              <a:xfrm>
                <a:off x="4270" y="1934"/>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1" name="Freeform 598"/>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2" name="Freeform 599"/>
              <p:cNvSpPr>
                <a:spLocks noChangeAspect="1" noEditPoints="1"/>
              </p:cNvSpPr>
              <p:nvPr/>
            </p:nvSpPr>
            <p:spPr bwMode="auto">
              <a:xfrm>
                <a:off x="4224" y="1907"/>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3" name="Freeform 600"/>
              <p:cNvSpPr>
                <a:spLocks noChangeAspect="1" noEditPoints="1"/>
              </p:cNvSpPr>
              <p:nvPr/>
            </p:nvSpPr>
            <p:spPr bwMode="auto">
              <a:xfrm>
                <a:off x="4224" y="1904"/>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4" name="Freeform 601"/>
              <p:cNvSpPr>
                <a:spLocks noChangeAspect="1" noEditPoints="1"/>
              </p:cNvSpPr>
              <p:nvPr/>
            </p:nvSpPr>
            <p:spPr bwMode="auto">
              <a:xfrm>
                <a:off x="4224" y="1901"/>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5" name="Freeform 602"/>
              <p:cNvSpPr>
                <a:spLocks noChangeAspect="1" noEditPoints="1"/>
              </p:cNvSpPr>
              <p:nvPr/>
            </p:nvSpPr>
            <p:spPr bwMode="auto">
              <a:xfrm>
                <a:off x="4239" y="1938"/>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6" name="Freeform 603"/>
              <p:cNvSpPr>
                <a:spLocks noChangeAspect="1" noEditPoints="1"/>
              </p:cNvSpPr>
              <p:nvPr/>
            </p:nvSpPr>
            <p:spPr bwMode="auto">
              <a:xfrm>
                <a:off x="4224" y="1897"/>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7" name="Freeform 604"/>
              <p:cNvSpPr>
                <a:spLocks noChangeAspect="1" noEditPoints="1"/>
              </p:cNvSpPr>
              <p:nvPr/>
            </p:nvSpPr>
            <p:spPr bwMode="auto">
              <a:xfrm>
                <a:off x="4239" y="1938"/>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8" name="Freeform 605"/>
              <p:cNvSpPr>
                <a:spLocks noChangeAspect="1" noEditPoints="1"/>
              </p:cNvSpPr>
              <p:nvPr/>
            </p:nvSpPr>
            <p:spPr bwMode="auto">
              <a:xfrm>
                <a:off x="4225" y="1892"/>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59" name="Freeform 606"/>
              <p:cNvSpPr>
                <a:spLocks noChangeAspect="1" noEditPoints="1"/>
              </p:cNvSpPr>
              <p:nvPr/>
            </p:nvSpPr>
            <p:spPr bwMode="auto">
              <a:xfrm>
                <a:off x="4250" y="1949"/>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0" name="Freeform 607"/>
              <p:cNvSpPr>
                <a:spLocks noChangeAspect="1" noEditPoints="1"/>
              </p:cNvSpPr>
              <p:nvPr/>
            </p:nvSpPr>
            <p:spPr bwMode="auto">
              <a:xfrm>
                <a:off x="4226" y="1887"/>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1" name="Freeform 608"/>
              <p:cNvSpPr>
                <a:spLocks noChangeAspect="1" noEditPoints="1"/>
              </p:cNvSpPr>
              <p:nvPr/>
            </p:nvSpPr>
            <p:spPr bwMode="auto">
              <a:xfrm>
                <a:off x="4275" y="1966"/>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2" name="Freeform 609"/>
              <p:cNvSpPr>
                <a:spLocks noChangeAspect="1" noEditPoints="1"/>
              </p:cNvSpPr>
              <p:nvPr/>
            </p:nvSpPr>
            <p:spPr bwMode="auto">
              <a:xfrm>
                <a:off x="4293" y="1974"/>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3" name="Freeform 610"/>
              <p:cNvSpPr>
                <a:spLocks noChangeAspect="1" noEditPoints="1"/>
              </p:cNvSpPr>
              <p:nvPr/>
            </p:nvSpPr>
            <p:spPr bwMode="auto">
              <a:xfrm>
                <a:off x="4230" y="1883"/>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4" name="Freeform 611"/>
              <p:cNvSpPr>
                <a:spLocks noChangeAspect="1" noEditPoints="1"/>
              </p:cNvSpPr>
              <p:nvPr/>
            </p:nvSpPr>
            <p:spPr bwMode="auto">
              <a:xfrm>
                <a:off x="4318" y="1936"/>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5" name="Freeform 612"/>
              <p:cNvSpPr>
                <a:spLocks noChangeAspect="1" noEditPoints="1"/>
              </p:cNvSpPr>
              <p:nvPr/>
            </p:nvSpPr>
            <p:spPr bwMode="auto">
              <a:xfrm>
                <a:off x="4297" y="1939"/>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6" name="Freeform 613"/>
              <p:cNvSpPr>
                <a:spLocks noChangeAspect="1"/>
              </p:cNvSpPr>
              <p:nvPr/>
            </p:nvSpPr>
            <p:spPr bwMode="auto">
              <a:xfrm>
                <a:off x="4292" y="1937"/>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7" name="Freeform 614"/>
              <p:cNvSpPr>
                <a:spLocks noChangeAspect="1"/>
              </p:cNvSpPr>
              <p:nvPr/>
            </p:nvSpPr>
            <p:spPr bwMode="auto">
              <a:xfrm>
                <a:off x="4287" y="1934"/>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8" name="Freeform 615"/>
              <p:cNvSpPr>
                <a:spLocks noChangeAspect="1"/>
              </p:cNvSpPr>
              <p:nvPr/>
            </p:nvSpPr>
            <p:spPr bwMode="auto">
              <a:xfrm>
                <a:off x="4281" y="1931"/>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69" name="Freeform 616"/>
              <p:cNvSpPr>
                <a:spLocks noChangeAspect="1" noEditPoints="1"/>
              </p:cNvSpPr>
              <p:nvPr/>
            </p:nvSpPr>
            <p:spPr bwMode="auto">
              <a:xfrm>
                <a:off x="4279" y="1930"/>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0" name="Freeform 617"/>
              <p:cNvSpPr>
                <a:spLocks noChangeAspect="1" noEditPoints="1"/>
              </p:cNvSpPr>
              <p:nvPr/>
            </p:nvSpPr>
            <p:spPr bwMode="auto">
              <a:xfrm>
                <a:off x="4282" y="1929"/>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1" name="Freeform 618"/>
              <p:cNvSpPr>
                <a:spLocks noChangeAspect="1" noEditPoints="1"/>
              </p:cNvSpPr>
              <p:nvPr/>
            </p:nvSpPr>
            <p:spPr bwMode="auto">
              <a:xfrm>
                <a:off x="4242" y="1899"/>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2" name="Freeform 619"/>
              <p:cNvSpPr>
                <a:spLocks noChangeAspect="1" noEditPoints="1"/>
              </p:cNvSpPr>
              <p:nvPr/>
            </p:nvSpPr>
            <p:spPr bwMode="auto">
              <a:xfrm>
                <a:off x="4243" y="1899"/>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3" name="Freeform 620"/>
              <p:cNvSpPr>
                <a:spLocks noChangeAspect="1"/>
              </p:cNvSpPr>
              <p:nvPr/>
            </p:nvSpPr>
            <p:spPr bwMode="auto">
              <a:xfrm>
                <a:off x="4275" y="1925"/>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4" name="Freeform 621"/>
              <p:cNvSpPr>
                <a:spLocks noChangeAspect="1" noEditPoints="1"/>
              </p:cNvSpPr>
              <p:nvPr/>
            </p:nvSpPr>
            <p:spPr bwMode="auto">
              <a:xfrm>
                <a:off x="4272" y="1923"/>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5" name="Freeform 622"/>
              <p:cNvSpPr>
                <a:spLocks noChangeAspect="1" noEditPoints="1"/>
              </p:cNvSpPr>
              <p:nvPr/>
            </p:nvSpPr>
            <p:spPr bwMode="auto">
              <a:xfrm>
                <a:off x="4279" y="1927"/>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6" name="Freeform 623"/>
              <p:cNvSpPr>
                <a:spLocks noChangeAspect="1"/>
              </p:cNvSpPr>
              <p:nvPr/>
            </p:nvSpPr>
            <p:spPr bwMode="auto">
              <a:xfrm>
                <a:off x="4279" y="1928"/>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7" name="Freeform 624"/>
              <p:cNvSpPr>
                <a:spLocks noChangeAspect="1"/>
              </p:cNvSpPr>
              <p:nvPr/>
            </p:nvSpPr>
            <p:spPr bwMode="auto">
              <a:xfrm>
                <a:off x="4280" y="1927"/>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8" name="Freeform 625"/>
              <p:cNvSpPr>
                <a:spLocks noChangeAspect="1" noEditPoints="1"/>
              </p:cNvSpPr>
              <p:nvPr/>
            </p:nvSpPr>
            <p:spPr bwMode="auto">
              <a:xfrm>
                <a:off x="4279" y="1928"/>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79" name="Freeform 626"/>
              <p:cNvSpPr>
                <a:spLocks noChangeAspect="1" noEditPoints="1"/>
              </p:cNvSpPr>
              <p:nvPr/>
            </p:nvSpPr>
            <p:spPr bwMode="auto">
              <a:xfrm>
                <a:off x="4279" y="1927"/>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80" name="Freeform 627"/>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81" name="Freeform 628"/>
              <p:cNvSpPr>
                <a:spLocks noChangeAspect="1" noEditPoints="1"/>
              </p:cNvSpPr>
              <p:nvPr/>
            </p:nvSpPr>
            <p:spPr bwMode="auto">
              <a:xfrm>
                <a:off x="4279" y="1928"/>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82" name="Freeform 629"/>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83" name="Freeform 630"/>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84" name="Freeform 631"/>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85" name="Oval 632"/>
              <p:cNvSpPr>
                <a:spLocks noChangeAspect="1" noChangeArrowheads="1"/>
              </p:cNvSpPr>
              <p:nvPr/>
            </p:nvSpPr>
            <p:spPr bwMode="auto">
              <a:xfrm>
                <a:off x="4279" y="192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086" name="Freeform 633"/>
              <p:cNvSpPr>
                <a:spLocks noChangeAspect="1" noEditPoints="1"/>
              </p:cNvSpPr>
              <p:nvPr/>
            </p:nvSpPr>
            <p:spPr bwMode="auto">
              <a:xfrm>
                <a:off x="4279" y="192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87" name="Freeform 634"/>
              <p:cNvSpPr>
                <a:spLocks noChangeAspect="1" noEditPoints="1"/>
              </p:cNvSpPr>
              <p:nvPr/>
            </p:nvSpPr>
            <p:spPr bwMode="auto">
              <a:xfrm>
                <a:off x="4279" y="192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88" name="Freeform 635"/>
              <p:cNvSpPr>
                <a:spLocks noChangeAspect="1" noEditPoints="1"/>
              </p:cNvSpPr>
              <p:nvPr/>
            </p:nvSpPr>
            <p:spPr bwMode="auto">
              <a:xfrm>
                <a:off x="4279" y="1927"/>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89" name="Freeform 636"/>
              <p:cNvSpPr>
                <a:spLocks noChangeAspect="1" noEditPoints="1"/>
              </p:cNvSpPr>
              <p:nvPr/>
            </p:nvSpPr>
            <p:spPr bwMode="auto">
              <a:xfrm>
                <a:off x="4279" y="1927"/>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0" name="Freeform 637"/>
              <p:cNvSpPr>
                <a:spLocks noChangeAspect="1" noEditPoints="1"/>
              </p:cNvSpPr>
              <p:nvPr/>
            </p:nvSpPr>
            <p:spPr bwMode="auto">
              <a:xfrm>
                <a:off x="4279" y="1927"/>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1" name="Freeform 638"/>
              <p:cNvSpPr>
                <a:spLocks noChangeAspect="1" noEditPoints="1"/>
              </p:cNvSpPr>
              <p:nvPr/>
            </p:nvSpPr>
            <p:spPr bwMode="auto">
              <a:xfrm>
                <a:off x="4279" y="1927"/>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2" name="Freeform 639"/>
              <p:cNvSpPr>
                <a:spLocks noChangeAspect="1" noEditPoints="1"/>
              </p:cNvSpPr>
              <p:nvPr/>
            </p:nvSpPr>
            <p:spPr bwMode="auto">
              <a:xfrm>
                <a:off x="4279" y="1927"/>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3" name="Freeform 640"/>
              <p:cNvSpPr>
                <a:spLocks noChangeAspect="1" noEditPoints="1"/>
              </p:cNvSpPr>
              <p:nvPr/>
            </p:nvSpPr>
            <p:spPr bwMode="auto">
              <a:xfrm>
                <a:off x="4279" y="1927"/>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4" name="Freeform 641"/>
              <p:cNvSpPr>
                <a:spLocks noChangeAspect="1" noEditPoints="1"/>
              </p:cNvSpPr>
              <p:nvPr/>
            </p:nvSpPr>
            <p:spPr bwMode="auto">
              <a:xfrm>
                <a:off x="4280" y="1927"/>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5" name="Freeform 642"/>
              <p:cNvSpPr>
                <a:spLocks noChangeAspect="1" noEditPoints="1"/>
              </p:cNvSpPr>
              <p:nvPr/>
            </p:nvSpPr>
            <p:spPr bwMode="auto">
              <a:xfrm>
                <a:off x="4280" y="1927"/>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6" name="Freeform 643"/>
              <p:cNvSpPr>
                <a:spLocks noChangeAspect="1" noEditPoints="1"/>
              </p:cNvSpPr>
              <p:nvPr/>
            </p:nvSpPr>
            <p:spPr bwMode="auto">
              <a:xfrm>
                <a:off x="4237" y="1886"/>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7" name="Freeform 644"/>
              <p:cNvSpPr>
                <a:spLocks noChangeAspect="1" noEditPoints="1"/>
              </p:cNvSpPr>
              <p:nvPr/>
            </p:nvSpPr>
            <p:spPr bwMode="auto">
              <a:xfrm>
                <a:off x="4237" y="1886"/>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8" name="Freeform 645"/>
              <p:cNvSpPr>
                <a:spLocks noChangeAspect="1" noEditPoints="1"/>
              </p:cNvSpPr>
              <p:nvPr/>
            </p:nvSpPr>
            <p:spPr bwMode="auto">
              <a:xfrm>
                <a:off x="4252" y="1906"/>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099" name="Freeform 646"/>
              <p:cNvSpPr>
                <a:spLocks noChangeAspect="1" noEditPoints="1"/>
              </p:cNvSpPr>
              <p:nvPr/>
            </p:nvSpPr>
            <p:spPr bwMode="auto">
              <a:xfrm>
                <a:off x="4241" y="1886"/>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0" name="Freeform 647"/>
              <p:cNvSpPr>
                <a:spLocks noChangeAspect="1"/>
              </p:cNvSpPr>
              <p:nvPr/>
            </p:nvSpPr>
            <p:spPr bwMode="auto">
              <a:xfrm>
                <a:off x="4258" y="1911"/>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1" name="Freeform 648"/>
              <p:cNvSpPr>
                <a:spLocks noChangeAspect="1" noEditPoints="1"/>
              </p:cNvSpPr>
              <p:nvPr/>
            </p:nvSpPr>
            <p:spPr bwMode="auto">
              <a:xfrm>
                <a:off x="4241" y="1888"/>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2" name="Freeform 649"/>
              <p:cNvSpPr>
                <a:spLocks noChangeAspect="1"/>
              </p:cNvSpPr>
              <p:nvPr/>
            </p:nvSpPr>
            <p:spPr bwMode="auto">
              <a:xfrm>
                <a:off x="4263" y="1916"/>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3" name="Freeform 650"/>
              <p:cNvSpPr>
                <a:spLocks noChangeAspect="1" noEditPoints="1"/>
              </p:cNvSpPr>
              <p:nvPr/>
            </p:nvSpPr>
            <p:spPr bwMode="auto">
              <a:xfrm>
                <a:off x="4245" y="1890"/>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4" name="Freeform 651"/>
              <p:cNvSpPr>
                <a:spLocks noChangeAspect="1" noEditPoints="1"/>
              </p:cNvSpPr>
              <p:nvPr/>
            </p:nvSpPr>
            <p:spPr bwMode="auto">
              <a:xfrm>
                <a:off x="4275" y="1925"/>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5" name="Freeform 652"/>
              <p:cNvSpPr>
                <a:spLocks noChangeAspect="1" noEditPoints="1"/>
              </p:cNvSpPr>
              <p:nvPr/>
            </p:nvSpPr>
            <p:spPr bwMode="auto">
              <a:xfrm>
                <a:off x="4269" y="1920"/>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6" name="Freeform 653"/>
              <p:cNvSpPr>
                <a:spLocks noChangeAspect="1" noEditPoints="1"/>
              </p:cNvSpPr>
              <p:nvPr/>
            </p:nvSpPr>
            <p:spPr bwMode="auto">
              <a:xfrm>
                <a:off x="4250" y="1893"/>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7" name="Freeform 654"/>
              <p:cNvSpPr>
                <a:spLocks noChangeAspect="1" noEditPoints="1"/>
              </p:cNvSpPr>
              <p:nvPr/>
            </p:nvSpPr>
            <p:spPr bwMode="auto">
              <a:xfrm>
                <a:off x="4253" y="1894"/>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8" name="Freeform 655"/>
              <p:cNvSpPr>
                <a:spLocks noChangeAspect="1" noEditPoints="1"/>
              </p:cNvSpPr>
              <p:nvPr/>
            </p:nvSpPr>
            <p:spPr bwMode="auto">
              <a:xfrm>
                <a:off x="4277" y="1926"/>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09" name="Freeform 656"/>
              <p:cNvSpPr>
                <a:spLocks noChangeAspect="1" noEditPoints="1"/>
              </p:cNvSpPr>
              <p:nvPr/>
            </p:nvSpPr>
            <p:spPr bwMode="auto">
              <a:xfrm>
                <a:off x="4261" y="1899"/>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0" name="Freeform 657"/>
              <p:cNvSpPr>
                <a:spLocks noChangeAspect="1"/>
              </p:cNvSpPr>
              <p:nvPr/>
            </p:nvSpPr>
            <p:spPr bwMode="auto">
              <a:xfrm>
                <a:off x="4267" y="1905"/>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1" name="Freeform 658"/>
              <p:cNvSpPr>
                <a:spLocks noChangeAspect="1" noEditPoints="1"/>
              </p:cNvSpPr>
              <p:nvPr/>
            </p:nvSpPr>
            <p:spPr bwMode="auto">
              <a:xfrm>
                <a:off x="4284" y="1931"/>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2" name="Freeform 659"/>
              <p:cNvSpPr>
                <a:spLocks noChangeAspect="1"/>
              </p:cNvSpPr>
              <p:nvPr/>
            </p:nvSpPr>
            <p:spPr bwMode="auto">
              <a:xfrm>
                <a:off x="4287" y="1928"/>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3" name="Freeform 660"/>
              <p:cNvSpPr>
                <a:spLocks noChangeAspect="1"/>
              </p:cNvSpPr>
              <p:nvPr/>
            </p:nvSpPr>
            <p:spPr bwMode="auto">
              <a:xfrm>
                <a:off x="4272" y="1923"/>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4" name="Freeform 661"/>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5" name="Freeform 662"/>
              <p:cNvSpPr>
                <a:spLocks noChangeAspect="1" noEditPoints="1"/>
              </p:cNvSpPr>
              <p:nvPr/>
            </p:nvSpPr>
            <p:spPr bwMode="auto">
              <a:xfrm>
                <a:off x="4237" y="1879"/>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6" name="Freeform 663"/>
              <p:cNvSpPr>
                <a:spLocks noChangeAspect="1" noEditPoints="1"/>
              </p:cNvSpPr>
              <p:nvPr/>
            </p:nvSpPr>
            <p:spPr bwMode="auto">
              <a:xfrm>
                <a:off x="4235" y="1878"/>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7" name="Freeform 664"/>
              <p:cNvSpPr>
                <a:spLocks noChangeAspect="1" noEditPoints="1"/>
              </p:cNvSpPr>
              <p:nvPr/>
            </p:nvSpPr>
            <p:spPr bwMode="auto">
              <a:xfrm>
                <a:off x="4231" y="1876"/>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8" name="Freeform 665"/>
              <p:cNvSpPr>
                <a:spLocks noChangeAspect="1"/>
              </p:cNvSpPr>
              <p:nvPr/>
            </p:nvSpPr>
            <p:spPr bwMode="auto">
              <a:xfrm>
                <a:off x="4328" y="1936"/>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19" name="Freeform 666"/>
              <p:cNvSpPr>
                <a:spLocks noChangeAspect="1" noEditPoints="1"/>
              </p:cNvSpPr>
              <p:nvPr/>
            </p:nvSpPr>
            <p:spPr bwMode="auto">
              <a:xfrm>
                <a:off x="4229" y="1876"/>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0" name="Freeform 667"/>
              <p:cNvSpPr>
                <a:spLocks noChangeAspect="1" noEditPoints="1"/>
              </p:cNvSpPr>
              <p:nvPr/>
            </p:nvSpPr>
            <p:spPr bwMode="auto">
              <a:xfrm>
                <a:off x="4226" y="1880"/>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1" name="Freeform 668"/>
              <p:cNvSpPr>
                <a:spLocks noChangeAspect="1" noEditPoints="1"/>
              </p:cNvSpPr>
              <p:nvPr/>
            </p:nvSpPr>
            <p:spPr bwMode="auto">
              <a:xfrm>
                <a:off x="4226" y="1882"/>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2" name="Freeform 669"/>
              <p:cNvSpPr>
                <a:spLocks noChangeAspect="1" noEditPoints="1"/>
              </p:cNvSpPr>
              <p:nvPr/>
            </p:nvSpPr>
            <p:spPr bwMode="auto">
              <a:xfrm>
                <a:off x="4215" y="1882"/>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3" name="Freeform 670"/>
              <p:cNvSpPr>
                <a:spLocks noChangeAspect="1" noEditPoints="1"/>
              </p:cNvSpPr>
              <p:nvPr/>
            </p:nvSpPr>
            <p:spPr bwMode="auto">
              <a:xfrm>
                <a:off x="4215" y="1883"/>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4" name="Freeform 671"/>
              <p:cNvSpPr>
                <a:spLocks noChangeAspect="1" noEditPoints="1"/>
              </p:cNvSpPr>
              <p:nvPr/>
            </p:nvSpPr>
            <p:spPr bwMode="auto">
              <a:xfrm>
                <a:off x="4238" y="1902"/>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5" name="Freeform 672"/>
              <p:cNvSpPr>
                <a:spLocks noChangeAspect="1" noEditPoints="1"/>
              </p:cNvSpPr>
              <p:nvPr/>
            </p:nvSpPr>
            <p:spPr bwMode="auto">
              <a:xfrm>
                <a:off x="4243" y="1907"/>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6" name="Freeform 673"/>
              <p:cNvSpPr>
                <a:spLocks noChangeAspect="1" noEditPoints="1"/>
              </p:cNvSpPr>
              <p:nvPr/>
            </p:nvSpPr>
            <p:spPr bwMode="auto">
              <a:xfrm>
                <a:off x="4245" y="1911"/>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7" name="Freeform 674"/>
              <p:cNvSpPr>
                <a:spLocks noChangeAspect="1" noEditPoints="1"/>
              </p:cNvSpPr>
              <p:nvPr/>
            </p:nvSpPr>
            <p:spPr bwMode="auto">
              <a:xfrm>
                <a:off x="4249" y="1914"/>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8" name="Freeform 675"/>
              <p:cNvSpPr>
                <a:spLocks noChangeAspect="1" noEditPoints="1"/>
              </p:cNvSpPr>
              <p:nvPr/>
            </p:nvSpPr>
            <p:spPr bwMode="auto">
              <a:xfrm>
                <a:off x="4251" y="1917"/>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29" name="Freeform 676"/>
              <p:cNvSpPr>
                <a:spLocks noChangeAspect="1" noEditPoints="1"/>
              </p:cNvSpPr>
              <p:nvPr/>
            </p:nvSpPr>
            <p:spPr bwMode="auto">
              <a:xfrm>
                <a:off x="4253" y="1918"/>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0" name="Freeform 677"/>
              <p:cNvSpPr>
                <a:spLocks noChangeAspect="1"/>
              </p:cNvSpPr>
              <p:nvPr/>
            </p:nvSpPr>
            <p:spPr bwMode="auto">
              <a:xfrm>
                <a:off x="4256" y="1921"/>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1" name="Freeform 678"/>
              <p:cNvSpPr>
                <a:spLocks noChangeAspect="1" noEditPoints="1"/>
              </p:cNvSpPr>
              <p:nvPr/>
            </p:nvSpPr>
            <p:spPr bwMode="auto">
              <a:xfrm>
                <a:off x="4258" y="1924"/>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2" name="Freeform 679"/>
              <p:cNvSpPr>
                <a:spLocks noChangeAspect="1" noEditPoints="1"/>
              </p:cNvSpPr>
              <p:nvPr/>
            </p:nvSpPr>
            <p:spPr bwMode="auto">
              <a:xfrm>
                <a:off x="4260" y="1926"/>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3" name="Freeform 680"/>
              <p:cNvSpPr>
                <a:spLocks noChangeAspect="1" noEditPoints="1"/>
              </p:cNvSpPr>
              <p:nvPr/>
            </p:nvSpPr>
            <p:spPr bwMode="auto">
              <a:xfrm>
                <a:off x="4262" y="1927"/>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4" name="Freeform 681"/>
              <p:cNvSpPr>
                <a:spLocks noChangeAspect="1" noEditPoints="1"/>
              </p:cNvSpPr>
              <p:nvPr/>
            </p:nvSpPr>
            <p:spPr bwMode="auto">
              <a:xfrm>
                <a:off x="4263" y="1929"/>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5" name="Freeform 682"/>
              <p:cNvSpPr>
                <a:spLocks noChangeAspect="1" noEditPoints="1"/>
              </p:cNvSpPr>
              <p:nvPr/>
            </p:nvSpPr>
            <p:spPr bwMode="auto">
              <a:xfrm>
                <a:off x="4265" y="1930"/>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6" name="Freeform 683"/>
              <p:cNvSpPr>
                <a:spLocks noChangeAspect="1" noEditPoints="1"/>
              </p:cNvSpPr>
              <p:nvPr/>
            </p:nvSpPr>
            <p:spPr bwMode="auto">
              <a:xfrm>
                <a:off x="4266" y="1932"/>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7" name="Freeform 684"/>
              <p:cNvSpPr>
                <a:spLocks noChangeAspect="1"/>
              </p:cNvSpPr>
              <p:nvPr/>
            </p:nvSpPr>
            <p:spPr bwMode="auto">
              <a:xfrm>
                <a:off x="4268" y="1933"/>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8" name="Freeform 685"/>
              <p:cNvSpPr>
                <a:spLocks noChangeAspect="1" noEditPoints="1"/>
              </p:cNvSpPr>
              <p:nvPr/>
            </p:nvSpPr>
            <p:spPr bwMode="auto">
              <a:xfrm>
                <a:off x="4269" y="1934"/>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39" name="Freeform 686"/>
              <p:cNvSpPr>
                <a:spLocks noChangeAspect="1"/>
              </p:cNvSpPr>
              <p:nvPr/>
            </p:nvSpPr>
            <p:spPr bwMode="auto">
              <a:xfrm>
                <a:off x="4270" y="1934"/>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0" name="Freeform 687"/>
              <p:cNvSpPr>
                <a:spLocks noChangeAspect="1" noEditPoints="1"/>
              </p:cNvSpPr>
              <p:nvPr/>
            </p:nvSpPr>
            <p:spPr bwMode="auto">
              <a:xfrm>
                <a:off x="4271" y="1935"/>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1" name="Freeform 688"/>
              <p:cNvSpPr>
                <a:spLocks noChangeAspect="1" noEditPoints="1"/>
              </p:cNvSpPr>
              <p:nvPr/>
            </p:nvSpPr>
            <p:spPr bwMode="auto">
              <a:xfrm>
                <a:off x="4272" y="1936"/>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2" name="Freeform 689"/>
              <p:cNvSpPr>
                <a:spLocks noChangeAspect="1" noEditPoints="1"/>
              </p:cNvSpPr>
              <p:nvPr/>
            </p:nvSpPr>
            <p:spPr bwMode="auto">
              <a:xfrm>
                <a:off x="4274" y="1936"/>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3" name="Freeform 690"/>
              <p:cNvSpPr>
                <a:spLocks noChangeAspect="1"/>
              </p:cNvSpPr>
              <p:nvPr/>
            </p:nvSpPr>
            <p:spPr bwMode="auto">
              <a:xfrm>
                <a:off x="4275" y="1937"/>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4" name="Freeform 691"/>
              <p:cNvSpPr>
                <a:spLocks noChangeAspect="1"/>
              </p:cNvSpPr>
              <p:nvPr/>
            </p:nvSpPr>
            <p:spPr bwMode="auto">
              <a:xfrm>
                <a:off x="4276" y="1938"/>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5" name="Freeform 692"/>
              <p:cNvSpPr>
                <a:spLocks noChangeAspect="1" noEditPoints="1"/>
              </p:cNvSpPr>
              <p:nvPr/>
            </p:nvSpPr>
            <p:spPr bwMode="auto">
              <a:xfrm>
                <a:off x="4276" y="1938"/>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6" name="Freeform 693"/>
              <p:cNvSpPr>
                <a:spLocks noChangeAspect="1" noEditPoints="1"/>
              </p:cNvSpPr>
              <p:nvPr/>
            </p:nvSpPr>
            <p:spPr bwMode="auto">
              <a:xfrm>
                <a:off x="4277" y="1938"/>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7" name="Freeform 694"/>
              <p:cNvSpPr>
                <a:spLocks noChangeAspect="1"/>
              </p:cNvSpPr>
              <p:nvPr/>
            </p:nvSpPr>
            <p:spPr bwMode="auto">
              <a:xfrm>
                <a:off x="4279" y="1939"/>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8" name="Freeform 695"/>
              <p:cNvSpPr>
                <a:spLocks noChangeAspect="1" noEditPoints="1"/>
              </p:cNvSpPr>
              <p:nvPr/>
            </p:nvSpPr>
            <p:spPr bwMode="auto">
              <a:xfrm>
                <a:off x="4280" y="1940"/>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49" name="Freeform 696"/>
              <p:cNvSpPr>
                <a:spLocks noChangeAspect="1" noEditPoints="1"/>
              </p:cNvSpPr>
              <p:nvPr/>
            </p:nvSpPr>
            <p:spPr bwMode="auto">
              <a:xfrm>
                <a:off x="4282" y="1941"/>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0" name="Freeform 697"/>
              <p:cNvSpPr>
                <a:spLocks noChangeAspect="1"/>
              </p:cNvSpPr>
              <p:nvPr/>
            </p:nvSpPr>
            <p:spPr bwMode="auto">
              <a:xfrm>
                <a:off x="4284" y="1942"/>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1" name="Freeform 698"/>
              <p:cNvSpPr>
                <a:spLocks noChangeAspect="1" noEditPoints="1"/>
              </p:cNvSpPr>
              <p:nvPr/>
            </p:nvSpPr>
            <p:spPr bwMode="auto">
              <a:xfrm>
                <a:off x="4286" y="1944"/>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2" name="Freeform 699"/>
              <p:cNvSpPr>
                <a:spLocks noChangeAspect="1" noEditPoints="1"/>
              </p:cNvSpPr>
              <p:nvPr/>
            </p:nvSpPr>
            <p:spPr bwMode="auto">
              <a:xfrm>
                <a:off x="4288" y="1945"/>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3" name="Freeform 700"/>
              <p:cNvSpPr>
                <a:spLocks noChangeAspect="1"/>
              </p:cNvSpPr>
              <p:nvPr/>
            </p:nvSpPr>
            <p:spPr bwMode="auto">
              <a:xfrm>
                <a:off x="4290" y="1946"/>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4" name="Freeform 701"/>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5" name="Freeform 702"/>
              <p:cNvSpPr>
                <a:spLocks noChangeAspect="1" noEditPoints="1"/>
              </p:cNvSpPr>
              <p:nvPr/>
            </p:nvSpPr>
            <p:spPr bwMode="auto">
              <a:xfrm>
                <a:off x="4224" y="1907"/>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6" name="Freeform 703"/>
              <p:cNvSpPr>
                <a:spLocks noChangeAspect="1" noEditPoints="1"/>
              </p:cNvSpPr>
              <p:nvPr/>
            </p:nvSpPr>
            <p:spPr bwMode="auto">
              <a:xfrm>
                <a:off x="4224" y="1904"/>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7" name="Freeform 704"/>
              <p:cNvSpPr>
                <a:spLocks noChangeAspect="1" noEditPoints="1"/>
              </p:cNvSpPr>
              <p:nvPr/>
            </p:nvSpPr>
            <p:spPr bwMode="auto">
              <a:xfrm>
                <a:off x="4224" y="1901"/>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8" name="Freeform 705"/>
              <p:cNvSpPr>
                <a:spLocks noChangeAspect="1" noEditPoints="1"/>
              </p:cNvSpPr>
              <p:nvPr/>
            </p:nvSpPr>
            <p:spPr bwMode="auto">
              <a:xfrm>
                <a:off x="4239" y="1938"/>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59" name="Freeform 706"/>
              <p:cNvSpPr>
                <a:spLocks noChangeAspect="1" noEditPoints="1"/>
              </p:cNvSpPr>
              <p:nvPr/>
            </p:nvSpPr>
            <p:spPr bwMode="auto">
              <a:xfrm>
                <a:off x="4224" y="1897"/>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0" name="Freeform 707"/>
              <p:cNvSpPr>
                <a:spLocks noChangeAspect="1" noEditPoints="1"/>
              </p:cNvSpPr>
              <p:nvPr/>
            </p:nvSpPr>
            <p:spPr bwMode="auto">
              <a:xfrm>
                <a:off x="4239" y="1938"/>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1" name="Freeform 708"/>
              <p:cNvSpPr>
                <a:spLocks noChangeAspect="1" noEditPoints="1"/>
              </p:cNvSpPr>
              <p:nvPr/>
            </p:nvSpPr>
            <p:spPr bwMode="auto">
              <a:xfrm>
                <a:off x="4225" y="1892"/>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2" name="Freeform 709"/>
              <p:cNvSpPr>
                <a:spLocks noChangeAspect="1" noEditPoints="1"/>
              </p:cNvSpPr>
              <p:nvPr/>
            </p:nvSpPr>
            <p:spPr bwMode="auto">
              <a:xfrm>
                <a:off x="4250" y="1949"/>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3" name="Freeform 710"/>
              <p:cNvSpPr>
                <a:spLocks noChangeAspect="1" noEditPoints="1"/>
              </p:cNvSpPr>
              <p:nvPr/>
            </p:nvSpPr>
            <p:spPr bwMode="auto">
              <a:xfrm>
                <a:off x="4226" y="1887"/>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4" name="Freeform 711"/>
              <p:cNvSpPr>
                <a:spLocks noChangeAspect="1" noEditPoints="1"/>
              </p:cNvSpPr>
              <p:nvPr/>
            </p:nvSpPr>
            <p:spPr bwMode="auto">
              <a:xfrm>
                <a:off x="4275" y="1966"/>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5" name="Freeform 712"/>
              <p:cNvSpPr>
                <a:spLocks noChangeAspect="1" noEditPoints="1"/>
              </p:cNvSpPr>
              <p:nvPr/>
            </p:nvSpPr>
            <p:spPr bwMode="auto">
              <a:xfrm>
                <a:off x="4293" y="1974"/>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6" name="Freeform 713"/>
              <p:cNvSpPr>
                <a:spLocks noChangeAspect="1" noEditPoints="1"/>
              </p:cNvSpPr>
              <p:nvPr/>
            </p:nvSpPr>
            <p:spPr bwMode="auto">
              <a:xfrm>
                <a:off x="4230" y="1883"/>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7" name="Freeform 714"/>
              <p:cNvSpPr>
                <a:spLocks noChangeAspect="1" noEditPoints="1"/>
              </p:cNvSpPr>
              <p:nvPr/>
            </p:nvSpPr>
            <p:spPr bwMode="auto">
              <a:xfrm>
                <a:off x="4318" y="1936"/>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8" name="Freeform 715"/>
              <p:cNvSpPr>
                <a:spLocks noChangeAspect="1" noEditPoints="1"/>
              </p:cNvSpPr>
              <p:nvPr/>
            </p:nvSpPr>
            <p:spPr bwMode="auto">
              <a:xfrm>
                <a:off x="4297" y="1939"/>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69" name="Freeform 716"/>
              <p:cNvSpPr>
                <a:spLocks noChangeAspect="1"/>
              </p:cNvSpPr>
              <p:nvPr/>
            </p:nvSpPr>
            <p:spPr bwMode="auto">
              <a:xfrm>
                <a:off x="4292" y="1937"/>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0" name="Freeform 717"/>
              <p:cNvSpPr>
                <a:spLocks noChangeAspect="1"/>
              </p:cNvSpPr>
              <p:nvPr/>
            </p:nvSpPr>
            <p:spPr bwMode="auto">
              <a:xfrm>
                <a:off x="4287" y="1934"/>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1" name="Freeform 718"/>
              <p:cNvSpPr>
                <a:spLocks noChangeAspect="1"/>
              </p:cNvSpPr>
              <p:nvPr/>
            </p:nvSpPr>
            <p:spPr bwMode="auto">
              <a:xfrm>
                <a:off x="4281" y="1931"/>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2" name="Freeform 719"/>
              <p:cNvSpPr>
                <a:spLocks noChangeAspect="1" noEditPoints="1"/>
              </p:cNvSpPr>
              <p:nvPr/>
            </p:nvSpPr>
            <p:spPr bwMode="auto">
              <a:xfrm>
                <a:off x="4279" y="1930"/>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3" name="Freeform 720"/>
              <p:cNvSpPr>
                <a:spLocks noChangeAspect="1" noEditPoints="1"/>
              </p:cNvSpPr>
              <p:nvPr/>
            </p:nvSpPr>
            <p:spPr bwMode="auto">
              <a:xfrm>
                <a:off x="4282" y="1929"/>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4" name="Freeform 721"/>
              <p:cNvSpPr>
                <a:spLocks noChangeAspect="1" noEditPoints="1"/>
              </p:cNvSpPr>
              <p:nvPr/>
            </p:nvSpPr>
            <p:spPr bwMode="auto">
              <a:xfrm>
                <a:off x="4242" y="1899"/>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5" name="Freeform 722"/>
              <p:cNvSpPr>
                <a:spLocks noChangeAspect="1" noEditPoints="1"/>
              </p:cNvSpPr>
              <p:nvPr/>
            </p:nvSpPr>
            <p:spPr bwMode="auto">
              <a:xfrm>
                <a:off x="4243" y="1899"/>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6" name="Freeform 723"/>
              <p:cNvSpPr>
                <a:spLocks noChangeAspect="1"/>
              </p:cNvSpPr>
              <p:nvPr/>
            </p:nvSpPr>
            <p:spPr bwMode="auto">
              <a:xfrm>
                <a:off x="4275" y="1925"/>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7" name="Freeform 724"/>
              <p:cNvSpPr>
                <a:spLocks noChangeAspect="1" noEditPoints="1"/>
              </p:cNvSpPr>
              <p:nvPr/>
            </p:nvSpPr>
            <p:spPr bwMode="auto">
              <a:xfrm>
                <a:off x="4272" y="1923"/>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8" name="Freeform 725"/>
              <p:cNvSpPr>
                <a:spLocks noChangeAspect="1" noEditPoints="1"/>
              </p:cNvSpPr>
              <p:nvPr/>
            </p:nvSpPr>
            <p:spPr bwMode="auto">
              <a:xfrm>
                <a:off x="4279" y="1927"/>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79" name="Freeform 726"/>
              <p:cNvSpPr>
                <a:spLocks noChangeAspect="1"/>
              </p:cNvSpPr>
              <p:nvPr/>
            </p:nvSpPr>
            <p:spPr bwMode="auto">
              <a:xfrm>
                <a:off x="4279" y="1928"/>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80" name="Freeform 727"/>
              <p:cNvSpPr>
                <a:spLocks noChangeAspect="1"/>
              </p:cNvSpPr>
              <p:nvPr/>
            </p:nvSpPr>
            <p:spPr bwMode="auto">
              <a:xfrm>
                <a:off x="4280" y="1927"/>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81" name="Freeform 728"/>
              <p:cNvSpPr>
                <a:spLocks noChangeAspect="1" noEditPoints="1"/>
              </p:cNvSpPr>
              <p:nvPr/>
            </p:nvSpPr>
            <p:spPr bwMode="auto">
              <a:xfrm>
                <a:off x="4279" y="1928"/>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82" name="Freeform 729"/>
              <p:cNvSpPr>
                <a:spLocks noChangeAspect="1" noEditPoints="1"/>
              </p:cNvSpPr>
              <p:nvPr/>
            </p:nvSpPr>
            <p:spPr bwMode="auto">
              <a:xfrm>
                <a:off x="4279" y="1927"/>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83" name="Freeform 730"/>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84" name="Freeform 731"/>
              <p:cNvSpPr>
                <a:spLocks noChangeAspect="1" noEditPoints="1"/>
              </p:cNvSpPr>
              <p:nvPr/>
            </p:nvSpPr>
            <p:spPr bwMode="auto">
              <a:xfrm>
                <a:off x="4279" y="1928"/>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85" name="Freeform 732"/>
              <p:cNvSpPr>
                <a:spLocks noChangeAspect="1" noEditPoints="1"/>
              </p:cNvSpPr>
              <p:nvPr/>
            </p:nvSpPr>
            <p:spPr bwMode="auto">
              <a:xfrm>
                <a:off x="4279" y="1928"/>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86" name="Freeform 733"/>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87" name="Freeform 734"/>
              <p:cNvSpPr>
                <a:spLocks noChangeAspect="1" noEditPoints="1"/>
              </p:cNvSpPr>
              <p:nvPr/>
            </p:nvSpPr>
            <p:spPr bwMode="auto">
              <a:xfrm>
                <a:off x="4279" y="1928"/>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88" name="Oval 735"/>
              <p:cNvSpPr>
                <a:spLocks noChangeAspect="1" noChangeArrowheads="1"/>
              </p:cNvSpPr>
              <p:nvPr/>
            </p:nvSpPr>
            <p:spPr bwMode="auto">
              <a:xfrm>
                <a:off x="4279" y="192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1189" name="Freeform 736"/>
              <p:cNvSpPr>
                <a:spLocks noChangeAspect="1" noEditPoints="1"/>
              </p:cNvSpPr>
              <p:nvPr/>
            </p:nvSpPr>
            <p:spPr bwMode="auto">
              <a:xfrm>
                <a:off x="4279" y="192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0" name="Freeform 737"/>
              <p:cNvSpPr>
                <a:spLocks noChangeAspect="1" noEditPoints="1"/>
              </p:cNvSpPr>
              <p:nvPr/>
            </p:nvSpPr>
            <p:spPr bwMode="auto">
              <a:xfrm>
                <a:off x="4279" y="192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1" name="Freeform 738"/>
              <p:cNvSpPr>
                <a:spLocks noChangeAspect="1" noEditPoints="1"/>
              </p:cNvSpPr>
              <p:nvPr/>
            </p:nvSpPr>
            <p:spPr bwMode="auto">
              <a:xfrm>
                <a:off x="4279" y="1927"/>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2" name="Freeform 739"/>
              <p:cNvSpPr>
                <a:spLocks noChangeAspect="1" noEditPoints="1"/>
              </p:cNvSpPr>
              <p:nvPr/>
            </p:nvSpPr>
            <p:spPr bwMode="auto">
              <a:xfrm>
                <a:off x="4279" y="1927"/>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3" name="Freeform 740"/>
              <p:cNvSpPr>
                <a:spLocks noChangeAspect="1" noEditPoints="1"/>
              </p:cNvSpPr>
              <p:nvPr/>
            </p:nvSpPr>
            <p:spPr bwMode="auto">
              <a:xfrm>
                <a:off x="4279" y="1927"/>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4" name="Freeform 741"/>
              <p:cNvSpPr>
                <a:spLocks noChangeAspect="1" noEditPoints="1"/>
              </p:cNvSpPr>
              <p:nvPr/>
            </p:nvSpPr>
            <p:spPr bwMode="auto">
              <a:xfrm>
                <a:off x="4279" y="1927"/>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5" name="Freeform 742"/>
              <p:cNvSpPr>
                <a:spLocks noChangeAspect="1" noEditPoints="1"/>
              </p:cNvSpPr>
              <p:nvPr/>
            </p:nvSpPr>
            <p:spPr bwMode="auto">
              <a:xfrm>
                <a:off x="4279" y="1927"/>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6" name="Freeform 743"/>
              <p:cNvSpPr>
                <a:spLocks noChangeAspect="1" noEditPoints="1"/>
              </p:cNvSpPr>
              <p:nvPr/>
            </p:nvSpPr>
            <p:spPr bwMode="auto">
              <a:xfrm>
                <a:off x="4279" y="1927"/>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7" name="Freeform 744"/>
              <p:cNvSpPr>
                <a:spLocks noChangeAspect="1" noEditPoints="1"/>
              </p:cNvSpPr>
              <p:nvPr/>
            </p:nvSpPr>
            <p:spPr bwMode="auto">
              <a:xfrm>
                <a:off x="4280" y="1927"/>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8" name="Freeform 745"/>
              <p:cNvSpPr>
                <a:spLocks noChangeAspect="1" noEditPoints="1"/>
              </p:cNvSpPr>
              <p:nvPr/>
            </p:nvSpPr>
            <p:spPr bwMode="auto">
              <a:xfrm>
                <a:off x="4280" y="1927"/>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199" name="Freeform 746"/>
              <p:cNvSpPr>
                <a:spLocks noChangeAspect="1" noEditPoints="1"/>
              </p:cNvSpPr>
              <p:nvPr/>
            </p:nvSpPr>
            <p:spPr bwMode="auto">
              <a:xfrm>
                <a:off x="4237" y="1886"/>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0" name="Freeform 747"/>
              <p:cNvSpPr>
                <a:spLocks noChangeAspect="1" noEditPoints="1"/>
              </p:cNvSpPr>
              <p:nvPr/>
            </p:nvSpPr>
            <p:spPr bwMode="auto">
              <a:xfrm>
                <a:off x="4237" y="1886"/>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1" name="Freeform 748"/>
              <p:cNvSpPr>
                <a:spLocks noChangeAspect="1" noEditPoints="1"/>
              </p:cNvSpPr>
              <p:nvPr/>
            </p:nvSpPr>
            <p:spPr bwMode="auto">
              <a:xfrm>
                <a:off x="4252" y="1906"/>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2" name="Freeform 749"/>
              <p:cNvSpPr>
                <a:spLocks noChangeAspect="1" noEditPoints="1"/>
              </p:cNvSpPr>
              <p:nvPr/>
            </p:nvSpPr>
            <p:spPr bwMode="auto">
              <a:xfrm>
                <a:off x="4241" y="1886"/>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3" name="Freeform 750"/>
              <p:cNvSpPr>
                <a:spLocks noChangeAspect="1"/>
              </p:cNvSpPr>
              <p:nvPr/>
            </p:nvSpPr>
            <p:spPr bwMode="auto">
              <a:xfrm>
                <a:off x="4258" y="1911"/>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4" name="Freeform 751"/>
              <p:cNvSpPr>
                <a:spLocks noChangeAspect="1" noEditPoints="1"/>
              </p:cNvSpPr>
              <p:nvPr/>
            </p:nvSpPr>
            <p:spPr bwMode="auto">
              <a:xfrm>
                <a:off x="4241" y="1888"/>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5" name="Freeform 752"/>
              <p:cNvSpPr>
                <a:spLocks noChangeAspect="1"/>
              </p:cNvSpPr>
              <p:nvPr/>
            </p:nvSpPr>
            <p:spPr bwMode="auto">
              <a:xfrm>
                <a:off x="4263" y="1916"/>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6" name="Freeform 753"/>
              <p:cNvSpPr>
                <a:spLocks noChangeAspect="1" noEditPoints="1"/>
              </p:cNvSpPr>
              <p:nvPr/>
            </p:nvSpPr>
            <p:spPr bwMode="auto">
              <a:xfrm>
                <a:off x="4245" y="1890"/>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7" name="Freeform 754"/>
              <p:cNvSpPr>
                <a:spLocks noChangeAspect="1" noEditPoints="1"/>
              </p:cNvSpPr>
              <p:nvPr/>
            </p:nvSpPr>
            <p:spPr bwMode="auto">
              <a:xfrm>
                <a:off x="4275" y="1925"/>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8" name="Freeform 755"/>
              <p:cNvSpPr>
                <a:spLocks noChangeAspect="1" noEditPoints="1"/>
              </p:cNvSpPr>
              <p:nvPr/>
            </p:nvSpPr>
            <p:spPr bwMode="auto">
              <a:xfrm>
                <a:off x="4269" y="1920"/>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09" name="Freeform 756"/>
              <p:cNvSpPr>
                <a:spLocks noChangeAspect="1" noEditPoints="1"/>
              </p:cNvSpPr>
              <p:nvPr/>
            </p:nvSpPr>
            <p:spPr bwMode="auto">
              <a:xfrm>
                <a:off x="4250" y="1893"/>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0" name="Freeform 757"/>
              <p:cNvSpPr>
                <a:spLocks noChangeAspect="1" noEditPoints="1"/>
              </p:cNvSpPr>
              <p:nvPr/>
            </p:nvSpPr>
            <p:spPr bwMode="auto">
              <a:xfrm>
                <a:off x="4253" y="1894"/>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1" name="Freeform 758"/>
              <p:cNvSpPr>
                <a:spLocks noChangeAspect="1" noEditPoints="1"/>
              </p:cNvSpPr>
              <p:nvPr/>
            </p:nvSpPr>
            <p:spPr bwMode="auto">
              <a:xfrm>
                <a:off x="4277" y="1926"/>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2" name="Freeform 759"/>
              <p:cNvSpPr>
                <a:spLocks noChangeAspect="1" noEditPoints="1"/>
              </p:cNvSpPr>
              <p:nvPr/>
            </p:nvSpPr>
            <p:spPr bwMode="auto">
              <a:xfrm>
                <a:off x="4261" y="1899"/>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3" name="Freeform 760"/>
              <p:cNvSpPr>
                <a:spLocks noChangeAspect="1"/>
              </p:cNvSpPr>
              <p:nvPr/>
            </p:nvSpPr>
            <p:spPr bwMode="auto">
              <a:xfrm>
                <a:off x="4267" y="1905"/>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4" name="Freeform 761"/>
              <p:cNvSpPr>
                <a:spLocks noChangeAspect="1" noEditPoints="1"/>
              </p:cNvSpPr>
              <p:nvPr/>
            </p:nvSpPr>
            <p:spPr bwMode="auto">
              <a:xfrm>
                <a:off x="4284" y="1931"/>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5" name="Freeform 762"/>
              <p:cNvSpPr>
                <a:spLocks noChangeAspect="1"/>
              </p:cNvSpPr>
              <p:nvPr/>
            </p:nvSpPr>
            <p:spPr bwMode="auto">
              <a:xfrm>
                <a:off x="4287" y="1928"/>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6" name="Freeform 763"/>
              <p:cNvSpPr>
                <a:spLocks noChangeAspect="1"/>
              </p:cNvSpPr>
              <p:nvPr/>
            </p:nvSpPr>
            <p:spPr bwMode="auto">
              <a:xfrm>
                <a:off x="4272" y="1923"/>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7" name="Freeform 764"/>
              <p:cNvSpPr>
                <a:spLocks noChangeAspect="1" noEditPoints="1"/>
              </p:cNvSpPr>
              <p:nvPr/>
            </p:nvSpPr>
            <p:spPr bwMode="auto">
              <a:xfrm>
                <a:off x="4224" y="1883"/>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8" name="Freeform 765"/>
              <p:cNvSpPr>
                <a:spLocks noChangeAspect="1" noEditPoints="1"/>
              </p:cNvSpPr>
              <p:nvPr/>
            </p:nvSpPr>
            <p:spPr bwMode="auto">
              <a:xfrm>
                <a:off x="4237" y="1879"/>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19" name="Freeform 766"/>
              <p:cNvSpPr>
                <a:spLocks noChangeAspect="1" noEditPoints="1"/>
              </p:cNvSpPr>
              <p:nvPr/>
            </p:nvSpPr>
            <p:spPr bwMode="auto">
              <a:xfrm>
                <a:off x="4235" y="1878"/>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0" name="Freeform 767"/>
              <p:cNvSpPr>
                <a:spLocks noChangeAspect="1" noEditPoints="1"/>
              </p:cNvSpPr>
              <p:nvPr/>
            </p:nvSpPr>
            <p:spPr bwMode="auto">
              <a:xfrm>
                <a:off x="4231" y="1876"/>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1" name="Freeform 768"/>
              <p:cNvSpPr>
                <a:spLocks noChangeAspect="1"/>
              </p:cNvSpPr>
              <p:nvPr/>
            </p:nvSpPr>
            <p:spPr bwMode="auto">
              <a:xfrm>
                <a:off x="4328" y="1936"/>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2" name="Freeform 769"/>
              <p:cNvSpPr>
                <a:spLocks noChangeAspect="1" noEditPoints="1"/>
              </p:cNvSpPr>
              <p:nvPr/>
            </p:nvSpPr>
            <p:spPr bwMode="auto">
              <a:xfrm>
                <a:off x="4229" y="1876"/>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3" name="Freeform 770"/>
              <p:cNvSpPr>
                <a:spLocks noChangeAspect="1" noEditPoints="1"/>
              </p:cNvSpPr>
              <p:nvPr/>
            </p:nvSpPr>
            <p:spPr bwMode="auto">
              <a:xfrm>
                <a:off x="4226" y="1880"/>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4" name="Freeform 771"/>
              <p:cNvSpPr>
                <a:spLocks noChangeAspect="1" noEditPoints="1"/>
              </p:cNvSpPr>
              <p:nvPr/>
            </p:nvSpPr>
            <p:spPr bwMode="auto">
              <a:xfrm>
                <a:off x="4226" y="1882"/>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5" name="Freeform 772"/>
              <p:cNvSpPr>
                <a:spLocks noChangeAspect="1" noEditPoints="1"/>
              </p:cNvSpPr>
              <p:nvPr/>
            </p:nvSpPr>
            <p:spPr bwMode="auto">
              <a:xfrm>
                <a:off x="4215" y="1882"/>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6" name="Freeform 773"/>
              <p:cNvSpPr>
                <a:spLocks noChangeAspect="1" noEditPoints="1"/>
              </p:cNvSpPr>
              <p:nvPr/>
            </p:nvSpPr>
            <p:spPr bwMode="auto">
              <a:xfrm>
                <a:off x="4215" y="1883"/>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7" name="Freeform 774"/>
              <p:cNvSpPr>
                <a:spLocks noChangeAspect="1" noEditPoints="1"/>
              </p:cNvSpPr>
              <p:nvPr/>
            </p:nvSpPr>
            <p:spPr bwMode="auto">
              <a:xfrm>
                <a:off x="4238" y="1902"/>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8" name="Freeform 775"/>
              <p:cNvSpPr>
                <a:spLocks noChangeAspect="1" noEditPoints="1"/>
              </p:cNvSpPr>
              <p:nvPr/>
            </p:nvSpPr>
            <p:spPr bwMode="auto">
              <a:xfrm>
                <a:off x="4243" y="1907"/>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29" name="Freeform 776"/>
              <p:cNvSpPr>
                <a:spLocks noChangeAspect="1" noEditPoints="1"/>
              </p:cNvSpPr>
              <p:nvPr/>
            </p:nvSpPr>
            <p:spPr bwMode="auto">
              <a:xfrm>
                <a:off x="4245" y="1911"/>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0" name="Freeform 777"/>
              <p:cNvSpPr>
                <a:spLocks noChangeAspect="1" noEditPoints="1"/>
              </p:cNvSpPr>
              <p:nvPr/>
            </p:nvSpPr>
            <p:spPr bwMode="auto">
              <a:xfrm>
                <a:off x="4249" y="1914"/>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1" name="Freeform 778"/>
              <p:cNvSpPr>
                <a:spLocks noChangeAspect="1" noEditPoints="1"/>
              </p:cNvSpPr>
              <p:nvPr/>
            </p:nvSpPr>
            <p:spPr bwMode="auto">
              <a:xfrm>
                <a:off x="4251" y="1917"/>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2" name="Freeform 779"/>
              <p:cNvSpPr>
                <a:spLocks noChangeAspect="1" noEditPoints="1"/>
              </p:cNvSpPr>
              <p:nvPr/>
            </p:nvSpPr>
            <p:spPr bwMode="auto">
              <a:xfrm>
                <a:off x="4253" y="1918"/>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3" name="Freeform 780"/>
              <p:cNvSpPr>
                <a:spLocks noChangeAspect="1"/>
              </p:cNvSpPr>
              <p:nvPr/>
            </p:nvSpPr>
            <p:spPr bwMode="auto">
              <a:xfrm>
                <a:off x="4256" y="1921"/>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4" name="Freeform 781"/>
              <p:cNvSpPr>
                <a:spLocks noChangeAspect="1" noEditPoints="1"/>
              </p:cNvSpPr>
              <p:nvPr/>
            </p:nvSpPr>
            <p:spPr bwMode="auto">
              <a:xfrm>
                <a:off x="4258" y="1924"/>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5" name="Freeform 782"/>
              <p:cNvSpPr>
                <a:spLocks noChangeAspect="1" noEditPoints="1"/>
              </p:cNvSpPr>
              <p:nvPr/>
            </p:nvSpPr>
            <p:spPr bwMode="auto">
              <a:xfrm>
                <a:off x="4260" y="1926"/>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6" name="Freeform 783"/>
              <p:cNvSpPr>
                <a:spLocks noChangeAspect="1" noEditPoints="1"/>
              </p:cNvSpPr>
              <p:nvPr/>
            </p:nvSpPr>
            <p:spPr bwMode="auto">
              <a:xfrm>
                <a:off x="4262" y="1927"/>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7" name="Freeform 784"/>
              <p:cNvSpPr>
                <a:spLocks noChangeAspect="1" noEditPoints="1"/>
              </p:cNvSpPr>
              <p:nvPr/>
            </p:nvSpPr>
            <p:spPr bwMode="auto">
              <a:xfrm>
                <a:off x="4263" y="1929"/>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8" name="Freeform 785"/>
              <p:cNvSpPr>
                <a:spLocks noChangeAspect="1" noEditPoints="1"/>
              </p:cNvSpPr>
              <p:nvPr/>
            </p:nvSpPr>
            <p:spPr bwMode="auto">
              <a:xfrm>
                <a:off x="4265" y="1930"/>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39" name="Freeform 786"/>
              <p:cNvSpPr>
                <a:spLocks noChangeAspect="1" noEditPoints="1"/>
              </p:cNvSpPr>
              <p:nvPr/>
            </p:nvSpPr>
            <p:spPr bwMode="auto">
              <a:xfrm>
                <a:off x="4266" y="1932"/>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0" name="Freeform 787"/>
              <p:cNvSpPr>
                <a:spLocks noChangeAspect="1"/>
              </p:cNvSpPr>
              <p:nvPr/>
            </p:nvSpPr>
            <p:spPr bwMode="auto">
              <a:xfrm>
                <a:off x="4268" y="1933"/>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1" name="Freeform 788"/>
              <p:cNvSpPr>
                <a:spLocks noChangeAspect="1" noEditPoints="1"/>
              </p:cNvSpPr>
              <p:nvPr/>
            </p:nvSpPr>
            <p:spPr bwMode="auto">
              <a:xfrm>
                <a:off x="4269" y="1934"/>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2" name="Freeform 789"/>
              <p:cNvSpPr>
                <a:spLocks noChangeAspect="1"/>
              </p:cNvSpPr>
              <p:nvPr/>
            </p:nvSpPr>
            <p:spPr bwMode="auto">
              <a:xfrm>
                <a:off x="4270" y="1934"/>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3" name="Freeform 790"/>
              <p:cNvSpPr>
                <a:spLocks noChangeAspect="1" noEditPoints="1"/>
              </p:cNvSpPr>
              <p:nvPr/>
            </p:nvSpPr>
            <p:spPr bwMode="auto">
              <a:xfrm>
                <a:off x="4271" y="1935"/>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4" name="Freeform 791"/>
              <p:cNvSpPr>
                <a:spLocks noChangeAspect="1" noEditPoints="1"/>
              </p:cNvSpPr>
              <p:nvPr/>
            </p:nvSpPr>
            <p:spPr bwMode="auto">
              <a:xfrm>
                <a:off x="4272" y="1936"/>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5" name="Freeform 792"/>
              <p:cNvSpPr>
                <a:spLocks noChangeAspect="1" noEditPoints="1"/>
              </p:cNvSpPr>
              <p:nvPr/>
            </p:nvSpPr>
            <p:spPr bwMode="auto">
              <a:xfrm>
                <a:off x="4274" y="1936"/>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6" name="Freeform 793"/>
              <p:cNvSpPr>
                <a:spLocks noChangeAspect="1"/>
              </p:cNvSpPr>
              <p:nvPr/>
            </p:nvSpPr>
            <p:spPr bwMode="auto">
              <a:xfrm>
                <a:off x="4275" y="1937"/>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7" name="Freeform 794"/>
              <p:cNvSpPr>
                <a:spLocks noChangeAspect="1"/>
              </p:cNvSpPr>
              <p:nvPr/>
            </p:nvSpPr>
            <p:spPr bwMode="auto">
              <a:xfrm>
                <a:off x="4276" y="1938"/>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8" name="Freeform 795"/>
              <p:cNvSpPr>
                <a:spLocks noChangeAspect="1" noEditPoints="1"/>
              </p:cNvSpPr>
              <p:nvPr/>
            </p:nvSpPr>
            <p:spPr bwMode="auto">
              <a:xfrm>
                <a:off x="4276" y="1938"/>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49" name="Freeform 796"/>
              <p:cNvSpPr>
                <a:spLocks noChangeAspect="1" noEditPoints="1"/>
              </p:cNvSpPr>
              <p:nvPr/>
            </p:nvSpPr>
            <p:spPr bwMode="auto">
              <a:xfrm>
                <a:off x="4277" y="1938"/>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50" name="Freeform 797"/>
              <p:cNvSpPr>
                <a:spLocks noChangeAspect="1"/>
              </p:cNvSpPr>
              <p:nvPr/>
            </p:nvSpPr>
            <p:spPr bwMode="auto">
              <a:xfrm>
                <a:off x="4279" y="1939"/>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51" name="Freeform 798"/>
              <p:cNvSpPr>
                <a:spLocks noChangeAspect="1" noEditPoints="1"/>
              </p:cNvSpPr>
              <p:nvPr/>
            </p:nvSpPr>
            <p:spPr bwMode="auto">
              <a:xfrm>
                <a:off x="4280" y="1940"/>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52" name="Freeform 799"/>
              <p:cNvSpPr>
                <a:spLocks noChangeAspect="1" noEditPoints="1"/>
              </p:cNvSpPr>
              <p:nvPr/>
            </p:nvSpPr>
            <p:spPr bwMode="auto">
              <a:xfrm>
                <a:off x="4282" y="1941"/>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53" name="Freeform 800"/>
              <p:cNvSpPr>
                <a:spLocks noChangeAspect="1"/>
              </p:cNvSpPr>
              <p:nvPr/>
            </p:nvSpPr>
            <p:spPr bwMode="auto">
              <a:xfrm>
                <a:off x="4284" y="1942"/>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54" name="Freeform 801"/>
              <p:cNvSpPr>
                <a:spLocks noChangeAspect="1" noEditPoints="1"/>
              </p:cNvSpPr>
              <p:nvPr/>
            </p:nvSpPr>
            <p:spPr bwMode="auto">
              <a:xfrm>
                <a:off x="4286" y="1944"/>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55" name="Freeform 802"/>
              <p:cNvSpPr>
                <a:spLocks noChangeAspect="1" noEditPoints="1"/>
              </p:cNvSpPr>
              <p:nvPr/>
            </p:nvSpPr>
            <p:spPr bwMode="auto">
              <a:xfrm>
                <a:off x="4288" y="1945"/>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1256" name="Freeform 803"/>
              <p:cNvSpPr>
                <a:spLocks noChangeAspect="1"/>
              </p:cNvSpPr>
              <p:nvPr/>
            </p:nvSpPr>
            <p:spPr bwMode="auto">
              <a:xfrm>
                <a:off x="4290" y="1946"/>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77858" name="Group 804"/>
            <p:cNvGrpSpPr>
              <a:grpSpLocks/>
            </p:cNvGrpSpPr>
            <p:nvPr/>
          </p:nvGrpSpPr>
          <p:grpSpPr bwMode="auto">
            <a:xfrm>
              <a:off x="4196" y="2297"/>
              <a:ext cx="124" cy="110"/>
              <a:chOff x="4196" y="2297"/>
              <a:chExt cx="124" cy="110"/>
            </a:xfrm>
          </p:grpSpPr>
          <p:sp>
            <p:nvSpPr>
              <p:cNvPr id="80049" name="Freeform 805"/>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0" name="Freeform 806"/>
              <p:cNvSpPr>
                <a:spLocks noChangeAspect="1" noEditPoints="1"/>
              </p:cNvSpPr>
              <p:nvPr/>
            </p:nvSpPr>
            <p:spPr bwMode="auto">
              <a:xfrm>
                <a:off x="4205" y="232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1" name="Freeform 807"/>
              <p:cNvSpPr>
                <a:spLocks noChangeAspect="1" noEditPoints="1"/>
              </p:cNvSpPr>
              <p:nvPr/>
            </p:nvSpPr>
            <p:spPr bwMode="auto">
              <a:xfrm>
                <a:off x="4205" y="232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2" name="Freeform 808"/>
              <p:cNvSpPr>
                <a:spLocks noChangeAspect="1" noEditPoints="1"/>
              </p:cNvSpPr>
              <p:nvPr/>
            </p:nvSpPr>
            <p:spPr bwMode="auto">
              <a:xfrm>
                <a:off x="4205" y="232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3" name="Freeform 809"/>
              <p:cNvSpPr>
                <a:spLocks noChangeAspect="1" noEditPoints="1"/>
              </p:cNvSpPr>
              <p:nvPr/>
            </p:nvSpPr>
            <p:spPr bwMode="auto">
              <a:xfrm>
                <a:off x="4220" y="235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4" name="Freeform 810"/>
              <p:cNvSpPr>
                <a:spLocks noChangeAspect="1" noEditPoints="1"/>
              </p:cNvSpPr>
              <p:nvPr/>
            </p:nvSpPr>
            <p:spPr bwMode="auto">
              <a:xfrm>
                <a:off x="4205" y="231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5" name="Freeform 811"/>
              <p:cNvSpPr>
                <a:spLocks noChangeAspect="1" noEditPoints="1"/>
              </p:cNvSpPr>
              <p:nvPr/>
            </p:nvSpPr>
            <p:spPr bwMode="auto">
              <a:xfrm>
                <a:off x="4220" y="235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6" name="Freeform 812"/>
              <p:cNvSpPr>
                <a:spLocks noChangeAspect="1" noEditPoints="1"/>
              </p:cNvSpPr>
              <p:nvPr/>
            </p:nvSpPr>
            <p:spPr bwMode="auto">
              <a:xfrm>
                <a:off x="4206" y="231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7" name="Freeform 813"/>
              <p:cNvSpPr>
                <a:spLocks noChangeAspect="1" noEditPoints="1"/>
              </p:cNvSpPr>
              <p:nvPr/>
            </p:nvSpPr>
            <p:spPr bwMode="auto">
              <a:xfrm>
                <a:off x="4231" y="237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8" name="Freeform 814"/>
              <p:cNvSpPr>
                <a:spLocks noChangeAspect="1" noEditPoints="1"/>
              </p:cNvSpPr>
              <p:nvPr/>
            </p:nvSpPr>
            <p:spPr bwMode="auto">
              <a:xfrm>
                <a:off x="4207" y="230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59" name="Freeform 815"/>
              <p:cNvSpPr>
                <a:spLocks noChangeAspect="1" noEditPoints="1"/>
              </p:cNvSpPr>
              <p:nvPr/>
            </p:nvSpPr>
            <p:spPr bwMode="auto">
              <a:xfrm>
                <a:off x="4256" y="238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0" name="Freeform 816"/>
              <p:cNvSpPr>
                <a:spLocks noChangeAspect="1" noEditPoints="1"/>
              </p:cNvSpPr>
              <p:nvPr/>
            </p:nvSpPr>
            <p:spPr bwMode="auto">
              <a:xfrm>
                <a:off x="4274" y="239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1" name="Freeform 817"/>
              <p:cNvSpPr>
                <a:spLocks noChangeAspect="1" noEditPoints="1"/>
              </p:cNvSpPr>
              <p:nvPr/>
            </p:nvSpPr>
            <p:spPr bwMode="auto">
              <a:xfrm>
                <a:off x="4211" y="230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2" name="Freeform 818"/>
              <p:cNvSpPr>
                <a:spLocks noChangeAspect="1" noEditPoints="1"/>
              </p:cNvSpPr>
              <p:nvPr/>
            </p:nvSpPr>
            <p:spPr bwMode="auto">
              <a:xfrm>
                <a:off x="4299" y="235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3" name="Freeform 819"/>
              <p:cNvSpPr>
                <a:spLocks noChangeAspect="1" noEditPoints="1"/>
              </p:cNvSpPr>
              <p:nvPr/>
            </p:nvSpPr>
            <p:spPr bwMode="auto">
              <a:xfrm>
                <a:off x="4278" y="236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4" name="Freeform 820"/>
              <p:cNvSpPr>
                <a:spLocks noChangeAspect="1"/>
              </p:cNvSpPr>
              <p:nvPr/>
            </p:nvSpPr>
            <p:spPr bwMode="auto">
              <a:xfrm>
                <a:off x="4273" y="235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5" name="Freeform 821"/>
              <p:cNvSpPr>
                <a:spLocks noChangeAspect="1"/>
              </p:cNvSpPr>
              <p:nvPr/>
            </p:nvSpPr>
            <p:spPr bwMode="auto">
              <a:xfrm>
                <a:off x="4268" y="235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6" name="Freeform 822"/>
              <p:cNvSpPr>
                <a:spLocks noChangeAspect="1"/>
              </p:cNvSpPr>
              <p:nvPr/>
            </p:nvSpPr>
            <p:spPr bwMode="auto">
              <a:xfrm>
                <a:off x="4262" y="235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7" name="Freeform 823"/>
              <p:cNvSpPr>
                <a:spLocks noChangeAspect="1" noEditPoints="1"/>
              </p:cNvSpPr>
              <p:nvPr/>
            </p:nvSpPr>
            <p:spPr bwMode="auto">
              <a:xfrm>
                <a:off x="4260" y="235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8" name="Freeform 824"/>
              <p:cNvSpPr>
                <a:spLocks noChangeAspect="1" noEditPoints="1"/>
              </p:cNvSpPr>
              <p:nvPr/>
            </p:nvSpPr>
            <p:spPr bwMode="auto">
              <a:xfrm>
                <a:off x="4263" y="235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69" name="Freeform 825"/>
              <p:cNvSpPr>
                <a:spLocks noChangeAspect="1" noEditPoints="1"/>
              </p:cNvSpPr>
              <p:nvPr/>
            </p:nvSpPr>
            <p:spPr bwMode="auto">
              <a:xfrm>
                <a:off x="4223" y="232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0" name="Freeform 826"/>
              <p:cNvSpPr>
                <a:spLocks noChangeAspect="1" noEditPoints="1"/>
              </p:cNvSpPr>
              <p:nvPr/>
            </p:nvSpPr>
            <p:spPr bwMode="auto">
              <a:xfrm>
                <a:off x="4224" y="232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1" name="Freeform 827"/>
              <p:cNvSpPr>
                <a:spLocks noChangeAspect="1"/>
              </p:cNvSpPr>
              <p:nvPr/>
            </p:nvSpPr>
            <p:spPr bwMode="auto">
              <a:xfrm>
                <a:off x="4256" y="234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2" name="Freeform 828"/>
              <p:cNvSpPr>
                <a:spLocks noChangeAspect="1" noEditPoints="1"/>
              </p:cNvSpPr>
              <p:nvPr/>
            </p:nvSpPr>
            <p:spPr bwMode="auto">
              <a:xfrm>
                <a:off x="4253" y="234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3" name="Freeform 829"/>
              <p:cNvSpPr>
                <a:spLocks noChangeAspect="1" noEditPoints="1"/>
              </p:cNvSpPr>
              <p:nvPr/>
            </p:nvSpPr>
            <p:spPr bwMode="auto">
              <a:xfrm>
                <a:off x="4260" y="234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4" name="Freeform 830"/>
              <p:cNvSpPr>
                <a:spLocks noChangeAspect="1"/>
              </p:cNvSpPr>
              <p:nvPr/>
            </p:nvSpPr>
            <p:spPr bwMode="auto">
              <a:xfrm>
                <a:off x="4260" y="234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5" name="Freeform 831"/>
              <p:cNvSpPr>
                <a:spLocks noChangeAspect="1"/>
              </p:cNvSpPr>
              <p:nvPr/>
            </p:nvSpPr>
            <p:spPr bwMode="auto">
              <a:xfrm>
                <a:off x="4261" y="234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6" name="Freeform 832"/>
              <p:cNvSpPr>
                <a:spLocks noChangeAspect="1" noEditPoints="1"/>
              </p:cNvSpPr>
              <p:nvPr/>
            </p:nvSpPr>
            <p:spPr bwMode="auto">
              <a:xfrm>
                <a:off x="4260" y="234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7" name="Freeform 833"/>
              <p:cNvSpPr>
                <a:spLocks noChangeAspect="1" noEditPoints="1"/>
              </p:cNvSpPr>
              <p:nvPr/>
            </p:nvSpPr>
            <p:spPr bwMode="auto">
              <a:xfrm>
                <a:off x="4260" y="234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8" name="Freeform 834"/>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79" name="Freeform 835"/>
              <p:cNvSpPr>
                <a:spLocks noChangeAspect="1" noEditPoints="1"/>
              </p:cNvSpPr>
              <p:nvPr/>
            </p:nvSpPr>
            <p:spPr bwMode="auto">
              <a:xfrm>
                <a:off x="4260" y="234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80" name="Freeform 836"/>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81" name="Freeform 837"/>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82" name="Freeform 838"/>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83" name="Oval 839"/>
              <p:cNvSpPr>
                <a:spLocks noChangeAspect="1" noChangeArrowheads="1"/>
              </p:cNvSpPr>
              <p:nvPr/>
            </p:nvSpPr>
            <p:spPr bwMode="auto">
              <a:xfrm>
                <a:off x="4260" y="234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084" name="Freeform 840"/>
              <p:cNvSpPr>
                <a:spLocks noChangeAspect="1" noEditPoints="1"/>
              </p:cNvSpPr>
              <p:nvPr/>
            </p:nvSpPr>
            <p:spPr bwMode="auto">
              <a:xfrm>
                <a:off x="4260" y="234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85" name="Freeform 841"/>
              <p:cNvSpPr>
                <a:spLocks noChangeAspect="1" noEditPoints="1"/>
              </p:cNvSpPr>
              <p:nvPr/>
            </p:nvSpPr>
            <p:spPr bwMode="auto">
              <a:xfrm>
                <a:off x="4260" y="234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86" name="Freeform 842"/>
              <p:cNvSpPr>
                <a:spLocks noChangeAspect="1" noEditPoints="1"/>
              </p:cNvSpPr>
              <p:nvPr/>
            </p:nvSpPr>
            <p:spPr bwMode="auto">
              <a:xfrm>
                <a:off x="4260" y="234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87" name="Freeform 843"/>
              <p:cNvSpPr>
                <a:spLocks noChangeAspect="1" noEditPoints="1"/>
              </p:cNvSpPr>
              <p:nvPr/>
            </p:nvSpPr>
            <p:spPr bwMode="auto">
              <a:xfrm>
                <a:off x="4260" y="234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88" name="Freeform 844"/>
              <p:cNvSpPr>
                <a:spLocks noChangeAspect="1" noEditPoints="1"/>
              </p:cNvSpPr>
              <p:nvPr/>
            </p:nvSpPr>
            <p:spPr bwMode="auto">
              <a:xfrm>
                <a:off x="4260" y="234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89" name="Freeform 845"/>
              <p:cNvSpPr>
                <a:spLocks noChangeAspect="1" noEditPoints="1"/>
              </p:cNvSpPr>
              <p:nvPr/>
            </p:nvSpPr>
            <p:spPr bwMode="auto">
              <a:xfrm>
                <a:off x="4260" y="234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0" name="Freeform 846"/>
              <p:cNvSpPr>
                <a:spLocks noChangeAspect="1" noEditPoints="1"/>
              </p:cNvSpPr>
              <p:nvPr/>
            </p:nvSpPr>
            <p:spPr bwMode="auto">
              <a:xfrm>
                <a:off x="4260" y="234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1" name="Freeform 847"/>
              <p:cNvSpPr>
                <a:spLocks noChangeAspect="1" noEditPoints="1"/>
              </p:cNvSpPr>
              <p:nvPr/>
            </p:nvSpPr>
            <p:spPr bwMode="auto">
              <a:xfrm>
                <a:off x="4260" y="234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2" name="Freeform 848"/>
              <p:cNvSpPr>
                <a:spLocks noChangeAspect="1" noEditPoints="1"/>
              </p:cNvSpPr>
              <p:nvPr/>
            </p:nvSpPr>
            <p:spPr bwMode="auto">
              <a:xfrm>
                <a:off x="4261" y="234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3" name="Freeform 849"/>
              <p:cNvSpPr>
                <a:spLocks noChangeAspect="1" noEditPoints="1"/>
              </p:cNvSpPr>
              <p:nvPr/>
            </p:nvSpPr>
            <p:spPr bwMode="auto">
              <a:xfrm>
                <a:off x="4261" y="234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4" name="Freeform 850"/>
              <p:cNvSpPr>
                <a:spLocks noChangeAspect="1" noEditPoints="1"/>
              </p:cNvSpPr>
              <p:nvPr/>
            </p:nvSpPr>
            <p:spPr bwMode="auto">
              <a:xfrm>
                <a:off x="4218" y="230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5" name="Freeform 851"/>
              <p:cNvSpPr>
                <a:spLocks noChangeAspect="1" noEditPoints="1"/>
              </p:cNvSpPr>
              <p:nvPr/>
            </p:nvSpPr>
            <p:spPr bwMode="auto">
              <a:xfrm>
                <a:off x="4218" y="230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6" name="Freeform 852"/>
              <p:cNvSpPr>
                <a:spLocks noChangeAspect="1" noEditPoints="1"/>
              </p:cNvSpPr>
              <p:nvPr/>
            </p:nvSpPr>
            <p:spPr bwMode="auto">
              <a:xfrm>
                <a:off x="4233" y="232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7" name="Freeform 853"/>
              <p:cNvSpPr>
                <a:spLocks noChangeAspect="1" noEditPoints="1"/>
              </p:cNvSpPr>
              <p:nvPr/>
            </p:nvSpPr>
            <p:spPr bwMode="auto">
              <a:xfrm>
                <a:off x="4222" y="230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8" name="Freeform 854"/>
              <p:cNvSpPr>
                <a:spLocks noChangeAspect="1"/>
              </p:cNvSpPr>
              <p:nvPr/>
            </p:nvSpPr>
            <p:spPr bwMode="auto">
              <a:xfrm>
                <a:off x="4239" y="233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99" name="Freeform 855"/>
              <p:cNvSpPr>
                <a:spLocks noChangeAspect="1" noEditPoints="1"/>
              </p:cNvSpPr>
              <p:nvPr/>
            </p:nvSpPr>
            <p:spPr bwMode="auto">
              <a:xfrm>
                <a:off x="4222" y="230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0" name="Freeform 856"/>
              <p:cNvSpPr>
                <a:spLocks noChangeAspect="1"/>
              </p:cNvSpPr>
              <p:nvPr/>
            </p:nvSpPr>
            <p:spPr bwMode="auto">
              <a:xfrm>
                <a:off x="4244" y="233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1" name="Freeform 857"/>
              <p:cNvSpPr>
                <a:spLocks noChangeAspect="1" noEditPoints="1"/>
              </p:cNvSpPr>
              <p:nvPr/>
            </p:nvSpPr>
            <p:spPr bwMode="auto">
              <a:xfrm>
                <a:off x="4226" y="231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2" name="Freeform 858"/>
              <p:cNvSpPr>
                <a:spLocks noChangeAspect="1" noEditPoints="1"/>
              </p:cNvSpPr>
              <p:nvPr/>
            </p:nvSpPr>
            <p:spPr bwMode="auto">
              <a:xfrm>
                <a:off x="4256" y="234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3" name="Freeform 859"/>
              <p:cNvSpPr>
                <a:spLocks noChangeAspect="1" noEditPoints="1"/>
              </p:cNvSpPr>
              <p:nvPr/>
            </p:nvSpPr>
            <p:spPr bwMode="auto">
              <a:xfrm>
                <a:off x="4250" y="234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4" name="Freeform 860"/>
              <p:cNvSpPr>
                <a:spLocks noChangeAspect="1" noEditPoints="1"/>
              </p:cNvSpPr>
              <p:nvPr/>
            </p:nvSpPr>
            <p:spPr bwMode="auto">
              <a:xfrm>
                <a:off x="4231" y="231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5" name="Freeform 861"/>
              <p:cNvSpPr>
                <a:spLocks noChangeAspect="1" noEditPoints="1"/>
              </p:cNvSpPr>
              <p:nvPr/>
            </p:nvSpPr>
            <p:spPr bwMode="auto">
              <a:xfrm>
                <a:off x="4234" y="231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6" name="Freeform 862"/>
              <p:cNvSpPr>
                <a:spLocks noChangeAspect="1" noEditPoints="1"/>
              </p:cNvSpPr>
              <p:nvPr/>
            </p:nvSpPr>
            <p:spPr bwMode="auto">
              <a:xfrm>
                <a:off x="4258" y="234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7" name="Freeform 863"/>
              <p:cNvSpPr>
                <a:spLocks noChangeAspect="1" noEditPoints="1"/>
              </p:cNvSpPr>
              <p:nvPr/>
            </p:nvSpPr>
            <p:spPr bwMode="auto">
              <a:xfrm>
                <a:off x="4242" y="232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8" name="Freeform 864"/>
              <p:cNvSpPr>
                <a:spLocks noChangeAspect="1"/>
              </p:cNvSpPr>
              <p:nvPr/>
            </p:nvSpPr>
            <p:spPr bwMode="auto">
              <a:xfrm>
                <a:off x="4248" y="232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09" name="Freeform 865"/>
              <p:cNvSpPr>
                <a:spLocks noChangeAspect="1" noEditPoints="1"/>
              </p:cNvSpPr>
              <p:nvPr/>
            </p:nvSpPr>
            <p:spPr bwMode="auto">
              <a:xfrm>
                <a:off x="4265" y="235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0" name="Freeform 866"/>
              <p:cNvSpPr>
                <a:spLocks noChangeAspect="1"/>
              </p:cNvSpPr>
              <p:nvPr/>
            </p:nvSpPr>
            <p:spPr bwMode="auto">
              <a:xfrm>
                <a:off x="4268" y="234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1" name="Freeform 867"/>
              <p:cNvSpPr>
                <a:spLocks noChangeAspect="1"/>
              </p:cNvSpPr>
              <p:nvPr/>
            </p:nvSpPr>
            <p:spPr bwMode="auto">
              <a:xfrm>
                <a:off x="4253" y="234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2" name="Freeform 868"/>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3" name="Freeform 869"/>
              <p:cNvSpPr>
                <a:spLocks noChangeAspect="1" noEditPoints="1"/>
              </p:cNvSpPr>
              <p:nvPr/>
            </p:nvSpPr>
            <p:spPr bwMode="auto">
              <a:xfrm>
                <a:off x="4218" y="230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4" name="Freeform 870"/>
              <p:cNvSpPr>
                <a:spLocks noChangeAspect="1" noEditPoints="1"/>
              </p:cNvSpPr>
              <p:nvPr/>
            </p:nvSpPr>
            <p:spPr bwMode="auto">
              <a:xfrm>
                <a:off x="4216" y="229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5" name="Freeform 871"/>
              <p:cNvSpPr>
                <a:spLocks noChangeAspect="1" noEditPoints="1"/>
              </p:cNvSpPr>
              <p:nvPr/>
            </p:nvSpPr>
            <p:spPr bwMode="auto">
              <a:xfrm>
                <a:off x="4212" y="229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6" name="Freeform 872"/>
              <p:cNvSpPr>
                <a:spLocks noChangeAspect="1"/>
              </p:cNvSpPr>
              <p:nvPr/>
            </p:nvSpPr>
            <p:spPr bwMode="auto">
              <a:xfrm>
                <a:off x="4309" y="235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7" name="Freeform 873"/>
              <p:cNvSpPr>
                <a:spLocks noChangeAspect="1" noEditPoints="1"/>
              </p:cNvSpPr>
              <p:nvPr/>
            </p:nvSpPr>
            <p:spPr bwMode="auto">
              <a:xfrm>
                <a:off x="4210" y="229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8" name="Freeform 874"/>
              <p:cNvSpPr>
                <a:spLocks noChangeAspect="1" noEditPoints="1"/>
              </p:cNvSpPr>
              <p:nvPr/>
            </p:nvSpPr>
            <p:spPr bwMode="auto">
              <a:xfrm>
                <a:off x="4207" y="230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19" name="Freeform 875"/>
              <p:cNvSpPr>
                <a:spLocks noChangeAspect="1" noEditPoints="1"/>
              </p:cNvSpPr>
              <p:nvPr/>
            </p:nvSpPr>
            <p:spPr bwMode="auto">
              <a:xfrm>
                <a:off x="4207" y="230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0" name="Freeform 876"/>
              <p:cNvSpPr>
                <a:spLocks noChangeAspect="1" noEditPoints="1"/>
              </p:cNvSpPr>
              <p:nvPr/>
            </p:nvSpPr>
            <p:spPr bwMode="auto">
              <a:xfrm>
                <a:off x="4196" y="230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1" name="Freeform 877"/>
              <p:cNvSpPr>
                <a:spLocks noChangeAspect="1" noEditPoints="1"/>
              </p:cNvSpPr>
              <p:nvPr/>
            </p:nvSpPr>
            <p:spPr bwMode="auto">
              <a:xfrm>
                <a:off x="4196" y="230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2" name="Freeform 878"/>
              <p:cNvSpPr>
                <a:spLocks noChangeAspect="1" noEditPoints="1"/>
              </p:cNvSpPr>
              <p:nvPr/>
            </p:nvSpPr>
            <p:spPr bwMode="auto">
              <a:xfrm>
                <a:off x="4219" y="232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3" name="Freeform 879"/>
              <p:cNvSpPr>
                <a:spLocks noChangeAspect="1" noEditPoints="1"/>
              </p:cNvSpPr>
              <p:nvPr/>
            </p:nvSpPr>
            <p:spPr bwMode="auto">
              <a:xfrm>
                <a:off x="4224" y="232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4" name="Freeform 880"/>
              <p:cNvSpPr>
                <a:spLocks noChangeAspect="1" noEditPoints="1"/>
              </p:cNvSpPr>
              <p:nvPr/>
            </p:nvSpPr>
            <p:spPr bwMode="auto">
              <a:xfrm>
                <a:off x="4226" y="233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5" name="Freeform 881"/>
              <p:cNvSpPr>
                <a:spLocks noChangeAspect="1" noEditPoints="1"/>
              </p:cNvSpPr>
              <p:nvPr/>
            </p:nvSpPr>
            <p:spPr bwMode="auto">
              <a:xfrm>
                <a:off x="4230" y="233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6" name="Freeform 882"/>
              <p:cNvSpPr>
                <a:spLocks noChangeAspect="1" noEditPoints="1"/>
              </p:cNvSpPr>
              <p:nvPr/>
            </p:nvSpPr>
            <p:spPr bwMode="auto">
              <a:xfrm>
                <a:off x="4232" y="233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7" name="Freeform 883"/>
              <p:cNvSpPr>
                <a:spLocks noChangeAspect="1" noEditPoints="1"/>
              </p:cNvSpPr>
              <p:nvPr/>
            </p:nvSpPr>
            <p:spPr bwMode="auto">
              <a:xfrm>
                <a:off x="4234" y="233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8" name="Freeform 884"/>
              <p:cNvSpPr>
                <a:spLocks noChangeAspect="1"/>
              </p:cNvSpPr>
              <p:nvPr/>
            </p:nvSpPr>
            <p:spPr bwMode="auto">
              <a:xfrm>
                <a:off x="4237" y="234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29" name="Freeform 885"/>
              <p:cNvSpPr>
                <a:spLocks noChangeAspect="1" noEditPoints="1"/>
              </p:cNvSpPr>
              <p:nvPr/>
            </p:nvSpPr>
            <p:spPr bwMode="auto">
              <a:xfrm>
                <a:off x="4239" y="234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0" name="Freeform 886"/>
              <p:cNvSpPr>
                <a:spLocks noChangeAspect="1" noEditPoints="1"/>
              </p:cNvSpPr>
              <p:nvPr/>
            </p:nvSpPr>
            <p:spPr bwMode="auto">
              <a:xfrm>
                <a:off x="4241" y="234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1" name="Freeform 887"/>
              <p:cNvSpPr>
                <a:spLocks noChangeAspect="1" noEditPoints="1"/>
              </p:cNvSpPr>
              <p:nvPr/>
            </p:nvSpPr>
            <p:spPr bwMode="auto">
              <a:xfrm>
                <a:off x="4243" y="234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2" name="Freeform 888"/>
              <p:cNvSpPr>
                <a:spLocks noChangeAspect="1" noEditPoints="1"/>
              </p:cNvSpPr>
              <p:nvPr/>
            </p:nvSpPr>
            <p:spPr bwMode="auto">
              <a:xfrm>
                <a:off x="4244" y="235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3" name="Freeform 889"/>
              <p:cNvSpPr>
                <a:spLocks noChangeAspect="1" noEditPoints="1"/>
              </p:cNvSpPr>
              <p:nvPr/>
            </p:nvSpPr>
            <p:spPr bwMode="auto">
              <a:xfrm>
                <a:off x="4246" y="235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4" name="Freeform 890"/>
              <p:cNvSpPr>
                <a:spLocks noChangeAspect="1" noEditPoints="1"/>
              </p:cNvSpPr>
              <p:nvPr/>
            </p:nvSpPr>
            <p:spPr bwMode="auto">
              <a:xfrm>
                <a:off x="4247" y="235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5" name="Freeform 891"/>
              <p:cNvSpPr>
                <a:spLocks noChangeAspect="1"/>
              </p:cNvSpPr>
              <p:nvPr/>
            </p:nvSpPr>
            <p:spPr bwMode="auto">
              <a:xfrm>
                <a:off x="4249" y="235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6" name="Freeform 892"/>
              <p:cNvSpPr>
                <a:spLocks noChangeAspect="1" noEditPoints="1"/>
              </p:cNvSpPr>
              <p:nvPr/>
            </p:nvSpPr>
            <p:spPr bwMode="auto">
              <a:xfrm>
                <a:off x="4250" y="235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7" name="Freeform 893"/>
              <p:cNvSpPr>
                <a:spLocks noChangeAspect="1"/>
              </p:cNvSpPr>
              <p:nvPr/>
            </p:nvSpPr>
            <p:spPr bwMode="auto">
              <a:xfrm>
                <a:off x="4251" y="235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8" name="Freeform 894"/>
              <p:cNvSpPr>
                <a:spLocks noChangeAspect="1" noEditPoints="1"/>
              </p:cNvSpPr>
              <p:nvPr/>
            </p:nvSpPr>
            <p:spPr bwMode="auto">
              <a:xfrm>
                <a:off x="4252" y="235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39" name="Freeform 895"/>
              <p:cNvSpPr>
                <a:spLocks noChangeAspect="1" noEditPoints="1"/>
              </p:cNvSpPr>
              <p:nvPr/>
            </p:nvSpPr>
            <p:spPr bwMode="auto">
              <a:xfrm>
                <a:off x="4253" y="235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0" name="Freeform 896"/>
              <p:cNvSpPr>
                <a:spLocks noChangeAspect="1" noEditPoints="1"/>
              </p:cNvSpPr>
              <p:nvPr/>
            </p:nvSpPr>
            <p:spPr bwMode="auto">
              <a:xfrm>
                <a:off x="4255" y="235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1" name="Freeform 897"/>
              <p:cNvSpPr>
                <a:spLocks noChangeAspect="1"/>
              </p:cNvSpPr>
              <p:nvPr/>
            </p:nvSpPr>
            <p:spPr bwMode="auto">
              <a:xfrm>
                <a:off x="4256" y="235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2" name="Freeform 898"/>
              <p:cNvSpPr>
                <a:spLocks noChangeAspect="1"/>
              </p:cNvSpPr>
              <p:nvPr/>
            </p:nvSpPr>
            <p:spPr bwMode="auto">
              <a:xfrm>
                <a:off x="4257" y="235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3" name="Freeform 899"/>
              <p:cNvSpPr>
                <a:spLocks noChangeAspect="1" noEditPoints="1"/>
              </p:cNvSpPr>
              <p:nvPr/>
            </p:nvSpPr>
            <p:spPr bwMode="auto">
              <a:xfrm>
                <a:off x="4257" y="235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4" name="Freeform 900"/>
              <p:cNvSpPr>
                <a:spLocks noChangeAspect="1" noEditPoints="1"/>
              </p:cNvSpPr>
              <p:nvPr/>
            </p:nvSpPr>
            <p:spPr bwMode="auto">
              <a:xfrm>
                <a:off x="4258" y="235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5" name="Freeform 901"/>
              <p:cNvSpPr>
                <a:spLocks noChangeAspect="1"/>
              </p:cNvSpPr>
              <p:nvPr/>
            </p:nvSpPr>
            <p:spPr bwMode="auto">
              <a:xfrm>
                <a:off x="4260" y="236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6" name="Freeform 902"/>
              <p:cNvSpPr>
                <a:spLocks noChangeAspect="1" noEditPoints="1"/>
              </p:cNvSpPr>
              <p:nvPr/>
            </p:nvSpPr>
            <p:spPr bwMode="auto">
              <a:xfrm>
                <a:off x="4261" y="236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7" name="Freeform 903"/>
              <p:cNvSpPr>
                <a:spLocks noChangeAspect="1" noEditPoints="1"/>
              </p:cNvSpPr>
              <p:nvPr/>
            </p:nvSpPr>
            <p:spPr bwMode="auto">
              <a:xfrm>
                <a:off x="4263" y="236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8" name="Freeform 904"/>
              <p:cNvSpPr>
                <a:spLocks noChangeAspect="1"/>
              </p:cNvSpPr>
              <p:nvPr/>
            </p:nvSpPr>
            <p:spPr bwMode="auto">
              <a:xfrm>
                <a:off x="4265" y="236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49" name="Freeform 905"/>
              <p:cNvSpPr>
                <a:spLocks noChangeAspect="1" noEditPoints="1"/>
              </p:cNvSpPr>
              <p:nvPr/>
            </p:nvSpPr>
            <p:spPr bwMode="auto">
              <a:xfrm>
                <a:off x="4267" y="236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0" name="Freeform 906"/>
              <p:cNvSpPr>
                <a:spLocks noChangeAspect="1" noEditPoints="1"/>
              </p:cNvSpPr>
              <p:nvPr/>
            </p:nvSpPr>
            <p:spPr bwMode="auto">
              <a:xfrm>
                <a:off x="4269" y="236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1" name="Freeform 907"/>
              <p:cNvSpPr>
                <a:spLocks noChangeAspect="1"/>
              </p:cNvSpPr>
              <p:nvPr/>
            </p:nvSpPr>
            <p:spPr bwMode="auto">
              <a:xfrm>
                <a:off x="4271" y="236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2" name="Freeform 908"/>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3" name="Freeform 909"/>
              <p:cNvSpPr>
                <a:spLocks noChangeAspect="1" noEditPoints="1"/>
              </p:cNvSpPr>
              <p:nvPr/>
            </p:nvSpPr>
            <p:spPr bwMode="auto">
              <a:xfrm>
                <a:off x="4205" y="232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4" name="Freeform 910"/>
              <p:cNvSpPr>
                <a:spLocks noChangeAspect="1" noEditPoints="1"/>
              </p:cNvSpPr>
              <p:nvPr/>
            </p:nvSpPr>
            <p:spPr bwMode="auto">
              <a:xfrm>
                <a:off x="4205" y="232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5" name="Freeform 911"/>
              <p:cNvSpPr>
                <a:spLocks noChangeAspect="1" noEditPoints="1"/>
              </p:cNvSpPr>
              <p:nvPr/>
            </p:nvSpPr>
            <p:spPr bwMode="auto">
              <a:xfrm>
                <a:off x="4205" y="232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6" name="Freeform 912"/>
              <p:cNvSpPr>
                <a:spLocks noChangeAspect="1" noEditPoints="1"/>
              </p:cNvSpPr>
              <p:nvPr/>
            </p:nvSpPr>
            <p:spPr bwMode="auto">
              <a:xfrm>
                <a:off x="4220" y="235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7" name="Freeform 913"/>
              <p:cNvSpPr>
                <a:spLocks noChangeAspect="1" noEditPoints="1"/>
              </p:cNvSpPr>
              <p:nvPr/>
            </p:nvSpPr>
            <p:spPr bwMode="auto">
              <a:xfrm>
                <a:off x="4205" y="231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8" name="Freeform 914"/>
              <p:cNvSpPr>
                <a:spLocks noChangeAspect="1" noEditPoints="1"/>
              </p:cNvSpPr>
              <p:nvPr/>
            </p:nvSpPr>
            <p:spPr bwMode="auto">
              <a:xfrm>
                <a:off x="4220" y="235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59" name="Freeform 915"/>
              <p:cNvSpPr>
                <a:spLocks noChangeAspect="1" noEditPoints="1"/>
              </p:cNvSpPr>
              <p:nvPr/>
            </p:nvSpPr>
            <p:spPr bwMode="auto">
              <a:xfrm>
                <a:off x="4206" y="231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0" name="Freeform 916"/>
              <p:cNvSpPr>
                <a:spLocks noChangeAspect="1" noEditPoints="1"/>
              </p:cNvSpPr>
              <p:nvPr/>
            </p:nvSpPr>
            <p:spPr bwMode="auto">
              <a:xfrm>
                <a:off x="4231" y="237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1" name="Freeform 917"/>
              <p:cNvSpPr>
                <a:spLocks noChangeAspect="1" noEditPoints="1"/>
              </p:cNvSpPr>
              <p:nvPr/>
            </p:nvSpPr>
            <p:spPr bwMode="auto">
              <a:xfrm>
                <a:off x="4207" y="230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2" name="Freeform 918"/>
              <p:cNvSpPr>
                <a:spLocks noChangeAspect="1" noEditPoints="1"/>
              </p:cNvSpPr>
              <p:nvPr/>
            </p:nvSpPr>
            <p:spPr bwMode="auto">
              <a:xfrm>
                <a:off x="4256" y="238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3" name="Freeform 919"/>
              <p:cNvSpPr>
                <a:spLocks noChangeAspect="1" noEditPoints="1"/>
              </p:cNvSpPr>
              <p:nvPr/>
            </p:nvSpPr>
            <p:spPr bwMode="auto">
              <a:xfrm>
                <a:off x="4274" y="239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4" name="Freeform 920"/>
              <p:cNvSpPr>
                <a:spLocks noChangeAspect="1" noEditPoints="1"/>
              </p:cNvSpPr>
              <p:nvPr/>
            </p:nvSpPr>
            <p:spPr bwMode="auto">
              <a:xfrm>
                <a:off x="4211" y="230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5" name="Freeform 921"/>
              <p:cNvSpPr>
                <a:spLocks noChangeAspect="1" noEditPoints="1"/>
              </p:cNvSpPr>
              <p:nvPr/>
            </p:nvSpPr>
            <p:spPr bwMode="auto">
              <a:xfrm>
                <a:off x="4299" y="235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6" name="Freeform 922"/>
              <p:cNvSpPr>
                <a:spLocks noChangeAspect="1" noEditPoints="1"/>
              </p:cNvSpPr>
              <p:nvPr/>
            </p:nvSpPr>
            <p:spPr bwMode="auto">
              <a:xfrm>
                <a:off x="4278" y="236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7" name="Freeform 923"/>
              <p:cNvSpPr>
                <a:spLocks noChangeAspect="1"/>
              </p:cNvSpPr>
              <p:nvPr/>
            </p:nvSpPr>
            <p:spPr bwMode="auto">
              <a:xfrm>
                <a:off x="4273" y="235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8" name="Freeform 924"/>
              <p:cNvSpPr>
                <a:spLocks noChangeAspect="1"/>
              </p:cNvSpPr>
              <p:nvPr/>
            </p:nvSpPr>
            <p:spPr bwMode="auto">
              <a:xfrm>
                <a:off x="4268" y="235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69" name="Freeform 925"/>
              <p:cNvSpPr>
                <a:spLocks noChangeAspect="1"/>
              </p:cNvSpPr>
              <p:nvPr/>
            </p:nvSpPr>
            <p:spPr bwMode="auto">
              <a:xfrm>
                <a:off x="4262" y="235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0" name="Freeform 926"/>
              <p:cNvSpPr>
                <a:spLocks noChangeAspect="1" noEditPoints="1"/>
              </p:cNvSpPr>
              <p:nvPr/>
            </p:nvSpPr>
            <p:spPr bwMode="auto">
              <a:xfrm>
                <a:off x="4260" y="235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1" name="Freeform 927"/>
              <p:cNvSpPr>
                <a:spLocks noChangeAspect="1" noEditPoints="1"/>
              </p:cNvSpPr>
              <p:nvPr/>
            </p:nvSpPr>
            <p:spPr bwMode="auto">
              <a:xfrm>
                <a:off x="4263" y="235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2" name="Freeform 928"/>
              <p:cNvSpPr>
                <a:spLocks noChangeAspect="1" noEditPoints="1"/>
              </p:cNvSpPr>
              <p:nvPr/>
            </p:nvSpPr>
            <p:spPr bwMode="auto">
              <a:xfrm>
                <a:off x="4223" y="232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3" name="Freeform 929"/>
              <p:cNvSpPr>
                <a:spLocks noChangeAspect="1" noEditPoints="1"/>
              </p:cNvSpPr>
              <p:nvPr/>
            </p:nvSpPr>
            <p:spPr bwMode="auto">
              <a:xfrm>
                <a:off x="4224" y="232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4" name="Freeform 930"/>
              <p:cNvSpPr>
                <a:spLocks noChangeAspect="1"/>
              </p:cNvSpPr>
              <p:nvPr/>
            </p:nvSpPr>
            <p:spPr bwMode="auto">
              <a:xfrm>
                <a:off x="4256" y="234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5" name="Freeform 931"/>
              <p:cNvSpPr>
                <a:spLocks noChangeAspect="1" noEditPoints="1"/>
              </p:cNvSpPr>
              <p:nvPr/>
            </p:nvSpPr>
            <p:spPr bwMode="auto">
              <a:xfrm>
                <a:off x="4253" y="234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6" name="Freeform 932"/>
              <p:cNvSpPr>
                <a:spLocks noChangeAspect="1" noEditPoints="1"/>
              </p:cNvSpPr>
              <p:nvPr/>
            </p:nvSpPr>
            <p:spPr bwMode="auto">
              <a:xfrm>
                <a:off x="4260" y="234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7" name="Freeform 933"/>
              <p:cNvSpPr>
                <a:spLocks noChangeAspect="1"/>
              </p:cNvSpPr>
              <p:nvPr/>
            </p:nvSpPr>
            <p:spPr bwMode="auto">
              <a:xfrm>
                <a:off x="4260" y="234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8" name="Freeform 934"/>
              <p:cNvSpPr>
                <a:spLocks noChangeAspect="1"/>
              </p:cNvSpPr>
              <p:nvPr/>
            </p:nvSpPr>
            <p:spPr bwMode="auto">
              <a:xfrm>
                <a:off x="4261" y="234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79" name="Freeform 935"/>
              <p:cNvSpPr>
                <a:spLocks noChangeAspect="1" noEditPoints="1"/>
              </p:cNvSpPr>
              <p:nvPr/>
            </p:nvSpPr>
            <p:spPr bwMode="auto">
              <a:xfrm>
                <a:off x="4260" y="234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80" name="Freeform 936"/>
              <p:cNvSpPr>
                <a:spLocks noChangeAspect="1" noEditPoints="1"/>
              </p:cNvSpPr>
              <p:nvPr/>
            </p:nvSpPr>
            <p:spPr bwMode="auto">
              <a:xfrm>
                <a:off x="4260" y="234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81" name="Freeform 937"/>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82" name="Freeform 938"/>
              <p:cNvSpPr>
                <a:spLocks noChangeAspect="1" noEditPoints="1"/>
              </p:cNvSpPr>
              <p:nvPr/>
            </p:nvSpPr>
            <p:spPr bwMode="auto">
              <a:xfrm>
                <a:off x="4260" y="234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83" name="Freeform 939"/>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84" name="Freeform 940"/>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85" name="Freeform 941"/>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86" name="Oval 942"/>
              <p:cNvSpPr>
                <a:spLocks noChangeAspect="1" noChangeArrowheads="1"/>
              </p:cNvSpPr>
              <p:nvPr/>
            </p:nvSpPr>
            <p:spPr bwMode="auto">
              <a:xfrm>
                <a:off x="4260" y="234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187" name="Freeform 943"/>
              <p:cNvSpPr>
                <a:spLocks noChangeAspect="1" noEditPoints="1"/>
              </p:cNvSpPr>
              <p:nvPr/>
            </p:nvSpPr>
            <p:spPr bwMode="auto">
              <a:xfrm>
                <a:off x="4260" y="234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88" name="Freeform 944"/>
              <p:cNvSpPr>
                <a:spLocks noChangeAspect="1" noEditPoints="1"/>
              </p:cNvSpPr>
              <p:nvPr/>
            </p:nvSpPr>
            <p:spPr bwMode="auto">
              <a:xfrm>
                <a:off x="4260" y="234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89" name="Freeform 945"/>
              <p:cNvSpPr>
                <a:spLocks noChangeAspect="1" noEditPoints="1"/>
              </p:cNvSpPr>
              <p:nvPr/>
            </p:nvSpPr>
            <p:spPr bwMode="auto">
              <a:xfrm>
                <a:off x="4260" y="234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0" name="Freeform 946"/>
              <p:cNvSpPr>
                <a:spLocks noChangeAspect="1" noEditPoints="1"/>
              </p:cNvSpPr>
              <p:nvPr/>
            </p:nvSpPr>
            <p:spPr bwMode="auto">
              <a:xfrm>
                <a:off x="4260" y="234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1" name="Freeform 947"/>
              <p:cNvSpPr>
                <a:spLocks noChangeAspect="1" noEditPoints="1"/>
              </p:cNvSpPr>
              <p:nvPr/>
            </p:nvSpPr>
            <p:spPr bwMode="auto">
              <a:xfrm>
                <a:off x="4260" y="234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2" name="Freeform 948"/>
              <p:cNvSpPr>
                <a:spLocks noChangeAspect="1" noEditPoints="1"/>
              </p:cNvSpPr>
              <p:nvPr/>
            </p:nvSpPr>
            <p:spPr bwMode="auto">
              <a:xfrm>
                <a:off x="4260" y="234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3" name="Freeform 949"/>
              <p:cNvSpPr>
                <a:spLocks noChangeAspect="1" noEditPoints="1"/>
              </p:cNvSpPr>
              <p:nvPr/>
            </p:nvSpPr>
            <p:spPr bwMode="auto">
              <a:xfrm>
                <a:off x="4260" y="234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4" name="Freeform 950"/>
              <p:cNvSpPr>
                <a:spLocks noChangeAspect="1" noEditPoints="1"/>
              </p:cNvSpPr>
              <p:nvPr/>
            </p:nvSpPr>
            <p:spPr bwMode="auto">
              <a:xfrm>
                <a:off x="4260" y="234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5" name="Freeform 951"/>
              <p:cNvSpPr>
                <a:spLocks noChangeAspect="1" noEditPoints="1"/>
              </p:cNvSpPr>
              <p:nvPr/>
            </p:nvSpPr>
            <p:spPr bwMode="auto">
              <a:xfrm>
                <a:off x="4261" y="234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6" name="Freeform 952"/>
              <p:cNvSpPr>
                <a:spLocks noChangeAspect="1" noEditPoints="1"/>
              </p:cNvSpPr>
              <p:nvPr/>
            </p:nvSpPr>
            <p:spPr bwMode="auto">
              <a:xfrm>
                <a:off x="4261" y="234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7" name="Freeform 953"/>
              <p:cNvSpPr>
                <a:spLocks noChangeAspect="1" noEditPoints="1"/>
              </p:cNvSpPr>
              <p:nvPr/>
            </p:nvSpPr>
            <p:spPr bwMode="auto">
              <a:xfrm>
                <a:off x="4218" y="230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8" name="Freeform 954"/>
              <p:cNvSpPr>
                <a:spLocks noChangeAspect="1" noEditPoints="1"/>
              </p:cNvSpPr>
              <p:nvPr/>
            </p:nvSpPr>
            <p:spPr bwMode="auto">
              <a:xfrm>
                <a:off x="4218" y="230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199" name="Freeform 955"/>
              <p:cNvSpPr>
                <a:spLocks noChangeAspect="1" noEditPoints="1"/>
              </p:cNvSpPr>
              <p:nvPr/>
            </p:nvSpPr>
            <p:spPr bwMode="auto">
              <a:xfrm>
                <a:off x="4233" y="232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0" name="Freeform 956"/>
              <p:cNvSpPr>
                <a:spLocks noChangeAspect="1" noEditPoints="1"/>
              </p:cNvSpPr>
              <p:nvPr/>
            </p:nvSpPr>
            <p:spPr bwMode="auto">
              <a:xfrm>
                <a:off x="4222" y="230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1" name="Freeform 957"/>
              <p:cNvSpPr>
                <a:spLocks noChangeAspect="1"/>
              </p:cNvSpPr>
              <p:nvPr/>
            </p:nvSpPr>
            <p:spPr bwMode="auto">
              <a:xfrm>
                <a:off x="4239" y="233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2" name="Freeform 958"/>
              <p:cNvSpPr>
                <a:spLocks noChangeAspect="1" noEditPoints="1"/>
              </p:cNvSpPr>
              <p:nvPr/>
            </p:nvSpPr>
            <p:spPr bwMode="auto">
              <a:xfrm>
                <a:off x="4222" y="230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3" name="Freeform 959"/>
              <p:cNvSpPr>
                <a:spLocks noChangeAspect="1"/>
              </p:cNvSpPr>
              <p:nvPr/>
            </p:nvSpPr>
            <p:spPr bwMode="auto">
              <a:xfrm>
                <a:off x="4244" y="233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4" name="Freeform 960"/>
              <p:cNvSpPr>
                <a:spLocks noChangeAspect="1" noEditPoints="1"/>
              </p:cNvSpPr>
              <p:nvPr/>
            </p:nvSpPr>
            <p:spPr bwMode="auto">
              <a:xfrm>
                <a:off x="4226" y="231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5" name="Freeform 961"/>
              <p:cNvSpPr>
                <a:spLocks noChangeAspect="1" noEditPoints="1"/>
              </p:cNvSpPr>
              <p:nvPr/>
            </p:nvSpPr>
            <p:spPr bwMode="auto">
              <a:xfrm>
                <a:off x="4256" y="234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6" name="Freeform 962"/>
              <p:cNvSpPr>
                <a:spLocks noChangeAspect="1" noEditPoints="1"/>
              </p:cNvSpPr>
              <p:nvPr/>
            </p:nvSpPr>
            <p:spPr bwMode="auto">
              <a:xfrm>
                <a:off x="4250" y="234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7" name="Freeform 963"/>
              <p:cNvSpPr>
                <a:spLocks noChangeAspect="1" noEditPoints="1"/>
              </p:cNvSpPr>
              <p:nvPr/>
            </p:nvSpPr>
            <p:spPr bwMode="auto">
              <a:xfrm>
                <a:off x="4231" y="231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8" name="Freeform 964"/>
              <p:cNvSpPr>
                <a:spLocks noChangeAspect="1" noEditPoints="1"/>
              </p:cNvSpPr>
              <p:nvPr/>
            </p:nvSpPr>
            <p:spPr bwMode="auto">
              <a:xfrm>
                <a:off x="4234" y="231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09" name="Freeform 965"/>
              <p:cNvSpPr>
                <a:spLocks noChangeAspect="1" noEditPoints="1"/>
              </p:cNvSpPr>
              <p:nvPr/>
            </p:nvSpPr>
            <p:spPr bwMode="auto">
              <a:xfrm>
                <a:off x="4258" y="234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0" name="Freeform 966"/>
              <p:cNvSpPr>
                <a:spLocks noChangeAspect="1" noEditPoints="1"/>
              </p:cNvSpPr>
              <p:nvPr/>
            </p:nvSpPr>
            <p:spPr bwMode="auto">
              <a:xfrm>
                <a:off x="4242" y="232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1" name="Freeform 967"/>
              <p:cNvSpPr>
                <a:spLocks noChangeAspect="1"/>
              </p:cNvSpPr>
              <p:nvPr/>
            </p:nvSpPr>
            <p:spPr bwMode="auto">
              <a:xfrm>
                <a:off x="4248" y="232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2" name="Freeform 968"/>
              <p:cNvSpPr>
                <a:spLocks noChangeAspect="1" noEditPoints="1"/>
              </p:cNvSpPr>
              <p:nvPr/>
            </p:nvSpPr>
            <p:spPr bwMode="auto">
              <a:xfrm>
                <a:off x="4265" y="235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3" name="Freeform 969"/>
              <p:cNvSpPr>
                <a:spLocks noChangeAspect="1"/>
              </p:cNvSpPr>
              <p:nvPr/>
            </p:nvSpPr>
            <p:spPr bwMode="auto">
              <a:xfrm>
                <a:off x="4268" y="234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4" name="Freeform 970"/>
              <p:cNvSpPr>
                <a:spLocks noChangeAspect="1"/>
              </p:cNvSpPr>
              <p:nvPr/>
            </p:nvSpPr>
            <p:spPr bwMode="auto">
              <a:xfrm>
                <a:off x="4253" y="234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5" name="Freeform 971"/>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6" name="Freeform 972"/>
              <p:cNvSpPr>
                <a:spLocks noChangeAspect="1" noEditPoints="1"/>
              </p:cNvSpPr>
              <p:nvPr/>
            </p:nvSpPr>
            <p:spPr bwMode="auto">
              <a:xfrm>
                <a:off x="4218" y="230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7" name="Freeform 973"/>
              <p:cNvSpPr>
                <a:spLocks noChangeAspect="1" noEditPoints="1"/>
              </p:cNvSpPr>
              <p:nvPr/>
            </p:nvSpPr>
            <p:spPr bwMode="auto">
              <a:xfrm>
                <a:off x="4216" y="229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8" name="Freeform 974"/>
              <p:cNvSpPr>
                <a:spLocks noChangeAspect="1" noEditPoints="1"/>
              </p:cNvSpPr>
              <p:nvPr/>
            </p:nvSpPr>
            <p:spPr bwMode="auto">
              <a:xfrm>
                <a:off x="4212" y="229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19" name="Freeform 975"/>
              <p:cNvSpPr>
                <a:spLocks noChangeAspect="1"/>
              </p:cNvSpPr>
              <p:nvPr/>
            </p:nvSpPr>
            <p:spPr bwMode="auto">
              <a:xfrm>
                <a:off x="4309" y="235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0" name="Freeform 976"/>
              <p:cNvSpPr>
                <a:spLocks noChangeAspect="1" noEditPoints="1"/>
              </p:cNvSpPr>
              <p:nvPr/>
            </p:nvSpPr>
            <p:spPr bwMode="auto">
              <a:xfrm>
                <a:off x="4210" y="229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1" name="Freeform 977"/>
              <p:cNvSpPr>
                <a:spLocks noChangeAspect="1" noEditPoints="1"/>
              </p:cNvSpPr>
              <p:nvPr/>
            </p:nvSpPr>
            <p:spPr bwMode="auto">
              <a:xfrm>
                <a:off x="4207" y="230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2" name="Freeform 978"/>
              <p:cNvSpPr>
                <a:spLocks noChangeAspect="1" noEditPoints="1"/>
              </p:cNvSpPr>
              <p:nvPr/>
            </p:nvSpPr>
            <p:spPr bwMode="auto">
              <a:xfrm>
                <a:off x="4207" y="230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3" name="Freeform 979"/>
              <p:cNvSpPr>
                <a:spLocks noChangeAspect="1" noEditPoints="1"/>
              </p:cNvSpPr>
              <p:nvPr/>
            </p:nvSpPr>
            <p:spPr bwMode="auto">
              <a:xfrm>
                <a:off x="4196" y="230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4" name="Freeform 980"/>
              <p:cNvSpPr>
                <a:spLocks noChangeAspect="1" noEditPoints="1"/>
              </p:cNvSpPr>
              <p:nvPr/>
            </p:nvSpPr>
            <p:spPr bwMode="auto">
              <a:xfrm>
                <a:off x="4196" y="230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5" name="Freeform 981"/>
              <p:cNvSpPr>
                <a:spLocks noChangeAspect="1" noEditPoints="1"/>
              </p:cNvSpPr>
              <p:nvPr/>
            </p:nvSpPr>
            <p:spPr bwMode="auto">
              <a:xfrm>
                <a:off x="4219" y="232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6" name="Freeform 982"/>
              <p:cNvSpPr>
                <a:spLocks noChangeAspect="1" noEditPoints="1"/>
              </p:cNvSpPr>
              <p:nvPr/>
            </p:nvSpPr>
            <p:spPr bwMode="auto">
              <a:xfrm>
                <a:off x="4224" y="232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7" name="Freeform 983"/>
              <p:cNvSpPr>
                <a:spLocks noChangeAspect="1" noEditPoints="1"/>
              </p:cNvSpPr>
              <p:nvPr/>
            </p:nvSpPr>
            <p:spPr bwMode="auto">
              <a:xfrm>
                <a:off x="4226" y="233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8" name="Freeform 984"/>
              <p:cNvSpPr>
                <a:spLocks noChangeAspect="1" noEditPoints="1"/>
              </p:cNvSpPr>
              <p:nvPr/>
            </p:nvSpPr>
            <p:spPr bwMode="auto">
              <a:xfrm>
                <a:off x="4230" y="233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29" name="Freeform 985"/>
              <p:cNvSpPr>
                <a:spLocks noChangeAspect="1" noEditPoints="1"/>
              </p:cNvSpPr>
              <p:nvPr/>
            </p:nvSpPr>
            <p:spPr bwMode="auto">
              <a:xfrm>
                <a:off x="4232" y="233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0" name="Freeform 986"/>
              <p:cNvSpPr>
                <a:spLocks noChangeAspect="1" noEditPoints="1"/>
              </p:cNvSpPr>
              <p:nvPr/>
            </p:nvSpPr>
            <p:spPr bwMode="auto">
              <a:xfrm>
                <a:off x="4234" y="233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1" name="Freeform 987"/>
              <p:cNvSpPr>
                <a:spLocks noChangeAspect="1"/>
              </p:cNvSpPr>
              <p:nvPr/>
            </p:nvSpPr>
            <p:spPr bwMode="auto">
              <a:xfrm>
                <a:off x="4237" y="234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2" name="Freeform 988"/>
              <p:cNvSpPr>
                <a:spLocks noChangeAspect="1" noEditPoints="1"/>
              </p:cNvSpPr>
              <p:nvPr/>
            </p:nvSpPr>
            <p:spPr bwMode="auto">
              <a:xfrm>
                <a:off x="4239" y="234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3" name="Freeform 989"/>
              <p:cNvSpPr>
                <a:spLocks noChangeAspect="1" noEditPoints="1"/>
              </p:cNvSpPr>
              <p:nvPr/>
            </p:nvSpPr>
            <p:spPr bwMode="auto">
              <a:xfrm>
                <a:off x="4241" y="234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4" name="Freeform 990"/>
              <p:cNvSpPr>
                <a:spLocks noChangeAspect="1" noEditPoints="1"/>
              </p:cNvSpPr>
              <p:nvPr/>
            </p:nvSpPr>
            <p:spPr bwMode="auto">
              <a:xfrm>
                <a:off x="4243" y="234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5" name="Freeform 991"/>
              <p:cNvSpPr>
                <a:spLocks noChangeAspect="1" noEditPoints="1"/>
              </p:cNvSpPr>
              <p:nvPr/>
            </p:nvSpPr>
            <p:spPr bwMode="auto">
              <a:xfrm>
                <a:off x="4244" y="235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6" name="Freeform 992"/>
              <p:cNvSpPr>
                <a:spLocks noChangeAspect="1" noEditPoints="1"/>
              </p:cNvSpPr>
              <p:nvPr/>
            </p:nvSpPr>
            <p:spPr bwMode="auto">
              <a:xfrm>
                <a:off x="4246" y="235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7" name="Freeform 993"/>
              <p:cNvSpPr>
                <a:spLocks noChangeAspect="1" noEditPoints="1"/>
              </p:cNvSpPr>
              <p:nvPr/>
            </p:nvSpPr>
            <p:spPr bwMode="auto">
              <a:xfrm>
                <a:off x="4247" y="235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8" name="Freeform 994"/>
              <p:cNvSpPr>
                <a:spLocks noChangeAspect="1"/>
              </p:cNvSpPr>
              <p:nvPr/>
            </p:nvSpPr>
            <p:spPr bwMode="auto">
              <a:xfrm>
                <a:off x="4249" y="235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39" name="Freeform 995"/>
              <p:cNvSpPr>
                <a:spLocks noChangeAspect="1" noEditPoints="1"/>
              </p:cNvSpPr>
              <p:nvPr/>
            </p:nvSpPr>
            <p:spPr bwMode="auto">
              <a:xfrm>
                <a:off x="4250" y="235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0" name="Freeform 996"/>
              <p:cNvSpPr>
                <a:spLocks noChangeAspect="1"/>
              </p:cNvSpPr>
              <p:nvPr/>
            </p:nvSpPr>
            <p:spPr bwMode="auto">
              <a:xfrm>
                <a:off x="4251" y="235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1" name="Freeform 997"/>
              <p:cNvSpPr>
                <a:spLocks noChangeAspect="1" noEditPoints="1"/>
              </p:cNvSpPr>
              <p:nvPr/>
            </p:nvSpPr>
            <p:spPr bwMode="auto">
              <a:xfrm>
                <a:off x="4252" y="235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2" name="Freeform 998"/>
              <p:cNvSpPr>
                <a:spLocks noChangeAspect="1" noEditPoints="1"/>
              </p:cNvSpPr>
              <p:nvPr/>
            </p:nvSpPr>
            <p:spPr bwMode="auto">
              <a:xfrm>
                <a:off x="4253" y="235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3" name="Freeform 999"/>
              <p:cNvSpPr>
                <a:spLocks noChangeAspect="1" noEditPoints="1"/>
              </p:cNvSpPr>
              <p:nvPr/>
            </p:nvSpPr>
            <p:spPr bwMode="auto">
              <a:xfrm>
                <a:off x="4255" y="235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4" name="Freeform 1000"/>
              <p:cNvSpPr>
                <a:spLocks noChangeAspect="1"/>
              </p:cNvSpPr>
              <p:nvPr/>
            </p:nvSpPr>
            <p:spPr bwMode="auto">
              <a:xfrm>
                <a:off x="4256" y="235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5" name="Freeform 1001"/>
              <p:cNvSpPr>
                <a:spLocks noChangeAspect="1"/>
              </p:cNvSpPr>
              <p:nvPr/>
            </p:nvSpPr>
            <p:spPr bwMode="auto">
              <a:xfrm>
                <a:off x="4257" y="235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6" name="Freeform 1002"/>
              <p:cNvSpPr>
                <a:spLocks noChangeAspect="1" noEditPoints="1"/>
              </p:cNvSpPr>
              <p:nvPr/>
            </p:nvSpPr>
            <p:spPr bwMode="auto">
              <a:xfrm>
                <a:off x="4257" y="235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7" name="Freeform 1003"/>
              <p:cNvSpPr>
                <a:spLocks noChangeAspect="1" noEditPoints="1"/>
              </p:cNvSpPr>
              <p:nvPr/>
            </p:nvSpPr>
            <p:spPr bwMode="auto">
              <a:xfrm>
                <a:off x="4258" y="235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8" name="Freeform 1004"/>
              <p:cNvSpPr>
                <a:spLocks noChangeAspect="1"/>
              </p:cNvSpPr>
              <p:nvPr/>
            </p:nvSpPr>
            <p:spPr bwMode="auto">
              <a:xfrm>
                <a:off x="4260" y="236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49" name="Freeform 1005"/>
              <p:cNvSpPr>
                <a:spLocks noChangeAspect="1" noEditPoints="1"/>
              </p:cNvSpPr>
              <p:nvPr/>
            </p:nvSpPr>
            <p:spPr bwMode="auto">
              <a:xfrm>
                <a:off x="4261" y="236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0" name="Freeform 1006"/>
              <p:cNvSpPr>
                <a:spLocks noChangeAspect="1" noEditPoints="1"/>
              </p:cNvSpPr>
              <p:nvPr/>
            </p:nvSpPr>
            <p:spPr bwMode="auto">
              <a:xfrm>
                <a:off x="4263" y="236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1" name="Freeform 1007"/>
              <p:cNvSpPr>
                <a:spLocks noChangeAspect="1"/>
              </p:cNvSpPr>
              <p:nvPr/>
            </p:nvSpPr>
            <p:spPr bwMode="auto">
              <a:xfrm>
                <a:off x="4265" y="236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2" name="Freeform 1008"/>
              <p:cNvSpPr>
                <a:spLocks noChangeAspect="1" noEditPoints="1"/>
              </p:cNvSpPr>
              <p:nvPr/>
            </p:nvSpPr>
            <p:spPr bwMode="auto">
              <a:xfrm>
                <a:off x="4267" y="236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3" name="Freeform 1009"/>
              <p:cNvSpPr>
                <a:spLocks noChangeAspect="1" noEditPoints="1"/>
              </p:cNvSpPr>
              <p:nvPr/>
            </p:nvSpPr>
            <p:spPr bwMode="auto">
              <a:xfrm>
                <a:off x="4269" y="236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4" name="Freeform 1010"/>
              <p:cNvSpPr>
                <a:spLocks noChangeAspect="1"/>
              </p:cNvSpPr>
              <p:nvPr/>
            </p:nvSpPr>
            <p:spPr bwMode="auto">
              <a:xfrm>
                <a:off x="4271" y="236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5" name="Freeform 1011"/>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6" name="Freeform 1012"/>
              <p:cNvSpPr>
                <a:spLocks noChangeAspect="1" noEditPoints="1"/>
              </p:cNvSpPr>
              <p:nvPr/>
            </p:nvSpPr>
            <p:spPr bwMode="auto">
              <a:xfrm>
                <a:off x="4205" y="232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7" name="Freeform 1013"/>
              <p:cNvSpPr>
                <a:spLocks noChangeAspect="1" noEditPoints="1"/>
              </p:cNvSpPr>
              <p:nvPr/>
            </p:nvSpPr>
            <p:spPr bwMode="auto">
              <a:xfrm>
                <a:off x="4205" y="232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8" name="Freeform 1014"/>
              <p:cNvSpPr>
                <a:spLocks noChangeAspect="1" noEditPoints="1"/>
              </p:cNvSpPr>
              <p:nvPr/>
            </p:nvSpPr>
            <p:spPr bwMode="auto">
              <a:xfrm>
                <a:off x="4205" y="232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59" name="Freeform 1015"/>
              <p:cNvSpPr>
                <a:spLocks noChangeAspect="1" noEditPoints="1"/>
              </p:cNvSpPr>
              <p:nvPr/>
            </p:nvSpPr>
            <p:spPr bwMode="auto">
              <a:xfrm>
                <a:off x="4220" y="235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0" name="Freeform 1016"/>
              <p:cNvSpPr>
                <a:spLocks noChangeAspect="1" noEditPoints="1"/>
              </p:cNvSpPr>
              <p:nvPr/>
            </p:nvSpPr>
            <p:spPr bwMode="auto">
              <a:xfrm>
                <a:off x="4205" y="231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1" name="Freeform 1017"/>
              <p:cNvSpPr>
                <a:spLocks noChangeAspect="1" noEditPoints="1"/>
              </p:cNvSpPr>
              <p:nvPr/>
            </p:nvSpPr>
            <p:spPr bwMode="auto">
              <a:xfrm>
                <a:off x="4220" y="235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2" name="Freeform 1018"/>
              <p:cNvSpPr>
                <a:spLocks noChangeAspect="1" noEditPoints="1"/>
              </p:cNvSpPr>
              <p:nvPr/>
            </p:nvSpPr>
            <p:spPr bwMode="auto">
              <a:xfrm>
                <a:off x="4206" y="231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3" name="Freeform 1019"/>
              <p:cNvSpPr>
                <a:spLocks noChangeAspect="1" noEditPoints="1"/>
              </p:cNvSpPr>
              <p:nvPr/>
            </p:nvSpPr>
            <p:spPr bwMode="auto">
              <a:xfrm>
                <a:off x="4231" y="237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4" name="Freeform 1020"/>
              <p:cNvSpPr>
                <a:spLocks noChangeAspect="1" noEditPoints="1"/>
              </p:cNvSpPr>
              <p:nvPr/>
            </p:nvSpPr>
            <p:spPr bwMode="auto">
              <a:xfrm>
                <a:off x="4207" y="230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5" name="Freeform 1021"/>
              <p:cNvSpPr>
                <a:spLocks noChangeAspect="1" noEditPoints="1"/>
              </p:cNvSpPr>
              <p:nvPr/>
            </p:nvSpPr>
            <p:spPr bwMode="auto">
              <a:xfrm>
                <a:off x="4256" y="238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6" name="Freeform 1022"/>
              <p:cNvSpPr>
                <a:spLocks noChangeAspect="1" noEditPoints="1"/>
              </p:cNvSpPr>
              <p:nvPr/>
            </p:nvSpPr>
            <p:spPr bwMode="auto">
              <a:xfrm>
                <a:off x="4274" y="239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7" name="Freeform 1023"/>
              <p:cNvSpPr>
                <a:spLocks noChangeAspect="1" noEditPoints="1"/>
              </p:cNvSpPr>
              <p:nvPr/>
            </p:nvSpPr>
            <p:spPr bwMode="auto">
              <a:xfrm>
                <a:off x="4211" y="230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8" name="Freeform 0"/>
              <p:cNvSpPr>
                <a:spLocks noChangeAspect="1" noEditPoints="1"/>
              </p:cNvSpPr>
              <p:nvPr/>
            </p:nvSpPr>
            <p:spPr bwMode="auto">
              <a:xfrm>
                <a:off x="4299" y="235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69" name="Freeform 1"/>
              <p:cNvSpPr>
                <a:spLocks noChangeAspect="1" noEditPoints="1"/>
              </p:cNvSpPr>
              <p:nvPr/>
            </p:nvSpPr>
            <p:spPr bwMode="auto">
              <a:xfrm>
                <a:off x="4278" y="236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0" name="Freeform 2"/>
              <p:cNvSpPr>
                <a:spLocks noChangeAspect="1"/>
              </p:cNvSpPr>
              <p:nvPr/>
            </p:nvSpPr>
            <p:spPr bwMode="auto">
              <a:xfrm>
                <a:off x="4273" y="235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1" name="Freeform 3"/>
              <p:cNvSpPr>
                <a:spLocks noChangeAspect="1"/>
              </p:cNvSpPr>
              <p:nvPr/>
            </p:nvSpPr>
            <p:spPr bwMode="auto">
              <a:xfrm>
                <a:off x="4268" y="235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2" name="Freeform 4"/>
              <p:cNvSpPr>
                <a:spLocks noChangeAspect="1"/>
              </p:cNvSpPr>
              <p:nvPr/>
            </p:nvSpPr>
            <p:spPr bwMode="auto">
              <a:xfrm>
                <a:off x="4262" y="235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3" name="Freeform 5"/>
              <p:cNvSpPr>
                <a:spLocks noChangeAspect="1" noEditPoints="1"/>
              </p:cNvSpPr>
              <p:nvPr/>
            </p:nvSpPr>
            <p:spPr bwMode="auto">
              <a:xfrm>
                <a:off x="4260" y="235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4" name="Freeform 6"/>
              <p:cNvSpPr>
                <a:spLocks noChangeAspect="1" noEditPoints="1"/>
              </p:cNvSpPr>
              <p:nvPr/>
            </p:nvSpPr>
            <p:spPr bwMode="auto">
              <a:xfrm>
                <a:off x="4263" y="235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5" name="Freeform 7"/>
              <p:cNvSpPr>
                <a:spLocks noChangeAspect="1" noEditPoints="1"/>
              </p:cNvSpPr>
              <p:nvPr/>
            </p:nvSpPr>
            <p:spPr bwMode="auto">
              <a:xfrm>
                <a:off x="4223" y="232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6" name="Freeform 8"/>
              <p:cNvSpPr>
                <a:spLocks noChangeAspect="1" noEditPoints="1"/>
              </p:cNvSpPr>
              <p:nvPr/>
            </p:nvSpPr>
            <p:spPr bwMode="auto">
              <a:xfrm>
                <a:off x="4224" y="232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7" name="Freeform 9"/>
              <p:cNvSpPr>
                <a:spLocks noChangeAspect="1"/>
              </p:cNvSpPr>
              <p:nvPr/>
            </p:nvSpPr>
            <p:spPr bwMode="auto">
              <a:xfrm>
                <a:off x="4256" y="234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8" name="Freeform 10"/>
              <p:cNvSpPr>
                <a:spLocks noChangeAspect="1" noEditPoints="1"/>
              </p:cNvSpPr>
              <p:nvPr/>
            </p:nvSpPr>
            <p:spPr bwMode="auto">
              <a:xfrm>
                <a:off x="4253" y="234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79" name="Freeform 11"/>
              <p:cNvSpPr>
                <a:spLocks noChangeAspect="1" noEditPoints="1"/>
              </p:cNvSpPr>
              <p:nvPr/>
            </p:nvSpPr>
            <p:spPr bwMode="auto">
              <a:xfrm>
                <a:off x="4260" y="234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0" name="Freeform 12"/>
              <p:cNvSpPr>
                <a:spLocks noChangeAspect="1"/>
              </p:cNvSpPr>
              <p:nvPr/>
            </p:nvSpPr>
            <p:spPr bwMode="auto">
              <a:xfrm>
                <a:off x="4260" y="234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1" name="Freeform 13"/>
              <p:cNvSpPr>
                <a:spLocks noChangeAspect="1"/>
              </p:cNvSpPr>
              <p:nvPr/>
            </p:nvSpPr>
            <p:spPr bwMode="auto">
              <a:xfrm>
                <a:off x="4261" y="234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2" name="Freeform 14"/>
              <p:cNvSpPr>
                <a:spLocks noChangeAspect="1" noEditPoints="1"/>
              </p:cNvSpPr>
              <p:nvPr/>
            </p:nvSpPr>
            <p:spPr bwMode="auto">
              <a:xfrm>
                <a:off x="4260" y="234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3" name="Freeform 15"/>
              <p:cNvSpPr>
                <a:spLocks noChangeAspect="1" noEditPoints="1"/>
              </p:cNvSpPr>
              <p:nvPr/>
            </p:nvSpPr>
            <p:spPr bwMode="auto">
              <a:xfrm>
                <a:off x="4260" y="234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4" name="Freeform 16"/>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5" name="Freeform 17"/>
              <p:cNvSpPr>
                <a:spLocks noChangeAspect="1" noEditPoints="1"/>
              </p:cNvSpPr>
              <p:nvPr/>
            </p:nvSpPr>
            <p:spPr bwMode="auto">
              <a:xfrm>
                <a:off x="4260" y="234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6" name="Freeform 18"/>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7" name="Freeform 19"/>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8" name="Freeform 20"/>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89" name="Oval 21"/>
              <p:cNvSpPr>
                <a:spLocks noChangeAspect="1" noChangeArrowheads="1"/>
              </p:cNvSpPr>
              <p:nvPr/>
            </p:nvSpPr>
            <p:spPr bwMode="auto">
              <a:xfrm>
                <a:off x="4260" y="234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290" name="Freeform 22"/>
              <p:cNvSpPr>
                <a:spLocks noChangeAspect="1" noEditPoints="1"/>
              </p:cNvSpPr>
              <p:nvPr/>
            </p:nvSpPr>
            <p:spPr bwMode="auto">
              <a:xfrm>
                <a:off x="4260" y="234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91" name="Freeform 23"/>
              <p:cNvSpPr>
                <a:spLocks noChangeAspect="1" noEditPoints="1"/>
              </p:cNvSpPr>
              <p:nvPr/>
            </p:nvSpPr>
            <p:spPr bwMode="auto">
              <a:xfrm>
                <a:off x="4260" y="234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92" name="Freeform 24"/>
              <p:cNvSpPr>
                <a:spLocks noChangeAspect="1" noEditPoints="1"/>
              </p:cNvSpPr>
              <p:nvPr/>
            </p:nvSpPr>
            <p:spPr bwMode="auto">
              <a:xfrm>
                <a:off x="4260" y="234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93" name="Freeform 25"/>
              <p:cNvSpPr>
                <a:spLocks noChangeAspect="1" noEditPoints="1"/>
              </p:cNvSpPr>
              <p:nvPr/>
            </p:nvSpPr>
            <p:spPr bwMode="auto">
              <a:xfrm>
                <a:off x="4260" y="234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94" name="Freeform 26"/>
              <p:cNvSpPr>
                <a:spLocks noChangeAspect="1" noEditPoints="1"/>
              </p:cNvSpPr>
              <p:nvPr/>
            </p:nvSpPr>
            <p:spPr bwMode="auto">
              <a:xfrm>
                <a:off x="4260" y="234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95" name="Freeform 27"/>
              <p:cNvSpPr>
                <a:spLocks noChangeAspect="1" noEditPoints="1"/>
              </p:cNvSpPr>
              <p:nvPr/>
            </p:nvSpPr>
            <p:spPr bwMode="auto">
              <a:xfrm>
                <a:off x="4260" y="234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96" name="Freeform 28"/>
              <p:cNvSpPr>
                <a:spLocks noChangeAspect="1" noEditPoints="1"/>
              </p:cNvSpPr>
              <p:nvPr/>
            </p:nvSpPr>
            <p:spPr bwMode="auto">
              <a:xfrm>
                <a:off x="4260" y="234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97" name="Freeform 29"/>
              <p:cNvSpPr>
                <a:spLocks noChangeAspect="1" noEditPoints="1"/>
              </p:cNvSpPr>
              <p:nvPr/>
            </p:nvSpPr>
            <p:spPr bwMode="auto">
              <a:xfrm>
                <a:off x="4260" y="234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98" name="Freeform 30"/>
              <p:cNvSpPr>
                <a:spLocks noChangeAspect="1" noEditPoints="1"/>
              </p:cNvSpPr>
              <p:nvPr/>
            </p:nvSpPr>
            <p:spPr bwMode="auto">
              <a:xfrm>
                <a:off x="4261" y="234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299" name="Freeform 31"/>
              <p:cNvSpPr>
                <a:spLocks noChangeAspect="1" noEditPoints="1"/>
              </p:cNvSpPr>
              <p:nvPr/>
            </p:nvSpPr>
            <p:spPr bwMode="auto">
              <a:xfrm>
                <a:off x="4261" y="234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0" name="Freeform 32"/>
              <p:cNvSpPr>
                <a:spLocks noChangeAspect="1" noEditPoints="1"/>
              </p:cNvSpPr>
              <p:nvPr/>
            </p:nvSpPr>
            <p:spPr bwMode="auto">
              <a:xfrm>
                <a:off x="4218" y="230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1" name="Freeform 33"/>
              <p:cNvSpPr>
                <a:spLocks noChangeAspect="1" noEditPoints="1"/>
              </p:cNvSpPr>
              <p:nvPr/>
            </p:nvSpPr>
            <p:spPr bwMode="auto">
              <a:xfrm>
                <a:off x="4218" y="230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2" name="Freeform 34"/>
              <p:cNvSpPr>
                <a:spLocks noChangeAspect="1" noEditPoints="1"/>
              </p:cNvSpPr>
              <p:nvPr/>
            </p:nvSpPr>
            <p:spPr bwMode="auto">
              <a:xfrm>
                <a:off x="4233" y="232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3" name="Freeform 35"/>
              <p:cNvSpPr>
                <a:spLocks noChangeAspect="1" noEditPoints="1"/>
              </p:cNvSpPr>
              <p:nvPr/>
            </p:nvSpPr>
            <p:spPr bwMode="auto">
              <a:xfrm>
                <a:off x="4222" y="230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4" name="Freeform 36"/>
              <p:cNvSpPr>
                <a:spLocks noChangeAspect="1"/>
              </p:cNvSpPr>
              <p:nvPr/>
            </p:nvSpPr>
            <p:spPr bwMode="auto">
              <a:xfrm>
                <a:off x="4239" y="233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5" name="Freeform 37"/>
              <p:cNvSpPr>
                <a:spLocks noChangeAspect="1" noEditPoints="1"/>
              </p:cNvSpPr>
              <p:nvPr/>
            </p:nvSpPr>
            <p:spPr bwMode="auto">
              <a:xfrm>
                <a:off x="4222" y="230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6" name="Freeform 38"/>
              <p:cNvSpPr>
                <a:spLocks noChangeAspect="1"/>
              </p:cNvSpPr>
              <p:nvPr/>
            </p:nvSpPr>
            <p:spPr bwMode="auto">
              <a:xfrm>
                <a:off x="4244" y="233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7" name="Freeform 39"/>
              <p:cNvSpPr>
                <a:spLocks noChangeAspect="1" noEditPoints="1"/>
              </p:cNvSpPr>
              <p:nvPr/>
            </p:nvSpPr>
            <p:spPr bwMode="auto">
              <a:xfrm>
                <a:off x="4226" y="231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8" name="Freeform 40"/>
              <p:cNvSpPr>
                <a:spLocks noChangeAspect="1" noEditPoints="1"/>
              </p:cNvSpPr>
              <p:nvPr/>
            </p:nvSpPr>
            <p:spPr bwMode="auto">
              <a:xfrm>
                <a:off x="4256" y="234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09" name="Freeform 41"/>
              <p:cNvSpPr>
                <a:spLocks noChangeAspect="1" noEditPoints="1"/>
              </p:cNvSpPr>
              <p:nvPr/>
            </p:nvSpPr>
            <p:spPr bwMode="auto">
              <a:xfrm>
                <a:off x="4250" y="234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0" name="Freeform 42"/>
              <p:cNvSpPr>
                <a:spLocks noChangeAspect="1" noEditPoints="1"/>
              </p:cNvSpPr>
              <p:nvPr/>
            </p:nvSpPr>
            <p:spPr bwMode="auto">
              <a:xfrm>
                <a:off x="4231" y="231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1" name="Freeform 43"/>
              <p:cNvSpPr>
                <a:spLocks noChangeAspect="1" noEditPoints="1"/>
              </p:cNvSpPr>
              <p:nvPr/>
            </p:nvSpPr>
            <p:spPr bwMode="auto">
              <a:xfrm>
                <a:off x="4234" y="231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2" name="Freeform 44"/>
              <p:cNvSpPr>
                <a:spLocks noChangeAspect="1" noEditPoints="1"/>
              </p:cNvSpPr>
              <p:nvPr/>
            </p:nvSpPr>
            <p:spPr bwMode="auto">
              <a:xfrm>
                <a:off x="4258" y="234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3" name="Freeform 45"/>
              <p:cNvSpPr>
                <a:spLocks noChangeAspect="1" noEditPoints="1"/>
              </p:cNvSpPr>
              <p:nvPr/>
            </p:nvSpPr>
            <p:spPr bwMode="auto">
              <a:xfrm>
                <a:off x="4242" y="232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4" name="Freeform 46"/>
              <p:cNvSpPr>
                <a:spLocks noChangeAspect="1"/>
              </p:cNvSpPr>
              <p:nvPr/>
            </p:nvSpPr>
            <p:spPr bwMode="auto">
              <a:xfrm>
                <a:off x="4248" y="232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5" name="Freeform 47"/>
              <p:cNvSpPr>
                <a:spLocks noChangeAspect="1" noEditPoints="1"/>
              </p:cNvSpPr>
              <p:nvPr/>
            </p:nvSpPr>
            <p:spPr bwMode="auto">
              <a:xfrm>
                <a:off x="4265" y="235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6" name="Freeform 48"/>
              <p:cNvSpPr>
                <a:spLocks noChangeAspect="1"/>
              </p:cNvSpPr>
              <p:nvPr/>
            </p:nvSpPr>
            <p:spPr bwMode="auto">
              <a:xfrm>
                <a:off x="4268" y="234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7" name="Freeform 49"/>
              <p:cNvSpPr>
                <a:spLocks noChangeAspect="1"/>
              </p:cNvSpPr>
              <p:nvPr/>
            </p:nvSpPr>
            <p:spPr bwMode="auto">
              <a:xfrm>
                <a:off x="4253" y="234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8" name="Freeform 50"/>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19" name="Freeform 51"/>
              <p:cNvSpPr>
                <a:spLocks noChangeAspect="1" noEditPoints="1"/>
              </p:cNvSpPr>
              <p:nvPr/>
            </p:nvSpPr>
            <p:spPr bwMode="auto">
              <a:xfrm>
                <a:off x="4218" y="230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0" name="Freeform 52"/>
              <p:cNvSpPr>
                <a:spLocks noChangeAspect="1" noEditPoints="1"/>
              </p:cNvSpPr>
              <p:nvPr/>
            </p:nvSpPr>
            <p:spPr bwMode="auto">
              <a:xfrm>
                <a:off x="4216" y="229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1" name="Freeform 53"/>
              <p:cNvSpPr>
                <a:spLocks noChangeAspect="1" noEditPoints="1"/>
              </p:cNvSpPr>
              <p:nvPr/>
            </p:nvSpPr>
            <p:spPr bwMode="auto">
              <a:xfrm>
                <a:off x="4212" y="229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2" name="Freeform 54"/>
              <p:cNvSpPr>
                <a:spLocks noChangeAspect="1"/>
              </p:cNvSpPr>
              <p:nvPr/>
            </p:nvSpPr>
            <p:spPr bwMode="auto">
              <a:xfrm>
                <a:off x="4309" y="235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3" name="Freeform 55"/>
              <p:cNvSpPr>
                <a:spLocks noChangeAspect="1" noEditPoints="1"/>
              </p:cNvSpPr>
              <p:nvPr/>
            </p:nvSpPr>
            <p:spPr bwMode="auto">
              <a:xfrm>
                <a:off x="4210" y="229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4" name="Freeform 56"/>
              <p:cNvSpPr>
                <a:spLocks noChangeAspect="1" noEditPoints="1"/>
              </p:cNvSpPr>
              <p:nvPr/>
            </p:nvSpPr>
            <p:spPr bwMode="auto">
              <a:xfrm>
                <a:off x="4207" y="230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5" name="Freeform 57"/>
              <p:cNvSpPr>
                <a:spLocks noChangeAspect="1" noEditPoints="1"/>
              </p:cNvSpPr>
              <p:nvPr/>
            </p:nvSpPr>
            <p:spPr bwMode="auto">
              <a:xfrm>
                <a:off x="4207" y="230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6" name="Freeform 58"/>
              <p:cNvSpPr>
                <a:spLocks noChangeAspect="1" noEditPoints="1"/>
              </p:cNvSpPr>
              <p:nvPr/>
            </p:nvSpPr>
            <p:spPr bwMode="auto">
              <a:xfrm>
                <a:off x="4196" y="230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7" name="Freeform 59"/>
              <p:cNvSpPr>
                <a:spLocks noChangeAspect="1" noEditPoints="1"/>
              </p:cNvSpPr>
              <p:nvPr/>
            </p:nvSpPr>
            <p:spPr bwMode="auto">
              <a:xfrm>
                <a:off x="4196" y="230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8" name="Freeform 60"/>
              <p:cNvSpPr>
                <a:spLocks noChangeAspect="1" noEditPoints="1"/>
              </p:cNvSpPr>
              <p:nvPr/>
            </p:nvSpPr>
            <p:spPr bwMode="auto">
              <a:xfrm>
                <a:off x="4219" y="232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29" name="Freeform 61"/>
              <p:cNvSpPr>
                <a:spLocks noChangeAspect="1" noEditPoints="1"/>
              </p:cNvSpPr>
              <p:nvPr/>
            </p:nvSpPr>
            <p:spPr bwMode="auto">
              <a:xfrm>
                <a:off x="4224" y="232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0" name="Freeform 62"/>
              <p:cNvSpPr>
                <a:spLocks noChangeAspect="1" noEditPoints="1"/>
              </p:cNvSpPr>
              <p:nvPr/>
            </p:nvSpPr>
            <p:spPr bwMode="auto">
              <a:xfrm>
                <a:off x="4226" y="233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1" name="Freeform 63"/>
              <p:cNvSpPr>
                <a:spLocks noChangeAspect="1" noEditPoints="1"/>
              </p:cNvSpPr>
              <p:nvPr/>
            </p:nvSpPr>
            <p:spPr bwMode="auto">
              <a:xfrm>
                <a:off x="4230" y="233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2" name="Freeform 64"/>
              <p:cNvSpPr>
                <a:spLocks noChangeAspect="1" noEditPoints="1"/>
              </p:cNvSpPr>
              <p:nvPr/>
            </p:nvSpPr>
            <p:spPr bwMode="auto">
              <a:xfrm>
                <a:off x="4232" y="233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3" name="Freeform 65"/>
              <p:cNvSpPr>
                <a:spLocks noChangeAspect="1" noEditPoints="1"/>
              </p:cNvSpPr>
              <p:nvPr/>
            </p:nvSpPr>
            <p:spPr bwMode="auto">
              <a:xfrm>
                <a:off x="4234" y="233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4" name="Freeform 66"/>
              <p:cNvSpPr>
                <a:spLocks noChangeAspect="1"/>
              </p:cNvSpPr>
              <p:nvPr/>
            </p:nvSpPr>
            <p:spPr bwMode="auto">
              <a:xfrm>
                <a:off x="4237" y="234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5" name="Freeform 67"/>
              <p:cNvSpPr>
                <a:spLocks noChangeAspect="1" noEditPoints="1"/>
              </p:cNvSpPr>
              <p:nvPr/>
            </p:nvSpPr>
            <p:spPr bwMode="auto">
              <a:xfrm>
                <a:off x="4239" y="234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6" name="Freeform 68"/>
              <p:cNvSpPr>
                <a:spLocks noChangeAspect="1" noEditPoints="1"/>
              </p:cNvSpPr>
              <p:nvPr/>
            </p:nvSpPr>
            <p:spPr bwMode="auto">
              <a:xfrm>
                <a:off x="4241" y="234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7" name="Freeform 69"/>
              <p:cNvSpPr>
                <a:spLocks noChangeAspect="1" noEditPoints="1"/>
              </p:cNvSpPr>
              <p:nvPr/>
            </p:nvSpPr>
            <p:spPr bwMode="auto">
              <a:xfrm>
                <a:off x="4243" y="234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8" name="Freeform 70"/>
              <p:cNvSpPr>
                <a:spLocks noChangeAspect="1" noEditPoints="1"/>
              </p:cNvSpPr>
              <p:nvPr/>
            </p:nvSpPr>
            <p:spPr bwMode="auto">
              <a:xfrm>
                <a:off x="4244" y="235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39" name="Freeform 71"/>
              <p:cNvSpPr>
                <a:spLocks noChangeAspect="1" noEditPoints="1"/>
              </p:cNvSpPr>
              <p:nvPr/>
            </p:nvSpPr>
            <p:spPr bwMode="auto">
              <a:xfrm>
                <a:off x="4246" y="235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0" name="Freeform 72"/>
              <p:cNvSpPr>
                <a:spLocks noChangeAspect="1" noEditPoints="1"/>
              </p:cNvSpPr>
              <p:nvPr/>
            </p:nvSpPr>
            <p:spPr bwMode="auto">
              <a:xfrm>
                <a:off x="4247" y="235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1" name="Freeform 73"/>
              <p:cNvSpPr>
                <a:spLocks noChangeAspect="1"/>
              </p:cNvSpPr>
              <p:nvPr/>
            </p:nvSpPr>
            <p:spPr bwMode="auto">
              <a:xfrm>
                <a:off x="4249" y="235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2" name="Freeform 74"/>
              <p:cNvSpPr>
                <a:spLocks noChangeAspect="1" noEditPoints="1"/>
              </p:cNvSpPr>
              <p:nvPr/>
            </p:nvSpPr>
            <p:spPr bwMode="auto">
              <a:xfrm>
                <a:off x="4250" y="235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3" name="Freeform 75"/>
              <p:cNvSpPr>
                <a:spLocks noChangeAspect="1"/>
              </p:cNvSpPr>
              <p:nvPr/>
            </p:nvSpPr>
            <p:spPr bwMode="auto">
              <a:xfrm>
                <a:off x="4251" y="235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4" name="Freeform 76"/>
              <p:cNvSpPr>
                <a:spLocks noChangeAspect="1" noEditPoints="1"/>
              </p:cNvSpPr>
              <p:nvPr/>
            </p:nvSpPr>
            <p:spPr bwMode="auto">
              <a:xfrm>
                <a:off x="4252" y="235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5" name="Freeform 77"/>
              <p:cNvSpPr>
                <a:spLocks noChangeAspect="1" noEditPoints="1"/>
              </p:cNvSpPr>
              <p:nvPr/>
            </p:nvSpPr>
            <p:spPr bwMode="auto">
              <a:xfrm>
                <a:off x="4253" y="235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6" name="Freeform 78"/>
              <p:cNvSpPr>
                <a:spLocks noChangeAspect="1" noEditPoints="1"/>
              </p:cNvSpPr>
              <p:nvPr/>
            </p:nvSpPr>
            <p:spPr bwMode="auto">
              <a:xfrm>
                <a:off x="4255" y="235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7" name="Freeform 79"/>
              <p:cNvSpPr>
                <a:spLocks noChangeAspect="1"/>
              </p:cNvSpPr>
              <p:nvPr/>
            </p:nvSpPr>
            <p:spPr bwMode="auto">
              <a:xfrm>
                <a:off x="4256" y="235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8" name="Freeform 80"/>
              <p:cNvSpPr>
                <a:spLocks noChangeAspect="1"/>
              </p:cNvSpPr>
              <p:nvPr/>
            </p:nvSpPr>
            <p:spPr bwMode="auto">
              <a:xfrm>
                <a:off x="4257" y="235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49" name="Freeform 81"/>
              <p:cNvSpPr>
                <a:spLocks noChangeAspect="1" noEditPoints="1"/>
              </p:cNvSpPr>
              <p:nvPr/>
            </p:nvSpPr>
            <p:spPr bwMode="auto">
              <a:xfrm>
                <a:off x="4257" y="235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0" name="Freeform 82"/>
              <p:cNvSpPr>
                <a:spLocks noChangeAspect="1" noEditPoints="1"/>
              </p:cNvSpPr>
              <p:nvPr/>
            </p:nvSpPr>
            <p:spPr bwMode="auto">
              <a:xfrm>
                <a:off x="4258" y="235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1" name="Freeform 83"/>
              <p:cNvSpPr>
                <a:spLocks noChangeAspect="1"/>
              </p:cNvSpPr>
              <p:nvPr/>
            </p:nvSpPr>
            <p:spPr bwMode="auto">
              <a:xfrm>
                <a:off x="4260" y="236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2" name="Freeform 84"/>
              <p:cNvSpPr>
                <a:spLocks noChangeAspect="1" noEditPoints="1"/>
              </p:cNvSpPr>
              <p:nvPr/>
            </p:nvSpPr>
            <p:spPr bwMode="auto">
              <a:xfrm>
                <a:off x="4261" y="236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3" name="Freeform 85"/>
              <p:cNvSpPr>
                <a:spLocks noChangeAspect="1" noEditPoints="1"/>
              </p:cNvSpPr>
              <p:nvPr/>
            </p:nvSpPr>
            <p:spPr bwMode="auto">
              <a:xfrm>
                <a:off x="4263" y="236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4" name="Freeform 86"/>
              <p:cNvSpPr>
                <a:spLocks noChangeAspect="1"/>
              </p:cNvSpPr>
              <p:nvPr/>
            </p:nvSpPr>
            <p:spPr bwMode="auto">
              <a:xfrm>
                <a:off x="4265" y="236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5" name="Freeform 87"/>
              <p:cNvSpPr>
                <a:spLocks noChangeAspect="1" noEditPoints="1"/>
              </p:cNvSpPr>
              <p:nvPr/>
            </p:nvSpPr>
            <p:spPr bwMode="auto">
              <a:xfrm>
                <a:off x="4267" y="236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6" name="Freeform 88"/>
              <p:cNvSpPr>
                <a:spLocks noChangeAspect="1" noEditPoints="1"/>
              </p:cNvSpPr>
              <p:nvPr/>
            </p:nvSpPr>
            <p:spPr bwMode="auto">
              <a:xfrm>
                <a:off x="4269" y="236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7" name="Freeform 89"/>
              <p:cNvSpPr>
                <a:spLocks noChangeAspect="1"/>
              </p:cNvSpPr>
              <p:nvPr/>
            </p:nvSpPr>
            <p:spPr bwMode="auto">
              <a:xfrm>
                <a:off x="4271" y="236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8" name="Freeform 90"/>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59" name="Freeform 91"/>
              <p:cNvSpPr>
                <a:spLocks noChangeAspect="1" noEditPoints="1"/>
              </p:cNvSpPr>
              <p:nvPr/>
            </p:nvSpPr>
            <p:spPr bwMode="auto">
              <a:xfrm>
                <a:off x="4205" y="232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0" name="Freeform 92"/>
              <p:cNvSpPr>
                <a:spLocks noChangeAspect="1" noEditPoints="1"/>
              </p:cNvSpPr>
              <p:nvPr/>
            </p:nvSpPr>
            <p:spPr bwMode="auto">
              <a:xfrm>
                <a:off x="4205" y="232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1" name="Freeform 93"/>
              <p:cNvSpPr>
                <a:spLocks noChangeAspect="1" noEditPoints="1"/>
              </p:cNvSpPr>
              <p:nvPr/>
            </p:nvSpPr>
            <p:spPr bwMode="auto">
              <a:xfrm>
                <a:off x="4205" y="232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2" name="Freeform 94"/>
              <p:cNvSpPr>
                <a:spLocks noChangeAspect="1" noEditPoints="1"/>
              </p:cNvSpPr>
              <p:nvPr/>
            </p:nvSpPr>
            <p:spPr bwMode="auto">
              <a:xfrm>
                <a:off x="4220" y="235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3" name="Freeform 95"/>
              <p:cNvSpPr>
                <a:spLocks noChangeAspect="1" noEditPoints="1"/>
              </p:cNvSpPr>
              <p:nvPr/>
            </p:nvSpPr>
            <p:spPr bwMode="auto">
              <a:xfrm>
                <a:off x="4205" y="231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4" name="Freeform 96"/>
              <p:cNvSpPr>
                <a:spLocks noChangeAspect="1" noEditPoints="1"/>
              </p:cNvSpPr>
              <p:nvPr/>
            </p:nvSpPr>
            <p:spPr bwMode="auto">
              <a:xfrm>
                <a:off x="4220" y="235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5" name="Freeform 97"/>
              <p:cNvSpPr>
                <a:spLocks noChangeAspect="1" noEditPoints="1"/>
              </p:cNvSpPr>
              <p:nvPr/>
            </p:nvSpPr>
            <p:spPr bwMode="auto">
              <a:xfrm>
                <a:off x="4206" y="231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6" name="Freeform 98"/>
              <p:cNvSpPr>
                <a:spLocks noChangeAspect="1" noEditPoints="1"/>
              </p:cNvSpPr>
              <p:nvPr/>
            </p:nvSpPr>
            <p:spPr bwMode="auto">
              <a:xfrm>
                <a:off x="4231" y="237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7" name="Freeform 99"/>
              <p:cNvSpPr>
                <a:spLocks noChangeAspect="1" noEditPoints="1"/>
              </p:cNvSpPr>
              <p:nvPr/>
            </p:nvSpPr>
            <p:spPr bwMode="auto">
              <a:xfrm>
                <a:off x="4207" y="230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8" name="Freeform 100"/>
              <p:cNvSpPr>
                <a:spLocks noChangeAspect="1" noEditPoints="1"/>
              </p:cNvSpPr>
              <p:nvPr/>
            </p:nvSpPr>
            <p:spPr bwMode="auto">
              <a:xfrm>
                <a:off x="4256" y="238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69" name="Freeform 101"/>
              <p:cNvSpPr>
                <a:spLocks noChangeAspect="1" noEditPoints="1"/>
              </p:cNvSpPr>
              <p:nvPr/>
            </p:nvSpPr>
            <p:spPr bwMode="auto">
              <a:xfrm>
                <a:off x="4274" y="239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0" name="Freeform 102"/>
              <p:cNvSpPr>
                <a:spLocks noChangeAspect="1" noEditPoints="1"/>
              </p:cNvSpPr>
              <p:nvPr/>
            </p:nvSpPr>
            <p:spPr bwMode="auto">
              <a:xfrm>
                <a:off x="4211" y="230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1" name="Freeform 103"/>
              <p:cNvSpPr>
                <a:spLocks noChangeAspect="1" noEditPoints="1"/>
              </p:cNvSpPr>
              <p:nvPr/>
            </p:nvSpPr>
            <p:spPr bwMode="auto">
              <a:xfrm>
                <a:off x="4299" y="235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2" name="Freeform 104"/>
              <p:cNvSpPr>
                <a:spLocks noChangeAspect="1" noEditPoints="1"/>
              </p:cNvSpPr>
              <p:nvPr/>
            </p:nvSpPr>
            <p:spPr bwMode="auto">
              <a:xfrm>
                <a:off x="4278" y="236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3" name="Freeform 105"/>
              <p:cNvSpPr>
                <a:spLocks noChangeAspect="1"/>
              </p:cNvSpPr>
              <p:nvPr/>
            </p:nvSpPr>
            <p:spPr bwMode="auto">
              <a:xfrm>
                <a:off x="4273" y="235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4" name="Freeform 106"/>
              <p:cNvSpPr>
                <a:spLocks noChangeAspect="1"/>
              </p:cNvSpPr>
              <p:nvPr/>
            </p:nvSpPr>
            <p:spPr bwMode="auto">
              <a:xfrm>
                <a:off x="4268" y="235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5" name="Freeform 107"/>
              <p:cNvSpPr>
                <a:spLocks noChangeAspect="1"/>
              </p:cNvSpPr>
              <p:nvPr/>
            </p:nvSpPr>
            <p:spPr bwMode="auto">
              <a:xfrm>
                <a:off x="4262" y="235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6" name="Freeform 108"/>
              <p:cNvSpPr>
                <a:spLocks noChangeAspect="1" noEditPoints="1"/>
              </p:cNvSpPr>
              <p:nvPr/>
            </p:nvSpPr>
            <p:spPr bwMode="auto">
              <a:xfrm>
                <a:off x="4260" y="235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7" name="Freeform 109"/>
              <p:cNvSpPr>
                <a:spLocks noChangeAspect="1" noEditPoints="1"/>
              </p:cNvSpPr>
              <p:nvPr/>
            </p:nvSpPr>
            <p:spPr bwMode="auto">
              <a:xfrm>
                <a:off x="4263" y="235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8" name="Freeform 110"/>
              <p:cNvSpPr>
                <a:spLocks noChangeAspect="1" noEditPoints="1"/>
              </p:cNvSpPr>
              <p:nvPr/>
            </p:nvSpPr>
            <p:spPr bwMode="auto">
              <a:xfrm>
                <a:off x="4223" y="232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79" name="Freeform 111"/>
              <p:cNvSpPr>
                <a:spLocks noChangeAspect="1" noEditPoints="1"/>
              </p:cNvSpPr>
              <p:nvPr/>
            </p:nvSpPr>
            <p:spPr bwMode="auto">
              <a:xfrm>
                <a:off x="4224" y="232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0" name="Freeform 112"/>
              <p:cNvSpPr>
                <a:spLocks noChangeAspect="1"/>
              </p:cNvSpPr>
              <p:nvPr/>
            </p:nvSpPr>
            <p:spPr bwMode="auto">
              <a:xfrm>
                <a:off x="4256" y="234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1" name="Freeform 113"/>
              <p:cNvSpPr>
                <a:spLocks noChangeAspect="1" noEditPoints="1"/>
              </p:cNvSpPr>
              <p:nvPr/>
            </p:nvSpPr>
            <p:spPr bwMode="auto">
              <a:xfrm>
                <a:off x="4253" y="234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2" name="Freeform 114"/>
              <p:cNvSpPr>
                <a:spLocks noChangeAspect="1" noEditPoints="1"/>
              </p:cNvSpPr>
              <p:nvPr/>
            </p:nvSpPr>
            <p:spPr bwMode="auto">
              <a:xfrm>
                <a:off x="4260" y="234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3" name="Freeform 115"/>
              <p:cNvSpPr>
                <a:spLocks noChangeAspect="1"/>
              </p:cNvSpPr>
              <p:nvPr/>
            </p:nvSpPr>
            <p:spPr bwMode="auto">
              <a:xfrm>
                <a:off x="4260" y="234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4" name="Freeform 116"/>
              <p:cNvSpPr>
                <a:spLocks noChangeAspect="1"/>
              </p:cNvSpPr>
              <p:nvPr/>
            </p:nvSpPr>
            <p:spPr bwMode="auto">
              <a:xfrm>
                <a:off x="4261" y="234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5" name="Freeform 117"/>
              <p:cNvSpPr>
                <a:spLocks noChangeAspect="1" noEditPoints="1"/>
              </p:cNvSpPr>
              <p:nvPr/>
            </p:nvSpPr>
            <p:spPr bwMode="auto">
              <a:xfrm>
                <a:off x="4260" y="234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6" name="Freeform 118"/>
              <p:cNvSpPr>
                <a:spLocks noChangeAspect="1" noEditPoints="1"/>
              </p:cNvSpPr>
              <p:nvPr/>
            </p:nvSpPr>
            <p:spPr bwMode="auto">
              <a:xfrm>
                <a:off x="4260" y="234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7" name="Freeform 119"/>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8" name="Freeform 120"/>
              <p:cNvSpPr>
                <a:spLocks noChangeAspect="1" noEditPoints="1"/>
              </p:cNvSpPr>
              <p:nvPr/>
            </p:nvSpPr>
            <p:spPr bwMode="auto">
              <a:xfrm>
                <a:off x="4260" y="234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89" name="Freeform 121"/>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90" name="Freeform 122"/>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91" name="Freeform 123"/>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92" name="Oval 124"/>
              <p:cNvSpPr>
                <a:spLocks noChangeAspect="1" noChangeArrowheads="1"/>
              </p:cNvSpPr>
              <p:nvPr/>
            </p:nvSpPr>
            <p:spPr bwMode="auto">
              <a:xfrm>
                <a:off x="4260" y="234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393" name="Freeform 125"/>
              <p:cNvSpPr>
                <a:spLocks noChangeAspect="1" noEditPoints="1"/>
              </p:cNvSpPr>
              <p:nvPr/>
            </p:nvSpPr>
            <p:spPr bwMode="auto">
              <a:xfrm>
                <a:off x="4260" y="234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94" name="Freeform 126"/>
              <p:cNvSpPr>
                <a:spLocks noChangeAspect="1" noEditPoints="1"/>
              </p:cNvSpPr>
              <p:nvPr/>
            </p:nvSpPr>
            <p:spPr bwMode="auto">
              <a:xfrm>
                <a:off x="4260" y="234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95" name="Freeform 127"/>
              <p:cNvSpPr>
                <a:spLocks noChangeAspect="1" noEditPoints="1"/>
              </p:cNvSpPr>
              <p:nvPr/>
            </p:nvSpPr>
            <p:spPr bwMode="auto">
              <a:xfrm>
                <a:off x="4260" y="234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96" name="Freeform 128"/>
              <p:cNvSpPr>
                <a:spLocks noChangeAspect="1" noEditPoints="1"/>
              </p:cNvSpPr>
              <p:nvPr/>
            </p:nvSpPr>
            <p:spPr bwMode="auto">
              <a:xfrm>
                <a:off x="4260" y="234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97" name="Freeform 129"/>
              <p:cNvSpPr>
                <a:spLocks noChangeAspect="1" noEditPoints="1"/>
              </p:cNvSpPr>
              <p:nvPr/>
            </p:nvSpPr>
            <p:spPr bwMode="auto">
              <a:xfrm>
                <a:off x="4260" y="234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98" name="Freeform 130"/>
              <p:cNvSpPr>
                <a:spLocks noChangeAspect="1" noEditPoints="1"/>
              </p:cNvSpPr>
              <p:nvPr/>
            </p:nvSpPr>
            <p:spPr bwMode="auto">
              <a:xfrm>
                <a:off x="4260" y="234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399" name="Freeform 131"/>
              <p:cNvSpPr>
                <a:spLocks noChangeAspect="1" noEditPoints="1"/>
              </p:cNvSpPr>
              <p:nvPr/>
            </p:nvSpPr>
            <p:spPr bwMode="auto">
              <a:xfrm>
                <a:off x="4260" y="234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0" name="Freeform 132"/>
              <p:cNvSpPr>
                <a:spLocks noChangeAspect="1" noEditPoints="1"/>
              </p:cNvSpPr>
              <p:nvPr/>
            </p:nvSpPr>
            <p:spPr bwMode="auto">
              <a:xfrm>
                <a:off x="4260" y="234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1" name="Freeform 133"/>
              <p:cNvSpPr>
                <a:spLocks noChangeAspect="1" noEditPoints="1"/>
              </p:cNvSpPr>
              <p:nvPr/>
            </p:nvSpPr>
            <p:spPr bwMode="auto">
              <a:xfrm>
                <a:off x="4261" y="234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2" name="Freeform 134"/>
              <p:cNvSpPr>
                <a:spLocks noChangeAspect="1" noEditPoints="1"/>
              </p:cNvSpPr>
              <p:nvPr/>
            </p:nvSpPr>
            <p:spPr bwMode="auto">
              <a:xfrm>
                <a:off x="4261" y="234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3" name="Freeform 135"/>
              <p:cNvSpPr>
                <a:spLocks noChangeAspect="1" noEditPoints="1"/>
              </p:cNvSpPr>
              <p:nvPr/>
            </p:nvSpPr>
            <p:spPr bwMode="auto">
              <a:xfrm>
                <a:off x="4218" y="230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4" name="Freeform 136"/>
              <p:cNvSpPr>
                <a:spLocks noChangeAspect="1" noEditPoints="1"/>
              </p:cNvSpPr>
              <p:nvPr/>
            </p:nvSpPr>
            <p:spPr bwMode="auto">
              <a:xfrm>
                <a:off x="4218" y="230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5" name="Freeform 137"/>
              <p:cNvSpPr>
                <a:spLocks noChangeAspect="1" noEditPoints="1"/>
              </p:cNvSpPr>
              <p:nvPr/>
            </p:nvSpPr>
            <p:spPr bwMode="auto">
              <a:xfrm>
                <a:off x="4233" y="232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6" name="Freeform 138"/>
              <p:cNvSpPr>
                <a:spLocks noChangeAspect="1" noEditPoints="1"/>
              </p:cNvSpPr>
              <p:nvPr/>
            </p:nvSpPr>
            <p:spPr bwMode="auto">
              <a:xfrm>
                <a:off x="4222" y="230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7" name="Freeform 139"/>
              <p:cNvSpPr>
                <a:spLocks noChangeAspect="1"/>
              </p:cNvSpPr>
              <p:nvPr/>
            </p:nvSpPr>
            <p:spPr bwMode="auto">
              <a:xfrm>
                <a:off x="4239" y="233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8" name="Freeform 140"/>
              <p:cNvSpPr>
                <a:spLocks noChangeAspect="1" noEditPoints="1"/>
              </p:cNvSpPr>
              <p:nvPr/>
            </p:nvSpPr>
            <p:spPr bwMode="auto">
              <a:xfrm>
                <a:off x="4222" y="230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09" name="Freeform 141"/>
              <p:cNvSpPr>
                <a:spLocks noChangeAspect="1"/>
              </p:cNvSpPr>
              <p:nvPr/>
            </p:nvSpPr>
            <p:spPr bwMode="auto">
              <a:xfrm>
                <a:off x="4244" y="233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0" name="Freeform 142"/>
              <p:cNvSpPr>
                <a:spLocks noChangeAspect="1" noEditPoints="1"/>
              </p:cNvSpPr>
              <p:nvPr/>
            </p:nvSpPr>
            <p:spPr bwMode="auto">
              <a:xfrm>
                <a:off x="4226" y="231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1" name="Freeform 143"/>
              <p:cNvSpPr>
                <a:spLocks noChangeAspect="1" noEditPoints="1"/>
              </p:cNvSpPr>
              <p:nvPr/>
            </p:nvSpPr>
            <p:spPr bwMode="auto">
              <a:xfrm>
                <a:off x="4256" y="234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2" name="Freeform 144"/>
              <p:cNvSpPr>
                <a:spLocks noChangeAspect="1" noEditPoints="1"/>
              </p:cNvSpPr>
              <p:nvPr/>
            </p:nvSpPr>
            <p:spPr bwMode="auto">
              <a:xfrm>
                <a:off x="4250" y="234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3" name="Freeform 145"/>
              <p:cNvSpPr>
                <a:spLocks noChangeAspect="1" noEditPoints="1"/>
              </p:cNvSpPr>
              <p:nvPr/>
            </p:nvSpPr>
            <p:spPr bwMode="auto">
              <a:xfrm>
                <a:off x="4231" y="231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4" name="Freeform 146"/>
              <p:cNvSpPr>
                <a:spLocks noChangeAspect="1" noEditPoints="1"/>
              </p:cNvSpPr>
              <p:nvPr/>
            </p:nvSpPr>
            <p:spPr bwMode="auto">
              <a:xfrm>
                <a:off x="4234" y="231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5" name="Freeform 147"/>
              <p:cNvSpPr>
                <a:spLocks noChangeAspect="1" noEditPoints="1"/>
              </p:cNvSpPr>
              <p:nvPr/>
            </p:nvSpPr>
            <p:spPr bwMode="auto">
              <a:xfrm>
                <a:off x="4258" y="234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6" name="Freeform 148"/>
              <p:cNvSpPr>
                <a:spLocks noChangeAspect="1" noEditPoints="1"/>
              </p:cNvSpPr>
              <p:nvPr/>
            </p:nvSpPr>
            <p:spPr bwMode="auto">
              <a:xfrm>
                <a:off x="4242" y="232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7" name="Freeform 149"/>
              <p:cNvSpPr>
                <a:spLocks noChangeAspect="1"/>
              </p:cNvSpPr>
              <p:nvPr/>
            </p:nvSpPr>
            <p:spPr bwMode="auto">
              <a:xfrm>
                <a:off x="4248" y="232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8" name="Freeform 150"/>
              <p:cNvSpPr>
                <a:spLocks noChangeAspect="1" noEditPoints="1"/>
              </p:cNvSpPr>
              <p:nvPr/>
            </p:nvSpPr>
            <p:spPr bwMode="auto">
              <a:xfrm>
                <a:off x="4265" y="235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19" name="Freeform 151"/>
              <p:cNvSpPr>
                <a:spLocks noChangeAspect="1"/>
              </p:cNvSpPr>
              <p:nvPr/>
            </p:nvSpPr>
            <p:spPr bwMode="auto">
              <a:xfrm>
                <a:off x="4268" y="234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0" name="Freeform 152"/>
              <p:cNvSpPr>
                <a:spLocks noChangeAspect="1"/>
              </p:cNvSpPr>
              <p:nvPr/>
            </p:nvSpPr>
            <p:spPr bwMode="auto">
              <a:xfrm>
                <a:off x="4253" y="234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1" name="Freeform 153"/>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2" name="Freeform 154"/>
              <p:cNvSpPr>
                <a:spLocks noChangeAspect="1" noEditPoints="1"/>
              </p:cNvSpPr>
              <p:nvPr/>
            </p:nvSpPr>
            <p:spPr bwMode="auto">
              <a:xfrm>
                <a:off x="4218" y="230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3" name="Freeform 155"/>
              <p:cNvSpPr>
                <a:spLocks noChangeAspect="1" noEditPoints="1"/>
              </p:cNvSpPr>
              <p:nvPr/>
            </p:nvSpPr>
            <p:spPr bwMode="auto">
              <a:xfrm>
                <a:off x="4216" y="229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4" name="Freeform 156"/>
              <p:cNvSpPr>
                <a:spLocks noChangeAspect="1" noEditPoints="1"/>
              </p:cNvSpPr>
              <p:nvPr/>
            </p:nvSpPr>
            <p:spPr bwMode="auto">
              <a:xfrm>
                <a:off x="4212" y="229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5" name="Freeform 157"/>
              <p:cNvSpPr>
                <a:spLocks noChangeAspect="1"/>
              </p:cNvSpPr>
              <p:nvPr/>
            </p:nvSpPr>
            <p:spPr bwMode="auto">
              <a:xfrm>
                <a:off x="4309" y="235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6" name="Freeform 158"/>
              <p:cNvSpPr>
                <a:spLocks noChangeAspect="1" noEditPoints="1"/>
              </p:cNvSpPr>
              <p:nvPr/>
            </p:nvSpPr>
            <p:spPr bwMode="auto">
              <a:xfrm>
                <a:off x="4210" y="229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7" name="Freeform 159"/>
              <p:cNvSpPr>
                <a:spLocks noChangeAspect="1" noEditPoints="1"/>
              </p:cNvSpPr>
              <p:nvPr/>
            </p:nvSpPr>
            <p:spPr bwMode="auto">
              <a:xfrm>
                <a:off x="4207" y="230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8" name="Freeform 160"/>
              <p:cNvSpPr>
                <a:spLocks noChangeAspect="1" noEditPoints="1"/>
              </p:cNvSpPr>
              <p:nvPr/>
            </p:nvSpPr>
            <p:spPr bwMode="auto">
              <a:xfrm>
                <a:off x="4207" y="230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29" name="Freeform 161"/>
              <p:cNvSpPr>
                <a:spLocks noChangeAspect="1" noEditPoints="1"/>
              </p:cNvSpPr>
              <p:nvPr/>
            </p:nvSpPr>
            <p:spPr bwMode="auto">
              <a:xfrm>
                <a:off x="4196" y="230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0" name="Freeform 162"/>
              <p:cNvSpPr>
                <a:spLocks noChangeAspect="1" noEditPoints="1"/>
              </p:cNvSpPr>
              <p:nvPr/>
            </p:nvSpPr>
            <p:spPr bwMode="auto">
              <a:xfrm>
                <a:off x="4196" y="230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1" name="Freeform 163"/>
              <p:cNvSpPr>
                <a:spLocks noChangeAspect="1" noEditPoints="1"/>
              </p:cNvSpPr>
              <p:nvPr/>
            </p:nvSpPr>
            <p:spPr bwMode="auto">
              <a:xfrm>
                <a:off x="4219" y="232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2" name="Freeform 164"/>
              <p:cNvSpPr>
                <a:spLocks noChangeAspect="1" noEditPoints="1"/>
              </p:cNvSpPr>
              <p:nvPr/>
            </p:nvSpPr>
            <p:spPr bwMode="auto">
              <a:xfrm>
                <a:off x="4224" y="232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3" name="Freeform 165"/>
              <p:cNvSpPr>
                <a:spLocks noChangeAspect="1" noEditPoints="1"/>
              </p:cNvSpPr>
              <p:nvPr/>
            </p:nvSpPr>
            <p:spPr bwMode="auto">
              <a:xfrm>
                <a:off x="4226" y="233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4" name="Freeform 166"/>
              <p:cNvSpPr>
                <a:spLocks noChangeAspect="1" noEditPoints="1"/>
              </p:cNvSpPr>
              <p:nvPr/>
            </p:nvSpPr>
            <p:spPr bwMode="auto">
              <a:xfrm>
                <a:off x="4230" y="233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5" name="Freeform 167"/>
              <p:cNvSpPr>
                <a:spLocks noChangeAspect="1" noEditPoints="1"/>
              </p:cNvSpPr>
              <p:nvPr/>
            </p:nvSpPr>
            <p:spPr bwMode="auto">
              <a:xfrm>
                <a:off x="4232" y="233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6" name="Freeform 168"/>
              <p:cNvSpPr>
                <a:spLocks noChangeAspect="1" noEditPoints="1"/>
              </p:cNvSpPr>
              <p:nvPr/>
            </p:nvSpPr>
            <p:spPr bwMode="auto">
              <a:xfrm>
                <a:off x="4234" y="233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7" name="Freeform 169"/>
              <p:cNvSpPr>
                <a:spLocks noChangeAspect="1"/>
              </p:cNvSpPr>
              <p:nvPr/>
            </p:nvSpPr>
            <p:spPr bwMode="auto">
              <a:xfrm>
                <a:off x="4237" y="234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8" name="Freeform 170"/>
              <p:cNvSpPr>
                <a:spLocks noChangeAspect="1" noEditPoints="1"/>
              </p:cNvSpPr>
              <p:nvPr/>
            </p:nvSpPr>
            <p:spPr bwMode="auto">
              <a:xfrm>
                <a:off x="4239" y="234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39" name="Freeform 171"/>
              <p:cNvSpPr>
                <a:spLocks noChangeAspect="1" noEditPoints="1"/>
              </p:cNvSpPr>
              <p:nvPr/>
            </p:nvSpPr>
            <p:spPr bwMode="auto">
              <a:xfrm>
                <a:off x="4241" y="234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0" name="Freeform 172"/>
              <p:cNvSpPr>
                <a:spLocks noChangeAspect="1" noEditPoints="1"/>
              </p:cNvSpPr>
              <p:nvPr/>
            </p:nvSpPr>
            <p:spPr bwMode="auto">
              <a:xfrm>
                <a:off x="4243" y="234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1" name="Freeform 173"/>
              <p:cNvSpPr>
                <a:spLocks noChangeAspect="1" noEditPoints="1"/>
              </p:cNvSpPr>
              <p:nvPr/>
            </p:nvSpPr>
            <p:spPr bwMode="auto">
              <a:xfrm>
                <a:off x="4244" y="235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2" name="Freeform 174"/>
              <p:cNvSpPr>
                <a:spLocks noChangeAspect="1" noEditPoints="1"/>
              </p:cNvSpPr>
              <p:nvPr/>
            </p:nvSpPr>
            <p:spPr bwMode="auto">
              <a:xfrm>
                <a:off x="4246" y="235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3" name="Freeform 175"/>
              <p:cNvSpPr>
                <a:spLocks noChangeAspect="1" noEditPoints="1"/>
              </p:cNvSpPr>
              <p:nvPr/>
            </p:nvSpPr>
            <p:spPr bwMode="auto">
              <a:xfrm>
                <a:off x="4247" y="235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4" name="Freeform 176"/>
              <p:cNvSpPr>
                <a:spLocks noChangeAspect="1"/>
              </p:cNvSpPr>
              <p:nvPr/>
            </p:nvSpPr>
            <p:spPr bwMode="auto">
              <a:xfrm>
                <a:off x="4249" y="235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5" name="Freeform 177"/>
              <p:cNvSpPr>
                <a:spLocks noChangeAspect="1" noEditPoints="1"/>
              </p:cNvSpPr>
              <p:nvPr/>
            </p:nvSpPr>
            <p:spPr bwMode="auto">
              <a:xfrm>
                <a:off x="4250" y="235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6" name="Freeform 178"/>
              <p:cNvSpPr>
                <a:spLocks noChangeAspect="1"/>
              </p:cNvSpPr>
              <p:nvPr/>
            </p:nvSpPr>
            <p:spPr bwMode="auto">
              <a:xfrm>
                <a:off x="4251" y="235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7" name="Freeform 179"/>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8" name="Freeform 180"/>
              <p:cNvSpPr>
                <a:spLocks noChangeAspect="1" noEditPoints="1"/>
              </p:cNvSpPr>
              <p:nvPr/>
            </p:nvSpPr>
            <p:spPr bwMode="auto">
              <a:xfrm>
                <a:off x="4205" y="232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49" name="Freeform 181"/>
              <p:cNvSpPr>
                <a:spLocks noChangeAspect="1" noEditPoints="1"/>
              </p:cNvSpPr>
              <p:nvPr/>
            </p:nvSpPr>
            <p:spPr bwMode="auto">
              <a:xfrm>
                <a:off x="4205" y="232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0" name="Freeform 182"/>
              <p:cNvSpPr>
                <a:spLocks noChangeAspect="1" noEditPoints="1"/>
              </p:cNvSpPr>
              <p:nvPr/>
            </p:nvSpPr>
            <p:spPr bwMode="auto">
              <a:xfrm>
                <a:off x="4205" y="232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1" name="Freeform 183"/>
              <p:cNvSpPr>
                <a:spLocks noChangeAspect="1" noEditPoints="1"/>
              </p:cNvSpPr>
              <p:nvPr/>
            </p:nvSpPr>
            <p:spPr bwMode="auto">
              <a:xfrm>
                <a:off x="4220" y="235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2" name="Freeform 184"/>
              <p:cNvSpPr>
                <a:spLocks noChangeAspect="1" noEditPoints="1"/>
              </p:cNvSpPr>
              <p:nvPr/>
            </p:nvSpPr>
            <p:spPr bwMode="auto">
              <a:xfrm>
                <a:off x="4205" y="231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3" name="Freeform 185"/>
              <p:cNvSpPr>
                <a:spLocks noChangeAspect="1" noEditPoints="1"/>
              </p:cNvSpPr>
              <p:nvPr/>
            </p:nvSpPr>
            <p:spPr bwMode="auto">
              <a:xfrm>
                <a:off x="4220" y="235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4" name="Freeform 186"/>
              <p:cNvSpPr>
                <a:spLocks noChangeAspect="1" noEditPoints="1"/>
              </p:cNvSpPr>
              <p:nvPr/>
            </p:nvSpPr>
            <p:spPr bwMode="auto">
              <a:xfrm>
                <a:off x="4206" y="231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5" name="Freeform 187"/>
              <p:cNvSpPr>
                <a:spLocks noChangeAspect="1" noEditPoints="1"/>
              </p:cNvSpPr>
              <p:nvPr/>
            </p:nvSpPr>
            <p:spPr bwMode="auto">
              <a:xfrm>
                <a:off x="4231" y="237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6" name="Freeform 188"/>
              <p:cNvSpPr>
                <a:spLocks noChangeAspect="1" noEditPoints="1"/>
              </p:cNvSpPr>
              <p:nvPr/>
            </p:nvSpPr>
            <p:spPr bwMode="auto">
              <a:xfrm>
                <a:off x="4207" y="230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7" name="Freeform 189"/>
              <p:cNvSpPr>
                <a:spLocks noChangeAspect="1" noEditPoints="1"/>
              </p:cNvSpPr>
              <p:nvPr/>
            </p:nvSpPr>
            <p:spPr bwMode="auto">
              <a:xfrm>
                <a:off x="4256" y="238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8" name="Freeform 190"/>
              <p:cNvSpPr>
                <a:spLocks noChangeAspect="1" noEditPoints="1"/>
              </p:cNvSpPr>
              <p:nvPr/>
            </p:nvSpPr>
            <p:spPr bwMode="auto">
              <a:xfrm>
                <a:off x="4274" y="239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59" name="Freeform 191"/>
              <p:cNvSpPr>
                <a:spLocks noChangeAspect="1" noEditPoints="1"/>
              </p:cNvSpPr>
              <p:nvPr/>
            </p:nvSpPr>
            <p:spPr bwMode="auto">
              <a:xfrm>
                <a:off x="4211" y="230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0" name="Freeform 192"/>
              <p:cNvSpPr>
                <a:spLocks noChangeAspect="1" noEditPoints="1"/>
              </p:cNvSpPr>
              <p:nvPr/>
            </p:nvSpPr>
            <p:spPr bwMode="auto">
              <a:xfrm>
                <a:off x="4299" y="235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1" name="Freeform 193"/>
              <p:cNvSpPr>
                <a:spLocks noChangeAspect="1" noEditPoints="1"/>
              </p:cNvSpPr>
              <p:nvPr/>
            </p:nvSpPr>
            <p:spPr bwMode="auto">
              <a:xfrm>
                <a:off x="4278" y="236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2" name="Freeform 194"/>
              <p:cNvSpPr>
                <a:spLocks noChangeAspect="1"/>
              </p:cNvSpPr>
              <p:nvPr/>
            </p:nvSpPr>
            <p:spPr bwMode="auto">
              <a:xfrm>
                <a:off x="4273" y="235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3" name="Freeform 195"/>
              <p:cNvSpPr>
                <a:spLocks noChangeAspect="1"/>
              </p:cNvSpPr>
              <p:nvPr/>
            </p:nvSpPr>
            <p:spPr bwMode="auto">
              <a:xfrm>
                <a:off x="4268" y="235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4" name="Freeform 196"/>
              <p:cNvSpPr>
                <a:spLocks noChangeAspect="1"/>
              </p:cNvSpPr>
              <p:nvPr/>
            </p:nvSpPr>
            <p:spPr bwMode="auto">
              <a:xfrm>
                <a:off x="4262" y="235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5" name="Freeform 197"/>
              <p:cNvSpPr>
                <a:spLocks noChangeAspect="1" noEditPoints="1"/>
              </p:cNvSpPr>
              <p:nvPr/>
            </p:nvSpPr>
            <p:spPr bwMode="auto">
              <a:xfrm>
                <a:off x="4260" y="235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6" name="Freeform 198"/>
              <p:cNvSpPr>
                <a:spLocks noChangeAspect="1" noEditPoints="1"/>
              </p:cNvSpPr>
              <p:nvPr/>
            </p:nvSpPr>
            <p:spPr bwMode="auto">
              <a:xfrm>
                <a:off x="4263" y="235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7" name="Freeform 199"/>
              <p:cNvSpPr>
                <a:spLocks noChangeAspect="1" noEditPoints="1"/>
              </p:cNvSpPr>
              <p:nvPr/>
            </p:nvSpPr>
            <p:spPr bwMode="auto">
              <a:xfrm>
                <a:off x="4223" y="232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8" name="Freeform 200"/>
              <p:cNvSpPr>
                <a:spLocks noChangeAspect="1" noEditPoints="1"/>
              </p:cNvSpPr>
              <p:nvPr/>
            </p:nvSpPr>
            <p:spPr bwMode="auto">
              <a:xfrm>
                <a:off x="4224" y="232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69" name="Freeform 201"/>
              <p:cNvSpPr>
                <a:spLocks noChangeAspect="1"/>
              </p:cNvSpPr>
              <p:nvPr/>
            </p:nvSpPr>
            <p:spPr bwMode="auto">
              <a:xfrm>
                <a:off x="4256" y="234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0" name="Freeform 202"/>
              <p:cNvSpPr>
                <a:spLocks noChangeAspect="1" noEditPoints="1"/>
              </p:cNvSpPr>
              <p:nvPr/>
            </p:nvSpPr>
            <p:spPr bwMode="auto">
              <a:xfrm>
                <a:off x="4253" y="234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1" name="Freeform 203"/>
              <p:cNvSpPr>
                <a:spLocks noChangeAspect="1" noEditPoints="1"/>
              </p:cNvSpPr>
              <p:nvPr/>
            </p:nvSpPr>
            <p:spPr bwMode="auto">
              <a:xfrm>
                <a:off x="4260" y="234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2" name="Freeform 204"/>
              <p:cNvSpPr>
                <a:spLocks noChangeAspect="1"/>
              </p:cNvSpPr>
              <p:nvPr/>
            </p:nvSpPr>
            <p:spPr bwMode="auto">
              <a:xfrm>
                <a:off x="4260" y="234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3" name="Freeform 205"/>
              <p:cNvSpPr>
                <a:spLocks noChangeAspect="1"/>
              </p:cNvSpPr>
              <p:nvPr/>
            </p:nvSpPr>
            <p:spPr bwMode="auto">
              <a:xfrm>
                <a:off x="4261" y="234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4" name="Freeform 206"/>
              <p:cNvSpPr>
                <a:spLocks noChangeAspect="1" noEditPoints="1"/>
              </p:cNvSpPr>
              <p:nvPr/>
            </p:nvSpPr>
            <p:spPr bwMode="auto">
              <a:xfrm>
                <a:off x="4260" y="234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5" name="Freeform 207"/>
              <p:cNvSpPr>
                <a:spLocks noChangeAspect="1" noEditPoints="1"/>
              </p:cNvSpPr>
              <p:nvPr/>
            </p:nvSpPr>
            <p:spPr bwMode="auto">
              <a:xfrm>
                <a:off x="4260" y="234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6" name="Freeform 208"/>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7" name="Freeform 209"/>
              <p:cNvSpPr>
                <a:spLocks noChangeAspect="1" noEditPoints="1"/>
              </p:cNvSpPr>
              <p:nvPr/>
            </p:nvSpPr>
            <p:spPr bwMode="auto">
              <a:xfrm>
                <a:off x="4260" y="234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8" name="Freeform 210"/>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79" name="Freeform 211"/>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80" name="Freeform 212"/>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81" name="Oval 213"/>
              <p:cNvSpPr>
                <a:spLocks noChangeAspect="1" noChangeArrowheads="1"/>
              </p:cNvSpPr>
              <p:nvPr/>
            </p:nvSpPr>
            <p:spPr bwMode="auto">
              <a:xfrm>
                <a:off x="4260" y="234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482" name="Freeform 214"/>
              <p:cNvSpPr>
                <a:spLocks noChangeAspect="1" noEditPoints="1"/>
              </p:cNvSpPr>
              <p:nvPr/>
            </p:nvSpPr>
            <p:spPr bwMode="auto">
              <a:xfrm>
                <a:off x="4260" y="234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83" name="Freeform 215"/>
              <p:cNvSpPr>
                <a:spLocks noChangeAspect="1" noEditPoints="1"/>
              </p:cNvSpPr>
              <p:nvPr/>
            </p:nvSpPr>
            <p:spPr bwMode="auto">
              <a:xfrm>
                <a:off x="4260" y="234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84" name="Freeform 216"/>
              <p:cNvSpPr>
                <a:spLocks noChangeAspect="1" noEditPoints="1"/>
              </p:cNvSpPr>
              <p:nvPr/>
            </p:nvSpPr>
            <p:spPr bwMode="auto">
              <a:xfrm>
                <a:off x="4260" y="234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85" name="Freeform 217"/>
              <p:cNvSpPr>
                <a:spLocks noChangeAspect="1" noEditPoints="1"/>
              </p:cNvSpPr>
              <p:nvPr/>
            </p:nvSpPr>
            <p:spPr bwMode="auto">
              <a:xfrm>
                <a:off x="4260" y="234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86" name="Freeform 218"/>
              <p:cNvSpPr>
                <a:spLocks noChangeAspect="1" noEditPoints="1"/>
              </p:cNvSpPr>
              <p:nvPr/>
            </p:nvSpPr>
            <p:spPr bwMode="auto">
              <a:xfrm>
                <a:off x="4260" y="234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87" name="Freeform 219"/>
              <p:cNvSpPr>
                <a:spLocks noChangeAspect="1" noEditPoints="1"/>
              </p:cNvSpPr>
              <p:nvPr/>
            </p:nvSpPr>
            <p:spPr bwMode="auto">
              <a:xfrm>
                <a:off x="4260" y="234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88" name="Freeform 220"/>
              <p:cNvSpPr>
                <a:spLocks noChangeAspect="1" noEditPoints="1"/>
              </p:cNvSpPr>
              <p:nvPr/>
            </p:nvSpPr>
            <p:spPr bwMode="auto">
              <a:xfrm>
                <a:off x="4260" y="234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89" name="Freeform 221"/>
              <p:cNvSpPr>
                <a:spLocks noChangeAspect="1" noEditPoints="1"/>
              </p:cNvSpPr>
              <p:nvPr/>
            </p:nvSpPr>
            <p:spPr bwMode="auto">
              <a:xfrm>
                <a:off x="4260" y="234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0" name="Freeform 222"/>
              <p:cNvSpPr>
                <a:spLocks noChangeAspect="1" noEditPoints="1"/>
              </p:cNvSpPr>
              <p:nvPr/>
            </p:nvSpPr>
            <p:spPr bwMode="auto">
              <a:xfrm>
                <a:off x="4261" y="234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1" name="Freeform 223"/>
              <p:cNvSpPr>
                <a:spLocks noChangeAspect="1" noEditPoints="1"/>
              </p:cNvSpPr>
              <p:nvPr/>
            </p:nvSpPr>
            <p:spPr bwMode="auto">
              <a:xfrm>
                <a:off x="4261" y="234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2" name="Freeform 224"/>
              <p:cNvSpPr>
                <a:spLocks noChangeAspect="1" noEditPoints="1"/>
              </p:cNvSpPr>
              <p:nvPr/>
            </p:nvSpPr>
            <p:spPr bwMode="auto">
              <a:xfrm>
                <a:off x="4218" y="230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3" name="Freeform 225"/>
              <p:cNvSpPr>
                <a:spLocks noChangeAspect="1" noEditPoints="1"/>
              </p:cNvSpPr>
              <p:nvPr/>
            </p:nvSpPr>
            <p:spPr bwMode="auto">
              <a:xfrm>
                <a:off x="4218" y="230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4" name="Freeform 226"/>
              <p:cNvSpPr>
                <a:spLocks noChangeAspect="1" noEditPoints="1"/>
              </p:cNvSpPr>
              <p:nvPr/>
            </p:nvSpPr>
            <p:spPr bwMode="auto">
              <a:xfrm>
                <a:off x="4233" y="232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5" name="Freeform 227"/>
              <p:cNvSpPr>
                <a:spLocks noChangeAspect="1" noEditPoints="1"/>
              </p:cNvSpPr>
              <p:nvPr/>
            </p:nvSpPr>
            <p:spPr bwMode="auto">
              <a:xfrm>
                <a:off x="4222" y="230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6" name="Freeform 228"/>
              <p:cNvSpPr>
                <a:spLocks noChangeAspect="1"/>
              </p:cNvSpPr>
              <p:nvPr/>
            </p:nvSpPr>
            <p:spPr bwMode="auto">
              <a:xfrm>
                <a:off x="4239" y="233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7" name="Freeform 229"/>
              <p:cNvSpPr>
                <a:spLocks noChangeAspect="1" noEditPoints="1"/>
              </p:cNvSpPr>
              <p:nvPr/>
            </p:nvSpPr>
            <p:spPr bwMode="auto">
              <a:xfrm>
                <a:off x="4222" y="230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8" name="Freeform 230"/>
              <p:cNvSpPr>
                <a:spLocks noChangeAspect="1"/>
              </p:cNvSpPr>
              <p:nvPr/>
            </p:nvSpPr>
            <p:spPr bwMode="auto">
              <a:xfrm>
                <a:off x="4244" y="233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499" name="Freeform 231"/>
              <p:cNvSpPr>
                <a:spLocks noChangeAspect="1" noEditPoints="1"/>
              </p:cNvSpPr>
              <p:nvPr/>
            </p:nvSpPr>
            <p:spPr bwMode="auto">
              <a:xfrm>
                <a:off x="4226" y="231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0" name="Freeform 232"/>
              <p:cNvSpPr>
                <a:spLocks noChangeAspect="1" noEditPoints="1"/>
              </p:cNvSpPr>
              <p:nvPr/>
            </p:nvSpPr>
            <p:spPr bwMode="auto">
              <a:xfrm>
                <a:off x="4256" y="234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1" name="Freeform 233"/>
              <p:cNvSpPr>
                <a:spLocks noChangeAspect="1" noEditPoints="1"/>
              </p:cNvSpPr>
              <p:nvPr/>
            </p:nvSpPr>
            <p:spPr bwMode="auto">
              <a:xfrm>
                <a:off x="4250" y="234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2" name="Freeform 234"/>
              <p:cNvSpPr>
                <a:spLocks noChangeAspect="1" noEditPoints="1"/>
              </p:cNvSpPr>
              <p:nvPr/>
            </p:nvSpPr>
            <p:spPr bwMode="auto">
              <a:xfrm>
                <a:off x="4231" y="231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3" name="Freeform 235"/>
              <p:cNvSpPr>
                <a:spLocks noChangeAspect="1" noEditPoints="1"/>
              </p:cNvSpPr>
              <p:nvPr/>
            </p:nvSpPr>
            <p:spPr bwMode="auto">
              <a:xfrm>
                <a:off x="4234" y="231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4" name="Freeform 236"/>
              <p:cNvSpPr>
                <a:spLocks noChangeAspect="1" noEditPoints="1"/>
              </p:cNvSpPr>
              <p:nvPr/>
            </p:nvSpPr>
            <p:spPr bwMode="auto">
              <a:xfrm>
                <a:off x="4258" y="234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5" name="Freeform 237"/>
              <p:cNvSpPr>
                <a:spLocks noChangeAspect="1" noEditPoints="1"/>
              </p:cNvSpPr>
              <p:nvPr/>
            </p:nvSpPr>
            <p:spPr bwMode="auto">
              <a:xfrm>
                <a:off x="4242" y="232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6" name="Freeform 238"/>
              <p:cNvSpPr>
                <a:spLocks noChangeAspect="1"/>
              </p:cNvSpPr>
              <p:nvPr/>
            </p:nvSpPr>
            <p:spPr bwMode="auto">
              <a:xfrm>
                <a:off x="4248" y="232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7" name="Freeform 239"/>
              <p:cNvSpPr>
                <a:spLocks noChangeAspect="1" noEditPoints="1"/>
              </p:cNvSpPr>
              <p:nvPr/>
            </p:nvSpPr>
            <p:spPr bwMode="auto">
              <a:xfrm>
                <a:off x="4265" y="235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8" name="Freeform 240"/>
              <p:cNvSpPr>
                <a:spLocks noChangeAspect="1"/>
              </p:cNvSpPr>
              <p:nvPr/>
            </p:nvSpPr>
            <p:spPr bwMode="auto">
              <a:xfrm>
                <a:off x="4268" y="234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09" name="Freeform 241"/>
              <p:cNvSpPr>
                <a:spLocks noChangeAspect="1"/>
              </p:cNvSpPr>
              <p:nvPr/>
            </p:nvSpPr>
            <p:spPr bwMode="auto">
              <a:xfrm>
                <a:off x="4253" y="234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0" name="Freeform 242"/>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1" name="Freeform 243"/>
              <p:cNvSpPr>
                <a:spLocks noChangeAspect="1" noEditPoints="1"/>
              </p:cNvSpPr>
              <p:nvPr/>
            </p:nvSpPr>
            <p:spPr bwMode="auto">
              <a:xfrm>
                <a:off x="4218" y="230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2" name="Freeform 244"/>
              <p:cNvSpPr>
                <a:spLocks noChangeAspect="1" noEditPoints="1"/>
              </p:cNvSpPr>
              <p:nvPr/>
            </p:nvSpPr>
            <p:spPr bwMode="auto">
              <a:xfrm>
                <a:off x="4216" y="229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3" name="Freeform 245"/>
              <p:cNvSpPr>
                <a:spLocks noChangeAspect="1" noEditPoints="1"/>
              </p:cNvSpPr>
              <p:nvPr/>
            </p:nvSpPr>
            <p:spPr bwMode="auto">
              <a:xfrm>
                <a:off x="4212" y="229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4" name="Freeform 246"/>
              <p:cNvSpPr>
                <a:spLocks noChangeAspect="1"/>
              </p:cNvSpPr>
              <p:nvPr/>
            </p:nvSpPr>
            <p:spPr bwMode="auto">
              <a:xfrm>
                <a:off x="4309" y="235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5" name="Freeform 247"/>
              <p:cNvSpPr>
                <a:spLocks noChangeAspect="1" noEditPoints="1"/>
              </p:cNvSpPr>
              <p:nvPr/>
            </p:nvSpPr>
            <p:spPr bwMode="auto">
              <a:xfrm>
                <a:off x="4210" y="229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6" name="Freeform 248"/>
              <p:cNvSpPr>
                <a:spLocks noChangeAspect="1" noEditPoints="1"/>
              </p:cNvSpPr>
              <p:nvPr/>
            </p:nvSpPr>
            <p:spPr bwMode="auto">
              <a:xfrm>
                <a:off x="4207" y="230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7" name="Freeform 249"/>
              <p:cNvSpPr>
                <a:spLocks noChangeAspect="1" noEditPoints="1"/>
              </p:cNvSpPr>
              <p:nvPr/>
            </p:nvSpPr>
            <p:spPr bwMode="auto">
              <a:xfrm>
                <a:off x="4207" y="230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8" name="Freeform 250"/>
              <p:cNvSpPr>
                <a:spLocks noChangeAspect="1" noEditPoints="1"/>
              </p:cNvSpPr>
              <p:nvPr/>
            </p:nvSpPr>
            <p:spPr bwMode="auto">
              <a:xfrm>
                <a:off x="4196" y="230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19" name="Freeform 251"/>
              <p:cNvSpPr>
                <a:spLocks noChangeAspect="1" noEditPoints="1"/>
              </p:cNvSpPr>
              <p:nvPr/>
            </p:nvSpPr>
            <p:spPr bwMode="auto">
              <a:xfrm>
                <a:off x="4196" y="230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0" name="Freeform 252"/>
              <p:cNvSpPr>
                <a:spLocks noChangeAspect="1" noEditPoints="1"/>
              </p:cNvSpPr>
              <p:nvPr/>
            </p:nvSpPr>
            <p:spPr bwMode="auto">
              <a:xfrm>
                <a:off x="4219" y="232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1" name="Freeform 253"/>
              <p:cNvSpPr>
                <a:spLocks noChangeAspect="1" noEditPoints="1"/>
              </p:cNvSpPr>
              <p:nvPr/>
            </p:nvSpPr>
            <p:spPr bwMode="auto">
              <a:xfrm>
                <a:off x="4224" y="232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2" name="Freeform 254"/>
              <p:cNvSpPr>
                <a:spLocks noChangeAspect="1" noEditPoints="1"/>
              </p:cNvSpPr>
              <p:nvPr/>
            </p:nvSpPr>
            <p:spPr bwMode="auto">
              <a:xfrm>
                <a:off x="4226" y="233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3" name="Freeform 255"/>
              <p:cNvSpPr>
                <a:spLocks noChangeAspect="1" noEditPoints="1"/>
              </p:cNvSpPr>
              <p:nvPr/>
            </p:nvSpPr>
            <p:spPr bwMode="auto">
              <a:xfrm>
                <a:off x="4230" y="233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4" name="Freeform 256"/>
              <p:cNvSpPr>
                <a:spLocks noChangeAspect="1" noEditPoints="1"/>
              </p:cNvSpPr>
              <p:nvPr/>
            </p:nvSpPr>
            <p:spPr bwMode="auto">
              <a:xfrm>
                <a:off x="4232" y="233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5" name="Freeform 257"/>
              <p:cNvSpPr>
                <a:spLocks noChangeAspect="1" noEditPoints="1"/>
              </p:cNvSpPr>
              <p:nvPr/>
            </p:nvSpPr>
            <p:spPr bwMode="auto">
              <a:xfrm>
                <a:off x="4234" y="233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6" name="Freeform 258"/>
              <p:cNvSpPr>
                <a:spLocks noChangeAspect="1"/>
              </p:cNvSpPr>
              <p:nvPr/>
            </p:nvSpPr>
            <p:spPr bwMode="auto">
              <a:xfrm>
                <a:off x="4237" y="234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7" name="Freeform 259"/>
              <p:cNvSpPr>
                <a:spLocks noChangeAspect="1" noEditPoints="1"/>
              </p:cNvSpPr>
              <p:nvPr/>
            </p:nvSpPr>
            <p:spPr bwMode="auto">
              <a:xfrm>
                <a:off x="4239" y="234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8" name="Freeform 260"/>
              <p:cNvSpPr>
                <a:spLocks noChangeAspect="1" noEditPoints="1"/>
              </p:cNvSpPr>
              <p:nvPr/>
            </p:nvSpPr>
            <p:spPr bwMode="auto">
              <a:xfrm>
                <a:off x="4241" y="234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29" name="Freeform 261"/>
              <p:cNvSpPr>
                <a:spLocks noChangeAspect="1" noEditPoints="1"/>
              </p:cNvSpPr>
              <p:nvPr/>
            </p:nvSpPr>
            <p:spPr bwMode="auto">
              <a:xfrm>
                <a:off x="4243" y="234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0" name="Freeform 262"/>
              <p:cNvSpPr>
                <a:spLocks noChangeAspect="1" noEditPoints="1"/>
              </p:cNvSpPr>
              <p:nvPr/>
            </p:nvSpPr>
            <p:spPr bwMode="auto">
              <a:xfrm>
                <a:off x="4244" y="235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1" name="Freeform 263"/>
              <p:cNvSpPr>
                <a:spLocks noChangeAspect="1" noEditPoints="1"/>
              </p:cNvSpPr>
              <p:nvPr/>
            </p:nvSpPr>
            <p:spPr bwMode="auto">
              <a:xfrm>
                <a:off x="4246" y="235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2" name="Freeform 264"/>
              <p:cNvSpPr>
                <a:spLocks noChangeAspect="1" noEditPoints="1"/>
              </p:cNvSpPr>
              <p:nvPr/>
            </p:nvSpPr>
            <p:spPr bwMode="auto">
              <a:xfrm>
                <a:off x="4247" y="235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3" name="Freeform 265"/>
              <p:cNvSpPr>
                <a:spLocks noChangeAspect="1"/>
              </p:cNvSpPr>
              <p:nvPr/>
            </p:nvSpPr>
            <p:spPr bwMode="auto">
              <a:xfrm>
                <a:off x="4249" y="235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4" name="Freeform 266"/>
              <p:cNvSpPr>
                <a:spLocks noChangeAspect="1" noEditPoints="1"/>
              </p:cNvSpPr>
              <p:nvPr/>
            </p:nvSpPr>
            <p:spPr bwMode="auto">
              <a:xfrm>
                <a:off x="4250" y="235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5" name="Freeform 267"/>
              <p:cNvSpPr>
                <a:spLocks noChangeAspect="1"/>
              </p:cNvSpPr>
              <p:nvPr/>
            </p:nvSpPr>
            <p:spPr bwMode="auto">
              <a:xfrm>
                <a:off x="4251" y="235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6" name="Freeform 268"/>
              <p:cNvSpPr>
                <a:spLocks noChangeAspect="1" noEditPoints="1"/>
              </p:cNvSpPr>
              <p:nvPr/>
            </p:nvSpPr>
            <p:spPr bwMode="auto">
              <a:xfrm>
                <a:off x="4252" y="235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7" name="Freeform 269"/>
              <p:cNvSpPr>
                <a:spLocks noChangeAspect="1" noEditPoints="1"/>
              </p:cNvSpPr>
              <p:nvPr/>
            </p:nvSpPr>
            <p:spPr bwMode="auto">
              <a:xfrm>
                <a:off x="4253" y="235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8" name="Freeform 270"/>
              <p:cNvSpPr>
                <a:spLocks noChangeAspect="1" noEditPoints="1"/>
              </p:cNvSpPr>
              <p:nvPr/>
            </p:nvSpPr>
            <p:spPr bwMode="auto">
              <a:xfrm>
                <a:off x="4255" y="235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39" name="Freeform 271"/>
              <p:cNvSpPr>
                <a:spLocks noChangeAspect="1"/>
              </p:cNvSpPr>
              <p:nvPr/>
            </p:nvSpPr>
            <p:spPr bwMode="auto">
              <a:xfrm>
                <a:off x="4256" y="235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0" name="Freeform 272"/>
              <p:cNvSpPr>
                <a:spLocks noChangeAspect="1"/>
              </p:cNvSpPr>
              <p:nvPr/>
            </p:nvSpPr>
            <p:spPr bwMode="auto">
              <a:xfrm>
                <a:off x="4257" y="235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1" name="Freeform 273"/>
              <p:cNvSpPr>
                <a:spLocks noChangeAspect="1" noEditPoints="1"/>
              </p:cNvSpPr>
              <p:nvPr/>
            </p:nvSpPr>
            <p:spPr bwMode="auto">
              <a:xfrm>
                <a:off x="4257" y="235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2" name="Freeform 274"/>
              <p:cNvSpPr>
                <a:spLocks noChangeAspect="1" noEditPoints="1"/>
              </p:cNvSpPr>
              <p:nvPr/>
            </p:nvSpPr>
            <p:spPr bwMode="auto">
              <a:xfrm>
                <a:off x="4258" y="235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3" name="Freeform 275"/>
              <p:cNvSpPr>
                <a:spLocks noChangeAspect="1"/>
              </p:cNvSpPr>
              <p:nvPr/>
            </p:nvSpPr>
            <p:spPr bwMode="auto">
              <a:xfrm>
                <a:off x="4260" y="236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4" name="Freeform 276"/>
              <p:cNvSpPr>
                <a:spLocks noChangeAspect="1" noEditPoints="1"/>
              </p:cNvSpPr>
              <p:nvPr/>
            </p:nvSpPr>
            <p:spPr bwMode="auto">
              <a:xfrm>
                <a:off x="4261" y="236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5" name="Freeform 277"/>
              <p:cNvSpPr>
                <a:spLocks noChangeAspect="1" noEditPoints="1"/>
              </p:cNvSpPr>
              <p:nvPr/>
            </p:nvSpPr>
            <p:spPr bwMode="auto">
              <a:xfrm>
                <a:off x="4263" y="236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6" name="Freeform 278"/>
              <p:cNvSpPr>
                <a:spLocks noChangeAspect="1"/>
              </p:cNvSpPr>
              <p:nvPr/>
            </p:nvSpPr>
            <p:spPr bwMode="auto">
              <a:xfrm>
                <a:off x="4265" y="236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7" name="Freeform 279"/>
              <p:cNvSpPr>
                <a:spLocks noChangeAspect="1" noEditPoints="1"/>
              </p:cNvSpPr>
              <p:nvPr/>
            </p:nvSpPr>
            <p:spPr bwMode="auto">
              <a:xfrm>
                <a:off x="4267" y="236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8" name="Freeform 280"/>
              <p:cNvSpPr>
                <a:spLocks noChangeAspect="1" noEditPoints="1"/>
              </p:cNvSpPr>
              <p:nvPr/>
            </p:nvSpPr>
            <p:spPr bwMode="auto">
              <a:xfrm>
                <a:off x="4269" y="236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49" name="Freeform 281"/>
              <p:cNvSpPr>
                <a:spLocks noChangeAspect="1"/>
              </p:cNvSpPr>
              <p:nvPr/>
            </p:nvSpPr>
            <p:spPr bwMode="auto">
              <a:xfrm>
                <a:off x="4271" y="236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0" name="Freeform 282"/>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1" name="Freeform 283"/>
              <p:cNvSpPr>
                <a:spLocks noChangeAspect="1" noEditPoints="1"/>
              </p:cNvSpPr>
              <p:nvPr/>
            </p:nvSpPr>
            <p:spPr bwMode="auto">
              <a:xfrm>
                <a:off x="4205" y="2328"/>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2" name="Freeform 284"/>
              <p:cNvSpPr>
                <a:spLocks noChangeAspect="1" noEditPoints="1"/>
              </p:cNvSpPr>
              <p:nvPr/>
            </p:nvSpPr>
            <p:spPr bwMode="auto">
              <a:xfrm>
                <a:off x="4205" y="2325"/>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3" name="Freeform 285"/>
              <p:cNvSpPr>
                <a:spLocks noChangeAspect="1" noEditPoints="1"/>
              </p:cNvSpPr>
              <p:nvPr/>
            </p:nvSpPr>
            <p:spPr bwMode="auto">
              <a:xfrm>
                <a:off x="4205" y="2322"/>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4" name="Freeform 286"/>
              <p:cNvSpPr>
                <a:spLocks noChangeAspect="1" noEditPoints="1"/>
              </p:cNvSpPr>
              <p:nvPr/>
            </p:nvSpPr>
            <p:spPr bwMode="auto">
              <a:xfrm>
                <a:off x="4220" y="2359"/>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5" name="Freeform 287"/>
              <p:cNvSpPr>
                <a:spLocks noChangeAspect="1" noEditPoints="1"/>
              </p:cNvSpPr>
              <p:nvPr/>
            </p:nvSpPr>
            <p:spPr bwMode="auto">
              <a:xfrm>
                <a:off x="4205" y="2318"/>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6" name="Freeform 288"/>
              <p:cNvSpPr>
                <a:spLocks noChangeAspect="1" noEditPoints="1"/>
              </p:cNvSpPr>
              <p:nvPr/>
            </p:nvSpPr>
            <p:spPr bwMode="auto">
              <a:xfrm>
                <a:off x="4220" y="2359"/>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7" name="Freeform 289"/>
              <p:cNvSpPr>
                <a:spLocks noChangeAspect="1" noEditPoints="1"/>
              </p:cNvSpPr>
              <p:nvPr/>
            </p:nvSpPr>
            <p:spPr bwMode="auto">
              <a:xfrm>
                <a:off x="4206" y="2313"/>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8" name="Freeform 290"/>
              <p:cNvSpPr>
                <a:spLocks noChangeAspect="1" noEditPoints="1"/>
              </p:cNvSpPr>
              <p:nvPr/>
            </p:nvSpPr>
            <p:spPr bwMode="auto">
              <a:xfrm>
                <a:off x="4231" y="2370"/>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59" name="Freeform 291"/>
              <p:cNvSpPr>
                <a:spLocks noChangeAspect="1" noEditPoints="1"/>
              </p:cNvSpPr>
              <p:nvPr/>
            </p:nvSpPr>
            <p:spPr bwMode="auto">
              <a:xfrm>
                <a:off x="4207" y="2308"/>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0" name="Freeform 292"/>
              <p:cNvSpPr>
                <a:spLocks noChangeAspect="1" noEditPoints="1"/>
              </p:cNvSpPr>
              <p:nvPr/>
            </p:nvSpPr>
            <p:spPr bwMode="auto">
              <a:xfrm>
                <a:off x="4256" y="2387"/>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1" name="Freeform 293"/>
              <p:cNvSpPr>
                <a:spLocks noChangeAspect="1" noEditPoints="1"/>
              </p:cNvSpPr>
              <p:nvPr/>
            </p:nvSpPr>
            <p:spPr bwMode="auto">
              <a:xfrm>
                <a:off x="4274" y="2395"/>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2" name="Freeform 294"/>
              <p:cNvSpPr>
                <a:spLocks noChangeAspect="1" noEditPoints="1"/>
              </p:cNvSpPr>
              <p:nvPr/>
            </p:nvSpPr>
            <p:spPr bwMode="auto">
              <a:xfrm>
                <a:off x="4211" y="2304"/>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3" name="Freeform 295"/>
              <p:cNvSpPr>
                <a:spLocks noChangeAspect="1" noEditPoints="1"/>
              </p:cNvSpPr>
              <p:nvPr/>
            </p:nvSpPr>
            <p:spPr bwMode="auto">
              <a:xfrm>
                <a:off x="4299" y="2357"/>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4" name="Freeform 296"/>
              <p:cNvSpPr>
                <a:spLocks noChangeAspect="1" noEditPoints="1"/>
              </p:cNvSpPr>
              <p:nvPr/>
            </p:nvSpPr>
            <p:spPr bwMode="auto">
              <a:xfrm>
                <a:off x="4278" y="2360"/>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5" name="Freeform 297"/>
              <p:cNvSpPr>
                <a:spLocks noChangeAspect="1"/>
              </p:cNvSpPr>
              <p:nvPr/>
            </p:nvSpPr>
            <p:spPr bwMode="auto">
              <a:xfrm>
                <a:off x="4273" y="2358"/>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6" name="Freeform 298"/>
              <p:cNvSpPr>
                <a:spLocks noChangeAspect="1"/>
              </p:cNvSpPr>
              <p:nvPr/>
            </p:nvSpPr>
            <p:spPr bwMode="auto">
              <a:xfrm>
                <a:off x="4268" y="2355"/>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7" name="Freeform 299"/>
              <p:cNvSpPr>
                <a:spLocks noChangeAspect="1"/>
              </p:cNvSpPr>
              <p:nvPr/>
            </p:nvSpPr>
            <p:spPr bwMode="auto">
              <a:xfrm>
                <a:off x="4262" y="2352"/>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8" name="Freeform 300"/>
              <p:cNvSpPr>
                <a:spLocks noChangeAspect="1" noEditPoints="1"/>
              </p:cNvSpPr>
              <p:nvPr/>
            </p:nvSpPr>
            <p:spPr bwMode="auto">
              <a:xfrm>
                <a:off x="4260" y="2351"/>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69" name="Freeform 301"/>
              <p:cNvSpPr>
                <a:spLocks noChangeAspect="1" noEditPoints="1"/>
              </p:cNvSpPr>
              <p:nvPr/>
            </p:nvSpPr>
            <p:spPr bwMode="auto">
              <a:xfrm>
                <a:off x="4263" y="2350"/>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0" name="Freeform 302"/>
              <p:cNvSpPr>
                <a:spLocks noChangeAspect="1" noEditPoints="1"/>
              </p:cNvSpPr>
              <p:nvPr/>
            </p:nvSpPr>
            <p:spPr bwMode="auto">
              <a:xfrm>
                <a:off x="4223" y="2320"/>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1" name="Freeform 303"/>
              <p:cNvSpPr>
                <a:spLocks noChangeAspect="1" noEditPoints="1"/>
              </p:cNvSpPr>
              <p:nvPr/>
            </p:nvSpPr>
            <p:spPr bwMode="auto">
              <a:xfrm>
                <a:off x="4224" y="2320"/>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2" name="Freeform 304"/>
              <p:cNvSpPr>
                <a:spLocks noChangeAspect="1"/>
              </p:cNvSpPr>
              <p:nvPr/>
            </p:nvSpPr>
            <p:spPr bwMode="auto">
              <a:xfrm>
                <a:off x="4256" y="2346"/>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3" name="Freeform 305"/>
              <p:cNvSpPr>
                <a:spLocks noChangeAspect="1" noEditPoints="1"/>
              </p:cNvSpPr>
              <p:nvPr/>
            </p:nvSpPr>
            <p:spPr bwMode="auto">
              <a:xfrm>
                <a:off x="4253" y="2344"/>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4" name="Freeform 306"/>
              <p:cNvSpPr>
                <a:spLocks noChangeAspect="1" noEditPoints="1"/>
              </p:cNvSpPr>
              <p:nvPr/>
            </p:nvSpPr>
            <p:spPr bwMode="auto">
              <a:xfrm>
                <a:off x="4260" y="2348"/>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5" name="Freeform 307"/>
              <p:cNvSpPr>
                <a:spLocks noChangeAspect="1"/>
              </p:cNvSpPr>
              <p:nvPr/>
            </p:nvSpPr>
            <p:spPr bwMode="auto">
              <a:xfrm>
                <a:off x="4260" y="2349"/>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6" name="Freeform 308"/>
              <p:cNvSpPr>
                <a:spLocks noChangeAspect="1"/>
              </p:cNvSpPr>
              <p:nvPr/>
            </p:nvSpPr>
            <p:spPr bwMode="auto">
              <a:xfrm>
                <a:off x="4261" y="2348"/>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7" name="Freeform 309"/>
              <p:cNvSpPr>
                <a:spLocks noChangeAspect="1" noEditPoints="1"/>
              </p:cNvSpPr>
              <p:nvPr/>
            </p:nvSpPr>
            <p:spPr bwMode="auto">
              <a:xfrm>
                <a:off x="4260" y="2349"/>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8" name="Freeform 310"/>
              <p:cNvSpPr>
                <a:spLocks noChangeAspect="1" noEditPoints="1"/>
              </p:cNvSpPr>
              <p:nvPr/>
            </p:nvSpPr>
            <p:spPr bwMode="auto">
              <a:xfrm>
                <a:off x="4260" y="2348"/>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79" name="Freeform 311"/>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80" name="Freeform 312"/>
              <p:cNvSpPr>
                <a:spLocks noChangeAspect="1" noEditPoints="1"/>
              </p:cNvSpPr>
              <p:nvPr/>
            </p:nvSpPr>
            <p:spPr bwMode="auto">
              <a:xfrm>
                <a:off x="4260" y="2349"/>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81" name="Freeform 313"/>
              <p:cNvSpPr>
                <a:spLocks noChangeAspect="1" noEditPoints="1"/>
              </p:cNvSpPr>
              <p:nvPr/>
            </p:nvSpPr>
            <p:spPr bwMode="auto">
              <a:xfrm>
                <a:off x="4260" y="2349"/>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82" name="Freeform 314"/>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83" name="Freeform 315"/>
              <p:cNvSpPr>
                <a:spLocks noChangeAspect="1" noEditPoints="1"/>
              </p:cNvSpPr>
              <p:nvPr/>
            </p:nvSpPr>
            <p:spPr bwMode="auto">
              <a:xfrm>
                <a:off x="4260" y="2349"/>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84" name="Oval 316"/>
              <p:cNvSpPr>
                <a:spLocks noChangeAspect="1" noChangeArrowheads="1"/>
              </p:cNvSpPr>
              <p:nvPr/>
            </p:nvSpPr>
            <p:spPr bwMode="auto">
              <a:xfrm>
                <a:off x="4260" y="2349"/>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0585" name="Freeform 317"/>
              <p:cNvSpPr>
                <a:spLocks noChangeAspect="1" noEditPoints="1"/>
              </p:cNvSpPr>
              <p:nvPr/>
            </p:nvSpPr>
            <p:spPr bwMode="auto">
              <a:xfrm>
                <a:off x="4260" y="2349"/>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86" name="Freeform 318"/>
              <p:cNvSpPr>
                <a:spLocks noChangeAspect="1" noEditPoints="1"/>
              </p:cNvSpPr>
              <p:nvPr/>
            </p:nvSpPr>
            <p:spPr bwMode="auto">
              <a:xfrm>
                <a:off x="4260" y="2349"/>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87" name="Freeform 319"/>
              <p:cNvSpPr>
                <a:spLocks noChangeAspect="1" noEditPoints="1"/>
              </p:cNvSpPr>
              <p:nvPr/>
            </p:nvSpPr>
            <p:spPr bwMode="auto">
              <a:xfrm>
                <a:off x="4260" y="2348"/>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88" name="Freeform 320"/>
              <p:cNvSpPr>
                <a:spLocks noChangeAspect="1" noEditPoints="1"/>
              </p:cNvSpPr>
              <p:nvPr/>
            </p:nvSpPr>
            <p:spPr bwMode="auto">
              <a:xfrm>
                <a:off x="4260" y="2348"/>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89" name="Freeform 321"/>
              <p:cNvSpPr>
                <a:spLocks noChangeAspect="1" noEditPoints="1"/>
              </p:cNvSpPr>
              <p:nvPr/>
            </p:nvSpPr>
            <p:spPr bwMode="auto">
              <a:xfrm>
                <a:off x="4260" y="2348"/>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0" name="Freeform 322"/>
              <p:cNvSpPr>
                <a:spLocks noChangeAspect="1" noEditPoints="1"/>
              </p:cNvSpPr>
              <p:nvPr/>
            </p:nvSpPr>
            <p:spPr bwMode="auto">
              <a:xfrm>
                <a:off x="4260" y="2348"/>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1" name="Freeform 323"/>
              <p:cNvSpPr>
                <a:spLocks noChangeAspect="1" noEditPoints="1"/>
              </p:cNvSpPr>
              <p:nvPr/>
            </p:nvSpPr>
            <p:spPr bwMode="auto">
              <a:xfrm>
                <a:off x="4260" y="2348"/>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2" name="Freeform 324"/>
              <p:cNvSpPr>
                <a:spLocks noChangeAspect="1" noEditPoints="1"/>
              </p:cNvSpPr>
              <p:nvPr/>
            </p:nvSpPr>
            <p:spPr bwMode="auto">
              <a:xfrm>
                <a:off x="4260" y="2348"/>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3" name="Freeform 325"/>
              <p:cNvSpPr>
                <a:spLocks noChangeAspect="1" noEditPoints="1"/>
              </p:cNvSpPr>
              <p:nvPr/>
            </p:nvSpPr>
            <p:spPr bwMode="auto">
              <a:xfrm>
                <a:off x="4261" y="2348"/>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4" name="Freeform 326"/>
              <p:cNvSpPr>
                <a:spLocks noChangeAspect="1" noEditPoints="1"/>
              </p:cNvSpPr>
              <p:nvPr/>
            </p:nvSpPr>
            <p:spPr bwMode="auto">
              <a:xfrm>
                <a:off x="4261" y="2348"/>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5" name="Freeform 327"/>
              <p:cNvSpPr>
                <a:spLocks noChangeAspect="1" noEditPoints="1"/>
              </p:cNvSpPr>
              <p:nvPr/>
            </p:nvSpPr>
            <p:spPr bwMode="auto">
              <a:xfrm>
                <a:off x="4218" y="2307"/>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6" name="Freeform 328"/>
              <p:cNvSpPr>
                <a:spLocks noChangeAspect="1" noEditPoints="1"/>
              </p:cNvSpPr>
              <p:nvPr/>
            </p:nvSpPr>
            <p:spPr bwMode="auto">
              <a:xfrm>
                <a:off x="4218" y="2307"/>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7" name="Freeform 329"/>
              <p:cNvSpPr>
                <a:spLocks noChangeAspect="1" noEditPoints="1"/>
              </p:cNvSpPr>
              <p:nvPr/>
            </p:nvSpPr>
            <p:spPr bwMode="auto">
              <a:xfrm>
                <a:off x="4233" y="2327"/>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8" name="Freeform 330"/>
              <p:cNvSpPr>
                <a:spLocks noChangeAspect="1" noEditPoints="1"/>
              </p:cNvSpPr>
              <p:nvPr/>
            </p:nvSpPr>
            <p:spPr bwMode="auto">
              <a:xfrm>
                <a:off x="4222" y="2307"/>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599" name="Freeform 331"/>
              <p:cNvSpPr>
                <a:spLocks noChangeAspect="1"/>
              </p:cNvSpPr>
              <p:nvPr/>
            </p:nvSpPr>
            <p:spPr bwMode="auto">
              <a:xfrm>
                <a:off x="4239" y="2332"/>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0" name="Freeform 332"/>
              <p:cNvSpPr>
                <a:spLocks noChangeAspect="1" noEditPoints="1"/>
              </p:cNvSpPr>
              <p:nvPr/>
            </p:nvSpPr>
            <p:spPr bwMode="auto">
              <a:xfrm>
                <a:off x="4222" y="2309"/>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1" name="Freeform 333"/>
              <p:cNvSpPr>
                <a:spLocks noChangeAspect="1"/>
              </p:cNvSpPr>
              <p:nvPr/>
            </p:nvSpPr>
            <p:spPr bwMode="auto">
              <a:xfrm>
                <a:off x="4244" y="2337"/>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2" name="Freeform 334"/>
              <p:cNvSpPr>
                <a:spLocks noChangeAspect="1" noEditPoints="1"/>
              </p:cNvSpPr>
              <p:nvPr/>
            </p:nvSpPr>
            <p:spPr bwMode="auto">
              <a:xfrm>
                <a:off x="4226" y="2311"/>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3" name="Freeform 335"/>
              <p:cNvSpPr>
                <a:spLocks noChangeAspect="1" noEditPoints="1"/>
              </p:cNvSpPr>
              <p:nvPr/>
            </p:nvSpPr>
            <p:spPr bwMode="auto">
              <a:xfrm>
                <a:off x="4256" y="2346"/>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4" name="Freeform 336"/>
              <p:cNvSpPr>
                <a:spLocks noChangeAspect="1" noEditPoints="1"/>
              </p:cNvSpPr>
              <p:nvPr/>
            </p:nvSpPr>
            <p:spPr bwMode="auto">
              <a:xfrm>
                <a:off x="4250" y="2341"/>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5" name="Freeform 337"/>
              <p:cNvSpPr>
                <a:spLocks noChangeAspect="1" noEditPoints="1"/>
              </p:cNvSpPr>
              <p:nvPr/>
            </p:nvSpPr>
            <p:spPr bwMode="auto">
              <a:xfrm>
                <a:off x="4231" y="2314"/>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6" name="Freeform 338"/>
              <p:cNvSpPr>
                <a:spLocks noChangeAspect="1" noEditPoints="1"/>
              </p:cNvSpPr>
              <p:nvPr/>
            </p:nvSpPr>
            <p:spPr bwMode="auto">
              <a:xfrm>
                <a:off x="4234" y="2315"/>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7" name="Freeform 339"/>
              <p:cNvSpPr>
                <a:spLocks noChangeAspect="1" noEditPoints="1"/>
              </p:cNvSpPr>
              <p:nvPr/>
            </p:nvSpPr>
            <p:spPr bwMode="auto">
              <a:xfrm>
                <a:off x="4258" y="2347"/>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8" name="Freeform 340"/>
              <p:cNvSpPr>
                <a:spLocks noChangeAspect="1" noEditPoints="1"/>
              </p:cNvSpPr>
              <p:nvPr/>
            </p:nvSpPr>
            <p:spPr bwMode="auto">
              <a:xfrm>
                <a:off x="4242" y="2320"/>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09" name="Freeform 341"/>
              <p:cNvSpPr>
                <a:spLocks noChangeAspect="1"/>
              </p:cNvSpPr>
              <p:nvPr/>
            </p:nvSpPr>
            <p:spPr bwMode="auto">
              <a:xfrm>
                <a:off x="4248" y="2326"/>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0" name="Freeform 342"/>
              <p:cNvSpPr>
                <a:spLocks noChangeAspect="1" noEditPoints="1"/>
              </p:cNvSpPr>
              <p:nvPr/>
            </p:nvSpPr>
            <p:spPr bwMode="auto">
              <a:xfrm>
                <a:off x="4265" y="2352"/>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1" name="Freeform 343"/>
              <p:cNvSpPr>
                <a:spLocks noChangeAspect="1"/>
              </p:cNvSpPr>
              <p:nvPr/>
            </p:nvSpPr>
            <p:spPr bwMode="auto">
              <a:xfrm>
                <a:off x="4268" y="2349"/>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2" name="Freeform 344"/>
              <p:cNvSpPr>
                <a:spLocks noChangeAspect="1"/>
              </p:cNvSpPr>
              <p:nvPr/>
            </p:nvSpPr>
            <p:spPr bwMode="auto">
              <a:xfrm>
                <a:off x="4253" y="2344"/>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3" name="Freeform 345"/>
              <p:cNvSpPr>
                <a:spLocks noChangeAspect="1" noEditPoints="1"/>
              </p:cNvSpPr>
              <p:nvPr/>
            </p:nvSpPr>
            <p:spPr bwMode="auto">
              <a:xfrm>
                <a:off x="4205" y="2304"/>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4" name="Freeform 346"/>
              <p:cNvSpPr>
                <a:spLocks noChangeAspect="1" noEditPoints="1"/>
              </p:cNvSpPr>
              <p:nvPr/>
            </p:nvSpPr>
            <p:spPr bwMode="auto">
              <a:xfrm>
                <a:off x="4218" y="2300"/>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5" name="Freeform 347"/>
              <p:cNvSpPr>
                <a:spLocks noChangeAspect="1" noEditPoints="1"/>
              </p:cNvSpPr>
              <p:nvPr/>
            </p:nvSpPr>
            <p:spPr bwMode="auto">
              <a:xfrm>
                <a:off x="4216" y="2299"/>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6" name="Freeform 348"/>
              <p:cNvSpPr>
                <a:spLocks noChangeAspect="1" noEditPoints="1"/>
              </p:cNvSpPr>
              <p:nvPr/>
            </p:nvSpPr>
            <p:spPr bwMode="auto">
              <a:xfrm>
                <a:off x="4212" y="2297"/>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7" name="Freeform 349"/>
              <p:cNvSpPr>
                <a:spLocks noChangeAspect="1"/>
              </p:cNvSpPr>
              <p:nvPr/>
            </p:nvSpPr>
            <p:spPr bwMode="auto">
              <a:xfrm>
                <a:off x="4309" y="2357"/>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8" name="Freeform 350"/>
              <p:cNvSpPr>
                <a:spLocks noChangeAspect="1" noEditPoints="1"/>
              </p:cNvSpPr>
              <p:nvPr/>
            </p:nvSpPr>
            <p:spPr bwMode="auto">
              <a:xfrm>
                <a:off x="4210" y="2297"/>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19" name="Freeform 351"/>
              <p:cNvSpPr>
                <a:spLocks noChangeAspect="1" noEditPoints="1"/>
              </p:cNvSpPr>
              <p:nvPr/>
            </p:nvSpPr>
            <p:spPr bwMode="auto">
              <a:xfrm>
                <a:off x="4207" y="2301"/>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0" name="Freeform 352"/>
              <p:cNvSpPr>
                <a:spLocks noChangeAspect="1" noEditPoints="1"/>
              </p:cNvSpPr>
              <p:nvPr/>
            </p:nvSpPr>
            <p:spPr bwMode="auto">
              <a:xfrm>
                <a:off x="4207" y="2303"/>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1" name="Freeform 353"/>
              <p:cNvSpPr>
                <a:spLocks noChangeAspect="1" noEditPoints="1"/>
              </p:cNvSpPr>
              <p:nvPr/>
            </p:nvSpPr>
            <p:spPr bwMode="auto">
              <a:xfrm>
                <a:off x="4196" y="2303"/>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2" name="Freeform 354"/>
              <p:cNvSpPr>
                <a:spLocks noChangeAspect="1" noEditPoints="1"/>
              </p:cNvSpPr>
              <p:nvPr/>
            </p:nvSpPr>
            <p:spPr bwMode="auto">
              <a:xfrm>
                <a:off x="4196" y="2304"/>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3" name="Freeform 355"/>
              <p:cNvSpPr>
                <a:spLocks noChangeAspect="1" noEditPoints="1"/>
              </p:cNvSpPr>
              <p:nvPr/>
            </p:nvSpPr>
            <p:spPr bwMode="auto">
              <a:xfrm>
                <a:off x="4219" y="2323"/>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4" name="Freeform 356"/>
              <p:cNvSpPr>
                <a:spLocks noChangeAspect="1" noEditPoints="1"/>
              </p:cNvSpPr>
              <p:nvPr/>
            </p:nvSpPr>
            <p:spPr bwMode="auto">
              <a:xfrm>
                <a:off x="4224" y="2328"/>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5" name="Freeform 357"/>
              <p:cNvSpPr>
                <a:spLocks noChangeAspect="1" noEditPoints="1"/>
              </p:cNvSpPr>
              <p:nvPr/>
            </p:nvSpPr>
            <p:spPr bwMode="auto">
              <a:xfrm>
                <a:off x="4226" y="2332"/>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6" name="Freeform 358"/>
              <p:cNvSpPr>
                <a:spLocks noChangeAspect="1" noEditPoints="1"/>
              </p:cNvSpPr>
              <p:nvPr/>
            </p:nvSpPr>
            <p:spPr bwMode="auto">
              <a:xfrm>
                <a:off x="4230" y="2335"/>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7" name="Freeform 359"/>
              <p:cNvSpPr>
                <a:spLocks noChangeAspect="1" noEditPoints="1"/>
              </p:cNvSpPr>
              <p:nvPr/>
            </p:nvSpPr>
            <p:spPr bwMode="auto">
              <a:xfrm>
                <a:off x="4232" y="2338"/>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8" name="Freeform 360"/>
              <p:cNvSpPr>
                <a:spLocks noChangeAspect="1" noEditPoints="1"/>
              </p:cNvSpPr>
              <p:nvPr/>
            </p:nvSpPr>
            <p:spPr bwMode="auto">
              <a:xfrm>
                <a:off x="4234" y="2339"/>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29" name="Freeform 361"/>
              <p:cNvSpPr>
                <a:spLocks noChangeAspect="1"/>
              </p:cNvSpPr>
              <p:nvPr/>
            </p:nvSpPr>
            <p:spPr bwMode="auto">
              <a:xfrm>
                <a:off x="4237" y="2342"/>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0" name="Freeform 362"/>
              <p:cNvSpPr>
                <a:spLocks noChangeAspect="1" noEditPoints="1"/>
              </p:cNvSpPr>
              <p:nvPr/>
            </p:nvSpPr>
            <p:spPr bwMode="auto">
              <a:xfrm>
                <a:off x="4239" y="2345"/>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1" name="Freeform 363"/>
              <p:cNvSpPr>
                <a:spLocks noChangeAspect="1" noEditPoints="1"/>
              </p:cNvSpPr>
              <p:nvPr/>
            </p:nvSpPr>
            <p:spPr bwMode="auto">
              <a:xfrm>
                <a:off x="4241" y="2347"/>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2" name="Freeform 364"/>
              <p:cNvSpPr>
                <a:spLocks noChangeAspect="1" noEditPoints="1"/>
              </p:cNvSpPr>
              <p:nvPr/>
            </p:nvSpPr>
            <p:spPr bwMode="auto">
              <a:xfrm>
                <a:off x="4243" y="2348"/>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3" name="Freeform 365"/>
              <p:cNvSpPr>
                <a:spLocks noChangeAspect="1" noEditPoints="1"/>
              </p:cNvSpPr>
              <p:nvPr/>
            </p:nvSpPr>
            <p:spPr bwMode="auto">
              <a:xfrm>
                <a:off x="4244" y="2350"/>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4" name="Freeform 366"/>
              <p:cNvSpPr>
                <a:spLocks noChangeAspect="1" noEditPoints="1"/>
              </p:cNvSpPr>
              <p:nvPr/>
            </p:nvSpPr>
            <p:spPr bwMode="auto">
              <a:xfrm>
                <a:off x="4246" y="2351"/>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5" name="Freeform 367"/>
              <p:cNvSpPr>
                <a:spLocks noChangeAspect="1" noEditPoints="1"/>
              </p:cNvSpPr>
              <p:nvPr/>
            </p:nvSpPr>
            <p:spPr bwMode="auto">
              <a:xfrm>
                <a:off x="4247" y="2353"/>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6" name="Freeform 368"/>
              <p:cNvSpPr>
                <a:spLocks noChangeAspect="1"/>
              </p:cNvSpPr>
              <p:nvPr/>
            </p:nvSpPr>
            <p:spPr bwMode="auto">
              <a:xfrm>
                <a:off x="4249" y="2354"/>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7" name="Freeform 369"/>
              <p:cNvSpPr>
                <a:spLocks noChangeAspect="1" noEditPoints="1"/>
              </p:cNvSpPr>
              <p:nvPr/>
            </p:nvSpPr>
            <p:spPr bwMode="auto">
              <a:xfrm>
                <a:off x="4250" y="2355"/>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8" name="Freeform 370"/>
              <p:cNvSpPr>
                <a:spLocks noChangeAspect="1"/>
              </p:cNvSpPr>
              <p:nvPr/>
            </p:nvSpPr>
            <p:spPr bwMode="auto">
              <a:xfrm>
                <a:off x="4251" y="2355"/>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39" name="Freeform 371"/>
              <p:cNvSpPr>
                <a:spLocks noChangeAspect="1" noEditPoints="1"/>
              </p:cNvSpPr>
              <p:nvPr/>
            </p:nvSpPr>
            <p:spPr bwMode="auto">
              <a:xfrm>
                <a:off x="4252" y="2356"/>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0" name="Freeform 372"/>
              <p:cNvSpPr>
                <a:spLocks noChangeAspect="1" noEditPoints="1"/>
              </p:cNvSpPr>
              <p:nvPr/>
            </p:nvSpPr>
            <p:spPr bwMode="auto">
              <a:xfrm>
                <a:off x="4253" y="2357"/>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1" name="Freeform 373"/>
              <p:cNvSpPr>
                <a:spLocks noChangeAspect="1" noEditPoints="1"/>
              </p:cNvSpPr>
              <p:nvPr/>
            </p:nvSpPr>
            <p:spPr bwMode="auto">
              <a:xfrm>
                <a:off x="4255" y="2357"/>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2" name="Freeform 374"/>
              <p:cNvSpPr>
                <a:spLocks noChangeAspect="1"/>
              </p:cNvSpPr>
              <p:nvPr/>
            </p:nvSpPr>
            <p:spPr bwMode="auto">
              <a:xfrm>
                <a:off x="4256" y="2358"/>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3" name="Freeform 375"/>
              <p:cNvSpPr>
                <a:spLocks noChangeAspect="1"/>
              </p:cNvSpPr>
              <p:nvPr/>
            </p:nvSpPr>
            <p:spPr bwMode="auto">
              <a:xfrm>
                <a:off x="4257" y="2359"/>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4" name="Freeform 376"/>
              <p:cNvSpPr>
                <a:spLocks noChangeAspect="1" noEditPoints="1"/>
              </p:cNvSpPr>
              <p:nvPr/>
            </p:nvSpPr>
            <p:spPr bwMode="auto">
              <a:xfrm>
                <a:off x="4257" y="2359"/>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5" name="Freeform 377"/>
              <p:cNvSpPr>
                <a:spLocks noChangeAspect="1" noEditPoints="1"/>
              </p:cNvSpPr>
              <p:nvPr/>
            </p:nvSpPr>
            <p:spPr bwMode="auto">
              <a:xfrm>
                <a:off x="4258" y="2359"/>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6" name="Freeform 378"/>
              <p:cNvSpPr>
                <a:spLocks noChangeAspect="1"/>
              </p:cNvSpPr>
              <p:nvPr/>
            </p:nvSpPr>
            <p:spPr bwMode="auto">
              <a:xfrm>
                <a:off x="4260" y="2360"/>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7" name="Freeform 379"/>
              <p:cNvSpPr>
                <a:spLocks noChangeAspect="1" noEditPoints="1"/>
              </p:cNvSpPr>
              <p:nvPr/>
            </p:nvSpPr>
            <p:spPr bwMode="auto">
              <a:xfrm>
                <a:off x="4261" y="2361"/>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8" name="Freeform 380"/>
              <p:cNvSpPr>
                <a:spLocks noChangeAspect="1" noEditPoints="1"/>
              </p:cNvSpPr>
              <p:nvPr/>
            </p:nvSpPr>
            <p:spPr bwMode="auto">
              <a:xfrm>
                <a:off x="4263" y="2362"/>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49" name="Freeform 381"/>
              <p:cNvSpPr>
                <a:spLocks noChangeAspect="1"/>
              </p:cNvSpPr>
              <p:nvPr/>
            </p:nvSpPr>
            <p:spPr bwMode="auto">
              <a:xfrm>
                <a:off x="4265" y="2363"/>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50" name="Freeform 382"/>
              <p:cNvSpPr>
                <a:spLocks noChangeAspect="1" noEditPoints="1"/>
              </p:cNvSpPr>
              <p:nvPr/>
            </p:nvSpPr>
            <p:spPr bwMode="auto">
              <a:xfrm>
                <a:off x="4267" y="2365"/>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51" name="Freeform 383"/>
              <p:cNvSpPr>
                <a:spLocks noChangeAspect="1" noEditPoints="1"/>
              </p:cNvSpPr>
              <p:nvPr/>
            </p:nvSpPr>
            <p:spPr bwMode="auto">
              <a:xfrm>
                <a:off x="4269" y="2366"/>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652" name="Freeform 384"/>
              <p:cNvSpPr>
                <a:spLocks noChangeAspect="1"/>
              </p:cNvSpPr>
              <p:nvPr/>
            </p:nvSpPr>
            <p:spPr bwMode="auto">
              <a:xfrm>
                <a:off x="4271" y="2367"/>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77859" name="Group 385"/>
            <p:cNvGrpSpPr>
              <a:grpSpLocks/>
            </p:cNvGrpSpPr>
            <p:nvPr/>
          </p:nvGrpSpPr>
          <p:grpSpPr bwMode="auto">
            <a:xfrm>
              <a:off x="4039" y="2223"/>
              <a:ext cx="124" cy="110"/>
              <a:chOff x="4039" y="2223"/>
              <a:chExt cx="124" cy="110"/>
            </a:xfrm>
          </p:grpSpPr>
          <p:sp>
            <p:nvSpPr>
              <p:cNvPr id="79445" name="Freeform 386"/>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46" name="Freeform 387"/>
              <p:cNvSpPr>
                <a:spLocks noChangeAspect="1" noEditPoints="1"/>
              </p:cNvSpPr>
              <p:nvPr/>
            </p:nvSpPr>
            <p:spPr bwMode="auto">
              <a:xfrm>
                <a:off x="4048" y="2254"/>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47" name="Freeform 388"/>
              <p:cNvSpPr>
                <a:spLocks noChangeAspect="1" noEditPoints="1"/>
              </p:cNvSpPr>
              <p:nvPr/>
            </p:nvSpPr>
            <p:spPr bwMode="auto">
              <a:xfrm>
                <a:off x="4048" y="2251"/>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48" name="Freeform 389"/>
              <p:cNvSpPr>
                <a:spLocks noChangeAspect="1" noEditPoints="1"/>
              </p:cNvSpPr>
              <p:nvPr/>
            </p:nvSpPr>
            <p:spPr bwMode="auto">
              <a:xfrm>
                <a:off x="4048" y="2248"/>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49" name="Freeform 390"/>
              <p:cNvSpPr>
                <a:spLocks noChangeAspect="1" noEditPoints="1"/>
              </p:cNvSpPr>
              <p:nvPr/>
            </p:nvSpPr>
            <p:spPr bwMode="auto">
              <a:xfrm>
                <a:off x="4063" y="2285"/>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0" name="Freeform 391"/>
              <p:cNvSpPr>
                <a:spLocks noChangeAspect="1" noEditPoints="1"/>
              </p:cNvSpPr>
              <p:nvPr/>
            </p:nvSpPr>
            <p:spPr bwMode="auto">
              <a:xfrm>
                <a:off x="4048" y="2244"/>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1" name="Freeform 392"/>
              <p:cNvSpPr>
                <a:spLocks noChangeAspect="1" noEditPoints="1"/>
              </p:cNvSpPr>
              <p:nvPr/>
            </p:nvSpPr>
            <p:spPr bwMode="auto">
              <a:xfrm>
                <a:off x="4063" y="2285"/>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2" name="Freeform 393"/>
              <p:cNvSpPr>
                <a:spLocks noChangeAspect="1" noEditPoints="1"/>
              </p:cNvSpPr>
              <p:nvPr/>
            </p:nvSpPr>
            <p:spPr bwMode="auto">
              <a:xfrm>
                <a:off x="4049" y="2239"/>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3" name="Freeform 394"/>
              <p:cNvSpPr>
                <a:spLocks noChangeAspect="1" noEditPoints="1"/>
              </p:cNvSpPr>
              <p:nvPr/>
            </p:nvSpPr>
            <p:spPr bwMode="auto">
              <a:xfrm>
                <a:off x="4074" y="2296"/>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4" name="Freeform 395"/>
              <p:cNvSpPr>
                <a:spLocks noChangeAspect="1" noEditPoints="1"/>
              </p:cNvSpPr>
              <p:nvPr/>
            </p:nvSpPr>
            <p:spPr bwMode="auto">
              <a:xfrm>
                <a:off x="4050" y="2234"/>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5" name="Freeform 396"/>
              <p:cNvSpPr>
                <a:spLocks noChangeAspect="1" noEditPoints="1"/>
              </p:cNvSpPr>
              <p:nvPr/>
            </p:nvSpPr>
            <p:spPr bwMode="auto">
              <a:xfrm>
                <a:off x="4099" y="2313"/>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6" name="Freeform 397"/>
              <p:cNvSpPr>
                <a:spLocks noChangeAspect="1" noEditPoints="1"/>
              </p:cNvSpPr>
              <p:nvPr/>
            </p:nvSpPr>
            <p:spPr bwMode="auto">
              <a:xfrm>
                <a:off x="4117" y="2321"/>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7" name="Freeform 398"/>
              <p:cNvSpPr>
                <a:spLocks noChangeAspect="1" noEditPoints="1"/>
              </p:cNvSpPr>
              <p:nvPr/>
            </p:nvSpPr>
            <p:spPr bwMode="auto">
              <a:xfrm>
                <a:off x="4054" y="2230"/>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8" name="Freeform 399"/>
              <p:cNvSpPr>
                <a:spLocks noChangeAspect="1" noEditPoints="1"/>
              </p:cNvSpPr>
              <p:nvPr/>
            </p:nvSpPr>
            <p:spPr bwMode="auto">
              <a:xfrm>
                <a:off x="4142" y="2283"/>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59" name="Freeform 400"/>
              <p:cNvSpPr>
                <a:spLocks noChangeAspect="1" noEditPoints="1"/>
              </p:cNvSpPr>
              <p:nvPr/>
            </p:nvSpPr>
            <p:spPr bwMode="auto">
              <a:xfrm>
                <a:off x="4121" y="2286"/>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0" name="Freeform 401"/>
              <p:cNvSpPr>
                <a:spLocks noChangeAspect="1"/>
              </p:cNvSpPr>
              <p:nvPr/>
            </p:nvSpPr>
            <p:spPr bwMode="auto">
              <a:xfrm>
                <a:off x="4116" y="2284"/>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1" name="Freeform 402"/>
              <p:cNvSpPr>
                <a:spLocks noChangeAspect="1"/>
              </p:cNvSpPr>
              <p:nvPr/>
            </p:nvSpPr>
            <p:spPr bwMode="auto">
              <a:xfrm>
                <a:off x="4111" y="2281"/>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2" name="Freeform 403"/>
              <p:cNvSpPr>
                <a:spLocks noChangeAspect="1"/>
              </p:cNvSpPr>
              <p:nvPr/>
            </p:nvSpPr>
            <p:spPr bwMode="auto">
              <a:xfrm>
                <a:off x="4105" y="2278"/>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3" name="Freeform 404"/>
              <p:cNvSpPr>
                <a:spLocks noChangeAspect="1" noEditPoints="1"/>
              </p:cNvSpPr>
              <p:nvPr/>
            </p:nvSpPr>
            <p:spPr bwMode="auto">
              <a:xfrm>
                <a:off x="4103" y="2277"/>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4" name="Freeform 405"/>
              <p:cNvSpPr>
                <a:spLocks noChangeAspect="1" noEditPoints="1"/>
              </p:cNvSpPr>
              <p:nvPr/>
            </p:nvSpPr>
            <p:spPr bwMode="auto">
              <a:xfrm>
                <a:off x="4106" y="2276"/>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5" name="Freeform 406"/>
              <p:cNvSpPr>
                <a:spLocks noChangeAspect="1" noEditPoints="1"/>
              </p:cNvSpPr>
              <p:nvPr/>
            </p:nvSpPr>
            <p:spPr bwMode="auto">
              <a:xfrm>
                <a:off x="4066" y="2246"/>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6" name="Freeform 407"/>
              <p:cNvSpPr>
                <a:spLocks noChangeAspect="1" noEditPoints="1"/>
              </p:cNvSpPr>
              <p:nvPr/>
            </p:nvSpPr>
            <p:spPr bwMode="auto">
              <a:xfrm>
                <a:off x="4067" y="2246"/>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7" name="Freeform 408"/>
              <p:cNvSpPr>
                <a:spLocks noChangeAspect="1"/>
              </p:cNvSpPr>
              <p:nvPr/>
            </p:nvSpPr>
            <p:spPr bwMode="auto">
              <a:xfrm>
                <a:off x="4099" y="2272"/>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8" name="Freeform 409"/>
              <p:cNvSpPr>
                <a:spLocks noChangeAspect="1" noEditPoints="1"/>
              </p:cNvSpPr>
              <p:nvPr/>
            </p:nvSpPr>
            <p:spPr bwMode="auto">
              <a:xfrm>
                <a:off x="4096" y="2270"/>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69" name="Freeform 410"/>
              <p:cNvSpPr>
                <a:spLocks noChangeAspect="1" noEditPoints="1"/>
              </p:cNvSpPr>
              <p:nvPr/>
            </p:nvSpPr>
            <p:spPr bwMode="auto">
              <a:xfrm>
                <a:off x="4103" y="2274"/>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0" name="Freeform 411"/>
              <p:cNvSpPr>
                <a:spLocks noChangeAspect="1"/>
              </p:cNvSpPr>
              <p:nvPr/>
            </p:nvSpPr>
            <p:spPr bwMode="auto">
              <a:xfrm>
                <a:off x="4103" y="2275"/>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1" name="Freeform 412"/>
              <p:cNvSpPr>
                <a:spLocks noChangeAspect="1"/>
              </p:cNvSpPr>
              <p:nvPr/>
            </p:nvSpPr>
            <p:spPr bwMode="auto">
              <a:xfrm>
                <a:off x="4104" y="2274"/>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2" name="Freeform 413"/>
              <p:cNvSpPr>
                <a:spLocks noChangeAspect="1" noEditPoints="1"/>
              </p:cNvSpPr>
              <p:nvPr/>
            </p:nvSpPr>
            <p:spPr bwMode="auto">
              <a:xfrm>
                <a:off x="4103" y="2275"/>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3" name="Freeform 414"/>
              <p:cNvSpPr>
                <a:spLocks noChangeAspect="1" noEditPoints="1"/>
              </p:cNvSpPr>
              <p:nvPr/>
            </p:nvSpPr>
            <p:spPr bwMode="auto">
              <a:xfrm>
                <a:off x="4103" y="2274"/>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4" name="Freeform 415"/>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5" name="Freeform 416"/>
              <p:cNvSpPr>
                <a:spLocks noChangeAspect="1" noEditPoints="1"/>
              </p:cNvSpPr>
              <p:nvPr/>
            </p:nvSpPr>
            <p:spPr bwMode="auto">
              <a:xfrm>
                <a:off x="4103" y="2275"/>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6" name="Freeform 417"/>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7" name="Freeform 418"/>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8" name="Freeform 419"/>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79" name="Oval 420"/>
              <p:cNvSpPr>
                <a:spLocks noChangeAspect="1" noChangeArrowheads="1"/>
              </p:cNvSpPr>
              <p:nvPr/>
            </p:nvSpPr>
            <p:spPr bwMode="auto">
              <a:xfrm>
                <a:off x="4103" y="2275"/>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9480" name="Freeform 421"/>
              <p:cNvSpPr>
                <a:spLocks noChangeAspect="1" noEditPoints="1"/>
              </p:cNvSpPr>
              <p:nvPr/>
            </p:nvSpPr>
            <p:spPr bwMode="auto">
              <a:xfrm>
                <a:off x="4103" y="2275"/>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81" name="Freeform 422"/>
              <p:cNvSpPr>
                <a:spLocks noChangeAspect="1" noEditPoints="1"/>
              </p:cNvSpPr>
              <p:nvPr/>
            </p:nvSpPr>
            <p:spPr bwMode="auto">
              <a:xfrm>
                <a:off x="4103" y="2275"/>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82" name="Freeform 423"/>
              <p:cNvSpPr>
                <a:spLocks noChangeAspect="1" noEditPoints="1"/>
              </p:cNvSpPr>
              <p:nvPr/>
            </p:nvSpPr>
            <p:spPr bwMode="auto">
              <a:xfrm>
                <a:off x="4103" y="2274"/>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83" name="Freeform 424"/>
              <p:cNvSpPr>
                <a:spLocks noChangeAspect="1" noEditPoints="1"/>
              </p:cNvSpPr>
              <p:nvPr/>
            </p:nvSpPr>
            <p:spPr bwMode="auto">
              <a:xfrm>
                <a:off x="4103" y="2274"/>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84" name="Freeform 425"/>
              <p:cNvSpPr>
                <a:spLocks noChangeAspect="1" noEditPoints="1"/>
              </p:cNvSpPr>
              <p:nvPr/>
            </p:nvSpPr>
            <p:spPr bwMode="auto">
              <a:xfrm>
                <a:off x="4103" y="2274"/>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85" name="Freeform 426"/>
              <p:cNvSpPr>
                <a:spLocks noChangeAspect="1" noEditPoints="1"/>
              </p:cNvSpPr>
              <p:nvPr/>
            </p:nvSpPr>
            <p:spPr bwMode="auto">
              <a:xfrm>
                <a:off x="4103" y="2274"/>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86" name="Freeform 427"/>
              <p:cNvSpPr>
                <a:spLocks noChangeAspect="1" noEditPoints="1"/>
              </p:cNvSpPr>
              <p:nvPr/>
            </p:nvSpPr>
            <p:spPr bwMode="auto">
              <a:xfrm>
                <a:off x="4103" y="2274"/>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87" name="Freeform 428"/>
              <p:cNvSpPr>
                <a:spLocks noChangeAspect="1" noEditPoints="1"/>
              </p:cNvSpPr>
              <p:nvPr/>
            </p:nvSpPr>
            <p:spPr bwMode="auto">
              <a:xfrm>
                <a:off x="4103" y="2274"/>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88" name="Freeform 429"/>
              <p:cNvSpPr>
                <a:spLocks noChangeAspect="1" noEditPoints="1"/>
              </p:cNvSpPr>
              <p:nvPr/>
            </p:nvSpPr>
            <p:spPr bwMode="auto">
              <a:xfrm>
                <a:off x="4104" y="2274"/>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89" name="Freeform 430"/>
              <p:cNvSpPr>
                <a:spLocks noChangeAspect="1" noEditPoints="1"/>
              </p:cNvSpPr>
              <p:nvPr/>
            </p:nvSpPr>
            <p:spPr bwMode="auto">
              <a:xfrm>
                <a:off x="4104" y="2274"/>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0" name="Freeform 431"/>
              <p:cNvSpPr>
                <a:spLocks noChangeAspect="1" noEditPoints="1"/>
              </p:cNvSpPr>
              <p:nvPr/>
            </p:nvSpPr>
            <p:spPr bwMode="auto">
              <a:xfrm>
                <a:off x="4061" y="2233"/>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1" name="Freeform 432"/>
              <p:cNvSpPr>
                <a:spLocks noChangeAspect="1" noEditPoints="1"/>
              </p:cNvSpPr>
              <p:nvPr/>
            </p:nvSpPr>
            <p:spPr bwMode="auto">
              <a:xfrm>
                <a:off x="4061" y="2233"/>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2" name="Freeform 433"/>
              <p:cNvSpPr>
                <a:spLocks noChangeAspect="1" noEditPoints="1"/>
              </p:cNvSpPr>
              <p:nvPr/>
            </p:nvSpPr>
            <p:spPr bwMode="auto">
              <a:xfrm>
                <a:off x="4076" y="2253"/>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3" name="Freeform 434"/>
              <p:cNvSpPr>
                <a:spLocks noChangeAspect="1" noEditPoints="1"/>
              </p:cNvSpPr>
              <p:nvPr/>
            </p:nvSpPr>
            <p:spPr bwMode="auto">
              <a:xfrm>
                <a:off x="4065" y="2233"/>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4" name="Freeform 435"/>
              <p:cNvSpPr>
                <a:spLocks noChangeAspect="1"/>
              </p:cNvSpPr>
              <p:nvPr/>
            </p:nvSpPr>
            <p:spPr bwMode="auto">
              <a:xfrm>
                <a:off x="4082" y="2258"/>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5" name="Freeform 436"/>
              <p:cNvSpPr>
                <a:spLocks noChangeAspect="1" noEditPoints="1"/>
              </p:cNvSpPr>
              <p:nvPr/>
            </p:nvSpPr>
            <p:spPr bwMode="auto">
              <a:xfrm>
                <a:off x="4065" y="2235"/>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6" name="Freeform 437"/>
              <p:cNvSpPr>
                <a:spLocks noChangeAspect="1"/>
              </p:cNvSpPr>
              <p:nvPr/>
            </p:nvSpPr>
            <p:spPr bwMode="auto">
              <a:xfrm>
                <a:off x="4087" y="2263"/>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7" name="Freeform 438"/>
              <p:cNvSpPr>
                <a:spLocks noChangeAspect="1" noEditPoints="1"/>
              </p:cNvSpPr>
              <p:nvPr/>
            </p:nvSpPr>
            <p:spPr bwMode="auto">
              <a:xfrm>
                <a:off x="4069" y="2237"/>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8" name="Freeform 439"/>
              <p:cNvSpPr>
                <a:spLocks noChangeAspect="1" noEditPoints="1"/>
              </p:cNvSpPr>
              <p:nvPr/>
            </p:nvSpPr>
            <p:spPr bwMode="auto">
              <a:xfrm>
                <a:off x="4099" y="2272"/>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99" name="Freeform 440"/>
              <p:cNvSpPr>
                <a:spLocks noChangeAspect="1" noEditPoints="1"/>
              </p:cNvSpPr>
              <p:nvPr/>
            </p:nvSpPr>
            <p:spPr bwMode="auto">
              <a:xfrm>
                <a:off x="4093" y="2267"/>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0" name="Freeform 441"/>
              <p:cNvSpPr>
                <a:spLocks noChangeAspect="1" noEditPoints="1"/>
              </p:cNvSpPr>
              <p:nvPr/>
            </p:nvSpPr>
            <p:spPr bwMode="auto">
              <a:xfrm>
                <a:off x="4074" y="2240"/>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1" name="Freeform 442"/>
              <p:cNvSpPr>
                <a:spLocks noChangeAspect="1" noEditPoints="1"/>
              </p:cNvSpPr>
              <p:nvPr/>
            </p:nvSpPr>
            <p:spPr bwMode="auto">
              <a:xfrm>
                <a:off x="4077" y="2241"/>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2" name="Freeform 443"/>
              <p:cNvSpPr>
                <a:spLocks noChangeAspect="1" noEditPoints="1"/>
              </p:cNvSpPr>
              <p:nvPr/>
            </p:nvSpPr>
            <p:spPr bwMode="auto">
              <a:xfrm>
                <a:off x="4101" y="2273"/>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3" name="Freeform 444"/>
              <p:cNvSpPr>
                <a:spLocks noChangeAspect="1" noEditPoints="1"/>
              </p:cNvSpPr>
              <p:nvPr/>
            </p:nvSpPr>
            <p:spPr bwMode="auto">
              <a:xfrm>
                <a:off x="4085" y="2246"/>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4" name="Freeform 445"/>
              <p:cNvSpPr>
                <a:spLocks noChangeAspect="1"/>
              </p:cNvSpPr>
              <p:nvPr/>
            </p:nvSpPr>
            <p:spPr bwMode="auto">
              <a:xfrm>
                <a:off x="4091" y="2252"/>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5" name="Freeform 446"/>
              <p:cNvSpPr>
                <a:spLocks noChangeAspect="1" noEditPoints="1"/>
              </p:cNvSpPr>
              <p:nvPr/>
            </p:nvSpPr>
            <p:spPr bwMode="auto">
              <a:xfrm>
                <a:off x="4108" y="2278"/>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6" name="Freeform 447"/>
              <p:cNvSpPr>
                <a:spLocks noChangeAspect="1"/>
              </p:cNvSpPr>
              <p:nvPr/>
            </p:nvSpPr>
            <p:spPr bwMode="auto">
              <a:xfrm>
                <a:off x="4111" y="2275"/>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7" name="Freeform 448"/>
              <p:cNvSpPr>
                <a:spLocks noChangeAspect="1"/>
              </p:cNvSpPr>
              <p:nvPr/>
            </p:nvSpPr>
            <p:spPr bwMode="auto">
              <a:xfrm>
                <a:off x="4096" y="2270"/>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8" name="Freeform 449"/>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09" name="Freeform 450"/>
              <p:cNvSpPr>
                <a:spLocks noChangeAspect="1" noEditPoints="1"/>
              </p:cNvSpPr>
              <p:nvPr/>
            </p:nvSpPr>
            <p:spPr bwMode="auto">
              <a:xfrm>
                <a:off x="4061" y="2226"/>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0" name="Freeform 451"/>
              <p:cNvSpPr>
                <a:spLocks noChangeAspect="1" noEditPoints="1"/>
              </p:cNvSpPr>
              <p:nvPr/>
            </p:nvSpPr>
            <p:spPr bwMode="auto">
              <a:xfrm>
                <a:off x="4059" y="2225"/>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1" name="Freeform 452"/>
              <p:cNvSpPr>
                <a:spLocks noChangeAspect="1" noEditPoints="1"/>
              </p:cNvSpPr>
              <p:nvPr/>
            </p:nvSpPr>
            <p:spPr bwMode="auto">
              <a:xfrm>
                <a:off x="4055" y="2223"/>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2" name="Freeform 453"/>
              <p:cNvSpPr>
                <a:spLocks noChangeAspect="1"/>
              </p:cNvSpPr>
              <p:nvPr/>
            </p:nvSpPr>
            <p:spPr bwMode="auto">
              <a:xfrm>
                <a:off x="4152" y="2283"/>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3" name="Freeform 454"/>
              <p:cNvSpPr>
                <a:spLocks noChangeAspect="1" noEditPoints="1"/>
              </p:cNvSpPr>
              <p:nvPr/>
            </p:nvSpPr>
            <p:spPr bwMode="auto">
              <a:xfrm>
                <a:off x="4053" y="2223"/>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4" name="Freeform 455"/>
              <p:cNvSpPr>
                <a:spLocks noChangeAspect="1" noEditPoints="1"/>
              </p:cNvSpPr>
              <p:nvPr/>
            </p:nvSpPr>
            <p:spPr bwMode="auto">
              <a:xfrm>
                <a:off x="4050" y="2227"/>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5" name="Freeform 456"/>
              <p:cNvSpPr>
                <a:spLocks noChangeAspect="1" noEditPoints="1"/>
              </p:cNvSpPr>
              <p:nvPr/>
            </p:nvSpPr>
            <p:spPr bwMode="auto">
              <a:xfrm>
                <a:off x="4050" y="2229"/>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6" name="Freeform 457"/>
              <p:cNvSpPr>
                <a:spLocks noChangeAspect="1" noEditPoints="1"/>
              </p:cNvSpPr>
              <p:nvPr/>
            </p:nvSpPr>
            <p:spPr bwMode="auto">
              <a:xfrm>
                <a:off x="4039" y="2229"/>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7" name="Freeform 458"/>
              <p:cNvSpPr>
                <a:spLocks noChangeAspect="1" noEditPoints="1"/>
              </p:cNvSpPr>
              <p:nvPr/>
            </p:nvSpPr>
            <p:spPr bwMode="auto">
              <a:xfrm>
                <a:off x="4039" y="2230"/>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8" name="Freeform 459"/>
              <p:cNvSpPr>
                <a:spLocks noChangeAspect="1" noEditPoints="1"/>
              </p:cNvSpPr>
              <p:nvPr/>
            </p:nvSpPr>
            <p:spPr bwMode="auto">
              <a:xfrm>
                <a:off x="4062" y="2249"/>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19" name="Freeform 460"/>
              <p:cNvSpPr>
                <a:spLocks noChangeAspect="1" noEditPoints="1"/>
              </p:cNvSpPr>
              <p:nvPr/>
            </p:nvSpPr>
            <p:spPr bwMode="auto">
              <a:xfrm>
                <a:off x="4067" y="2254"/>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0" name="Freeform 461"/>
              <p:cNvSpPr>
                <a:spLocks noChangeAspect="1" noEditPoints="1"/>
              </p:cNvSpPr>
              <p:nvPr/>
            </p:nvSpPr>
            <p:spPr bwMode="auto">
              <a:xfrm>
                <a:off x="4069" y="2258"/>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1" name="Freeform 462"/>
              <p:cNvSpPr>
                <a:spLocks noChangeAspect="1" noEditPoints="1"/>
              </p:cNvSpPr>
              <p:nvPr/>
            </p:nvSpPr>
            <p:spPr bwMode="auto">
              <a:xfrm>
                <a:off x="4073" y="2261"/>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2" name="Freeform 463"/>
              <p:cNvSpPr>
                <a:spLocks noChangeAspect="1" noEditPoints="1"/>
              </p:cNvSpPr>
              <p:nvPr/>
            </p:nvSpPr>
            <p:spPr bwMode="auto">
              <a:xfrm>
                <a:off x="4075" y="2264"/>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3" name="Freeform 464"/>
              <p:cNvSpPr>
                <a:spLocks noChangeAspect="1" noEditPoints="1"/>
              </p:cNvSpPr>
              <p:nvPr/>
            </p:nvSpPr>
            <p:spPr bwMode="auto">
              <a:xfrm>
                <a:off x="4077" y="2265"/>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4" name="Freeform 465"/>
              <p:cNvSpPr>
                <a:spLocks noChangeAspect="1"/>
              </p:cNvSpPr>
              <p:nvPr/>
            </p:nvSpPr>
            <p:spPr bwMode="auto">
              <a:xfrm>
                <a:off x="4080" y="2268"/>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5" name="Freeform 466"/>
              <p:cNvSpPr>
                <a:spLocks noChangeAspect="1" noEditPoints="1"/>
              </p:cNvSpPr>
              <p:nvPr/>
            </p:nvSpPr>
            <p:spPr bwMode="auto">
              <a:xfrm>
                <a:off x="4082" y="2271"/>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6" name="Freeform 467"/>
              <p:cNvSpPr>
                <a:spLocks noChangeAspect="1" noEditPoints="1"/>
              </p:cNvSpPr>
              <p:nvPr/>
            </p:nvSpPr>
            <p:spPr bwMode="auto">
              <a:xfrm>
                <a:off x="4084" y="2273"/>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7" name="Freeform 468"/>
              <p:cNvSpPr>
                <a:spLocks noChangeAspect="1" noEditPoints="1"/>
              </p:cNvSpPr>
              <p:nvPr/>
            </p:nvSpPr>
            <p:spPr bwMode="auto">
              <a:xfrm>
                <a:off x="4086" y="2274"/>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8" name="Freeform 469"/>
              <p:cNvSpPr>
                <a:spLocks noChangeAspect="1" noEditPoints="1"/>
              </p:cNvSpPr>
              <p:nvPr/>
            </p:nvSpPr>
            <p:spPr bwMode="auto">
              <a:xfrm>
                <a:off x="4087" y="2276"/>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29" name="Freeform 470"/>
              <p:cNvSpPr>
                <a:spLocks noChangeAspect="1" noEditPoints="1"/>
              </p:cNvSpPr>
              <p:nvPr/>
            </p:nvSpPr>
            <p:spPr bwMode="auto">
              <a:xfrm>
                <a:off x="4089" y="2277"/>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0" name="Freeform 471"/>
              <p:cNvSpPr>
                <a:spLocks noChangeAspect="1" noEditPoints="1"/>
              </p:cNvSpPr>
              <p:nvPr/>
            </p:nvSpPr>
            <p:spPr bwMode="auto">
              <a:xfrm>
                <a:off x="4090" y="2279"/>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1" name="Freeform 472"/>
              <p:cNvSpPr>
                <a:spLocks noChangeAspect="1"/>
              </p:cNvSpPr>
              <p:nvPr/>
            </p:nvSpPr>
            <p:spPr bwMode="auto">
              <a:xfrm>
                <a:off x="4092" y="2280"/>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2" name="Freeform 473"/>
              <p:cNvSpPr>
                <a:spLocks noChangeAspect="1" noEditPoints="1"/>
              </p:cNvSpPr>
              <p:nvPr/>
            </p:nvSpPr>
            <p:spPr bwMode="auto">
              <a:xfrm>
                <a:off x="4093" y="2281"/>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3" name="Freeform 474"/>
              <p:cNvSpPr>
                <a:spLocks noChangeAspect="1"/>
              </p:cNvSpPr>
              <p:nvPr/>
            </p:nvSpPr>
            <p:spPr bwMode="auto">
              <a:xfrm>
                <a:off x="4094" y="2281"/>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4" name="Freeform 475"/>
              <p:cNvSpPr>
                <a:spLocks noChangeAspect="1" noEditPoints="1"/>
              </p:cNvSpPr>
              <p:nvPr/>
            </p:nvSpPr>
            <p:spPr bwMode="auto">
              <a:xfrm>
                <a:off x="4095" y="2282"/>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5" name="Freeform 476"/>
              <p:cNvSpPr>
                <a:spLocks noChangeAspect="1" noEditPoints="1"/>
              </p:cNvSpPr>
              <p:nvPr/>
            </p:nvSpPr>
            <p:spPr bwMode="auto">
              <a:xfrm>
                <a:off x="4096" y="2283"/>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6" name="Freeform 477"/>
              <p:cNvSpPr>
                <a:spLocks noChangeAspect="1" noEditPoints="1"/>
              </p:cNvSpPr>
              <p:nvPr/>
            </p:nvSpPr>
            <p:spPr bwMode="auto">
              <a:xfrm>
                <a:off x="4098" y="2283"/>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7" name="Freeform 478"/>
              <p:cNvSpPr>
                <a:spLocks noChangeAspect="1"/>
              </p:cNvSpPr>
              <p:nvPr/>
            </p:nvSpPr>
            <p:spPr bwMode="auto">
              <a:xfrm>
                <a:off x="4099" y="2284"/>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8" name="Freeform 479"/>
              <p:cNvSpPr>
                <a:spLocks noChangeAspect="1"/>
              </p:cNvSpPr>
              <p:nvPr/>
            </p:nvSpPr>
            <p:spPr bwMode="auto">
              <a:xfrm>
                <a:off x="4100" y="2285"/>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39" name="Freeform 480"/>
              <p:cNvSpPr>
                <a:spLocks noChangeAspect="1" noEditPoints="1"/>
              </p:cNvSpPr>
              <p:nvPr/>
            </p:nvSpPr>
            <p:spPr bwMode="auto">
              <a:xfrm>
                <a:off x="4100" y="2285"/>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0" name="Freeform 481"/>
              <p:cNvSpPr>
                <a:spLocks noChangeAspect="1" noEditPoints="1"/>
              </p:cNvSpPr>
              <p:nvPr/>
            </p:nvSpPr>
            <p:spPr bwMode="auto">
              <a:xfrm>
                <a:off x="4101" y="2285"/>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1" name="Freeform 482"/>
              <p:cNvSpPr>
                <a:spLocks noChangeAspect="1"/>
              </p:cNvSpPr>
              <p:nvPr/>
            </p:nvSpPr>
            <p:spPr bwMode="auto">
              <a:xfrm>
                <a:off x="4103" y="2286"/>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2" name="Freeform 483"/>
              <p:cNvSpPr>
                <a:spLocks noChangeAspect="1" noEditPoints="1"/>
              </p:cNvSpPr>
              <p:nvPr/>
            </p:nvSpPr>
            <p:spPr bwMode="auto">
              <a:xfrm>
                <a:off x="4104" y="2287"/>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3" name="Freeform 484"/>
              <p:cNvSpPr>
                <a:spLocks noChangeAspect="1" noEditPoints="1"/>
              </p:cNvSpPr>
              <p:nvPr/>
            </p:nvSpPr>
            <p:spPr bwMode="auto">
              <a:xfrm>
                <a:off x="4106" y="2288"/>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4" name="Freeform 485"/>
              <p:cNvSpPr>
                <a:spLocks noChangeAspect="1"/>
              </p:cNvSpPr>
              <p:nvPr/>
            </p:nvSpPr>
            <p:spPr bwMode="auto">
              <a:xfrm>
                <a:off x="4108" y="2289"/>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5" name="Freeform 486"/>
              <p:cNvSpPr>
                <a:spLocks noChangeAspect="1" noEditPoints="1"/>
              </p:cNvSpPr>
              <p:nvPr/>
            </p:nvSpPr>
            <p:spPr bwMode="auto">
              <a:xfrm>
                <a:off x="4110" y="2291"/>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6" name="Freeform 487"/>
              <p:cNvSpPr>
                <a:spLocks noChangeAspect="1" noEditPoints="1"/>
              </p:cNvSpPr>
              <p:nvPr/>
            </p:nvSpPr>
            <p:spPr bwMode="auto">
              <a:xfrm>
                <a:off x="4112" y="2292"/>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7" name="Freeform 488"/>
              <p:cNvSpPr>
                <a:spLocks noChangeAspect="1"/>
              </p:cNvSpPr>
              <p:nvPr/>
            </p:nvSpPr>
            <p:spPr bwMode="auto">
              <a:xfrm>
                <a:off x="4114" y="2293"/>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8" name="Freeform 489"/>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49" name="Freeform 490"/>
              <p:cNvSpPr>
                <a:spLocks noChangeAspect="1" noEditPoints="1"/>
              </p:cNvSpPr>
              <p:nvPr/>
            </p:nvSpPr>
            <p:spPr bwMode="auto">
              <a:xfrm>
                <a:off x="4048" y="2254"/>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0" name="Freeform 491"/>
              <p:cNvSpPr>
                <a:spLocks noChangeAspect="1" noEditPoints="1"/>
              </p:cNvSpPr>
              <p:nvPr/>
            </p:nvSpPr>
            <p:spPr bwMode="auto">
              <a:xfrm>
                <a:off x="4048" y="2251"/>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1" name="Freeform 492"/>
              <p:cNvSpPr>
                <a:spLocks noChangeAspect="1" noEditPoints="1"/>
              </p:cNvSpPr>
              <p:nvPr/>
            </p:nvSpPr>
            <p:spPr bwMode="auto">
              <a:xfrm>
                <a:off x="4048" y="2248"/>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2" name="Freeform 493"/>
              <p:cNvSpPr>
                <a:spLocks noChangeAspect="1" noEditPoints="1"/>
              </p:cNvSpPr>
              <p:nvPr/>
            </p:nvSpPr>
            <p:spPr bwMode="auto">
              <a:xfrm>
                <a:off x="4063" y="2285"/>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3" name="Freeform 494"/>
              <p:cNvSpPr>
                <a:spLocks noChangeAspect="1" noEditPoints="1"/>
              </p:cNvSpPr>
              <p:nvPr/>
            </p:nvSpPr>
            <p:spPr bwMode="auto">
              <a:xfrm>
                <a:off x="4048" y="2244"/>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4" name="Freeform 495"/>
              <p:cNvSpPr>
                <a:spLocks noChangeAspect="1" noEditPoints="1"/>
              </p:cNvSpPr>
              <p:nvPr/>
            </p:nvSpPr>
            <p:spPr bwMode="auto">
              <a:xfrm>
                <a:off x="4063" y="2285"/>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5" name="Freeform 496"/>
              <p:cNvSpPr>
                <a:spLocks noChangeAspect="1" noEditPoints="1"/>
              </p:cNvSpPr>
              <p:nvPr/>
            </p:nvSpPr>
            <p:spPr bwMode="auto">
              <a:xfrm>
                <a:off x="4049" y="2239"/>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6" name="Freeform 497"/>
              <p:cNvSpPr>
                <a:spLocks noChangeAspect="1" noEditPoints="1"/>
              </p:cNvSpPr>
              <p:nvPr/>
            </p:nvSpPr>
            <p:spPr bwMode="auto">
              <a:xfrm>
                <a:off x="4074" y="2296"/>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7" name="Freeform 498"/>
              <p:cNvSpPr>
                <a:spLocks noChangeAspect="1" noEditPoints="1"/>
              </p:cNvSpPr>
              <p:nvPr/>
            </p:nvSpPr>
            <p:spPr bwMode="auto">
              <a:xfrm>
                <a:off x="4050" y="2234"/>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8" name="Freeform 499"/>
              <p:cNvSpPr>
                <a:spLocks noChangeAspect="1" noEditPoints="1"/>
              </p:cNvSpPr>
              <p:nvPr/>
            </p:nvSpPr>
            <p:spPr bwMode="auto">
              <a:xfrm>
                <a:off x="4099" y="2313"/>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59" name="Freeform 500"/>
              <p:cNvSpPr>
                <a:spLocks noChangeAspect="1" noEditPoints="1"/>
              </p:cNvSpPr>
              <p:nvPr/>
            </p:nvSpPr>
            <p:spPr bwMode="auto">
              <a:xfrm>
                <a:off x="4117" y="2321"/>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0" name="Freeform 501"/>
              <p:cNvSpPr>
                <a:spLocks noChangeAspect="1" noEditPoints="1"/>
              </p:cNvSpPr>
              <p:nvPr/>
            </p:nvSpPr>
            <p:spPr bwMode="auto">
              <a:xfrm>
                <a:off x="4054" y="2230"/>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1" name="Freeform 502"/>
              <p:cNvSpPr>
                <a:spLocks noChangeAspect="1" noEditPoints="1"/>
              </p:cNvSpPr>
              <p:nvPr/>
            </p:nvSpPr>
            <p:spPr bwMode="auto">
              <a:xfrm>
                <a:off x="4142" y="2283"/>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2" name="Freeform 503"/>
              <p:cNvSpPr>
                <a:spLocks noChangeAspect="1" noEditPoints="1"/>
              </p:cNvSpPr>
              <p:nvPr/>
            </p:nvSpPr>
            <p:spPr bwMode="auto">
              <a:xfrm>
                <a:off x="4121" y="2286"/>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3" name="Freeform 504"/>
              <p:cNvSpPr>
                <a:spLocks noChangeAspect="1"/>
              </p:cNvSpPr>
              <p:nvPr/>
            </p:nvSpPr>
            <p:spPr bwMode="auto">
              <a:xfrm>
                <a:off x="4116" y="2284"/>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4" name="Freeform 505"/>
              <p:cNvSpPr>
                <a:spLocks noChangeAspect="1"/>
              </p:cNvSpPr>
              <p:nvPr/>
            </p:nvSpPr>
            <p:spPr bwMode="auto">
              <a:xfrm>
                <a:off x="4111" y="2281"/>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5" name="Freeform 506"/>
              <p:cNvSpPr>
                <a:spLocks noChangeAspect="1"/>
              </p:cNvSpPr>
              <p:nvPr/>
            </p:nvSpPr>
            <p:spPr bwMode="auto">
              <a:xfrm>
                <a:off x="4105" y="2278"/>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6" name="Freeform 507"/>
              <p:cNvSpPr>
                <a:spLocks noChangeAspect="1" noEditPoints="1"/>
              </p:cNvSpPr>
              <p:nvPr/>
            </p:nvSpPr>
            <p:spPr bwMode="auto">
              <a:xfrm>
                <a:off x="4103" y="2277"/>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7" name="Freeform 508"/>
              <p:cNvSpPr>
                <a:spLocks noChangeAspect="1" noEditPoints="1"/>
              </p:cNvSpPr>
              <p:nvPr/>
            </p:nvSpPr>
            <p:spPr bwMode="auto">
              <a:xfrm>
                <a:off x="4106" y="2276"/>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8" name="Freeform 509"/>
              <p:cNvSpPr>
                <a:spLocks noChangeAspect="1" noEditPoints="1"/>
              </p:cNvSpPr>
              <p:nvPr/>
            </p:nvSpPr>
            <p:spPr bwMode="auto">
              <a:xfrm>
                <a:off x="4066" y="2246"/>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69" name="Freeform 510"/>
              <p:cNvSpPr>
                <a:spLocks noChangeAspect="1" noEditPoints="1"/>
              </p:cNvSpPr>
              <p:nvPr/>
            </p:nvSpPr>
            <p:spPr bwMode="auto">
              <a:xfrm>
                <a:off x="4067" y="2246"/>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0" name="Freeform 511"/>
              <p:cNvSpPr>
                <a:spLocks noChangeAspect="1"/>
              </p:cNvSpPr>
              <p:nvPr/>
            </p:nvSpPr>
            <p:spPr bwMode="auto">
              <a:xfrm>
                <a:off x="4099" y="2272"/>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1" name="Freeform 512"/>
              <p:cNvSpPr>
                <a:spLocks noChangeAspect="1" noEditPoints="1"/>
              </p:cNvSpPr>
              <p:nvPr/>
            </p:nvSpPr>
            <p:spPr bwMode="auto">
              <a:xfrm>
                <a:off x="4096" y="2270"/>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2" name="Freeform 513"/>
              <p:cNvSpPr>
                <a:spLocks noChangeAspect="1" noEditPoints="1"/>
              </p:cNvSpPr>
              <p:nvPr/>
            </p:nvSpPr>
            <p:spPr bwMode="auto">
              <a:xfrm>
                <a:off x="4103" y="2274"/>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3" name="Freeform 514"/>
              <p:cNvSpPr>
                <a:spLocks noChangeAspect="1"/>
              </p:cNvSpPr>
              <p:nvPr/>
            </p:nvSpPr>
            <p:spPr bwMode="auto">
              <a:xfrm>
                <a:off x="4103" y="2275"/>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4" name="Freeform 515"/>
              <p:cNvSpPr>
                <a:spLocks noChangeAspect="1"/>
              </p:cNvSpPr>
              <p:nvPr/>
            </p:nvSpPr>
            <p:spPr bwMode="auto">
              <a:xfrm>
                <a:off x="4104" y="2274"/>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5" name="Freeform 516"/>
              <p:cNvSpPr>
                <a:spLocks noChangeAspect="1" noEditPoints="1"/>
              </p:cNvSpPr>
              <p:nvPr/>
            </p:nvSpPr>
            <p:spPr bwMode="auto">
              <a:xfrm>
                <a:off x="4103" y="2275"/>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6" name="Freeform 517"/>
              <p:cNvSpPr>
                <a:spLocks noChangeAspect="1" noEditPoints="1"/>
              </p:cNvSpPr>
              <p:nvPr/>
            </p:nvSpPr>
            <p:spPr bwMode="auto">
              <a:xfrm>
                <a:off x="4103" y="2274"/>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7" name="Freeform 518"/>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8" name="Freeform 519"/>
              <p:cNvSpPr>
                <a:spLocks noChangeAspect="1" noEditPoints="1"/>
              </p:cNvSpPr>
              <p:nvPr/>
            </p:nvSpPr>
            <p:spPr bwMode="auto">
              <a:xfrm>
                <a:off x="4103" y="2275"/>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79" name="Freeform 520"/>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80" name="Freeform 521"/>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81" name="Freeform 522"/>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82" name="Oval 523"/>
              <p:cNvSpPr>
                <a:spLocks noChangeAspect="1" noChangeArrowheads="1"/>
              </p:cNvSpPr>
              <p:nvPr/>
            </p:nvSpPr>
            <p:spPr bwMode="auto">
              <a:xfrm>
                <a:off x="4103" y="2275"/>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9583" name="Freeform 524"/>
              <p:cNvSpPr>
                <a:spLocks noChangeAspect="1" noEditPoints="1"/>
              </p:cNvSpPr>
              <p:nvPr/>
            </p:nvSpPr>
            <p:spPr bwMode="auto">
              <a:xfrm>
                <a:off x="4103" y="2275"/>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84" name="Freeform 525"/>
              <p:cNvSpPr>
                <a:spLocks noChangeAspect="1" noEditPoints="1"/>
              </p:cNvSpPr>
              <p:nvPr/>
            </p:nvSpPr>
            <p:spPr bwMode="auto">
              <a:xfrm>
                <a:off x="4103" y="2275"/>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85" name="Freeform 526"/>
              <p:cNvSpPr>
                <a:spLocks noChangeAspect="1" noEditPoints="1"/>
              </p:cNvSpPr>
              <p:nvPr/>
            </p:nvSpPr>
            <p:spPr bwMode="auto">
              <a:xfrm>
                <a:off x="4103" y="2274"/>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86" name="Freeform 527"/>
              <p:cNvSpPr>
                <a:spLocks noChangeAspect="1" noEditPoints="1"/>
              </p:cNvSpPr>
              <p:nvPr/>
            </p:nvSpPr>
            <p:spPr bwMode="auto">
              <a:xfrm>
                <a:off x="4103" y="2274"/>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87" name="Freeform 528"/>
              <p:cNvSpPr>
                <a:spLocks noChangeAspect="1" noEditPoints="1"/>
              </p:cNvSpPr>
              <p:nvPr/>
            </p:nvSpPr>
            <p:spPr bwMode="auto">
              <a:xfrm>
                <a:off x="4103" y="2274"/>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88" name="Freeform 529"/>
              <p:cNvSpPr>
                <a:spLocks noChangeAspect="1" noEditPoints="1"/>
              </p:cNvSpPr>
              <p:nvPr/>
            </p:nvSpPr>
            <p:spPr bwMode="auto">
              <a:xfrm>
                <a:off x="4103" y="2274"/>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89" name="Freeform 530"/>
              <p:cNvSpPr>
                <a:spLocks noChangeAspect="1" noEditPoints="1"/>
              </p:cNvSpPr>
              <p:nvPr/>
            </p:nvSpPr>
            <p:spPr bwMode="auto">
              <a:xfrm>
                <a:off x="4103" y="2274"/>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0" name="Freeform 531"/>
              <p:cNvSpPr>
                <a:spLocks noChangeAspect="1" noEditPoints="1"/>
              </p:cNvSpPr>
              <p:nvPr/>
            </p:nvSpPr>
            <p:spPr bwMode="auto">
              <a:xfrm>
                <a:off x="4103" y="2274"/>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1" name="Freeform 532"/>
              <p:cNvSpPr>
                <a:spLocks noChangeAspect="1" noEditPoints="1"/>
              </p:cNvSpPr>
              <p:nvPr/>
            </p:nvSpPr>
            <p:spPr bwMode="auto">
              <a:xfrm>
                <a:off x="4104" y="2274"/>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2" name="Freeform 533"/>
              <p:cNvSpPr>
                <a:spLocks noChangeAspect="1" noEditPoints="1"/>
              </p:cNvSpPr>
              <p:nvPr/>
            </p:nvSpPr>
            <p:spPr bwMode="auto">
              <a:xfrm>
                <a:off x="4104" y="2274"/>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3" name="Freeform 534"/>
              <p:cNvSpPr>
                <a:spLocks noChangeAspect="1" noEditPoints="1"/>
              </p:cNvSpPr>
              <p:nvPr/>
            </p:nvSpPr>
            <p:spPr bwMode="auto">
              <a:xfrm>
                <a:off x="4061" y="2233"/>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4" name="Freeform 535"/>
              <p:cNvSpPr>
                <a:spLocks noChangeAspect="1" noEditPoints="1"/>
              </p:cNvSpPr>
              <p:nvPr/>
            </p:nvSpPr>
            <p:spPr bwMode="auto">
              <a:xfrm>
                <a:off x="4061" y="2233"/>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5" name="Freeform 536"/>
              <p:cNvSpPr>
                <a:spLocks noChangeAspect="1" noEditPoints="1"/>
              </p:cNvSpPr>
              <p:nvPr/>
            </p:nvSpPr>
            <p:spPr bwMode="auto">
              <a:xfrm>
                <a:off x="4076" y="2253"/>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6" name="Freeform 537"/>
              <p:cNvSpPr>
                <a:spLocks noChangeAspect="1" noEditPoints="1"/>
              </p:cNvSpPr>
              <p:nvPr/>
            </p:nvSpPr>
            <p:spPr bwMode="auto">
              <a:xfrm>
                <a:off x="4065" y="2233"/>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7" name="Freeform 538"/>
              <p:cNvSpPr>
                <a:spLocks noChangeAspect="1"/>
              </p:cNvSpPr>
              <p:nvPr/>
            </p:nvSpPr>
            <p:spPr bwMode="auto">
              <a:xfrm>
                <a:off x="4082" y="2258"/>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8" name="Freeform 539"/>
              <p:cNvSpPr>
                <a:spLocks noChangeAspect="1" noEditPoints="1"/>
              </p:cNvSpPr>
              <p:nvPr/>
            </p:nvSpPr>
            <p:spPr bwMode="auto">
              <a:xfrm>
                <a:off x="4065" y="2235"/>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599" name="Freeform 540"/>
              <p:cNvSpPr>
                <a:spLocks noChangeAspect="1"/>
              </p:cNvSpPr>
              <p:nvPr/>
            </p:nvSpPr>
            <p:spPr bwMode="auto">
              <a:xfrm>
                <a:off x="4087" y="2263"/>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0" name="Freeform 541"/>
              <p:cNvSpPr>
                <a:spLocks noChangeAspect="1" noEditPoints="1"/>
              </p:cNvSpPr>
              <p:nvPr/>
            </p:nvSpPr>
            <p:spPr bwMode="auto">
              <a:xfrm>
                <a:off x="4069" y="2237"/>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1" name="Freeform 542"/>
              <p:cNvSpPr>
                <a:spLocks noChangeAspect="1" noEditPoints="1"/>
              </p:cNvSpPr>
              <p:nvPr/>
            </p:nvSpPr>
            <p:spPr bwMode="auto">
              <a:xfrm>
                <a:off x="4099" y="2272"/>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2" name="Freeform 543"/>
              <p:cNvSpPr>
                <a:spLocks noChangeAspect="1" noEditPoints="1"/>
              </p:cNvSpPr>
              <p:nvPr/>
            </p:nvSpPr>
            <p:spPr bwMode="auto">
              <a:xfrm>
                <a:off x="4093" y="2267"/>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3" name="Freeform 544"/>
              <p:cNvSpPr>
                <a:spLocks noChangeAspect="1" noEditPoints="1"/>
              </p:cNvSpPr>
              <p:nvPr/>
            </p:nvSpPr>
            <p:spPr bwMode="auto">
              <a:xfrm>
                <a:off x="4074" y="2240"/>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4" name="Freeform 545"/>
              <p:cNvSpPr>
                <a:spLocks noChangeAspect="1" noEditPoints="1"/>
              </p:cNvSpPr>
              <p:nvPr/>
            </p:nvSpPr>
            <p:spPr bwMode="auto">
              <a:xfrm>
                <a:off x="4077" y="2241"/>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5" name="Freeform 546"/>
              <p:cNvSpPr>
                <a:spLocks noChangeAspect="1" noEditPoints="1"/>
              </p:cNvSpPr>
              <p:nvPr/>
            </p:nvSpPr>
            <p:spPr bwMode="auto">
              <a:xfrm>
                <a:off x="4101" y="2273"/>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6" name="Freeform 547"/>
              <p:cNvSpPr>
                <a:spLocks noChangeAspect="1" noEditPoints="1"/>
              </p:cNvSpPr>
              <p:nvPr/>
            </p:nvSpPr>
            <p:spPr bwMode="auto">
              <a:xfrm>
                <a:off x="4085" y="2246"/>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7" name="Freeform 548"/>
              <p:cNvSpPr>
                <a:spLocks noChangeAspect="1"/>
              </p:cNvSpPr>
              <p:nvPr/>
            </p:nvSpPr>
            <p:spPr bwMode="auto">
              <a:xfrm>
                <a:off x="4091" y="2252"/>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8" name="Freeform 549"/>
              <p:cNvSpPr>
                <a:spLocks noChangeAspect="1" noEditPoints="1"/>
              </p:cNvSpPr>
              <p:nvPr/>
            </p:nvSpPr>
            <p:spPr bwMode="auto">
              <a:xfrm>
                <a:off x="4108" y="2278"/>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09" name="Freeform 550"/>
              <p:cNvSpPr>
                <a:spLocks noChangeAspect="1"/>
              </p:cNvSpPr>
              <p:nvPr/>
            </p:nvSpPr>
            <p:spPr bwMode="auto">
              <a:xfrm>
                <a:off x="4111" y="2275"/>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0" name="Freeform 551"/>
              <p:cNvSpPr>
                <a:spLocks noChangeAspect="1"/>
              </p:cNvSpPr>
              <p:nvPr/>
            </p:nvSpPr>
            <p:spPr bwMode="auto">
              <a:xfrm>
                <a:off x="4096" y="2270"/>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1" name="Freeform 552"/>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2" name="Freeform 553"/>
              <p:cNvSpPr>
                <a:spLocks noChangeAspect="1" noEditPoints="1"/>
              </p:cNvSpPr>
              <p:nvPr/>
            </p:nvSpPr>
            <p:spPr bwMode="auto">
              <a:xfrm>
                <a:off x="4061" y="2226"/>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3" name="Freeform 554"/>
              <p:cNvSpPr>
                <a:spLocks noChangeAspect="1" noEditPoints="1"/>
              </p:cNvSpPr>
              <p:nvPr/>
            </p:nvSpPr>
            <p:spPr bwMode="auto">
              <a:xfrm>
                <a:off x="4059" y="2225"/>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4" name="Freeform 555"/>
              <p:cNvSpPr>
                <a:spLocks noChangeAspect="1" noEditPoints="1"/>
              </p:cNvSpPr>
              <p:nvPr/>
            </p:nvSpPr>
            <p:spPr bwMode="auto">
              <a:xfrm>
                <a:off x="4055" y="2223"/>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5" name="Freeform 556"/>
              <p:cNvSpPr>
                <a:spLocks noChangeAspect="1"/>
              </p:cNvSpPr>
              <p:nvPr/>
            </p:nvSpPr>
            <p:spPr bwMode="auto">
              <a:xfrm>
                <a:off x="4152" y="2283"/>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6" name="Freeform 557"/>
              <p:cNvSpPr>
                <a:spLocks noChangeAspect="1" noEditPoints="1"/>
              </p:cNvSpPr>
              <p:nvPr/>
            </p:nvSpPr>
            <p:spPr bwMode="auto">
              <a:xfrm>
                <a:off x="4053" y="2223"/>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7" name="Freeform 558"/>
              <p:cNvSpPr>
                <a:spLocks noChangeAspect="1" noEditPoints="1"/>
              </p:cNvSpPr>
              <p:nvPr/>
            </p:nvSpPr>
            <p:spPr bwMode="auto">
              <a:xfrm>
                <a:off x="4050" y="2227"/>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8" name="Freeform 559"/>
              <p:cNvSpPr>
                <a:spLocks noChangeAspect="1" noEditPoints="1"/>
              </p:cNvSpPr>
              <p:nvPr/>
            </p:nvSpPr>
            <p:spPr bwMode="auto">
              <a:xfrm>
                <a:off x="4050" y="2229"/>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19" name="Freeform 560"/>
              <p:cNvSpPr>
                <a:spLocks noChangeAspect="1" noEditPoints="1"/>
              </p:cNvSpPr>
              <p:nvPr/>
            </p:nvSpPr>
            <p:spPr bwMode="auto">
              <a:xfrm>
                <a:off x="4039" y="2229"/>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0" name="Freeform 561"/>
              <p:cNvSpPr>
                <a:spLocks noChangeAspect="1" noEditPoints="1"/>
              </p:cNvSpPr>
              <p:nvPr/>
            </p:nvSpPr>
            <p:spPr bwMode="auto">
              <a:xfrm>
                <a:off x="4039" y="2230"/>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1" name="Freeform 562"/>
              <p:cNvSpPr>
                <a:spLocks noChangeAspect="1" noEditPoints="1"/>
              </p:cNvSpPr>
              <p:nvPr/>
            </p:nvSpPr>
            <p:spPr bwMode="auto">
              <a:xfrm>
                <a:off x="4062" y="2249"/>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2" name="Freeform 563"/>
              <p:cNvSpPr>
                <a:spLocks noChangeAspect="1" noEditPoints="1"/>
              </p:cNvSpPr>
              <p:nvPr/>
            </p:nvSpPr>
            <p:spPr bwMode="auto">
              <a:xfrm>
                <a:off x="4067" y="2254"/>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3" name="Freeform 564"/>
              <p:cNvSpPr>
                <a:spLocks noChangeAspect="1" noEditPoints="1"/>
              </p:cNvSpPr>
              <p:nvPr/>
            </p:nvSpPr>
            <p:spPr bwMode="auto">
              <a:xfrm>
                <a:off x="4069" y="2258"/>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4" name="Freeform 565"/>
              <p:cNvSpPr>
                <a:spLocks noChangeAspect="1" noEditPoints="1"/>
              </p:cNvSpPr>
              <p:nvPr/>
            </p:nvSpPr>
            <p:spPr bwMode="auto">
              <a:xfrm>
                <a:off x="4073" y="2261"/>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5" name="Freeform 566"/>
              <p:cNvSpPr>
                <a:spLocks noChangeAspect="1" noEditPoints="1"/>
              </p:cNvSpPr>
              <p:nvPr/>
            </p:nvSpPr>
            <p:spPr bwMode="auto">
              <a:xfrm>
                <a:off x="4075" y="2264"/>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6" name="Freeform 567"/>
              <p:cNvSpPr>
                <a:spLocks noChangeAspect="1" noEditPoints="1"/>
              </p:cNvSpPr>
              <p:nvPr/>
            </p:nvSpPr>
            <p:spPr bwMode="auto">
              <a:xfrm>
                <a:off x="4077" y="2265"/>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7" name="Freeform 568"/>
              <p:cNvSpPr>
                <a:spLocks noChangeAspect="1"/>
              </p:cNvSpPr>
              <p:nvPr/>
            </p:nvSpPr>
            <p:spPr bwMode="auto">
              <a:xfrm>
                <a:off x="4080" y="2268"/>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8" name="Freeform 569"/>
              <p:cNvSpPr>
                <a:spLocks noChangeAspect="1" noEditPoints="1"/>
              </p:cNvSpPr>
              <p:nvPr/>
            </p:nvSpPr>
            <p:spPr bwMode="auto">
              <a:xfrm>
                <a:off x="4082" y="2271"/>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29" name="Freeform 570"/>
              <p:cNvSpPr>
                <a:spLocks noChangeAspect="1" noEditPoints="1"/>
              </p:cNvSpPr>
              <p:nvPr/>
            </p:nvSpPr>
            <p:spPr bwMode="auto">
              <a:xfrm>
                <a:off x="4084" y="2273"/>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0" name="Freeform 571"/>
              <p:cNvSpPr>
                <a:spLocks noChangeAspect="1" noEditPoints="1"/>
              </p:cNvSpPr>
              <p:nvPr/>
            </p:nvSpPr>
            <p:spPr bwMode="auto">
              <a:xfrm>
                <a:off x="4086" y="2274"/>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1" name="Freeform 572"/>
              <p:cNvSpPr>
                <a:spLocks noChangeAspect="1" noEditPoints="1"/>
              </p:cNvSpPr>
              <p:nvPr/>
            </p:nvSpPr>
            <p:spPr bwMode="auto">
              <a:xfrm>
                <a:off x="4087" y="2276"/>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2" name="Freeform 573"/>
              <p:cNvSpPr>
                <a:spLocks noChangeAspect="1" noEditPoints="1"/>
              </p:cNvSpPr>
              <p:nvPr/>
            </p:nvSpPr>
            <p:spPr bwMode="auto">
              <a:xfrm>
                <a:off x="4089" y="2277"/>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3" name="Freeform 574"/>
              <p:cNvSpPr>
                <a:spLocks noChangeAspect="1" noEditPoints="1"/>
              </p:cNvSpPr>
              <p:nvPr/>
            </p:nvSpPr>
            <p:spPr bwMode="auto">
              <a:xfrm>
                <a:off x="4090" y="2279"/>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4" name="Freeform 575"/>
              <p:cNvSpPr>
                <a:spLocks noChangeAspect="1"/>
              </p:cNvSpPr>
              <p:nvPr/>
            </p:nvSpPr>
            <p:spPr bwMode="auto">
              <a:xfrm>
                <a:off x="4092" y="2280"/>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5" name="Freeform 576"/>
              <p:cNvSpPr>
                <a:spLocks noChangeAspect="1" noEditPoints="1"/>
              </p:cNvSpPr>
              <p:nvPr/>
            </p:nvSpPr>
            <p:spPr bwMode="auto">
              <a:xfrm>
                <a:off x="4093" y="2281"/>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6" name="Freeform 577"/>
              <p:cNvSpPr>
                <a:spLocks noChangeAspect="1"/>
              </p:cNvSpPr>
              <p:nvPr/>
            </p:nvSpPr>
            <p:spPr bwMode="auto">
              <a:xfrm>
                <a:off x="4094" y="2281"/>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7" name="Freeform 578"/>
              <p:cNvSpPr>
                <a:spLocks noChangeAspect="1" noEditPoints="1"/>
              </p:cNvSpPr>
              <p:nvPr/>
            </p:nvSpPr>
            <p:spPr bwMode="auto">
              <a:xfrm>
                <a:off x="4095" y="2282"/>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8" name="Freeform 579"/>
              <p:cNvSpPr>
                <a:spLocks noChangeAspect="1" noEditPoints="1"/>
              </p:cNvSpPr>
              <p:nvPr/>
            </p:nvSpPr>
            <p:spPr bwMode="auto">
              <a:xfrm>
                <a:off x="4096" y="2283"/>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39" name="Freeform 580"/>
              <p:cNvSpPr>
                <a:spLocks noChangeAspect="1" noEditPoints="1"/>
              </p:cNvSpPr>
              <p:nvPr/>
            </p:nvSpPr>
            <p:spPr bwMode="auto">
              <a:xfrm>
                <a:off x="4098" y="2283"/>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0" name="Freeform 581"/>
              <p:cNvSpPr>
                <a:spLocks noChangeAspect="1"/>
              </p:cNvSpPr>
              <p:nvPr/>
            </p:nvSpPr>
            <p:spPr bwMode="auto">
              <a:xfrm>
                <a:off x="4099" y="2284"/>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1" name="Freeform 582"/>
              <p:cNvSpPr>
                <a:spLocks noChangeAspect="1"/>
              </p:cNvSpPr>
              <p:nvPr/>
            </p:nvSpPr>
            <p:spPr bwMode="auto">
              <a:xfrm>
                <a:off x="4100" y="2285"/>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2" name="Freeform 583"/>
              <p:cNvSpPr>
                <a:spLocks noChangeAspect="1" noEditPoints="1"/>
              </p:cNvSpPr>
              <p:nvPr/>
            </p:nvSpPr>
            <p:spPr bwMode="auto">
              <a:xfrm>
                <a:off x="4100" y="2285"/>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3" name="Freeform 584"/>
              <p:cNvSpPr>
                <a:spLocks noChangeAspect="1" noEditPoints="1"/>
              </p:cNvSpPr>
              <p:nvPr/>
            </p:nvSpPr>
            <p:spPr bwMode="auto">
              <a:xfrm>
                <a:off x="4101" y="2285"/>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4" name="Freeform 585"/>
              <p:cNvSpPr>
                <a:spLocks noChangeAspect="1"/>
              </p:cNvSpPr>
              <p:nvPr/>
            </p:nvSpPr>
            <p:spPr bwMode="auto">
              <a:xfrm>
                <a:off x="4103" y="2286"/>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5" name="Freeform 586"/>
              <p:cNvSpPr>
                <a:spLocks noChangeAspect="1" noEditPoints="1"/>
              </p:cNvSpPr>
              <p:nvPr/>
            </p:nvSpPr>
            <p:spPr bwMode="auto">
              <a:xfrm>
                <a:off x="4104" y="2287"/>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6" name="Freeform 587"/>
              <p:cNvSpPr>
                <a:spLocks noChangeAspect="1" noEditPoints="1"/>
              </p:cNvSpPr>
              <p:nvPr/>
            </p:nvSpPr>
            <p:spPr bwMode="auto">
              <a:xfrm>
                <a:off x="4106" y="2288"/>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7" name="Freeform 588"/>
              <p:cNvSpPr>
                <a:spLocks noChangeAspect="1"/>
              </p:cNvSpPr>
              <p:nvPr/>
            </p:nvSpPr>
            <p:spPr bwMode="auto">
              <a:xfrm>
                <a:off x="4108" y="2289"/>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8" name="Freeform 589"/>
              <p:cNvSpPr>
                <a:spLocks noChangeAspect="1" noEditPoints="1"/>
              </p:cNvSpPr>
              <p:nvPr/>
            </p:nvSpPr>
            <p:spPr bwMode="auto">
              <a:xfrm>
                <a:off x="4110" y="2291"/>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49" name="Freeform 590"/>
              <p:cNvSpPr>
                <a:spLocks noChangeAspect="1" noEditPoints="1"/>
              </p:cNvSpPr>
              <p:nvPr/>
            </p:nvSpPr>
            <p:spPr bwMode="auto">
              <a:xfrm>
                <a:off x="4112" y="2292"/>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0" name="Freeform 591"/>
              <p:cNvSpPr>
                <a:spLocks noChangeAspect="1"/>
              </p:cNvSpPr>
              <p:nvPr/>
            </p:nvSpPr>
            <p:spPr bwMode="auto">
              <a:xfrm>
                <a:off x="4114" y="2293"/>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1" name="Freeform 592"/>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2" name="Freeform 593"/>
              <p:cNvSpPr>
                <a:spLocks noChangeAspect="1" noEditPoints="1"/>
              </p:cNvSpPr>
              <p:nvPr/>
            </p:nvSpPr>
            <p:spPr bwMode="auto">
              <a:xfrm>
                <a:off x="4048" y="2254"/>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3" name="Freeform 594"/>
              <p:cNvSpPr>
                <a:spLocks noChangeAspect="1" noEditPoints="1"/>
              </p:cNvSpPr>
              <p:nvPr/>
            </p:nvSpPr>
            <p:spPr bwMode="auto">
              <a:xfrm>
                <a:off x="4048" y="2251"/>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4" name="Freeform 595"/>
              <p:cNvSpPr>
                <a:spLocks noChangeAspect="1" noEditPoints="1"/>
              </p:cNvSpPr>
              <p:nvPr/>
            </p:nvSpPr>
            <p:spPr bwMode="auto">
              <a:xfrm>
                <a:off x="4048" y="2248"/>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5" name="Freeform 596"/>
              <p:cNvSpPr>
                <a:spLocks noChangeAspect="1" noEditPoints="1"/>
              </p:cNvSpPr>
              <p:nvPr/>
            </p:nvSpPr>
            <p:spPr bwMode="auto">
              <a:xfrm>
                <a:off x="4063" y="2285"/>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6" name="Freeform 597"/>
              <p:cNvSpPr>
                <a:spLocks noChangeAspect="1" noEditPoints="1"/>
              </p:cNvSpPr>
              <p:nvPr/>
            </p:nvSpPr>
            <p:spPr bwMode="auto">
              <a:xfrm>
                <a:off x="4048" y="2244"/>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7" name="Freeform 598"/>
              <p:cNvSpPr>
                <a:spLocks noChangeAspect="1" noEditPoints="1"/>
              </p:cNvSpPr>
              <p:nvPr/>
            </p:nvSpPr>
            <p:spPr bwMode="auto">
              <a:xfrm>
                <a:off x="4063" y="2285"/>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8" name="Freeform 599"/>
              <p:cNvSpPr>
                <a:spLocks noChangeAspect="1" noEditPoints="1"/>
              </p:cNvSpPr>
              <p:nvPr/>
            </p:nvSpPr>
            <p:spPr bwMode="auto">
              <a:xfrm>
                <a:off x="4049" y="2239"/>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59" name="Freeform 600"/>
              <p:cNvSpPr>
                <a:spLocks noChangeAspect="1" noEditPoints="1"/>
              </p:cNvSpPr>
              <p:nvPr/>
            </p:nvSpPr>
            <p:spPr bwMode="auto">
              <a:xfrm>
                <a:off x="4074" y="2296"/>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0" name="Freeform 601"/>
              <p:cNvSpPr>
                <a:spLocks noChangeAspect="1" noEditPoints="1"/>
              </p:cNvSpPr>
              <p:nvPr/>
            </p:nvSpPr>
            <p:spPr bwMode="auto">
              <a:xfrm>
                <a:off x="4050" y="2234"/>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1" name="Freeform 602"/>
              <p:cNvSpPr>
                <a:spLocks noChangeAspect="1" noEditPoints="1"/>
              </p:cNvSpPr>
              <p:nvPr/>
            </p:nvSpPr>
            <p:spPr bwMode="auto">
              <a:xfrm>
                <a:off x="4099" y="2313"/>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2" name="Freeform 603"/>
              <p:cNvSpPr>
                <a:spLocks noChangeAspect="1" noEditPoints="1"/>
              </p:cNvSpPr>
              <p:nvPr/>
            </p:nvSpPr>
            <p:spPr bwMode="auto">
              <a:xfrm>
                <a:off x="4117" y="2321"/>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3" name="Freeform 604"/>
              <p:cNvSpPr>
                <a:spLocks noChangeAspect="1" noEditPoints="1"/>
              </p:cNvSpPr>
              <p:nvPr/>
            </p:nvSpPr>
            <p:spPr bwMode="auto">
              <a:xfrm>
                <a:off x="4054" y="2230"/>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4" name="Freeform 605"/>
              <p:cNvSpPr>
                <a:spLocks noChangeAspect="1" noEditPoints="1"/>
              </p:cNvSpPr>
              <p:nvPr/>
            </p:nvSpPr>
            <p:spPr bwMode="auto">
              <a:xfrm>
                <a:off x="4142" y="2283"/>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5" name="Freeform 606"/>
              <p:cNvSpPr>
                <a:spLocks noChangeAspect="1" noEditPoints="1"/>
              </p:cNvSpPr>
              <p:nvPr/>
            </p:nvSpPr>
            <p:spPr bwMode="auto">
              <a:xfrm>
                <a:off x="4121" y="2286"/>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6" name="Freeform 607"/>
              <p:cNvSpPr>
                <a:spLocks noChangeAspect="1"/>
              </p:cNvSpPr>
              <p:nvPr/>
            </p:nvSpPr>
            <p:spPr bwMode="auto">
              <a:xfrm>
                <a:off x="4116" y="2284"/>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7" name="Freeform 608"/>
              <p:cNvSpPr>
                <a:spLocks noChangeAspect="1"/>
              </p:cNvSpPr>
              <p:nvPr/>
            </p:nvSpPr>
            <p:spPr bwMode="auto">
              <a:xfrm>
                <a:off x="4111" y="2281"/>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8" name="Freeform 609"/>
              <p:cNvSpPr>
                <a:spLocks noChangeAspect="1"/>
              </p:cNvSpPr>
              <p:nvPr/>
            </p:nvSpPr>
            <p:spPr bwMode="auto">
              <a:xfrm>
                <a:off x="4105" y="2278"/>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69" name="Freeform 610"/>
              <p:cNvSpPr>
                <a:spLocks noChangeAspect="1" noEditPoints="1"/>
              </p:cNvSpPr>
              <p:nvPr/>
            </p:nvSpPr>
            <p:spPr bwMode="auto">
              <a:xfrm>
                <a:off x="4103" y="2277"/>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0" name="Freeform 611"/>
              <p:cNvSpPr>
                <a:spLocks noChangeAspect="1" noEditPoints="1"/>
              </p:cNvSpPr>
              <p:nvPr/>
            </p:nvSpPr>
            <p:spPr bwMode="auto">
              <a:xfrm>
                <a:off x="4106" y="2276"/>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1" name="Freeform 612"/>
              <p:cNvSpPr>
                <a:spLocks noChangeAspect="1" noEditPoints="1"/>
              </p:cNvSpPr>
              <p:nvPr/>
            </p:nvSpPr>
            <p:spPr bwMode="auto">
              <a:xfrm>
                <a:off x="4066" y="2246"/>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2" name="Freeform 613"/>
              <p:cNvSpPr>
                <a:spLocks noChangeAspect="1" noEditPoints="1"/>
              </p:cNvSpPr>
              <p:nvPr/>
            </p:nvSpPr>
            <p:spPr bwMode="auto">
              <a:xfrm>
                <a:off x="4067" y="2246"/>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3" name="Freeform 614"/>
              <p:cNvSpPr>
                <a:spLocks noChangeAspect="1"/>
              </p:cNvSpPr>
              <p:nvPr/>
            </p:nvSpPr>
            <p:spPr bwMode="auto">
              <a:xfrm>
                <a:off x="4099" y="2272"/>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4" name="Freeform 615"/>
              <p:cNvSpPr>
                <a:spLocks noChangeAspect="1" noEditPoints="1"/>
              </p:cNvSpPr>
              <p:nvPr/>
            </p:nvSpPr>
            <p:spPr bwMode="auto">
              <a:xfrm>
                <a:off x="4096" y="2270"/>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5" name="Freeform 616"/>
              <p:cNvSpPr>
                <a:spLocks noChangeAspect="1" noEditPoints="1"/>
              </p:cNvSpPr>
              <p:nvPr/>
            </p:nvSpPr>
            <p:spPr bwMode="auto">
              <a:xfrm>
                <a:off x="4103" y="2274"/>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6" name="Freeform 617"/>
              <p:cNvSpPr>
                <a:spLocks noChangeAspect="1"/>
              </p:cNvSpPr>
              <p:nvPr/>
            </p:nvSpPr>
            <p:spPr bwMode="auto">
              <a:xfrm>
                <a:off x="4103" y="2275"/>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7" name="Freeform 618"/>
              <p:cNvSpPr>
                <a:spLocks noChangeAspect="1"/>
              </p:cNvSpPr>
              <p:nvPr/>
            </p:nvSpPr>
            <p:spPr bwMode="auto">
              <a:xfrm>
                <a:off x="4104" y="2274"/>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8" name="Freeform 619"/>
              <p:cNvSpPr>
                <a:spLocks noChangeAspect="1" noEditPoints="1"/>
              </p:cNvSpPr>
              <p:nvPr/>
            </p:nvSpPr>
            <p:spPr bwMode="auto">
              <a:xfrm>
                <a:off x="4103" y="2275"/>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79" name="Freeform 620"/>
              <p:cNvSpPr>
                <a:spLocks noChangeAspect="1" noEditPoints="1"/>
              </p:cNvSpPr>
              <p:nvPr/>
            </p:nvSpPr>
            <p:spPr bwMode="auto">
              <a:xfrm>
                <a:off x="4103" y="2274"/>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80" name="Freeform 621"/>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81" name="Freeform 622"/>
              <p:cNvSpPr>
                <a:spLocks noChangeAspect="1" noEditPoints="1"/>
              </p:cNvSpPr>
              <p:nvPr/>
            </p:nvSpPr>
            <p:spPr bwMode="auto">
              <a:xfrm>
                <a:off x="4103" y="2275"/>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82" name="Freeform 623"/>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83" name="Freeform 624"/>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84" name="Freeform 625"/>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85" name="Oval 626"/>
              <p:cNvSpPr>
                <a:spLocks noChangeAspect="1" noChangeArrowheads="1"/>
              </p:cNvSpPr>
              <p:nvPr/>
            </p:nvSpPr>
            <p:spPr bwMode="auto">
              <a:xfrm>
                <a:off x="4103" y="2275"/>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9686" name="Freeform 627"/>
              <p:cNvSpPr>
                <a:spLocks noChangeAspect="1" noEditPoints="1"/>
              </p:cNvSpPr>
              <p:nvPr/>
            </p:nvSpPr>
            <p:spPr bwMode="auto">
              <a:xfrm>
                <a:off x="4103" y="2275"/>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87" name="Freeform 628"/>
              <p:cNvSpPr>
                <a:spLocks noChangeAspect="1" noEditPoints="1"/>
              </p:cNvSpPr>
              <p:nvPr/>
            </p:nvSpPr>
            <p:spPr bwMode="auto">
              <a:xfrm>
                <a:off x="4103" y="2275"/>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88" name="Freeform 629"/>
              <p:cNvSpPr>
                <a:spLocks noChangeAspect="1" noEditPoints="1"/>
              </p:cNvSpPr>
              <p:nvPr/>
            </p:nvSpPr>
            <p:spPr bwMode="auto">
              <a:xfrm>
                <a:off x="4103" y="2274"/>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89" name="Freeform 630"/>
              <p:cNvSpPr>
                <a:spLocks noChangeAspect="1" noEditPoints="1"/>
              </p:cNvSpPr>
              <p:nvPr/>
            </p:nvSpPr>
            <p:spPr bwMode="auto">
              <a:xfrm>
                <a:off x="4103" y="2274"/>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0" name="Freeform 631"/>
              <p:cNvSpPr>
                <a:spLocks noChangeAspect="1" noEditPoints="1"/>
              </p:cNvSpPr>
              <p:nvPr/>
            </p:nvSpPr>
            <p:spPr bwMode="auto">
              <a:xfrm>
                <a:off x="4103" y="2274"/>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1" name="Freeform 632"/>
              <p:cNvSpPr>
                <a:spLocks noChangeAspect="1" noEditPoints="1"/>
              </p:cNvSpPr>
              <p:nvPr/>
            </p:nvSpPr>
            <p:spPr bwMode="auto">
              <a:xfrm>
                <a:off x="4103" y="2274"/>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2" name="Freeform 633"/>
              <p:cNvSpPr>
                <a:spLocks noChangeAspect="1" noEditPoints="1"/>
              </p:cNvSpPr>
              <p:nvPr/>
            </p:nvSpPr>
            <p:spPr bwMode="auto">
              <a:xfrm>
                <a:off x="4103" y="2274"/>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3" name="Freeform 634"/>
              <p:cNvSpPr>
                <a:spLocks noChangeAspect="1" noEditPoints="1"/>
              </p:cNvSpPr>
              <p:nvPr/>
            </p:nvSpPr>
            <p:spPr bwMode="auto">
              <a:xfrm>
                <a:off x="4103" y="2274"/>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4" name="Freeform 635"/>
              <p:cNvSpPr>
                <a:spLocks noChangeAspect="1" noEditPoints="1"/>
              </p:cNvSpPr>
              <p:nvPr/>
            </p:nvSpPr>
            <p:spPr bwMode="auto">
              <a:xfrm>
                <a:off x="4104" y="2274"/>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5" name="Freeform 636"/>
              <p:cNvSpPr>
                <a:spLocks noChangeAspect="1" noEditPoints="1"/>
              </p:cNvSpPr>
              <p:nvPr/>
            </p:nvSpPr>
            <p:spPr bwMode="auto">
              <a:xfrm>
                <a:off x="4104" y="2274"/>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6" name="Freeform 637"/>
              <p:cNvSpPr>
                <a:spLocks noChangeAspect="1" noEditPoints="1"/>
              </p:cNvSpPr>
              <p:nvPr/>
            </p:nvSpPr>
            <p:spPr bwMode="auto">
              <a:xfrm>
                <a:off x="4061" y="2233"/>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7" name="Freeform 638"/>
              <p:cNvSpPr>
                <a:spLocks noChangeAspect="1" noEditPoints="1"/>
              </p:cNvSpPr>
              <p:nvPr/>
            </p:nvSpPr>
            <p:spPr bwMode="auto">
              <a:xfrm>
                <a:off x="4061" y="2233"/>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8" name="Freeform 639"/>
              <p:cNvSpPr>
                <a:spLocks noChangeAspect="1" noEditPoints="1"/>
              </p:cNvSpPr>
              <p:nvPr/>
            </p:nvSpPr>
            <p:spPr bwMode="auto">
              <a:xfrm>
                <a:off x="4076" y="2253"/>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699" name="Freeform 640"/>
              <p:cNvSpPr>
                <a:spLocks noChangeAspect="1" noEditPoints="1"/>
              </p:cNvSpPr>
              <p:nvPr/>
            </p:nvSpPr>
            <p:spPr bwMode="auto">
              <a:xfrm>
                <a:off x="4065" y="2233"/>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0" name="Freeform 641"/>
              <p:cNvSpPr>
                <a:spLocks noChangeAspect="1"/>
              </p:cNvSpPr>
              <p:nvPr/>
            </p:nvSpPr>
            <p:spPr bwMode="auto">
              <a:xfrm>
                <a:off x="4082" y="2258"/>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1" name="Freeform 642"/>
              <p:cNvSpPr>
                <a:spLocks noChangeAspect="1" noEditPoints="1"/>
              </p:cNvSpPr>
              <p:nvPr/>
            </p:nvSpPr>
            <p:spPr bwMode="auto">
              <a:xfrm>
                <a:off x="4065" y="2235"/>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2" name="Freeform 643"/>
              <p:cNvSpPr>
                <a:spLocks noChangeAspect="1"/>
              </p:cNvSpPr>
              <p:nvPr/>
            </p:nvSpPr>
            <p:spPr bwMode="auto">
              <a:xfrm>
                <a:off x="4087" y="2263"/>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3" name="Freeform 644"/>
              <p:cNvSpPr>
                <a:spLocks noChangeAspect="1" noEditPoints="1"/>
              </p:cNvSpPr>
              <p:nvPr/>
            </p:nvSpPr>
            <p:spPr bwMode="auto">
              <a:xfrm>
                <a:off x="4069" y="2237"/>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4" name="Freeform 645"/>
              <p:cNvSpPr>
                <a:spLocks noChangeAspect="1" noEditPoints="1"/>
              </p:cNvSpPr>
              <p:nvPr/>
            </p:nvSpPr>
            <p:spPr bwMode="auto">
              <a:xfrm>
                <a:off x="4099" y="2272"/>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5" name="Freeform 646"/>
              <p:cNvSpPr>
                <a:spLocks noChangeAspect="1" noEditPoints="1"/>
              </p:cNvSpPr>
              <p:nvPr/>
            </p:nvSpPr>
            <p:spPr bwMode="auto">
              <a:xfrm>
                <a:off x="4093" y="2267"/>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6" name="Freeform 647"/>
              <p:cNvSpPr>
                <a:spLocks noChangeAspect="1" noEditPoints="1"/>
              </p:cNvSpPr>
              <p:nvPr/>
            </p:nvSpPr>
            <p:spPr bwMode="auto">
              <a:xfrm>
                <a:off x="4074" y="2240"/>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7" name="Freeform 648"/>
              <p:cNvSpPr>
                <a:spLocks noChangeAspect="1" noEditPoints="1"/>
              </p:cNvSpPr>
              <p:nvPr/>
            </p:nvSpPr>
            <p:spPr bwMode="auto">
              <a:xfrm>
                <a:off x="4077" y="2241"/>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8" name="Freeform 649"/>
              <p:cNvSpPr>
                <a:spLocks noChangeAspect="1" noEditPoints="1"/>
              </p:cNvSpPr>
              <p:nvPr/>
            </p:nvSpPr>
            <p:spPr bwMode="auto">
              <a:xfrm>
                <a:off x="4101" y="2273"/>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09" name="Freeform 650"/>
              <p:cNvSpPr>
                <a:spLocks noChangeAspect="1" noEditPoints="1"/>
              </p:cNvSpPr>
              <p:nvPr/>
            </p:nvSpPr>
            <p:spPr bwMode="auto">
              <a:xfrm>
                <a:off x="4085" y="2246"/>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0" name="Freeform 651"/>
              <p:cNvSpPr>
                <a:spLocks noChangeAspect="1"/>
              </p:cNvSpPr>
              <p:nvPr/>
            </p:nvSpPr>
            <p:spPr bwMode="auto">
              <a:xfrm>
                <a:off x="4091" y="2252"/>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1" name="Freeform 652"/>
              <p:cNvSpPr>
                <a:spLocks noChangeAspect="1" noEditPoints="1"/>
              </p:cNvSpPr>
              <p:nvPr/>
            </p:nvSpPr>
            <p:spPr bwMode="auto">
              <a:xfrm>
                <a:off x="4108" y="2278"/>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2" name="Freeform 653"/>
              <p:cNvSpPr>
                <a:spLocks noChangeAspect="1"/>
              </p:cNvSpPr>
              <p:nvPr/>
            </p:nvSpPr>
            <p:spPr bwMode="auto">
              <a:xfrm>
                <a:off x="4111" y="2275"/>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3" name="Freeform 654"/>
              <p:cNvSpPr>
                <a:spLocks noChangeAspect="1"/>
              </p:cNvSpPr>
              <p:nvPr/>
            </p:nvSpPr>
            <p:spPr bwMode="auto">
              <a:xfrm>
                <a:off x="4096" y="2270"/>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4" name="Freeform 655"/>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5" name="Freeform 656"/>
              <p:cNvSpPr>
                <a:spLocks noChangeAspect="1" noEditPoints="1"/>
              </p:cNvSpPr>
              <p:nvPr/>
            </p:nvSpPr>
            <p:spPr bwMode="auto">
              <a:xfrm>
                <a:off x="4061" y="2226"/>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6" name="Freeform 657"/>
              <p:cNvSpPr>
                <a:spLocks noChangeAspect="1" noEditPoints="1"/>
              </p:cNvSpPr>
              <p:nvPr/>
            </p:nvSpPr>
            <p:spPr bwMode="auto">
              <a:xfrm>
                <a:off x="4059" y="2225"/>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7" name="Freeform 658"/>
              <p:cNvSpPr>
                <a:spLocks noChangeAspect="1" noEditPoints="1"/>
              </p:cNvSpPr>
              <p:nvPr/>
            </p:nvSpPr>
            <p:spPr bwMode="auto">
              <a:xfrm>
                <a:off x="4055" y="2223"/>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8" name="Freeform 659"/>
              <p:cNvSpPr>
                <a:spLocks noChangeAspect="1"/>
              </p:cNvSpPr>
              <p:nvPr/>
            </p:nvSpPr>
            <p:spPr bwMode="auto">
              <a:xfrm>
                <a:off x="4152" y="2283"/>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19" name="Freeform 660"/>
              <p:cNvSpPr>
                <a:spLocks noChangeAspect="1" noEditPoints="1"/>
              </p:cNvSpPr>
              <p:nvPr/>
            </p:nvSpPr>
            <p:spPr bwMode="auto">
              <a:xfrm>
                <a:off x="4053" y="2223"/>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0" name="Freeform 661"/>
              <p:cNvSpPr>
                <a:spLocks noChangeAspect="1" noEditPoints="1"/>
              </p:cNvSpPr>
              <p:nvPr/>
            </p:nvSpPr>
            <p:spPr bwMode="auto">
              <a:xfrm>
                <a:off x="4050" y="2227"/>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1" name="Freeform 662"/>
              <p:cNvSpPr>
                <a:spLocks noChangeAspect="1" noEditPoints="1"/>
              </p:cNvSpPr>
              <p:nvPr/>
            </p:nvSpPr>
            <p:spPr bwMode="auto">
              <a:xfrm>
                <a:off x="4050" y="2229"/>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2" name="Freeform 663"/>
              <p:cNvSpPr>
                <a:spLocks noChangeAspect="1" noEditPoints="1"/>
              </p:cNvSpPr>
              <p:nvPr/>
            </p:nvSpPr>
            <p:spPr bwMode="auto">
              <a:xfrm>
                <a:off x="4039" y="2229"/>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3" name="Freeform 664"/>
              <p:cNvSpPr>
                <a:spLocks noChangeAspect="1" noEditPoints="1"/>
              </p:cNvSpPr>
              <p:nvPr/>
            </p:nvSpPr>
            <p:spPr bwMode="auto">
              <a:xfrm>
                <a:off x="4039" y="2230"/>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4" name="Freeform 665"/>
              <p:cNvSpPr>
                <a:spLocks noChangeAspect="1" noEditPoints="1"/>
              </p:cNvSpPr>
              <p:nvPr/>
            </p:nvSpPr>
            <p:spPr bwMode="auto">
              <a:xfrm>
                <a:off x="4062" y="2249"/>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5" name="Freeform 666"/>
              <p:cNvSpPr>
                <a:spLocks noChangeAspect="1" noEditPoints="1"/>
              </p:cNvSpPr>
              <p:nvPr/>
            </p:nvSpPr>
            <p:spPr bwMode="auto">
              <a:xfrm>
                <a:off x="4067" y="2254"/>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6" name="Freeform 667"/>
              <p:cNvSpPr>
                <a:spLocks noChangeAspect="1" noEditPoints="1"/>
              </p:cNvSpPr>
              <p:nvPr/>
            </p:nvSpPr>
            <p:spPr bwMode="auto">
              <a:xfrm>
                <a:off x="4069" y="2258"/>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7" name="Freeform 668"/>
              <p:cNvSpPr>
                <a:spLocks noChangeAspect="1" noEditPoints="1"/>
              </p:cNvSpPr>
              <p:nvPr/>
            </p:nvSpPr>
            <p:spPr bwMode="auto">
              <a:xfrm>
                <a:off x="4073" y="2261"/>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8" name="Freeform 669"/>
              <p:cNvSpPr>
                <a:spLocks noChangeAspect="1" noEditPoints="1"/>
              </p:cNvSpPr>
              <p:nvPr/>
            </p:nvSpPr>
            <p:spPr bwMode="auto">
              <a:xfrm>
                <a:off x="4075" y="2264"/>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29" name="Freeform 670"/>
              <p:cNvSpPr>
                <a:spLocks noChangeAspect="1" noEditPoints="1"/>
              </p:cNvSpPr>
              <p:nvPr/>
            </p:nvSpPr>
            <p:spPr bwMode="auto">
              <a:xfrm>
                <a:off x="4077" y="2265"/>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0" name="Freeform 671"/>
              <p:cNvSpPr>
                <a:spLocks noChangeAspect="1"/>
              </p:cNvSpPr>
              <p:nvPr/>
            </p:nvSpPr>
            <p:spPr bwMode="auto">
              <a:xfrm>
                <a:off x="4080" y="2268"/>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1" name="Freeform 672"/>
              <p:cNvSpPr>
                <a:spLocks noChangeAspect="1" noEditPoints="1"/>
              </p:cNvSpPr>
              <p:nvPr/>
            </p:nvSpPr>
            <p:spPr bwMode="auto">
              <a:xfrm>
                <a:off x="4082" y="2271"/>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2" name="Freeform 673"/>
              <p:cNvSpPr>
                <a:spLocks noChangeAspect="1" noEditPoints="1"/>
              </p:cNvSpPr>
              <p:nvPr/>
            </p:nvSpPr>
            <p:spPr bwMode="auto">
              <a:xfrm>
                <a:off x="4084" y="2273"/>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3" name="Freeform 674"/>
              <p:cNvSpPr>
                <a:spLocks noChangeAspect="1" noEditPoints="1"/>
              </p:cNvSpPr>
              <p:nvPr/>
            </p:nvSpPr>
            <p:spPr bwMode="auto">
              <a:xfrm>
                <a:off x="4086" y="2274"/>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4" name="Freeform 675"/>
              <p:cNvSpPr>
                <a:spLocks noChangeAspect="1" noEditPoints="1"/>
              </p:cNvSpPr>
              <p:nvPr/>
            </p:nvSpPr>
            <p:spPr bwMode="auto">
              <a:xfrm>
                <a:off x="4087" y="2276"/>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5" name="Freeform 676"/>
              <p:cNvSpPr>
                <a:spLocks noChangeAspect="1" noEditPoints="1"/>
              </p:cNvSpPr>
              <p:nvPr/>
            </p:nvSpPr>
            <p:spPr bwMode="auto">
              <a:xfrm>
                <a:off x="4089" y="2277"/>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6" name="Freeform 677"/>
              <p:cNvSpPr>
                <a:spLocks noChangeAspect="1" noEditPoints="1"/>
              </p:cNvSpPr>
              <p:nvPr/>
            </p:nvSpPr>
            <p:spPr bwMode="auto">
              <a:xfrm>
                <a:off x="4090" y="2279"/>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7" name="Freeform 678"/>
              <p:cNvSpPr>
                <a:spLocks noChangeAspect="1"/>
              </p:cNvSpPr>
              <p:nvPr/>
            </p:nvSpPr>
            <p:spPr bwMode="auto">
              <a:xfrm>
                <a:off x="4092" y="2280"/>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8" name="Freeform 679"/>
              <p:cNvSpPr>
                <a:spLocks noChangeAspect="1" noEditPoints="1"/>
              </p:cNvSpPr>
              <p:nvPr/>
            </p:nvSpPr>
            <p:spPr bwMode="auto">
              <a:xfrm>
                <a:off x="4093" y="2281"/>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39" name="Freeform 680"/>
              <p:cNvSpPr>
                <a:spLocks noChangeAspect="1"/>
              </p:cNvSpPr>
              <p:nvPr/>
            </p:nvSpPr>
            <p:spPr bwMode="auto">
              <a:xfrm>
                <a:off x="4094" y="2281"/>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0" name="Freeform 681"/>
              <p:cNvSpPr>
                <a:spLocks noChangeAspect="1" noEditPoints="1"/>
              </p:cNvSpPr>
              <p:nvPr/>
            </p:nvSpPr>
            <p:spPr bwMode="auto">
              <a:xfrm>
                <a:off x="4095" y="2282"/>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1" name="Freeform 682"/>
              <p:cNvSpPr>
                <a:spLocks noChangeAspect="1" noEditPoints="1"/>
              </p:cNvSpPr>
              <p:nvPr/>
            </p:nvSpPr>
            <p:spPr bwMode="auto">
              <a:xfrm>
                <a:off x="4096" y="2283"/>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2" name="Freeform 683"/>
              <p:cNvSpPr>
                <a:spLocks noChangeAspect="1" noEditPoints="1"/>
              </p:cNvSpPr>
              <p:nvPr/>
            </p:nvSpPr>
            <p:spPr bwMode="auto">
              <a:xfrm>
                <a:off x="4098" y="2283"/>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3" name="Freeform 684"/>
              <p:cNvSpPr>
                <a:spLocks noChangeAspect="1"/>
              </p:cNvSpPr>
              <p:nvPr/>
            </p:nvSpPr>
            <p:spPr bwMode="auto">
              <a:xfrm>
                <a:off x="4099" y="2284"/>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4" name="Freeform 685"/>
              <p:cNvSpPr>
                <a:spLocks noChangeAspect="1"/>
              </p:cNvSpPr>
              <p:nvPr/>
            </p:nvSpPr>
            <p:spPr bwMode="auto">
              <a:xfrm>
                <a:off x="4100" y="2285"/>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5" name="Freeform 686"/>
              <p:cNvSpPr>
                <a:spLocks noChangeAspect="1" noEditPoints="1"/>
              </p:cNvSpPr>
              <p:nvPr/>
            </p:nvSpPr>
            <p:spPr bwMode="auto">
              <a:xfrm>
                <a:off x="4100" y="2285"/>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6" name="Freeform 687"/>
              <p:cNvSpPr>
                <a:spLocks noChangeAspect="1" noEditPoints="1"/>
              </p:cNvSpPr>
              <p:nvPr/>
            </p:nvSpPr>
            <p:spPr bwMode="auto">
              <a:xfrm>
                <a:off x="4101" y="2285"/>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7" name="Freeform 688"/>
              <p:cNvSpPr>
                <a:spLocks noChangeAspect="1"/>
              </p:cNvSpPr>
              <p:nvPr/>
            </p:nvSpPr>
            <p:spPr bwMode="auto">
              <a:xfrm>
                <a:off x="4103" y="2286"/>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8" name="Freeform 689"/>
              <p:cNvSpPr>
                <a:spLocks noChangeAspect="1" noEditPoints="1"/>
              </p:cNvSpPr>
              <p:nvPr/>
            </p:nvSpPr>
            <p:spPr bwMode="auto">
              <a:xfrm>
                <a:off x="4104" y="2287"/>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49" name="Freeform 690"/>
              <p:cNvSpPr>
                <a:spLocks noChangeAspect="1" noEditPoints="1"/>
              </p:cNvSpPr>
              <p:nvPr/>
            </p:nvSpPr>
            <p:spPr bwMode="auto">
              <a:xfrm>
                <a:off x="4106" y="2288"/>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0" name="Freeform 691"/>
              <p:cNvSpPr>
                <a:spLocks noChangeAspect="1"/>
              </p:cNvSpPr>
              <p:nvPr/>
            </p:nvSpPr>
            <p:spPr bwMode="auto">
              <a:xfrm>
                <a:off x="4108" y="2289"/>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1" name="Freeform 692"/>
              <p:cNvSpPr>
                <a:spLocks noChangeAspect="1" noEditPoints="1"/>
              </p:cNvSpPr>
              <p:nvPr/>
            </p:nvSpPr>
            <p:spPr bwMode="auto">
              <a:xfrm>
                <a:off x="4110" y="2291"/>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2" name="Freeform 693"/>
              <p:cNvSpPr>
                <a:spLocks noChangeAspect="1" noEditPoints="1"/>
              </p:cNvSpPr>
              <p:nvPr/>
            </p:nvSpPr>
            <p:spPr bwMode="auto">
              <a:xfrm>
                <a:off x="4112" y="2292"/>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3" name="Freeform 694"/>
              <p:cNvSpPr>
                <a:spLocks noChangeAspect="1"/>
              </p:cNvSpPr>
              <p:nvPr/>
            </p:nvSpPr>
            <p:spPr bwMode="auto">
              <a:xfrm>
                <a:off x="4114" y="2293"/>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4" name="Freeform 695"/>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5" name="Freeform 696"/>
              <p:cNvSpPr>
                <a:spLocks noChangeAspect="1" noEditPoints="1"/>
              </p:cNvSpPr>
              <p:nvPr/>
            </p:nvSpPr>
            <p:spPr bwMode="auto">
              <a:xfrm>
                <a:off x="4048" y="2254"/>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6" name="Freeform 697"/>
              <p:cNvSpPr>
                <a:spLocks noChangeAspect="1" noEditPoints="1"/>
              </p:cNvSpPr>
              <p:nvPr/>
            </p:nvSpPr>
            <p:spPr bwMode="auto">
              <a:xfrm>
                <a:off x="4048" y="2251"/>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7" name="Freeform 698"/>
              <p:cNvSpPr>
                <a:spLocks noChangeAspect="1" noEditPoints="1"/>
              </p:cNvSpPr>
              <p:nvPr/>
            </p:nvSpPr>
            <p:spPr bwMode="auto">
              <a:xfrm>
                <a:off x="4048" y="2248"/>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8" name="Freeform 699"/>
              <p:cNvSpPr>
                <a:spLocks noChangeAspect="1" noEditPoints="1"/>
              </p:cNvSpPr>
              <p:nvPr/>
            </p:nvSpPr>
            <p:spPr bwMode="auto">
              <a:xfrm>
                <a:off x="4063" y="2285"/>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59" name="Freeform 700"/>
              <p:cNvSpPr>
                <a:spLocks noChangeAspect="1" noEditPoints="1"/>
              </p:cNvSpPr>
              <p:nvPr/>
            </p:nvSpPr>
            <p:spPr bwMode="auto">
              <a:xfrm>
                <a:off x="4048" y="2244"/>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0" name="Freeform 701"/>
              <p:cNvSpPr>
                <a:spLocks noChangeAspect="1" noEditPoints="1"/>
              </p:cNvSpPr>
              <p:nvPr/>
            </p:nvSpPr>
            <p:spPr bwMode="auto">
              <a:xfrm>
                <a:off x="4063" y="2285"/>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1" name="Freeform 702"/>
              <p:cNvSpPr>
                <a:spLocks noChangeAspect="1" noEditPoints="1"/>
              </p:cNvSpPr>
              <p:nvPr/>
            </p:nvSpPr>
            <p:spPr bwMode="auto">
              <a:xfrm>
                <a:off x="4049" y="2239"/>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2" name="Freeform 703"/>
              <p:cNvSpPr>
                <a:spLocks noChangeAspect="1" noEditPoints="1"/>
              </p:cNvSpPr>
              <p:nvPr/>
            </p:nvSpPr>
            <p:spPr bwMode="auto">
              <a:xfrm>
                <a:off x="4074" y="2296"/>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3" name="Freeform 704"/>
              <p:cNvSpPr>
                <a:spLocks noChangeAspect="1" noEditPoints="1"/>
              </p:cNvSpPr>
              <p:nvPr/>
            </p:nvSpPr>
            <p:spPr bwMode="auto">
              <a:xfrm>
                <a:off x="4050" y="2234"/>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4" name="Freeform 705"/>
              <p:cNvSpPr>
                <a:spLocks noChangeAspect="1" noEditPoints="1"/>
              </p:cNvSpPr>
              <p:nvPr/>
            </p:nvSpPr>
            <p:spPr bwMode="auto">
              <a:xfrm>
                <a:off x="4099" y="2313"/>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5" name="Freeform 706"/>
              <p:cNvSpPr>
                <a:spLocks noChangeAspect="1" noEditPoints="1"/>
              </p:cNvSpPr>
              <p:nvPr/>
            </p:nvSpPr>
            <p:spPr bwMode="auto">
              <a:xfrm>
                <a:off x="4117" y="2321"/>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6" name="Freeform 707"/>
              <p:cNvSpPr>
                <a:spLocks noChangeAspect="1" noEditPoints="1"/>
              </p:cNvSpPr>
              <p:nvPr/>
            </p:nvSpPr>
            <p:spPr bwMode="auto">
              <a:xfrm>
                <a:off x="4054" y="2230"/>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7" name="Freeform 708"/>
              <p:cNvSpPr>
                <a:spLocks noChangeAspect="1" noEditPoints="1"/>
              </p:cNvSpPr>
              <p:nvPr/>
            </p:nvSpPr>
            <p:spPr bwMode="auto">
              <a:xfrm>
                <a:off x="4142" y="2283"/>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8" name="Freeform 709"/>
              <p:cNvSpPr>
                <a:spLocks noChangeAspect="1" noEditPoints="1"/>
              </p:cNvSpPr>
              <p:nvPr/>
            </p:nvSpPr>
            <p:spPr bwMode="auto">
              <a:xfrm>
                <a:off x="4121" y="2286"/>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69" name="Freeform 710"/>
              <p:cNvSpPr>
                <a:spLocks noChangeAspect="1"/>
              </p:cNvSpPr>
              <p:nvPr/>
            </p:nvSpPr>
            <p:spPr bwMode="auto">
              <a:xfrm>
                <a:off x="4116" y="2284"/>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0" name="Freeform 711"/>
              <p:cNvSpPr>
                <a:spLocks noChangeAspect="1"/>
              </p:cNvSpPr>
              <p:nvPr/>
            </p:nvSpPr>
            <p:spPr bwMode="auto">
              <a:xfrm>
                <a:off x="4111" y="2281"/>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1" name="Freeform 712"/>
              <p:cNvSpPr>
                <a:spLocks noChangeAspect="1"/>
              </p:cNvSpPr>
              <p:nvPr/>
            </p:nvSpPr>
            <p:spPr bwMode="auto">
              <a:xfrm>
                <a:off x="4105" y="2278"/>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2" name="Freeform 713"/>
              <p:cNvSpPr>
                <a:spLocks noChangeAspect="1" noEditPoints="1"/>
              </p:cNvSpPr>
              <p:nvPr/>
            </p:nvSpPr>
            <p:spPr bwMode="auto">
              <a:xfrm>
                <a:off x="4103" y="2277"/>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3" name="Freeform 714"/>
              <p:cNvSpPr>
                <a:spLocks noChangeAspect="1" noEditPoints="1"/>
              </p:cNvSpPr>
              <p:nvPr/>
            </p:nvSpPr>
            <p:spPr bwMode="auto">
              <a:xfrm>
                <a:off x="4106" y="2276"/>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4" name="Freeform 715"/>
              <p:cNvSpPr>
                <a:spLocks noChangeAspect="1" noEditPoints="1"/>
              </p:cNvSpPr>
              <p:nvPr/>
            </p:nvSpPr>
            <p:spPr bwMode="auto">
              <a:xfrm>
                <a:off x="4066" y="2246"/>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5" name="Freeform 716"/>
              <p:cNvSpPr>
                <a:spLocks noChangeAspect="1" noEditPoints="1"/>
              </p:cNvSpPr>
              <p:nvPr/>
            </p:nvSpPr>
            <p:spPr bwMode="auto">
              <a:xfrm>
                <a:off x="4067" y="2246"/>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6" name="Freeform 717"/>
              <p:cNvSpPr>
                <a:spLocks noChangeAspect="1"/>
              </p:cNvSpPr>
              <p:nvPr/>
            </p:nvSpPr>
            <p:spPr bwMode="auto">
              <a:xfrm>
                <a:off x="4099" y="2272"/>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7" name="Freeform 718"/>
              <p:cNvSpPr>
                <a:spLocks noChangeAspect="1" noEditPoints="1"/>
              </p:cNvSpPr>
              <p:nvPr/>
            </p:nvSpPr>
            <p:spPr bwMode="auto">
              <a:xfrm>
                <a:off x="4096" y="2270"/>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8" name="Freeform 719"/>
              <p:cNvSpPr>
                <a:spLocks noChangeAspect="1" noEditPoints="1"/>
              </p:cNvSpPr>
              <p:nvPr/>
            </p:nvSpPr>
            <p:spPr bwMode="auto">
              <a:xfrm>
                <a:off x="4103" y="2274"/>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79" name="Freeform 720"/>
              <p:cNvSpPr>
                <a:spLocks noChangeAspect="1"/>
              </p:cNvSpPr>
              <p:nvPr/>
            </p:nvSpPr>
            <p:spPr bwMode="auto">
              <a:xfrm>
                <a:off x="4103" y="2275"/>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80" name="Freeform 721"/>
              <p:cNvSpPr>
                <a:spLocks noChangeAspect="1"/>
              </p:cNvSpPr>
              <p:nvPr/>
            </p:nvSpPr>
            <p:spPr bwMode="auto">
              <a:xfrm>
                <a:off x="4104" y="2274"/>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81" name="Freeform 722"/>
              <p:cNvSpPr>
                <a:spLocks noChangeAspect="1" noEditPoints="1"/>
              </p:cNvSpPr>
              <p:nvPr/>
            </p:nvSpPr>
            <p:spPr bwMode="auto">
              <a:xfrm>
                <a:off x="4103" y="2275"/>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82" name="Freeform 723"/>
              <p:cNvSpPr>
                <a:spLocks noChangeAspect="1" noEditPoints="1"/>
              </p:cNvSpPr>
              <p:nvPr/>
            </p:nvSpPr>
            <p:spPr bwMode="auto">
              <a:xfrm>
                <a:off x="4103" y="2274"/>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83" name="Freeform 724"/>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84" name="Freeform 725"/>
              <p:cNvSpPr>
                <a:spLocks noChangeAspect="1" noEditPoints="1"/>
              </p:cNvSpPr>
              <p:nvPr/>
            </p:nvSpPr>
            <p:spPr bwMode="auto">
              <a:xfrm>
                <a:off x="4103" y="2275"/>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85" name="Freeform 726"/>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86" name="Freeform 727"/>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87" name="Freeform 728"/>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88" name="Oval 729"/>
              <p:cNvSpPr>
                <a:spLocks noChangeAspect="1" noChangeArrowheads="1"/>
              </p:cNvSpPr>
              <p:nvPr/>
            </p:nvSpPr>
            <p:spPr bwMode="auto">
              <a:xfrm>
                <a:off x="4103" y="2275"/>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9789" name="Freeform 730"/>
              <p:cNvSpPr>
                <a:spLocks noChangeAspect="1" noEditPoints="1"/>
              </p:cNvSpPr>
              <p:nvPr/>
            </p:nvSpPr>
            <p:spPr bwMode="auto">
              <a:xfrm>
                <a:off x="4103" y="2275"/>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0" name="Freeform 731"/>
              <p:cNvSpPr>
                <a:spLocks noChangeAspect="1" noEditPoints="1"/>
              </p:cNvSpPr>
              <p:nvPr/>
            </p:nvSpPr>
            <p:spPr bwMode="auto">
              <a:xfrm>
                <a:off x="4103" y="2275"/>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1" name="Freeform 732"/>
              <p:cNvSpPr>
                <a:spLocks noChangeAspect="1" noEditPoints="1"/>
              </p:cNvSpPr>
              <p:nvPr/>
            </p:nvSpPr>
            <p:spPr bwMode="auto">
              <a:xfrm>
                <a:off x="4103" y="2274"/>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2" name="Freeform 733"/>
              <p:cNvSpPr>
                <a:spLocks noChangeAspect="1" noEditPoints="1"/>
              </p:cNvSpPr>
              <p:nvPr/>
            </p:nvSpPr>
            <p:spPr bwMode="auto">
              <a:xfrm>
                <a:off x="4103" y="2274"/>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3" name="Freeform 734"/>
              <p:cNvSpPr>
                <a:spLocks noChangeAspect="1" noEditPoints="1"/>
              </p:cNvSpPr>
              <p:nvPr/>
            </p:nvSpPr>
            <p:spPr bwMode="auto">
              <a:xfrm>
                <a:off x="4103" y="2274"/>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4" name="Freeform 735"/>
              <p:cNvSpPr>
                <a:spLocks noChangeAspect="1" noEditPoints="1"/>
              </p:cNvSpPr>
              <p:nvPr/>
            </p:nvSpPr>
            <p:spPr bwMode="auto">
              <a:xfrm>
                <a:off x="4103" y="2274"/>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5" name="Freeform 736"/>
              <p:cNvSpPr>
                <a:spLocks noChangeAspect="1" noEditPoints="1"/>
              </p:cNvSpPr>
              <p:nvPr/>
            </p:nvSpPr>
            <p:spPr bwMode="auto">
              <a:xfrm>
                <a:off x="4103" y="2274"/>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6" name="Freeform 737"/>
              <p:cNvSpPr>
                <a:spLocks noChangeAspect="1" noEditPoints="1"/>
              </p:cNvSpPr>
              <p:nvPr/>
            </p:nvSpPr>
            <p:spPr bwMode="auto">
              <a:xfrm>
                <a:off x="4103" y="2274"/>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7" name="Freeform 738"/>
              <p:cNvSpPr>
                <a:spLocks noChangeAspect="1" noEditPoints="1"/>
              </p:cNvSpPr>
              <p:nvPr/>
            </p:nvSpPr>
            <p:spPr bwMode="auto">
              <a:xfrm>
                <a:off x="4104" y="2274"/>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8" name="Freeform 739"/>
              <p:cNvSpPr>
                <a:spLocks noChangeAspect="1" noEditPoints="1"/>
              </p:cNvSpPr>
              <p:nvPr/>
            </p:nvSpPr>
            <p:spPr bwMode="auto">
              <a:xfrm>
                <a:off x="4104" y="2274"/>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799" name="Freeform 740"/>
              <p:cNvSpPr>
                <a:spLocks noChangeAspect="1" noEditPoints="1"/>
              </p:cNvSpPr>
              <p:nvPr/>
            </p:nvSpPr>
            <p:spPr bwMode="auto">
              <a:xfrm>
                <a:off x="4061" y="2233"/>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0" name="Freeform 741"/>
              <p:cNvSpPr>
                <a:spLocks noChangeAspect="1" noEditPoints="1"/>
              </p:cNvSpPr>
              <p:nvPr/>
            </p:nvSpPr>
            <p:spPr bwMode="auto">
              <a:xfrm>
                <a:off x="4061" y="2233"/>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1" name="Freeform 742"/>
              <p:cNvSpPr>
                <a:spLocks noChangeAspect="1" noEditPoints="1"/>
              </p:cNvSpPr>
              <p:nvPr/>
            </p:nvSpPr>
            <p:spPr bwMode="auto">
              <a:xfrm>
                <a:off x="4076" y="2253"/>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2" name="Freeform 743"/>
              <p:cNvSpPr>
                <a:spLocks noChangeAspect="1" noEditPoints="1"/>
              </p:cNvSpPr>
              <p:nvPr/>
            </p:nvSpPr>
            <p:spPr bwMode="auto">
              <a:xfrm>
                <a:off x="4065" y="2233"/>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3" name="Freeform 744"/>
              <p:cNvSpPr>
                <a:spLocks noChangeAspect="1"/>
              </p:cNvSpPr>
              <p:nvPr/>
            </p:nvSpPr>
            <p:spPr bwMode="auto">
              <a:xfrm>
                <a:off x="4082" y="2258"/>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4" name="Freeform 745"/>
              <p:cNvSpPr>
                <a:spLocks noChangeAspect="1" noEditPoints="1"/>
              </p:cNvSpPr>
              <p:nvPr/>
            </p:nvSpPr>
            <p:spPr bwMode="auto">
              <a:xfrm>
                <a:off x="4065" y="2235"/>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5" name="Freeform 746"/>
              <p:cNvSpPr>
                <a:spLocks noChangeAspect="1"/>
              </p:cNvSpPr>
              <p:nvPr/>
            </p:nvSpPr>
            <p:spPr bwMode="auto">
              <a:xfrm>
                <a:off x="4087" y="2263"/>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6" name="Freeform 747"/>
              <p:cNvSpPr>
                <a:spLocks noChangeAspect="1" noEditPoints="1"/>
              </p:cNvSpPr>
              <p:nvPr/>
            </p:nvSpPr>
            <p:spPr bwMode="auto">
              <a:xfrm>
                <a:off x="4069" y="2237"/>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7" name="Freeform 748"/>
              <p:cNvSpPr>
                <a:spLocks noChangeAspect="1" noEditPoints="1"/>
              </p:cNvSpPr>
              <p:nvPr/>
            </p:nvSpPr>
            <p:spPr bwMode="auto">
              <a:xfrm>
                <a:off x="4099" y="2272"/>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8" name="Freeform 749"/>
              <p:cNvSpPr>
                <a:spLocks noChangeAspect="1" noEditPoints="1"/>
              </p:cNvSpPr>
              <p:nvPr/>
            </p:nvSpPr>
            <p:spPr bwMode="auto">
              <a:xfrm>
                <a:off x="4093" y="2267"/>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09" name="Freeform 750"/>
              <p:cNvSpPr>
                <a:spLocks noChangeAspect="1" noEditPoints="1"/>
              </p:cNvSpPr>
              <p:nvPr/>
            </p:nvSpPr>
            <p:spPr bwMode="auto">
              <a:xfrm>
                <a:off x="4074" y="2240"/>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0" name="Freeform 751"/>
              <p:cNvSpPr>
                <a:spLocks noChangeAspect="1" noEditPoints="1"/>
              </p:cNvSpPr>
              <p:nvPr/>
            </p:nvSpPr>
            <p:spPr bwMode="auto">
              <a:xfrm>
                <a:off x="4077" y="2241"/>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1" name="Freeform 752"/>
              <p:cNvSpPr>
                <a:spLocks noChangeAspect="1" noEditPoints="1"/>
              </p:cNvSpPr>
              <p:nvPr/>
            </p:nvSpPr>
            <p:spPr bwMode="auto">
              <a:xfrm>
                <a:off x="4101" y="2273"/>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2" name="Freeform 753"/>
              <p:cNvSpPr>
                <a:spLocks noChangeAspect="1" noEditPoints="1"/>
              </p:cNvSpPr>
              <p:nvPr/>
            </p:nvSpPr>
            <p:spPr bwMode="auto">
              <a:xfrm>
                <a:off x="4085" y="2246"/>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3" name="Freeform 754"/>
              <p:cNvSpPr>
                <a:spLocks noChangeAspect="1"/>
              </p:cNvSpPr>
              <p:nvPr/>
            </p:nvSpPr>
            <p:spPr bwMode="auto">
              <a:xfrm>
                <a:off x="4091" y="2252"/>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4" name="Freeform 755"/>
              <p:cNvSpPr>
                <a:spLocks noChangeAspect="1" noEditPoints="1"/>
              </p:cNvSpPr>
              <p:nvPr/>
            </p:nvSpPr>
            <p:spPr bwMode="auto">
              <a:xfrm>
                <a:off x="4108" y="2278"/>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5" name="Freeform 756"/>
              <p:cNvSpPr>
                <a:spLocks noChangeAspect="1"/>
              </p:cNvSpPr>
              <p:nvPr/>
            </p:nvSpPr>
            <p:spPr bwMode="auto">
              <a:xfrm>
                <a:off x="4111" y="2275"/>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6" name="Freeform 757"/>
              <p:cNvSpPr>
                <a:spLocks noChangeAspect="1"/>
              </p:cNvSpPr>
              <p:nvPr/>
            </p:nvSpPr>
            <p:spPr bwMode="auto">
              <a:xfrm>
                <a:off x="4096" y="2270"/>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7" name="Freeform 758"/>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8" name="Freeform 759"/>
              <p:cNvSpPr>
                <a:spLocks noChangeAspect="1" noEditPoints="1"/>
              </p:cNvSpPr>
              <p:nvPr/>
            </p:nvSpPr>
            <p:spPr bwMode="auto">
              <a:xfrm>
                <a:off x="4061" y="2226"/>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19" name="Freeform 760"/>
              <p:cNvSpPr>
                <a:spLocks noChangeAspect="1" noEditPoints="1"/>
              </p:cNvSpPr>
              <p:nvPr/>
            </p:nvSpPr>
            <p:spPr bwMode="auto">
              <a:xfrm>
                <a:off x="4059" y="2225"/>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0" name="Freeform 761"/>
              <p:cNvSpPr>
                <a:spLocks noChangeAspect="1" noEditPoints="1"/>
              </p:cNvSpPr>
              <p:nvPr/>
            </p:nvSpPr>
            <p:spPr bwMode="auto">
              <a:xfrm>
                <a:off x="4055" y="2223"/>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1" name="Freeform 762"/>
              <p:cNvSpPr>
                <a:spLocks noChangeAspect="1"/>
              </p:cNvSpPr>
              <p:nvPr/>
            </p:nvSpPr>
            <p:spPr bwMode="auto">
              <a:xfrm>
                <a:off x="4152" y="2283"/>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2" name="Freeform 763"/>
              <p:cNvSpPr>
                <a:spLocks noChangeAspect="1" noEditPoints="1"/>
              </p:cNvSpPr>
              <p:nvPr/>
            </p:nvSpPr>
            <p:spPr bwMode="auto">
              <a:xfrm>
                <a:off x="4053" y="2223"/>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3" name="Freeform 764"/>
              <p:cNvSpPr>
                <a:spLocks noChangeAspect="1" noEditPoints="1"/>
              </p:cNvSpPr>
              <p:nvPr/>
            </p:nvSpPr>
            <p:spPr bwMode="auto">
              <a:xfrm>
                <a:off x="4050" y="2227"/>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4" name="Freeform 765"/>
              <p:cNvSpPr>
                <a:spLocks noChangeAspect="1" noEditPoints="1"/>
              </p:cNvSpPr>
              <p:nvPr/>
            </p:nvSpPr>
            <p:spPr bwMode="auto">
              <a:xfrm>
                <a:off x="4050" y="2229"/>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5" name="Freeform 766"/>
              <p:cNvSpPr>
                <a:spLocks noChangeAspect="1" noEditPoints="1"/>
              </p:cNvSpPr>
              <p:nvPr/>
            </p:nvSpPr>
            <p:spPr bwMode="auto">
              <a:xfrm>
                <a:off x="4039" y="2229"/>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6" name="Freeform 767"/>
              <p:cNvSpPr>
                <a:spLocks noChangeAspect="1" noEditPoints="1"/>
              </p:cNvSpPr>
              <p:nvPr/>
            </p:nvSpPr>
            <p:spPr bwMode="auto">
              <a:xfrm>
                <a:off x="4039" y="2230"/>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7" name="Freeform 768"/>
              <p:cNvSpPr>
                <a:spLocks noChangeAspect="1" noEditPoints="1"/>
              </p:cNvSpPr>
              <p:nvPr/>
            </p:nvSpPr>
            <p:spPr bwMode="auto">
              <a:xfrm>
                <a:off x="4062" y="2249"/>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8" name="Freeform 769"/>
              <p:cNvSpPr>
                <a:spLocks noChangeAspect="1" noEditPoints="1"/>
              </p:cNvSpPr>
              <p:nvPr/>
            </p:nvSpPr>
            <p:spPr bwMode="auto">
              <a:xfrm>
                <a:off x="4067" y="2254"/>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29" name="Freeform 770"/>
              <p:cNvSpPr>
                <a:spLocks noChangeAspect="1" noEditPoints="1"/>
              </p:cNvSpPr>
              <p:nvPr/>
            </p:nvSpPr>
            <p:spPr bwMode="auto">
              <a:xfrm>
                <a:off x="4069" y="2258"/>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0" name="Freeform 771"/>
              <p:cNvSpPr>
                <a:spLocks noChangeAspect="1" noEditPoints="1"/>
              </p:cNvSpPr>
              <p:nvPr/>
            </p:nvSpPr>
            <p:spPr bwMode="auto">
              <a:xfrm>
                <a:off x="4073" y="2261"/>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1" name="Freeform 772"/>
              <p:cNvSpPr>
                <a:spLocks noChangeAspect="1" noEditPoints="1"/>
              </p:cNvSpPr>
              <p:nvPr/>
            </p:nvSpPr>
            <p:spPr bwMode="auto">
              <a:xfrm>
                <a:off x="4075" y="2264"/>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2" name="Freeform 773"/>
              <p:cNvSpPr>
                <a:spLocks noChangeAspect="1" noEditPoints="1"/>
              </p:cNvSpPr>
              <p:nvPr/>
            </p:nvSpPr>
            <p:spPr bwMode="auto">
              <a:xfrm>
                <a:off x="4077" y="2265"/>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3" name="Freeform 774"/>
              <p:cNvSpPr>
                <a:spLocks noChangeAspect="1"/>
              </p:cNvSpPr>
              <p:nvPr/>
            </p:nvSpPr>
            <p:spPr bwMode="auto">
              <a:xfrm>
                <a:off x="4080" y="2268"/>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4" name="Freeform 775"/>
              <p:cNvSpPr>
                <a:spLocks noChangeAspect="1" noEditPoints="1"/>
              </p:cNvSpPr>
              <p:nvPr/>
            </p:nvSpPr>
            <p:spPr bwMode="auto">
              <a:xfrm>
                <a:off x="4082" y="2271"/>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5" name="Freeform 776"/>
              <p:cNvSpPr>
                <a:spLocks noChangeAspect="1" noEditPoints="1"/>
              </p:cNvSpPr>
              <p:nvPr/>
            </p:nvSpPr>
            <p:spPr bwMode="auto">
              <a:xfrm>
                <a:off x="4084" y="2273"/>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6" name="Freeform 777"/>
              <p:cNvSpPr>
                <a:spLocks noChangeAspect="1" noEditPoints="1"/>
              </p:cNvSpPr>
              <p:nvPr/>
            </p:nvSpPr>
            <p:spPr bwMode="auto">
              <a:xfrm>
                <a:off x="4086" y="2274"/>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7" name="Freeform 778"/>
              <p:cNvSpPr>
                <a:spLocks noChangeAspect="1" noEditPoints="1"/>
              </p:cNvSpPr>
              <p:nvPr/>
            </p:nvSpPr>
            <p:spPr bwMode="auto">
              <a:xfrm>
                <a:off x="4087" y="2276"/>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8" name="Freeform 779"/>
              <p:cNvSpPr>
                <a:spLocks noChangeAspect="1" noEditPoints="1"/>
              </p:cNvSpPr>
              <p:nvPr/>
            </p:nvSpPr>
            <p:spPr bwMode="auto">
              <a:xfrm>
                <a:off x="4089" y="2277"/>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39" name="Freeform 780"/>
              <p:cNvSpPr>
                <a:spLocks noChangeAspect="1" noEditPoints="1"/>
              </p:cNvSpPr>
              <p:nvPr/>
            </p:nvSpPr>
            <p:spPr bwMode="auto">
              <a:xfrm>
                <a:off x="4090" y="2279"/>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0" name="Freeform 781"/>
              <p:cNvSpPr>
                <a:spLocks noChangeAspect="1"/>
              </p:cNvSpPr>
              <p:nvPr/>
            </p:nvSpPr>
            <p:spPr bwMode="auto">
              <a:xfrm>
                <a:off x="4092" y="2280"/>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1" name="Freeform 782"/>
              <p:cNvSpPr>
                <a:spLocks noChangeAspect="1" noEditPoints="1"/>
              </p:cNvSpPr>
              <p:nvPr/>
            </p:nvSpPr>
            <p:spPr bwMode="auto">
              <a:xfrm>
                <a:off x="4093" y="2281"/>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2" name="Freeform 783"/>
              <p:cNvSpPr>
                <a:spLocks noChangeAspect="1"/>
              </p:cNvSpPr>
              <p:nvPr/>
            </p:nvSpPr>
            <p:spPr bwMode="auto">
              <a:xfrm>
                <a:off x="4094" y="2281"/>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3" name="Freeform 784"/>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4" name="Freeform 785"/>
              <p:cNvSpPr>
                <a:spLocks noChangeAspect="1" noEditPoints="1"/>
              </p:cNvSpPr>
              <p:nvPr/>
            </p:nvSpPr>
            <p:spPr bwMode="auto">
              <a:xfrm>
                <a:off x="4048" y="2254"/>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5" name="Freeform 786"/>
              <p:cNvSpPr>
                <a:spLocks noChangeAspect="1" noEditPoints="1"/>
              </p:cNvSpPr>
              <p:nvPr/>
            </p:nvSpPr>
            <p:spPr bwMode="auto">
              <a:xfrm>
                <a:off x="4048" y="2251"/>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6" name="Freeform 787"/>
              <p:cNvSpPr>
                <a:spLocks noChangeAspect="1" noEditPoints="1"/>
              </p:cNvSpPr>
              <p:nvPr/>
            </p:nvSpPr>
            <p:spPr bwMode="auto">
              <a:xfrm>
                <a:off x="4048" y="2248"/>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7" name="Freeform 788"/>
              <p:cNvSpPr>
                <a:spLocks noChangeAspect="1" noEditPoints="1"/>
              </p:cNvSpPr>
              <p:nvPr/>
            </p:nvSpPr>
            <p:spPr bwMode="auto">
              <a:xfrm>
                <a:off x="4063" y="2285"/>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8" name="Freeform 789"/>
              <p:cNvSpPr>
                <a:spLocks noChangeAspect="1" noEditPoints="1"/>
              </p:cNvSpPr>
              <p:nvPr/>
            </p:nvSpPr>
            <p:spPr bwMode="auto">
              <a:xfrm>
                <a:off x="4048" y="2244"/>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49" name="Freeform 790"/>
              <p:cNvSpPr>
                <a:spLocks noChangeAspect="1" noEditPoints="1"/>
              </p:cNvSpPr>
              <p:nvPr/>
            </p:nvSpPr>
            <p:spPr bwMode="auto">
              <a:xfrm>
                <a:off x="4063" y="2285"/>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0" name="Freeform 791"/>
              <p:cNvSpPr>
                <a:spLocks noChangeAspect="1" noEditPoints="1"/>
              </p:cNvSpPr>
              <p:nvPr/>
            </p:nvSpPr>
            <p:spPr bwMode="auto">
              <a:xfrm>
                <a:off x="4049" y="2239"/>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1" name="Freeform 792"/>
              <p:cNvSpPr>
                <a:spLocks noChangeAspect="1" noEditPoints="1"/>
              </p:cNvSpPr>
              <p:nvPr/>
            </p:nvSpPr>
            <p:spPr bwMode="auto">
              <a:xfrm>
                <a:off x="4074" y="2296"/>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2" name="Freeform 793"/>
              <p:cNvSpPr>
                <a:spLocks noChangeAspect="1" noEditPoints="1"/>
              </p:cNvSpPr>
              <p:nvPr/>
            </p:nvSpPr>
            <p:spPr bwMode="auto">
              <a:xfrm>
                <a:off x="4050" y="2234"/>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3" name="Freeform 794"/>
              <p:cNvSpPr>
                <a:spLocks noChangeAspect="1" noEditPoints="1"/>
              </p:cNvSpPr>
              <p:nvPr/>
            </p:nvSpPr>
            <p:spPr bwMode="auto">
              <a:xfrm>
                <a:off x="4099" y="2313"/>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4" name="Freeform 795"/>
              <p:cNvSpPr>
                <a:spLocks noChangeAspect="1" noEditPoints="1"/>
              </p:cNvSpPr>
              <p:nvPr/>
            </p:nvSpPr>
            <p:spPr bwMode="auto">
              <a:xfrm>
                <a:off x="4117" y="2321"/>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5" name="Freeform 796"/>
              <p:cNvSpPr>
                <a:spLocks noChangeAspect="1" noEditPoints="1"/>
              </p:cNvSpPr>
              <p:nvPr/>
            </p:nvSpPr>
            <p:spPr bwMode="auto">
              <a:xfrm>
                <a:off x="4054" y="2230"/>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6" name="Freeform 797"/>
              <p:cNvSpPr>
                <a:spLocks noChangeAspect="1" noEditPoints="1"/>
              </p:cNvSpPr>
              <p:nvPr/>
            </p:nvSpPr>
            <p:spPr bwMode="auto">
              <a:xfrm>
                <a:off x="4142" y="2283"/>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7" name="Freeform 798"/>
              <p:cNvSpPr>
                <a:spLocks noChangeAspect="1" noEditPoints="1"/>
              </p:cNvSpPr>
              <p:nvPr/>
            </p:nvSpPr>
            <p:spPr bwMode="auto">
              <a:xfrm>
                <a:off x="4121" y="2286"/>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8" name="Freeform 799"/>
              <p:cNvSpPr>
                <a:spLocks noChangeAspect="1"/>
              </p:cNvSpPr>
              <p:nvPr/>
            </p:nvSpPr>
            <p:spPr bwMode="auto">
              <a:xfrm>
                <a:off x="4116" y="2284"/>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59" name="Freeform 800"/>
              <p:cNvSpPr>
                <a:spLocks noChangeAspect="1"/>
              </p:cNvSpPr>
              <p:nvPr/>
            </p:nvSpPr>
            <p:spPr bwMode="auto">
              <a:xfrm>
                <a:off x="4111" y="2281"/>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0" name="Freeform 801"/>
              <p:cNvSpPr>
                <a:spLocks noChangeAspect="1"/>
              </p:cNvSpPr>
              <p:nvPr/>
            </p:nvSpPr>
            <p:spPr bwMode="auto">
              <a:xfrm>
                <a:off x="4105" y="2278"/>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1" name="Freeform 802"/>
              <p:cNvSpPr>
                <a:spLocks noChangeAspect="1" noEditPoints="1"/>
              </p:cNvSpPr>
              <p:nvPr/>
            </p:nvSpPr>
            <p:spPr bwMode="auto">
              <a:xfrm>
                <a:off x="4103" y="2277"/>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2" name="Freeform 803"/>
              <p:cNvSpPr>
                <a:spLocks noChangeAspect="1" noEditPoints="1"/>
              </p:cNvSpPr>
              <p:nvPr/>
            </p:nvSpPr>
            <p:spPr bwMode="auto">
              <a:xfrm>
                <a:off x="4106" y="2276"/>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3" name="Freeform 804"/>
              <p:cNvSpPr>
                <a:spLocks noChangeAspect="1" noEditPoints="1"/>
              </p:cNvSpPr>
              <p:nvPr/>
            </p:nvSpPr>
            <p:spPr bwMode="auto">
              <a:xfrm>
                <a:off x="4066" y="2246"/>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4" name="Freeform 805"/>
              <p:cNvSpPr>
                <a:spLocks noChangeAspect="1" noEditPoints="1"/>
              </p:cNvSpPr>
              <p:nvPr/>
            </p:nvSpPr>
            <p:spPr bwMode="auto">
              <a:xfrm>
                <a:off x="4067" y="2246"/>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5" name="Freeform 806"/>
              <p:cNvSpPr>
                <a:spLocks noChangeAspect="1"/>
              </p:cNvSpPr>
              <p:nvPr/>
            </p:nvSpPr>
            <p:spPr bwMode="auto">
              <a:xfrm>
                <a:off x="4099" y="2272"/>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6" name="Freeform 807"/>
              <p:cNvSpPr>
                <a:spLocks noChangeAspect="1" noEditPoints="1"/>
              </p:cNvSpPr>
              <p:nvPr/>
            </p:nvSpPr>
            <p:spPr bwMode="auto">
              <a:xfrm>
                <a:off x="4096" y="2270"/>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7" name="Freeform 808"/>
              <p:cNvSpPr>
                <a:spLocks noChangeAspect="1" noEditPoints="1"/>
              </p:cNvSpPr>
              <p:nvPr/>
            </p:nvSpPr>
            <p:spPr bwMode="auto">
              <a:xfrm>
                <a:off x="4103" y="2274"/>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8" name="Freeform 809"/>
              <p:cNvSpPr>
                <a:spLocks noChangeAspect="1"/>
              </p:cNvSpPr>
              <p:nvPr/>
            </p:nvSpPr>
            <p:spPr bwMode="auto">
              <a:xfrm>
                <a:off x="4103" y="2275"/>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69" name="Freeform 810"/>
              <p:cNvSpPr>
                <a:spLocks noChangeAspect="1"/>
              </p:cNvSpPr>
              <p:nvPr/>
            </p:nvSpPr>
            <p:spPr bwMode="auto">
              <a:xfrm>
                <a:off x="4104" y="2274"/>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70" name="Freeform 811"/>
              <p:cNvSpPr>
                <a:spLocks noChangeAspect="1" noEditPoints="1"/>
              </p:cNvSpPr>
              <p:nvPr/>
            </p:nvSpPr>
            <p:spPr bwMode="auto">
              <a:xfrm>
                <a:off x="4103" y="2275"/>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71" name="Freeform 812"/>
              <p:cNvSpPr>
                <a:spLocks noChangeAspect="1" noEditPoints="1"/>
              </p:cNvSpPr>
              <p:nvPr/>
            </p:nvSpPr>
            <p:spPr bwMode="auto">
              <a:xfrm>
                <a:off x="4103" y="2274"/>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72" name="Freeform 813"/>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73" name="Freeform 814"/>
              <p:cNvSpPr>
                <a:spLocks noChangeAspect="1" noEditPoints="1"/>
              </p:cNvSpPr>
              <p:nvPr/>
            </p:nvSpPr>
            <p:spPr bwMode="auto">
              <a:xfrm>
                <a:off x="4103" y="2275"/>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74" name="Freeform 815"/>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75" name="Freeform 816"/>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76" name="Freeform 817"/>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77" name="Oval 818"/>
              <p:cNvSpPr>
                <a:spLocks noChangeAspect="1" noChangeArrowheads="1"/>
              </p:cNvSpPr>
              <p:nvPr/>
            </p:nvSpPr>
            <p:spPr bwMode="auto">
              <a:xfrm>
                <a:off x="4103" y="2275"/>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9878" name="Freeform 819"/>
              <p:cNvSpPr>
                <a:spLocks noChangeAspect="1" noEditPoints="1"/>
              </p:cNvSpPr>
              <p:nvPr/>
            </p:nvSpPr>
            <p:spPr bwMode="auto">
              <a:xfrm>
                <a:off x="4103" y="2275"/>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79" name="Freeform 820"/>
              <p:cNvSpPr>
                <a:spLocks noChangeAspect="1" noEditPoints="1"/>
              </p:cNvSpPr>
              <p:nvPr/>
            </p:nvSpPr>
            <p:spPr bwMode="auto">
              <a:xfrm>
                <a:off x="4103" y="2275"/>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0" name="Freeform 821"/>
              <p:cNvSpPr>
                <a:spLocks noChangeAspect="1" noEditPoints="1"/>
              </p:cNvSpPr>
              <p:nvPr/>
            </p:nvSpPr>
            <p:spPr bwMode="auto">
              <a:xfrm>
                <a:off x="4103" y="2274"/>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1" name="Freeform 822"/>
              <p:cNvSpPr>
                <a:spLocks noChangeAspect="1" noEditPoints="1"/>
              </p:cNvSpPr>
              <p:nvPr/>
            </p:nvSpPr>
            <p:spPr bwMode="auto">
              <a:xfrm>
                <a:off x="4103" y="2274"/>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2" name="Freeform 823"/>
              <p:cNvSpPr>
                <a:spLocks noChangeAspect="1" noEditPoints="1"/>
              </p:cNvSpPr>
              <p:nvPr/>
            </p:nvSpPr>
            <p:spPr bwMode="auto">
              <a:xfrm>
                <a:off x="4103" y="2274"/>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3" name="Freeform 824"/>
              <p:cNvSpPr>
                <a:spLocks noChangeAspect="1" noEditPoints="1"/>
              </p:cNvSpPr>
              <p:nvPr/>
            </p:nvSpPr>
            <p:spPr bwMode="auto">
              <a:xfrm>
                <a:off x="4103" y="2274"/>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4" name="Freeform 825"/>
              <p:cNvSpPr>
                <a:spLocks noChangeAspect="1" noEditPoints="1"/>
              </p:cNvSpPr>
              <p:nvPr/>
            </p:nvSpPr>
            <p:spPr bwMode="auto">
              <a:xfrm>
                <a:off x="4103" y="2274"/>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5" name="Freeform 826"/>
              <p:cNvSpPr>
                <a:spLocks noChangeAspect="1" noEditPoints="1"/>
              </p:cNvSpPr>
              <p:nvPr/>
            </p:nvSpPr>
            <p:spPr bwMode="auto">
              <a:xfrm>
                <a:off x="4103" y="2274"/>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6" name="Freeform 827"/>
              <p:cNvSpPr>
                <a:spLocks noChangeAspect="1" noEditPoints="1"/>
              </p:cNvSpPr>
              <p:nvPr/>
            </p:nvSpPr>
            <p:spPr bwMode="auto">
              <a:xfrm>
                <a:off x="4104" y="2274"/>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7" name="Freeform 828"/>
              <p:cNvSpPr>
                <a:spLocks noChangeAspect="1" noEditPoints="1"/>
              </p:cNvSpPr>
              <p:nvPr/>
            </p:nvSpPr>
            <p:spPr bwMode="auto">
              <a:xfrm>
                <a:off x="4104" y="2274"/>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8" name="Freeform 829"/>
              <p:cNvSpPr>
                <a:spLocks noChangeAspect="1" noEditPoints="1"/>
              </p:cNvSpPr>
              <p:nvPr/>
            </p:nvSpPr>
            <p:spPr bwMode="auto">
              <a:xfrm>
                <a:off x="4061" y="2233"/>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89" name="Freeform 830"/>
              <p:cNvSpPr>
                <a:spLocks noChangeAspect="1" noEditPoints="1"/>
              </p:cNvSpPr>
              <p:nvPr/>
            </p:nvSpPr>
            <p:spPr bwMode="auto">
              <a:xfrm>
                <a:off x="4061" y="2233"/>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0" name="Freeform 831"/>
              <p:cNvSpPr>
                <a:spLocks noChangeAspect="1" noEditPoints="1"/>
              </p:cNvSpPr>
              <p:nvPr/>
            </p:nvSpPr>
            <p:spPr bwMode="auto">
              <a:xfrm>
                <a:off x="4076" y="2253"/>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1" name="Freeform 832"/>
              <p:cNvSpPr>
                <a:spLocks noChangeAspect="1" noEditPoints="1"/>
              </p:cNvSpPr>
              <p:nvPr/>
            </p:nvSpPr>
            <p:spPr bwMode="auto">
              <a:xfrm>
                <a:off x="4065" y="2233"/>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2" name="Freeform 833"/>
              <p:cNvSpPr>
                <a:spLocks noChangeAspect="1"/>
              </p:cNvSpPr>
              <p:nvPr/>
            </p:nvSpPr>
            <p:spPr bwMode="auto">
              <a:xfrm>
                <a:off x="4082" y="2258"/>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3" name="Freeform 834"/>
              <p:cNvSpPr>
                <a:spLocks noChangeAspect="1" noEditPoints="1"/>
              </p:cNvSpPr>
              <p:nvPr/>
            </p:nvSpPr>
            <p:spPr bwMode="auto">
              <a:xfrm>
                <a:off x="4065" y="2235"/>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4" name="Freeform 835"/>
              <p:cNvSpPr>
                <a:spLocks noChangeAspect="1"/>
              </p:cNvSpPr>
              <p:nvPr/>
            </p:nvSpPr>
            <p:spPr bwMode="auto">
              <a:xfrm>
                <a:off x="4087" y="2263"/>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5" name="Freeform 836"/>
              <p:cNvSpPr>
                <a:spLocks noChangeAspect="1" noEditPoints="1"/>
              </p:cNvSpPr>
              <p:nvPr/>
            </p:nvSpPr>
            <p:spPr bwMode="auto">
              <a:xfrm>
                <a:off x="4069" y="2237"/>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6" name="Freeform 837"/>
              <p:cNvSpPr>
                <a:spLocks noChangeAspect="1" noEditPoints="1"/>
              </p:cNvSpPr>
              <p:nvPr/>
            </p:nvSpPr>
            <p:spPr bwMode="auto">
              <a:xfrm>
                <a:off x="4099" y="2272"/>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7" name="Freeform 838"/>
              <p:cNvSpPr>
                <a:spLocks noChangeAspect="1" noEditPoints="1"/>
              </p:cNvSpPr>
              <p:nvPr/>
            </p:nvSpPr>
            <p:spPr bwMode="auto">
              <a:xfrm>
                <a:off x="4093" y="2267"/>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8" name="Freeform 839"/>
              <p:cNvSpPr>
                <a:spLocks noChangeAspect="1" noEditPoints="1"/>
              </p:cNvSpPr>
              <p:nvPr/>
            </p:nvSpPr>
            <p:spPr bwMode="auto">
              <a:xfrm>
                <a:off x="4074" y="2240"/>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899" name="Freeform 840"/>
              <p:cNvSpPr>
                <a:spLocks noChangeAspect="1" noEditPoints="1"/>
              </p:cNvSpPr>
              <p:nvPr/>
            </p:nvSpPr>
            <p:spPr bwMode="auto">
              <a:xfrm>
                <a:off x="4077" y="2241"/>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0" name="Freeform 841"/>
              <p:cNvSpPr>
                <a:spLocks noChangeAspect="1" noEditPoints="1"/>
              </p:cNvSpPr>
              <p:nvPr/>
            </p:nvSpPr>
            <p:spPr bwMode="auto">
              <a:xfrm>
                <a:off x="4101" y="2273"/>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1" name="Freeform 842"/>
              <p:cNvSpPr>
                <a:spLocks noChangeAspect="1" noEditPoints="1"/>
              </p:cNvSpPr>
              <p:nvPr/>
            </p:nvSpPr>
            <p:spPr bwMode="auto">
              <a:xfrm>
                <a:off x="4085" y="2246"/>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2" name="Freeform 843"/>
              <p:cNvSpPr>
                <a:spLocks noChangeAspect="1"/>
              </p:cNvSpPr>
              <p:nvPr/>
            </p:nvSpPr>
            <p:spPr bwMode="auto">
              <a:xfrm>
                <a:off x="4091" y="2252"/>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3" name="Freeform 844"/>
              <p:cNvSpPr>
                <a:spLocks noChangeAspect="1" noEditPoints="1"/>
              </p:cNvSpPr>
              <p:nvPr/>
            </p:nvSpPr>
            <p:spPr bwMode="auto">
              <a:xfrm>
                <a:off x="4108" y="2278"/>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4" name="Freeform 845"/>
              <p:cNvSpPr>
                <a:spLocks noChangeAspect="1"/>
              </p:cNvSpPr>
              <p:nvPr/>
            </p:nvSpPr>
            <p:spPr bwMode="auto">
              <a:xfrm>
                <a:off x="4111" y="2275"/>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5" name="Freeform 846"/>
              <p:cNvSpPr>
                <a:spLocks noChangeAspect="1"/>
              </p:cNvSpPr>
              <p:nvPr/>
            </p:nvSpPr>
            <p:spPr bwMode="auto">
              <a:xfrm>
                <a:off x="4096" y="2270"/>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6" name="Freeform 847"/>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7" name="Freeform 848"/>
              <p:cNvSpPr>
                <a:spLocks noChangeAspect="1" noEditPoints="1"/>
              </p:cNvSpPr>
              <p:nvPr/>
            </p:nvSpPr>
            <p:spPr bwMode="auto">
              <a:xfrm>
                <a:off x="4061" y="2226"/>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8" name="Freeform 849"/>
              <p:cNvSpPr>
                <a:spLocks noChangeAspect="1" noEditPoints="1"/>
              </p:cNvSpPr>
              <p:nvPr/>
            </p:nvSpPr>
            <p:spPr bwMode="auto">
              <a:xfrm>
                <a:off x="4059" y="2225"/>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09" name="Freeform 850"/>
              <p:cNvSpPr>
                <a:spLocks noChangeAspect="1" noEditPoints="1"/>
              </p:cNvSpPr>
              <p:nvPr/>
            </p:nvSpPr>
            <p:spPr bwMode="auto">
              <a:xfrm>
                <a:off x="4055" y="2223"/>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0" name="Freeform 851"/>
              <p:cNvSpPr>
                <a:spLocks noChangeAspect="1"/>
              </p:cNvSpPr>
              <p:nvPr/>
            </p:nvSpPr>
            <p:spPr bwMode="auto">
              <a:xfrm>
                <a:off x="4152" y="2283"/>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1" name="Freeform 852"/>
              <p:cNvSpPr>
                <a:spLocks noChangeAspect="1" noEditPoints="1"/>
              </p:cNvSpPr>
              <p:nvPr/>
            </p:nvSpPr>
            <p:spPr bwMode="auto">
              <a:xfrm>
                <a:off x="4053" y="2223"/>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2" name="Freeform 853"/>
              <p:cNvSpPr>
                <a:spLocks noChangeAspect="1" noEditPoints="1"/>
              </p:cNvSpPr>
              <p:nvPr/>
            </p:nvSpPr>
            <p:spPr bwMode="auto">
              <a:xfrm>
                <a:off x="4050" y="2227"/>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3" name="Freeform 854"/>
              <p:cNvSpPr>
                <a:spLocks noChangeAspect="1" noEditPoints="1"/>
              </p:cNvSpPr>
              <p:nvPr/>
            </p:nvSpPr>
            <p:spPr bwMode="auto">
              <a:xfrm>
                <a:off x="4050" y="2229"/>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4" name="Freeform 855"/>
              <p:cNvSpPr>
                <a:spLocks noChangeAspect="1" noEditPoints="1"/>
              </p:cNvSpPr>
              <p:nvPr/>
            </p:nvSpPr>
            <p:spPr bwMode="auto">
              <a:xfrm>
                <a:off x="4039" y="2229"/>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5" name="Freeform 856"/>
              <p:cNvSpPr>
                <a:spLocks noChangeAspect="1" noEditPoints="1"/>
              </p:cNvSpPr>
              <p:nvPr/>
            </p:nvSpPr>
            <p:spPr bwMode="auto">
              <a:xfrm>
                <a:off x="4039" y="2230"/>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6" name="Freeform 857"/>
              <p:cNvSpPr>
                <a:spLocks noChangeAspect="1" noEditPoints="1"/>
              </p:cNvSpPr>
              <p:nvPr/>
            </p:nvSpPr>
            <p:spPr bwMode="auto">
              <a:xfrm>
                <a:off x="4062" y="2249"/>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7" name="Freeform 858"/>
              <p:cNvSpPr>
                <a:spLocks noChangeAspect="1" noEditPoints="1"/>
              </p:cNvSpPr>
              <p:nvPr/>
            </p:nvSpPr>
            <p:spPr bwMode="auto">
              <a:xfrm>
                <a:off x="4067" y="2254"/>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8" name="Freeform 859"/>
              <p:cNvSpPr>
                <a:spLocks noChangeAspect="1" noEditPoints="1"/>
              </p:cNvSpPr>
              <p:nvPr/>
            </p:nvSpPr>
            <p:spPr bwMode="auto">
              <a:xfrm>
                <a:off x="4069" y="2258"/>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19" name="Freeform 860"/>
              <p:cNvSpPr>
                <a:spLocks noChangeAspect="1" noEditPoints="1"/>
              </p:cNvSpPr>
              <p:nvPr/>
            </p:nvSpPr>
            <p:spPr bwMode="auto">
              <a:xfrm>
                <a:off x="4073" y="2261"/>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0" name="Freeform 861"/>
              <p:cNvSpPr>
                <a:spLocks noChangeAspect="1" noEditPoints="1"/>
              </p:cNvSpPr>
              <p:nvPr/>
            </p:nvSpPr>
            <p:spPr bwMode="auto">
              <a:xfrm>
                <a:off x="4075" y="2264"/>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1" name="Freeform 862"/>
              <p:cNvSpPr>
                <a:spLocks noChangeAspect="1" noEditPoints="1"/>
              </p:cNvSpPr>
              <p:nvPr/>
            </p:nvSpPr>
            <p:spPr bwMode="auto">
              <a:xfrm>
                <a:off x="4077" y="2265"/>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2" name="Freeform 863"/>
              <p:cNvSpPr>
                <a:spLocks noChangeAspect="1"/>
              </p:cNvSpPr>
              <p:nvPr/>
            </p:nvSpPr>
            <p:spPr bwMode="auto">
              <a:xfrm>
                <a:off x="4080" y="2268"/>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3" name="Freeform 864"/>
              <p:cNvSpPr>
                <a:spLocks noChangeAspect="1" noEditPoints="1"/>
              </p:cNvSpPr>
              <p:nvPr/>
            </p:nvSpPr>
            <p:spPr bwMode="auto">
              <a:xfrm>
                <a:off x="4082" y="2271"/>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4" name="Freeform 865"/>
              <p:cNvSpPr>
                <a:spLocks noChangeAspect="1" noEditPoints="1"/>
              </p:cNvSpPr>
              <p:nvPr/>
            </p:nvSpPr>
            <p:spPr bwMode="auto">
              <a:xfrm>
                <a:off x="4084" y="2273"/>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5" name="Freeform 866"/>
              <p:cNvSpPr>
                <a:spLocks noChangeAspect="1" noEditPoints="1"/>
              </p:cNvSpPr>
              <p:nvPr/>
            </p:nvSpPr>
            <p:spPr bwMode="auto">
              <a:xfrm>
                <a:off x="4086" y="2274"/>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6" name="Freeform 867"/>
              <p:cNvSpPr>
                <a:spLocks noChangeAspect="1" noEditPoints="1"/>
              </p:cNvSpPr>
              <p:nvPr/>
            </p:nvSpPr>
            <p:spPr bwMode="auto">
              <a:xfrm>
                <a:off x="4087" y="2276"/>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7" name="Freeform 868"/>
              <p:cNvSpPr>
                <a:spLocks noChangeAspect="1" noEditPoints="1"/>
              </p:cNvSpPr>
              <p:nvPr/>
            </p:nvSpPr>
            <p:spPr bwMode="auto">
              <a:xfrm>
                <a:off x="4089" y="2277"/>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8" name="Freeform 869"/>
              <p:cNvSpPr>
                <a:spLocks noChangeAspect="1" noEditPoints="1"/>
              </p:cNvSpPr>
              <p:nvPr/>
            </p:nvSpPr>
            <p:spPr bwMode="auto">
              <a:xfrm>
                <a:off x="4090" y="2279"/>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29" name="Freeform 870"/>
              <p:cNvSpPr>
                <a:spLocks noChangeAspect="1"/>
              </p:cNvSpPr>
              <p:nvPr/>
            </p:nvSpPr>
            <p:spPr bwMode="auto">
              <a:xfrm>
                <a:off x="4092" y="2280"/>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0" name="Freeform 871"/>
              <p:cNvSpPr>
                <a:spLocks noChangeAspect="1" noEditPoints="1"/>
              </p:cNvSpPr>
              <p:nvPr/>
            </p:nvSpPr>
            <p:spPr bwMode="auto">
              <a:xfrm>
                <a:off x="4093" y="2281"/>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1" name="Freeform 872"/>
              <p:cNvSpPr>
                <a:spLocks noChangeAspect="1"/>
              </p:cNvSpPr>
              <p:nvPr/>
            </p:nvSpPr>
            <p:spPr bwMode="auto">
              <a:xfrm>
                <a:off x="4094" y="2281"/>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2" name="Freeform 873"/>
              <p:cNvSpPr>
                <a:spLocks noChangeAspect="1" noEditPoints="1"/>
              </p:cNvSpPr>
              <p:nvPr/>
            </p:nvSpPr>
            <p:spPr bwMode="auto">
              <a:xfrm>
                <a:off x="4095" y="2282"/>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3" name="Freeform 874"/>
              <p:cNvSpPr>
                <a:spLocks noChangeAspect="1" noEditPoints="1"/>
              </p:cNvSpPr>
              <p:nvPr/>
            </p:nvSpPr>
            <p:spPr bwMode="auto">
              <a:xfrm>
                <a:off x="4096" y="2283"/>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4" name="Freeform 875"/>
              <p:cNvSpPr>
                <a:spLocks noChangeAspect="1" noEditPoints="1"/>
              </p:cNvSpPr>
              <p:nvPr/>
            </p:nvSpPr>
            <p:spPr bwMode="auto">
              <a:xfrm>
                <a:off x="4098" y="2283"/>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5" name="Freeform 876"/>
              <p:cNvSpPr>
                <a:spLocks noChangeAspect="1"/>
              </p:cNvSpPr>
              <p:nvPr/>
            </p:nvSpPr>
            <p:spPr bwMode="auto">
              <a:xfrm>
                <a:off x="4099" y="2284"/>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6" name="Freeform 877"/>
              <p:cNvSpPr>
                <a:spLocks noChangeAspect="1"/>
              </p:cNvSpPr>
              <p:nvPr/>
            </p:nvSpPr>
            <p:spPr bwMode="auto">
              <a:xfrm>
                <a:off x="4100" y="2285"/>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7" name="Freeform 878"/>
              <p:cNvSpPr>
                <a:spLocks noChangeAspect="1" noEditPoints="1"/>
              </p:cNvSpPr>
              <p:nvPr/>
            </p:nvSpPr>
            <p:spPr bwMode="auto">
              <a:xfrm>
                <a:off x="4100" y="2285"/>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8" name="Freeform 879"/>
              <p:cNvSpPr>
                <a:spLocks noChangeAspect="1" noEditPoints="1"/>
              </p:cNvSpPr>
              <p:nvPr/>
            </p:nvSpPr>
            <p:spPr bwMode="auto">
              <a:xfrm>
                <a:off x="4101" y="2285"/>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39" name="Freeform 880"/>
              <p:cNvSpPr>
                <a:spLocks noChangeAspect="1"/>
              </p:cNvSpPr>
              <p:nvPr/>
            </p:nvSpPr>
            <p:spPr bwMode="auto">
              <a:xfrm>
                <a:off x="4103" y="2286"/>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0" name="Freeform 881"/>
              <p:cNvSpPr>
                <a:spLocks noChangeAspect="1" noEditPoints="1"/>
              </p:cNvSpPr>
              <p:nvPr/>
            </p:nvSpPr>
            <p:spPr bwMode="auto">
              <a:xfrm>
                <a:off x="4104" y="2287"/>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1" name="Freeform 882"/>
              <p:cNvSpPr>
                <a:spLocks noChangeAspect="1" noEditPoints="1"/>
              </p:cNvSpPr>
              <p:nvPr/>
            </p:nvSpPr>
            <p:spPr bwMode="auto">
              <a:xfrm>
                <a:off x="4106" y="2288"/>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2" name="Freeform 883"/>
              <p:cNvSpPr>
                <a:spLocks noChangeAspect="1"/>
              </p:cNvSpPr>
              <p:nvPr/>
            </p:nvSpPr>
            <p:spPr bwMode="auto">
              <a:xfrm>
                <a:off x="4108" y="2289"/>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3" name="Freeform 884"/>
              <p:cNvSpPr>
                <a:spLocks noChangeAspect="1" noEditPoints="1"/>
              </p:cNvSpPr>
              <p:nvPr/>
            </p:nvSpPr>
            <p:spPr bwMode="auto">
              <a:xfrm>
                <a:off x="4110" y="2291"/>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4" name="Freeform 885"/>
              <p:cNvSpPr>
                <a:spLocks noChangeAspect="1" noEditPoints="1"/>
              </p:cNvSpPr>
              <p:nvPr/>
            </p:nvSpPr>
            <p:spPr bwMode="auto">
              <a:xfrm>
                <a:off x="4112" y="2292"/>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5" name="Freeform 886"/>
              <p:cNvSpPr>
                <a:spLocks noChangeAspect="1"/>
              </p:cNvSpPr>
              <p:nvPr/>
            </p:nvSpPr>
            <p:spPr bwMode="auto">
              <a:xfrm>
                <a:off x="4114" y="2293"/>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6" name="Freeform 887"/>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7" name="Freeform 888"/>
              <p:cNvSpPr>
                <a:spLocks noChangeAspect="1" noEditPoints="1"/>
              </p:cNvSpPr>
              <p:nvPr/>
            </p:nvSpPr>
            <p:spPr bwMode="auto">
              <a:xfrm>
                <a:off x="4048" y="2254"/>
                <a:ext cx="2" cy="11"/>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8" name="Freeform 889"/>
              <p:cNvSpPr>
                <a:spLocks noChangeAspect="1" noEditPoints="1"/>
              </p:cNvSpPr>
              <p:nvPr/>
            </p:nvSpPr>
            <p:spPr bwMode="auto">
              <a:xfrm>
                <a:off x="4048" y="2251"/>
                <a:ext cx="5" cy="20"/>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49" name="Freeform 890"/>
              <p:cNvSpPr>
                <a:spLocks noChangeAspect="1" noEditPoints="1"/>
              </p:cNvSpPr>
              <p:nvPr/>
            </p:nvSpPr>
            <p:spPr bwMode="auto">
              <a:xfrm>
                <a:off x="4048" y="2248"/>
                <a:ext cx="0" cy="7"/>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0" name="Freeform 891"/>
              <p:cNvSpPr>
                <a:spLocks noChangeAspect="1" noEditPoints="1"/>
              </p:cNvSpPr>
              <p:nvPr/>
            </p:nvSpPr>
            <p:spPr bwMode="auto">
              <a:xfrm>
                <a:off x="4063" y="2285"/>
                <a:ext cx="3" cy="4"/>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1" name="Freeform 892"/>
              <p:cNvSpPr>
                <a:spLocks noChangeAspect="1" noEditPoints="1"/>
              </p:cNvSpPr>
              <p:nvPr/>
            </p:nvSpPr>
            <p:spPr bwMode="auto">
              <a:xfrm>
                <a:off x="4048" y="2244"/>
                <a:ext cx="1"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2" name="Freeform 893"/>
              <p:cNvSpPr>
                <a:spLocks noChangeAspect="1" noEditPoints="1"/>
              </p:cNvSpPr>
              <p:nvPr/>
            </p:nvSpPr>
            <p:spPr bwMode="auto">
              <a:xfrm>
                <a:off x="4063" y="2285"/>
                <a:ext cx="15" cy="14"/>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3" name="Freeform 894"/>
              <p:cNvSpPr>
                <a:spLocks noChangeAspect="1" noEditPoints="1"/>
              </p:cNvSpPr>
              <p:nvPr/>
            </p:nvSpPr>
            <p:spPr bwMode="auto">
              <a:xfrm>
                <a:off x="4049" y="2239"/>
                <a:ext cx="1" cy="4"/>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4" name="Freeform 895"/>
              <p:cNvSpPr>
                <a:spLocks noChangeAspect="1" noEditPoints="1"/>
              </p:cNvSpPr>
              <p:nvPr/>
            </p:nvSpPr>
            <p:spPr bwMode="auto">
              <a:xfrm>
                <a:off x="4074" y="2296"/>
                <a:ext cx="21" cy="15"/>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5" name="Freeform 896"/>
              <p:cNvSpPr>
                <a:spLocks noChangeAspect="1" noEditPoints="1"/>
              </p:cNvSpPr>
              <p:nvPr/>
            </p:nvSpPr>
            <p:spPr bwMode="auto">
              <a:xfrm>
                <a:off x="4050" y="2234"/>
                <a:ext cx="42" cy="6"/>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6" name="Freeform 897"/>
              <p:cNvSpPr>
                <a:spLocks noChangeAspect="1" noEditPoints="1"/>
              </p:cNvSpPr>
              <p:nvPr/>
            </p:nvSpPr>
            <p:spPr bwMode="auto">
              <a:xfrm>
                <a:off x="4099" y="2313"/>
                <a:ext cx="7" cy="4"/>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7" name="Freeform 898"/>
              <p:cNvSpPr>
                <a:spLocks noChangeAspect="1" noEditPoints="1"/>
              </p:cNvSpPr>
              <p:nvPr/>
            </p:nvSpPr>
            <p:spPr bwMode="auto">
              <a:xfrm>
                <a:off x="4117" y="2321"/>
                <a:ext cx="12" cy="4"/>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8" name="Freeform 899"/>
              <p:cNvSpPr>
                <a:spLocks noChangeAspect="1" noEditPoints="1"/>
              </p:cNvSpPr>
              <p:nvPr/>
            </p:nvSpPr>
            <p:spPr bwMode="auto">
              <a:xfrm>
                <a:off x="4054" y="2230"/>
                <a:ext cx="99" cy="5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59" name="Freeform 900"/>
              <p:cNvSpPr>
                <a:spLocks noChangeAspect="1" noEditPoints="1"/>
              </p:cNvSpPr>
              <p:nvPr/>
            </p:nvSpPr>
            <p:spPr bwMode="auto">
              <a:xfrm>
                <a:off x="4142" y="2283"/>
                <a:ext cx="17" cy="42"/>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0" name="Freeform 901"/>
              <p:cNvSpPr>
                <a:spLocks noChangeAspect="1" noEditPoints="1"/>
              </p:cNvSpPr>
              <p:nvPr/>
            </p:nvSpPr>
            <p:spPr bwMode="auto">
              <a:xfrm>
                <a:off x="4121" y="2286"/>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1" name="Freeform 902"/>
              <p:cNvSpPr>
                <a:spLocks noChangeAspect="1"/>
              </p:cNvSpPr>
              <p:nvPr/>
            </p:nvSpPr>
            <p:spPr bwMode="auto">
              <a:xfrm>
                <a:off x="4116" y="2284"/>
                <a:ext cx="5"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2" name="Freeform 903"/>
              <p:cNvSpPr>
                <a:spLocks noChangeAspect="1"/>
              </p:cNvSpPr>
              <p:nvPr/>
            </p:nvSpPr>
            <p:spPr bwMode="auto">
              <a:xfrm>
                <a:off x="4111" y="2281"/>
                <a:ext cx="5" cy="3"/>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3" name="Freeform 904"/>
              <p:cNvSpPr>
                <a:spLocks noChangeAspect="1"/>
              </p:cNvSpPr>
              <p:nvPr/>
            </p:nvSpPr>
            <p:spPr bwMode="auto">
              <a:xfrm>
                <a:off x="4105" y="2278"/>
                <a:ext cx="6" cy="3"/>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4" name="Freeform 905"/>
              <p:cNvSpPr>
                <a:spLocks noChangeAspect="1" noEditPoints="1"/>
              </p:cNvSpPr>
              <p:nvPr/>
            </p:nvSpPr>
            <p:spPr bwMode="auto">
              <a:xfrm>
                <a:off x="4103" y="2277"/>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5" name="Freeform 906"/>
              <p:cNvSpPr>
                <a:spLocks noChangeAspect="1" noEditPoints="1"/>
              </p:cNvSpPr>
              <p:nvPr/>
            </p:nvSpPr>
            <p:spPr bwMode="auto">
              <a:xfrm>
                <a:off x="4106" y="2276"/>
                <a:ext cx="5" cy="3"/>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6" name="Freeform 907"/>
              <p:cNvSpPr>
                <a:spLocks noChangeAspect="1" noEditPoints="1"/>
              </p:cNvSpPr>
              <p:nvPr/>
            </p:nvSpPr>
            <p:spPr bwMode="auto">
              <a:xfrm>
                <a:off x="4066" y="2246"/>
                <a:ext cx="41" cy="31"/>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7" name="Freeform 908"/>
              <p:cNvSpPr>
                <a:spLocks noChangeAspect="1" noEditPoints="1"/>
              </p:cNvSpPr>
              <p:nvPr/>
            </p:nvSpPr>
            <p:spPr bwMode="auto">
              <a:xfrm>
                <a:off x="4067" y="2246"/>
                <a:ext cx="37" cy="29"/>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8" name="Freeform 909"/>
              <p:cNvSpPr>
                <a:spLocks noChangeAspect="1"/>
              </p:cNvSpPr>
              <p:nvPr/>
            </p:nvSpPr>
            <p:spPr bwMode="auto">
              <a:xfrm>
                <a:off x="4099" y="2272"/>
                <a:ext cx="1" cy="1"/>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69" name="Freeform 910"/>
              <p:cNvSpPr>
                <a:spLocks noChangeAspect="1" noEditPoints="1"/>
              </p:cNvSpPr>
              <p:nvPr/>
            </p:nvSpPr>
            <p:spPr bwMode="auto">
              <a:xfrm>
                <a:off x="4096" y="2270"/>
                <a:ext cx="3"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0" name="Freeform 911"/>
              <p:cNvSpPr>
                <a:spLocks noChangeAspect="1" noEditPoints="1"/>
              </p:cNvSpPr>
              <p:nvPr/>
            </p:nvSpPr>
            <p:spPr bwMode="auto">
              <a:xfrm>
                <a:off x="4103" y="2274"/>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1" name="Freeform 912"/>
              <p:cNvSpPr>
                <a:spLocks noChangeAspect="1"/>
              </p:cNvSpPr>
              <p:nvPr/>
            </p:nvSpPr>
            <p:spPr bwMode="auto">
              <a:xfrm>
                <a:off x="4103" y="2275"/>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2" name="Freeform 913"/>
              <p:cNvSpPr>
                <a:spLocks noChangeAspect="1"/>
              </p:cNvSpPr>
              <p:nvPr/>
            </p:nvSpPr>
            <p:spPr bwMode="auto">
              <a:xfrm>
                <a:off x="4104" y="2274"/>
                <a:ext cx="0" cy="1"/>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0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3" name="Freeform 914"/>
              <p:cNvSpPr>
                <a:spLocks noChangeAspect="1" noEditPoints="1"/>
              </p:cNvSpPr>
              <p:nvPr/>
            </p:nvSpPr>
            <p:spPr bwMode="auto">
              <a:xfrm>
                <a:off x="4103" y="2275"/>
                <a:ext cx="1" cy="2"/>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4" name="Freeform 915"/>
              <p:cNvSpPr>
                <a:spLocks noChangeAspect="1" noEditPoints="1"/>
              </p:cNvSpPr>
              <p:nvPr/>
            </p:nvSpPr>
            <p:spPr bwMode="auto">
              <a:xfrm>
                <a:off x="4103" y="2274"/>
                <a:ext cx="1" cy="3"/>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5" name="Freeform 916"/>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6" name="Freeform 917"/>
              <p:cNvSpPr>
                <a:spLocks noChangeAspect="1" noEditPoints="1"/>
              </p:cNvSpPr>
              <p:nvPr/>
            </p:nvSpPr>
            <p:spPr bwMode="auto">
              <a:xfrm>
                <a:off x="4103" y="2275"/>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7" name="Freeform 918"/>
              <p:cNvSpPr>
                <a:spLocks noChangeAspect="1" noEditPoints="1"/>
              </p:cNvSpPr>
              <p:nvPr/>
            </p:nvSpPr>
            <p:spPr bwMode="auto">
              <a:xfrm>
                <a:off x="4103" y="2275"/>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8" name="Freeform 919"/>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79" name="Freeform 920"/>
              <p:cNvSpPr>
                <a:spLocks noChangeAspect="1" noEditPoints="1"/>
              </p:cNvSpPr>
              <p:nvPr/>
            </p:nvSpPr>
            <p:spPr bwMode="auto">
              <a:xfrm>
                <a:off x="4103" y="2275"/>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80" name="Oval 921"/>
              <p:cNvSpPr>
                <a:spLocks noChangeAspect="1" noChangeArrowheads="1"/>
              </p:cNvSpPr>
              <p:nvPr/>
            </p:nvSpPr>
            <p:spPr bwMode="auto">
              <a:xfrm>
                <a:off x="4103" y="2275"/>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9981" name="Freeform 922"/>
              <p:cNvSpPr>
                <a:spLocks noChangeAspect="1" noEditPoints="1"/>
              </p:cNvSpPr>
              <p:nvPr/>
            </p:nvSpPr>
            <p:spPr bwMode="auto">
              <a:xfrm>
                <a:off x="4103" y="2275"/>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82" name="Freeform 923"/>
              <p:cNvSpPr>
                <a:spLocks noChangeAspect="1" noEditPoints="1"/>
              </p:cNvSpPr>
              <p:nvPr/>
            </p:nvSpPr>
            <p:spPr bwMode="auto">
              <a:xfrm>
                <a:off x="4103" y="2275"/>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83" name="Freeform 924"/>
              <p:cNvSpPr>
                <a:spLocks noChangeAspect="1" noEditPoints="1"/>
              </p:cNvSpPr>
              <p:nvPr/>
            </p:nvSpPr>
            <p:spPr bwMode="auto">
              <a:xfrm>
                <a:off x="4103" y="2274"/>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84" name="Freeform 925"/>
              <p:cNvSpPr>
                <a:spLocks noChangeAspect="1" noEditPoints="1"/>
              </p:cNvSpPr>
              <p:nvPr/>
            </p:nvSpPr>
            <p:spPr bwMode="auto">
              <a:xfrm>
                <a:off x="4103" y="2274"/>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85" name="Freeform 926"/>
              <p:cNvSpPr>
                <a:spLocks noChangeAspect="1" noEditPoints="1"/>
              </p:cNvSpPr>
              <p:nvPr/>
            </p:nvSpPr>
            <p:spPr bwMode="auto">
              <a:xfrm>
                <a:off x="4103" y="2274"/>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86" name="Freeform 927"/>
              <p:cNvSpPr>
                <a:spLocks noChangeAspect="1" noEditPoints="1"/>
              </p:cNvSpPr>
              <p:nvPr/>
            </p:nvSpPr>
            <p:spPr bwMode="auto">
              <a:xfrm>
                <a:off x="4103" y="2274"/>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87" name="Freeform 928"/>
              <p:cNvSpPr>
                <a:spLocks noChangeAspect="1" noEditPoints="1"/>
              </p:cNvSpPr>
              <p:nvPr/>
            </p:nvSpPr>
            <p:spPr bwMode="auto">
              <a:xfrm>
                <a:off x="4103" y="2274"/>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88" name="Freeform 929"/>
              <p:cNvSpPr>
                <a:spLocks noChangeAspect="1" noEditPoints="1"/>
              </p:cNvSpPr>
              <p:nvPr/>
            </p:nvSpPr>
            <p:spPr bwMode="auto">
              <a:xfrm>
                <a:off x="4103" y="2274"/>
                <a:ext cx="1" cy="3"/>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89" name="Freeform 930"/>
              <p:cNvSpPr>
                <a:spLocks noChangeAspect="1" noEditPoints="1"/>
              </p:cNvSpPr>
              <p:nvPr/>
            </p:nvSpPr>
            <p:spPr bwMode="auto">
              <a:xfrm>
                <a:off x="4104" y="2274"/>
                <a:ext cx="0" cy="1"/>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0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0" name="Freeform 931"/>
              <p:cNvSpPr>
                <a:spLocks noChangeAspect="1" noEditPoints="1"/>
              </p:cNvSpPr>
              <p:nvPr/>
            </p:nvSpPr>
            <p:spPr bwMode="auto">
              <a:xfrm>
                <a:off x="4104" y="2274"/>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1" name="Freeform 932"/>
              <p:cNvSpPr>
                <a:spLocks noChangeAspect="1" noEditPoints="1"/>
              </p:cNvSpPr>
              <p:nvPr/>
            </p:nvSpPr>
            <p:spPr bwMode="auto">
              <a:xfrm>
                <a:off x="4061" y="2233"/>
                <a:ext cx="88" cy="62"/>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2" name="Freeform 933"/>
              <p:cNvSpPr>
                <a:spLocks noChangeAspect="1" noEditPoints="1"/>
              </p:cNvSpPr>
              <p:nvPr/>
            </p:nvSpPr>
            <p:spPr bwMode="auto">
              <a:xfrm>
                <a:off x="4061" y="2233"/>
                <a:ext cx="79" cy="4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3" name="Freeform 934"/>
              <p:cNvSpPr>
                <a:spLocks noChangeAspect="1" noEditPoints="1"/>
              </p:cNvSpPr>
              <p:nvPr/>
            </p:nvSpPr>
            <p:spPr bwMode="auto">
              <a:xfrm>
                <a:off x="4076" y="2253"/>
                <a:ext cx="72" cy="42"/>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4" name="Freeform 935"/>
              <p:cNvSpPr>
                <a:spLocks noChangeAspect="1" noEditPoints="1"/>
              </p:cNvSpPr>
              <p:nvPr/>
            </p:nvSpPr>
            <p:spPr bwMode="auto">
              <a:xfrm>
                <a:off x="4065" y="2233"/>
                <a:ext cx="67" cy="41"/>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5" name="Freeform 936"/>
              <p:cNvSpPr>
                <a:spLocks noChangeAspect="1"/>
              </p:cNvSpPr>
              <p:nvPr/>
            </p:nvSpPr>
            <p:spPr bwMode="auto">
              <a:xfrm>
                <a:off x="4082" y="2258"/>
                <a:ext cx="62" cy="35"/>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6" name="Freeform 937"/>
              <p:cNvSpPr>
                <a:spLocks noChangeAspect="1" noEditPoints="1"/>
              </p:cNvSpPr>
              <p:nvPr/>
            </p:nvSpPr>
            <p:spPr bwMode="auto">
              <a:xfrm>
                <a:off x="4065" y="2235"/>
                <a:ext cx="62" cy="3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7" name="Freeform 938"/>
              <p:cNvSpPr>
                <a:spLocks noChangeAspect="1"/>
              </p:cNvSpPr>
              <p:nvPr/>
            </p:nvSpPr>
            <p:spPr bwMode="auto">
              <a:xfrm>
                <a:off x="4087" y="2263"/>
                <a:ext cx="52" cy="29"/>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8" name="Freeform 939"/>
              <p:cNvSpPr>
                <a:spLocks noChangeAspect="1" noEditPoints="1"/>
              </p:cNvSpPr>
              <p:nvPr/>
            </p:nvSpPr>
            <p:spPr bwMode="auto">
              <a:xfrm>
                <a:off x="4069" y="2237"/>
                <a:ext cx="53" cy="3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999" name="Freeform 940"/>
              <p:cNvSpPr>
                <a:spLocks noChangeAspect="1" noEditPoints="1"/>
              </p:cNvSpPr>
              <p:nvPr/>
            </p:nvSpPr>
            <p:spPr bwMode="auto">
              <a:xfrm>
                <a:off x="4099" y="2272"/>
                <a:ext cx="4" cy="3"/>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0" name="Freeform 941"/>
              <p:cNvSpPr>
                <a:spLocks noChangeAspect="1" noEditPoints="1"/>
              </p:cNvSpPr>
              <p:nvPr/>
            </p:nvSpPr>
            <p:spPr bwMode="auto">
              <a:xfrm>
                <a:off x="4093" y="2267"/>
                <a:ext cx="41" cy="22"/>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1" name="Freeform 942"/>
              <p:cNvSpPr>
                <a:spLocks noChangeAspect="1" noEditPoints="1"/>
              </p:cNvSpPr>
              <p:nvPr/>
            </p:nvSpPr>
            <p:spPr bwMode="auto">
              <a:xfrm>
                <a:off x="4074" y="2240"/>
                <a:ext cx="44" cy="3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2" name="Freeform 943"/>
              <p:cNvSpPr>
                <a:spLocks noChangeAspect="1" noEditPoints="1"/>
              </p:cNvSpPr>
              <p:nvPr/>
            </p:nvSpPr>
            <p:spPr bwMode="auto">
              <a:xfrm>
                <a:off x="4077" y="2241"/>
                <a:ext cx="38" cy="31"/>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3" name="Freeform 944"/>
              <p:cNvSpPr>
                <a:spLocks noChangeAspect="1" noEditPoints="1"/>
              </p:cNvSpPr>
              <p:nvPr/>
            </p:nvSpPr>
            <p:spPr bwMode="auto">
              <a:xfrm>
                <a:off x="4101" y="2273"/>
                <a:ext cx="26" cy="12"/>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4" name="Freeform 945"/>
              <p:cNvSpPr>
                <a:spLocks noChangeAspect="1" noEditPoints="1"/>
              </p:cNvSpPr>
              <p:nvPr/>
            </p:nvSpPr>
            <p:spPr bwMode="auto">
              <a:xfrm>
                <a:off x="4085" y="2246"/>
                <a:ext cx="25" cy="24"/>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5" name="Freeform 946"/>
              <p:cNvSpPr>
                <a:spLocks noChangeAspect="1"/>
              </p:cNvSpPr>
              <p:nvPr/>
            </p:nvSpPr>
            <p:spPr bwMode="auto">
              <a:xfrm>
                <a:off x="4091" y="2252"/>
                <a:ext cx="13" cy="14"/>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6" name="Freeform 947"/>
              <p:cNvSpPr>
                <a:spLocks noChangeAspect="1" noEditPoints="1"/>
              </p:cNvSpPr>
              <p:nvPr/>
            </p:nvSpPr>
            <p:spPr bwMode="auto">
              <a:xfrm>
                <a:off x="4108" y="2278"/>
                <a:ext cx="6" cy="2"/>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7" name="Freeform 948"/>
              <p:cNvSpPr>
                <a:spLocks noChangeAspect="1"/>
              </p:cNvSpPr>
              <p:nvPr/>
            </p:nvSpPr>
            <p:spPr bwMode="auto">
              <a:xfrm>
                <a:off x="4111" y="2275"/>
                <a:ext cx="1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8" name="Freeform 949"/>
              <p:cNvSpPr>
                <a:spLocks noChangeAspect="1"/>
              </p:cNvSpPr>
              <p:nvPr/>
            </p:nvSpPr>
            <p:spPr bwMode="auto">
              <a:xfrm>
                <a:off x="4096" y="2270"/>
                <a:ext cx="15" cy="9"/>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09" name="Freeform 950"/>
              <p:cNvSpPr>
                <a:spLocks noChangeAspect="1" noEditPoints="1"/>
              </p:cNvSpPr>
              <p:nvPr/>
            </p:nvSpPr>
            <p:spPr bwMode="auto">
              <a:xfrm>
                <a:off x="4048" y="2230"/>
                <a:ext cx="111" cy="95"/>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0" name="Freeform 951"/>
              <p:cNvSpPr>
                <a:spLocks noChangeAspect="1" noEditPoints="1"/>
              </p:cNvSpPr>
              <p:nvPr/>
            </p:nvSpPr>
            <p:spPr bwMode="auto">
              <a:xfrm>
                <a:off x="4061" y="2226"/>
                <a:ext cx="102" cy="95"/>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1" name="Freeform 952"/>
              <p:cNvSpPr>
                <a:spLocks noChangeAspect="1" noEditPoints="1"/>
              </p:cNvSpPr>
              <p:nvPr/>
            </p:nvSpPr>
            <p:spPr bwMode="auto">
              <a:xfrm>
                <a:off x="4059" y="2225"/>
                <a:ext cx="104" cy="96"/>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2" name="Freeform 953"/>
              <p:cNvSpPr>
                <a:spLocks noChangeAspect="1" noEditPoints="1"/>
              </p:cNvSpPr>
              <p:nvPr/>
            </p:nvSpPr>
            <p:spPr bwMode="auto">
              <a:xfrm>
                <a:off x="4055" y="2223"/>
                <a:ext cx="104" cy="105"/>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3" name="Freeform 954"/>
              <p:cNvSpPr>
                <a:spLocks noChangeAspect="1"/>
              </p:cNvSpPr>
              <p:nvPr/>
            </p:nvSpPr>
            <p:spPr bwMode="auto">
              <a:xfrm>
                <a:off x="4152" y="2283"/>
                <a:ext cx="1"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0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4" name="Freeform 955"/>
              <p:cNvSpPr>
                <a:spLocks noChangeAspect="1" noEditPoints="1"/>
              </p:cNvSpPr>
              <p:nvPr/>
            </p:nvSpPr>
            <p:spPr bwMode="auto">
              <a:xfrm>
                <a:off x="4053" y="2223"/>
                <a:ext cx="105" cy="110"/>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5" name="Freeform 956"/>
              <p:cNvSpPr>
                <a:spLocks noChangeAspect="1" noEditPoints="1"/>
              </p:cNvSpPr>
              <p:nvPr/>
            </p:nvSpPr>
            <p:spPr bwMode="auto">
              <a:xfrm>
                <a:off x="4050" y="2227"/>
                <a:ext cx="108" cy="106"/>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6" name="Freeform 957"/>
              <p:cNvSpPr>
                <a:spLocks noChangeAspect="1" noEditPoints="1"/>
              </p:cNvSpPr>
              <p:nvPr/>
            </p:nvSpPr>
            <p:spPr bwMode="auto">
              <a:xfrm>
                <a:off x="4050" y="2229"/>
                <a:ext cx="106" cy="104"/>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7" name="Freeform 958"/>
              <p:cNvSpPr>
                <a:spLocks noChangeAspect="1" noEditPoints="1"/>
              </p:cNvSpPr>
              <p:nvPr/>
            </p:nvSpPr>
            <p:spPr bwMode="auto">
              <a:xfrm>
                <a:off x="4039" y="2229"/>
                <a:ext cx="115" cy="100"/>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8" name="Freeform 959"/>
              <p:cNvSpPr>
                <a:spLocks noChangeAspect="1" noEditPoints="1"/>
              </p:cNvSpPr>
              <p:nvPr/>
            </p:nvSpPr>
            <p:spPr bwMode="auto">
              <a:xfrm>
                <a:off x="4039" y="2230"/>
                <a:ext cx="112" cy="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19" name="Freeform 960"/>
              <p:cNvSpPr>
                <a:spLocks noChangeAspect="1" noEditPoints="1"/>
              </p:cNvSpPr>
              <p:nvPr/>
            </p:nvSpPr>
            <p:spPr bwMode="auto">
              <a:xfrm>
                <a:off x="4062" y="2249"/>
                <a:ext cx="101" cy="78"/>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0" name="Freeform 961"/>
              <p:cNvSpPr>
                <a:spLocks noChangeAspect="1" noEditPoints="1"/>
              </p:cNvSpPr>
              <p:nvPr/>
            </p:nvSpPr>
            <p:spPr bwMode="auto">
              <a:xfrm>
                <a:off x="4067" y="2254"/>
                <a:ext cx="96" cy="7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1" name="Freeform 962"/>
              <p:cNvSpPr>
                <a:spLocks noChangeAspect="1" noEditPoints="1"/>
              </p:cNvSpPr>
              <p:nvPr/>
            </p:nvSpPr>
            <p:spPr bwMode="auto">
              <a:xfrm>
                <a:off x="4069" y="2258"/>
                <a:ext cx="94" cy="68"/>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2" name="Freeform 963"/>
              <p:cNvSpPr>
                <a:spLocks noChangeAspect="1" noEditPoints="1"/>
              </p:cNvSpPr>
              <p:nvPr/>
            </p:nvSpPr>
            <p:spPr bwMode="auto">
              <a:xfrm>
                <a:off x="4073" y="2261"/>
                <a:ext cx="88" cy="65"/>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3" name="Freeform 964"/>
              <p:cNvSpPr>
                <a:spLocks noChangeAspect="1" noEditPoints="1"/>
              </p:cNvSpPr>
              <p:nvPr/>
            </p:nvSpPr>
            <p:spPr bwMode="auto">
              <a:xfrm>
                <a:off x="4075" y="2264"/>
                <a:ext cx="85" cy="6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4" name="Freeform 965"/>
              <p:cNvSpPr>
                <a:spLocks noChangeAspect="1" noEditPoints="1"/>
              </p:cNvSpPr>
              <p:nvPr/>
            </p:nvSpPr>
            <p:spPr bwMode="auto">
              <a:xfrm>
                <a:off x="4077" y="2265"/>
                <a:ext cx="80" cy="53"/>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5" name="Freeform 966"/>
              <p:cNvSpPr>
                <a:spLocks noChangeAspect="1"/>
              </p:cNvSpPr>
              <p:nvPr/>
            </p:nvSpPr>
            <p:spPr bwMode="auto">
              <a:xfrm>
                <a:off x="4080" y="2268"/>
                <a:ext cx="76" cy="50"/>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6" name="Freeform 967"/>
              <p:cNvSpPr>
                <a:spLocks noChangeAspect="1" noEditPoints="1"/>
              </p:cNvSpPr>
              <p:nvPr/>
            </p:nvSpPr>
            <p:spPr bwMode="auto">
              <a:xfrm>
                <a:off x="4082" y="2271"/>
                <a:ext cx="73" cy="45"/>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7" name="Freeform 968"/>
              <p:cNvSpPr>
                <a:spLocks noChangeAspect="1" noEditPoints="1"/>
              </p:cNvSpPr>
              <p:nvPr/>
            </p:nvSpPr>
            <p:spPr bwMode="auto">
              <a:xfrm>
                <a:off x="4084" y="2273"/>
                <a:ext cx="70" cy="4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8" name="Freeform 969"/>
              <p:cNvSpPr>
                <a:spLocks noChangeAspect="1" noEditPoints="1"/>
              </p:cNvSpPr>
              <p:nvPr/>
            </p:nvSpPr>
            <p:spPr bwMode="auto">
              <a:xfrm>
                <a:off x="4086" y="2274"/>
                <a:ext cx="67" cy="3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29" name="Freeform 970"/>
              <p:cNvSpPr>
                <a:spLocks noChangeAspect="1" noEditPoints="1"/>
              </p:cNvSpPr>
              <p:nvPr/>
            </p:nvSpPr>
            <p:spPr bwMode="auto">
              <a:xfrm>
                <a:off x="4087" y="2276"/>
                <a:ext cx="65" cy="3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0" name="Freeform 971"/>
              <p:cNvSpPr>
                <a:spLocks noChangeAspect="1" noEditPoints="1"/>
              </p:cNvSpPr>
              <p:nvPr/>
            </p:nvSpPr>
            <p:spPr bwMode="auto">
              <a:xfrm>
                <a:off x="4089" y="2277"/>
                <a:ext cx="61" cy="34"/>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1" name="Freeform 972"/>
              <p:cNvSpPr>
                <a:spLocks noChangeAspect="1" noEditPoints="1"/>
              </p:cNvSpPr>
              <p:nvPr/>
            </p:nvSpPr>
            <p:spPr bwMode="auto">
              <a:xfrm>
                <a:off x="4090" y="2279"/>
                <a:ext cx="58" cy="31"/>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2" name="Freeform 973"/>
              <p:cNvSpPr>
                <a:spLocks noChangeAspect="1"/>
              </p:cNvSpPr>
              <p:nvPr/>
            </p:nvSpPr>
            <p:spPr bwMode="auto">
              <a:xfrm>
                <a:off x="4092" y="2280"/>
                <a:ext cx="54" cy="30"/>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3" name="Freeform 974"/>
              <p:cNvSpPr>
                <a:spLocks noChangeAspect="1" noEditPoints="1"/>
              </p:cNvSpPr>
              <p:nvPr/>
            </p:nvSpPr>
            <p:spPr bwMode="auto">
              <a:xfrm>
                <a:off x="4093" y="2281"/>
                <a:ext cx="51" cy="26"/>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4" name="Freeform 975"/>
              <p:cNvSpPr>
                <a:spLocks noChangeAspect="1"/>
              </p:cNvSpPr>
              <p:nvPr/>
            </p:nvSpPr>
            <p:spPr bwMode="auto">
              <a:xfrm>
                <a:off x="4094" y="2281"/>
                <a:ext cx="48" cy="26"/>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5" name="Freeform 976"/>
              <p:cNvSpPr>
                <a:spLocks noChangeAspect="1" noEditPoints="1"/>
              </p:cNvSpPr>
              <p:nvPr/>
            </p:nvSpPr>
            <p:spPr bwMode="auto">
              <a:xfrm>
                <a:off x="4095" y="2282"/>
                <a:ext cx="45" cy="24"/>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6" name="Freeform 977"/>
              <p:cNvSpPr>
                <a:spLocks noChangeAspect="1" noEditPoints="1"/>
              </p:cNvSpPr>
              <p:nvPr/>
            </p:nvSpPr>
            <p:spPr bwMode="auto">
              <a:xfrm>
                <a:off x="4096" y="2283"/>
                <a:ext cx="42" cy="22"/>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7" name="Freeform 978"/>
              <p:cNvSpPr>
                <a:spLocks noChangeAspect="1" noEditPoints="1"/>
              </p:cNvSpPr>
              <p:nvPr/>
            </p:nvSpPr>
            <p:spPr bwMode="auto">
              <a:xfrm>
                <a:off x="4098" y="2283"/>
                <a:ext cx="39" cy="21"/>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8" name="Freeform 979"/>
              <p:cNvSpPr>
                <a:spLocks noChangeAspect="1"/>
              </p:cNvSpPr>
              <p:nvPr/>
            </p:nvSpPr>
            <p:spPr bwMode="auto">
              <a:xfrm>
                <a:off x="4099" y="2284"/>
                <a:ext cx="36" cy="2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39" name="Freeform 980"/>
              <p:cNvSpPr>
                <a:spLocks noChangeAspect="1"/>
              </p:cNvSpPr>
              <p:nvPr/>
            </p:nvSpPr>
            <p:spPr bwMode="auto">
              <a:xfrm>
                <a:off x="4100" y="2285"/>
                <a:ext cx="34" cy="19"/>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40" name="Freeform 981"/>
              <p:cNvSpPr>
                <a:spLocks noChangeAspect="1" noEditPoints="1"/>
              </p:cNvSpPr>
              <p:nvPr/>
            </p:nvSpPr>
            <p:spPr bwMode="auto">
              <a:xfrm>
                <a:off x="4100" y="2285"/>
                <a:ext cx="32" cy="1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41" name="Freeform 982"/>
              <p:cNvSpPr>
                <a:spLocks noChangeAspect="1" noEditPoints="1"/>
              </p:cNvSpPr>
              <p:nvPr/>
            </p:nvSpPr>
            <p:spPr bwMode="auto">
              <a:xfrm>
                <a:off x="4101" y="2285"/>
                <a:ext cx="30" cy="17"/>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42" name="Freeform 983"/>
              <p:cNvSpPr>
                <a:spLocks noChangeAspect="1"/>
              </p:cNvSpPr>
              <p:nvPr/>
            </p:nvSpPr>
            <p:spPr bwMode="auto">
              <a:xfrm>
                <a:off x="4103" y="2286"/>
                <a:ext cx="26" cy="15"/>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43" name="Freeform 984"/>
              <p:cNvSpPr>
                <a:spLocks noChangeAspect="1" noEditPoints="1"/>
              </p:cNvSpPr>
              <p:nvPr/>
            </p:nvSpPr>
            <p:spPr bwMode="auto">
              <a:xfrm>
                <a:off x="4104" y="2287"/>
                <a:ext cx="24" cy="14"/>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44" name="Freeform 985"/>
              <p:cNvSpPr>
                <a:spLocks noChangeAspect="1" noEditPoints="1"/>
              </p:cNvSpPr>
              <p:nvPr/>
            </p:nvSpPr>
            <p:spPr bwMode="auto">
              <a:xfrm>
                <a:off x="4106" y="2288"/>
                <a:ext cx="20" cy="12"/>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45" name="Freeform 986"/>
              <p:cNvSpPr>
                <a:spLocks noChangeAspect="1"/>
              </p:cNvSpPr>
              <p:nvPr/>
            </p:nvSpPr>
            <p:spPr bwMode="auto">
              <a:xfrm>
                <a:off x="4108" y="2289"/>
                <a:ext cx="16" cy="10"/>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46" name="Freeform 987"/>
              <p:cNvSpPr>
                <a:spLocks noChangeAspect="1" noEditPoints="1"/>
              </p:cNvSpPr>
              <p:nvPr/>
            </p:nvSpPr>
            <p:spPr bwMode="auto">
              <a:xfrm>
                <a:off x="4110" y="2291"/>
                <a:ext cx="12" cy="8"/>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47" name="Freeform 988"/>
              <p:cNvSpPr>
                <a:spLocks noChangeAspect="1" noEditPoints="1"/>
              </p:cNvSpPr>
              <p:nvPr/>
            </p:nvSpPr>
            <p:spPr bwMode="auto">
              <a:xfrm>
                <a:off x="4112" y="2292"/>
                <a:ext cx="8" cy="6"/>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0048" name="Freeform 989"/>
              <p:cNvSpPr>
                <a:spLocks noChangeAspect="1"/>
              </p:cNvSpPr>
              <p:nvPr/>
            </p:nvSpPr>
            <p:spPr bwMode="auto">
              <a:xfrm>
                <a:off x="4114" y="2293"/>
                <a:ext cx="4" cy="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77860" name="Group 990"/>
            <p:cNvGrpSpPr>
              <a:grpSpLocks/>
            </p:cNvGrpSpPr>
            <p:nvPr/>
          </p:nvGrpSpPr>
          <p:grpSpPr bwMode="auto">
            <a:xfrm>
              <a:off x="1477" y="1853"/>
              <a:ext cx="383" cy="522"/>
              <a:chOff x="1477" y="1853"/>
              <a:chExt cx="383" cy="522"/>
            </a:xfrm>
          </p:grpSpPr>
          <p:sp>
            <p:nvSpPr>
              <p:cNvPr id="79436" name="Freeform 991"/>
              <p:cNvSpPr>
                <a:spLocks noChangeAspect="1"/>
              </p:cNvSpPr>
              <p:nvPr/>
            </p:nvSpPr>
            <p:spPr bwMode="auto">
              <a:xfrm>
                <a:off x="1477" y="1996"/>
                <a:ext cx="383" cy="379"/>
              </a:xfrm>
              <a:custGeom>
                <a:avLst/>
                <a:gdLst>
                  <a:gd name="T0" fmla="*/ 0 w 8833"/>
                  <a:gd name="T1" fmla="*/ 0 h 8733"/>
                  <a:gd name="T2" fmla="*/ 0 w 8833"/>
                  <a:gd name="T3" fmla="*/ 0 h 8733"/>
                  <a:gd name="T4" fmla="*/ 0 w 8833"/>
                  <a:gd name="T5" fmla="*/ 0 h 8733"/>
                  <a:gd name="T6" fmla="*/ 0 w 8833"/>
                  <a:gd name="T7" fmla="*/ 0 h 8733"/>
                  <a:gd name="T8" fmla="*/ 0 w 8833"/>
                  <a:gd name="T9" fmla="*/ 0 h 8733"/>
                  <a:gd name="T10" fmla="*/ 0 w 8833"/>
                  <a:gd name="T11" fmla="*/ 0 h 8733"/>
                  <a:gd name="T12" fmla="*/ 0 w 8833"/>
                  <a:gd name="T13" fmla="*/ 0 h 8733"/>
                  <a:gd name="T14" fmla="*/ 0 w 8833"/>
                  <a:gd name="T15" fmla="*/ 0 h 8733"/>
                  <a:gd name="T16" fmla="*/ 0 w 8833"/>
                  <a:gd name="T17" fmla="*/ 0 h 8733"/>
                  <a:gd name="T18" fmla="*/ 0 w 8833"/>
                  <a:gd name="T19" fmla="*/ 0 h 8733"/>
                  <a:gd name="T20" fmla="*/ 0 w 8833"/>
                  <a:gd name="T21" fmla="*/ 0 h 8733"/>
                  <a:gd name="T22" fmla="*/ 0 w 8833"/>
                  <a:gd name="T23" fmla="*/ 0 h 8733"/>
                  <a:gd name="T24" fmla="*/ 0 w 8833"/>
                  <a:gd name="T25" fmla="*/ 0 h 8733"/>
                  <a:gd name="T26" fmla="*/ 0 w 8833"/>
                  <a:gd name="T27" fmla="*/ 0 h 8733"/>
                  <a:gd name="T28" fmla="*/ 0 w 8833"/>
                  <a:gd name="T29" fmla="*/ 0 h 8733"/>
                  <a:gd name="T30" fmla="*/ 0 w 8833"/>
                  <a:gd name="T31" fmla="*/ 0 h 8733"/>
                  <a:gd name="T32" fmla="*/ 0 w 8833"/>
                  <a:gd name="T33" fmla="*/ 0 h 8733"/>
                  <a:gd name="T34" fmla="*/ 0 w 8833"/>
                  <a:gd name="T35" fmla="*/ 0 h 8733"/>
                  <a:gd name="T36" fmla="*/ 0 w 8833"/>
                  <a:gd name="T37" fmla="*/ 0 h 8733"/>
                  <a:gd name="T38" fmla="*/ 0 w 8833"/>
                  <a:gd name="T39" fmla="*/ 0 h 8733"/>
                  <a:gd name="T40" fmla="*/ 0 w 8833"/>
                  <a:gd name="T41" fmla="*/ 0 h 8733"/>
                  <a:gd name="T42" fmla="*/ 0 w 8833"/>
                  <a:gd name="T43" fmla="*/ 0 h 8733"/>
                  <a:gd name="T44" fmla="*/ 0 w 8833"/>
                  <a:gd name="T45" fmla="*/ 0 h 8733"/>
                  <a:gd name="T46" fmla="*/ 0 w 8833"/>
                  <a:gd name="T47" fmla="*/ 0 h 8733"/>
                  <a:gd name="T48" fmla="*/ 0 w 8833"/>
                  <a:gd name="T49" fmla="*/ 0 h 8733"/>
                  <a:gd name="T50" fmla="*/ 0 w 8833"/>
                  <a:gd name="T51" fmla="*/ 0 h 8733"/>
                  <a:gd name="T52" fmla="*/ 0 w 8833"/>
                  <a:gd name="T53" fmla="*/ 0 h 8733"/>
                  <a:gd name="T54" fmla="*/ 0 w 8833"/>
                  <a:gd name="T55" fmla="*/ 0 h 8733"/>
                  <a:gd name="T56" fmla="*/ 0 w 8833"/>
                  <a:gd name="T57" fmla="*/ 0 h 8733"/>
                  <a:gd name="T58" fmla="*/ 0 w 8833"/>
                  <a:gd name="T59" fmla="*/ 0 h 8733"/>
                  <a:gd name="T60" fmla="*/ 0 w 8833"/>
                  <a:gd name="T61" fmla="*/ 0 h 8733"/>
                  <a:gd name="T62" fmla="*/ 0 w 8833"/>
                  <a:gd name="T63" fmla="*/ 0 h 8733"/>
                  <a:gd name="T64" fmla="*/ 0 w 8833"/>
                  <a:gd name="T65" fmla="*/ 0 h 8733"/>
                  <a:gd name="T66" fmla="*/ 0 w 8833"/>
                  <a:gd name="T67" fmla="*/ 0 h 8733"/>
                  <a:gd name="T68" fmla="*/ 0 w 8833"/>
                  <a:gd name="T69" fmla="*/ 0 h 8733"/>
                  <a:gd name="T70" fmla="*/ 0 w 8833"/>
                  <a:gd name="T71" fmla="*/ 0 h 8733"/>
                  <a:gd name="T72" fmla="*/ 0 w 8833"/>
                  <a:gd name="T73" fmla="*/ 0 h 8733"/>
                  <a:gd name="T74" fmla="*/ 0 w 8833"/>
                  <a:gd name="T75" fmla="*/ 0 h 8733"/>
                  <a:gd name="T76" fmla="*/ 0 w 8833"/>
                  <a:gd name="T77" fmla="*/ 0 h 8733"/>
                  <a:gd name="T78" fmla="*/ 0 w 8833"/>
                  <a:gd name="T79" fmla="*/ 0 h 8733"/>
                  <a:gd name="T80" fmla="*/ 0 w 8833"/>
                  <a:gd name="T81" fmla="*/ 0 h 8733"/>
                  <a:gd name="T82" fmla="*/ 0 w 8833"/>
                  <a:gd name="T83" fmla="*/ 0 h 8733"/>
                  <a:gd name="T84" fmla="*/ 0 w 8833"/>
                  <a:gd name="T85" fmla="*/ 0 h 8733"/>
                  <a:gd name="T86" fmla="*/ 0 w 8833"/>
                  <a:gd name="T87" fmla="*/ 0 h 8733"/>
                  <a:gd name="T88" fmla="*/ 0 w 8833"/>
                  <a:gd name="T89" fmla="*/ 0 h 8733"/>
                  <a:gd name="T90" fmla="*/ 0 w 8833"/>
                  <a:gd name="T91" fmla="*/ 0 h 8733"/>
                  <a:gd name="T92" fmla="*/ 0 w 8833"/>
                  <a:gd name="T93" fmla="*/ 0 h 8733"/>
                  <a:gd name="T94" fmla="*/ 0 w 8833"/>
                  <a:gd name="T95" fmla="*/ 0 h 8733"/>
                  <a:gd name="T96" fmla="*/ 0 w 8833"/>
                  <a:gd name="T97" fmla="*/ 0 h 8733"/>
                  <a:gd name="T98" fmla="*/ 0 w 8833"/>
                  <a:gd name="T99" fmla="*/ 0 h 8733"/>
                  <a:gd name="T100" fmla="*/ 0 w 8833"/>
                  <a:gd name="T101" fmla="*/ 0 h 8733"/>
                  <a:gd name="T102" fmla="*/ 0 w 8833"/>
                  <a:gd name="T103" fmla="*/ 0 h 8733"/>
                  <a:gd name="T104" fmla="*/ 0 w 8833"/>
                  <a:gd name="T105" fmla="*/ 0 h 8733"/>
                  <a:gd name="T106" fmla="*/ 0 w 8833"/>
                  <a:gd name="T107" fmla="*/ 0 h 8733"/>
                  <a:gd name="T108" fmla="*/ 0 w 8833"/>
                  <a:gd name="T109" fmla="*/ 0 h 873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833"/>
                  <a:gd name="T166" fmla="*/ 0 h 8733"/>
                  <a:gd name="T167" fmla="*/ 8833 w 8833"/>
                  <a:gd name="T168" fmla="*/ 8733 h 873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833" h="8733">
                    <a:moveTo>
                      <a:pt x="5615" y="194"/>
                    </a:moveTo>
                    <a:cubicBezTo>
                      <a:pt x="5669" y="206"/>
                      <a:pt x="6032" y="127"/>
                      <a:pt x="6183" y="121"/>
                    </a:cubicBezTo>
                    <a:cubicBezTo>
                      <a:pt x="6335" y="115"/>
                      <a:pt x="6389" y="109"/>
                      <a:pt x="6516" y="139"/>
                    </a:cubicBezTo>
                    <a:cubicBezTo>
                      <a:pt x="6643" y="170"/>
                      <a:pt x="6813" y="218"/>
                      <a:pt x="6934" y="303"/>
                    </a:cubicBezTo>
                    <a:cubicBezTo>
                      <a:pt x="7055" y="387"/>
                      <a:pt x="7152" y="496"/>
                      <a:pt x="7242" y="660"/>
                    </a:cubicBezTo>
                    <a:cubicBezTo>
                      <a:pt x="7333" y="823"/>
                      <a:pt x="7418" y="1077"/>
                      <a:pt x="7466" y="1301"/>
                    </a:cubicBezTo>
                    <a:cubicBezTo>
                      <a:pt x="7515" y="1525"/>
                      <a:pt x="7533" y="1852"/>
                      <a:pt x="7539" y="1991"/>
                    </a:cubicBezTo>
                    <a:cubicBezTo>
                      <a:pt x="7545" y="2131"/>
                      <a:pt x="7551" y="2100"/>
                      <a:pt x="7521" y="2143"/>
                    </a:cubicBezTo>
                    <a:cubicBezTo>
                      <a:pt x="7490" y="2185"/>
                      <a:pt x="7375" y="2197"/>
                      <a:pt x="7357" y="2246"/>
                    </a:cubicBezTo>
                    <a:cubicBezTo>
                      <a:pt x="7339" y="2294"/>
                      <a:pt x="7339" y="2373"/>
                      <a:pt x="7394" y="2421"/>
                    </a:cubicBezTo>
                    <a:cubicBezTo>
                      <a:pt x="7448" y="2469"/>
                      <a:pt x="7581" y="2397"/>
                      <a:pt x="7690" y="2518"/>
                    </a:cubicBezTo>
                    <a:cubicBezTo>
                      <a:pt x="7799" y="2639"/>
                      <a:pt x="7932" y="2845"/>
                      <a:pt x="8047" y="3135"/>
                    </a:cubicBezTo>
                    <a:cubicBezTo>
                      <a:pt x="8162" y="3426"/>
                      <a:pt x="8307" y="3855"/>
                      <a:pt x="8392" y="4261"/>
                    </a:cubicBezTo>
                    <a:cubicBezTo>
                      <a:pt x="8477" y="4666"/>
                      <a:pt x="8549" y="5078"/>
                      <a:pt x="8567" y="5556"/>
                    </a:cubicBezTo>
                    <a:cubicBezTo>
                      <a:pt x="8585" y="6034"/>
                      <a:pt x="8598" y="6670"/>
                      <a:pt x="8483" y="7130"/>
                    </a:cubicBezTo>
                    <a:cubicBezTo>
                      <a:pt x="8368" y="7590"/>
                      <a:pt x="8228" y="8092"/>
                      <a:pt x="7878" y="8304"/>
                    </a:cubicBezTo>
                    <a:cubicBezTo>
                      <a:pt x="7527" y="8516"/>
                      <a:pt x="7218" y="8570"/>
                      <a:pt x="6371" y="8395"/>
                    </a:cubicBezTo>
                    <a:cubicBezTo>
                      <a:pt x="5524" y="8219"/>
                      <a:pt x="3636" y="7680"/>
                      <a:pt x="2777" y="7257"/>
                    </a:cubicBezTo>
                    <a:cubicBezTo>
                      <a:pt x="1918" y="6833"/>
                      <a:pt x="1549" y="6331"/>
                      <a:pt x="1228" y="5859"/>
                    </a:cubicBezTo>
                    <a:cubicBezTo>
                      <a:pt x="908" y="5387"/>
                      <a:pt x="908" y="4751"/>
                      <a:pt x="865" y="4418"/>
                    </a:cubicBezTo>
                    <a:cubicBezTo>
                      <a:pt x="823" y="4085"/>
                      <a:pt x="1059" y="4019"/>
                      <a:pt x="980" y="3843"/>
                    </a:cubicBezTo>
                    <a:cubicBezTo>
                      <a:pt x="902" y="3668"/>
                      <a:pt x="527" y="3613"/>
                      <a:pt x="393" y="3377"/>
                    </a:cubicBezTo>
                    <a:cubicBezTo>
                      <a:pt x="260" y="3141"/>
                      <a:pt x="200" y="2748"/>
                      <a:pt x="188" y="2439"/>
                    </a:cubicBezTo>
                    <a:cubicBezTo>
                      <a:pt x="176" y="2131"/>
                      <a:pt x="218" y="1804"/>
                      <a:pt x="315" y="1519"/>
                    </a:cubicBezTo>
                    <a:cubicBezTo>
                      <a:pt x="412" y="1235"/>
                      <a:pt x="539" y="938"/>
                      <a:pt x="769" y="726"/>
                    </a:cubicBezTo>
                    <a:cubicBezTo>
                      <a:pt x="998" y="515"/>
                      <a:pt x="1416" y="309"/>
                      <a:pt x="1688" y="254"/>
                    </a:cubicBezTo>
                    <a:cubicBezTo>
                      <a:pt x="1960" y="200"/>
                      <a:pt x="2245" y="327"/>
                      <a:pt x="2396" y="381"/>
                    </a:cubicBezTo>
                    <a:cubicBezTo>
                      <a:pt x="2547" y="436"/>
                      <a:pt x="2602" y="593"/>
                      <a:pt x="2620" y="575"/>
                    </a:cubicBezTo>
                    <a:cubicBezTo>
                      <a:pt x="2596" y="502"/>
                      <a:pt x="2529" y="369"/>
                      <a:pt x="2505" y="285"/>
                    </a:cubicBezTo>
                    <a:cubicBezTo>
                      <a:pt x="2481" y="242"/>
                      <a:pt x="2305" y="182"/>
                      <a:pt x="2166" y="157"/>
                    </a:cubicBezTo>
                    <a:cubicBezTo>
                      <a:pt x="2027" y="133"/>
                      <a:pt x="1858" y="97"/>
                      <a:pt x="1652" y="133"/>
                    </a:cubicBezTo>
                    <a:cubicBezTo>
                      <a:pt x="1446" y="170"/>
                      <a:pt x="1150" y="260"/>
                      <a:pt x="944" y="387"/>
                    </a:cubicBezTo>
                    <a:cubicBezTo>
                      <a:pt x="738" y="515"/>
                      <a:pt x="545" y="690"/>
                      <a:pt x="406" y="908"/>
                    </a:cubicBezTo>
                    <a:cubicBezTo>
                      <a:pt x="266" y="1126"/>
                      <a:pt x="157" y="1404"/>
                      <a:pt x="97" y="1707"/>
                    </a:cubicBezTo>
                    <a:cubicBezTo>
                      <a:pt x="36" y="2009"/>
                      <a:pt x="0" y="2421"/>
                      <a:pt x="24" y="2712"/>
                    </a:cubicBezTo>
                    <a:cubicBezTo>
                      <a:pt x="49" y="3002"/>
                      <a:pt x="139" y="3226"/>
                      <a:pt x="236" y="3438"/>
                    </a:cubicBezTo>
                    <a:cubicBezTo>
                      <a:pt x="333" y="3650"/>
                      <a:pt x="527" y="3740"/>
                      <a:pt x="605" y="3970"/>
                    </a:cubicBezTo>
                    <a:cubicBezTo>
                      <a:pt x="684" y="4200"/>
                      <a:pt x="605" y="4479"/>
                      <a:pt x="708" y="4836"/>
                    </a:cubicBezTo>
                    <a:cubicBezTo>
                      <a:pt x="811" y="5193"/>
                      <a:pt x="896" y="5677"/>
                      <a:pt x="1216" y="6095"/>
                    </a:cubicBezTo>
                    <a:cubicBezTo>
                      <a:pt x="1537" y="6512"/>
                      <a:pt x="1900" y="6972"/>
                      <a:pt x="2644" y="7360"/>
                    </a:cubicBezTo>
                    <a:cubicBezTo>
                      <a:pt x="3388" y="7747"/>
                      <a:pt x="4913" y="8201"/>
                      <a:pt x="5669" y="8425"/>
                    </a:cubicBezTo>
                    <a:cubicBezTo>
                      <a:pt x="6425" y="8649"/>
                      <a:pt x="6764" y="8733"/>
                      <a:pt x="7194" y="8709"/>
                    </a:cubicBezTo>
                    <a:cubicBezTo>
                      <a:pt x="7623" y="8685"/>
                      <a:pt x="7999" y="8631"/>
                      <a:pt x="8259" y="8280"/>
                    </a:cubicBezTo>
                    <a:cubicBezTo>
                      <a:pt x="8519" y="7929"/>
                      <a:pt x="8712" y="7245"/>
                      <a:pt x="8773" y="6597"/>
                    </a:cubicBezTo>
                    <a:cubicBezTo>
                      <a:pt x="8833" y="5949"/>
                      <a:pt x="8737" y="5030"/>
                      <a:pt x="8628" y="4406"/>
                    </a:cubicBezTo>
                    <a:cubicBezTo>
                      <a:pt x="8519" y="3783"/>
                      <a:pt x="8241" y="3196"/>
                      <a:pt x="8113" y="2869"/>
                    </a:cubicBezTo>
                    <a:cubicBezTo>
                      <a:pt x="7986" y="2542"/>
                      <a:pt x="7938" y="2548"/>
                      <a:pt x="7871" y="2445"/>
                    </a:cubicBezTo>
                    <a:cubicBezTo>
                      <a:pt x="7805" y="2342"/>
                      <a:pt x="7738" y="2342"/>
                      <a:pt x="7708" y="2239"/>
                    </a:cubicBezTo>
                    <a:cubicBezTo>
                      <a:pt x="7678" y="2137"/>
                      <a:pt x="7696" y="1979"/>
                      <a:pt x="7678" y="1816"/>
                    </a:cubicBezTo>
                    <a:cubicBezTo>
                      <a:pt x="7660" y="1652"/>
                      <a:pt x="7629" y="1441"/>
                      <a:pt x="7581" y="1259"/>
                    </a:cubicBezTo>
                    <a:cubicBezTo>
                      <a:pt x="7533" y="1077"/>
                      <a:pt x="7484" y="884"/>
                      <a:pt x="7387" y="708"/>
                    </a:cubicBezTo>
                    <a:cubicBezTo>
                      <a:pt x="7291" y="533"/>
                      <a:pt x="7170" y="327"/>
                      <a:pt x="7012" y="212"/>
                    </a:cubicBezTo>
                    <a:cubicBezTo>
                      <a:pt x="6855" y="97"/>
                      <a:pt x="6643" y="61"/>
                      <a:pt x="6450" y="30"/>
                    </a:cubicBezTo>
                    <a:cubicBezTo>
                      <a:pt x="6256" y="0"/>
                      <a:pt x="6002" y="12"/>
                      <a:pt x="5863" y="36"/>
                    </a:cubicBezTo>
                    <a:cubicBezTo>
                      <a:pt x="5808" y="79"/>
                      <a:pt x="5669" y="115"/>
                      <a:pt x="5615" y="194"/>
                    </a:cubicBezTo>
                  </a:path>
                </a:pathLst>
              </a:custGeom>
              <a:solidFill>
                <a:srgbClr val="FF33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37" name="Freeform 992"/>
              <p:cNvSpPr>
                <a:spLocks noChangeAspect="1"/>
              </p:cNvSpPr>
              <p:nvPr/>
            </p:nvSpPr>
            <p:spPr bwMode="auto">
              <a:xfrm>
                <a:off x="1664" y="2006"/>
                <a:ext cx="149" cy="304"/>
              </a:xfrm>
              <a:custGeom>
                <a:avLst/>
                <a:gdLst>
                  <a:gd name="T0" fmla="*/ 0 w 3433"/>
                  <a:gd name="T1" fmla="*/ 0 h 7009"/>
                  <a:gd name="T2" fmla="*/ 0 w 3433"/>
                  <a:gd name="T3" fmla="*/ 0 h 7009"/>
                  <a:gd name="T4" fmla="*/ 0 w 3433"/>
                  <a:gd name="T5" fmla="*/ 0 h 7009"/>
                  <a:gd name="T6" fmla="*/ 0 w 3433"/>
                  <a:gd name="T7" fmla="*/ 0 h 7009"/>
                  <a:gd name="T8" fmla="*/ 0 w 3433"/>
                  <a:gd name="T9" fmla="*/ 0 h 7009"/>
                  <a:gd name="T10" fmla="*/ 0 w 3433"/>
                  <a:gd name="T11" fmla="*/ 0 h 7009"/>
                  <a:gd name="T12" fmla="*/ 0 w 3433"/>
                  <a:gd name="T13" fmla="*/ 0 h 7009"/>
                  <a:gd name="T14" fmla="*/ 0 w 3433"/>
                  <a:gd name="T15" fmla="*/ 0 h 7009"/>
                  <a:gd name="T16" fmla="*/ 0 w 3433"/>
                  <a:gd name="T17" fmla="*/ 0 h 7009"/>
                  <a:gd name="T18" fmla="*/ 0 w 3433"/>
                  <a:gd name="T19" fmla="*/ 0 h 7009"/>
                  <a:gd name="T20" fmla="*/ 0 w 3433"/>
                  <a:gd name="T21" fmla="*/ 0 h 7009"/>
                  <a:gd name="T22" fmla="*/ 0 w 3433"/>
                  <a:gd name="T23" fmla="*/ 0 h 7009"/>
                  <a:gd name="T24" fmla="*/ 0 w 3433"/>
                  <a:gd name="T25" fmla="*/ 0 h 7009"/>
                  <a:gd name="T26" fmla="*/ 0 w 3433"/>
                  <a:gd name="T27" fmla="*/ 0 h 7009"/>
                  <a:gd name="T28" fmla="*/ 0 w 3433"/>
                  <a:gd name="T29" fmla="*/ 0 h 7009"/>
                  <a:gd name="T30" fmla="*/ 0 w 3433"/>
                  <a:gd name="T31" fmla="*/ 0 h 7009"/>
                  <a:gd name="T32" fmla="*/ 0 w 3433"/>
                  <a:gd name="T33" fmla="*/ 0 h 7009"/>
                  <a:gd name="T34" fmla="*/ 0 w 3433"/>
                  <a:gd name="T35" fmla="*/ 0 h 7009"/>
                  <a:gd name="T36" fmla="*/ 0 w 3433"/>
                  <a:gd name="T37" fmla="*/ 0 h 7009"/>
                  <a:gd name="T38" fmla="*/ 0 w 3433"/>
                  <a:gd name="T39" fmla="*/ 0 h 7009"/>
                  <a:gd name="T40" fmla="*/ 0 w 3433"/>
                  <a:gd name="T41" fmla="*/ 0 h 7009"/>
                  <a:gd name="T42" fmla="*/ 0 w 3433"/>
                  <a:gd name="T43" fmla="*/ 0 h 7009"/>
                  <a:gd name="T44" fmla="*/ 0 w 3433"/>
                  <a:gd name="T45" fmla="*/ 0 h 7009"/>
                  <a:gd name="T46" fmla="*/ 0 w 3433"/>
                  <a:gd name="T47" fmla="*/ 0 h 7009"/>
                  <a:gd name="T48" fmla="*/ 0 w 3433"/>
                  <a:gd name="T49" fmla="*/ 0 h 7009"/>
                  <a:gd name="T50" fmla="*/ 0 w 3433"/>
                  <a:gd name="T51" fmla="*/ 0 h 7009"/>
                  <a:gd name="T52" fmla="*/ 0 w 3433"/>
                  <a:gd name="T53" fmla="*/ 0 h 7009"/>
                  <a:gd name="T54" fmla="*/ 0 w 3433"/>
                  <a:gd name="T55" fmla="*/ 0 h 7009"/>
                  <a:gd name="T56" fmla="*/ 0 w 3433"/>
                  <a:gd name="T57" fmla="*/ 0 h 7009"/>
                  <a:gd name="T58" fmla="*/ 0 w 3433"/>
                  <a:gd name="T59" fmla="*/ 0 h 7009"/>
                  <a:gd name="T60" fmla="*/ 0 w 3433"/>
                  <a:gd name="T61" fmla="*/ 0 h 7009"/>
                  <a:gd name="T62" fmla="*/ 0 w 3433"/>
                  <a:gd name="T63" fmla="*/ 0 h 7009"/>
                  <a:gd name="T64" fmla="*/ 0 w 3433"/>
                  <a:gd name="T65" fmla="*/ 0 h 7009"/>
                  <a:gd name="T66" fmla="*/ 0 w 3433"/>
                  <a:gd name="T67" fmla="*/ 0 h 7009"/>
                  <a:gd name="T68" fmla="*/ 0 w 3433"/>
                  <a:gd name="T69" fmla="*/ 0 h 7009"/>
                  <a:gd name="T70" fmla="*/ 0 w 3433"/>
                  <a:gd name="T71" fmla="*/ 0 h 7009"/>
                  <a:gd name="T72" fmla="*/ 0 w 3433"/>
                  <a:gd name="T73" fmla="*/ 0 h 70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433"/>
                  <a:gd name="T112" fmla="*/ 0 h 7009"/>
                  <a:gd name="T113" fmla="*/ 3433 w 3433"/>
                  <a:gd name="T114" fmla="*/ 7009 h 700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433" h="7009">
                    <a:moveTo>
                      <a:pt x="793" y="2209"/>
                    </a:moveTo>
                    <a:cubicBezTo>
                      <a:pt x="805" y="2173"/>
                      <a:pt x="896" y="2191"/>
                      <a:pt x="939" y="2173"/>
                    </a:cubicBezTo>
                    <a:cubicBezTo>
                      <a:pt x="981" y="2155"/>
                      <a:pt x="1042" y="2131"/>
                      <a:pt x="1048" y="2094"/>
                    </a:cubicBezTo>
                    <a:cubicBezTo>
                      <a:pt x="1054" y="2058"/>
                      <a:pt x="1042" y="2016"/>
                      <a:pt x="975" y="1943"/>
                    </a:cubicBezTo>
                    <a:cubicBezTo>
                      <a:pt x="908" y="1871"/>
                      <a:pt x="751" y="1750"/>
                      <a:pt x="666" y="1653"/>
                    </a:cubicBezTo>
                    <a:cubicBezTo>
                      <a:pt x="581" y="1556"/>
                      <a:pt x="503" y="1441"/>
                      <a:pt x="454" y="1380"/>
                    </a:cubicBezTo>
                    <a:cubicBezTo>
                      <a:pt x="406" y="1320"/>
                      <a:pt x="436" y="1181"/>
                      <a:pt x="388" y="1290"/>
                    </a:cubicBezTo>
                    <a:cubicBezTo>
                      <a:pt x="339" y="1399"/>
                      <a:pt x="182" y="1871"/>
                      <a:pt x="145" y="2046"/>
                    </a:cubicBezTo>
                    <a:cubicBezTo>
                      <a:pt x="109" y="2222"/>
                      <a:pt x="145" y="2300"/>
                      <a:pt x="182" y="2355"/>
                    </a:cubicBezTo>
                    <a:cubicBezTo>
                      <a:pt x="218" y="2409"/>
                      <a:pt x="315" y="2391"/>
                      <a:pt x="382" y="2373"/>
                    </a:cubicBezTo>
                    <a:cubicBezTo>
                      <a:pt x="448" y="2355"/>
                      <a:pt x="521" y="2228"/>
                      <a:pt x="569" y="2228"/>
                    </a:cubicBezTo>
                    <a:cubicBezTo>
                      <a:pt x="618" y="2228"/>
                      <a:pt x="654" y="2331"/>
                      <a:pt x="672" y="2379"/>
                    </a:cubicBezTo>
                    <a:cubicBezTo>
                      <a:pt x="690" y="2427"/>
                      <a:pt x="696" y="2494"/>
                      <a:pt x="678" y="2536"/>
                    </a:cubicBezTo>
                    <a:cubicBezTo>
                      <a:pt x="660" y="2579"/>
                      <a:pt x="600" y="2627"/>
                      <a:pt x="545" y="2645"/>
                    </a:cubicBezTo>
                    <a:cubicBezTo>
                      <a:pt x="491" y="2663"/>
                      <a:pt x="424" y="2663"/>
                      <a:pt x="357" y="2651"/>
                    </a:cubicBezTo>
                    <a:cubicBezTo>
                      <a:pt x="291" y="2639"/>
                      <a:pt x="194" y="2464"/>
                      <a:pt x="158" y="2567"/>
                    </a:cubicBezTo>
                    <a:cubicBezTo>
                      <a:pt x="121" y="2669"/>
                      <a:pt x="0" y="3051"/>
                      <a:pt x="127" y="3281"/>
                    </a:cubicBezTo>
                    <a:cubicBezTo>
                      <a:pt x="254" y="3511"/>
                      <a:pt x="757" y="3771"/>
                      <a:pt x="921" y="3946"/>
                    </a:cubicBezTo>
                    <a:cubicBezTo>
                      <a:pt x="1084" y="4122"/>
                      <a:pt x="1084" y="4207"/>
                      <a:pt x="1108" y="4322"/>
                    </a:cubicBezTo>
                    <a:cubicBezTo>
                      <a:pt x="1132" y="4437"/>
                      <a:pt x="1048" y="4564"/>
                      <a:pt x="1078" y="4636"/>
                    </a:cubicBezTo>
                    <a:cubicBezTo>
                      <a:pt x="1108" y="4709"/>
                      <a:pt x="1223" y="4715"/>
                      <a:pt x="1284" y="4770"/>
                    </a:cubicBezTo>
                    <a:cubicBezTo>
                      <a:pt x="1344" y="4824"/>
                      <a:pt x="1417" y="4842"/>
                      <a:pt x="1441" y="4969"/>
                    </a:cubicBezTo>
                    <a:cubicBezTo>
                      <a:pt x="1466" y="5096"/>
                      <a:pt x="1375" y="5405"/>
                      <a:pt x="1417" y="5520"/>
                    </a:cubicBezTo>
                    <a:cubicBezTo>
                      <a:pt x="1459" y="5635"/>
                      <a:pt x="1647" y="5581"/>
                      <a:pt x="1696" y="5653"/>
                    </a:cubicBezTo>
                    <a:cubicBezTo>
                      <a:pt x="1744" y="5726"/>
                      <a:pt x="1683" y="5889"/>
                      <a:pt x="1708" y="5974"/>
                    </a:cubicBezTo>
                    <a:cubicBezTo>
                      <a:pt x="1732" y="6059"/>
                      <a:pt x="1811" y="6113"/>
                      <a:pt x="1847" y="6168"/>
                    </a:cubicBezTo>
                    <a:cubicBezTo>
                      <a:pt x="1883" y="6222"/>
                      <a:pt x="1877" y="6283"/>
                      <a:pt x="1926" y="6319"/>
                    </a:cubicBezTo>
                    <a:cubicBezTo>
                      <a:pt x="1974" y="6355"/>
                      <a:pt x="2095" y="6337"/>
                      <a:pt x="2126" y="6404"/>
                    </a:cubicBezTo>
                    <a:cubicBezTo>
                      <a:pt x="2156" y="6470"/>
                      <a:pt x="2113" y="6658"/>
                      <a:pt x="2126" y="6736"/>
                    </a:cubicBezTo>
                    <a:cubicBezTo>
                      <a:pt x="2138" y="6815"/>
                      <a:pt x="2144" y="6858"/>
                      <a:pt x="2198" y="6888"/>
                    </a:cubicBezTo>
                    <a:cubicBezTo>
                      <a:pt x="2253" y="6918"/>
                      <a:pt x="2356" y="6894"/>
                      <a:pt x="2453" y="6912"/>
                    </a:cubicBezTo>
                    <a:cubicBezTo>
                      <a:pt x="2549" y="6930"/>
                      <a:pt x="2695" y="7009"/>
                      <a:pt x="2792" y="7009"/>
                    </a:cubicBezTo>
                    <a:cubicBezTo>
                      <a:pt x="2888" y="7009"/>
                      <a:pt x="2949" y="6954"/>
                      <a:pt x="3028" y="6924"/>
                    </a:cubicBezTo>
                    <a:cubicBezTo>
                      <a:pt x="3106" y="6894"/>
                      <a:pt x="3234" y="6876"/>
                      <a:pt x="3264" y="6809"/>
                    </a:cubicBezTo>
                    <a:cubicBezTo>
                      <a:pt x="3294" y="6743"/>
                      <a:pt x="3215" y="6615"/>
                      <a:pt x="3228" y="6531"/>
                    </a:cubicBezTo>
                    <a:cubicBezTo>
                      <a:pt x="3240" y="6446"/>
                      <a:pt x="3294" y="6361"/>
                      <a:pt x="3324" y="6283"/>
                    </a:cubicBezTo>
                    <a:cubicBezTo>
                      <a:pt x="3355" y="6204"/>
                      <a:pt x="3391" y="6162"/>
                      <a:pt x="3403" y="6059"/>
                    </a:cubicBezTo>
                    <a:cubicBezTo>
                      <a:pt x="3415" y="5956"/>
                      <a:pt x="3433" y="5756"/>
                      <a:pt x="3403" y="5659"/>
                    </a:cubicBezTo>
                    <a:cubicBezTo>
                      <a:pt x="3373" y="5562"/>
                      <a:pt x="3234" y="5568"/>
                      <a:pt x="3215" y="5484"/>
                    </a:cubicBezTo>
                    <a:cubicBezTo>
                      <a:pt x="3197" y="5399"/>
                      <a:pt x="3306" y="5302"/>
                      <a:pt x="3300" y="5157"/>
                    </a:cubicBezTo>
                    <a:cubicBezTo>
                      <a:pt x="3294" y="5012"/>
                      <a:pt x="3143" y="4703"/>
                      <a:pt x="3161" y="4612"/>
                    </a:cubicBezTo>
                    <a:cubicBezTo>
                      <a:pt x="3179" y="4521"/>
                      <a:pt x="3379" y="4679"/>
                      <a:pt x="3397" y="4606"/>
                    </a:cubicBezTo>
                    <a:cubicBezTo>
                      <a:pt x="3415" y="4533"/>
                      <a:pt x="3276" y="4310"/>
                      <a:pt x="3258" y="4189"/>
                    </a:cubicBezTo>
                    <a:cubicBezTo>
                      <a:pt x="3240" y="4067"/>
                      <a:pt x="3294" y="3965"/>
                      <a:pt x="3288" y="3886"/>
                    </a:cubicBezTo>
                    <a:cubicBezTo>
                      <a:pt x="3282" y="3807"/>
                      <a:pt x="3246" y="3753"/>
                      <a:pt x="3215" y="3698"/>
                    </a:cubicBezTo>
                    <a:cubicBezTo>
                      <a:pt x="3185" y="3644"/>
                      <a:pt x="3131" y="3644"/>
                      <a:pt x="3119" y="3553"/>
                    </a:cubicBezTo>
                    <a:cubicBezTo>
                      <a:pt x="3106" y="3462"/>
                      <a:pt x="3167" y="3287"/>
                      <a:pt x="3137" y="3160"/>
                    </a:cubicBezTo>
                    <a:cubicBezTo>
                      <a:pt x="3106" y="3033"/>
                      <a:pt x="3010" y="2881"/>
                      <a:pt x="2931" y="2784"/>
                    </a:cubicBezTo>
                    <a:cubicBezTo>
                      <a:pt x="2852" y="2688"/>
                      <a:pt x="2731" y="2579"/>
                      <a:pt x="2664" y="2591"/>
                    </a:cubicBezTo>
                    <a:cubicBezTo>
                      <a:pt x="2598" y="2603"/>
                      <a:pt x="2562" y="2742"/>
                      <a:pt x="2543" y="2851"/>
                    </a:cubicBezTo>
                    <a:cubicBezTo>
                      <a:pt x="2525" y="2960"/>
                      <a:pt x="2562" y="3154"/>
                      <a:pt x="2562" y="3257"/>
                    </a:cubicBezTo>
                    <a:cubicBezTo>
                      <a:pt x="2562" y="3359"/>
                      <a:pt x="2586" y="3535"/>
                      <a:pt x="2562" y="3486"/>
                    </a:cubicBezTo>
                    <a:cubicBezTo>
                      <a:pt x="2537" y="3438"/>
                      <a:pt x="2416" y="3135"/>
                      <a:pt x="2398" y="2954"/>
                    </a:cubicBezTo>
                    <a:cubicBezTo>
                      <a:pt x="2380" y="2772"/>
                      <a:pt x="2392" y="2554"/>
                      <a:pt x="2446" y="2409"/>
                    </a:cubicBezTo>
                    <a:cubicBezTo>
                      <a:pt x="2501" y="2264"/>
                      <a:pt x="2664" y="2197"/>
                      <a:pt x="2743" y="2070"/>
                    </a:cubicBezTo>
                    <a:cubicBezTo>
                      <a:pt x="2822" y="1943"/>
                      <a:pt x="2882" y="1798"/>
                      <a:pt x="2907" y="1653"/>
                    </a:cubicBezTo>
                    <a:cubicBezTo>
                      <a:pt x="2931" y="1507"/>
                      <a:pt x="2919" y="1344"/>
                      <a:pt x="2895" y="1181"/>
                    </a:cubicBezTo>
                    <a:cubicBezTo>
                      <a:pt x="2870" y="1017"/>
                      <a:pt x="2834" y="805"/>
                      <a:pt x="2755" y="654"/>
                    </a:cubicBezTo>
                    <a:cubicBezTo>
                      <a:pt x="2677" y="503"/>
                      <a:pt x="2549" y="370"/>
                      <a:pt x="2422" y="267"/>
                    </a:cubicBezTo>
                    <a:cubicBezTo>
                      <a:pt x="2295" y="164"/>
                      <a:pt x="2186" y="55"/>
                      <a:pt x="1974" y="31"/>
                    </a:cubicBezTo>
                    <a:cubicBezTo>
                      <a:pt x="1762" y="7"/>
                      <a:pt x="1350" y="0"/>
                      <a:pt x="1163" y="134"/>
                    </a:cubicBezTo>
                    <a:cubicBezTo>
                      <a:pt x="975" y="267"/>
                      <a:pt x="854" y="600"/>
                      <a:pt x="830" y="830"/>
                    </a:cubicBezTo>
                    <a:cubicBezTo>
                      <a:pt x="805" y="1060"/>
                      <a:pt x="921" y="1314"/>
                      <a:pt x="1017" y="1513"/>
                    </a:cubicBezTo>
                    <a:cubicBezTo>
                      <a:pt x="1114" y="1713"/>
                      <a:pt x="1272" y="1865"/>
                      <a:pt x="1411" y="2052"/>
                    </a:cubicBezTo>
                    <a:cubicBezTo>
                      <a:pt x="1550" y="2240"/>
                      <a:pt x="1744" y="2439"/>
                      <a:pt x="1841" y="2627"/>
                    </a:cubicBezTo>
                    <a:cubicBezTo>
                      <a:pt x="1938" y="2815"/>
                      <a:pt x="1968" y="3020"/>
                      <a:pt x="1992" y="3178"/>
                    </a:cubicBezTo>
                    <a:cubicBezTo>
                      <a:pt x="2017" y="3335"/>
                      <a:pt x="2010" y="3589"/>
                      <a:pt x="1980" y="3559"/>
                    </a:cubicBezTo>
                    <a:cubicBezTo>
                      <a:pt x="1950" y="3529"/>
                      <a:pt x="1871" y="3172"/>
                      <a:pt x="1792" y="2978"/>
                    </a:cubicBezTo>
                    <a:cubicBezTo>
                      <a:pt x="1714" y="2784"/>
                      <a:pt x="1575" y="2524"/>
                      <a:pt x="1508" y="2409"/>
                    </a:cubicBezTo>
                    <a:cubicBezTo>
                      <a:pt x="1441" y="2294"/>
                      <a:pt x="1447" y="2318"/>
                      <a:pt x="1405" y="2276"/>
                    </a:cubicBezTo>
                    <a:cubicBezTo>
                      <a:pt x="1363" y="2234"/>
                      <a:pt x="1290" y="2149"/>
                      <a:pt x="1248" y="2167"/>
                    </a:cubicBezTo>
                    <a:cubicBezTo>
                      <a:pt x="1205" y="2185"/>
                      <a:pt x="1187" y="2337"/>
                      <a:pt x="1139" y="2385"/>
                    </a:cubicBezTo>
                    <a:cubicBezTo>
                      <a:pt x="1090" y="2433"/>
                      <a:pt x="987" y="2470"/>
                      <a:pt x="939" y="2470"/>
                    </a:cubicBezTo>
                    <a:cubicBezTo>
                      <a:pt x="890" y="2470"/>
                      <a:pt x="872" y="2421"/>
                      <a:pt x="848" y="2379"/>
                    </a:cubicBezTo>
                    <a:cubicBezTo>
                      <a:pt x="824" y="2337"/>
                      <a:pt x="781" y="2246"/>
                      <a:pt x="793" y="2209"/>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38" name="Freeform 993"/>
              <p:cNvSpPr>
                <a:spLocks noChangeAspect="1"/>
              </p:cNvSpPr>
              <p:nvPr/>
            </p:nvSpPr>
            <p:spPr bwMode="auto">
              <a:xfrm>
                <a:off x="1573" y="1853"/>
                <a:ext cx="172" cy="212"/>
              </a:xfrm>
              <a:custGeom>
                <a:avLst/>
                <a:gdLst>
                  <a:gd name="T0" fmla="*/ 0 w 3958"/>
                  <a:gd name="T1" fmla="*/ 0 h 4875"/>
                  <a:gd name="T2" fmla="*/ 0 w 3958"/>
                  <a:gd name="T3" fmla="*/ 0 h 4875"/>
                  <a:gd name="T4" fmla="*/ 0 w 3958"/>
                  <a:gd name="T5" fmla="*/ 0 h 4875"/>
                  <a:gd name="T6" fmla="*/ 0 w 3958"/>
                  <a:gd name="T7" fmla="*/ 0 h 4875"/>
                  <a:gd name="T8" fmla="*/ 0 w 3958"/>
                  <a:gd name="T9" fmla="*/ 0 h 4875"/>
                  <a:gd name="T10" fmla="*/ 0 w 3958"/>
                  <a:gd name="T11" fmla="*/ 0 h 4875"/>
                  <a:gd name="T12" fmla="*/ 0 w 3958"/>
                  <a:gd name="T13" fmla="*/ 0 h 4875"/>
                  <a:gd name="T14" fmla="*/ 0 w 3958"/>
                  <a:gd name="T15" fmla="*/ 0 h 4875"/>
                  <a:gd name="T16" fmla="*/ 0 w 3958"/>
                  <a:gd name="T17" fmla="*/ 0 h 4875"/>
                  <a:gd name="T18" fmla="*/ 0 w 3958"/>
                  <a:gd name="T19" fmla="*/ 0 h 4875"/>
                  <a:gd name="T20" fmla="*/ 0 w 3958"/>
                  <a:gd name="T21" fmla="*/ 0 h 4875"/>
                  <a:gd name="T22" fmla="*/ 0 w 3958"/>
                  <a:gd name="T23" fmla="*/ 0 h 4875"/>
                  <a:gd name="T24" fmla="*/ 0 w 3958"/>
                  <a:gd name="T25" fmla="*/ 0 h 4875"/>
                  <a:gd name="T26" fmla="*/ 0 w 3958"/>
                  <a:gd name="T27" fmla="*/ 0 h 4875"/>
                  <a:gd name="T28" fmla="*/ 0 w 3958"/>
                  <a:gd name="T29" fmla="*/ 0 h 4875"/>
                  <a:gd name="T30" fmla="*/ 0 w 3958"/>
                  <a:gd name="T31" fmla="*/ 0 h 4875"/>
                  <a:gd name="T32" fmla="*/ 0 w 3958"/>
                  <a:gd name="T33" fmla="*/ 0 h 4875"/>
                  <a:gd name="T34" fmla="*/ 0 w 3958"/>
                  <a:gd name="T35" fmla="*/ 0 h 4875"/>
                  <a:gd name="T36" fmla="*/ 0 w 3958"/>
                  <a:gd name="T37" fmla="*/ 0 h 4875"/>
                  <a:gd name="T38" fmla="*/ 0 w 3958"/>
                  <a:gd name="T39" fmla="*/ 0 h 4875"/>
                  <a:gd name="T40" fmla="*/ 0 w 3958"/>
                  <a:gd name="T41" fmla="*/ 0 h 4875"/>
                  <a:gd name="T42" fmla="*/ 0 w 3958"/>
                  <a:gd name="T43" fmla="*/ 0 h 4875"/>
                  <a:gd name="T44" fmla="*/ 0 w 3958"/>
                  <a:gd name="T45" fmla="*/ 0 h 4875"/>
                  <a:gd name="T46" fmla="*/ 0 w 3958"/>
                  <a:gd name="T47" fmla="*/ 0 h 487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958"/>
                  <a:gd name="T73" fmla="*/ 0 h 4875"/>
                  <a:gd name="T74" fmla="*/ 3958 w 3958"/>
                  <a:gd name="T75" fmla="*/ 4875 h 487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958" h="4875">
                    <a:moveTo>
                      <a:pt x="891" y="4875"/>
                    </a:moveTo>
                    <a:cubicBezTo>
                      <a:pt x="739" y="4567"/>
                      <a:pt x="503" y="4113"/>
                      <a:pt x="364" y="3768"/>
                    </a:cubicBezTo>
                    <a:cubicBezTo>
                      <a:pt x="224" y="3424"/>
                      <a:pt x="109" y="3127"/>
                      <a:pt x="54" y="2794"/>
                    </a:cubicBezTo>
                    <a:cubicBezTo>
                      <a:pt x="0" y="2462"/>
                      <a:pt x="0" y="2051"/>
                      <a:pt x="48" y="1766"/>
                    </a:cubicBezTo>
                    <a:cubicBezTo>
                      <a:pt x="97" y="1482"/>
                      <a:pt x="236" y="1252"/>
                      <a:pt x="357" y="1077"/>
                    </a:cubicBezTo>
                    <a:cubicBezTo>
                      <a:pt x="479" y="901"/>
                      <a:pt x="636" y="817"/>
                      <a:pt x="776" y="714"/>
                    </a:cubicBezTo>
                    <a:cubicBezTo>
                      <a:pt x="915" y="611"/>
                      <a:pt x="1133" y="551"/>
                      <a:pt x="1200" y="460"/>
                    </a:cubicBezTo>
                    <a:cubicBezTo>
                      <a:pt x="1267" y="369"/>
                      <a:pt x="1121" y="230"/>
                      <a:pt x="1176" y="157"/>
                    </a:cubicBezTo>
                    <a:cubicBezTo>
                      <a:pt x="1230" y="85"/>
                      <a:pt x="1467" y="0"/>
                      <a:pt x="1546" y="30"/>
                    </a:cubicBezTo>
                    <a:cubicBezTo>
                      <a:pt x="1624" y="61"/>
                      <a:pt x="1594" y="297"/>
                      <a:pt x="1667" y="351"/>
                    </a:cubicBezTo>
                    <a:cubicBezTo>
                      <a:pt x="1740" y="405"/>
                      <a:pt x="1921" y="393"/>
                      <a:pt x="1994" y="351"/>
                    </a:cubicBezTo>
                    <a:cubicBezTo>
                      <a:pt x="2067" y="309"/>
                      <a:pt x="2030" y="133"/>
                      <a:pt x="2103" y="97"/>
                    </a:cubicBezTo>
                    <a:cubicBezTo>
                      <a:pt x="2176" y="61"/>
                      <a:pt x="2376" y="97"/>
                      <a:pt x="2437" y="145"/>
                    </a:cubicBezTo>
                    <a:cubicBezTo>
                      <a:pt x="2497" y="194"/>
                      <a:pt x="2418" y="357"/>
                      <a:pt x="2455" y="405"/>
                    </a:cubicBezTo>
                    <a:cubicBezTo>
                      <a:pt x="2491" y="454"/>
                      <a:pt x="2594" y="472"/>
                      <a:pt x="2643" y="442"/>
                    </a:cubicBezTo>
                    <a:cubicBezTo>
                      <a:pt x="2691" y="411"/>
                      <a:pt x="2673" y="242"/>
                      <a:pt x="2746" y="224"/>
                    </a:cubicBezTo>
                    <a:cubicBezTo>
                      <a:pt x="2819" y="206"/>
                      <a:pt x="3037" y="260"/>
                      <a:pt x="3091" y="333"/>
                    </a:cubicBezTo>
                    <a:cubicBezTo>
                      <a:pt x="3146" y="405"/>
                      <a:pt x="2982" y="526"/>
                      <a:pt x="3067" y="659"/>
                    </a:cubicBezTo>
                    <a:cubicBezTo>
                      <a:pt x="3152" y="792"/>
                      <a:pt x="3473" y="980"/>
                      <a:pt x="3613" y="1155"/>
                    </a:cubicBezTo>
                    <a:cubicBezTo>
                      <a:pt x="3752" y="1331"/>
                      <a:pt x="3849" y="1555"/>
                      <a:pt x="3904" y="1718"/>
                    </a:cubicBezTo>
                    <a:cubicBezTo>
                      <a:pt x="3958" y="1881"/>
                      <a:pt x="3934" y="2026"/>
                      <a:pt x="3928" y="2153"/>
                    </a:cubicBezTo>
                    <a:cubicBezTo>
                      <a:pt x="2855" y="2359"/>
                      <a:pt x="2758" y="2208"/>
                      <a:pt x="2218" y="2069"/>
                    </a:cubicBezTo>
                    <a:cubicBezTo>
                      <a:pt x="1849" y="1663"/>
                      <a:pt x="1576" y="2468"/>
                      <a:pt x="1903" y="2982"/>
                    </a:cubicBezTo>
                    <a:cubicBezTo>
                      <a:pt x="1667" y="3442"/>
                      <a:pt x="1158" y="4379"/>
                      <a:pt x="891" y="487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39" name="Freeform 994"/>
              <p:cNvSpPr>
                <a:spLocks noChangeAspect="1"/>
              </p:cNvSpPr>
              <p:nvPr/>
            </p:nvSpPr>
            <p:spPr bwMode="auto">
              <a:xfrm>
                <a:off x="1495" y="2014"/>
                <a:ext cx="243" cy="320"/>
              </a:xfrm>
              <a:custGeom>
                <a:avLst/>
                <a:gdLst>
                  <a:gd name="T0" fmla="*/ 0 w 5617"/>
                  <a:gd name="T1" fmla="*/ 0 h 7392"/>
                  <a:gd name="T2" fmla="*/ 0 w 5617"/>
                  <a:gd name="T3" fmla="*/ 0 h 7392"/>
                  <a:gd name="T4" fmla="*/ 0 w 5617"/>
                  <a:gd name="T5" fmla="*/ 0 h 7392"/>
                  <a:gd name="T6" fmla="*/ 0 w 5617"/>
                  <a:gd name="T7" fmla="*/ 0 h 7392"/>
                  <a:gd name="T8" fmla="*/ 0 w 5617"/>
                  <a:gd name="T9" fmla="*/ 0 h 7392"/>
                  <a:gd name="T10" fmla="*/ 0 w 5617"/>
                  <a:gd name="T11" fmla="*/ 0 h 7392"/>
                  <a:gd name="T12" fmla="*/ 0 w 5617"/>
                  <a:gd name="T13" fmla="*/ 0 h 7392"/>
                  <a:gd name="T14" fmla="*/ 0 w 5617"/>
                  <a:gd name="T15" fmla="*/ 0 h 7392"/>
                  <a:gd name="T16" fmla="*/ 0 w 5617"/>
                  <a:gd name="T17" fmla="*/ 0 h 7392"/>
                  <a:gd name="T18" fmla="*/ 0 w 5617"/>
                  <a:gd name="T19" fmla="*/ 0 h 7392"/>
                  <a:gd name="T20" fmla="*/ 0 w 5617"/>
                  <a:gd name="T21" fmla="*/ 0 h 7392"/>
                  <a:gd name="T22" fmla="*/ 0 w 5617"/>
                  <a:gd name="T23" fmla="*/ 0 h 7392"/>
                  <a:gd name="T24" fmla="*/ 0 w 5617"/>
                  <a:gd name="T25" fmla="*/ 0 h 7392"/>
                  <a:gd name="T26" fmla="*/ 0 w 5617"/>
                  <a:gd name="T27" fmla="*/ 0 h 7392"/>
                  <a:gd name="T28" fmla="*/ 0 w 5617"/>
                  <a:gd name="T29" fmla="*/ 0 h 7392"/>
                  <a:gd name="T30" fmla="*/ 0 w 5617"/>
                  <a:gd name="T31" fmla="*/ 0 h 7392"/>
                  <a:gd name="T32" fmla="*/ 0 w 5617"/>
                  <a:gd name="T33" fmla="*/ 0 h 7392"/>
                  <a:gd name="T34" fmla="*/ 0 w 5617"/>
                  <a:gd name="T35" fmla="*/ 0 h 7392"/>
                  <a:gd name="T36" fmla="*/ 0 w 5617"/>
                  <a:gd name="T37" fmla="*/ 0 h 7392"/>
                  <a:gd name="T38" fmla="*/ 0 w 5617"/>
                  <a:gd name="T39" fmla="*/ 0 h 7392"/>
                  <a:gd name="T40" fmla="*/ 0 w 5617"/>
                  <a:gd name="T41" fmla="*/ 0 h 7392"/>
                  <a:gd name="T42" fmla="*/ 0 w 5617"/>
                  <a:gd name="T43" fmla="*/ 0 h 7392"/>
                  <a:gd name="T44" fmla="*/ 0 w 5617"/>
                  <a:gd name="T45" fmla="*/ 0 h 7392"/>
                  <a:gd name="T46" fmla="*/ 0 w 5617"/>
                  <a:gd name="T47" fmla="*/ 0 h 7392"/>
                  <a:gd name="T48" fmla="*/ 0 w 5617"/>
                  <a:gd name="T49" fmla="*/ 0 h 7392"/>
                  <a:gd name="T50" fmla="*/ 0 w 5617"/>
                  <a:gd name="T51" fmla="*/ 0 h 7392"/>
                  <a:gd name="T52" fmla="*/ 0 w 5617"/>
                  <a:gd name="T53" fmla="*/ 0 h 7392"/>
                  <a:gd name="T54" fmla="*/ 0 w 5617"/>
                  <a:gd name="T55" fmla="*/ 0 h 7392"/>
                  <a:gd name="T56" fmla="*/ 0 w 5617"/>
                  <a:gd name="T57" fmla="*/ 0 h 7392"/>
                  <a:gd name="T58" fmla="*/ 0 w 5617"/>
                  <a:gd name="T59" fmla="*/ 0 h 7392"/>
                  <a:gd name="T60" fmla="*/ 0 w 5617"/>
                  <a:gd name="T61" fmla="*/ 0 h 7392"/>
                  <a:gd name="T62" fmla="*/ 0 w 5617"/>
                  <a:gd name="T63" fmla="*/ 0 h 7392"/>
                  <a:gd name="T64" fmla="*/ 0 w 5617"/>
                  <a:gd name="T65" fmla="*/ 0 h 7392"/>
                  <a:gd name="T66" fmla="*/ 0 w 5617"/>
                  <a:gd name="T67" fmla="*/ 0 h 7392"/>
                  <a:gd name="T68" fmla="*/ 0 w 5617"/>
                  <a:gd name="T69" fmla="*/ 0 h 7392"/>
                  <a:gd name="T70" fmla="*/ 0 w 5617"/>
                  <a:gd name="T71" fmla="*/ 0 h 73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617"/>
                  <a:gd name="T109" fmla="*/ 0 h 7392"/>
                  <a:gd name="T110" fmla="*/ 5617 w 5617"/>
                  <a:gd name="T111" fmla="*/ 7392 h 739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617" h="7392">
                    <a:moveTo>
                      <a:pt x="2688" y="1193"/>
                    </a:moveTo>
                    <a:cubicBezTo>
                      <a:pt x="2633" y="1326"/>
                      <a:pt x="2464" y="1647"/>
                      <a:pt x="2397" y="1919"/>
                    </a:cubicBezTo>
                    <a:cubicBezTo>
                      <a:pt x="2331" y="2192"/>
                      <a:pt x="2270" y="2579"/>
                      <a:pt x="2270" y="2839"/>
                    </a:cubicBezTo>
                    <a:cubicBezTo>
                      <a:pt x="2270" y="3100"/>
                      <a:pt x="2337" y="3263"/>
                      <a:pt x="2397" y="3469"/>
                    </a:cubicBezTo>
                    <a:cubicBezTo>
                      <a:pt x="2458" y="3675"/>
                      <a:pt x="2651" y="4056"/>
                      <a:pt x="2621" y="4074"/>
                    </a:cubicBezTo>
                    <a:cubicBezTo>
                      <a:pt x="2591" y="4092"/>
                      <a:pt x="2319" y="3772"/>
                      <a:pt x="2222" y="3566"/>
                    </a:cubicBezTo>
                    <a:cubicBezTo>
                      <a:pt x="2125" y="3360"/>
                      <a:pt x="2058" y="3100"/>
                      <a:pt x="2034" y="2851"/>
                    </a:cubicBezTo>
                    <a:cubicBezTo>
                      <a:pt x="2010" y="2603"/>
                      <a:pt x="2040" y="2349"/>
                      <a:pt x="2070" y="2077"/>
                    </a:cubicBezTo>
                    <a:cubicBezTo>
                      <a:pt x="2101" y="1804"/>
                      <a:pt x="2198" y="1447"/>
                      <a:pt x="2216" y="1223"/>
                    </a:cubicBezTo>
                    <a:cubicBezTo>
                      <a:pt x="2234" y="999"/>
                      <a:pt x="2246" y="896"/>
                      <a:pt x="2185" y="721"/>
                    </a:cubicBezTo>
                    <a:cubicBezTo>
                      <a:pt x="2125" y="545"/>
                      <a:pt x="2028" y="285"/>
                      <a:pt x="1865" y="164"/>
                    </a:cubicBezTo>
                    <a:cubicBezTo>
                      <a:pt x="1701" y="43"/>
                      <a:pt x="1393" y="0"/>
                      <a:pt x="1211" y="12"/>
                    </a:cubicBezTo>
                    <a:cubicBezTo>
                      <a:pt x="1029" y="24"/>
                      <a:pt x="884" y="151"/>
                      <a:pt x="775" y="224"/>
                    </a:cubicBezTo>
                    <a:cubicBezTo>
                      <a:pt x="666" y="297"/>
                      <a:pt x="636" y="345"/>
                      <a:pt x="557" y="460"/>
                    </a:cubicBezTo>
                    <a:cubicBezTo>
                      <a:pt x="479" y="575"/>
                      <a:pt x="394" y="769"/>
                      <a:pt x="309" y="902"/>
                    </a:cubicBezTo>
                    <a:cubicBezTo>
                      <a:pt x="224" y="1035"/>
                      <a:pt x="103" y="1138"/>
                      <a:pt x="55" y="1259"/>
                    </a:cubicBezTo>
                    <a:cubicBezTo>
                      <a:pt x="7" y="1380"/>
                      <a:pt x="0" y="1508"/>
                      <a:pt x="0" y="1623"/>
                    </a:cubicBezTo>
                    <a:cubicBezTo>
                      <a:pt x="0" y="1738"/>
                      <a:pt x="13" y="1865"/>
                      <a:pt x="43" y="1968"/>
                    </a:cubicBezTo>
                    <a:cubicBezTo>
                      <a:pt x="73" y="2071"/>
                      <a:pt x="158" y="2173"/>
                      <a:pt x="188" y="2258"/>
                    </a:cubicBezTo>
                    <a:cubicBezTo>
                      <a:pt x="218" y="2343"/>
                      <a:pt x="176" y="2391"/>
                      <a:pt x="218" y="2482"/>
                    </a:cubicBezTo>
                    <a:cubicBezTo>
                      <a:pt x="261" y="2573"/>
                      <a:pt x="345" y="2682"/>
                      <a:pt x="436" y="2791"/>
                    </a:cubicBezTo>
                    <a:cubicBezTo>
                      <a:pt x="527" y="2900"/>
                      <a:pt x="636" y="3057"/>
                      <a:pt x="781" y="3148"/>
                    </a:cubicBezTo>
                    <a:cubicBezTo>
                      <a:pt x="926" y="3239"/>
                      <a:pt x="1144" y="3245"/>
                      <a:pt x="1308" y="3354"/>
                    </a:cubicBezTo>
                    <a:cubicBezTo>
                      <a:pt x="1471" y="3463"/>
                      <a:pt x="1683" y="3663"/>
                      <a:pt x="1762" y="3796"/>
                    </a:cubicBezTo>
                    <a:cubicBezTo>
                      <a:pt x="1840" y="3929"/>
                      <a:pt x="1798" y="4129"/>
                      <a:pt x="1792" y="4171"/>
                    </a:cubicBezTo>
                    <a:cubicBezTo>
                      <a:pt x="1786" y="4214"/>
                      <a:pt x="1756" y="4129"/>
                      <a:pt x="1707" y="4062"/>
                    </a:cubicBezTo>
                    <a:cubicBezTo>
                      <a:pt x="1659" y="3996"/>
                      <a:pt x="1586" y="3869"/>
                      <a:pt x="1489" y="3784"/>
                    </a:cubicBezTo>
                    <a:cubicBezTo>
                      <a:pt x="1393" y="3699"/>
                      <a:pt x="1223" y="3584"/>
                      <a:pt x="1138" y="3566"/>
                    </a:cubicBezTo>
                    <a:cubicBezTo>
                      <a:pt x="1054" y="3548"/>
                      <a:pt x="993" y="3566"/>
                      <a:pt x="963" y="3657"/>
                    </a:cubicBezTo>
                    <a:cubicBezTo>
                      <a:pt x="933" y="3747"/>
                      <a:pt x="957" y="3977"/>
                      <a:pt x="969" y="4123"/>
                    </a:cubicBezTo>
                    <a:cubicBezTo>
                      <a:pt x="981" y="4268"/>
                      <a:pt x="1023" y="4389"/>
                      <a:pt x="1035" y="4522"/>
                    </a:cubicBezTo>
                    <a:cubicBezTo>
                      <a:pt x="1048" y="4655"/>
                      <a:pt x="981" y="4819"/>
                      <a:pt x="1035" y="4922"/>
                    </a:cubicBezTo>
                    <a:cubicBezTo>
                      <a:pt x="1090" y="5025"/>
                      <a:pt x="1284" y="5049"/>
                      <a:pt x="1350" y="5140"/>
                    </a:cubicBezTo>
                    <a:cubicBezTo>
                      <a:pt x="1417" y="5231"/>
                      <a:pt x="1374" y="5370"/>
                      <a:pt x="1423" y="5461"/>
                    </a:cubicBezTo>
                    <a:cubicBezTo>
                      <a:pt x="1471" y="5551"/>
                      <a:pt x="1598" y="5612"/>
                      <a:pt x="1647" y="5697"/>
                    </a:cubicBezTo>
                    <a:cubicBezTo>
                      <a:pt x="1695" y="5781"/>
                      <a:pt x="1665" y="5909"/>
                      <a:pt x="1731" y="5981"/>
                    </a:cubicBezTo>
                    <a:cubicBezTo>
                      <a:pt x="1798" y="6054"/>
                      <a:pt x="1980" y="6084"/>
                      <a:pt x="2052" y="6133"/>
                    </a:cubicBezTo>
                    <a:cubicBezTo>
                      <a:pt x="2125" y="6181"/>
                      <a:pt x="2107" y="6236"/>
                      <a:pt x="2167" y="6278"/>
                    </a:cubicBezTo>
                    <a:cubicBezTo>
                      <a:pt x="2228" y="6320"/>
                      <a:pt x="2343" y="6338"/>
                      <a:pt x="2415" y="6375"/>
                    </a:cubicBezTo>
                    <a:cubicBezTo>
                      <a:pt x="2488" y="6411"/>
                      <a:pt x="2555" y="6466"/>
                      <a:pt x="2621" y="6514"/>
                    </a:cubicBezTo>
                    <a:cubicBezTo>
                      <a:pt x="2688" y="6562"/>
                      <a:pt x="2730" y="6635"/>
                      <a:pt x="2815" y="6659"/>
                    </a:cubicBezTo>
                    <a:cubicBezTo>
                      <a:pt x="2900" y="6684"/>
                      <a:pt x="3063" y="6647"/>
                      <a:pt x="3142" y="6659"/>
                    </a:cubicBezTo>
                    <a:cubicBezTo>
                      <a:pt x="3220" y="6671"/>
                      <a:pt x="3245" y="6702"/>
                      <a:pt x="3293" y="6750"/>
                    </a:cubicBezTo>
                    <a:cubicBezTo>
                      <a:pt x="3341" y="6799"/>
                      <a:pt x="3323" y="6932"/>
                      <a:pt x="3438" y="6956"/>
                    </a:cubicBezTo>
                    <a:cubicBezTo>
                      <a:pt x="3553" y="6980"/>
                      <a:pt x="3862" y="6877"/>
                      <a:pt x="3977" y="6914"/>
                    </a:cubicBezTo>
                    <a:cubicBezTo>
                      <a:pt x="4092" y="6950"/>
                      <a:pt x="4056" y="7095"/>
                      <a:pt x="4122" y="7162"/>
                    </a:cubicBezTo>
                    <a:cubicBezTo>
                      <a:pt x="4189" y="7228"/>
                      <a:pt x="4273" y="7301"/>
                      <a:pt x="4376" y="7319"/>
                    </a:cubicBezTo>
                    <a:cubicBezTo>
                      <a:pt x="4479" y="7337"/>
                      <a:pt x="4625" y="7271"/>
                      <a:pt x="4727" y="7259"/>
                    </a:cubicBezTo>
                    <a:cubicBezTo>
                      <a:pt x="4830" y="7247"/>
                      <a:pt x="4873" y="7228"/>
                      <a:pt x="4988" y="7247"/>
                    </a:cubicBezTo>
                    <a:cubicBezTo>
                      <a:pt x="5103" y="7265"/>
                      <a:pt x="5339" y="7368"/>
                      <a:pt x="5436" y="7380"/>
                    </a:cubicBezTo>
                    <a:cubicBezTo>
                      <a:pt x="5532" y="7392"/>
                      <a:pt x="5545" y="7343"/>
                      <a:pt x="5575" y="7313"/>
                    </a:cubicBezTo>
                    <a:cubicBezTo>
                      <a:pt x="5605" y="7283"/>
                      <a:pt x="5617" y="7216"/>
                      <a:pt x="5617" y="7180"/>
                    </a:cubicBezTo>
                    <a:cubicBezTo>
                      <a:pt x="5617" y="7144"/>
                      <a:pt x="5599" y="7107"/>
                      <a:pt x="5575" y="7077"/>
                    </a:cubicBezTo>
                    <a:cubicBezTo>
                      <a:pt x="5551" y="7047"/>
                      <a:pt x="5496" y="7035"/>
                      <a:pt x="5454" y="6992"/>
                    </a:cubicBezTo>
                    <a:cubicBezTo>
                      <a:pt x="5411" y="6950"/>
                      <a:pt x="5369" y="6853"/>
                      <a:pt x="5327" y="6811"/>
                    </a:cubicBezTo>
                    <a:cubicBezTo>
                      <a:pt x="5284" y="6768"/>
                      <a:pt x="5230" y="6774"/>
                      <a:pt x="5181" y="6744"/>
                    </a:cubicBezTo>
                    <a:cubicBezTo>
                      <a:pt x="5133" y="6714"/>
                      <a:pt x="5085" y="6677"/>
                      <a:pt x="5048" y="6635"/>
                    </a:cubicBezTo>
                    <a:cubicBezTo>
                      <a:pt x="5012" y="6593"/>
                      <a:pt x="4988" y="6587"/>
                      <a:pt x="4963" y="6496"/>
                    </a:cubicBezTo>
                    <a:cubicBezTo>
                      <a:pt x="4939" y="6405"/>
                      <a:pt x="4988" y="6205"/>
                      <a:pt x="4891" y="6072"/>
                    </a:cubicBezTo>
                    <a:cubicBezTo>
                      <a:pt x="4794" y="5939"/>
                      <a:pt x="4479" y="5824"/>
                      <a:pt x="4376" y="5685"/>
                    </a:cubicBezTo>
                    <a:cubicBezTo>
                      <a:pt x="4273" y="5545"/>
                      <a:pt x="4316" y="5364"/>
                      <a:pt x="4292" y="5249"/>
                    </a:cubicBezTo>
                    <a:cubicBezTo>
                      <a:pt x="4267" y="5134"/>
                      <a:pt x="4243" y="5091"/>
                      <a:pt x="4219" y="5007"/>
                    </a:cubicBezTo>
                    <a:cubicBezTo>
                      <a:pt x="4195" y="4922"/>
                      <a:pt x="4183" y="4795"/>
                      <a:pt x="4146" y="4728"/>
                    </a:cubicBezTo>
                    <a:cubicBezTo>
                      <a:pt x="4110" y="4662"/>
                      <a:pt x="4037" y="4655"/>
                      <a:pt x="3995" y="4595"/>
                    </a:cubicBezTo>
                    <a:cubicBezTo>
                      <a:pt x="3953" y="4534"/>
                      <a:pt x="3892" y="4480"/>
                      <a:pt x="3874" y="4371"/>
                    </a:cubicBezTo>
                    <a:cubicBezTo>
                      <a:pt x="3856" y="4262"/>
                      <a:pt x="3922" y="4092"/>
                      <a:pt x="3898" y="3941"/>
                    </a:cubicBezTo>
                    <a:cubicBezTo>
                      <a:pt x="3874" y="3790"/>
                      <a:pt x="3765" y="3669"/>
                      <a:pt x="3729" y="3469"/>
                    </a:cubicBezTo>
                    <a:cubicBezTo>
                      <a:pt x="3692" y="3269"/>
                      <a:pt x="3680" y="2954"/>
                      <a:pt x="3692" y="2730"/>
                    </a:cubicBezTo>
                    <a:cubicBezTo>
                      <a:pt x="3705" y="2506"/>
                      <a:pt x="3759" y="2295"/>
                      <a:pt x="3795" y="2119"/>
                    </a:cubicBezTo>
                    <a:cubicBezTo>
                      <a:pt x="3832" y="1943"/>
                      <a:pt x="3850" y="1828"/>
                      <a:pt x="3922" y="1677"/>
                    </a:cubicBezTo>
                    <a:cubicBezTo>
                      <a:pt x="3795" y="1725"/>
                      <a:pt x="3626" y="1956"/>
                      <a:pt x="3172" y="1810"/>
                    </a:cubicBezTo>
                    <a:cubicBezTo>
                      <a:pt x="2827" y="1701"/>
                      <a:pt x="2760" y="1386"/>
                      <a:pt x="2688" y="1193"/>
                    </a:cubicBezTo>
                  </a:path>
                </a:pathLst>
              </a:custGeom>
              <a:solidFill>
                <a:srgbClr val="3333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40" name="Freeform 995"/>
              <p:cNvSpPr>
                <a:spLocks noChangeAspect="1"/>
              </p:cNvSpPr>
              <p:nvPr/>
            </p:nvSpPr>
            <p:spPr bwMode="auto">
              <a:xfrm>
                <a:off x="1612" y="1937"/>
                <a:ext cx="211" cy="151"/>
              </a:xfrm>
              <a:custGeom>
                <a:avLst/>
                <a:gdLst>
                  <a:gd name="T0" fmla="*/ 0 w 4875"/>
                  <a:gd name="T1" fmla="*/ 0 h 3475"/>
                  <a:gd name="T2" fmla="*/ 0 w 4875"/>
                  <a:gd name="T3" fmla="*/ 0 h 3475"/>
                  <a:gd name="T4" fmla="*/ 0 w 4875"/>
                  <a:gd name="T5" fmla="*/ 0 h 3475"/>
                  <a:gd name="T6" fmla="*/ 0 w 4875"/>
                  <a:gd name="T7" fmla="*/ 0 h 3475"/>
                  <a:gd name="T8" fmla="*/ 0 w 4875"/>
                  <a:gd name="T9" fmla="*/ 0 h 3475"/>
                  <a:gd name="T10" fmla="*/ 0 w 4875"/>
                  <a:gd name="T11" fmla="*/ 0 h 3475"/>
                  <a:gd name="T12" fmla="*/ 0 w 4875"/>
                  <a:gd name="T13" fmla="*/ 0 h 3475"/>
                  <a:gd name="T14" fmla="*/ 0 w 4875"/>
                  <a:gd name="T15" fmla="*/ 0 h 3475"/>
                  <a:gd name="T16" fmla="*/ 0 w 4875"/>
                  <a:gd name="T17" fmla="*/ 0 h 3475"/>
                  <a:gd name="T18" fmla="*/ 0 w 4875"/>
                  <a:gd name="T19" fmla="*/ 0 h 3475"/>
                  <a:gd name="T20" fmla="*/ 0 w 4875"/>
                  <a:gd name="T21" fmla="*/ 0 h 3475"/>
                  <a:gd name="T22" fmla="*/ 0 w 4875"/>
                  <a:gd name="T23" fmla="*/ 0 h 3475"/>
                  <a:gd name="T24" fmla="*/ 0 w 4875"/>
                  <a:gd name="T25" fmla="*/ 0 h 3475"/>
                  <a:gd name="T26" fmla="*/ 0 w 4875"/>
                  <a:gd name="T27" fmla="*/ 0 h 3475"/>
                  <a:gd name="T28" fmla="*/ 0 w 4875"/>
                  <a:gd name="T29" fmla="*/ 0 h 3475"/>
                  <a:gd name="T30" fmla="*/ 0 w 4875"/>
                  <a:gd name="T31" fmla="*/ 0 h 3475"/>
                  <a:gd name="T32" fmla="*/ 0 w 4875"/>
                  <a:gd name="T33" fmla="*/ 0 h 3475"/>
                  <a:gd name="T34" fmla="*/ 0 w 4875"/>
                  <a:gd name="T35" fmla="*/ 0 h 3475"/>
                  <a:gd name="T36" fmla="*/ 0 w 4875"/>
                  <a:gd name="T37" fmla="*/ 0 h 3475"/>
                  <a:gd name="T38" fmla="*/ 0 w 4875"/>
                  <a:gd name="T39" fmla="*/ 0 h 3475"/>
                  <a:gd name="T40" fmla="*/ 0 w 4875"/>
                  <a:gd name="T41" fmla="*/ 0 h 3475"/>
                  <a:gd name="T42" fmla="*/ 0 w 4875"/>
                  <a:gd name="T43" fmla="*/ 0 h 347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875"/>
                  <a:gd name="T67" fmla="*/ 0 h 3475"/>
                  <a:gd name="T68" fmla="*/ 4875 w 4875"/>
                  <a:gd name="T69" fmla="*/ 3475 h 347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875" h="3475">
                    <a:moveTo>
                      <a:pt x="1017" y="60"/>
                    </a:moveTo>
                    <a:cubicBezTo>
                      <a:pt x="1259" y="91"/>
                      <a:pt x="1664" y="272"/>
                      <a:pt x="1996" y="296"/>
                    </a:cubicBezTo>
                    <a:cubicBezTo>
                      <a:pt x="2335" y="321"/>
                      <a:pt x="2468" y="315"/>
                      <a:pt x="3043" y="224"/>
                    </a:cubicBezTo>
                    <a:cubicBezTo>
                      <a:pt x="3630" y="163"/>
                      <a:pt x="3926" y="103"/>
                      <a:pt x="4216" y="79"/>
                    </a:cubicBezTo>
                    <a:cubicBezTo>
                      <a:pt x="4507" y="54"/>
                      <a:pt x="4676" y="0"/>
                      <a:pt x="4773" y="60"/>
                    </a:cubicBezTo>
                    <a:cubicBezTo>
                      <a:pt x="4869" y="121"/>
                      <a:pt x="4875" y="363"/>
                      <a:pt x="4821" y="430"/>
                    </a:cubicBezTo>
                    <a:cubicBezTo>
                      <a:pt x="4767" y="496"/>
                      <a:pt x="4573" y="454"/>
                      <a:pt x="4446" y="466"/>
                    </a:cubicBezTo>
                    <a:cubicBezTo>
                      <a:pt x="4319" y="478"/>
                      <a:pt x="4138" y="496"/>
                      <a:pt x="4047" y="514"/>
                    </a:cubicBezTo>
                    <a:cubicBezTo>
                      <a:pt x="3956" y="533"/>
                      <a:pt x="3908" y="557"/>
                      <a:pt x="3914" y="587"/>
                    </a:cubicBezTo>
                    <a:cubicBezTo>
                      <a:pt x="3920" y="617"/>
                      <a:pt x="3968" y="672"/>
                      <a:pt x="4101" y="696"/>
                    </a:cubicBezTo>
                    <a:cubicBezTo>
                      <a:pt x="4234" y="720"/>
                      <a:pt x="4634" y="678"/>
                      <a:pt x="4730" y="738"/>
                    </a:cubicBezTo>
                    <a:cubicBezTo>
                      <a:pt x="4827" y="799"/>
                      <a:pt x="4748" y="1023"/>
                      <a:pt x="4676" y="1077"/>
                    </a:cubicBezTo>
                    <a:cubicBezTo>
                      <a:pt x="4603" y="1132"/>
                      <a:pt x="4416" y="1071"/>
                      <a:pt x="4295" y="1071"/>
                    </a:cubicBezTo>
                    <a:cubicBezTo>
                      <a:pt x="4174" y="1071"/>
                      <a:pt x="4119" y="1053"/>
                      <a:pt x="3950" y="1071"/>
                    </a:cubicBezTo>
                    <a:cubicBezTo>
                      <a:pt x="3781" y="1090"/>
                      <a:pt x="3496" y="1114"/>
                      <a:pt x="3273" y="1180"/>
                    </a:cubicBezTo>
                    <a:cubicBezTo>
                      <a:pt x="3049" y="1247"/>
                      <a:pt x="2807" y="1344"/>
                      <a:pt x="2613" y="1471"/>
                    </a:cubicBezTo>
                    <a:cubicBezTo>
                      <a:pt x="2420" y="1598"/>
                      <a:pt x="2263" y="1780"/>
                      <a:pt x="2117" y="1949"/>
                    </a:cubicBezTo>
                    <a:cubicBezTo>
                      <a:pt x="1972" y="2119"/>
                      <a:pt x="1906" y="2222"/>
                      <a:pt x="1755" y="2476"/>
                    </a:cubicBezTo>
                    <a:cubicBezTo>
                      <a:pt x="1603" y="2730"/>
                      <a:pt x="1398" y="3142"/>
                      <a:pt x="1210" y="3475"/>
                    </a:cubicBezTo>
                    <a:cubicBezTo>
                      <a:pt x="938" y="2942"/>
                      <a:pt x="533" y="2712"/>
                      <a:pt x="0" y="2954"/>
                    </a:cubicBezTo>
                    <a:lnTo>
                      <a:pt x="1029" y="1047"/>
                    </a:lnTo>
                    <a:cubicBezTo>
                      <a:pt x="859" y="787"/>
                      <a:pt x="793" y="266"/>
                      <a:pt x="1017" y="60"/>
                    </a:cubicBezTo>
                    <a:close/>
                  </a:path>
                </a:pathLst>
              </a:custGeom>
              <a:solidFill>
                <a:srgbClr val="3333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41" name="Freeform 996"/>
              <p:cNvSpPr>
                <a:spLocks noChangeAspect="1"/>
              </p:cNvSpPr>
              <p:nvPr/>
            </p:nvSpPr>
            <p:spPr bwMode="auto">
              <a:xfrm>
                <a:off x="1516" y="1877"/>
                <a:ext cx="70" cy="138"/>
              </a:xfrm>
              <a:custGeom>
                <a:avLst/>
                <a:gdLst>
                  <a:gd name="T0" fmla="*/ 0 w 1616"/>
                  <a:gd name="T1" fmla="*/ 0 h 3175"/>
                  <a:gd name="T2" fmla="*/ 0 w 1616"/>
                  <a:gd name="T3" fmla="*/ 0 h 3175"/>
                  <a:gd name="T4" fmla="*/ 0 w 1616"/>
                  <a:gd name="T5" fmla="*/ 0 h 3175"/>
                  <a:gd name="T6" fmla="*/ 0 w 1616"/>
                  <a:gd name="T7" fmla="*/ 0 h 3175"/>
                  <a:gd name="T8" fmla="*/ 0 w 1616"/>
                  <a:gd name="T9" fmla="*/ 0 h 3175"/>
                  <a:gd name="T10" fmla="*/ 0 w 1616"/>
                  <a:gd name="T11" fmla="*/ 0 h 3175"/>
                  <a:gd name="T12" fmla="*/ 0 w 1616"/>
                  <a:gd name="T13" fmla="*/ 0 h 3175"/>
                  <a:gd name="T14" fmla="*/ 0 w 1616"/>
                  <a:gd name="T15" fmla="*/ 0 h 3175"/>
                  <a:gd name="T16" fmla="*/ 0 60000 65536"/>
                  <a:gd name="T17" fmla="*/ 0 60000 65536"/>
                  <a:gd name="T18" fmla="*/ 0 60000 65536"/>
                  <a:gd name="T19" fmla="*/ 0 60000 65536"/>
                  <a:gd name="T20" fmla="*/ 0 60000 65536"/>
                  <a:gd name="T21" fmla="*/ 0 60000 65536"/>
                  <a:gd name="T22" fmla="*/ 0 60000 65536"/>
                  <a:gd name="T23" fmla="*/ 0 60000 65536"/>
                  <a:gd name="T24" fmla="*/ 0 w 1616"/>
                  <a:gd name="T25" fmla="*/ 0 h 3175"/>
                  <a:gd name="T26" fmla="*/ 1616 w 1616"/>
                  <a:gd name="T27" fmla="*/ 3175 h 31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16" h="3175">
                    <a:moveTo>
                      <a:pt x="1433" y="234"/>
                    </a:moveTo>
                    <a:cubicBezTo>
                      <a:pt x="1258" y="75"/>
                      <a:pt x="516" y="0"/>
                      <a:pt x="183" y="192"/>
                    </a:cubicBezTo>
                    <a:cubicBezTo>
                      <a:pt x="183" y="517"/>
                      <a:pt x="250" y="1309"/>
                      <a:pt x="266" y="1692"/>
                    </a:cubicBezTo>
                    <a:cubicBezTo>
                      <a:pt x="275" y="2084"/>
                      <a:pt x="291" y="2284"/>
                      <a:pt x="250" y="2534"/>
                    </a:cubicBezTo>
                    <a:cubicBezTo>
                      <a:pt x="208" y="2784"/>
                      <a:pt x="200" y="2892"/>
                      <a:pt x="0" y="3175"/>
                    </a:cubicBezTo>
                    <a:cubicBezTo>
                      <a:pt x="358" y="2917"/>
                      <a:pt x="1083" y="2700"/>
                      <a:pt x="1616" y="3050"/>
                    </a:cubicBezTo>
                    <a:cubicBezTo>
                      <a:pt x="1308" y="2417"/>
                      <a:pt x="1225" y="1434"/>
                      <a:pt x="1475" y="867"/>
                    </a:cubicBezTo>
                    <a:cubicBezTo>
                      <a:pt x="1433" y="625"/>
                      <a:pt x="1408" y="375"/>
                      <a:pt x="1433" y="234"/>
                    </a:cubicBezTo>
                  </a:path>
                </a:pathLst>
              </a:custGeom>
              <a:solidFill>
                <a:srgbClr val="3333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42" name="Freeform 997"/>
              <p:cNvSpPr>
                <a:spLocks noChangeAspect="1"/>
              </p:cNvSpPr>
              <p:nvPr/>
            </p:nvSpPr>
            <p:spPr bwMode="auto">
              <a:xfrm>
                <a:off x="1480" y="1919"/>
                <a:ext cx="47" cy="27"/>
              </a:xfrm>
              <a:custGeom>
                <a:avLst/>
                <a:gdLst>
                  <a:gd name="T0" fmla="*/ 0 w 1091"/>
                  <a:gd name="T1" fmla="*/ 0 h 609"/>
                  <a:gd name="T2" fmla="*/ 0 w 1091"/>
                  <a:gd name="T3" fmla="*/ 0 h 609"/>
                  <a:gd name="T4" fmla="*/ 0 w 1091"/>
                  <a:gd name="T5" fmla="*/ 0 h 609"/>
                  <a:gd name="T6" fmla="*/ 0 w 1091"/>
                  <a:gd name="T7" fmla="*/ 0 h 609"/>
                  <a:gd name="T8" fmla="*/ 0 w 1091"/>
                  <a:gd name="T9" fmla="*/ 0 h 609"/>
                  <a:gd name="T10" fmla="*/ 0 w 1091"/>
                  <a:gd name="T11" fmla="*/ 0 h 609"/>
                  <a:gd name="T12" fmla="*/ 0 60000 65536"/>
                  <a:gd name="T13" fmla="*/ 0 60000 65536"/>
                  <a:gd name="T14" fmla="*/ 0 60000 65536"/>
                  <a:gd name="T15" fmla="*/ 0 60000 65536"/>
                  <a:gd name="T16" fmla="*/ 0 60000 65536"/>
                  <a:gd name="T17" fmla="*/ 0 60000 65536"/>
                  <a:gd name="T18" fmla="*/ 0 w 1091"/>
                  <a:gd name="T19" fmla="*/ 0 h 609"/>
                  <a:gd name="T20" fmla="*/ 1091 w 1091"/>
                  <a:gd name="T21" fmla="*/ 609 h 609"/>
                </a:gdLst>
                <a:ahLst/>
                <a:cxnLst>
                  <a:cxn ang="T12">
                    <a:pos x="T0" y="T1"/>
                  </a:cxn>
                  <a:cxn ang="T13">
                    <a:pos x="T2" y="T3"/>
                  </a:cxn>
                  <a:cxn ang="T14">
                    <a:pos x="T4" y="T5"/>
                  </a:cxn>
                  <a:cxn ang="T15">
                    <a:pos x="T6" y="T7"/>
                  </a:cxn>
                  <a:cxn ang="T16">
                    <a:pos x="T8" y="T9"/>
                  </a:cxn>
                  <a:cxn ang="T17">
                    <a:pos x="T10" y="T11"/>
                  </a:cxn>
                </a:cxnLst>
                <a:rect l="T18" t="T19" r="T20" b="T21"/>
                <a:pathLst>
                  <a:path w="1091" h="609">
                    <a:moveTo>
                      <a:pt x="1061" y="139"/>
                    </a:moveTo>
                    <a:cubicBezTo>
                      <a:pt x="994" y="133"/>
                      <a:pt x="794" y="121"/>
                      <a:pt x="649" y="109"/>
                    </a:cubicBezTo>
                    <a:cubicBezTo>
                      <a:pt x="503" y="97"/>
                      <a:pt x="267" y="0"/>
                      <a:pt x="182" y="61"/>
                    </a:cubicBezTo>
                    <a:cubicBezTo>
                      <a:pt x="97" y="121"/>
                      <a:pt x="0" y="362"/>
                      <a:pt x="151" y="452"/>
                    </a:cubicBezTo>
                    <a:cubicBezTo>
                      <a:pt x="303" y="543"/>
                      <a:pt x="897" y="579"/>
                      <a:pt x="1091" y="609"/>
                    </a:cubicBezTo>
                    <a:cubicBezTo>
                      <a:pt x="1091" y="609"/>
                      <a:pt x="1061" y="139"/>
                      <a:pt x="1061" y="139"/>
                    </a:cubicBezTo>
                  </a:path>
                </a:pathLst>
              </a:custGeom>
              <a:solidFill>
                <a:srgbClr val="3333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43" name="Freeform 998"/>
              <p:cNvSpPr>
                <a:spLocks noChangeAspect="1"/>
              </p:cNvSpPr>
              <p:nvPr/>
            </p:nvSpPr>
            <p:spPr bwMode="auto">
              <a:xfrm>
                <a:off x="1496" y="1951"/>
                <a:ext cx="32" cy="27"/>
              </a:xfrm>
              <a:custGeom>
                <a:avLst/>
                <a:gdLst>
                  <a:gd name="T0" fmla="*/ 0 w 725"/>
                  <a:gd name="T1" fmla="*/ 0 h 625"/>
                  <a:gd name="T2" fmla="*/ 0 w 725"/>
                  <a:gd name="T3" fmla="*/ 0 h 625"/>
                  <a:gd name="T4" fmla="*/ 0 w 725"/>
                  <a:gd name="T5" fmla="*/ 0 h 625"/>
                  <a:gd name="T6" fmla="*/ 0 w 725"/>
                  <a:gd name="T7" fmla="*/ 0 h 625"/>
                  <a:gd name="T8" fmla="*/ 0 w 725"/>
                  <a:gd name="T9" fmla="*/ 0 h 625"/>
                  <a:gd name="T10" fmla="*/ 0 w 725"/>
                  <a:gd name="T11" fmla="*/ 0 h 625"/>
                  <a:gd name="T12" fmla="*/ 0 w 725"/>
                  <a:gd name="T13" fmla="*/ 0 h 625"/>
                  <a:gd name="T14" fmla="*/ 0 60000 65536"/>
                  <a:gd name="T15" fmla="*/ 0 60000 65536"/>
                  <a:gd name="T16" fmla="*/ 0 60000 65536"/>
                  <a:gd name="T17" fmla="*/ 0 60000 65536"/>
                  <a:gd name="T18" fmla="*/ 0 60000 65536"/>
                  <a:gd name="T19" fmla="*/ 0 60000 65536"/>
                  <a:gd name="T20" fmla="*/ 0 60000 65536"/>
                  <a:gd name="T21" fmla="*/ 0 w 725"/>
                  <a:gd name="T22" fmla="*/ 0 h 625"/>
                  <a:gd name="T23" fmla="*/ 725 w 725"/>
                  <a:gd name="T24" fmla="*/ 625 h 6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5" h="625">
                    <a:moveTo>
                      <a:pt x="707" y="0"/>
                    </a:moveTo>
                    <a:cubicBezTo>
                      <a:pt x="646" y="24"/>
                      <a:pt x="439" y="97"/>
                      <a:pt x="329" y="140"/>
                    </a:cubicBezTo>
                    <a:cubicBezTo>
                      <a:pt x="219" y="182"/>
                      <a:pt x="73" y="188"/>
                      <a:pt x="37" y="261"/>
                    </a:cubicBezTo>
                    <a:cubicBezTo>
                      <a:pt x="0" y="334"/>
                      <a:pt x="55" y="540"/>
                      <a:pt x="122" y="583"/>
                    </a:cubicBezTo>
                    <a:cubicBezTo>
                      <a:pt x="189" y="625"/>
                      <a:pt x="353" y="546"/>
                      <a:pt x="451" y="522"/>
                    </a:cubicBezTo>
                    <a:cubicBezTo>
                      <a:pt x="548" y="498"/>
                      <a:pt x="628" y="473"/>
                      <a:pt x="713" y="449"/>
                    </a:cubicBezTo>
                    <a:cubicBezTo>
                      <a:pt x="725" y="352"/>
                      <a:pt x="707" y="91"/>
                      <a:pt x="707" y="0"/>
                    </a:cubicBezTo>
                  </a:path>
                </a:pathLst>
              </a:custGeom>
              <a:solidFill>
                <a:srgbClr val="3333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444" name="Freeform 999"/>
              <p:cNvSpPr>
                <a:spLocks noChangeAspect="1"/>
              </p:cNvSpPr>
              <p:nvPr/>
            </p:nvSpPr>
            <p:spPr bwMode="auto">
              <a:xfrm>
                <a:off x="1502" y="2243"/>
                <a:ext cx="68" cy="107"/>
              </a:xfrm>
              <a:custGeom>
                <a:avLst/>
                <a:gdLst>
                  <a:gd name="T0" fmla="*/ 0 w 1567"/>
                  <a:gd name="T1" fmla="*/ 0 h 2458"/>
                  <a:gd name="T2" fmla="*/ 0 w 1567"/>
                  <a:gd name="T3" fmla="*/ 0 h 2458"/>
                  <a:gd name="T4" fmla="*/ 0 w 1567"/>
                  <a:gd name="T5" fmla="*/ 0 h 2458"/>
                  <a:gd name="T6" fmla="*/ 0 w 1567"/>
                  <a:gd name="T7" fmla="*/ 0 h 2458"/>
                  <a:gd name="T8" fmla="*/ 0 w 1567"/>
                  <a:gd name="T9" fmla="*/ 0 h 2458"/>
                  <a:gd name="T10" fmla="*/ 0 w 1567"/>
                  <a:gd name="T11" fmla="*/ 0 h 2458"/>
                  <a:gd name="T12" fmla="*/ 0 60000 65536"/>
                  <a:gd name="T13" fmla="*/ 0 60000 65536"/>
                  <a:gd name="T14" fmla="*/ 0 60000 65536"/>
                  <a:gd name="T15" fmla="*/ 0 60000 65536"/>
                  <a:gd name="T16" fmla="*/ 0 60000 65536"/>
                  <a:gd name="T17" fmla="*/ 0 60000 65536"/>
                  <a:gd name="T18" fmla="*/ 0 w 1567"/>
                  <a:gd name="T19" fmla="*/ 0 h 2458"/>
                  <a:gd name="T20" fmla="*/ 1567 w 1567"/>
                  <a:gd name="T21" fmla="*/ 2458 h 2458"/>
                </a:gdLst>
                <a:ahLst/>
                <a:cxnLst>
                  <a:cxn ang="T12">
                    <a:pos x="T0" y="T1"/>
                  </a:cxn>
                  <a:cxn ang="T13">
                    <a:pos x="T2" y="T3"/>
                  </a:cxn>
                  <a:cxn ang="T14">
                    <a:pos x="T4" y="T5"/>
                  </a:cxn>
                  <a:cxn ang="T15">
                    <a:pos x="T6" y="T7"/>
                  </a:cxn>
                  <a:cxn ang="T16">
                    <a:pos x="T8" y="T9"/>
                  </a:cxn>
                  <a:cxn ang="T17">
                    <a:pos x="T10" y="T11"/>
                  </a:cxn>
                </a:cxnLst>
                <a:rect l="T18" t="T19" r="T20" b="T21"/>
                <a:pathLst>
                  <a:path w="1567" h="2458">
                    <a:moveTo>
                      <a:pt x="392" y="0"/>
                    </a:moveTo>
                    <a:cubicBezTo>
                      <a:pt x="384" y="133"/>
                      <a:pt x="342" y="458"/>
                      <a:pt x="275" y="800"/>
                    </a:cubicBezTo>
                    <a:cubicBezTo>
                      <a:pt x="209" y="1133"/>
                      <a:pt x="100" y="1717"/>
                      <a:pt x="0" y="2017"/>
                    </a:cubicBezTo>
                    <a:cubicBezTo>
                      <a:pt x="125" y="2283"/>
                      <a:pt x="817" y="2458"/>
                      <a:pt x="1217" y="2292"/>
                    </a:cubicBezTo>
                    <a:cubicBezTo>
                      <a:pt x="1317" y="1983"/>
                      <a:pt x="1459" y="1617"/>
                      <a:pt x="1567" y="1367"/>
                    </a:cubicBezTo>
                    <a:cubicBezTo>
                      <a:pt x="1275" y="1183"/>
                      <a:pt x="542" y="400"/>
                      <a:pt x="392" y="0"/>
                    </a:cubicBezTo>
                  </a:path>
                </a:pathLst>
              </a:custGeom>
              <a:solidFill>
                <a:srgbClr val="3333F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77861" name="Group 1000"/>
            <p:cNvGrpSpPr>
              <a:grpSpLocks/>
            </p:cNvGrpSpPr>
            <p:nvPr/>
          </p:nvGrpSpPr>
          <p:grpSpPr bwMode="auto">
            <a:xfrm>
              <a:off x="2444" y="1126"/>
              <a:ext cx="460" cy="906"/>
              <a:chOff x="2444" y="1126"/>
              <a:chExt cx="460" cy="906"/>
            </a:xfrm>
          </p:grpSpPr>
          <p:sp>
            <p:nvSpPr>
              <p:cNvPr id="79292" name="Freeform 1001"/>
              <p:cNvSpPr>
                <a:spLocks noChangeAspect="1"/>
              </p:cNvSpPr>
              <p:nvPr/>
            </p:nvSpPr>
            <p:spPr bwMode="auto">
              <a:xfrm>
                <a:off x="2530" y="1127"/>
                <a:ext cx="181" cy="412"/>
              </a:xfrm>
              <a:custGeom>
                <a:avLst/>
                <a:gdLst>
                  <a:gd name="T0" fmla="*/ 0 w 585"/>
                  <a:gd name="T1" fmla="*/ 0 h 1326"/>
                  <a:gd name="T2" fmla="*/ 0 w 585"/>
                  <a:gd name="T3" fmla="*/ 0 h 1326"/>
                  <a:gd name="T4" fmla="*/ 0 w 585"/>
                  <a:gd name="T5" fmla="*/ 0 h 1326"/>
                  <a:gd name="T6" fmla="*/ 0 w 585"/>
                  <a:gd name="T7" fmla="*/ 0 h 1326"/>
                  <a:gd name="T8" fmla="*/ 0 w 585"/>
                  <a:gd name="T9" fmla="*/ 0 h 1326"/>
                  <a:gd name="T10" fmla="*/ 0 w 585"/>
                  <a:gd name="T11" fmla="*/ 0 h 1326"/>
                  <a:gd name="T12" fmla="*/ 0 w 585"/>
                  <a:gd name="T13" fmla="*/ 0 h 1326"/>
                  <a:gd name="T14" fmla="*/ 0 w 585"/>
                  <a:gd name="T15" fmla="*/ 0 h 1326"/>
                  <a:gd name="T16" fmla="*/ 0 w 585"/>
                  <a:gd name="T17" fmla="*/ 0 h 1326"/>
                  <a:gd name="T18" fmla="*/ 0 w 585"/>
                  <a:gd name="T19" fmla="*/ 0 h 1326"/>
                  <a:gd name="T20" fmla="*/ 0 w 585"/>
                  <a:gd name="T21" fmla="*/ 0 h 1326"/>
                  <a:gd name="T22" fmla="*/ 0 w 585"/>
                  <a:gd name="T23" fmla="*/ 0 h 1326"/>
                  <a:gd name="T24" fmla="*/ 0 w 585"/>
                  <a:gd name="T25" fmla="*/ 0 h 1326"/>
                  <a:gd name="T26" fmla="*/ 0 w 585"/>
                  <a:gd name="T27" fmla="*/ 0 h 1326"/>
                  <a:gd name="T28" fmla="*/ 0 w 585"/>
                  <a:gd name="T29" fmla="*/ 0 h 1326"/>
                  <a:gd name="T30" fmla="*/ 0 w 585"/>
                  <a:gd name="T31" fmla="*/ 0 h 13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5"/>
                  <a:gd name="T49" fmla="*/ 0 h 1326"/>
                  <a:gd name="T50" fmla="*/ 585 w 585"/>
                  <a:gd name="T51" fmla="*/ 1326 h 13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5" h="1326">
                    <a:moveTo>
                      <a:pt x="442" y="0"/>
                    </a:moveTo>
                    <a:cubicBezTo>
                      <a:pt x="439" y="65"/>
                      <a:pt x="423" y="277"/>
                      <a:pt x="423" y="391"/>
                    </a:cubicBezTo>
                    <a:cubicBezTo>
                      <a:pt x="423" y="505"/>
                      <a:pt x="428" y="599"/>
                      <a:pt x="440" y="682"/>
                    </a:cubicBezTo>
                    <a:cubicBezTo>
                      <a:pt x="452" y="765"/>
                      <a:pt x="480" y="839"/>
                      <a:pt x="497" y="890"/>
                    </a:cubicBezTo>
                    <a:cubicBezTo>
                      <a:pt x="514" y="941"/>
                      <a:pt x="526" y="960"/>
                      <a:pt x="540" y="991"/>
                    </a:cubicBezTo>
                    <a:cubicBezTo>
                      <a:pt x="554" y="1022"/>
                      <a:pt x="574" y="1052"/>
                      <a:pt x="579" y="1073"/>
                    </a:cubicBezTo>
                    <a:cubicBezTo>
                      <a:pt x="584" y="1094"/>
                      <a:pt x="585" y="1096"/>
                      <a:pt x="572" y="1116"/>
                    </a:cubicBezTo>
                    <a:cubicBezTo>
                      <a:pt x="559" y="1136"/>
                      <a:pt x="531" y="1175"/>
                      <a:pt x="502" y="1195"/>
                    </a:cubicBezTo>
                    <a:cubicBezTo>
                      <a:pt x="473" y="1215"/>
                      <a:pt x="437" y="1232"/>
                      <a:pt x="401" y="1236"/>
                    </a:cubicBezTo>
                    <a:cubicBezTo>
                      <a:pt x="365" y="1240"/>
                      <a:pt x="314" y="1223"/>
                      <a:pt x="288" y="1222"/>
                    </a:cubicBezTo>
                    <a:cubicBezTo>
                      <a:pt x="262" y="1221"/>
                      <a:pt x="258" y="1234"/>
                      <a:pt x="245" y="1231"/>
                    </a:cubicBezTo>
                    <a:cubicBezTo>
                      <a:pt x="232" y="1228"/>
                      <a:pt x="228" y="1212"/>
                      <a:pt x="209" y="1205"/>
                    </a:cubicBezTo>
                    <a:cubicBezTo>
                      <a:pt x="190" y="1198"/>
                      <a:pt x="158" y="1186"/>
                      <a:pt x="132" y="1190"/>
                    </a:cubicBezTo>
                    <a:cubicBezTo>
                      <a:pt x="106" y="1194"/>
                      <a:pt x="71" y="1215"/>
                      <a:pt x="51" y="1231"/>
                    </a:cubicBezTo>
                    <a:cubicBezTo>
                      <a:pt x="31" y="1247"/>
                      <a:pt x="18" y="1268"/>
                      <a:pt x="10" y="1284"/>
                    </a:cubicBezTo>
                    <a:cubicBezTo>
                      <a:pt x="2" y="1300"/>
                      <a:pt x="2" y="1317"/>
                      <a:pt x="0" y="1326"/>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93" name="Freeform 1002"/>
              <p:cNvSpPr>
                <a:spLocks noChangeAspect="1"/>
              </p:cNvSpPr>
              <p:nvPr/>
            </p:nvSpPr>
            <p:spPr bwMode="auto">
              <a:xfrm>
                <a:off x="2684" y="1126"/>
                <a:ext cx="199" cy="396"/>
              </a:xfrm>
              <a:custGeom>
                <a:avLst/>
                <a:gdLst>
                  <a:gd name="T0" fmla="*/ 0 w 639"/>
                  <a:gd name="T1" fmla="*/ 0 h 1275"/>
                  <a:gd name="T2" fmla="*/ 0 w 639"/>
                  <a:gd name="T3" fmla="*/ 0 h 1275"/>
                  <a:gd name="T4" fmla="*/ 0 w 639"/>
                  <a:gd name="T5" fmla="*/ 0 h 1275"/>
                  <a:gd name="T6" fmla="*/ 0 w 639"/>
                  <a:gd name="T7" fmla="*/ 0 h 1275"/>
                  <a:gd name="T8" fmla="*/ 0 w 639"/>
                  <a:gd name="T9" fmla="*/ 0 h 1275"/>
                  <a:gd name="T10" fmla="*/ 0 w 639"/>
                  <a:gd name="T11" fmla="*/ 0 h 1275"/>
                  <a:gd name="T12" fmla="*/ 0 w 639"/>
                  <a:gd name="T13" fmla="*/ 0 h 1275"/>
                  <a:gd name="T14" fmla="*/ 0 w 639"/>
                  <a:gd name="T15" fmla="*/ 0 h 1275"/>
                  <a:gd name="T16" fmla="*/ 0 w 639"/>
                  <a:gd name="T17" fmla="*/ 0 h 1275"/>
                  <a:gd name="T18" fmla="*/ 0 w 639"/>
                  <a:gd name="T19" fmla="*/ 0 h 1275"/>
                  <a:gd name="T20" fmla="*/ 0 w 639"/>
                  <a:gd name="T21" fmla="*/ 0 h 1275"/>
                  <a:gd name="T22" fmla="*/ 0 w 639"/>
                  <a:gd name="T23" fmla="*/ 0 h 1275"/>
                  <a:gd name="T24" fmla="*/ 0 w 639"/>
                  <a:gd name="T25" fmla="*/ 0 h 12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39"/>
                  <a:gd name="T40" fmla="*/ 0 h 1275"/>
                  <a:gd name="T41" fmla="*/ 639 w 639"/>
                  <a:gd name="T42" fmla="*/ 1275 h 12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39" h="1275">
                    <a:moveTo>
                      <a:pt x="15" y="0"/>
                    </a:moveTo>
                    <a:cubicBezTo>
                      <a:pt x="13" y="70"/>
                      <a:pt x="0" y="304"/>
                      <a:pt x="5" y="420"/>
                    </a:cubicBezTo>
                    <a:cubicBezTo>
                      <a:pt x="10" y="536"/>
                      <a:pt x="23" y="614"/>
                      <a:pt x="43" y="696"/>
                    </a:cubicBezTo>
                    <a:cubicBezTo>
                      <a:pt x="63" y="778"/>
                      <a:pt x="98" y="874"/>
                      <a:pt x="125" y="910"/>
                    </a:cubicBezTo>
                    <a:cubicBezTo>
                      <a:pt x="152" y="946"/>
                      <a:pt x="183" y="925"/>
                      <a:pt x="207" y="910"/>
                    </a:cubicBezTo>
                    <a:cubicBezTo>
                      <a:pt x="231" y="895"/>
                      <a:pt x="241" y="842"/>
                      <a:pt x="267" y="821"/>
                    </a:cubicBezTo>
                    <a:cubicBezTo>
                      <a:pt x="293" y="800"/>
                      <a:pt x="333" y="789"/>
                      <a:pt x="365" y="783"/>
                    </a:cubicBezTo>
                    <a:cubicBezTo>
                      <a:pt x="397" y="777"/>
                      <a:pt x="434" y="778"/>
                      <a:pt x="461" y="785"/>
                    </a:cubicBezTo>
                    <a:cubicBezTo>
                      <a:pt x="488" y="792"/>
                      <a:pt x="506" y="803"/>
                      <a:pt x="528" y="823"/>
                    </a:cubicBezTo>
                    <a:cubicBezTo>
                      <a:pt x="550" y="843"/>
                      <a:pt x="577" y="870"/>
                      <a:pt x="595" y="903"/>
                    </a:cubicBezTo>
                    <a:cubicBezTo>
                      <a:pt x="613" y="936"/>
                      <a:pt x="629" y="986"/>
                      <a:pt x="634" y="1023"/>
                    </a:cubicBezTo>
                    <a:cubicBezTo>
                      <a:pt x="639" y="1060"/>
                      <a:pt x="633" y="1086"/>
                      <a:pt x="627" y="1128"/>
                    </a:cubicBezTo>
                    <a:cubicBezTo>
                      <a:pt x="621" y="1170"/>
                      <a:pt x="602" y="1245"/>
                      <a:pt x="595" y="127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94" name="Freeform 1003"/>
              <p:cNvSpPr>
                <a:spLocks noChangeAspect="1"/>
              </p:cNvSpPr>
              <p:nvPr/>
            </p:nvSpPr>
            <p:spPr bwMode="auto">
              <a:xfrm>
                <a:off x="2520" y="1539"/>
                <a:ext cx="150" cy="96"/>
              </a:xfrm>
              <a:custGeom>
                <a:avLst/>
                <a:gdLst>
                  <a:gd name="T0" fmla="*/ 0 w 485"/>
                  <a:gd name="T1" fmla="*/ 0 h 309"/>
                  <a:gd name="T2" fmla="*/ 0 w 485"/>
                  <a:gd name="T3" fmla="*/ 0 h 309"/>
                  <a:gd name="T4" fmla="*/ 0 w 485"/>
                  <a:gd name="T5" fmla="*/ 0 h 309"/>
                  <a:gd name="T6" fmla="*/ 0 w 485"/>
                  <a:gd name="T7" fmla="*/ 0 h 309"/>
                  <a:gd name="T8" fmla="*/ 0 w 485"/>
                  <a:gd name="T9" fmla="*/ 0 h 309"/>
                  <a:gd name="T10" fmla="*/ 0 w 485"/>
                  <a:gd name="T11" fmla="*/ 0 h 309"/>
                  <a:gd name="T12" fmla="*/ 0 w 485"/>
                  <a:gd name="T13" fmla="*/ 0 h 309"/>
                  <a:gd name="T14" fmla="*/ 0 w 485"/>
                  <a:gd name="T15" fmla="*/ 0 h 309"/>
                  <a:gd name="T16" fmla="*/ 0 w 485"/>
                  <a:gd name="T17" fmla="*/ 0 h 309"/>
                  <a:gd name="T18" fmla="*/ 0 w 485"/>
                  <a:gd name="T19" fmla="*/ 0 h 309"/>
                  <a:gd name="T20" fmla="*/ 0 w 485"/>
                  <a:gd name="T21" fmla="*/ 0 h 309"/>
                  <a:gd name="T22" fmla="*/ 0 w 485"/>
                  <a:gd name="T23" fmla="*/ 0 h 309"/>
                  <a:gd name="T24" fmla="*/ 0 w 485"/>
                  <a:gd name="T25" fmla="*/ 0 h 309"/>
                  <a:gd name="T26" fmla="*/ 0 w 485"/>
                  <a:gd name="T27" fmla="*/ 0 h 309"/>
                  <a:gd name="T28" fmla="*/ 0 w 485"/>
                  <a:gd name="T29" fmla="*/ 0 h 30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5"/>
                  <a:gd name="T46" fmla="*/ 0 h 309"/>
                  <a:gd name="T47" fmla="*/ 485 w 485"/>
                  <a:gd name="T48" fmla="*/ 309 h 30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5" h="309">
                    <a:moveTo>
                      <a:pt x="33" y="0"/>
                    </a:moveTo>
                    <a:cubicBezTo>
                      <a:pt x="35" y="17"/>
                      <a:pt x="31" y="74"/>
                      <a:pt x="43" y="103"/>
                    </a:cubicBezTo>
                    <a:cubicBezTo>
                      <a:pt x="55" y="132"/>
                      <a:pt x="78" y="155"/>
                      <a:pt x="102" y="173"/>
                    </a:cubicBezTo>
                    <a:cubicBezTo>
                      <a:pt x="126" y="191"/>
                      <a:pt x="155" y="203"/>
                      <a:pt x="187" y="209"/>
                    </a:cubicBezTo>
                    <a:cubicBezTo>
                      <a:pt x="219" y="215"/>
                      <a:pt x="263" y="214"/>
                      <a:pt x="293" y="209"/>
                    </a:cubicBezTo>
                    <a:cubicBezTo>
                      <a:pt x="323" y="204"/>
                      <a:pt x="345" y="188"/>
                      <a:pt x="367" y="180"/>
                    </a:cubicBezTo>
                    <a:cubicBezTo>
                      <a:pt x="389" y="172"/>
                      <a:pt x="409" y="163"/>
                      <a:pt x="427" y="163"/>
                    </a:cubicBezTo>
                    <a:cubicBezTo>
                      <a:pt x="445" y="163"/>
                      <a:pt x="464" y="169"/>
                      <a:pt x="473" y="181"/>
                    </a:cubicBezTo>
                    <a:cubicBezTo>
                      <a:pt x="482" y="193"/>
                      <a:pt x="485" y="216"/>
                      <a:pt x="480" y="233"/>
                    </a:cubicBezTo>
                    <a:cubicBezTo>
                      <a:pt x="475" y="250"/>
                      <a:pt x="460" y="274"/>
                      <a:pt x="443" y="286"/>
                    </a:cubicBezTo>
                    <a:cubicBezTo>
                      <a:pt x="426" y="298"/>
                      <a:pt x="406" y="305"/>
                      <a:pt x="379" y="307"/>
                    </a:cubicBezTo>
                    <a:cubicBezTo>
                      <a:pt x="352" y="309"/>
                      <a:pt x="317" y="303"/>
                      <a:pt x="283" y="297"/>
                    </a:cubicBezTo>
                    <a:cubicBezTo>
                      <a:pt x="249" y="291"/>
                      <a:pt x="208" y="274"/>
                      <a:pt x="173" y="269"/>
                    </a:cubicBezTo>
                    <a:cubicBezTo>
                      <a:pt x="138" y="264"/>
                      <a:pt x="102" y="264"/>
                      <a:pt x="73" y="267"/>
                    </a:cubicBezTo>
                    <a:cubicBezTo>
                      <a:pt x="44" y="270"/>
                      <a:pt x="15" y="284"/>
                      <a:pt x="0" y="288"/>
                    </a:cubicBezTo>
                  </a:path>
                </a:pathLst>
              </a:custGeom>
              <a:noFill/>
              <a:ln w="12700">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95" name="Freeform 1004"/>
              <p:cNvSpPr>
                <a:spLocks noChangeAspect="1"/>
              </p:cNvSpPr>
              <p:nvPr/>
            </p:nvSpPr>
            <p:spPr bwMode="auto">
              <a:xfrm>
                <a:off x="2586" y="1554"/>
                <a:ext cx="125" cy="119"/>
              </a:xfrm>
              <a:custGeom>
                <a:avLst/>
                <a:gdLst>
                  <a:gd name="T0" fmla="*/ 0 w 403"/>
                  <a:gd name="T1" fmla="*/ 0 h 381"/>
                  <a:gd name="T2" fmla="*/ 0 w 403"/>
                  <a:gd name="T3" fmla="*/ 0 h 381"/>
                  <a:gd name="T4" fmla="*/ 0 w 403"/>
                  <a:gd name="T5" fmla="*/ 0 h 381"/>
                  <a:gd name="T6" fmla="*/ 0 w 403"/>
                  <a:gd name="T7" fmla="*/ 0 h 381"/>
                  <a:gd name="T8" fmla="*/ 0 w 403"/>
                  <a:gd name="T9" fmla="*/ 0 h 381"/>
                  <a:gd name="T10" fmla="*/ 0 w 403"/>
                  <a:gd name="T11" fmla="*/ 0 h 381"/>
                  <a:gd name="T12" fmla="*/ 0 w 403"/>
                  <a:gd name="T13" fmla="*/ 0 h 381"/>
                  <a:gd name="T14" fmla="*/ 0 w 403"/>
                  <a:gd name="T15" fmla="*/ 0 h 381"/>
                  <a:gd name="T16" fmla="*/ 0 w 403"/>
                  <a:gd name="T17" fmla="*/ 0 h 381"/>
                  <a:gd name="T18" fmla="*/ 0 w 403"/>
                  <a:gd name="T19" fmla="*/ 0 h 381"/>
                  <a:gd name="T20" fmla="*/ 0 w 403"/>
                  <a:gd name="T21" fmla="*/ 0 h 3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3"/>
                  <a:gd name="T34" fmla="*/ 0 h 381"/>
                  <a:gd name="T35" fmla="*/ 403 w 403"/>
                  <a:gd name="T36" fmla="*/ 381 h 3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3" h="381">
                    <a:moveTo>
                      <a:pt x="112" y="31"/>
                    </a:moveTo>
                    <a:cubicBezTo>
                      <a:pt x="123" y="27"/>
                      <a:pt x="152" y="8"/>
                      <a:pt x="177" y="4"/>
                    </a:cubicBezTo>
                    <a:cubicBezTo>
                      <a:pt x="202" y="0"/>
                      <a:pt x="237" y="0"/>
                      <a:pt x="264" y="7"/>
                    </a:cubicBezTo>
                    <a:cubicBezTo>
                      <a:pt x="291" y="14"/>
                      <a:pt x="318" y="26"/>
                      <a:pt x="339" y="44"/>
                    </a:cubicBezTo>
                    <a:cubicBezTo>
                      <a:pt x="360" y="62"/>
                      <a:pt x="380" y="88"/>
                      <a:pt x="390" y="115"/>
                    </a:cubicBezTo>
                    <a:cubicBezTo>
                      <a:pt x="400" y="142"/>
                      <a:pt x="403" y="177"/>
                      <a:pt x="398" y="206"/>
                    </a:cubicBezTo>
                    <a:cubicBezTo>
                      <a:pt x="393" y="235"/>
                      <a:pt x="374" y="268"/>
                      <a:pt x="360" y="289"/>
                    </a:cubicBezTo>
                    <a:cubicBezTo>
                      <a:pt x="346" y="310"/>
                      <a:pt x="334" y="322"/>
                      <a:pt x="313" y="335"/>
                    </a:cubicBezTo>
                    <a:cubicBezTo>
                      <a:pt x="292" y="348"/>
                      <a:pt x="265" y="359"/>
                      <a:pt x="236" y="366"/>
                    </a:cubicBezTo>
                    <a:cubicBezTo>
                      <a:pt x="207" y="373"/>
                      <a:pt x="176" y="381"/>
                      <a:pt x="137" y="380"/>
                    </a:cubicBezTo>
                    <a:cubicBezTo>
                      <a:pt x="98" y="379"/>
                      <a:pt x="29" y="365"/>
                      <a:pt x="0" y="361"/>
                    </a:cubicBezTo>
                  </a:path>
                </a:pathLst>
              </a:custGeom>
              <a:noFill/>
              <a:ln w="12700">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96" name="Freeform 1005"/>
              <p:cNvSpPr>
                <a:spLocks noChangeAspect="1"/>
              </p:cNvSpPr>
              <p:nvPr/>
            </p:nvSpPr>
            <p:spPr bwMode="auto">
              <a:xfrm>
                <a:off x="2570" y="1563"/>
                <a:ext cx="25" cy="10"/>
              </a:xfrm>
              <a:custGeom>
                <a:avLst/>
                <a:gdLst>
                  <a:gd name="T0" fmla="*/ 0 w 80"/>
                  <a:gd name="T1" fmla="*/ 0 h 29"/>
                  <a:gd name="T2" fmla="*/ 0 w 80"/>
                  <a:gd name="T3" fmla="*/ 0 h 29"/>
                  <a:gd name="T4" fmla="*/ 0 w 80"/>
                  <a:gd name="T5" fmla="*/ 0 h 29"/>
                  <a:gd name="T6" fmla="*/ 0 w 80"/>
                  <a:gd name="T7" fmla="*/ 0 h 29"/>
                  <a:gd name="T8" fmla="*/ 0 60000 65536"/>
                  <a:gd name="T9" fmla="*/ 0 60000 65536"/>
                  <a:gd name="T10" fmla="*/ 0 60000 65536"/>
                  <a:gd name="T11" fmla="*/ 0 60000 65536"/>
                  <a:gd name="T12" fmla="*/ 0 w 80"/>
                  <a:gd name="T13" fmla="*/ 0 h 29"/>
                  <a:gd name="T14" fmla="*/ 80 w 80"/>
                  <a:gd name="T15" fmla="*/ 29 h 29"/>
                </a:gdLst>
                <a:ahLst/>
                <a:cxnLst>
                  <a:cxn ang="T8">
                    <a:pos x="T0" y="T1"/>
                  </a:cxn>
                  <a:cxn ang="T9">
                    <a:pos x="T2" y="T3"/>
                  </a:cxn>
                  <a:cxn ang="T10">
                    <a:pos x="T4" y="T5"/>
                  </a:cxn>
                  <a:cxn ang="T11">
                    <a:pos x="T6" y="T7"/>
                  </a:cxn>
                </a:cxnLst>
                <a:rect l="T12" t="T13" r="T14" b="T15"/>
                <a:pathLst>
                  <a:path w="80" h="29">
                    <a:moveTo>
                      <a:pt x="0" y="0"/>
                    </a:moveTo>
                    <a:cubicBezTo>
                      <a:pt x="2" y="3"/>
                      <a:pt x="5" y="13"/>
                      <a:pt x="11" y="17"/>
                    </a:cubicBezTo>
                    <a:cubicBezTo>
                      <a:pt x="17" y="21"/>
                      <a:pt x="23" y="24"/>
                      <a:pt x="34" y="26"/>
                    </a:cubicBezTo>
                    <a:cubicBezTo>
                      <a:pt x="45" y="28"/>
                      <a:pt x="71" y="29"/>
                      <a:pt x="80" y="29"/>
                    </a:cubicBezTo>
                  </a:path>
                </a:pathLst>
              </a:custGeom>
              <a:noFill/>
              <a:ln w="12700">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97" name="Freeform 1006"/>
              <p:cNvSpPr>
                <a:spLocks noChangeAspect="1"/>
              </p:cNvSpPr>
              <p:nvPr/>
            </p:nvSpPr>
            <p:spPr bwMode="auto">
              <a:xfrm>
                <a:off x="2570" y="1538"/>
                <a:ext cx="70" cy="50"/>
              </a:xfrm>
              <a:custGeom>
                <a:avLst/>
                <a:gdLst>
                  <a:gd name="T0" fmla="*/ 0 w 229"/>
                  <a:gd name="T1" fmla="*/ 0 h 161"/>
                  <a:gd name="T2" fmla="*/ 0 w 229"/>
                  <a:gd name="T3" fmla="*/ 0 h 161"/>
                  <a:gd name="T4" fmla="*/ 0 w 229"/>
                  <a:gd name="T5" fmla="*/ 0 h 161"/>
                  <a:gd name="T6" fmla="*/ 0 w 229"/>
                  <a:gd name="T7" fmla="*/ 0 h 161"/>
                  <a:gd name="T8" fmla="*/ 0 w 229"/>
                  <a:gd name="T9" fmla="*/ 0 h 161"/>
                  <a:gd name="T10" fmla="*/ 0 60000 65536"/>
                  <a:gd name="T11" fmla="*/ 0 60000 65536"/>
                  <a:gd name="T12" fmla="*/ 0 60000 65536"/>
                  <a:gd name="T13" fmla="*/ 0 60000 65536"/>
                  <a:gd name="T14" fmla="*/ 0 60000 65536"/>
                  <a:gd name="T15" fmla="*/ 0 w 229"/>
                  <a:gd name="T16" fmla="*/ 0 h 161"/>
                  <a:gd name="T17" fmla="*/ 229 w 229"/>
                  <a:gd name="T18" fmla="*/ 161 h 161"/>
                </a:gdLst>
                <a:ahLst/>
                <a:cxnLst>
                  <a:cxn ang="T10">
                    <a:pos x="T0" y="T1"/>
                  </a:cxn>
                  <a:cxn ang="T11">
                    <a:pos x="T2" y="T3"/>
                  </a:cxn>
                  <a:cxn ang="T12">
                    <a:pos x="T4" y="T5"/>
                  </a:cxn>
                  <a:cxn ang="T13">
                    <a:pos x="T6" y="T7"/>
                  </a:cxn>
                  <a:cxn ang="T14">
                    <a:pos x="T8" y="T9"/>
                  </a:cxn>
                </a:cxnLst>
                <a:rect l="T15" t="T16" r="T17" b="T18"/>
                <a:pathLst>
                  <a:path w="229" h="161">
                    <a:moveTo>
                      <a:pt x="0" y="74"/>
                    </a:moveTo>
                    <a:cubicBezTo>
                      <a:pt x="1" y="67"/>
                      <a:pt x="0" y="42"/>
                      <a:pt x="8" y="30"/>
                    </a:cubicBezTo>
                    <a:cubicBezTo>
                      <a:pt x="16" y="18"/>
                      <a:pt x="30" y="0"/>
                      <a:pt x="47" y="4"/>
                    </a:cubicBezTo>
                    <a:cubicBezTo>
                      <a:pt x="60" y="30"/>
                      <a:pt x="116" y="44"/>
                      <a:pt x="146" y="70"/>
                    </a:cubicBezTo>
                    <a:cubicBezTo>
                      <a:pt x="176" y="96"/>
                      <a:pt x="212" y="142"/>
                      <a:pt x="229" y="161"/>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98" name="Freeform 1007"/>
              <p:cNvSpPr>
                <a:spLocks noChangeAspect="1"/>
              </p:cNvSpPr>
              <p:nvPr/>
            </p:nvSpPr>
            <p:spPr bwMode="auto">
              <a:xfrm>
                <a:off x="2597" y="1565"/>
                <a:ext cx="23" cy="6"/>
              </a:xfrm>
              <a:custGeom>
                <a:avLst/>
                <a:gdLst>
                  <a:gd name="T0" fmla="*/ 0 w 75"/>
                  <a:gd name="T1" fmla="*/ 0 h 24"/>
                  <a:gd name="T2" fmla="*/ 0 w 75"/>
                  <a:gd name="T3" fmla="*/ 0 h 24"/>
                  <a:gd name="T4" fmla="*/ 0 w 75"/>
                  <a:gd name="T5" fmla="*/ 0 h 24"/>
                  <a:gd name="T6" fmla="*/ 0 60000 65536"/>
                  <a:gd name="T7" fmla="*/ 0 60000 65536"/>
                  <a:gd name="T8" fmla="*/ 0 60000 65536"/>
                  <a:gd name="T9" fmla="*/ 0 w 75"/>
                  <a:gd name="T10" fmla="*/ 0 h 24"/>
                  <a:gd name="T11" fmla="*/ 75 w 75"/>
                  <a:gd name="T12" fmla="*/ 24 h 24"/>
                </a:gdLst>
                <a:ahLst/>
                <a:cxnLst>
                  <a:cxn ang="T6">
                    <a:pos x="T0" y="T1"/>
                  </a:cxn>
                  <a:cxn ang="T7">
                    <a:pos x="T2" y="T3"/>
                  </a:cxn>
                  <a:cxn ang="T8">
                    <a:pos x="T4" y="T5"/>
                  </a:cxn>
                </a:cxnLst>
                <a:rect l="T9" t="T10" r="T11" b="T12"/>
                <a:pathLst>
                  <a:path w="75" h="24">
                    <a:moveTo>
                      <a:pt x="0" y="24"/>
                    </a:moveTo>
                    <a:cubicBezTo>
                      <a:pt x="7" y="23"/>
                      <a:pt x="29" y="20"/>
                      <a:pt x="41" y="16"/>
                    </a:cubicBezTo>
                    <a:cubicBezTo>
                      <a:pt x="53" y="12"/>
                      <a:pt x="68" y="3"/>
                      <a:pt x="75"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99" name="Freeform 1008"/>
              <p:cNvSpPr>
                <a:spLocks noChangeAspect="1"/>
              </p:cNvSpPr>
              <p:nvPr/>
            </p:nvSpPr>
            <p:spPr bwMode="auto">
              <a:xfrm>
                <a:off x="2460" y="1826"/>
                <a:ext cx="112" cy="48"/>
              </a:xfrm>
              <a:custGeom>
                <a:avLst/>
                <a:gdLst>
                  <a:gd name="T0" fmla="*/ 0 w 360"/>
                  <a:gd name="T1" fmla="*/ 0 h 155"/>
                  <a:gd name="T2" fmla="*/ 0 w 360"/>
                  <a:gd name="T3" fmla="*/ 0 h 155"/>
                  <a:gd name="T4" fmla="*/ 0 w 360"/>
                  <a:gd name="T5" fmla="*/ 0 h 155"/>
                  <a:gd name="T6" fmla="*/ 0 w 360"/>
                  <a:gd name="T7" fmla="*/ 0 h 155"/>
                  <a:gd name="T8" fmla="*/ 0 w 360"/>
                  <a:gd name="T9" fmla="*/ 0 h 155"/>
                  <a:gd name="T10" fmla="*/ 0 w 360"/>
                  <a:gd name="T11" fmla="*/ 0 h 155"/>
                  <a:gd name="T12" fmla="*/ 0 w 360"/>
                  <a:gd name="T13" fmla="*/ 0 h 155"/>
                  <a:gd name="T14" fmla="*/ 0 w 360"/>
                  <a:gd name="T15" fmla="*/ 0 h 155"/>
                  <a:gd name="T16" fmla="*/ 0 w 360"/>
                  <a:gd name="T17" fmla="*/ 0 h 155"/>
                  <a:gd name="T18" fmla="*/ 0 w 360"/>
                  <a:gd name="T19" fmla="*/ 0 h 155"/>
                  <a:gd name="T20" fmla="*/ 0 w 360"/>
                  <a:gd name="T21" fmla="*/ 0 h 155"/>
                  <a:gd name="T22" fmla="*/ 0 w 360"/>
                  <a:gd name="T23" fmla="*/ 0 h 155"/>
                  <a:gd name="T24" fmla="*/ 0 w 360"/>
                  <a:gd name="T25" fmla="*/ 0 h 1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60"/>
                  <a:gd name="T40" fmla="*/ 0 h 155"/>
                  <a:gd name="T41" fmla="*/ 360 w 360"/>
                  <a:gd name="T42" fmla="*/ 155 h 1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60" h="155">
                    <a:moveTo>
                      <a:pt x="298" y="77"/>
                    </a:moveTo>
                    <a:cubicBezTo>
                      <a:pt x="304" y="78"/>
                      <a:pt x="323" y="81"/>
                      <a:pt x="332" y="85"/>
                    </a:cubicBezTo>
                    <a:cubicBezTo>
                      <a:pt x="341" y="89"/>
                      <a:pt x="347" y="94"/>
                      <a:pt x="351" y="101"/>
                    </a:cubicBezTo>
                    <a:cubicBezTo>
                      <a:pt x="355" y="108"/>
                      <a:pt x="360" y="119"/>
                      <a:pt x="359" y="126"/>
                    </a:cubicBezTo>
                    <a:cubicBezTo>
                      <a:pt x="358" y="133"/>
                      <a:pt x="352" y="144"/>
                      <a:pt x="346" y="142"/>
                    </a:cubicBezTo>
                    <a:cubicBezTo>
                      <a:pt x="340" y="140"/>
                      <a:pt x="330" y="116"/>
                      <a:pt x="320" y="112"/>
                    </a:cubicBezTo>
                    <a:cubicBezTo>
                      <a:pt x="310" y="108"/>
                      <a:pt x="297" y="117"/>
                      <a:pt x="287" y="118"/>
                    </a:cubicBezTo>
                    <a:cubicBezTo>
                      <a:pt x="277" y="119"/>
                      <a:pt x="272" y="112"/>
                      <a:pt x="260" y="117"/>
                    </a:cubicBezTo>
                    <a:cubicBezTo>
                      <a:pt x="248" y="122"/>
                      <a:pt x="233" y="142"/>
                      <a:pt x="212" y="147"/>
                    </a:cubicBezTo>
                    <a:cubicBezTo>
                      <a:pt x="191" y="152"/>
                      <a:pt x="160" y="155"/>
                      <a:pt x="133" y="150"/>
                    </a:cubicBezTo>
                    <a:cubicBezTo>
                      <a:pt x="106" y="145"/>
                      <a:pt x="70" y="132"/>
                      <a:pt x="49" y="114"/>
                    </a:cubicBezTo>
                    <a:cubicBezTo>
                      <a:pt x="28" y="96"/>
                      <a:pt x="14" y="62"/>
                      <a:pt x="7" y="43"/>
                    </a:cubicBezTo>
                    <a:cubicBezTo>
                      <a:pt x="0" y="24"/>
                      <a:pt x="6" y="9"/>
                      <a:pt x="5"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0" name="Freeform 1009"/>
              <p:cNvSpPr>
                <a:spLocks noChangeAspect="1"/>
              </p:cNvSpPr>
              <p:nvPr/>
            </p:nvSpPr>
            <p:spPr bwMode="auto">
              <a:xfrm>
                <a:off x="2453" y="1774"/>
                <a:ext cx="18" cy="54"/>
              </a:xfrm>
              <a:custGeom>
                <a:avLst/>
                <a:gdLst>
                  <a:gd name="T0" fmla="*/ 0 w 57"/>
                  <a:gd name="T1" fmla="*/ 0 h 172"/>
                  <a:gd name="T2" fmla="*/ 0 w 57"/>
                  <a:gd name="T3" fmla="*/ 0 h 172"/>
                  <a:gd name="T4" fmla="*/ 0 w 57"/>
                  <a:gd name="T5" fmla="*/ 0 h 172"/>
                  <a:gd name="T6" fmla="*/ 0 w 57"/>
                  <a:gd name="T7" fmla="*/ 0 h 172"/>
                  <a:gd name="T8" fmla="*/ 0 w 57"/>
                  <a:gd name="T9" fmla="*/ 0 h 172"/>
                  <a:gd name="T10" fmla="*/ 0 60000 65536"/>
                  <a:gd name="T11" fmla="*/ 0 60000 65536"/>
                  <a:gd name="T12" fmla="*/ 0 60000 65536"/>
                  <a:gd name="T13" fmla="*/ 0 60000 65536"/>
                  <a:gd name="T14" fmla="*/ 0 60000 65536"/>
                  <a:gd name="T15" fmla="*/ 0 w 57"/>
                  <a:gd name="T16" fmla="*/ 0 h 172"/>
                  <a:gd name="T17" fmla="*/ 57 w 57"/>
                  <a:gd name="T18" fmla="*/ 172 h 172"/>
                </a:gdLst>
                <a:ahLst/>
                <a:cxnLst>
                  <a:cxn ang="T10">
                    <a:pos x="T0" y="T1"/>
                  </a:cxn>
                  <a:cxn ang="T11">
                    <a:pos x="T2" y="T3"/>
                  </a:cxn>
                  <a:cxn ang="T12">
                    <a:pos x="T4" y="T5"/>
                  </a:cxn>
                  <a:cxn ang="T13">
                    <a:pos x="T6" y="T7"/>
                  </a:cxn>
                  <a:cxn ang="T14">
                    <a:pos x="T8" y="T9"/>
                  </a:cxn>
                </a:cxnLst>
                <a:rect l="T15" t="T16" r="T17" b="T18"/>
                <a:pathLst>
                  <a:path w="57" h="172">
                    <a:moveTo>
                      <a:pt x="19" y="0"/>
                    </a:moveTo>
                    <a:cubicBezTo>
                      <a:pt x="16" y="7"/>
                      <a:pt x="5" y="28"/>
                      <a:pt x="3" y="45"/>
                    </a:cubicBezTo>
                    <a:cubicBezTo>
                      <a:pt x="1" y="62"/>
                      <a:pt x="0" y="83"/>
                      <a:pt x="4" y="102"/>
                    </a:cubicBezTo>
                    <a:cubicBezTo>
                      <a:pt x="8" y="121"/>
                      <a:pt x="15" y="150"/>
                      <a:pt x="24" y="161"/>
                    </a:cubicBezTo>
                    <a:cubicBezTo>
                      <a:pt x="33" y="172"/>
                      <a:pt x="50" y="166"/>
                      <a:pt x="57" y="167"/>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1" name="Freeform 1010"/>
              <p:cNvSpPr>
                <a:spLocks noChangeAspect="1"/>
              </p:cNvSpPr>
              <p:nvPr/>
            </p:nvSpPr>
            <p:spPr bwMode="auto">
              <a:xfrm>
                <a:off x="2452" y="1725"/>
                <a:ext cx="15" cy="54"/>
              </a:xfrm>
              <a:custGeom>
                <a:avLst/>
                <a:gdLst>
                  <a:gd name="T0" fmla="*/ 0 w 50"/>
                  <a:gd name="T1" fmla="*/ 0 h 176"/>
                  <a:gd name="T2" fmla="*/ 0 w 50"/>
                  <a:gd name="T3" fmla="*/ 0 h 176"/>
                  <a:gd name="T4" fmla="*/ 0 w 50"/>
                  <a:gd name="T5" fmla="*/ 0 h 176"/>
                  <a:gd name="T6" fmla="*/ 0 w 50"/>
                  <a:gd name="T7" fmla="*/ 0 h 176"/>
                  <a:gd name="T8" fmla="*/ 0 w 50"/>
                  <a:gd name="T9" fmla="*/ 0 h 176"/>
                  <a:gd name="T10" fmla="*/ 0 60000 65536"/>
                  <a:gd name="T11" fmla="*/ 0 60000 65536"/>
                  <a:gd name="T12" fmla="*/ 0 60000 65536"/>
                  <a:gd name="T13" fmla="*/ 0 60000 65536"/>
                  <a:gd name="T14" fmla="*/ 0 60000 65536"/>
                  <a:gd name="T15" fmla="*/ 0 w 50"/>
                  <a:gd name="T16" fmla="*/ 0 h 176"/>
                  <a:gd name="T17" fmla="*/ 50 w 50"/>
                  <a:gd name="T18" fmla="*/ 176 h 176"/>
                </a:gdLst>
                <a:ahLst/>
                <a:cxnLst>
                  <a:cxn ang="T10">
                    <a:pos x="T0" y="T1"/>
                  </a:cxn>
                  <a:cxn ang="T11">
                    <a:pos x="T2" y="T3"/>
                  </a:cxn>
                  <a:cxn ang="T12">
                    <a:pos x="T4" y="T5"/>
                  </a:cxn>
                  <a:cxn ang="T13">
                    <a:pos x="T6" y="T7"/>
                  </a:cxn>
                  <a:cxn ang="T14">
                    <a:pos x="T8" y="T9"/>
                  </a:cxn>
                </a:cxnLst>
                <a:rect l="T15" t="T16" r="T17" b="T18"/>
                <a:pathLst>
                  <a:path w="50" h="176">
                    <a:moveTo>
                      <a:pt x="10" y="0"/>
                    </a:moveTo>
                    <a:cubicBezTo>
                      <a:pt x="9" y="7"/>
                      <a:pt x="3" y="26"/>
                      <a:pt x="2" y="42"/>
                    </a:cubicBezTo>
                    <a:cubicBezTo>
                      <a:pt x="1" y="58"/>
                      <a:pt x="0" y="77"/>
                      <a:pt x="2" y="95"/>
                    </a:cubicBezTo>
                    <a:cubicBezTo>
                      <a:pt x="4" y="113"/>
                      <a:pt x="7" y="136"/>
                      <a:pt x="15" y="150"/>
                    </a:cubicBezTo>
                    <a:cubicBezTo>
                      <a:pt x="23" y="164"/>
                      <a:pt x="43" y="171"/>
                      <a:pt x="50" y="176"/>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2" name="Freeform 1011"/>
              <p:cNvSpPr>
                <a:spLocks noChangeAspect="1"/>
              </p:cNvSpPr>
              <p:nvPr/>
            </p:nvSpPr>
            <p:spPr bwMode="auto">
              <a:xfrm>
                <a:off x="2448" y="1678"/>
                <a:ext cx="14" cy="50"/>
              </a:xfrm>
              <a:custGeom>
                <a:avLst/>
                <a:gdLst>
                  <a:gd name="T0" fmla="*/ 0 w 48"/>
                  <a:gd name="T1" fmla="*/ 0 h 160"/>
                  <a:gd name="T2" fmla="*/ 0 w 48"/>
                  <a:gd name="T3" fmla="*/ 0 h 160"/>
                  <a:gd name="T4" fmla="*/ 0 w 48"/>
                  <a:gd name="T5" fmla="*/ 0 h 160"/>
                  <a:gd name="T6" fmla="*/ 0 w 48"/>
                  <a:gd name="T7" fmla="*/ 0 h 160"/>
                  <a:gd name="T8" fmla="*/ 0 w 48"/>
                  <a:gd name="T9" fmla="*/ 0 h 160"/>
                  <a:gd name="T10" fmla="*/ 0 w 48"/>
                  <a:gd name="T11" fmla="*/ 0 h 160"/>
                  <a:gd name="T12" fmla="*/ 0 60000 65536"/>
                  <a:gd name="T13" fmla="*/ 0 60000 65536"/>
                  <a:gd name="T14" fmla="*/ 0 60000 65536"/>
                  <a:gd name="T15" fmla="*/ 0 60000 65536"/>
                  <a:gd name="T16" fmla="*/ 0 60000 65536"/>
                  <a:gd name="T17" fmla="*/ 0 60000 65536"/>
                  <a:gd name="T18" fmla="*/ 0 w 48"/>
                  <a:gd name="T19" fmla="*/ 0 h 160"/>
                  <a:gd name="T20" fmla="*/ 48 w 48"/>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48" h="160">
                    <a:moveTo>
                      <a:pt x="13" y="0"/>
                    </a:moveTo>
                    <a:cubicBezTo>
                      <a:pt x="12" y="4"/>
                      <a:pt x="8" y="14"/>
                      <a:pt x="6" y="23"/>
                    </a:cubicBezTo>
                    <a:cubicBezTo>
                      <a:pt x="4" y="32"/>
                      <a:pt x="0" y="43"/>
                      <a:pt x="0" y="57"/>
                    </a:cubicBezTo>
                    <a:cubicBezTo>
                      <a:pt x="0" y="71"/>
                      <a:pt x="1" y="93"/>
                      <a:pt x="4" y="107"/>
                    </a:cubicBezTo>
                    <a:cubicBezTo>
                      <a:pt x="7" y="121"/>
                      <a:pt x="12" y="133"/>
                      <a:pt x="19" y="142"/>
                    </a:cubicBezTo>
                    <a:cubicBezTo>
                      <a:pt x="26" y="151"/>
                      <a:pt x="42" y="156"/>
                      <a:pt x="48" y="16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3" name="Freeform 1012"/>
              <p:cNvSpPr>
                <a:spLocks noChangeAspect="1"/>
              </p:cNvSpPr>
              <p:nvPr/>
            </p:nvSpPr>
            <p:spPr bwMode="auto">
              <a:xfrm>
                <a:off x="2445" y="1622"/>
                <a:ext cx="15" cy="59"/>
              </a:xfrm>
              <a:custGeom>
                <a:avLst/>
                <a:gdLst>
                  <a:gd name="T0" fmla="*/ 0 w 47"/>
                  <a:gd name="T1" fmla="*/ 0 h 190"/>
                  <a:gd name="T2" fmla="*/ 0 w 47"/>
                  <a:gd name="T3" fmla="*/ 0 h 190"/>
                  <a:gd name="T4" fmla="*/ 0 w 47"/>
                  <a:gd name="T5" fmla="*/ 0 h 190"/>
                  <a:gd name="T6" fmla="*/ 0 w 47"/>
                  <a:gd name="T7" fmla="*/ 0 h 190"/>
                  <a:gd name="T8" fmla="*/ 0 w 47"/>
                  <a:gd name="T9" fmla="*/ 0 h 190"/>
                  <a:gd name="T10" fmla="*/ 0 60000 65536"/>
                  <a:gd name="T11" fmla="*/ 0 60000 65536"/>
                  <a:gd name="T12" fmla="*/ 0 60000 65536"/>
                  <a:gd name="T13" fmla="*/ 0 60000 65536"/>
                  <a:gd name="T14" fmla="*/ 0 60000 65536"/>
                  <a:gd name="T15" fmla="*/ 0 w 47"/>
                  <a:gd name="T16" fmla="*/ 0 h 190"/>
                  <a:gd name="T17" fmla="*/ 47 w 47"/>
                  <a:gd name="T18" fmla="*/ 190 h 190"/>
                </a:gdLst>
                <a:ahLst/>
                <a:cxnLst>
                  <a:cxn ang="T10">
                    <a:pos x="T0" y="T1"/>
                  </a:cxn>
                  <a:cxn ang="T11">
                    <a:pos x="T2" y="T3"/>
                  </a:cxn>
                  <a:cxn ang="T12">
                    <a:pos x="T4" y="T5"/>
                  </a:cxn>
                  <a:cxn ang="T13">
                    <a:pos x="T6" y="T7"/>
                  </a:cxn>
                  <a:cxn ang="T14">
                    <a:pos x="T8" y="T9"/>
                  </a:cxn>
                </a:cxnLst>
                <a:rect l="T15" t="T16" r="T17" b="T18"/>
                <a:pathLst>
                  <a:path w="47" h="190">
                    <a:moveTo>
                      <a:pt x="24" y="0"/>
                    </a:moveTo>
                    <a:cubicBezTo>
                      <a:pt x="21" y="7"/>
                      <a:pt x="11" y="31"/>
                      <a:pt x="7" y="47"/>
                    </a:cubicBezTo>
                    <a:cubicBezTo>
                      <a:pt x="3" y="63"/>
                      <a:pt x="0" y="74"/>
                      <a:pt x="1" y="95"/>
                    </a:cubicBezTo>
                    <a:cubicBezTo>
                      <a:pt x="2" y="116"/>
                      <a:pt x="6" y="157"/>
                      <a:pt x="14" y="173"/>
                    </a:cubicBezTo>
                    <a:cubicBezTo>
                      <a:pt x="22" y="189"/>
                      <a:pt x="40" y="187"/>
                      <a:pt x="47" y="19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4" name="Freeform 1013"/>
              <p:cNvSpPr>
                <a:spLocks noChangeAspect="1"/>
              </p:cNvSpPr>
              <p:nvPr/>
            </p:nvSpPr>
            <p:spPr bwMode="auto">
              <a:xfrm>
                <a:off x="2444" y="1558"/>
                <a:ext cx="44" cy="68"/>
              </a:xfrm>
              <a:custGeom>
                <a:avLst/>
                <a:gdLst>
                  <a:gd name="T0" fmla="*/ 0 w 143"/>
                  <a:gd name="T1" fmla="*/ 0 h 221"/>
                  <a:gd name="T2" fmla="*/ 0 w 143"/>
                  <a:gd name="T3" fmla="*/ 0 h 221"/>
                  <a:gd name="T4" fmla="*/ 0 w 143"/>
                  <a:gd name="T5" fmla="*/ 0 h 221"/>
                  <a:gd name="T6" fmla="*/ 0 w 143"/>
                  <a:gd name="T7" fmla="*/ 0 h 221"/>
                  <a:gd name="T8" fmla="*/ 0 w 143"/>
                  <a:gd name="T9" fmla="*/ 0 h 221"/>
                  <a:gd name="T10" fmla="*/ 0 w 143"/>
                  <a:gd name="T11" fmla="*/ 0 h 221"/>
                  <a:gd name="T12" fmla="*/ 0 w 143"/>
                  <a:gd name="T13" fmla="*/ 0 h 221"/>
                  <a:gd name="T14" fmla="*/ 0 60000 65536"/>
                  <a:gd name="T15" fmla="*/ 0 60000 65536"/>
                  <a:gd name="T16" fmla="*/ 0 60000 65536"/>
                  <a:gd name="T17" fmla="*/ 0 60000 65536"/>
                  <a:gd name="T18" fmla="*/ 0 60000 65536"/>
                  <a:gd name="T19" fmla="*/ 0 60000 65536"/>
                  <a:gd name="T20" fmla="*/ 0 60000 65536"/>
                  <a:gd name="T21" fmla="*/ 0 w 143"/>
                  <a:gd name="T22" fmla="*/ 0 h 221"/>
                  <a:gd name="T23" fmla="*/ 143 w 143"/>
                  <a:gd name="T24" fmla="*/ 221 h 2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3" h="221">
                    <a:moveTo>
                      <a:pt x="143" y="9"/>
                    </a:moveTo>
                    <a:cubicBezTo>
                      <a:pt x="134" y="8"/>
                      <a:pt x="108" y="0"/>
                      <a:pt x="91" y="4"/>
                    </a:cubicBezTo>
                    <a:cubicBezTo>
                      <a:pt x="74" y="8"/>
                      <a:pt x="57" y="18"/>
                      <a:pt x="43" y="35"/>
                    </a:cubicBezTo>
                    <a:cubicBezTo>
                      <a:pt x="29" y="52"/>
                      <a:pt x="12" y="85"/>
                      <a:pt x="6" y="106"/>
                    </a:cubicBezTo>
                    <a:cubicBezTo>
                      <a:pt x="0" y="127"/>
                      <a:pt x="2" y="146"/>
                      <a:pt x="5" y="161"/>
                    </a:cubicBezTo>
                    <a:cubicBezTo>
                      <a:pt x="8" y="176"/>
                      <a:pt x="16" y="189"/>
                      <a:pt x="23" y="199"/>
                    </a:cubicBezTo>
                    <a:cubicBezTo>
                      <a:pt x="30" y="209"/>
                      <a:pt x="44" y="217"/>
                      <a:pt x="49" y="221"/>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5" name="Freeform 1014"/>
              <p:cNvSpPr>
                <a:spLocks noChangeAspect="1"/>
              </p:cNvSpPr>
              <p:nvPr/>
            </p:nvSpPr>
            <p:spPr bwMode="auto">
              <a:xfrm>
                <a:off x="2470" y="1543"/>
                <a:ext cx="26" cy="16"/>
              </a:xfrm>
              <a:custGeom>
                <a:avLst/>
                <a:gdLst>
                  <a:gd name="T0" fmla="*/ 0 w 86"/>
                  <a:gd name="T1" fmla="*/ 0 h 53"/>
                  <a:gd name="T2" fmla="*/ 0 w 86"/>
                  <a:gd name="T3" fmla="*/ 0 h 53"/>
                  <a:gd name="T4" fmla="*/ 0 w 86"/>
                  <a:gd name="T5" fmla="*/ 0 h 53"/>
                  <a:gd name="T6" fmla="*/ 0 60000 65536"/>
                  <a:gd name="T7" fmla="*/ 0 60000 65536"/>
                  <a:gd name="T8" fmla="*/ 0 60000 65536"/>
                  <a:gd name="T9" fmla="*/ 0 w 86"/>
                  <a:gd name="T10" fmla="*/ 0 h 53"/>
                  <a:gd name="T11" fmla="*/ 86 w 86"/>
                  <a:gd name="T12" fmla="*/ 53 h 53"/>
                </a:gdLst>
                <a:ahLst/>
                <a:cxnLst>
                  <a:cxn ang="T6">
                    <a:pos x="T0" y="T1"/>
                  </a:cxn>
                  <a:cxn ang="T7">
                    <a:pos x="T2" y="T3"/>
                  </a:cxn>
                  <a:cxn ang="T8">
                    <a:pos x="T4" y="T5"/>
                  </a:cxn>
                </a:cxnLst>
                <a:rect l="T9" t="T10" r="T11" b="T12"/>
                <a:pathLst>
                  <a:path w="86" h="53">
                    <a:moveTo>
                      <a:pt x="0" y="53"/>
                    </a:moveTo>
                    <a:cubicBezTo>
                      <a:pt x="6" y="47"/>
                      <a:pt x="21" y="23"/>
                      <a:pt x="35" y="14"/>
                    </a:cubicBezTo>
                    <a:cubicBezTo>
                      <a:pt x="49" y="5"/>
                      <a:pt x="76" y="3"/>
                      <a:pt x="86"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6" name="Freeform 1015"/>
              <p:cNvSpPr>
                <a:spLocks noChangeAspect="1"/>
              </p:cNvSpPr>
              <p:nvPr/>
            </p:nvSpPr>
            <p:spPr bwMode="auto">
              <a:xfrm>
                <a:off x="2488" y="1536"/>
                <a:ext cx="73" cy="27"/>
              </a:xfrm>
              <a:custGeom>
                <a:avLst/>
                <a:gdLst>
                  <a:gd name="T0" fmla="*/ 0 w 236"/>
                  <a:gd name="T1" fmla="*/ 0 h 87"/>
                  <a:gd name="T2" fmla="*/ 0 w 236"/>
                  <a:gd name="T3" fmla="*/ 0 h 87"/>
                  <a:gd name="T4" fmla="*/ 0 w 236"/>
                  <a:gd name="T5" fmla="*/ 0 h 87"/>
                  <a:gd name="T6" fmla="*/ 0 w 236"/>
                  <a:gd name="T7" fmla="*/ 0 h 87"/>
                  <a:gd name="T8" fmla="*/ 0 w 236"/>
                  <a:gd name="T9" fmla="*/ 0 h 87"/>
                  <a:gd name="T10" fmla="*/ 0 w 236"/>
                  <a:gd name="T11" fmla="*/ 0 h 87"/>
                  <a:gd name="T12" fmla="*/ 0 w 236"/>
                  <a:gd name="T13" fmla="*/ 0 h 87"/>
                  <a:gd name="T14" fmla="*/ 0 60000 65536"/>
                  <a:gd name="T15" fmla="*/ 0 60000 65536"/>
                  <a:gd name="T16" fmla="*/ 0 60000 65536"/>
                  <a:gd name="T17" fmla="*/ 0 60000 65536"/>
                  <a:gd name="T18" fmla="*/ 0 60000 65536"/>
                  <a:gd name="T19" fmla="*/ 0 60000 65536"/>
                  <a:gd name="T20" fmla="*/ 0 60000 65536"/>
                  <a:gd name="T21" fmla="*/ 0 w 236"/>
                  <a:gd name="T22" fmla="*/ 0 h 87"/>
                  <a:gd name="T23" fmla="*/ 236 w 236"/>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6" h="87">
                    <a:moveTo>
                      <a:pt x="0" y="50"/>
                    </a:moveTo>
                    <a:cubicBezTo>
                      <a:pt x="5" y="45"/>
                      <a:pt x="19" y="26"/>
                      <a:pt x="30" y="18"/>
                    </a:cubicBezTo>
                    <a:cubicBezTo>
                      <a:pt x="41" y="10"/>
                      <a:pt x="53" y="6"/>
                      <a:pt x="68" y="4"/>
                    </a:cubicBezTo>
                    <a:cubicBezTo>
                      <a:pt x="83" y="2"/>
                      <a:pt x="104" y="0"/>
                      <a:pt x="122" y="3"/>
                    </a:cubicBezTo>
                    <a:cubicBezTo>
                      <a:pt x="140" y="6"/>
                      <a:pt x="158" y="12"/>
                      <a:pt x="175" y="22"/>
                    </a:cubicBezTo>
                    <a:cubicBezTo>
                      <a:pt x="192" y="32"/>
                      <a:pt x="216" y="53"/>
                      <a:pt x="226" y="64"/>
                    </a:cubicBezTo>
                    <a:cubicBezTo>
                      <a:pt x="236" y="75"/>
                      <a:pt x="234" y="82"/>
                      <a:pt x="236" y="87"/>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7" name="Freeform 1016"/>
              <p:cNvSpPr>
                <a:spLocks noChangeAspect="1"/>
              </p:cNvSpPr>
              <p:nvPr/>
            </p:nvSpPr>
            <p:spPr bwMode="auto">
              <a:xfrm>
                <a:off x="2558" y="1561"/>
                <a:ext cx="51" cy="27"/>
              </a:xfrm>
              <a:custGeom>
                <a:avLst/>
                <a:gdLst>
                  <a:gd name="T0" fmla="*/ 0 w 165"/>
                  <a:gd name="T1" fmla="*/ 0 h 85"/>
                  <a:gd name="T2" fmla="*/ 0 w 165"/>
                  <a:gd name="T3" fmla="*/ 0 h 85"/>
                  <a:gd name="T4" fmla="*/ 0 w 165"/>
                  <a:gd name="T5" fmla="*/ 0 h 85"/>
                  <a:gd name="T6" fmla="*/ 0 w 165"/>
                  <a:gd name="T7" fmla="*/ 0 h 85"/>
                  <a:gd name="T8" fmla="*/ 0 w 165"/>
                  <a:gd name="T9" fmla="*/ 0 h 85"/>
                  <a:gd name="T10" fmla="*/ 0 60000 65536"/>
                  <a:gd name="T11" fmla="*/ 0 60000 65536"/>
                  <a:gd name="T12" fmla="*/ 0 60000 65536"/>
                  <a:gd name="T13" fmla="*/ 0 60000 65536"/>
                  <a:gd name="T14" fmla="*/ 0 60000 65536"/>
                  <a:gd name="T15" fmla="*/ 0 w 165"/>
                  <a:gd name="T16" fmla="*/ 0 h 85"/>
                  <a:gd name="T17" fmla="*/ 165 w 165"/>
                  <a:gd name="T18" fmla="*/ 85 h 85"/>
                </a:gdLst>
                <a:ahLst/>
                <a:cxnLst>
                  <a:cxn ang="T10">
                    <a:pos x="T0" y="T1"/>
                  </a:cxn>
                  <a:cxn ang="T11">
                    <a:pos x="T2" y="T3"/>
                  </a:cxn>
                  <a:cxn ang="T12">
                    <a:pos x="T4" y="T5"/>
                  </a:cxn>
                  <a:cxn ang="T13">
                    <a:pos x="T6" y="T7"/>
                  </a:cxn>
                  <a:cxn ang="T14">
                    <a:pos x="T8" y="T9"/>
                  </a:cxn>
                </a:cxnLst>
                <a:rect l="T15" t="T16" r="T17" b="T18"/>
                <a:pathLst>
                  <a:path w="165" h="85">
                    <a:moveTo>
                      <a:pt x="0" y="24"/>
                    </a:moveTo>
                    <a:cubicBezTo>
                      <a:pt x="4" y="20"/>
                      <a:pt x="7" y="2"/>
                      <a:pt x="23" y="1"/>
                    </a:cubicBezTo>
                    <a:cubicBezTo>
                      <a:pt x="39" y="0"/>
                      <a:pt x="73" y="11"/>
                      <a:pt x="94" y="20"/>
                    </a:cubicBezTo>
                    <a:cubicBezTo>
                      <a:pt x="115" y="29"/>
                      <a:pt x="137" y="43"/>
                      <a:pt x="149" y="54"/>
                    </a:cubicBezTo>
                    <a:cubicBezTo>
                      <a:pt x="161" y="65"/>
                      <a:pt x="162" y="79"/>
                      <a:pt x="165" y="8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8" name="Freeform 1017"/>
              <p:cNvSpPr>
                <a:spLocks noChangeAspect="1"/>
              </p:cNvSpPr>
              <p:nvPr/>
            </p:nvSpPr>
            <p:spPr bwMode="auto">
              <a:xfrm>
                <a:off x="2608" y="1583"/>
                <a:ext cx="47" cy="19"/>
              </a:xfrm>
              <a:custGeom>
                <a:avLst/>
                <a:gdLst>
                  <a:gd name="T0" fmla="*/ 0 w 152"/>
                  <a:gd name="T1" fmla="*/ 0 h 63"/>
                  <a:gd name="T2" fmla="*/ 0 w 152"/>
                  <a:gd name="T3" fmla="*/ 0 h 63"/>
                  <a:gd name="T4" fmla="*/ 0 w 152"/>
                  <a:gd name="T5" fmla="*/ 0 h 63"/>
                  <a:gd name="T6" fmla="*/ 0 w 152"/>
                  <a:gd name="T7" fmla="*/ 0 h 63"/>
                  <a:gd name="T8" fmla="*/ 0 w 152"/>
                  <a:gd name="T9" fmla="*/ 0 h 63"/>
                  <a:gd name="T10" fmla="*/ 0 w 152"/>
                  <a:gd name="T11" fmla="*/ 0 h 63"/>
                  <a:gd name="T12" fmla="*/ 0 60000 65536"/>
                  <a:gd name="T13" fmla="*/ 0 60000 65536"/>
                  <a:gd name="T14" fmla="*/ 0 60000 65536"/>
                  <a:gd name="T15" fmla="*/ 0 60000 65536"/>
                  <a:gd name="T16" fmla="*/ 0 60000 65536"/>
                  <a:gd name="T17" fmla="*/ 0 60000 65536"/>
                  <a:gd name="T18" fmla="*/ 0 w 152"/>
                  <a:gd name="T19" fmla="*/ 0 h 63"/>
                  <a:gd name="T20" fmla="*/ 152 w 152"/>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152" h="63">
                    <a:moveTo>
                      <a:pt x="0" y="28"/>
                    </a:moveTo>
                    <a:cubicBezTo>
                      <a:pt x="2" y="24"/>
                      <a:pt x="6" y="9"/>
                      <a:pt x="15" y="5"/>
                    </a:cubicBezTo>
                    <a:cubicBezTo>
                      <a:pt x="24" y="1"/>
                      <a:pt x="38" y="0"/>
                      <a:pt x="55" y="3"/>
                    </a:cubicBezTo>
                    <a:cubicBezTo>
                      <a:pt x="72" y="6"/>
                      <a:pt x="104" y="14"/>
                      <a:pt x="119" y="22"/>
                    </a:cubicBezTo>
                    <a:cubicBezTo>
                      <a:pt x="134" y="30"/>
                      <a:pt x="142" y="41"/>
                      <a:pt x="147" y="48"/>
                    </a:cubicBezTo>
                    <a:cubicBezTo>
                      <a:pt x="152" y="55"/>
                      <a:pt x="150" y="60"/>
                      <a:pt x="151" y="63"/>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09" name="Freeform 1018"/>
              <p:cNvSpPr>
                <a:spLocks noChangeAspect="1"/>
              </p:cNvSpPr>
              <p:nvPr/>
            </p:nvSpPr>
            <p:spPr bwMode="auto">
              <a:xfrm>
                <a:off x="2654" y="1598"/>
                <a:ext cx="49" cy="12"/>
              </a:xfrm>
              <a:custGeom>
                <a:avLst/>
                <a:gdLst>
                  <a:gd name="T0" fmla="*/ 0 w 160"/>
                  <a:gd name="T1" fmla="*/ 0 h 38"/>
                  <a:gd name="T2" fmla="*/ 0 w 160"/>
                  <a:gd name="T3" fmla="*/ 0 h 38"/>
                  <a:gd name="T4" fmla="*/ 0 w 160"/>
                  <a:gd name="T5" fmla="*/ 0 h 38"/>
                  <a:gd name="T6" fmla="*/ 0 w 160"/>
                  <a:gd name="T7" fmla="*/ 0 h 38"/>
                  <a:gd name="T8" fmla="*/ 0 w 160"/>
                  <a:gd name="T9" fmla="*/ 0 h 38"/>
                  <a:gd name="T10" fmla="*/ 0 60000 65536"/>
                  <a:gd name="T11" fmla="*/ 0 60000 65536"/>
                  <a:gd name="T12" fmla="*/ 0 60000 65536"/>
                  <a:gd name="T13" fmla="*/ 0 60000 65536"/>
                  <a:gd name="T14" fmla="*/ 0 60000 65536"/>
                  <a:gd name="T15" fmla="*/ 0 w 160"/>
                  <a:gd name="T16" fmla="*/ 0 h 38"/>
                  <a:gd name="T17" fmla="*/ 160 w 160"/>
                  <a:gd name="T18" fmla="*/ 38 h 38"/>
                </a:gdLst>
                <a:ahLst/>
                <a:cxnLst>
                  <a:cxn ang="T10">
                    <a:pos x="T0" y="T1"/>
                  </a:cxn>
                  <a:cxn ang="T11">
                    <a:pos x="T2" y="T3"/>
                  </a:cxn>
                  <a:cxn ang="T12">
                    <a:pos x="T4" y="T5"/>
                  </a:cxn>
                  <a:cxn ang="T13">
                    <a:pos x="T6" y="T7"/>
                  </a:cxn>
                  <a:cxn ang="T14">
                    <a:pos x="T8" y="T9"/>
                  </a:cxn>
                </a:cxnLst>
                <a:rect l="T15" t="T16" r="T17" b="T18"/>
                <a:pathLst>
                  <a:path w="160" h="38">
                    <a:moveTo>
                      <a:pt x="0" y="27"/>
                    </a:moveTo>
                    <a:cubicBezTo>
                      <a:pt x="2" y="23"/>
                      <a:pt x="0" y="9"/>
                      <a:pt x="14" y="5"/>
                    </a:cubicBezTo>
                    <a:cubicBezTo>
                      <a:pt x="28" y="1"/>
                      <a:pt x="63" y="0"/>
                      <a:pt x="84" y="2"/>
                    </a:cubicBezTo>
                    <a:cubicBezTo>
                      <a:pt x="105" y="4"/>
                      <a:pt x="125" y="8"/>
                      <a:pt x="138" y="14"/>
                    </a:cubicBezTo>
                    <a:cubicBezTo>
                      <a:pt x="151" y="20"/>
                      <a:pt x="156" y="33"/>
                      <a:pt x="160" y="38"/>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0" name="Freeform 1019"/>
              <p:cNvSpPr>
                <a:spLocks noChangeAspect="1"/>
              </p:cNvSpPr>
              <p:nvPr/>
            </p:nvSpPr>
            <p:spPr bwMode="auto">
              <a:xfrm>
                <a:off x="2703" y="1594"/>
                <a:ext cx="50" cy="20"/>
              </a:xfrm>
              <a:custGeom>
                <a:avLst/>
                <a:gdLst>
                  <a:gd name="T0" fmla="*/ 0 w 163"/>
                  <a:gd name="T1" fmla="*/ 0 h 65"/>
                  <a:gd name="T2" fmla="*/ 0 w 163"/>
                  <a:gd name="T3" fmla="*/ 0 h 65"/>
                  <a:gd name="T4" fmla="*/ 0 w 163"/>
                  <a:gd name="T5" fmla="*/ 0 h 65"/>
                  <a:gd name="T6" fmla="*/ 0 w 163"/>
                  <a:gd name="T7" fmla="*/ 0 h 65"/>
                  <a:gd name="T8" fmla="*/ 0 w 163"/>
                  <a:gd name="T9" fmla="*/ 0 h 65"/>
                  <a:gd name="T10" fmla="*/ 0 w 163"/>
                  <a:gd name="T11" fmla="*/ 0 h 65"/>
                  <a:gd name="T12" fmla="*/ 0 60000 65536"/>
                  <a:gd name="T13" fmla="*/ 0 60000 65536"/>
                  <a:gd name="T14" fmla="*/ 0 60000 65536"/>
                  <a:gd name="T15" fmla="*/ 0 60000 65536"/>
                  <a:gd name="T16" fmla="*/ 0 60000 65536"/>
                  <a:gd name="T17" fmla="*/ 0 60000 65536"/>
                  <a:gd name="T18" fmla="*/ 0 w 163"/>
                  <a:gd name="T19" fmla="*/ 0 h 65"/>
                  <a:gd name="T20" fmla="*/ 163 w 16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163" h="65">
                    <a:moveTo>
                      <a:pt x="1" y="65"/>
                    </a:moveTo>
                    <a:cubicBezTo>
                      <a:pt x="2" y="60"/>
                      <a:pt x="0" y="42"/>
                      <a:pt x="8" y="34"/>
                    </a:cubicBezTo>
                    <a:cubicBezTo>
                      <a:pt x="16" y="26"/>
                      <a:pt x="32" y="20"/>
                      <a:pt x="50" y="15"/>
                    </a:cubicBezTo>
                    <a:cubicBezTo>
                      <a:pt x="68" y="10"/>
                      <a:pt x="99" y="4"/>
                      <a:pt x="116" y="2"/>
                    </a:cubicBezTo>
                    <a:cubicBezTo>
                      <a:pt x="133" y="0"/>
                      <a:pt x="142" y="0"/>
                      <a:pt x="150" y="2"/>
                    </a:cubicBezTo>
                    <a:cubicBezTo>
                      <a:pt x="158" y="4"/>
                      <a:pt x="160" y="9"/>
                      <a:pt x="163" y="11"/>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1" name="Freeform 1020"/>
              <p:cNvSpPr>
                <a:spLocks noChangeAspect="1"/>
              </p:cNvSpPr>
              <p:nvPr/>
            </p:nvSpPr>
            <p:spPr bwMode="auto">
              <a:xfrm>
                <a:off x="2751" y="1573"/>
                <a:ext cx="40" cy="29"/>
              </a:xfrm>
              <a:custGeom>
                <a:avLst/>
                <a:gdLst>
                  <a:gd name="T0" fmla="*/ 0 w 128"/>
                  <a:gd name="T1" fmla="*/ 0 h 97"/>
                  <a:gd name="T2" fmla="*/ 0 w 128"/>
                  <a:gd name="T3" fmla="*/ 0 h 97"/>
                  <a:gd name="T4" fmla="*/ 0 w 128"/>
                  <a:gd name="T5" fmla="*/ 0 h 97"/>
                  <a:gd name="T6" fmla="*/ 0 w 128"/>
                  <a:gd name="T7" fmla="*/ 0 h 97"/>
                  <a:gd name="T8" fmla="*/ 0 w 128"/>
                  <a:gd name="T9" fmla="*/ 0 h 97"/>
                  <a:gd name="T10" fmla="*/ 0 w 128"/>
                  <a:gd name="T11" fmla="*/ 0 h 97"/>
                  <a:gd name="T12" fmla="*/ 0 60000 65536"/>
                  <a:gd name="T13" fmla="*/ 0 60000 65536"/>
                  <a:gd name="T14" fmla="*/ 0 60000 65536"/>
                  <a:gd name="T15" fmla="*/ 0 60000 65536"/>
                  <a:gd name="T16" fmla="*/ 0 60000 65536"/>
                  <a:gd name="T17" fmla="*/ 0 60000 65536"/>
                  <a:gd name="T18" fmla="*/ 0 w 128"/>
                  <a:gd name="T19" fmla="*/ 0 h 97"/>
                  <a:gd name="T20" fmla="*/ 128 w 128"/>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128" h="97">
                    <a:moveTo>
                      <a:pt x="12" y="97"/>
                    </a:moveTo>
                    <a:cubicBezTo>
                      <a:pt x="11" y="91"/>
                      <a:pt x="0" y="74"/>
                      <a:pt x="5" y="62"/>
                    </a:cubicBezTo>
                    <a:cubicBezTo>
                      <a:pt x="10" y="50"/>
                      <a:pt x="32" y="34"/>
                      <a:pt x="44" y="25"/>
                    </a:cubicBezTo>
                    <a:cubicBezTo>
                      <a:pt x="56" y="16"/>
                      <a:pt x="69" y="10"/>
                      <a:pt x="80" y="6"/>
                    </a:cubicBezTo>
                    <a:cubicBezTo>
                      <a:pt x="91" y="2"/>
                      <a:pt x="104" y="0"/>
                      <a:pt x="112" y="1"/>
                    </a:cubicBezTo>
                    <a:cubicBezTo>
                      <a:pt x="120" y="2"/>
                      <a:pt x="125" y="11"/>
                      <a:pt x="128" y="13"/>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2" name="Freeform 1021"/>
              <p:cNvSpPr>
                <a:spLocks noChangeAspect="1"/>
              </p:cNvSpPr>
              <p:nvPr/>
            </p:nvSpPr>
            <p:spPr bwMode="auto">
              <a:xfrm>
                <a:off x="2786" y="1547"/>
                <a:ext cx="43" cy="29"/>
              </a:xfrm>
              <a:custGeom>
                <a:avLst/>
                <a:gdLst>
                  <a:gd name="T0" fmla="*/ 0 w 141"/>
                  <a:gd name="T1" fmla="*/ 0 h 95"/>
                  <a:gd name="T2" fmla="*/ 0 w 141"/>
                  <a:gd name="T3" fmla="*/ 0 h 95"/>
                  <a:gd name="T4" fmla="*/ 0 w 141"/>
                  <a:gd name="T5" fmla="*/ 0 h 95"/>
                  <a:gd name="T6" fmla="*/ 0 w 141"/>
                  <a:gd name="T7" fmla="*/ 0 h 95"/>
                  <a:gd name="T8" fmla="*/ 0 w 141"/>
                  <a:gd name="T9" fmla="*/ 0 h 95"/>
                  <a:gd name="T10" fmla="*/ 0 w 141"/>
                  <a:gd name="T11" fmla="*/ 0 h 95"/>
                  <a:gd name="T12" fmla="*/ 0 60000 65536"/>
                  <a:gd name="T13" fmla="*/ 0 60000 65536"/>
                  <a:gd name="T14" fmla="*/ 0 60000 65536"/>
                  <a:gd name="T15" fmla="*/ 0 60000 65536"/>
                  <a:gd name="T16" fmla="*/ 0 60000 65536"/>
                  <a:gd name="T17" fmla="*/ 0 60000 65536"/>
                  <a:gd name="T18" fmla="*/ 0 w 141"/>
                  <a:gd name="T19" fmla="*/ 0 h 95"/>
                  <a:gd name="T20" fmla="*/ 141 w 141"/>
                  <a:gd name="T21" fmla="*/ 95 h 95"/>
                </a:gdLst>
                <a:ahLst/>
                <a:cxnLst>
                  <a:cxn ang="T12">
                    <a:pos x="T0" y="T1"/>
                  </a:cxn>
                  <a:cxn ang="T13">
                    <a:pos x="T2" y="T3"/>
                  </a:cxn>
                  <a:cxn ang="T14">
                    <a:pos x="T4" y="T5"/>
                  </a:cxn>
                  <a:cxn ang="T15">
                    <a:pos x="T6" y="T7"/>
                  </a:cxn>
                  <a:cxn ang="T16">
                    <a:pos x="T8" y="T9"/>
                  </a:cxn>
                  <a:cxn ang="T17">
                    <a:pos x="T10" y="T11"/>
                  </a:cxn>
                </a:cxnLst>
                <a:rect l="T18" t="T19" r="T20" b="T21"/>
                <a:pathLst>
                  <a:path w="141" h="95">
                    <a:moveTo>
                      <a:pt x="15" y="95"/>
                    </a:moveTo>
                    <a:cubicBezTo>
                      <a:pt x="14" y="90"/>
                      <a:pt x="0" y="77"/>
                      <a:pt x="6" y="65"/>
                    </a:cubicBezTo>
                    <a:cubicBezTo>
                      <a:pt x="12" y="53"/>
                      <a:pt x="39" y="32"/>
                      <a:pt x="54" y="22"/>
                    </a:cubicBezTo>
                    <a:cubicBezTo>
                      <a:pt x="69" y="12"/>
                      <a:pt x="83" y="6"/>
                      <a:pt x="94" y="3"/>
                    </a:cubicBezTo>
                    <a:cubicBezTo>
                      <a:pt x="105" y="0"/>
                      <a:pt x="115" y="0"/>
                      <a:pt x="123" y="1"/>
                    </a:cubicBezTo>
                    <a:cubicBezTo>
                      <a:pt x="131" y="2"/>
                      <a:pt x="138" y="8"/>
                      <a:pt x="141" y="1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3" name="Freeform 1022"/>
              <p:cNvSpPr>
                <a:spLocks noChangeAspect="1"/>
              </p:cNvSpPr>
              <p:nvPr/>
            </p:nvSpPr>
            <p:spPr bwMode="auto">
              <a:xfrm>
                <a:off x="2823" y="1520"/>
                <a:ext cx="81" cy="80"/>
              </a:xfrm>
              <a:custGeom>
                <a:avLst/>
                <a:gdLst>
                  <a:gd name="T0" fmla="*/ 0 w 260"/>
                  <a:gd name="T1" fmla="*/ 0 h 257"/>
                  <a:gd name="T2" fmla="*/ 0 w 260"/>
                  <a:gd name="T3" fmla="*/ 0 h 257"/>
                  <a:gd name="T4" fmla="*/ 0 w 260"/>
                  <a:gd name="T5" fmla="*/ 0 h 257"/>
                  <a:gd name="T6" fmla="*/ 0 w 260"/>
                  <a:gd name="T7" fmla="*/ 0 h 257"/>
                  <a:gd name="T8" fmla="*/ 0 w 260"/>
                  <a:gd name="T9" fmla="*/ 0 h 257"/>
                  <a:gd name="T10" fmla="*/ 0 w 260"/>
                  <a:gd name="T11" fmla="*/ 0 h 257"/>
                  <a:gd name="T12" fmla="*/ 0 w 260"/>
                  <a:gd name="T13" fmla="*/ 0 h 257"/>
                  <a:gd name="T14" fmla="*/ 0 w 260"/>
                  <a:gd name="T15" fmla="*/ 0 h 257"/>
                  <a:gd name="T16" fmla="*/ 0 w 260"/>
                  <a:gd name="T17" fmla="*/ 0 h 257"/>
                  <a:gd name="T18" fmla="*/ 0 w 260"/>
                  <a:gd name="T19" fmla="*/ 0 h 2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0"/>
                  <a:gd name="T31" fmla="*/ 0 h 257"/>
                  <a:gd name="T32" fmla="*/ 260 w 260"/>
                  <a:gd name="T33" fmla="*/ 257 h 2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0" h="257">
                    <a:moveTo>
                      <a:pt x="14" y="92"/>
                    </a:moveTo>
                    <a:cubicBezTo>
                      <a:pt x="12" y="90"/>
                      <a:pt x="0" y="85"/>
                      <a:pt x="4" y="75"/>
                    </a:cubicBezTo>
                    <a:cubicBezTo>
                      <a:pt x="8" y="65"/>
                      <a:pt x="24" y="44"/>
                      <a:pt x="40" y="32"/>
                    </a:cubicBezTo>
                    <a:cubicBezTo>
                      <a:pt x="56" y="20"/>
                      <a:pt x="80" y="6"/>
                      <a:pt x="100" y="3"/>
                    </a:cubicBezTo>
                    <a:cubicBezTo>
                      <a:pt x="120" y="0"/>
                      <a:pt x="144" y="6"/>
                      <a:pt x="158" y="15"/>
                    </a:cubicBezTo>
                    <a:cubicBezTo>
                      <a:pt x="172" y="24"/>
                      <a:pt x="173" y="48"/>
                      <a:pt x="185" y="59"/>
                    </a:cubicBezTo>
                    <a:cubicBezTo>
                      <a:pt x="197" y="70"/>
                      <a:pt x="218" y="69"/>
                      <a:pt x="229" y="83"/>
                    </a:cubicBezTo>
                    <a:cubicBezTo>
                      <a:pt x="240" y="97"/>
                      <a:pt x="250" y="119"/>
                      <a:pt x="254" y="140"/>
                    </a:cubicBezTo>
                    <a:cubicBezTo>
                      <a:pt x="258" y="161"/>
                      <a:pt x="260" y="190"/>
                      <a:pt x="252" y="210"/>
                    </a:cubicBezTo>
                    <a:cubicBezTo>
                      <a:pt x="244" y="230"/>
                      <a:pt x="214" y="247"/>
                      <a:pt x="204" y="257"/>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4" name="Freeform 1023"/>
              <p:cNvSpPr>
                <a:spLocks noChangeAspect="1"/>
              </p:cNvSpPr>
              <p:nvPr/>
            </p:nvSpPr>
            <p:spPr bwMode="auto">
              <a:xfrm>
                <a:off x="2888" y="1590"/>
                <a:ext cx="12" cy="43"/>
              </a:xfrm>
              <a:custGeom>
                <a:avLst/>
                <a:gdLst>
                  <a:gd name="T0" fmla="*/ 0 w 37"/>
                  <a:gd name="T1" fmla="*/ 0 h 139"/>
                  <a:gd name="T2" fmla="*/ 0 w 37"/>
                  <a:gd name="T3" fmla="*/ 0 h 139"/>
                  <a:gd name="T4" fmla="*/ 0 w 37"/>
                  <a:gd name="T5" fmla="*/ 0 h 139"/>
                  <a:gd name="T6" fmla="*/ 0 w 37"/>
                  <a:gd name="T7" fmla="*/ 0 h 139"/>
                  <a:gd name="T8" fmla="*/ 0 60000 65536"/>
                  <a:gd name="T9" fmla="*/ 0 60000 65536"/>
                  <a:gd name="T10" fmla="*/ 0 60000 65536"/>
                  <a:gd name="T11" fmla="*/ 0 60000 65536"/>
                  <a:gd name="T12" fmla="*/ 0 w 37"/>
                  <a:gd name="T13" fmla="*/ 0 h 139"/>
                  <a:gd name="T14" fmla="*/ 37 w 37"/>
                  <a:gd name="T15" fmla="*/ 139 h 139"/>
                </a:gdLst>
                <a:ahLst/>
                <a:cxnLst>
                  <a:cxn ang="T8">
                    <a:pos x="T0" y="T1"/>
                  </a:cxn>
                  <a:cxn ang="T9">
                    <a:pos x="T2" y="T3"/>
                  </a:cxn>
                  <a:cxn ang="T10">
                    <a:pos x="T4" y="T5"/>
                  </a:cxn>
                  <a:cxn ang="T11">
                    <a:pos x="T6" y="T7"/>
                  </a:cxn>
                </a:cxnLst>
                <a:rect l="T12" t="T13" r="T14" b="T15"/>
                <a:pathLst>
                  <a:path w="37" h="139">
                    <a:moveTo>
                      <a:pt x="37" y="0"/>
                    </a:moveTo>
                    <a:cubicBezTo>
                      <a:pt x="36" y="9"/>
                      <a:pt x="36" y="39"/>
                      <a:pt x="34" y="55"/>
                    </a:cubicBezTo>
                    <a:cubicBezTo>
                      <a:pt x="32" y="71"/>
                      <a:pt x="30" y="81"/>
                      <a:pt x="24" y="95"/>
                    </a:cubicBezTo>
                    <a:cubicBezTo>
                      <a:pt x="18" y="109"/>
                      <a:pt x="5" y="130"/>
                      <a:pt x="0" y="139"/>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5" name="Freeform 0"/>
              <p:cNvSpPr>
                <a:spLocks noChangeAspect="1"/>
              </p:cNvSpPr>
              <p:nvPr/>
            </p:nvSpPr>
            <p:spPr bwMode="auto">
              <a:xfrm>
                <a:off x="2868" y="1629"/>
                <a:ext cx="23" cy="56"/>
              </a:xfrm>
              <a:custGeom>
                <a:avLst/>
                <a:gdLst>
                  <a:gd name="T0" fmla="*/ 0 w 75"/>
                  <a:gd name="T1" fmla="*/ 0 h 180"/>
                  <a:gd name="T2" fmla="*/ 0 w 75"/>
                  <a:gd name="T3" fmla="*/ 0 h 180"/>
                  <a:gd name="T4" fmla="*/ 0 w 75"/>
                  <a:gd name="T5" fmla="*/ 0 h 180"/>
                  <a:gd name="T6" fmla="*/ 0 w 75"/>
                  <a:gd name="T7" fmla="*/ 0 h 180"/>
                  <a:gd name="T8" fmla="*/ 0 w 75"/>
                  <a:gd name="T9" fmla="*/ 0 h 180"/>
                  <a:gd name="T10" fmla="*/ 0 w 75"/>
                  <a:gd name="T11" fmla="*/ 0 h 180"/>
                  <a:gd name="T12" fmla="*/ 0 w 75"/>
                  <a:gd name="T13" fmla="*/ 0 h 180"/>
                  <a:gd name="T14" fmla="*/ 0 60000 65536"/>
                  <a:gd name="T15" fmla="*/ 0 60000 65536"/>
                  <a:gd name="T16" fmla="*/ 0 60000 65536"/>
                  <a:gd name="T17" fmla="*/ 0 60000 65536"/>
                  <a:gd name="T18" fmla="*/ 0 60000 65536"/>
                  <a:gd name="T19" fmla="*/ 0 60000 65536"/>
                  <a:gd name="T20" fmla="*/ 0 60000 65536"/>
                  <a:gd name="T21" fmla="*/ 0 w 75"/>
                  <a:gd name="T22" fmla="*/ 0 h 180"/>
                  <a:gd name="T23" fmla="*/ 75 w 75"/>
                  <a:gd name="T24" fmla="*/ 180 h 1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180">
                    <a:moveTo>
                      <a:pt x="35" y="0"/>
                    </a:moveTo>
                    <a:cubicBezTo>
                      <a:pt x="39" y="2"/>
                      <a:pt x="56" y="8"/>
                      <a:pt x="62" y="13"/>
                    </a:cubicBezTo>
                    <a:cubicBezTo>
                      <a:pt x="68" y="18"/>
                      <a:pt x="67" y="19"/>
                      <a:pt x="69" y="28"/>
                    </a:cubicBezTo>
                    <a:cubicBezTo>
                      <a:pt x="71" y="37"/>
                      <a:pt x="75" y="49"/>
                      <a:pt x="73" y="66"/>
                    </a:cubicBezTo>
                    <a:cubicBezTo>
                      <a:pt x="71" y="83"/>
                      <a:pt x="64" y="115"/>
                      <a:pt x="57" y="133"/>
                    </a:cubicBezTo>
                    <a:cubicBezTo>
                      <a:pt x="50" y="151"/>
                      <a:pt x="43" y="166"/>
                      <a:pt x="33" y="173"/>
                    </a:cubicBezTo>
                    <a:cubicBezTo>
                      <a:pt x="23" y="180"/>
                      <a:pt x="7" y="174"/>
                      <a:pt x="0" y="174"/>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6" name="Freeform 1"/>
              <p:cNvSpPr>
                <a:spLocks noChangeAspect="1"/>
              </p:cNvSpPr>
              <p:nvPr/>
            </p:nvSpPr>
            <p:spPr bwMode="auto">
              <a:xfrm>
                <a:off x="2863" y="1683"/>
                <a:ext cx="17" cy="59"/>
              </a:xfrm>
              <a:custGeom>
                <a:avLst/>
                <a:gdLst>
                  <a:gd name="T0" fmla="*/ 0 w 53"/>
                  <a:gd name="T1" fmla="*/ 0 h 191"/>
                  <a:gd name="T2" fmla="*/ 0 w 53"/>
                  <a:gd name="T3" fmla="*/ 0 h 191"/>
                  <a:gd name="T4" fmla="*/ 0 w 53"/>
                  <a:gd name="T5" fmla="*/ 0 h 191"/>
                  <a:gd name="T6" fmla="*/ 0 w 53"/>
                  <a:gd name="T7" fmla="*/ 0 h 191"/>
                  <a:gd name="T8" fmla="*/ 0 w 53"/>
                  <a:gd name="T9" fmla="*/ 0 h 191"/>
                  <a:gd name="T10" fmla="*/ 0 60000 65536"/>
                  <a:gd name="T11" fmla="*/ 0 60000 65536"/>
                  <a:gd name="T12" fmla="*/ 0 60000 65536"/>
                  <a:gd name="T13" fmla="*/ 0 60000 65536"/>
                  <a:gd name="T14" fmla="*/ 0 60000 65536"/>
                  <a:gd name="T15" fmla="*/ 0 w 53"/>
                  <a:gd name="T16" fmla="*/ 0 h 191"/>
                  <a:gd name="T17" fmla="*/ 53 w 53"/>
                  <a:gd name="T18" fmla="*/ 191 h 191"/>
                </a:gdLst>
                <a:ahLst/>
                <a:cxnLst>
                  <a:cxn ang="T10">
                    <a:pos x="T0" y="T1"/>
                  </a:cxn>
                  <a:cxn ang="T11">
                    <a:pos x="T2" y="T3"/>
                  </a:cxn>
                  <a:cxn ang="T12">
                    <a:pos x="T4" y="T5"/>
                  </a:cxn>
                  <a:cxn ang="T13">
                    <a:pos x="T6" y="T7"/>
                  </a:cxn>
                  <a:cxn ang="T14">
                    <a:pos x="T8" y="T9"/>
                  </a:cxn>
                </a:cxnLst>
                <a:rect l="T15" t="T16" r="T17" b="T18"/>
                <a:pathLst>
                  <a:path w="53" h="191">
                    <a:moveTo>
                      <a:pt x="17" y="1"/>
                    </a:moveTo>
                    <a:cubicBezTo>
                      <a:pt x="22" y="3"/>
                      <a:pt x="42" y="0"/>
                      <a:pt x="47" y="15"/>
                    </a:cubicBezTo>
                    <a:cubicBezTo>
                      <a:pt x="52" y="30"/>
                      <a:pt x="53" y="63"/>
                      <a:pt x="50" y="90"/>
                    </a:cubicBezTo>
                    <a:cubicBezTo>
                      <a:pt x="47" y="117"/>
                      <a:pt x="35" y="159"/>
                      <a:pt x="27" y="175"/>
                    </a:cubicBezTo>
                    <a:cubicBezTo>
                      <a:pt x="19" y="191"/>
                      <a:pt x="6" y="183"/>
                      <a:pt x="0" y="18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7" name="Freeform 2"/>
              <p:cNvSpPr>
                <a:spLocks noChangeAspect="1"/>
              </p:cNvSpPr>
              <p:nvPr/>
            </p:nvSpPr>
            <p:spPr bwMode="auto">
              <a:xfrm>
                <a:off x="2863" y="1740"/>
                <a:ext cx="11" cy="60"/>
              </a:xfrm>
              <a:custGeom>
                <a:avLst/>
                <a:gdLst>
                  <a:gd name="T0" fmla="*/ 0 w 36"/>
                  <a:gd name="T1" fmla="*/ 0 h 195"/>
                  <a:gd name="T2" fmla="*/ 0 w 36"/>
                  <a:gd name="T3" fmla="*/ 0 h 195"/>
                  <a:gd name="T4" fmla="*/ 0 w 36"/>
                  <a:gd name="T5" fmla="*/ 0 h 195"/>
                  <a:gd name="T6" fmla="*/ 0 w 36"/>
                  <a:gd name="T7" fmla="*/ 0 h 195"/>
                  <a:gd name="T8" fmla="*/ 0 w 36"/>
                  <a:gd name="T9" fmla="*/ 0 h 195"/>
                  <a:gd name="T10" fmla="*/ 0 w 36"/>
                  <a:gd name="T11" fmla="*/ 0 h 195"/>
                  <a:gd name="T12" fmla="*/ 0 60000 65536"/>
                  <a:gd name="T13" fmla="*/ 0 60000 65536"/>
                  <a:gd name="T14" fmla="*/ 0 60000 65536"/>
                  <a:gd name="T15" fmla="*/ 0 60000 65536"/>
                  <a:gd name="T16" fmla="*/ 0 60000 65536"/>
                  <a:gd name="T17" fmla="*/ 0 60000 65536"/>
                  <a:gd name="T18" fmla="*/ 0 w 36"/>
                  <a:gd name="T19" fmla="*/ 0 h 195"/>
                  <a:gd name="T20" fmla="*/ 36 w 36"/>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36" h="195">
                    <a:moveTo>
                      <a:pt x="0" y="2"/>
                    </a:moveTo>
                    <a:cubicBezTo>
                      <a:pt x="5" y="3"/>
                      <a:pt x="23" y="0"/>
                      <a:pt x="29" y="10"/>
                    </a:cubicBezTo>
                    <a:cubicBezTo>
                      <a:pt x="35" y="20"/>
                      <a:pt x="34" y="45"/>
                      <a:pt x="35" y="62"/>
                    </a:cubicBezTo>
                    <a:cubicBezTo>
                      <a:pt x="36" y="79"/>
                      <a:pt x="36" y="98"/>
                      <a:pt x="34" y="114"/>
                    </a:cubicBezTo>
                    <a:cubicBezTo>
                      <a:pt x="32" y="130"/>
                      <a:pt x="28" y="147"/>
                      <a:pt x="23" y="160"/>
                    </a:cubicBezTo>
                    <a:cubicBezTo>
                      <a:pt x="18" y="173"/>
                      <a:pt x="7" y="188"/>
                      <a:pt x="3" y="19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8" name="Freeform 3"/>
              <p:cNvSpPr>
                <a:spLocks noChangeAspect="1"/>
              </p:cNvSpPr>
              <p:nvPr/>
            </p:nvSpPr>
            <p:spPr bwMode="auto">
              <a:xfrm>
                <a:off x="2848" y="1798"/>
                <a:ext cx="20" cy="63"/>
              </a:xfrm>
              <a:custGeom>
                <a:avLst/>
                <a:gdLst>
                  <a:gd name="T0" fmla="*/ 0 w 65"/>
                  <a:gd name="T1" fmla="*/ 0 h 201"/>
                  <a:gd name="T2" fmla="*/ 0 w 65"/>
                  <a:gd name="T3" fmla="*/ 0 h 201"/>
                  <a:gd name="T4" fmla="*/ 0 w 65"/>
                  <a:gd name="T5" fmla="*/ 0 h 201"/>
                  <a:gd name="T6" fmla="*/ 0 w 65"/>
                  <a:gd name="T7" fmla="*/ 0 h 201"/>
                  <a:gd name="T8" fmla="*/ 0 w 65"/>
                  <a:gd name="T9" fmla="*/ 0 h 201"/>
                  <a:gd name="T10" fmla="*/ 0 w 65"/>
                  <a:gd name="T11" fmla="*/ 0 h 201"/>
                  <a:gd name="T12" fmla="*/ 0 60000 65536"/>
                  <a:gd name="T13" fmla="*/ 0 60000 65536"/>
                  <a:gd name="T14" fmla="*/ 0 60000 65536"/>
                  <a:gd name="T15" fmla="*/ 0 60000 65536"/>
                  <a:gd name="T16" fmla="*/ 0 60000 65536"/>
                  <a:gd name="T17" fmla="*/ 0 60000 65536"/>
                  <a:gd name="T18" fmla="*/ 0 w 65"/>
                  <a:gd name="T19" fmla="*/ 0 h 201"/>
                  <a:gd name="T20" fmla="*/ 65 w 65"/>
                  <a:gd name="T21" fmla="*/ 201 h 201"/>
                </a:gdLst>
                <a:ahLst/>
                <a:cxnLst>
                  <a:cxn ang="T12">
                    <a:pos x="T0" y="T1"/>
                  </a:cxn>
                  <a:cxn ang="T13">
                    <a:pos x="T2" y="T3"/>
                  </a:cxn>
                  <a:cxn ang="T14">
                    <a:pos x="T4" y="T5"/>
                  </a:cxn>
                  <a:cxn ang="T15">
                    <a:pos x="T6" y="T7"/>
                  </a:cxn>
                  <a:cxn ang="T16">
                    <a:pos x="T8" y="T9"/>
                  </a:cxn>
                  <a:cxn ang="T17">
                    <a:pos x="T10" y="T11"/>
                  </a:cxn>
                </a:cxnLst>
                <a:rect l="T18" t="T19" r="T20" b="T21"/>
                <a:pathLst>
                  <a:path w="65" h="201">
                    <a:moveTo>
                      <a:pt x="22" y="0"/>
                    </a:moveTo>
                    <a:cubicBezTo>
                      <a:pt x="28" y="3"/>
                      <a:pt x="53" y="6"/>
                      <a:pt x="59" y="21"/>
                    </a:cubicBezTo>
                    <a:cubicBezTo>
                      <a:pt x="65" y="36"/>
                      <a:pt x="60" y="70"/>
                      <a:pt x="57" y="92"/>
                    </a:cubicBezTo>
                    <a:cubicBezTo>
                      <a:pt x="54" y="114"/>
                      <a:pt x="45" y="140"/>
                      <a:pt x="39" y="155"/>
                    </a:cubicBezTo>
                    <a:cubicBezTo>
                      <a:pt x="33" y="170"/>
                      <a:pt x="27" y="177"/>
                      <a:pt x="21" y="185"/>
                    </a:cubicBezTo>
                    <a:cubicBezTo>
                      <a:pt x="15" y="193"/>
                      <a:pt x="5" y="198"/>
                      <a:pt x="0" y="201"/>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9" name="Freeform 4"/>
              <p:cNvSpPr>
                <a:spLocks noChangeAspect="1"/>
              </p:cNvSpPr>
              <p:nvPr/>
            </p:nvSpPr>
            <p:spPr bwMode="auto">
              <a:xfrm>
                <a:off x="2806" y="1858"/>
                <a:ext cx="44" cy="56"/>
              </a:xfrm>
              <a:custGeom>
                <a:avLst/>
                <a:gdLst>
                  <a:gd name="T0" fmla="*/ 0 w 138"/>
                  <a:gd name="T1" fmla="*/ 0 h 181"/>
                  <a:gd name="T2" fmla="*/ 0 w 138"/>
                  <a:gd name="T3" fmla="*/ 0 h 181"/>
                  <a:gd name="T4" fmla="*/ 0 w 138"/>
                  <a:gd name="T5" fmla="*/ 0 h 181"/>
                  <a:gd name="T6" fmla="*/ 0 w 138"/>
                  <a:gd name="T7" fmla="*/ 0 h 181"/>
                  <a:gd name="T8" fmla="*/ 0 w 138"/>
                  <a:gd name="T9" fmla="*/ 0 h 181"/>
                  <a:gd name="T10" fmla="*/ 0 w 138"/>
                  <a:gd name="T11" fmla="*/ 0 h 181"/>
                  <a:gd name="T12" fmla="*/ 0 60000 65536"/>
                  <a:gd name="T13" fmla="*/ 0 60000 65536"/>
                  <a:gd name="T14" fmla="*/ 0 60000 65536"/>
                  <a:gd name="T15" fmla="*/ 0 60000 65536"/>
                  <a:gd name="T16" fmla="*/ 0 60000 65536"/>
                  <a:gd name="T17" fmla="*/ 0 60000 65536"/>
                  <a:gd name="T18" fmla="*/ 0 w 138"/>
                  <a:gd name="T19" fmla="*/ 0 h 181"/>
                  <a:gd name="T20" fmla="*/ 138 w 138"/>
                  <a:gd name="T21" fmla="*/ 181 h 181"/>
                </a:gdLst>
                <a:ahLst/>
                <a:cxnLst>
                  <a:cxn ang="T12">
                    <a:pos x="T0" y="T1"/>
                  </a:cxn>
                  <a:cxn ang="T13">
                    <a:pos x="T2" y="T3"/>
                  </a:cxn>
                  <a:cxn ang="T14">
                    <a:pos x="T4" y="T5"/>
                  </a:cxn>
                  <a:cxn ang="T15">
                    <a:pos x="T6" y="T7"/>
                  </a:cxn>
                  <a:cxn ang="T16">
                    <a:pos x="T8" y="T9"/>
                  </a:cxn>
                  <a:cxn ang="T17">
                    <a:pos x="T10" y="T11"/>
                  </a:cxn>
                </a:cxnLst>
                <a:rect l="T18" t="T19" r="T20" b="T21"/>
                <a:pathLst>
                  <a:path w="138" h="181">
                    <a:moveTo>
                      <a:pt x="115" y="0"/>
                    </a:moveTo>
                    <a:cubicBezTo>
                      <a:pt x="119" y="4"/>
                      <a:pt x="138" y="6"/>
                      <a:pt x="137" y="22"/>
                    </a:cubicBezTo>
                    <a:cubicBezTo>
                      <a:pt x="136" y="38"/>
                      <a:pt x="120" y="75"/>
                      <a:pt x="107" y="97"/>
                    </a:cubicBezTo>
                    <a:cubicBezTo>
                      <a:pt x="94" y="119"/>
                      <a:pt x="75" y="141"/>
                      <a:pt x="61" y="154"/>
                    </a:cubicBezTo>
                    <a:cubicBezTo>
                      <a:pt x="47" y="167"/>
                      <a:pt x="35" y="175"/>
                      <a:pt x="25" y="178"/>
                    </a:cubicBezTo>
                    <a:cubicBezTo>
                      <a:pt x="15" y="181"/>
                      <a:pt x="5" y="175"/>
                      <a:pt x="0" y="174"/>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0" name="Freeform 5"/>
              <p:cNvSpPr>
                <a:spLocks noChangeAspect="1"/>
              </p:cNvSpPr>
              <p:nvPr/>
            </p:nvSpPr>
            <p:spPr bwMode="auto">
              <a:xfrm>
                <a:off x="2761" y="1909"/>
                <a:ext cx="48" cy="46"/>
              </a:xfrm>
              <a:custGeom>
                <a:avLst/>
                <a:gdLst>
                  <a:gd name="T0" fmla="*/ 0 w 158"/>
                  <a:gd name="T1" fmla="*/ 0 h 148"/>
                  <a:gd name="T2" fmla="*/ 0 w 158"/>
                  <a:gd name="T3" fmla="*/ 0 h 148"/>
                  <a:gd name="T4" fmla="*/ 0 w 158"/>
                  <a:gd name="T5" fmla="*/ 0 h 148"/>
                  <a:gd name="T6" fmla="*/ 0 w 158"/>
                  <a:gd name="T7" fmla="*/ 0 h 148"/>
                  <a:gd name="T8" fmla="*/ 0 w 158"/>
                  <a:gd name="T9" fmla="*/ 0 h 148"/>
                  <a:gd name="T10" fmla="*/ 0 w 158"/>
                  <a:gd name="T11" fmla="*/ 0 h 148"/>
                  <a:gd name="T12" fmla="*/ 0 60000 65536"/>
                  <a:gd name="T13" fmla="*/ 0 60000 65536"/>
                  <a:gd name="T14" fmla="*/ 0 60000 65536"/>
                  <a:gd name="T15" fmla="*/ 0 60000 65536"/>
                  <a:gd name="T16" fmla="*/ 0 60000 65536"/>
                  <a:gd name="T17" fmla="*/ 0 60000 65536"/>
                  <a:gd name="T18" fmla="*/ 0 w 158"/>
                  <a:gd name="T19" fmla="*/ 0 h 148"/>
                  <a:gd name="T20" fmla="*/ 158 w 158"/>
                  <a:gd name="T21" fmla="*/ 148 h 148"/>
                </a:gdLst>
                <a:ahLst/>
                <a:cxnLst>
                  <a:cxn ang="T12">
                    <a:pos x="T0" y="T1"/>
                  </a:cxn>
                  <a:cxn ang="T13">
                    <a:pos x="T2" y="T3"/>
                  </a:cxn>
                  <a:cxn ang="T14">
                    <a:pos x="T4" y="T5"/>
                  </a:cxn>
                  <a:cxn ang="T15">
                    <a:pos x="T6" y="T7"/>
                  </a:cxn>
                  <a:cxn ang="T16">
                    <a:pos x="T8" y="T9"/>
                  </a:cxn>
                  <a:cxn ang="T17">
                    <a:pos x="T10" y="T11"/>
                  </a:cxn>
                </a:cxnLst>
                <a:rect l="T18" t="T19" r="T20" b="T21"/>
                <a:pathLst>
                  <a:path w="158" h="148">
                    <a:moveTo>
                      <a:pt x="142" y="0"/>
                    </a:moveTo>
                    <a:cubicBezTo>
                      <a:pt x="144" y="4"/>
                      <a:pt x="158" y="10"/>
                      <a:pt x="155" y="24"/>
                    </a:cubicBezTo>
                    <a:cubicBezTo>
                      <a:pt x="152" y="38"/>
                      <a:pt x="135" y="68"/>
                      <a:pt x="121" y="86"/>
                    </a:cubicBezTo>
                    <a:cubicBezTo>
                      <a:pt x="107" y="104"/>
                      <a:pt x="88" y="121"/>
                      <a:pt x="71" y="131"/>
                    </a:cubicBezTo>
                    <a:cubicBezTo>
                      <a:pt x="54" y="141"/>
                      <a:pt x="29" y="146"/>
                      <a:pt x="17" y="147"/>
                    </a:cubicBezTo>
                    <a:cubicBezTo>
                      <a:pt x="5" y="148"/>
                      <a:pt x="4" y="139"/>
                      <a:pt x="0" y="137"/>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1" name="Freeform 6"/>
              <p:cNvSpPr>
                <a:spLocks noChangeAspect="1"/>
              </p:cNvSpPr>
              <p:nvPr/>
            </p:nvSpPr>
            <p:spPr bwMode="auto">
              <a:xfrm>
                <a:off x="2669" y="1937"/>
                <a:ext cx="93" cy="45"/>
              </a:xfrm>
              <a:custGeom>
                <a:avLst/>
                <a:gdLst>
                  <a:gd name="T0" fmla="*/ 0 w 304"/>
                  <a:gd name="T1" fmla="*/ 0 h 146"/>
                  <a:gd name="T2" fmla="*/ 0 w 304"/>
                  <a:gd name="T3" fmla="*/ 0 h 146"/>
                  <a:gd name="T4" fmla="*/ 0 w 304"/>
                  <a:gd name="T5" fmla="*/ 0 h 146"/>
                  <a:gd name="T6" fmla="*/ 0 w 304"/>
                  <a:gd name="T7" fmla="*/ 0 h 146"/>
                  <a:gd name="T8" fmla="*/ 0 w 304"/>
                  <a:gd name="T9" fmla="*/ 0 h 146"/>
                  <a:gd name="T10" fmla="*/ 0 w 304"/>
                  <a:gd name="T11" fmla="*/ 0 h 146"/>
                  <a:gd name="T12" fmla="*/ 0 w 304"/>
                  <a:gd name="T13" fmla="*/ 0 h 146"/>
                  <a:gd name="T14" fmla="*/ 0 w 304"/>
                  <a:gd name="T15" fmla="*/ 0 h 146"/>
                  <a:gd name="T16" fmla="*/ 0 60000 65536"/>
                  <a:gd name="T17" fmla="*/ 0 60000 65536"/>
                  <a:gd name="T18" fmla="*/ 0 60000 65536"/>
                  <a:gd name="T19" fmla="*/ 0 60000 65536"/>
                  <a:gd name="T20" fmla="*/ 0 60000 65536"/>
                  <a:gd name="T21" fmla="*/ 0 60000 65536"/>
                  <a:gd name="T22" fmla="*/ 0 60000 65536"/>
                  <a:gd name="T23" fmla="*/ 0 60000 65536"/>
                  <a:gd name="T24" fmla="*/ 0 w 304"/>
                  <a:gd name="T25" fmla="*/ 0 h 146"/>
                  <a:gd name="T26" fmla="*/ 304 w 304"/>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4" h="146">
                    <a:moveTo>
                      <a:pt x="284" y="34"/>
                    </a:moveTo>
                    <a:cubicBezTo>
                      <a:pt x="287" y="39"/>
                      <a:pt x="304" y="51"/>
                      <a:pt x="301" y="63"/>
                    </a:cubicBezTo>
                    <a:cubicBezTo>
                      <a:pt x="298" y="75"/>
                      <a:pt x="284" y="94"/>
                      <a:pt x="265" y="107"/>
                    </a:cubicBezTo>
                    <a:cubicBezTo>
                      <a:pt x="246" y="120"/>
                      <a:pt x="215" y="138"/>
                      <a:pt x="189" y="142"/>
                    </a:cubicBezTo>
                    <a:cubicBezTo>
                      <a:pt x="163" y="146"/>
                      <a:pt x="135" y="139"/>
                      <a:pt x="111" y="129"/>
                    </a:cubicBezTo>
                    <a:cubicBezTo>
                      <a:pt x="87" y="119"/>
                      <a:pt x="61" y="99"/>
                      <a:pt x="44" y="82"/>
                    </a:cubicBezTo>
                    <a:cubicBezTo>
                      <a:pt x="27" y="65"/>
                      <a:pt x="12" y="43"/>
                      <a:pt x="6" y="29"/>
                    </a:cubicBezTo>
                    <a:cubicBezTo>
                      <a:pt x="0" y="15"/>
                      <a:pt x="8" y="6"/>
                      <a:pt x="8"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2" name="Freeform 7"/>
              <p:cNvSpPr>
                <a:spLocks noChangeAspect="1"/>
              </p:cNvSpPr>
              <p:nvPr/>
            </p:nvSpPr>
            <p:spPr bwMode="auto">
              <a:xfrm>
                <a:off x="2655" y="1911"/>
                <a:ext cx="14" cy="30"/>
              </a:xfrm>
              <a:custGeom>
                <a:avLst/>
                <a:gdLst>
                  <a:gd name="T0" fmla="*/ 0 w 44"/>
                  <a:gd name="T1" fmla="*/ 0 h 98"/>
                  <a:gd name="T2" fmla="*/ 0 w 44"/>
                  <a:gd name="T3" fmla="*/ 0 h 98"/>
                  <a:gd name="T4" fmla="*/ 0 w 44"/>
                  <a:gd name="T5" fmla="*/ 0 h 98"/>
                  <a:gd name="T6" fmla="*/ 0 w 44"/>
                  <a:gd name="T7" fmla="*/ 0 h 98"/>
                  <a:gd name="T8" fmla="*/ 0 w 44"/>
                  <a:gd name="T9" fmla="*/ 0 h 98"/>
                  <a:gd name="T10" fmla="*/ 0 60000 65536"/>
                  <a:gd name="T11" fmla="*/ 0 60000 65536"/>
                  <a:gd name="T12" fmla="*/ 0 60000 65536"/>
                  <a:gd name="T13" fmla="*/ 0 60000 65536"/>
                  <a:gd name="T14" fmla="*/ 0 60000 65536"/>
                  <a:gd name="T15" fmla="*/ 0 w 44"/>
                  <a:gd name="T16" fmla="*/ 0 h 98"/>
                  <a:gd name="T17" fmla="*/ 44 w 44"/>
                  <a:gd name="T18" fmla="*/ 98 h 98"/>
                </a:gdLst>
                <a:ahLst/>
                <a:cxnLst>
                  <a:cxn ang="T10">
                    <a:pos x="T0" y="T1"/>
                  </a:cxn>
                  <a:cxn ang="T11">
                    <a:pos x="T2" y="T3"/>
                  </a:cxn>
                  <a:cxn ang="T12">
                    <a:pos x="T4" y="T5"/>
                  </a:cxn>
                  <a:cxn ang="T13">
                    <a:pos x="T6" y="T7"/>
                  </a:cxn>
                  <a:cxn ang="T14">
                    <a:pos x="T8" y="T9"/>
                  </a:cxn>
                </a:cxnLst>
                <a:rect l="T15" t="T16" r="T17" b="T18"/>
                <a:pathLst>
                  <a:path w="44" h="98">
                    <a:moveTo>
                      <a:pt x="0" y="0"/>
                    </a:moveTo>
                    <a:cubicBezTo>
                      <a:pt x="2" y="3"/>
                      <a:pt x="10" y="7"/>
                      <a:pt x="12" y="16"/>
                    </a:cubicBezTo>
                    <a:cubicBezTo>
                      <a:pt x="14" y="25"/>
                      <a:pt x="12" y="42"/>
                      <a:pt x="14" y="52"/>
                    </a:cubicBezTo>
                    <a:cubicBezTo>
                      <a:pt x="16" y="62"/>
                      <a:pt x="19" y="68"/>
                      <a:pt x="24" y="76"/>
                    </a:cubicBezTo>
                    <a:cubicBezTo>
                      <a:pt x="29" y="84"/>
                      <a:pt x="40" y="94"/>
                      <a:pt x="44" y="98"/>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3" name="Freeform 8"/>
              <p:cNvSpPr>
                <a:spLocks noChangeAspect="1"/>
              </p:cNvSpPr>
              <p:nvPr/>
            </p:nvSpPr>
            <p:spPr bwMode="auto">
              <a:xfrm>
                <a:off x="2659" y="1914"/>
                <a:ext cx="7" cy="1"/>
              </a:xfrm>
              <a:custGeom>
                <a:avLst/>
                <a:gdLst>
                  <a:gd name="T0" fmla="*/ 0 w 21"/>
                  <a:gd name="T1" fmla="*/ 0 h 7"/>
                  <a:gd name="T2" fmla="*/ 0 w 21"/>
                  <a:gd name="T3" fmla="*/ 0 h 7"/>
                  <a:gd name="T4" fmla="*/ 0 w 21"/>
                  <a:gd name="T5" fmla="*/ 0 h 7"/>
                  <a:gd name="T6" fmla="*/ 0 60000 65536"/>
                  <a:gd name="T7" fmla="*/ 0 60000 65536"/>
                  <a:gd name="T8" fmla="*/ 0 60000 65536"/>
                  <a:gd name="T9" fmla="*/ 0 w 21"/>
                  <a:gd name="T10" fmla="*/ 0 h 7"/>
                  <a:gd name="T11" fmla="*/ 21 w 21"/>
                  <a:gd name="T12" fmla="*/ 7 h 7"/>
                </a:gdLst>
                <a:ahLst/>
                <a:cxnLst>
                  <a:cxn ang="T6">
                    <a:pos x="T0" y="T1"/>
                  </a:cxn>
                  <a:cxn ang="T7">
                    <a:pos x="T2" y="T3"/>
                  </a:cxn>
                  <a:cxn ang="T8">
                    <a:pos x="T4" y="T5"/>
                  </a:cxn>
                </a:cxnLst>
                <a:rect l="T9" t="T10" r="T11" b="T12"/>
                <a:pathLst>
                  <a:path w="21" h="7">
                    <a:moveTo>
                      <a:pt x="0" y="7"/>
                    </a:moveTo>
                    <a:cubicBezTo>
                      <a:pt x="2" y="6"/>
                      <a:pt x="12" y="2"/>
                      <a:pt x="15" y="1"/>
                    </a:cubicBezTo>
                    <a:cubicBezTo>
                      <a:pt x="18" y="0"/>
                      <a:pt x="20" y="2"/>
                      <a:pt x="21" y="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4" name="Freeform 9"/>
              <p:cNvSpPr>
                <a:spLocks noChangeAspect="1"/>
              </p:cNvSpPr>
              <p:nvPr/>
            </p:nvSpPr>
            <p:spPr bwMode="auto">
              <a:xfrm>
                <a:off x="2677" y="1971"/>
                <a:ext cx="16" cy="59"/>
              </a:xfrm>
              <a:custGeom>
                <a:avLst/>
                <a:gdLst>
                  <a:gd name="T0" fmla="*/ 0 w 50"/>
                  <a:gd name="T1" fmla="*/ 0 h 190"/>
                  <a:gd name="T2" fmla="*/ 0 w 50"/>
                  <a:gd name="T3" fmla="*/ 0 h 190"/>
                  <a:gd name="T4" fmla="*/ 0 w 50"/>
                  <a:gd name="T5" fmla="*/ 0 h 190"/>
                  <a:gd name="T6" fmla="*/ 0 w 50"/>
                  <a:gd name="T7" fmla="*/ 0 h 190"/>
                  <a:gd name="T8" fmla="*/ 0 w 50"/>
                  <a:gd name="T9" fmla="*/ 0 h 190"/>
                  <a:gd name="T10" fmla="*/ 0 w 50"/>
                  <a:gd name="T11" fmla="*/ 0 h 190"/>
                  <a:gd name="T12" fmla="*/ 0 w 50"/>
                  <a:gd name="T13" fmla="*/ 0 h 190"/>
                  <a:gd name="T14" fmla="*/ 0 60000 65536"/>
                  <a:gd name="T15" fmla="*/ 0 60000 65536"/>
                  <a:gd name="T16" fmla="*/ 0 60000 65536"/>
                  <a:gd name="T17" fmla="*/ 0 60000 65536"/>
                  <a:gd name="T18" fmla="*/ 0 60000 65536"/>
                  <a:gd name="T19" fmla="*/ 0 60000 65536"/>
                  <a:gd name="T20" fmla="*/ 0 60000 65536"/>
                  <a:gd name="T21" fmla="*/ 0 w 50"/>
                  <a:gd name="T22" fmla="*/ 0 h 190"/>
                  <a:gd name="T23" fmla="*/ 50 w 50"/>
                  <a:gd name="T24" fmla="*/ 190 h 1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190">
                    <a:moveTo>
                      <a:pt x="45" y="0"/>
                    </a:moveTo>
                    <a:cubicBezTo>
                      <a:pt x="45" y="4"/>
                      <a:pt x="50" y="11"/>
                      <a:pt x="45" y="24"/>
                    </a:cubicBezTo>
                    <a:cubicBezTo>
                      <a:pt x="40" y="37"/>
                      <a:pt x="23" y="60"/>
                      <a:pt x="16" y="79"/>
                    </a:cubicBezTo>
                    <a:cubicBezTo>
                      <a:pt x="9" y="98"/>
                      <a:pt x="2" y="119"/>
                      <a:pt x="1" y="136"/>
                    </a:cubicBezTo>
                    <a:cubicBezTo>
                      <a:pt x="0" y="153"/>
                      <a:pt x="4" y="171"/>
                      <a:pt x="10" y="180"/>
                    </a:cubicBezTo>
                    <a:cubicBezTo>
                      <a:pt x="16" y="189"/>
                      <a:pt x="28" y="190"/>
                      <a:pt x="34" y="188"/>
                    </a:cubicBezTo>
                    <a:cubicBezTo>
                      <a:pt x="40" y="186"/>
                      <a:pt x="46" y="170"/>
                      <a:pt x="49" y="16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5" name="Freeform 10"/>
              <p:cNvSpPr>
                <a:spLocks noChangeAspect="1"/>
              </p:cNvSpPr>
              <p:nvPr/>
            </p:nvSpPr>
            <p:spPr bwMode="auto">
              <a:xfrm>
                <a:off x="2619" y="1856"/>
                <a:ext cx="106" cy="176"/>
              </a:xfrm>
              <a:custGeom>
                <a:avLst/>
                <a:gdLst>
                  <a:gd name="T0" fmla="*/ 0 w 342"/>
                  <a:gd name="T1" fmla="*/ 0 h 566"/>
                  <a:gd name="T2" fmla="*/ 0 w 342"/>
                  <a:gd name="T3" fmla="*/ 0 h 566"/>
                  <a:gd name="T4" fmla="*/ 0 w 342"/>
                  <a:gd name="T5" fmla="*/ 0 h 566"/>
                  <a:gd name="T6" fmla="*/ 0 w 342"/>
                  <a:gd name="T7" fmla="*/ 0 h 566"/>
                  <a:gd name="T8" fmla="*/ 0 w 342"/>
                  <a:gd name="T9" fmla="*/ 0 h 566"/>
                  <a:gd name="T10" fmla="*/ 0 w 342"/>
                  <a:gd name="T11" fmla="*/ 0 h 566"/>
                  <a:gd name="T12" fmla="*/ 0 w 342"/>
                  <a:gd name="T13" fmla="*/ 0 h 566"/>
                  <a:gd name="T14" fmla="*/ 0 w 342"/>
                  <a:gd name="T15" fmla="*/ 0 h 566"/>
                  <a:gd name="T16" fmla="*/ 0 w 342"/>
                  <a:gd name="T17" fmla="*/ 0 h 566"/>
                  <a:gd name="T18" fmla="*/ 0 w 342"/>
                  <a:gd name="T19" fmla="*/ 0 h 566"/>
                  <a:gd name="T20" fmla="*/ 0 w 342"/>
                  <a:gd name="T21" fmla="*/ 0 h 566"/>
                  <a:gd name="T22" fmla="*/ 0 w 342"/>
                  <a:gd name="T23" fmla="*/ 0 h 566"/>
                  <a:gd name="T24" fmla="*/ 0 w 342"/>
                  <a:gd name="T25" fmla="*/ 0 h 566"/>
                  <a:gd name="T26" fmla="*/ 0 w 342"/>
                  <a:gd name="T27" fmla="*/ 0 h 566"/>
                  <a:gd name="T28" fmla="*/ 0 w 342"/>
                  <a:gd name="T29" fmla="*/ 0 h 566"/>
                  <a:gd name="T30" fmla="*/ 0 w 342"/>
                  <a:gd name="T31" fmla="*/ 0 h 566"/>
                  <a:gd name="T32" fmla="*/ 0 w 342"/>
                  <a:gd name="T33" fmla="*/ 0 h 566"/>
                  <a:gd name="T34" fmla="*/ 0 w 342"/>
                  <a:gd name="T35" fmla="*/ 0 h 5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42"/>
                  <a:gd name="T55" fmla="*/ 0 h 566"/>
                  <a:gd name="T56" fmla="*/ 342 w 342"/>
                  <a:gd name="T57" fmla="*/ 566 h 56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42" h="566">
                    <a:moveTo>
                      <a:pt x="342" y="112"/>
                    </a:moveTo>
                    <a:cubicBezTo>
                      <a:pt x="340" y="104"/>
                      <a:pt x="338" y="79"/>
                      <a:pt x="332" y="65"/>
                    </a:cubicBezTo>
                    <a:cubicBezTo>
                      <a:pt x="326" y="51"/>
                      <a:pt x="320" y="39"/>
                      <a:pt x="307" y="29"/>
                    </a:cubicBezTo>
                    <a:cubicBezTo>
                      <a:pt x="294" y="19"/>
                      <a:pt x="282" y="10"/>
                      <a:pt x="257" y="6"/>
                    </a:cubicBezTo>
                    <a:cubicBezTo>
                      <a:pt x="232" y="2"/>
                      <a:pt x="187" y="0"/>
                      <a:pt x="156" y="6"/>
                    </a:cubicBezTo>
                    <a:cubicBezTo>
                      <a:pt x="125" y="12"/>
                      <a:pt x="93" y="27"/>
                      <a:pt x="72" y="44"/>
                    </a:cubicBezTo>
                    <a:cubicBezTo>
                      <a:pt x="51" y="61"/>
                      <a:pt x="38" y="89"/>
                      <a:pt x="30" y="107"/>
                    </a:cubicBezTo>
                    <a:cubicBezTo>
                      <a:pt x="22" y="125"/>
                      <a:pt x="29" y="135"/>
                      <a:pt x="25" y="152"/>
                    </a:cubicBezTo>
                    <a:cubicBezTo>
                      <a:pt x="21" y="169"/>
                      <a:pt x="7" y="186"/>
                      <a:pt x="4" y="209"/>
                    </a:cubicBezTo>
                    <a:cubicBezTo>
                      <a:pt x="1" y="232"/>
                      <a:pt x="0" y="262"/>
                      <a:pt x="6" y="290"/>
                    </a:cubicBezTo>
                    <a:cubicBezTo>
                      <a:pt x="12" y="318"/>
                      <a:pt x="30" y="358"/>
                      <a:pt x="41" y="380"/>
                    </a:cubicBezTo>
                    <a:cubicBezTo>
                      <a:pt x="52" y="402"/>
                      <a:pt x="61" y="409"/>
                      <a:pt x="72" y="422"/>
                    </a:cubicBezTo>
                    <a:cubicBezTo>
                      <a:pt x="83" y="435"/>
                      <a:pt x="99" y="449"/>
                      <a:pt x="106" y="460"/>
                    </a:cubicBezTo>
                    <a:cubicBezTo>
                      <a:pt x="113" y="471"/>
                      <a:pt x="113" y="478"/>
                      <a:pt x="115" y="490"/>
                    </a:cubicBezTo>
                    <a:cubicBezTo>
                      <a:pt x="117" y="502"/>
                      <a:pt x="120" y="520"/>
                      <a:pt x="120" y="530"/>
                    </a:cubicBezTo>
                    <a:cubicBezTo>
                      <a:pt x="120" y="540"/>
                      <a:pt x="119" y="547"/>
                      <a:pt x="116" y="553"/>
                    </a:cubicBezTo>
                    <a:cubicBezTo>
                      <a:pt x="113" y="559"/>
                      <a:pt x="107" y="564"/>
                      <a:pt x="102" y="565"/>
                    </a:cubicBezTo>
                    <a:cubicBezTo>
                      <a:pt x="97" y="566"/>
                      <a:pt x="88" y="558"/>
                      <a:pt x="84" y="556"/>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6" name="Freeform 11"/>
              <p:cNvSpPr>
                <a:spLocks noChangeAspect="1"/>
              </p:cNvSpPr>
              <p:nvPr/>
            </p:nvSpPr>
            <p:spPr bwMode="auto">
              <a:xfrm>
                <a:off x="2516" y="1811"/>
                <a:ext cx="75" cy="47"/>
              </a:xfrm>
              <a:custGeom>
                <a:avLst/>
                <a:gdLst>
                  <a:gd name="T0" fmla="*/ 0 w 238"/>
                  <a:gd name="T1" fmla="*/ 0 h 149"/>
                  <a:gd name="T2" fmla="*/ 0 w 238"/>
                  <a:gd name="T3" fmla="*/ 0 h 149"/>
                  <a:gd name="T4" fmla="*/ 0 w 238"/>
                  <a:gd name="T5" fmla="*/ 0 h 149"/>
                  <a:gd name="T6" fmla="*/ 0 w 238"/>
                  <a:gd name="T7" fmla="*/ 0 h 149"/>
                  <a:gd name="T8" fmla="*/ 0 w 238"/>
                  <a:gd name="T9" fmla="*/ 0 h 149"/>
                  <a:gd name="T10" fmla="*/ 0 w 238"/>
                  <a:gd name="T11" fmla="*/ 0 h 149"/>
                  <a:gd name="T12" fmla="*/ 0 w 238"/>
                  <a:gd name="T13" fmla="*/ 0 h 149"/>
                  <a:gd name="T14" fmla="*/ 0 w 238"/>
                  <a:gd name="T15" fmla="*/ 0 h 149"/>
                  <a:gd name="T16" fmla="*/ 0 w 238"/>
                  <a:gd name="T17" fmla="*/ 0 h 149"/>
                  <a:gd name="T18" fmla="*/ 0 w 238"/>
                  <a:gd name="T19" fmla="*/ 0 h 149"/>
                  <a:gd name="T20" fmla="*/ 0 w 238"/>
                  <a:gd name="T21" fmla="*/ 0 h 1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8"/>
                  <a:gd name="T34" fmla="*/ 0 h 149"/>
                  <a:gd name="T35" fmla="*/ 238 w 238"/>
                  <a:gd name="T36" fmla="*/ 149 h 1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8" h="149">
                    <a:moveTo>
                      <a:pt x="0" y="124"/>
                    </a:moveTo>
                    <a:cubicBezTo>
                      <a:pt x="4" y="127"/>
                      <a:pt x="13" y="136"/>
                      <a:pt x="23" y="140"/>
                    </a:cubicBezTo>
                    <a:cubicBezTo>
                      <a:pt x="33" y="144"/>
                      <a:pt x="50" y="149"/>
                      <a:pt x="63" y="148"/>
                    </a:cubicBezTo>
                    <a:cubicBezTo>
                      <a:pt x="76" y="147"/>
                      <a:pt x="89" y="143"/>
                      <a:pt x="99" y="136"/>
                    </a:cubicBezTo>
                    <a:cubicBezTo>
                      <a:pt x="109" y="129"/>
                      <a:pt x="119" y="122"/>
                      <a:pt x="124" y="107"/>
                    </a:cubicBezTo>
                    <a:cubicBezTo>
                      <a:pt x="129" y="92"/>
                      <a:pt x="130" y="60"/>
                      <a:pt x="132" y="44"/>
                    </a:cubicBezTo>
                    <a:cubicBezTo>
                      <a:pt x="134" y="28"/>
                      <a:pt x="130" y="19"/>
                      <a:pt x="137" y="12"/>
                    </a:cubicBezTo>
                    <a:cubicBezTo>
                      <a:pt x="144" y="5"/>
                      <a:pt x="162" y="2"/>
                      <a:pt x="174" y="1"/>
                    </a:cubicBezTo>
                    <a:cubicBezTo>
                      <a:pt x="186" y="0"/>
                      <a:pt x="202" y="4"/>
                      <a:pt x="211" y="7"/>
                    </a:cubicBezTo>
                    <a:cubicBezTo>
                      <a:pt x="220" y="10"/>
                      <a:pt x="221" y="10"/>
                      <a:pt x="226" y="17"/>
                    </a:cubicBezTo>
                    <a:cubicBezTo>
                      <a:pt x="231" y="24"/>
                      <a:pt x="236" y="40"/>
                      <a:pt x="238" y="46"/>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7" name="Freeform 12"/>
              <p:cNvSpPr>
                <a:spLocks noChangeAspect="1"/>
              </p:cNvSpPr>
              <p:nvPr/>
            </p:nvSpPr>
            <p:spPr bwMode="auto">
              <a:xfrm>
                <a:off x="2557" y="1811"/>
                <a:ext cx="36" cy="17"/>
              </a:xfrm>
              <a:custGeom>
                <a:avLst/>
                <a:gdLst>
                  <a:gd name="T0" fmla="*/ 0 w 112"/>
                  <a:gd name="T1" fmla="*/ 0 h 55"/>
                  <a:gd name="T2" fmla="*/ 0 w 112"/>
                  <a:gd name="T3" fmla="*/ 0 h 55"/>
                  <a:gd name="T4" fmla="*/ 0 w 112"/>
                  <a:gd name="T5" fmla="*/ 0 h 55"/>
                  <a:gd name="T6" fmla="*/ 0 w 112"/>
                  <a:gd name="T7" fmla="*/ 0 h 55"/>
                  <a:gd name="T8" fmla="*/ 0 w 112"/>
                  <a:gd name="T9" fmla="*/ 0 h 55"/>
                  <a:gd name="T10" fmla="*/ 0 60000 65536"/>
                  <a:gd name="T11" fmla="*/ 0 60000 65536"/>
                  <a:gd name="T12" fmla="*/ 0 60000 65536"/>
                  <a:gd name="T13" fmla="*/ 0 60000 65536"/>
                  <a:gd name="T14" fmla="*/ 0 60000 65536"/>
                  <a:gd name="T15" fmla="*/ 0 w 112"/>
                  <a:gd name="T16" fmla="*/ 0 h 55"/>
                  <a:gd name="T17" fmla="*/ 112 w 112"/>
                  <a:gd name="T18" fmla="*/ 55 h 55"/>
                </a:gdLst>
                <a:ahLst/>
                <a:cxnLst>
                  <a:cxn ang="T10">
                    <a:pos x="T0" y="T1"/>
                  </a:cxn>
                  <a:cxn ang="T11">
                    <a:pos x="T2" y="T3"/>
                  </a:cxn>
                  <a:cxn ang="T12">
                    <a:pos x="T4" y="T5"/>
                  </a:cxn>
                  <a:cxn ang="T13">
                    <a:pos x="T6" y="T7"/>
                  </a:cxn>
                  <a:cxn ang="T14">
                    <a:pos x="T8" y="T9"/>
                  </a:cxn>
                </a:cxnLst>
                <a:rect l="T15" t="T16" r="T17" b="T18"/>
                <a:pathLst>
                  <a:path w="112" h="55">
                    <a:moveTo>
                      <a:pt x="0" y="55"/>
                    </a:moveTo>
                    <a:cubicBezTo>
                      <a:pt x="4" y="52"/>
                      <a:pt x="11" y="41"/>
                      <a:pt x="24" y="35"/>
                    </a:cubicBezTo>
                    <a:cubicBezTo>
                      <a:pt x="37" y="29"/>
                      <a:pt x="65" y="21"/>
                      <a:pt x="77" y="18"/>
                    </a:cubicBezTo>
                    <a:cubicBezTo>
                      <a:pt x="89" y="15"/>
                      <a:pt x="90" y="21"/>
                      <a:pt x="96" y="18"/>
                    </a:cubicBezTo>
                    <a:cubicBezTo>
                      <a:pt x="102" y="15"/>
                      <a:pt x="109" y="4"/>
                      <a:pt x="112"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8" name="Freeform 13"/>
              <p:cNvSpPr>
                <a:spLocks noChangeAspect="1"/>
              </p:cNvSpPr>
              <p:nvPr/>
            </p:nvSpPr>
            <p:spPr bwMode="auto">
              <a:xfrm>
                <a:off x="2524" y="1737"/>
                <a:ext cx="18" cy="48"/>
              </a:xfrm>
              <a:custGeom>
                <a:avLst/>
                <a:gdLst>
                  <a:gd name="T0" fmla="*/ 0 w 59"/>
                  <a:gd name="T1" fmla="*/ 0 h 154"/>
                  <a:gd name="T2" fmla="*/ 0 w 59"/>
                  <a:gd name="T3" fmla="*/ 0 h 154"/>
                  <a:gd name="T4" fmla="*/ 0 w 59"/>
                  <a:gd name="T5" fmla="*/ 0 h 154"/>
                  <a:gd name="T6" fmla="*/ 0 w 59"/>
                  <a:gd name="T7" fmla="*/ 0 h 154"/>
                  <a:gd name="T8" fmla="*/ 0 w 59"/>
                  <a:gd name="T9" fmla="*/ 0 h 154"/>
                  <a:gd name="T10" fmla="*/ 0 w 59"/>
                  <a:gd name="T11" fmla="*/ 0 h 154"/>
                  <a:gd name="T12" fmla="*/ 0 60000 65536"/>
                  <a:gd name="T13" fmla="*/ 0 60000 65536"/>
                  <a:gd name="T14" fmla="*/ 0 60000 65536"/>
                  <a:gd name="T15" fmla="*/ 0 60000 65536"/>
                  <a:gd name="T16" fmla="*/ 0 60000 65536"/>
                  <a:gd name="T17" fmla="*/ 0 60000 65536"/>
                  <a:gd name="T18" fmla="*/ 0 w 59"/>
                  <a:gd name="T19" fmla="*/ 0 h 154"/>
                  <a:gd name="T20" fmla="*/ 59 w 59"/>
                  <a:gd name="T21" fmla="*/ 154 h 154"/>
                </a:gdLst>
                <a:ahLst/>
                <a:cxnLst>
                  <a:cxn ang="T12">
                    <a:pos x="T0" y="T1"/>
                  </a:cxn>
                  <a:cxn ang="T13">
                    <a:pos x="T2" y="T3"/>
                  </a:cxn>
                  <a:cxn ang="T14">
                    <a:pos x="T4" y="T5"/>
                  </a:cxn>
                  <a:cxn ang="T15">
                    <a:pos x="T6" y="T7"/>
                  </a:cxn>
                  <a:cxn ang="T16">
                    <a:pos x="T8" y="T9"/>
                  </a:cxn>
                  <a:cxn ang="T17">
                    <a:pos x="T10" y="T11"/>
                  </a:cxn>
                </a:cxnLst>
                <a:rect l="T18" t="T19" r="T20" b="T21"/>
                <a:pathLst>
                  <a:path w="59" h="154">
                    <a:moveTo>
                      <a:pt x="0" y="6"/>
                    </a:moveTo>
                    <a:cubicBezTo>
                      <a:pt x="3" y="5"/>
                      <a:pt x="11" y="0"/>
                      <a:pt x="16" y="3"/>
                    </a:cubicBezTo>
                    <a:cubicBezTo>
                      <a:pt x="21" y="6"/>
                      <a:pt x="26" y="11"/>
                      <a:pt x="32" y="22"/>
                    </a:cubicBezTo>
                    <a:cubicBezTo>
                      <a:pt x="38" y="33"/>
                      <a:pt x="46" y="51"/>
                      <a:pt x="50" y="69"/>
                    </a:cubicBezTo>
                    <a:cubicBezTo>
                      <a:pt x="54" y="87"/>
                      <a:pt x="59" y="117"/>
                      <a:pt x="56" y="131"/>
                    </a:cubicBezTo>
                    <a:cubicBezTo>
                      <a:pt x="53" y="145"/>
                      <a:pt x="36" y="149"/>
                      <a:pt x="30" y="154"/>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9" name="Freeform 14"/>
              <p:cNvSpPr>
                <a:spLocks noChangeAspect="1"/>
              </p:cNvSpPr>
              <p:nvPr/>
            </p:nvSpPr>
            <p:spPr bwMode="auto">
              <a:xfrm>
                <a:off x="2542" y="1778"/>
                <a:ext cx="11" cy="18"/>
              </a:xfrm>
              <a:custGeom>
                <a:avLst/>
                <a:gdLst>
                  <a:gd name="T0" fmla="*/ 0 w 38"/>
                  <a:gd name="T1" fmla="*/ 0 h 58"/>
                  <a:gd name="T2" fmla="*/ 0 w 38"/>
                  <a:gd name="T3" fmla="*/ 0 h 58"/>
                  <a:gd name="T4" fmla="*/ 0 w 38"/>
                  <a:gd name="T5" fmla="*/ 0 h 58"/>
                  <a:gd name="T6" fmla="*/ 0 60000 65536"/>
                  <a:gd name="T7" fmla="*/ 0 60000 65536"/>
                  <a:gd name="T8" fmla="*/ 0 60000 65536"/>
                  <a:gd name="T9" fmla="*/ 0 w 38"/>
                  <a:gd name="T10" fmla="*/ 0 h 58"/>
                  <a:gd name="T11" fmla="*/ 38 w 38"/>
                  <a:gd name="T12" fmla="*/ 58 h 58"/>
                </a:gdLst>
                <a:ahLst/>
                <a:cxnLst>
                  <a:cxn ang="T6">
                    <a:pos x="T0" y="T1"/>
                  </a:cxn>
                  <a:cxn ang="T7">
                    <a:pos x="T2" y="T3"/>
                  </a:cxn>
                  <a:cxn ang="T8">
                    <a:pos x="T4" y="T5"/>
                  </a:cxn>
                </a:cxnLst>
                <a:rect l="T9" t="T10" r="T11" b="T12"/>
                <a:pathLst>
                  <a:path w="38" h="58">
                    <a:moveTo>
                      <a:pt x="0" y="0"/>
                    </a:moveTo>
                    <a:cubicBezTo>
                      <a:pt x="4" y="3"/>
                      <a:pt x="19" y="11"/>
                      <a:pt x="25" y="21"/>
                    </a:cubicBezTo>
                    <a:cubicBezTo>
                      <a:pt x="31" y="31"/>
                      <a:pt x="35" y="50"/>
                      <a:pt x="38" y="58"/>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0" name="Freeform 15"/>
              <p:cNvSpPr>
                <a:spLocks noChangeAspect="1"/>
              </p:cNvSpPr>
              <p:nvPr/>
            </p:nvSpPr>
            <p:spPr bwMode="auto">
              <a:xfrm>
                <a:off x="2523" y="1698"/>
                <a:ext cx="10" cy="41"/>
              </a:xfrm>
              <a:custGeom>
                <a:avLst/>
                <a:gdLst>
                  <a:gd name="T0" fmla="*/ 0 w 31"/>
                  <a:gd name="T1" fmla="*/ 0 h 132"/>
                  <a:gd name="T2" fmla="*/ 0 w 31"/>
                  <a:gd name="T3" fmla="*/ 0 h 132"/>
                  <a:gd name="T4" fmla="*/ 0 w 31"/>
                  <a:gd name="T5" fmla="*/ 0 h 132"/>
                  <a:gd name="T6" fmla="*/ 0 w 31"/>
                  <a:gd name="T7" fmla="*/ 0 h 132"/>
                  <a:gd name="T8" fmla="*/ 0 60000 65536"/>
                  <a:gd name="T9" fmla="*/ 0 60000 65536"/>
                  <a:gd name="T10" fmla="*/ 0 60000 65536"/>
                  <a:gd name="T11" fmla="*/ 0 60000 65536"/>
                  <a:gd name="T12" fmla="*/ 0 w 31"/>
                  <a:gd name="T13" fmla="*/ 0 h 132"/>
                  <a:gd name="T14" fmla="*/ 31 w 31"/>
                  <a:gd name="T15" fmla="*/ 132 h 132"/>
                </a:gdLst>
                <a:ahLst/>
                <a:cxnLst>
                  <a:cxn ang="T8">
                    <a:pos x="T0" y="T1"/>
                  </a:cxn>
                  <a:cxn ang="T9">
                    <a:pos x="T2" y="T3"/>
                  </a:cxn>
                  <a:cxn ang="T10">
                    <a:pos x="T4" y="T5"/>
                  </a:cxn>
                  <a:cxn ang="T11">
                    <a:pos x="T6" y="T7"/>
                  </a:cxn>
                </a:cxnLst>
                <a:rect l="T12" t="T13" r="T14" b="T15"/>
                <a:pathLst>
                  <a:path w="31" h="132">
                    <a:moveTo>
                      <a:pt x="1" y="0"/>
                    </a:moveTo>
                    <a:cubicBezTo>
                      <a:pt x="5" y="8"/>
                      <a:pt x="23" y="28"/>
                      <a:pt x="27" y="46"/>
                    </a:cubicBezTo>
                    <a:cubicBezTo>
                      <a:pt x="31" y="64"/>
                      <a:pt x="28" y="97"/>
                      <a:pt x="24" y="111"/>
                    </a:cubicBezTo>
                    <a:cubicBezTo>
                      <a:pt x="20" y="125"/>
                      <a:pt x="5" y="128"/>
                      <a:pt x="0" y="13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1" name="Freeform 16"/>
              <p:cNvSpPr>
                <a:spLocks noChangeAspect="1"/>
              </p:cNvSpPr>
              <p:nvPr/>
            </p:nvSpPr>
            <p:spPr bwMode="auto">
              <a:xfrm>
                <a:off x="2505" y="1629"/>
                <a:ext cx="33" cy="80"/>
              </a:xfrm>
              <a:custGeom>
                <a:avLst/>
                <a:gdLst>
                  <a:gd name="T0" fmla="*/ 0 w 107"/>
                  <a:gd name="T1" fmla="*/ 0 h 255"/>
                  <a:gd name="T2" fmla="*/ 0 w 107"/>
                  <a:gd name="T3" fmla="*/ 0 h 255"/>
                  <a:gd name="T4" fmla="*/ 0 w 107"/>
                  <a:gd name="T5" fmla="*/ 0 h 255"/>
                  <a:gd name="T6" fmla="*/ 0 w 107"/>
                  <a:gd name="T7" fmla="*/ 0 h 255"/>
                  <a:gd name="T8" fmla="*/ 0 w 107"/>
                  <a:gd name="T9" fmla="*/ 0 h 255"/>
                  <a:gd name="T10" fmla="*/ 0 w 107"/>
                  <a:gd name="T11" fmla="*/ 0 h 255"/>
                  <a:gd name="T12" fmla="*/ 0 w 107"/>
                  <a:gd name="T13" fmla="*/ 0 h 255"/>
                  <a:gd name="T14" fmla="*/ 0 w 107"/>
                  <a:gd name="T15" fmla="*/ 0 h 255"/>
                  <a:gd name="T16" fmla="*/ 0 60000 65536"/>
                  <a:gd name="T17" fmla="*/ 0 60000 65536"/>
                  <a:gd name="T18" fmla="*/ 0 60000 65536"/>
                  <a:gd name="T19" fmla="*/ 0 60000 65536"/>
                  <a:gd name="T20" fmla="*/ 0 60000 65536"/>
                  <a:gd name="T21" fmla="*/ 0 60000 65536"/>
                  <a:gd name="T22" fmla="*/ 0 60000 65536"/>
                  <a:gd name="T23" fmla="*/ 0 60000 65536"/>
                  <a:gd name="T24" fmla="*/ 0 w 107"/>
                  <a:gd name="T25" fmla="*/ 0 h 255"/>
                  <a:gd name="T26" fmla="*/ 107 w 107"/>
                  <a:gd name="T27" fmla="*/ 255 h 2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7" h="255">
                    <a:moveTo>
                      <a:pt x="44" y="0"/>
                    </a:moveTo>
                    <a:cubicBezTo>
                      <a:pt x="40" y="4"/>
                      <a:pt x="24" y="15"/>
                      <a:pt x="17" y="25"/>
                    </a:cubicBezTo>
                    <a:cubicBezTo>
                      <a:pt x="10" y="35"/>
                      <a:pt x="5" y="45"/>
                      <a:pt x="3" y="59"/>
                    </a:cubicBezTo>
                    <a:cubicBezTo>
                      <a:pt x="1" y="73"/>
                      <a:pt x="0" y="93"/>
                      <a:pt x="2" y="108"/>
                    </a:cubicBezTo>
                    <a:cubicBezTo>
                      <a:pt x="4" y="123"/>
                      <a:pt x="8" y="134"/>
                      <a:pt x="14" y="148"/>
                    </a:cubicBezTo>
                    <a:cubicBezTo>
                      <a:pt x="20" y="162"/>
                      <a:pt x="28" y="178"/>
                      <a:pt x="36" y="191"/>
                    </a:cubicBezTo>
                    <a:cubicBezTo>
                      <a:pt x="44" y="204"/>
                      <a:pt x="51" y="215"/>
                      <a:pt x="63" y="226"/>
                    </a:cubicBezTo>
                    <a:cubicBezTo>
                      <a:pt x="75" y="237"/>
                      <a:pt x="98" y="249"/>
                      <a:pt x="107" y="255"/>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2" name="Freeform 17"/>
              <p:cNvSpPr>
                <a:spLocks noChangeAspect="1"/>
              </p:cNvSpPr>
              <p:nvPr/>
            </p:nvSpPr>
            <p:spPr bwMode="auto">
              <a:xfrm>
                <a:off x="2503" y="1679"/>
                <a:ext cx="8" cy="1"/>
              </a:xfrm>
              <a:custGeom>
                <a:avLst/>
                <a:gdLst>
                  <a:gd name="T0" fmla="*/ 0 w 25"/>
                  <a:gd name="T1" fmla="*/ 0 h 4"/>
                  <a:gd name="T2" fmla="*/ 0 w 25"/>
                  <a:gd name="T3" fmla="*/ 0 h 4"/>
                  <a:gd name="T4" fmla="*/ 0 w 25"/>
                  <a:gd name="T5" fmla="*/ 0 h 4"/>
                  <a:gd name="T6" fmla="*/ 0 60000 65536"/>
                  <a:gd name="T7" fmla="*/ 0 60000 65536"/>
                  <a:gd name="T8" fmla="*/ 0 60000 65536"/>
                  <a:gd name="T9" fmla="*/ 0 w 25"/>
                  <a:gd name="T10" fmla="*/ 0 h 4"/>
                  <a:gd name="T11" fmla="*/ 25 w 25"/>
                  <a:gd name="T12" fmla="*/ 4 h 4"/>
                </a:gdLst>
                <a:ahLst/>
                <a:cxnLst>
                  <a:cxn ang="T6">
                    <a:pos x="T0" y="T1"/>
                  </a:cxn>
                  <a:cxn ang="T7">
                    <a:pos x="T2" y="T3"/>
                  </a:cxn>
                  <a:cxn ang="T8">
                    <a:pos x="T4" y="T5"/>
                  </a:cxn>
                </a:cxnLst>
                <a:rect l="T9" t="T10" r="T11" b="T12"/>
                <a:pathLst>
                  <a:path w="25" h="4">
                    <a:moveTo>
                      <a:pt x="25" y="1"/>
                    </a:moveTo>
                    <a:cubicBezTo>
                      <a:pt x="23" y="1"/>
                      <a:pt x="18" y="4"/>
                      <a:pt x="14" y="4"/>
                    </a:cubicBezTo>
                    <a:cubicBezTo>
                      <a:pt x="10" y="4"/>
                      <a:pt x="3" y="1"/>
                      <a:pt x="0"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3" name="Freeform 18"/>
              <p:cNvSpPr>
                <a:spLocks noChangeAspect="1"/>
              </p:cNvSpPr>
              <p:nvPr/>
            </p:nvSpPr>
            <p:spPr bwMode="auto">
              <a:xfrm>
                <a:off x="2513" y="1621"/>
                <a:ext cx="63" cy="34"/>
              </a:xfrm>
              <a:custGeom>
                <a:avLst/>
                <a:gdLst>
                  <a:gd name="T0" fmla="*/ 0 w 204"/>
                  <a:gd name="T1" fmla="*/ 0 h 107"/>
                  <a:gd name="T2" fmla="*/ 0 w 204"/>
                  <a:gd name="T3" fmla="*/ 0 h 107"/>
                  <a:gd name="T4" fmla="*/ 0 w 204"/>
                  <a:gd name="T5" fmla="*/ 0 h 107"/>
                  <a:gd name="T6" fmla="*/ 0 w 204"/>
                  <a:gd name="T7" fmla="*/ 0 h 107"/>
                  <a:gd name="T8" fmla="*/ 0 w 204"/>
                  <a:gd name="T9" fmla="*/ 0 h 107"/>
                  <a:gd name="T10" fmla="*/ 0 w 204"/>
                  <a:gd name="T11" fmla="*/ 0 h 107"/>
                  <a:gd name="T12" fmla="*/ 0 w 204"/>
                  <a:gd name="T13" fmla="*/ 0 h 107"/>
                  <a:gd name="T14" fmla="*/ 0 60000 65536"/>
                  <a:gd name="T15" fmla="*/ 0 60000 65536"/>
                  <a:gd name="T16" fmla="*/ 0 60000 65536"/>
                  <a:gd name="T17" fmla="*/ 0 60000 65536"/>
                  <a:gd name="T18" fmla="*/ 0 60000 65536"/>
                  <a:gd name="T19" fmla="*/ 0 60000 65536"/>
                  <a:gd name="T20" fmla="*/ 0 60000 65536"/>
                  <a:gd name="T21" fmla="*/ 0 w 204"/>
                  <a:gd name="T22" fmla="*/ 0 h 107"/>
                  <a:gd name="T23" fmla="*/ 204 w 204"/>
                  <a:gd name="T24" fmla="*/ 107 h 10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107">
                    <a:moveTo>
                      <a:pt x="0" y="0"/>
                    </a:moveTo>
                    <a:cubicBezTo>
                      <a:pt x="1" y="3"/>
                      <a:pt x="0" y="11"/>
                      <a:pt x="8" y="20"/>
                    </a:cubicBezTo>
                    <a:cubicBezTo>
                      <a:pt x="16" y="29"/>
                      <a:pt x="31" y="42"/>
                      <a:pt x="48" y="54"/>
                    </a:cubicBezTo>
                    <a:cubicBezTo>
                      <a:pt x="65" y="66"/>
                      <a:pt x="91" y="81"/>
                      <a:pt x="109" y="90"/>
                    </a:cubicBezTo>
                    <a:cubicBezTo>
                      <a:pt x="127" y="99"/>
                      <a:pt x="143" y="105"/>
                      <a:pt x="156" y="106"/>
                    </a:cubicBezTo>
                    <a:cubicBezTo>
                      <a:pt x="169" y="107"/>
                      <a:pt x="180" y="104"/>
                      <a:pt x="188" y="98"/>
                    </a:cubicBezTo>
                    <a:cubicBezTo>
                      <a:pt x="196" y="92"/>
                      <a:pt x="201" y="77"/>
                      <a:pt x="204" y="7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4" name="Freeform 19"/>
              <p:cNvSpPr>
                <a:spLocks noChangeAspect="1"/>
              </p:cNvSpPr>
              <p:nvPr/>
            </p:nvSpPr>
            <p:spPr bwMode="auto">
              <a:xfrm>
                <a:off x="2479" y="1604"/>
                <a:ext cx="40" cy="19"/>
              </a:xfrm>
              <a:custGeom>
                <a:avLst/>
                <a:gdLst>
                  <a:gd name="T0" fmla="*/ 0 w 128"/>
                  <a:gd name="T1" fmla="*/ 0 h 61"/>
                  <a:gd name="T2" fmla="*/ 0 w 128"/>
                  <a:gd name="T3" fmla="*/ 0 h 61"/>
                  <a:gd name="T4" fmla="*/ 0 w 128"/>
                  <a:gd name="T5" fmla="*/ 0 h 61"/>
                  <a:gd name="T6" fmla="*/ 0 w 128"/>
                  <a:gd name="T7" fmla="*/ 0 h 61"/>
                  <a:gd name="T8" fmla="*/ 0 60000 65536"/>
                  <a:gd name="T9" fmla="*/ 0 60000 65536"/>
                  <a:gd name="T10" fmla="*/ 0 60000 65536"/>
                  <a:gd name="T11" fmla="*/ 0 60000 65536"/>
                  <a:gd name="T12" fmla="*/ 0 w 128"/>
                  <a:gd name="T13" fmla="*/ 0 h 61"/>
                  <a:gd name="T14" fmla="*/ 128 w 128"/>
                  <a:gd name="T15" fmla="*/ 61 h 61"/>
                </a:gdLst>
                <a:ahLst/>
                <a:cxnLst>
                  <a:cxn ang="T8">
                    <a:pos x="T0" y="T1"/>
                  </a:cxn>
                  <a:cxn ang="T9">
                    <a:pos x="T2" y="T3"/>
                  </a:cxn>
                  <a:cxn ang="T10">
                    <a:pos x="T4" y="T5"/>
                  </a:cxn>
                  <a:cxn ang="T11">
                    <a:pos x="T6" y="T7"/>
                  </a:cxn>
                </a:cxnLst>
                <a:rect l="T12" t="T13" r="T14" b="T15"/>
                <a:pathLst>
                  <a:path w="128" h="61">
                    <a:moveTo>
                      <a:pt x="0" y="0"/>
                    </a:moveTo>
                    <a:cubicBezTo>
                      <a:pt x="4" y="8"/>
                      <a:pt x="9" y="40"/>
                      <a:pt x="26" y="49"/>
                    </a:cubicBezTo>
                    <a:cubicBezTo>
                      <a:pt x="43" y="58"/>
                      <a:pt x="84" y="61"/>
                      <a:pt x="101" y="57"/>
                    </a:cubicBezTo>
                    <a:cubicBezTo>
                      <a:pt x="118" y="53"/>
                      <a:pt x="123" y="29"/>
                      <a:pt x="128" y="2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5" name="Freeform 20"/>
              <p:cNvSpPr>
                <a:spLocks noChangeAspect="1"/>
              </p:cNvSpPr>
              <p:nvPr/>
            </p:nvSpPr>
            <p:spPr bwMode="auto">
              <a:xfrm>
                <a:off x="2475" y="1614"/>
                <a:ext cx="16" cy="7"/>
              </a:xfrm>
              <a:custGeom>
                <a:avLst/>
                <a:gdLst>
                  <a:gd name="T0" fmla="*/ 0 w 51"/>
                  <a:gd name="T1" fmla="*/ 0 h 20"/>
                  <a:gd name="T2" fmla="*/ 0 w 51"/>
                  <a:gd name="T3" fmla="*/ 0 h 20"/>
                  <a:gd name="T4" fmla="*/ 0 w 51"/>
                  <a:gd name="T5" fmla="*/ 0 h 20"/>
                  <a:gd name="T6" fmla="*/ 0 60000 65536"/>
                  <a:gd name="T7" fmla="*/ 0 60000 65536"/>
                  <a:gd name="T8" fmla="*/ 0 60000 65536"/>
                  <a:gd name="T9" fmla="*/ 0 w 51"/>
                  <a:gd name="T10" fmla="*/ 0 h 20"/>
                  <a:gd name="T11" fmla="*/ 51 w 51"/>
                  <a:gd name="T12" fmla="*/ 20 h 20"/>
                </a:gdLst>
                <a:ahLst/>
                <a:cxnLst>
                  <a:cxn ang="T6">
                    <a:pos x="T0" y="T1"/>
                  </a:cxn>
                  <a:cxn ang="T7">
                    <a:pos x="T2" y="T3"/>
                  </a:cxn>
                  <a:cxn ang="T8">
                    <a:pos x="T4" y="T5"/>
                  </a:cxn>
                </a:cxnLst>
                <a:rect l="T9" t="T10" r="T11" b="T12"/>
                <a:pathLst>
                  <a:path w="51" h="20">
                    <a:moveTo>
                      <a:pt x="51" y="20"/>
                    </a:moveTo>
                    <a:cubicBezTo>
                      <a:pt x="46" y="19"/>
                      <a:pt x="30" y="19"/>
                      <a:pt x="22" y="16"/>
                    </a:cubicBezTo>
                    <a:cubicBezTo>
                      <a:pt x="14" y="13"/>
                      <a:pt x="5" y="3"/>
                      <a:pt x="0"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6" name="Freeform 21"/>
              <p:cNvSpPr>
                <a:spLocks noChangeAspect="1"/>
              </p:cNvSpPr>
              <p:nvPr/>
            </p:nvSpPr>
            <p:spPr bwMode="auto">
              <a:xfrm>
                <a:off x="2488" y="1623"/>
                <a:ext cx="17" cy="3"/>
              </a:xfrm>
              <a:custGeom>
                <a:avLst/>
                <a:gdLst>
                  <a:gd name="T0" fmla="*/ 0 w 54"/>
                  <a:gd name="T1" fmla="*/ 0 h 10"/>
                  <a:gd name="T2" fmla="*/ 0 w 54"/>
                  <a:gd name="T3" fmla="*/ 0 h 10"/>
                  <a:gd name="T4" fmla="*/ 0 w 54"/>
                  <a:gd name="T5" fmla="*/ 0 h 10"/>
                  <a:gd name="T6" fmla="*/ 0 60000 65536"/>
                  <a:gd name="T7" fmla="*/ 0 60000 65536"/>
                  <a:gd name="T8" fmla="*/ 0 60000 65536"/>
                  <a:gd name="T9" fmla="*/ 0 w 54"/>
                  <a:gd name="T10" fmla="*/ 0 h 10"/>
                  <a:gd name="T11" fmla="*/ 54 w 54"/>
                  <a:gd name="T12" fmla="*/ 10 h 10"/>
                </a:gdLst>
                <a:ahLst/>
                <a:cxnLst>
                  <a:cxn ang="T6">
                    <a:pos x="T0" y="T1"/>
                  </a:cxn>
                  <a:cxn ang="T7">
                    <a:pos x="T2" y="T3"/>
                  </a:cxn>
                  <a:cxn ang="T8">
                    <a:pos x="T4" y="T5"/>
                  </a:cxn>
                </a:cxnLst>
                <a:rect l="T9" t="T10" r="T11" b="T12"/>
                <a:pathLst>
                  <a:path w="54" h="10">
                    <a:moveTo>
                      <a:pt x="54" y="0"/>
                    </a:moveTo>
                    <a:cubicBezTo>
                      <a:pt x="50" y="1"/>
                      <a:pt x="35" y="8"/>
                      <a:pt x="26" y="9"/>
                    </a:cubicBezTo>
                    <a:cubicBezTo>
                      <a:pt x="17" y="10"/>
                      <a:pt x="5" y="7"/>
                      <a:pt x="0" y="7"/>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7" name="Freeform 22"/>
              <p:cNvSpPr>
                <a:spLocks noChangeAspect="1"/>
              </p:cNvSpPr>
              <p:nvPr/>
            </p:nvSpPr>
            <p:spPr bwMode="auto">
              <a:xfrm>
                <a:off x="2572" y="1648"/>
                <a:ext cx="65" cy="32"/>
              </a:xfrm>
              <a:custGeom>
                <a:avLst/>
                <a:gdLst>
                  <a:gd name="T0" fmla="*/ 0 w 212"/>
                  <a:gd name="T1" fmla="*/ 0 h 107"/>
                  <a:gd name="T2" fmla="*/ 0 w 212"/>
                  <a:gd name="T3" fmla="*/ 0 h 107"/>
                  <a:gd name="T4" fmla="*/ 0 w 212"/>
                  <a:gd name="T5" fmla="*/ 0 h 107"/>
                  <a:gd name="T6" fmla="*/ 0 w 212"/>
                  <a:gd name="T7" fmla="*/ 0 h 107"/>
                  <a:gd name="T8" fmla="*/ 0 w 212"/>
                  <a:gd name="T9" fmla="*/ 0 h 107"/>
                  <a:gd name="T10" fmla="*/ 0 w 212"/>
                  <a:gd name="T11" fmla="*/ 0 h 107"/>
                  <a:gd name="T12" fmla="*/ 0 60000 65536"/>
                  <a:gd name="T13" fmla="*/ 0 60000 65536"/>
                  <a:gd name="T14" fmla="*/ 0 60000 65536"/>
                  <a:gd name="T15" fmla="*/ 0 60000 65536"/>
                  <a:gd name="T16" fmla="*/ 0 60000 65536"/>
                  <a:gd name="T17" fmla="*/ 0 60000 65536"/>
                  <a:gd name="T18" fmla="*/ 0 w 212"/>
                  <a:gd name="T19" fmla="*/ 0 h 107"/>
                  <a:gd name="T20" fmla="*/ 212 w 212"/>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12" h="107">
                    <a:moveTo>
                      <a:pt x="9" y="0"/>
                    </a:moveTo>
                    <a:cubicBezTo>
                      <a:pt x="9" y="4"/>
                      <a:pt x="0" y="15"/>
                      <a:pt x="9" y="26"/>
                    </a:cubicBezTo>
                    <a:cubicBezTo>
                      <a:pt x="18" y="37"/>
                      <a:pt x="39" y="54"/>
                      <a:pt x="62" y="67"/>
                    </a:cubicBezTo>
                    <a:cubicBezTo>
                      <a:pt x="85" y="80"/>
                      <a:pt x="123" y="95"/>
                      <a:pt x="146" y="101"/>
                    </a:cubicBezTo>
                    <a:cubicBezTo>
                      <a:pt x="169" y="107"/>
                      <a:pt x="189" y="105"/>
                      <a:pt x="200" y="101"/>
                    </a:cubicBezTo>
                    <a:cubicBezTo>
                      <a:pt x="211" y="97"/>
                      <a:pt x="210" y="80"/>
                      <a:pt x="212" y="74"/>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8" name="Freeform 23"/>
              <p:cNvSpPr>
                <a:spLocks noChangeAspect="1"/>
              </p:cNvSpPr>
              <p:nvPr/>
            </p:nvSpPr>
            <p:spPr bwMode="auto">
              <a:xfrm>
                <a:off x="2550" y="1656"/>
                <a:ext cx="35" cy="11"/>
              </a:xfrm>
              <a:custGeom>
                <a:avLst/>
                <a:gdLst>
                  <a:gd name="T0" fmla="*/ 0 w 113"/>
                  <a:gd name="T1" fmla="*/ 0 h 32"/>
                  <a:gd name="T2" fmla="*/ 0 w 113"/>
                  <a:gd name="T3" fmla="*/ 0 h 32"/>
                  <a:gd name="T4" fmla="*/ 0 w 113"/>
                  <a:gd name="T5" fmla="*/ 0 h 32"/>
                  <a:gd name="T6" fmla="*/ 0 60000 65536"/>
                  <a:gd name="T7" fmla="*/ 0 60000 65536"/>
                  <a:gd name="T8" fmla="*/ 0 60000 65536"/>
                  <a:gd name="T9" fmla="*/ 0 w 113"/>
                  <a:gd name="T10" fmla="*/ 0 h 32"/>
                  <a:gd name="T11" fmla="*/ 113 w 113"/>
                  <a:gd name="T12" fmla="*/ 32 h 32"/>
                </a:gdLst>
                <a:ahLst/>
                <a:cxnLst>
                  <a:cxn ang="T6">
                    <a:pos x="T0" y="T1"/>
                  </a:cxn>
                  <a:cxn ang="T7">
                    <a:pos x="T2" y="T3"/>
                  </a:cxn>
                  <a:cxn ang="T8">
                    <a:pos x="T4" y="T5"/>
                  </a:cxn>
                </a:cxnLst>
                <a:rect l="T9" t="T10" r="T11" b="T12"/>
                <a:pathLst>
                  <a:path w="113" h="32">
                    <a:moveTo>
                      <a:pt x="0" y="0"/>
                    </a:moveTo>
                    <a:cubicBezTo>
                      <a:pt x="7" y="4"/>
                      <a:pt x="25" y="18"/>
                      <a:pt x="44" y="23"/>
                    </a:cubicBezTo>
                    <a:cubicBezTo>
                      <a:pt x="63" y="28"/>
                      <a:pt x="99" y="30"/>
                      <a:pt x="113" y="3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9" name="Freeform 24"/>
              <p:cNvSpPr>
                <a:spLocks noChangeAspect="1"/>
              </p:cNvSpPr>
              <p:nvPr/>
            </p:nvSpPr>
            <p:spPr bwMode="auto">
              <a:xfrm>
                <a:off x="2552" y="1659"/>
                <a:ext cx="25" cy="11"/>
              </a:xfrm>
              <a:custGeom>
                <a:avLst/>
                <a:gdLst>
                  <a:gd name="T0" fmla="*/ 0 w 83"/>
                  <a:gd name="T1" fmla="*/ 0 h 37"/>
                  <a:gd name="T2" fmla="*/ 0 w 83"/>
                  <a:gd name="T3" fmla="*/ 0 h 37"/>
                  <a:gd name="T4" fmla="*/ 0 w 83"/>
                  <a:gd name="T5" fmla="*/ 0 h 37"/>
                  <a:gd name="T6" fmla="*/ 0 w 83"/>
                  <a:gd name="T7" fmla="*/ 0 h 37"/>
                  <a:gd name="T8" fmla="*/ 0 w 83"/>
                  <a:gd name="T9" fmla="*/ 0 h 37"/>
                  <a:gd name="T10" fmla="*/ 0 60000 65536"/>
                  <a:gd name="T11" fmla="*/ 0 60000 65536"/>
                  <a:gd name="T12" fmla="*/ 0 60000 65536"/>
                  <a:gd name="T13" fmla="*/ 0 60000 65536"/>
                  <a:gd name="T14" fmla="*/ 0 60000 65536"/>
                  <a:gd name="T15" fmla="*/ 0 w 83"/>
                  <a:gd name="T16" fmla="*/ 0 h 37"/>
                  <a:gd name="T17" fmla="*/ 83 w 83"/>
                  <a:gd name="T18" fmla="*/ 37 h 37"/>
                </a:gdLst>
                <a:ahLst/>
                <a:cxnLst>
                  <a:cxn ang="T10">
                    <a:pos x="T0" y="T1"/>
                  </a:cxn>
                  <a:cxn ang="T11">
                    <a:pos x="T2" y="T3"/>
                  </a:cxn>
                  <a:cxn ang="T12">
                    <a:pos x="T4" y="T5"/>
                  </a:cxn>
                  <a:cxn ang="T13">
                    <a:pos x="T6" y="T7"/>
                  </a:cxn>
                  <a:cxn ang="T14">
                    <a:pos x="T8" y="T9"/>
                  </a:cxn>
                </a:cxnLst>
                <a:rect l="T15" t="T16" r="T17" b="T18"/>
                <a:pathLst>
                  <a:path w="83" h="37">
                    <a:moveTo>
                      <a:pt x="83" y="0"/>
                    </a:moveTo>
                    <a:cubicBezTo>
                      <a:pt x="79" y="1"/>
                      <a:pt x="65" y="7"/>
                      <a:pt x="56" y="9"/>
                    </a:cubicBezTo>
                    <a:cubicBezTo>
                      <a:pt x="47" y="11"/>
                      <a:pt x="32" y="9"/>
                      <a:pt x="26" y="12"/>
                    </a:cubicBezTo>
                    <a:cubicBezTo>
                      <a:pt x="20" y="15"/>
                      <a:pt x="22" y="21"/>
                      <a:pt x="18" y="25"/>
                    </a:cubicBezTo>
                    <a:cubicBezTo>
                      <a:pt x="14" y="29"/>
                      <a:pt x="4" y="35"/>
                      <a:pt x="0" y="37"/>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0" name="Freeform 25"/>
              <p:cNvSpPr>
                <a:spLocks noChangeAspect="1"/>
              </p:cNvSpPr>
              <p:nvPr/>
            </p:nvSpPr>
            <p:spPr bwMode="auto">
              <a:xfrm>
                <a:off x="2635" y="1669"/>
                <a:ext cx="74" cy="20"/>
              </a:xfrm>
              <a:custGeom>
                <a:avLst/>
                <a:gdLst>
                  <a:gd name="T0" fmla="*/ 0 w 238"/>
                  <a:gd name="T1" fmla="*/ 0 h 62"/>
                  <a:gd name="T2" fmla="*/ 0 w 238"/>
                  <a:gd name="T3" fmla="*/ 0 h 62"/>
                  <a:gd name="T4" fmla="*/ 0 w 238"/>
                  <a:gd name="T5" fmla="*/ 0 h 62"/>
                  <a:gd name="T6" fmla="*/ 0 w 238"/>
                  <a:gd name="T7" fmla="*/ 0 h 62"/>
                  <a:gd name="T8" fmla="*/ 0 w 238"/>
                  <a:gd name="T9" fmla="*/ 0 h 62"/>
                  <a:gd name="T10" fmla="*/ 0 w 238"/>
                  <a:gd name="T11" fmla="*/ 0 h 62"/>
                  <a:gd name="T12" fmla="*/ 0 60000 65536"/>
                  <a:gd name="T13" fmla="*/ 0 60000 65536"/>
                  <a:gd name="T14" fmla="*/ 0 60000 65536"/>
                  <a:gd name="T15" fmla="*/ 0 60000 65536"/>
                  <a:gd name="T16" fmla="*/ 0 60000 65536"/>
                  <a:gd name="T17" fmla="*/ 0 60000 65536"/>
                  <a:gd name="T18" fmla="*/ 0 w 238"/>
                  <a:gd name="T19" fmla="*/ 0 h 62"/>
                  <a:gd name="T20" fmla="*/ 238 w 238"/>
                  <a:gd name="T21" fmla="*/ 62 h 62"/>
                </a:gdLst>
                <a:ahLst/>
                <a:cxnLst>
                  <a:cxn ang="T12">
                    <a:pos x="T0" y="T1"/>
                  </a:cxn>
                  <a:cxn ang="T13">
                    <a:pos x="T2" y="T3"/>
                  </a:cxn>
                  <a:cxn ang="T14">
                    <a:pos x="T4" y="T5"/>
                  </a:cxn>
                  <a:cxn ang="T15">
                    <a:pos x="T6" y="T7"/>
                  </a:cxn>
                  <a:cxn ang="T16">
                    <a:pos x="T8" y="T9"/>
                  </a:cxn>
                  <a:cxn ang="T17">
                    <a:pos x="T10" y="T11"/>
                  </a:cxn>
                </a:cxnLst>
                <a:rect l="T18" t="T19" r="T20" b="T21"/>
                <a:pathLst>
                  <a:path w="238" h="62">
                    <a:moveTo>
                      <a:pt x="5" y="12"/>
                    </a:moveTo>
                    <a:cubicBezTo>
                      <a:pt x="7" y="16"/>
                      <a:pt x="0" y="31"/>
                      <a:pt x="18" y="39"/>
                    </a:cubicBezTo>
                    <a:cubicBezTo>
                      <a:pt x="36" y="47"/>
                      <a:pt x="84" y="58"/>
                      <a:pt x="113" y="60"/>
                    </a:cubicBezTo>
                    <a:cubicBezTo>
                      <a:pt x="142" y="62"/>
                      <a:pt x="173" y="56"/>
                      <a:pt x="193" y="51"/>
                    </a:cubicBezTo>
                    <a:cubicBezTo>
                      <a:pt x="213" y="46"/>
                      <a:pt x="224" y="39"/>
                      <a:pt x="231" y="31"/>
                    </a:cubicBezTo>
                    <a:cubicBezTo>
                      <a:pt x="238" y="23"/>
                      <a:pt x="233" y="6"/>
                      <a:pt x="233"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1" name="Freeform 26"/>
              <p:cNvSpPr>
                <a:spLocks noChangeAspect="1"/>
              </p:cNvSpPr>
              <p:nvPr/>
            </p:nvSpPr>
            <p:spPr bwMode="auto">
              <a:xfrm>
                <a:off x="2708" y="1652"/>
                <a:ext cx="74" cy="32"/>
              </a:xfrm>
              <a:custGeom>
                <a:avLst/>
                <a:gdLst>
                  <a:gd name="T0" fmla="*/ 0 w 239"/>
                  <a:gd name="T1" fmla="*/ 0 h 102"/>
                  <a:gd name="T2" fmla="*/ 0 w 239"/>
                  <a:gd name="T3" fmla="*/ 0 h 102"/>
                  <a:gd name="T4" fmla="*/ 0 w 239"/>
                  <a:gd name="T5" fmla="*/ 0 h 102"/>
                  <a:gd name="T6" fmla="*/ 0 w 239"/>
                  <a:gd name="T7" fmla="*/ 0 h 102"/>
                  <a:gd name="T8" fmla="*/ 0 w 239"/>
                  <a:gd name="T9" fmla="*/ 0 h 102"/>
                  <a:gd name="T10" fmla="*/ 0 w 239"/>
                  <a:gd name="T11" fmla="*/ 0 h 102"/>
                  <a:gd name="T12" fmla="*/ 0 60000 65536"/>
                  <a:gd name="T13" fmla="*/ 0 60000 65536"/>
                  <a:gd name="T14" fmla="*/ 0 60000 65536"/>
                  <a:gd name="T15" fmla="*/ 0 60000 65536"/>
                  <a:gd name="T16" fmla="*/ 0 60000 65536"/>
                  <a:gd name="T17" fmla="*/ 0 60000 65536"/>
                  <a:gd name="T18" fmla="*/ 0 w 239"/>
                  <a:gd name="T19" fmla="*/ 0 h 102"/>
                  <a:gd name="T20" fmla="*/ 239 w 239"/>
                  <a:gd name="T21" fmla="*/ 102 h 102"/>
                </a:gdLst>
                <a:ahLst/>
                <a:cxnLst>
                  <a:cxn ang="T12">
                    <a:pos x="T0" y="T1"/>
                  </a:cxn>
                  <a:cxn ang="T13">
                    <a:pos x="T2" y="T3"/>
                  </a:cxn>
                  <a:cxn ang="T14">
                    <a:pos x="T4" y="T5"/>
                  </a:cxn>
                  <a:cxn ang="T15">
                    <a:pos x="T6" y="T7"/>
                  </a:cxn>
                  <a:cxn ang="T16">
                    <a:pos x="T8" y="T9"/>
                  </a:cxn>
                  <a:cxn ang="T17">
                    <a:pos x="T10" y="T11"/>
                  </a:cxn>
                </a:cxnLst>
                <a:rect l="T18" t="T19" r="T20" b="T21"/>
                <a:pathLst>
                  <a:path w="239" h="102">
                    <a:moveTo>
                      <a:pt x="0" y="70"/>
                    </a:moveTo>
                    <a:cubicBezTo>
                      <a:pt x="3" y="74"/>
                      <a:pt x="1" y="89"/>
                      <a:pt x="17" y="94"/>
                    </a:cubicBezTo>
                    <a:cubicBezTo>
                      <a:pt x="33" y="99"/>
                      <a:pt x="68" y="102"/>
                      <a:pt x="95" y="99"/>
                    </a:cubicBezTo>
                    <a:cubicBezTo>
                      <a:pt x="122" y="96"/>
                      <a:pt x="158" y="86"/>
                      <a:pt x="181" y="76"/>
                    </a:cubicBezTo>
                    <a:cubicBezTo>
                      <a:pt x="204" y="66"/>
                      <a:pt x="223" y="49"/>
                      <a:pt x="231" y="36"/>
                    </a:cubicBezTo>
                    <a:cubicBezTo>
                      <a:pt x="239" y="23"/>
                      <a:pt x="228" y="7"/>
                      <a:pt x="227"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2" name="Freeform 27"/>
              <p:cNvSpPr>
                <a:spLocks noChangeAspect="1"/>
              </p:cNvSpPr>
              <p:nvPr/>
            </p:nvSpPr>
            <p:spPr bwMode="auto">
              <a:xfrm>
                <a:off x="2779" y="1623"/>
                <a:ext cx="53" cy="40"/>
              </a:xfrm>
              <a:custGeom>
                <a:avLst/>
                <a:gdLst>
                  <a:gd name="T0" fmla="*/ 0 w 172"/>
                  <a:gd name="T1" fmla="*/ 0 h 128"/>
                  <a:gd name="T2" fmla="*/ 0 w 172"/>
                  <a:gd name="T3" fmla="*/ 0 h 128"/>
                  <a:gd name="T4" fmla="*/ 0 w 172"/>
                  <a:gd name="T5" fmla="*/ 0 h 128"/>
                  <a:gd name="T6" fmla="*/ 0 w 172"/>
                  <a:gd name="T7" fmla="*/ 0 h 128"/>
                  <a:gd name="T8" fmla="*/ 0 w 172"/>
                  <a:gd name="T9" fmla="*/ 0 h 128"/>
                  <a:gd name="T10" fmla="*/ 0 w 172"/>
                  <a:gd name="T11" fmla="*/ 0 h 128"/>
                  <a:gd name="T12" fmla="*/ 0 60000 65536"/>
                  <a:gd name="T13" fmla="*/ 0 60000 65536"/>
                  <a:gd name="T14" fmla="*/ 0 60000 65536"/>
                  <a:gd name="T15" fmla="*/ 0 60000 65536"/>
                  <a:gd name="T16" fmla="*/ 0 60000 65536"/>
                  <a:gd name="T17" fmla="*/ 0 60000 65536"/>
                  <a:gd name="T18" fmla="*/ 0 w 172"/>
                  <a:gd name="T19" fmla="*/ 0 h 128"/>
                  <a:gd name="T20" fmla="*/ 172 w 172"/>
                  <a:gd name="T21" fmla="*/ 128 h 128"/>
                </a:gdLst>
                <a:ahLst/>
                <a:cxnLst>
                  <a:cxn ang="T12">
                    <a:pos x="T0" y="T1"/>
                  </a:cxn>
                  <a:cxn ang="T13">
                    <a:pos x="T2" y="T3"/>
                  </a:cxn>
                  <a:cxn ang="T14">
                    <a:pos x="T4" y="T5"/>
                  </a:cxn>
                  <a:cxn ang="T15">
                    <a:pos x="T6" y="T7"/>
                  </a:cxn>
                  <a:cxn ang="T16">
                    <a:pos x="T8" y="T9"/>
                  </a:cxn>
                  <a:cxn ang="T17">
                    <a:pos x="T10" y="T11"/>
                  </a:cxn>
                </a:cxnLst>
                <a:rect l="T18" t="T19" r="T20" b="T21"/>
                <a:pathLst>
                  <a:path w="172" h="128">
                    <a:moveTo>
                      <a:pt x="0" y="95"/>
                    </a:moveTo>
                    <a:cubicBezTo>
                      <a:pt x="4" y="100"/>
                      <a:pt x="7" y="126"/>
                      <a:pt x="25" y="127"/>
                    </a:cubicBezTo>
                    <a:cubicBezTo>
                      <a:pt x="43" y="128"/>
                      <a:pt x="88" y="111"/>
                      <a:pt x="111" y="99"/>
                    </a:cubicBezTo>
                    <a:cubicBezTo>
                      <a:pt x="134" y="87"/>
                      <a:pt x="152" y="69"/>
                      <a:pt x="162" y="56"/>
                    </a:cubicBezTo>
                    <a:cubicBezTo>
                      <a:pt x="172" y="43"/>
                      <a:pt x="171" y="30"/>
                      <a:pt x="171" y="21"/>
                    </a:cubicBezTo>
                    <a:cubicBezTo>
                      <a:pt x="171" y="12"/>
                      <a:pt x="163" y="4"/>
                      <a:pt x="161"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3" name="Freeform 28"/>
              <p:cNvSpPr>
                <a:spLocks noChangeAspect="1"/>
              </p:cNvSpPr>
              <p:nvPr/>
            </p:nvSpPr>
            <p:spPr bwMode="auto">
              <a:xfrm>
                <a:off x="2830" y="1586"/>
                <a:ext cx="44" cy="43"/>
              </a:xfrm>
              <a:custGeom>
                <a:avLst/>
                <a:gdLst>
                  <a:gd name="T0" fmla="*/ 0 w 142"/>
                  <a:gd name="T1" fmla="*/ 0 h 140"/>
                  <a:gd name="T2" fmla="*/ 0 w 142"/>
                  <a:gd name="T3" fmla="*/ 0 h 140"/>
                  <a:gd name="T4" fmla="*/ 0 w 142"/>
                  <a:gd name="T5" fmla="*/ 0 h 140"/>
                  <a:gd name="T6" fmla="*/ 0 w 142"/>
                  <a:gd name="T7" fmla="*/ 0 h 140"/>
                  <a:gd name="T8" fmla="*/ 0 w 142"/>
                  <a:gd name="T9" fmla="*/ 0 h 140"/>
                  <a:gd name="T10" fmla="*/ 0 w 142"/>
                  <a:gd name="T11" fmla="*/ 0 h 140"/>
                  <a:gd name="T12" fmla="*/ 0 60000 65536"/>
                  <a:gd name="T13" fmla="*/ 0 60000 65536"/>
                  <a:gd name="T14" fmla="*/ 0 60000 65536"/>
                  <a:gd name="T15" fmla="*/ 0 60000 65536"/>
                  <a:gd name="T16" fmla="*/ 0 60000 65536"/>
                  <a:gd name="T17" fmla="*/ 0 60000 65536"/>
                  <a:gd name="T18" fmla="*/ 0 w 142"/>
                  <a:gd name="T19" fmla="*/ 0 h 140"/>
                  <a:gd name="T20" fmla="*/ 142 w 142"/>
                  <a:gd name="T21" fmla="*/ 140 h 140"/>
                </a:gdLst>
                <a:ahLst/>
                <a:cxnLst>
                  <a:cxn ang="T12">
                    <a:pos x="T0" y="T1"/>
                  </a:cxn>
                  <a:cxn ang="T13">
                    <a:pos x="T2" y="T3"/>
                  </a:cxn>
                  <a:cxn ang="T14">
                    <a:pos x="T4" y="T5"/>
                  </a:cxn>
                  <a:cxn ang="T15">
                    <a:pos x="T6" y="T7"/>
                  </a:cxn>
                  <a:cxn ang="T16">
                    <a:pos x="T8" y="T9"/>
                  </a:cxn>
                  <a:cxn ang="T17">
                    <a:pos x="T10" y="T11"/>
                  </a:cxn>
                </a:cxnLst>
                <a:rect l="T18" t="T19" r="T20" b="T21"/>
                <a:pathLst>
                  <a:path w="142" h="140">
                    <a:moveTo>
                      <a:pt x="0" y="123"/>
                    </a:moveTo>
                    <a:cubicBezTo>
                      <a:pt x="4" y="125"/>
                      <a:pt x="12" y="140"/>
                      <a:pt x="27" y="137"/>
                    </a:cubicBezTo>
                    <a:cubicBezTo>
                      <a:pt x="42" y="134"/>
                      <a:pt x="75" y="116"/>
                      <a:pt x="93" y="102"/>
                    </a:cubicBezTo>
                    <a:cubicBezTo>
                      <a:pt x="111" y="88"/>
                      <a:pt x="125" y="68"/>
                      <a:pt x="133" y="55"/>
                    </a:cubicBezTo>
                    <a:cubicBezTo>
                      <a:pt x="141" y="42"/>
                      <a:pt x="142" y="33"/>
                      <a:pt x="142" y="24"/>
                    </a:cubicBezTo>
                    <a:cubicBezTo>
                      <a:pt x="142" y="15"/>
                      <a:pt x="136" y="5"/>
                      <a:pt x="134"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4" name="Freeform 29"/>
              <p:cNvSpPr>
                <a:spLocks noChangeAspect="1"/>
              </p:cNvSpPr>
              <p:nvPr/>
            </p:nvSpPr>
            <p:spPr bwMode="auto">
              <a:xfrm>
                <a:off x="2730" y="1641"/>
                <a:ext cx="107" cy="60"/>
              </a:xfrm>
              <a:custGeom>
                <a:avLst/>
                <a:gdLst>
                  <a:gd name="T0" fmla="*/ 0 w 346"/>
                  <a:gd name="T1" fmla="*/ 0 h 190"/>
                  <a:gd name="T2" fmla="*/ 0 w 346"/>
                  <a:gd name="T3" fmla="*/ 0 h 190"/>
                  <a:gd name="T4" fmla="*/ 0 w 346"/>
                  <a:gd name="T5" fmla="*/ 0 h 190"/>
                  <a:gd name="T6" fmla="*/ 0 w 346"/>
                  <a:gd name="T7" fmla="*/ 0 h 190"/>
                  <a:gd name="T8" fmla="*/ 0 w 346"/>
                  <a:gd name="T9" fmla="*/ 0 h 190"/>
                  <a:gd name="T10" fmla="*/ 0 w 346"/>
                  <a:gd name="T11" fmla="*/ 0 h 190"/>
                  <a:gd name="T12" fmla="*/ 0 w 346"/>
                  <a:gd name="T13" fmla="*/ 0 h 190"/>
                  <a:gd name="T14" fmla="*/ 0 w 346"/>
                  <a:gd name="T15" fmla="*/ 0 h 190"/>
                  <a:gd name="T16" fmla="*/ 0 w 346"/>
                  <a:gd name="T17" fmla="*/ 0 h 1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6"/>
                  <a:gd name="T28" fmla="*/ 0 h 190"/>
                  <a:gd name="T29" fmla="*/ 346 w 346"/>
                  <a:gd name="T30" fmla="*/ 190 h 1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6" h="190">
                    <a:moveTo>
                      <a:pt x="321" y="0"/>
                    </a:moveTo>
                    <a:cubicBezTo>
                      <a:pt x="324" y="4"/>
                      <a:pt x="339" y="16"/>
                      <a:pt x="342" y="28"/>
                    </a:cubicBezTo>
                    <a:cubicBezTo>
                      <a:pt x="345" y="40"/>
                      <a:pt x="346" y="56"/>
                      <a:pt x="342" y="74"/>
                    </a:cubicBezTo>
                    <a:cubicBezTo>
                      <a:pt x="338" y="92"/>
                      <a:pt x="330" y="120"/>
                      <a:pt x="318" y="136"/>
                    </a:cubicBezTo>
                    <a:cubicBezTo>
                      <a:pt x="306" y="152"/>
                      <a:pt x="291" y="161"/>
                      <a:pt x="272" y="170"/>
                    </a:cubicBezTo>
                    <a:cubicBezTo>
                      <a:pt x="253" y="179"/>
                      <a:pt x="229" y="188"/>
                      <a:pt x="206" y="189"/>
                    </a:cubicBezTo>
                    <a:cubicBezTo>
                      <a:pt x="183" y="190"/>
                      <a:pt x="159" y="179"/>
                      <a:pt x="132" y="176"/>
                    </a:cubicBezTo>
                    <a:cubicBezTo>
                      <a:pt x="105" y="173"/>
                      <a:pt x="67" y="168"/>
                      <a:pt x="45" y="170"/>
                    </a:cubicBezTo>
                    <a:cubicBezTo>
                      <a:pt x="23" y="172"/>
                      <a:pt x="9" y="185"/>
                      <a:pt x="0" y="189"/>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5" name="Freeform 30"/>
              <p:cNvSpPr>
                <a:spLocks noChangeAspect="1"/>
              </p:cNvSpPr>
              <p:nvPr/>
            </p:nvSpPr>
            <p:spPr bwMode="auto">
              <a:xfrm>
                <a:off x="2738" y="1689"/>
                <a:ext cx="8" cy="5"/>
              </a:xfrm>
              <a:custGeom>
                <a:avLst/>
                <a:gdLst>
                  <a:gd name="T0" fmla="*/ 0 w 28"/>
                  <a:gd name="T1" fmla="*/ 0 h 13"/>
                  <a:gd name="T2" fmla="*/ 0 w 28"/>
                  <a:gd name="T3" fmla="*/ 0 h 13"/>
                  <a:gd name="T4" fmla="*/ 0 w 28"/>
                  <a:gd name="T5" fmla="*/ 0 h 13"/>
                  <a:gd name="T6" fmla="*/ 0 60000 65536"/>
                  <a:gd name="T7" fmla="*/ 0 60000 65536"/>
                  <a:gd name="T8" fmla="*/ 0 60000 65536"/>
                  <a:gd name="T9" fmla="*/ 0 w 28"/>
                  <a:gd name="T10" fmla="*/ 0 h 13"/>
                  <a:gd name="T11" fmla="*/ 28 w 28"/>
                  <a:gd name="T12" fmla="*/ 13 h 13"/>
                </a:gdLst>
                <a:ahLst/>
                <a:cxnLst>
                  <a:cxn ang="T6">
                    <a:pos x="T0" y="T1"/>
                  </a:cxn>
                  <a:cxn ang="T7">
                    <a:pos x="T2" y="T3"/>
                  </a:cxn>
                  <a:cxn ang="T8">
                    <a:pos x="T4" y="T5"/>
                  </a:cxn>
                </a:cxnLst>
                <a:rect l="T9" t="T10" r="T11" b="T12"/>
                <a:pathLst>
                  <a:path w="28" h="13">
                    <a:moveTo>
                      <a:pt x="28" y="13"/>
                    </a:moveTo>
                    <a:cubicBezTo>
                      <a:pt x="26" y="12"/>
                      <a:pt x="20" y="9"/>
                      <a:pt x="16" y="7"/>
                    </a:cubicBezTo>
                    <a:cubicBezTo>
                      <a:pt x="12" y="5"/>
                      <a:pt x="3" y="2"/>
                      <a:pt x="0"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6" name="Freeform 31"/>
              <p:cNvSpPr>
                <a:spLocks noChangeAspect="1"/>
              </p:cNvSpPr>
              <p:nvPr/>
            </p:nvSpPr>
            <p:spPr bwMode="auto">
              <a:xfrm>
                <a:off x="2783" y="1699"/>
                <a:ext cx="29" cy="55"/>
              </a:xfrm>
              <a:custGeom>
                <a:avLst/>
                <a:gdLst>
                  <a:gd name="T0" fmla="*/ 0 w 95"/>
                  <a:gd name="T1" fmla="*/ 0 h 177"/>
                  <a:gd name="T2" fmla="*/ 0 w 95"/>
                  <a:gd name="T3" fmla="*/ 0 h 177"/>
                  <a:gd name="T4" fmla="*/ 0 w 95"/>
                  <a:gd name="T5" fmla="*/ 0 h 177"/>
                  <a:gd name="T6" fmla="*/ 0 w 95"/>
                  <a:gd name="T7" fmla="*/ 0 h 177"/>
                  <a:gd name="T8" fmla="*/ 0 w 95"/>
                  <a:gd name="T9" fmla="*/ 0 h 177"/>
                  <a:gd name="T10" fmla="*/ 0 60000 65536"/>
                  <a:gd name="T11" fmla="*/ 0 60000 65536"/>
                  <a:gd name="T12" fmla="*/ 0 60000 65536"/>
                  <a:gd name="T13" fmla="*/ 0 60000 65536"/>
                  <a:gd name="T14" fmla="*/ 0 60000 65536"/>
                  <a:gd name="T15" fmla="*/ 0 w 95"/>
                  <a:gd name="T16" fmla="*/ 0 h 177"/>
                  <a:gd name="T17" fmla="*/ 95 w 95"/>
                  <a:gd name="T18" fmla="*/ 177 h 177"/>
                </a:gdLst>
                <a:ahLst/>
                <a:cxnLst>
                  <a:cxn ang="T10">
                    <a:pos x="T0" y="T1"/>
                  </a:cxn>
                  <a:cxn ang="T11">
                    <a:pos x="T2" y="T3"/>
                  </a:cxn>
                  <a:cxn ang="T12">
                    <a:pos x="T4" y="T5"/>
                  </a:cxn>
                  <a:cxn ang="T13">
                    <a:pos x="T6" y="T7"/>
                  </a:cxn>
                  <a:cxn ang="T14">
                    <a:pos x="T8" y="T9"/>
                  </a:cxn>
                </a:cxnLst>
                <a:rect l="T15" t="T16" r="T17" b="T18"/>
                <a:pathLst>
                  <a:path w="95" h="177">
                    <a:moveTo>
                      <a:pt x="0" y="0"/>
                    </a:moveTo>
                    <a:cubicBezTo>
                      <a:pt x="9" y="2"/>
                      <a:pt x="37" y="3"/>
                      <a:pt x="52" y="14"/>
                    </a:cubicBezTo>
                    <a:cubicBezTo>
                      <a:pt x="67" y="25"/>
                      <a:pt x="87" y="44"/>
                      <a:pt x="91" y="64"/>
                    </a:cubicBezTo>
                    <a:cubicBezTo>
                      <a:pt x="95" y="84"/>
                      <a:pt x="83" y="118"/>
                      <a:pt x="76" y="137"/>
                    </a:cubicBezTo>
                    <a:cubicBezTo>
                      <a:pt x="69" y="156"/>
                      <a:pt x="53" y="169"/>
                      <a:pt x="47" y="177"/>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7" name="Freeform 32"/>
              <p:cNvSpPr>
                <a:spLocks noChangeAspect="1"/>
              </p:cNvSpPr>
              <p:nvPr/>
            </p:nvSpPr>
            <p:spPr bwMode="auto">
              <a:xfrm>
                <a:off x="2708" y="1738"/>
                <a:ext cx="95" cy="63"/>
              </a:xfrm>
              <a:custGeom>
                <a:avLst/>
                <a:gdLst>
                  <a:gd name="T0" fmla="*/ 0 w 305"/>
                  <a:gd name="T1" fmla="*/ 0 h 204"/>
                  <a:gd name="T2" fmla="*/ 0 w 305"/>
                  <a:gd name="T3" fmla="*/ 0 h 204"/>
                  <a:gd name="T4" fmla="*/ 0 w 305"/>
                  <a:gd name="T5" fmla="*/ 0 h 204"/>
                  <a:gd name="T6" fmla="*/ 0 w 305"/>
                  <a:gd name="T7" fmla="*/ 0 h 204"/>
                  <a:gd name="T8" fmla="*/ 0 w 305"/>
                  <a:gd name="T9" fmla="*/ 0 h 204"/>
                  <a:gd name="T10" fmla="*/ 0 w 305"/>
                  <a:gd name="T11" fmla="*/ 0 h 204"/>
                  <a:gd name="T12" fmla="*/ 0 w 305"/>
                  <a:gd name="T13" fmla="*/ 0 h 204"/>
                  <a:gd name="T14" fmla="*/ 0 w 305"/>
                  <a:gd name="T15" fmla="*/ 0 h 204"/>
                  <a:gd name="T16" fmla="*/ 0 60000 65536"/>
                  <a:gd name="T17" fmla="*/ 0 60000 65536"/>
                  <a:gd name="T18" fmla="*/ 0 60000 65536"/>
                  <a:gd name="T19" fmla="*/ 0 60000 65536"/>
                  <a:gd name="T20" fmla="*/ 0 60000 65536"/>
                  <a:gd name="T21" fmla="*/ 0 60000 65536"/>
                  <a:gd name="T22" fmla="*/ 0 60000 65536"/>
                  <a:gd name="T23" fmla="*/ 0 60000 65536"/>
                  <a:gd name="T24" fmla="*/ 0 w 305"/>
                  <a:gd name="T25" fmla="*/ 0 h 204"/>
                  <a:gd name="T26" fmla="*/ 305 w 305"/>
                  <a:gd name="T27" fmla="*/ 204 h 2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5" h="204">
                    <a:moveTo>
                      <a:pt x="0" y="183"/>
                    </a:moveTo>
                    <a:cubicBezTo>
                      <a:pt x="4" y="168"/>
                      <a:pt x="11" y="118"/>
                      <a:pt x="25" y="92"/>
                    </a:cubicBezTo>
                    <a:cubicBezTo>
                      <a:pt x="39" y="66"/>
                      <a:pt x="60" y="41"/>
                      <a:pt x="82" y="26"/>
                    </a:cubicBezTo>
                    <a:cubicBezTo>
                      <a:pt x="104" y="11"/>
                      <a:pt x="130" y="4"/>
                      <a:pt x="156" y="2"/>
                    </a:cubicBezTo>
                    <a:cubicBezTo>
                      <a:pt x="182" y="0"/>
                      <a:pt x="215" y="6"/>
                      <a:pt x="238" y="16"/>
                    </a:cubicBezTo>
                    <a:cubicBezTo>
                      <a:pt x="261" y="26"/>
                      <a:pt x="285" y="40"/>
                      <a:pt x="295" y="60"/>
                    </a:cubicBezTo>
                    <a:cubicBezTo>
                      <a:pt x="305" y="80"/>
                      <a:pt x="301" y="111"/>
                      <a:pt x="299" y="135"/>
                    </a:cubicBezTo>
                    <a:cubicBezTo>
                      <a:pt x="297" y="159"/>
                      <a:pt x="286" y="190"/>
                      <a:pt x="283" y="204"/>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8" name="Freeform 33"/>
              <p:cNvSpPr>
                <a:spLocks noChangeAspect="1"/>
              </p:cNvSpPr>
              <p:nvPr/>
            </p:nvSpPr>
            <p:spPr bwMode="auto">
              <a:xfrm>
                <a:off x="2781" y="1799"/>
                <a:ext cx="19" cy="47"/>
              </a:xfrm>
              <a:custGeom>
                <a:avLst/>
                <a:gdLst>
                  <a:gd name="T0" fmla="*/ 0 w 61"/>
                  <a:gd name="T1" fmla="*/ 0 h 152"/>
                  <a:gd name="T2" fmla="*/ 0 w 61"/>
                  <a:gd name="T3" fmla="*/ 0 h 152"/>
                  <a:gd name="T4" fmla="*/ 0 w 61"/>
                  <a:gd name="T5" fmla="*/ 0 h 152"/>
                  <a:gd name="T6" fmla="*/ 0 w 61"/>
                  <a:gd name="T7" fmla="*/ 0 h 152"/>
                  <a:gd name="T8" fmla="*/ 0 w 61"/>
                  <a:gd name="T9" fmla="*/ 0 h 152"/>
                  <a:gd name="T10" fmla="*/ 0 w 61"/>
                  <a:gd name="T11" fmla="*/ 0 h 152"/>
                  <a:gd name="T12" fmla="*/ 0 w 61"/>
                  <a:gd name="T13" fmla="*/ 0 h 152"/>
                  <a:gd name="T14" fmla="*/ 0 60000 65536"/>
                  <a:gd name="T15" fmla="*/ 0 60000 65536"/>
                  <a:gd name="T16" fmla="*/ 0 60000 65536"/>
                  <a:gd name="T17" fmla="*/ 0 60000 65536"/>
                  <a:gd name="T18" fmla="*/ 0 60000 65536"/>
                  <a:gd name="T19" fmla="*/ 0 60000 65536"/>
                  <a:gd name="T20" fmla="*/ 0 60000 65536"/>
                  <a:gd name="T21" fmla="*/ 0 w 61"/>
                  <a:gd name="T22" fmla="*/ 0 h 152"/>
                  <a:gd name="T23" fmla="*/ 61 w 61"/>
                  <a:gd name="T24" fmla="*/ 152 h 15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52">
                    <a:moveTo>
                      <a:pt x="61" y="0"/>
                    </a:moveTo>
                    <a:cubicBezTo>
                      <a:pt x="59" y="1"/>
                      <a:pt x="52" y="3"/>
                      <a:pt x="46" y="9"/>
                    </a:cubicBezTo>
                    <a:cubicBezTo>
                      <a:pt x="40" y="15"/>
                      <a:pt x="33" y="25"/>
                      <a:pt x="27" y="35"/>
                    </a:cubicBezTo>
                    <a:cubicBezTo>
                      <a:pt x="21" y="45"/>
                      <a:pt x="14" y="57"/>
                      <a:pt x="10" y="70"/>
                    </a:cubicBezTo>
                    <a:cubicBezTo>
                      <a:pt x="6" y="83"/>
                      <a:pt x="2" y="102"/>
                      <a:pt x="1" y="114"/>
                    </a:cubicBezTo>
                    <a:cubicBezTo>
                      <a:pt x="0" y="126"/>
                      <a:pt x="3" y="134"/>
                      <a:pt x="6" y="140"/>
                    </a:cubicBezTo>
                    <a:cubicBezTo>
                      <a:pt x="9" y="146"/>
                      <a:pt x="15" y="150"/>
                      <a:pt x="17" y="15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49" name="Freeform 34"/>
              <p:cNvSpPr>
                <a:spLocks noChangeAspect="1"/>
              </p:cNvSpPr>
              <p:nvPr/>
            </p:nvSpPr>
            <p:spPr bwMode="auto">
              <a:xfrm>
                <a:off x="2750" y="1843"/>
                <a:ext cx="35" cy="39"/>
              </a:xfrm>
              <a:custGeom>
                <a:avLst/>
                <a:gdLst>
                  <a:gd name="T0" fmla="*/ 0 w 112"/>
                  <a:gd name="T1" fmla="*/ 0 h 126"/>
                  <a:gd name="T2" fmla="*/ 0 w 112"/>
                  <a:gd name="T3" fmla="*/ 0 h 126"/>
                  <a:gd name="T4" fmla="*/ 0 w 112"/>
                  <a:gd name="T5" fmla="*/ 0 h 126"/>
                  <a:gd name="T6" fmla="*/ 0 w 112"/>
                  <a:gd name="T7" fmla="*/ 0 h 126"/>
                  <a:gd name="T8" fmla="*/ 0 w 112"/>
                  <a:gd name="T9" fmla="*/ 0 h 126"/>
                  <a:gd name="T10" fmla="*/ 0 w 112"/>
                  <a:gd name="T11" fmla="*/ 0 h 126"/>
                  <a:gd name="T12" fmla="*/ 0 60000 65536"/>
                  <a:gd name="T13" fmla="*/ 0 60000 65536"/>
                  <a:gd name="T14" fmla="*/ 0 60000 65536"/>
                  <a:gd name="T15" fmla="*/ 0 60000 65536"/>
                  <a:gd name="T16" fmla="*/ 0 60000 65536"/>
                  <a:gd name="T17" fmla="*/ 0 60000 65536"/>
                  <a:gd name="T18" fmla="*/ 0 w 112"/>
                  <a:gd name="T19" fmla="*/ 0 h 126"/>
                  <a:gd name="T20" fmla="*/ 112 w 112"/>
                  <a:gd name="T21" fmla="*/ 126 h 126"/>
                </a:gdLst>
                <a:ahLst/>
                <a:cxnLst>
                  <a:cxn ang="T12">
                    <a:pos x="T0" y="T1"/>
                  </a:cxn>
                  <a:cxn ang="T13">
                    <a:pos x="T2" y="T3"/>
                  </a:cxn>
                  <a:cxn ang="T14">
                    <a:pos x="T4" y="T5"/>
                  </a:cxn>
                  <a:cxn ang="T15">
                    <a:pos x="T6" y="T7"/>
                  </a:cxn>
                  <a:cxn ang="T16">
                    <a:pos x="T8" y="T9"/>
                  </a:cxn>
                  <a:cxn ang="T17">
                    <a:pos x="T10" y="T11"/>
                  </a:cxn>
                </a:cxnLst>
                <a:rect l="T18" t="T19" r="T20" b="T21"/>
                <a:pathLst>
                  <a:path w="112" h="126">
                    <a:moveTo>
                      <a:pt x="112" y="7"/>
                    </a:moveTo>
                    <a:cubicBezTo>
                      <a:pt x="110" y="6"/>
                      <a:pt x="104" y="0"/>
                      <a:pt x="97" y="1"/>
                    </a:cubicBezTo>
                    <a:cubicBezTo>
                      <a:pt x="90" y="2"/>
                      <a:pt x="83" y="5"/>
                      <a:pt x="70" y="16"/>
                    </a:cubicBezTo>
                    <a:cubicBezTo>
                      <a:pt x="57" y="27"/>
                      <a:pt x="32" y="53"/>
                      <a:pt x="21" y="67"/>
                    </a:cubicBezTo>
                    <a:cubicBezTo>
                      <a:pt x="10" y="81"/>
                      <a:pt x="6" y="90"/>
                      <a:pt x="3" y="100"/>
                    </a:cubicBezTo>
                    <a:cubicBezTo>
                      <a:pt x="0" y="110"/>
                      <a:pt x="4" y="121"/>
                      <a:pt x="4" y="126"/>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0" name="Freeform 35"/>
              <p:cNvSpPr>
                <a:spLocks noChangeAspect="1"/>
              </p:cNvSpPr>
              <p:nvPr/>
            </p:nvSpPr>
            <p:spPr bwMode="auto">
              <a:xfrm>
                <a:off x="2708" y="1881"/>
                <a:ext cx="47" cy="37"/>
              </a:xfrm>
              <a:custGeom>
                <a:avLst/>
                <a:gdLst>
                  <a:gd name="T0" fmla="*/ 0 w 153"/>
                  <a:gd name="T1" fmla="*/ 0 h 118"/>
                  <a:gd name="T2" fmla="*/ 0 w 153"/>
                  <a:gd name="T3" fmla="*/ 0 h 118"/>
                  <a:gd name="T4" fmla="*/ 0 w 153"/>
                  <a:gd name="T5" fmla="*/ 0 h 118"/>
                  <a:gd name="T6" fmla="*/ 0 w 153"/>
                  <a:gd name="T7" fmla="*/ 0 h 118"/>
                  <a:gd name="T8" fmla="*/ 0 w 153"/>
                  <a:gd name="T9" fmla="*/ 0 h 118"/>
                  <a:gd name="T10" fmla="*/ 0 60000 65536"/>
                  <a:gd name="T11" fmla="*/ 0 60000 65536"/>
                  <a:gd name="T12" fmla="*/ 0 60000 65536"/>
                  <a:gd name="T13" fmla="*/ 0 60000 65536"/>
                  <a:gd name="T14" fmla="*/ 0 60000 65536"/>
                  <a:gd name="T15" fmla="*/ 0 w 153"/>
                  <a:gd name="T16" fmla="*/ 0 h 118"/>
                  <a:gd name="T17" fmla="*/ 153 w 153"/>
                  <a:gd name="T18" fmla="*/ 118 h 118"/>
                </a:gdLst>
                <a:ahLst/>
                <a:cxnLst>
                  <a:cxn ang="T10">
                    <a:pos x="T0" y="T1"/>
                  </a:cxn>
                  <a:cxn ang="T11">
                    <a:pos x="T2" y="T3"/>
                  </a:cxn>
                  <a:cxn ang="T12">
                    <a:pos x="T4" y="T5"/>
                  </a:cxn>
                  <a:cxn ang="T13">
                    <a:pos x="T6" y="T7"/>
                  </a:cxn>
                  <a:cxn ang="T14">
                    <a:pos x="T8" y="T9"/>
                  </a:cxn>
                </a:cxnLst>
                <a:rect l="T15" t="T16" r="T17" b="T18"/>
                <a:pathLst>
                  <a:path w="153" h="118">
                    <a:moveTo>
                      <a:pt x="153" y="12"/>
                    </a:moveTo>
                    <a:cubicBezTo>
                      <a:pt x="149" y="11"/>
                      <a:pt x="145" y="0"/>
                      <a:pt x="129" y="3"/>
                    </a:cubicBezTo>
                    <a:cubicBezTo>
                      <a:pt x="113" y="6"/>
                      <a:pt x="76" y="16"/>
                      <a:pt x="56" y="29"/>
                    </a:cubicBezTo>
                    <a:cubicBezTo>
                      <a:pt x="36" y="42"/>
                      <a:pt x="16" y="65"/>
                      <a:pt x="8" y="80"/>
                    </a:cubicBezTo>
                    <a:cubicBezTo>
                      <a:pt x="0" y="95"/>
                      <a:pt x="10" y="110"/>
                      <a:pt x="10" y="118"/>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1" name="Freeform 36"/>
              <p:cNvSpPr>
                <a:spLocks noChangeAspect="1"/>
              </p:cNvSpPr>
              <p:nvPr/>
            </p:nvSpPr>
            <p:spPr bwMode="auto">
              <a:xfrm>
                <a:off x="2550" y="1776"/>
                <a:ext cx="70" cy="84"/>
              </a:xfrm>
              <a:custGeom>
                <a:avLst/>
                <a:gdLst>
                  <a:gd name="T0" fmla="*/ 0 w 226"/>
                  <a:gd name="T1" fmla="*/ 0 h 269"/>
                  <a:gd name="T2" fmla="*/ 0 w 226"/>
                  <a:gd name="T3" fmla="*/ 0 h 269"/>
                  <a:gd name="T4" fmla="*/ 0 w 226"/>
                  <a:gd name="T5" fmla="*/ 0 h 269"/>
                  <a:gd name="T6" fmla="*/ 0 w 226"/>
                  <a:gd name="T7" fmla="*/ 0 h 269"/>
                  <a:gd name="T8" fmla="*/ 0 w 226"/>
                  <a:gd name="T9" fmla="*/ 0 h 269"/>
                  <a:gd name="T10" fmla="*/ 0 w 226"/>
                  <a:gd name="T11" fmla="*/ 0 h 269"/>
                  <a:gd name="T12" fmla="*/ 0 w 226"/>
                  <a:gd name="T13" fmla="*/ 0 h 269"/>
                  <a:gd name="T14" fmla="*/ 0 60000 65536"/>
                  <a:gd name="T15" fmla="*/ 0 60000 65536"/>
                  <a:gd name="T16" fmla="*/ 0 60000 65536"/>
                  <a:gd name="T17" fmla="*/ 0 60000 65536"/>
                  <a:gd name="T18" fmla="*/ 0 60000 65536"/>
                  <a:gd name="T19" fmla="*/ 0 60000 65536"/>
                  <a:gd name="T20" fmla="*/ 0 60000 65536"/>
                  <a:gd name="T21" fmla="*/ 0 w 226"/>
                  <a:gd name="T22" fmla="*/ 0 h 269"/>
                  <a:gd name="T23" fmla="*/ 226 w 226"/>
                  <a:gd name="T24" fmla="*/ 269 h 2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 h="269">
                    <a:moveTo>
                      <a:pt x="0" y="31"/>
                    </a:moveTo>
                    <a:cubicBezTo>
                      <a:pt x="9" y="27"/>
                      <a:pt x="33" y="9"/>
                      <a:pt x="54" y="5"/>
                    </a:cubicBezTo>
                    <a:cubicBezTo>
                      <a:pt x="75" y="1"/>
                      <a:pt x="99" y="0"/>
                      <a:pt x="123" y="10"/>
                    </a:cubicBezTo>
                    <a:cubicBezTo>
                      <a:pt x="147" y="20"/>
                      <a:pt x="181" y="41"/>
                      <a:pt x="197" y="66"/>
                    </a:cubicBezTo>
                    <a:cubicBezTo>
                      <a:pt x="213" y="91"/>
                      <a:pt x="226" y="129"/>
                      <a:pt x="221" y="157"/>
                    </a:cubicBezTo>
                    <a:cubicBezTo>
                      <a:pt x="216" y="185"/>
                      <a:pt x="194" y="215"/>
                      <a:pt x="168" y="234"/>
                    </a:cubicBezTo>
                    <a:cubicBezTo>
                      <a:pt x="142" y="253"/>
                      <a:pt x="87" y="262"/>
                      <a:pt x="66" y="269"/>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2" name="Freeform 37"/>
              <p:cNvSpPr>
                <a:spLocks noChangeAspect="1"/>
              </p:cNvSpPr>
              <p:nvPr/>
            </p:nvSpPr>
            <p:spPr bwMode="auto">
              <a:xfrm>
                <a:off x="2599" y="1687"/>
                <a:ext cx="106" cy="79"/>
              </a:xfrm>
              <a:custGeom>
                <a:avLst/>
                <a:gdLst>
                  <a:gd name="T0" fmla="*/ 0 w 340"/>
                  <a:gd name="T1" fmla="*/ 0 h 255"/>
                  <a:gd name="T2" fmla="*/ 0 w 340"/>
                  <a:gd name="T3" fmla="*/ 0 h 255"/>
                  <a:gd name="T4" fmla="*/ 0 w 340"/>
                  <a:gd name="T5" fmla="*/ 0 h 255"/>
                  <a:gd name="T6" fmla="*/ 0 w 340"/>
                  <a:gd name="T7" fmla="*/ 0 h 255"/>
                  <a:gd name="T8" fmla="*/ 0 w 340"/>
                  <a:gd name="T9" fmla="*/ 0 h 255"/>
                  <a:gd name="T10" fmla="*/ 0 w 340"/>
                  <a:gd name="T11" fmla="*/ 0 h 255"/>
                  <a:gd name="T12" fmla="*/ 0 w 340"/>
                  <a:gd name="T13" fmla="*/ 0 h 255"/>
                  <a:gd name="T14" fmla="*/ 0 w 340"/>
                  <a:gd name="T15" fmla="*/ 0 h 255"/>
                  <a:gd name="T16" fmla="*/ 0 w 340"/>
                  <a:gd name="T17" fmla="*/ 0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0"/>
                  <a:gd name="T28" fmla="*/ 0 h 255"/>
                  <a:gd name="T29" fmla="*/ 340 w 340"/>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0" h="255">
                    <a:moveTo>
                      <a:pt x="284" y="0"/>
                    </a:moveTo>
                    <a:cubicBezTo>
                      <a:pt x="290" y="7"/>
                      <a:pt x="310" y="30"/>
                      <a:pt x="318" y="43"/>
                    </a:cubicBezTo>
                    <a:cubicBezTo>
                      <a:pt x="326" y="56"/>
                      <a:pt x="330" y="62"/>
                      <a:pt x="333" y="76"/>
                    </a:cubicBezTo>
                    <a:cubicBezTo>
                      <a:pt x="336" y="90"/>
                      <a:pt x="340" y="107"/>
                      <a:pt x="337" y="126"/>
                    </a:cubicBezTo>
                    <a:cubicBezTo>
                      <a:pt x="334" y="145"/>
                      <a:pt x="328" y="167"/>
                      <a:pt x="313" y="187"/>
                    </a:cubicBezTo>
                    <a:cubicBezTo>
                      <a:pt x="298" y="207"/>
                      <a:pt x="274" y="235"/>
                      <a:pt x="244" y="245"/>
                    </a:cubicBezTo>
                    <a:cubicBezTo>
                      <a:pt x="214" y="255"/>
                      <a:pt x="166" y="252"/>
                      <a:pt x="132" y="245"/>
                    </a:cubicBezTo>
                    <a:cubicBezTo>
                      <a:pt x="98" y="238"/>
                      <a:pt x="60" y="219"/>
                      <a:pt x="38" y="205"/>
                    </a:cubicBezTo>
                    <a:cubicBezTo>
                      <a:pt x="16" y="191"/>
                      <a:pt x="8" y="170"/>
                      <a:pt x="0" y="161"/>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3" name="Freeform 38"/>
              <p:cNvSpPr>
                <a:spLocks noChangeAspect="1"/>
              </p:cNvSpPr>
              <p:nvPr/>
            </p:nvSpPr>
            <p:spPr bwMode="auto">
              <a:xfrm>
                <a:off x="2557" y="1724"/>
                <a:ext cx="45" cy="21"/>
              </a:xfrm>
              <a:custGeom>
                <a:avLst/>
                <a:gdLst>
                  <a:gd name="T0" fmla="*/ 0 w 144"/>
                  <a:gd name="T1" fmla="*/ 0 h 67"/>
                  <a:gd name="T2" fmla="*/ 0 w 144"/>
                  <a:gd name="T3" fmla="*/ 0 h 67"/>
                  <a:gd name="T4" fmla="*/ 0 w 144"/>
                  <a:gd name="T5" fmla="*/ 0 h 67"/>
                  <a:gd name="T6" fmla="*/ 0 w 144"/>
                  <a:gd name="T7" fmla="*/ 0 h 67"/>
                  <a:gd name="T8" fmla="*/ 0 60000 65536"/>
                  <a:gd name="T9" fmla="*/ 0 60000 65536"/>
                  <a:gd name="T10" fmla="*/ 0 60000 65536"/>
                  <a:gd name="T11" fmla="*/ 0 60000 65536"/>
                  <a:gd name="T12" fmla="*/ 0 w 144"/>
                  <a:gd name="T13" fmla="*/ 0 h 67"/>
                  <a:gd name="T14" fmla="*/ 144 w 144"/>
                  <a:gd name="T15" fmla="*/ 67 h 67"/>
                </a:gdLst>
                <a:ahLst/>
                <a:cxnLst>
                  <a:cxn ang="T8">
                    <a:pos x="T0" y="T1"/>
                  </a:cxn>
                  <a:cxn ang="T9">
                    <a:pos x="T2" y="T3"/>
                  </a:cxn>
                  <a:cxn ang="T10">
                    <a:pos x="T4" y="T5"/>
                  </a:cxn>
                  <a:cxn ang="T11">
                    <a:pos x="T6" y="T7"/>
                  </a:cxn>
                </a:cxnLst>
                <a:rect l="T12" t="T13" r="T14" b="T15"/>
                <a:pathLst>
                  <a:path w="144" h="67">
                    <a:moveTo>
                      <a:pt x="0" y="41"/>
                    </a:moveTo>
                    <a:cubicBezTo>
                      <a:pt x="6" y="45"/>
                      <a:pt x="16" y="65"/>
                      <a:pt x="37" y="66"/>
                    </a:cubicBezTo>
                    <a:cubicBezTo>
                      <a:pt x="58" y="67"/>
                      <a:pt x="110" y="59"/>
                      <a:pt x="127" y="48"/>
                    </a:cubicBezTo>
                    <a:cubicBezTo>
                      <a:pt x="144" y="37"/>
                      <a:pt x="137" y="10"/>
                      <a:pt x="140"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4" name="Freeform 39"/>
              <p:cNvSpPr>
                <a:spLocks noChangeAspect="1"/>
              </p:cNvSpPr>
              <p:nvPr/>
            </p:nvSpPr>
            <p:spPr bwMode="auto">
              <a:xfrm>
                <a:off x="2560" y="1745"/>
                <a:ext cx="9" cy="9"/>
              </a:xfrm>
              <a:custGeom>
                <a:avLst/>
                <a:gdLst>
                  <a:gd name="T0" fmla="*/ 0 w 26"/>
                  <a:gd name="T1" fmla="*/ 0 h 28"/>
                  <a:gd name="T2" fmla="*/ 0 w 26"/>
                  <a:gd name="T3" fmla="*/ 0 h 28"/>
                  <a:gd name="T4" fmla="*/ 0 w 26"/>
                  <a:gd name="T5" fmla="*/ 0 h 28"/>
                  <a:gd name="T6" fmla="*/ 0 60000 65536"/>
                  <a:gd name="T7" fmla="*/ 0 60000 65536"/>
                  <a:gd name="T8" fmla="*/ 0 60000 65536"/>
                  <a:gd name="T9" fmla="*/ 0 w 26"/>
                  <a:gd name="T10" fmla="*/ 0 h 28"/>
                  <a:gd name="T11" fmla="*/ 26 w 26"/>
                  <a:gd name="T12" fmla="*/ 28 h 28"/>
                </a:gdLst>
                <a:ahLst/>
                <a:cxnLst>
                  <a:cxn ang="T6">
                    <a:pos x="T0" y="T1"/>
                  </a:cxn>
                  <a:cxn ang="T7">
                    <a:pos x="T2" y="T3"/>
                  </a:cxn>
                  <a:cxn ang="T8">
                    <a:pos x="T4" y="T5"/>
                  </a:cxn>
                </a:cxnLst>
                <a:rect l="T9" t="T10" r="T11" b="T12"/>
                <a:pathLst>
                  <a:path w="26" h="28">
                    <a:moveTo>
                      <a:pt x="26" y="0"/>
                    </a:moveTo>
                    <a:cubicBezTo>
                      <a:pt x="24" y="3"/>
                      <a:pt x="17" y="12"/>
                      <a:pt x="13" y="17"/>
                    </a:cubicBezTo>
                    <a:cubicBezTo>
                      <a:pt x="9" y="22"/>
                      <a:pt x="3" y="26"/>
                      <a:pt x="0" y="28"/>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5" name="Freeform 40"/>
              <p:cNvSpPr>
                <a:spLocks noChangeAspect="1"/>
              </p:cNvSpPr>
              <p:nvPr/>
            </p:nvSpPr>
            <p:spPr bwMode="auto">
              <a:xfrm>
                <a:off x="2531" y="1692"/>
                <a:ext cx="121" cy="39"/>
              </a:xfrm>
              <a:custGeom>
                <a:avLst/>
                <a:gdLst>
                  <a:gd name="T0" fmla="*/ 0 w 389"/>
                  <a:gd name="T1" fmla="*/ 0 h 126"/>
                  <a:gd name="T2" fmla="*/ 0 w 389"/>
                  <a:gd name="T3" fmla="*/ 0 h 126"/>
                  <a:gd name="T4" fmla="*/ 0 w 389"/>
                  <a:gd name="T5" fmla="*/ 0 h 126"/>
                  <a:gd name="T6" fmla="*/ 0 w 389"/>
                  <a:gd name="T7" fmla="*/ 0 h 126"/>
                  <a:gd name="T8" fmla="*/ 0 w 389"/>
                  <a:gd name="T9" fmla="*/ 0 h 126"/>
                  <a:gd name="T10" fmla="*/ 0 w 389"/>
                  <a:gd name="T11" fmla="*/ 0 h 126"/>
                  <a:gd name="T12" fmla="*/ 0 w 389"/>
                  <a:gd name="T13" fmla="*/ 0 h 126"/>
                  <a:gd name="T14" fmla="*/ 0 60000 65536"/>
                  <a:gd name="T15" fmla="*/ 0 60000 65536"/>
                  <a:gd name="T16" fmla="*/ 0 60000 65536"/>
                  <a:gd name="T17" fmla="*/ 0 60000 65536"/>
                  <a:gd name="T18" fmla="*/ 0 60000 65536"/>
                  <a:gd name="T19" fmla="*/ 0 60000 65536"/>
                  <a:gd name="T20" fmla="*/ 0 60000 65536"/>
                  <a:gd name="T21" fmla="*/ 0 w 389"/>
                  <a:gd name="T22" fmla="*/ 0 h 126"/>
                  <a:gd name="T23" fmla="*/ 389 w 389"/>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9" h="126">
                    <a:moveTo>
                      <a:pt x="0" y="68"/>
                    </a:moveTo>
                    <a:cubicBezTo>
                      <a:pt x="8" y="63"/>
                      <a:pt x="29" y="47"/>
                      <a:pt x="51" y="37"/>
                    </a:cubicBezTo>
                    <a:cubicBezTo>
                      <a:pt x="73" y="27"/>
                      <a:pt x="96" y="11"/>
                      <a:pt x="130" y="6"/>
                    </a:cubicBezTo>
                    <a:cubicBezTo>
                      <a:pt x="164" y="1"/>
                      <a:pt x="223" y="0"/>
                      <a:pt x="258" y="6"/>
                    </a:cubicBezTo>
                    <a:cubicBezTo>
                      <a:pt x="293" y="12"/>
                      <a:pt x="322" y="28"/>
                      <a:pt x="343" y="41"/>
                    </a:cubicBezTo>
                    <a:cubicBezTo>
                      <a:pt x="364" y="54"/>
                      <a:pt x="375" y="72"/>
                      <a:pt x="382" y="86"/>
                    </a:cubicBezTo>
                    <a:cubicBezTo>
                      <a:pt x="389" y="100"/>
                      <a:pt x="386" y="118"/>
                      <a:pt x="387" y="126"/>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6" name="Freeform 41"/>
              <p:cNvSpPr>
                <a:spLocks noChangeAspect="1"/>
              </p:cNvSpPr>
              <p:nvPr/>
            </p:nvSpPr>
            <p:spPr bwMode="auto">
              <a:xfrm>
                <a:off x="2650" y="1709"/>
                <a:ext cx="7" cy="9"/>
              </a:xfrm>
              <a:custGeom>
                <a:avLst/>
                <a:gdLst>
                  <a:gd name="T0" fmla="*/ 0 w 23"/>
                  <a:gd name="T1" fmla="*/ 0 h 31"/>
                  <a:gd name="T2" fmla="*/ 0 w 23"/>
                  <a:gd name="T3" fmla="*/ 0 h 31"/>
                  <a:gd name="T4" fmla="*/ 0 w 23"/>
                  <a:gd name="T5" fmla="*/ 0 h 31"/>
                  <a:gd name="T6" fmla="*/ 0 60000 65536"/>
                  <a:gd name="T7" fmla="*/ 0 60000 65536"/>
                  <a:gd name="T8" fmla="*/ 0 60000 65536"/>
                  <a:gd name="T9" fmla="*/ 0 w 23"/>
                  <a:gd name="T10" fmla="*/ 0 h 31"/>
                  <a:gd name="T11" fmla="*/ 23 w 23"/>
                  <a:gd name="T12" fmla="*/ 31 h 31"/>
                </a:gdLst>
                <a:ahLst/>
                <a:cxnLst>
                  <a:cxn ang="T6">
                    <a:pos x="T0" y="T1"/>
                  </a:cxn>
                  <a:cxn ang="T7">
                    <a:pos x="T2" y="T3"/>
                  </a:cxn>
                  <a:cxn ang="T8">
                    <a:pos x="T4" y="T5"/>
                  </a:cxn>
                </a:cxnLst>
                <a:rect l="T9" t="T10" r="T11" b="T12"/>
                <a:pathLst>
                  <a:path w="23" h="31">
                    <a:moveTo>
                      <a:pt x="0" y="31"/>
                    </a:moveTo>
                    <a:cubicBezTo>
                      <a:pt x="3" y="29"/>
                      <a:pt x="11" y="24"/>
                      <a:pt x="15" y="19"/>
                    </a:cubicBezTo>
                    <a:cubicBezTo>
                      <a:pt x="19" y="14"/>
                      <a:pt x="21" y="4"/>
                      <a:pt x="23"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7" name="Freeform 42"/>
              <p:cNvSpPr>
                <a:spLocks noChangeAspect="1"/>
              </p:cNvSpPr>
              <p:nvPr/>
            </p:nvSpPr>
            <p:spPr bwMode="auto">
              <a:xfrm>
                <a:off x="2651" y="1721"/>
                <a:ext cx="13" cy="6"/>
              </a:xfrm>
              <a:custGeom>
                <a:avLst/>
                <a:gdLst>
                  <a:gd name="T0" fmla="*/ 0 w 44"/>
                  <a:gd name="T1" fmla="*/ 0 h 18"/>
                  <a:gd name="T2" fmla="*/ 0 w 44"/>
                  <a:gd name="T3" fmla="*/ 0 h 18"/>
                  <a:gd name="T4" fmla="*/ 0 w 44"/>
                  <a:gd name="T5" fmla="*/ 0 h 18"/>
                  <a:gd name="T6" fmla="*/ 0 60000 65536"/>
                  <a:gd name="T7" fmla="*/ 0 60000 65536"/>
                  <a:gd name="T8" fmla="*/ 0 60000 65536"/>
                  <a:gd name="T9" fmla="*/ 0 w 44"/>
                  <a:gd name="T10" fmla="*/ 0 h 18"/>
                  <a:gd name="T11" fmla="*/ 44 w 44"/>
                  <a:gd name="T12" fmla="*/ 18 h 18"/>
                </a:gdLst>
                <a:ahLst/>
                <a:cxnLst>
                  <a:cxn ang="T6">
                    <a:pos x="T0" y="T1"/>
                  </a:cxn>
                  <a:cxn ang="T7">
                    <a:pos x="T2" y="T3"/>
                  </a:cxn>
                  <a:cxn ang="T8">
                    <a:pos x="T4" y="T5"/>
                  </a:cxn>
                </a:cxnLst>
                <a:rect l="T9" t="T10" r="T11" b="T12"/>
                <a:pathLst>
                  <a:path w="44" h="18">
                    <a:moveTo>
                      <a:pt x="0" y="0"/>
                    </a:moveTo>
                    <a:cubicBezTo>
                      <a:pt x="4" y="1"/>
                      <a:pt x="19" y="4"/>
                      <a:pt x="26" y="7"/>
                    </a:cubicBezTo>
                    <a:cubicBezTo>
                      <a:pt x="33" y="10"/>
                      <a:pt x="40" y="16"/>
                      <a:pt x="44" y="18"/>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8" name="Freeform 43"/>
              <p:cNvSpPr>
                <a:spLocks noChangeAspect="1"/>
              </p:cNvSpPr>
              <p:nvPr/>
            </p:nvSpPr>
            <p:spPr bwMode="auto">
              <a:xfrm>
                <a:off x="2703" y="1726"/>
                <a:ext cx="38" cy="16"/>
              </a:xfrm>
              <a:custGeom>
                <a:avLst/>
                <a:gdLst>
                  <a:gd name="T0" fmla="*/ 0 w 123"/>
                  <a:gd name="T1" fmla="*/ 0 h 51"/>
                  <a:gd name="T2" fmla="*/ 0 w 123"/>
                  <a:gd name="T3" fmla="*/ 0 h 51"/>
                  <a:gd name="T4" fmla="*/ 0 w 123"/>
                  <a:gd name="T5" fmla="*/ 0 h 51"/>
                  <a:gd name="T6" fmla="*/ 0 w 123"/>
                  <a:gd name="T7" fmla="*/ 0 h 51"/>
                  <a:gd name="T8" fmla="*/ 0 60000 65536"/>
                  <a:gd name="T9" fmla="*/ 0 60000 65536"/>
                  <a:gd name="T10" fmla="*/ 0 60000 65536"/>
                  <a:gd name="T11" fmla="*/ 0 60000 65536"/>
                  <a:gd name="T12" fmla="*/ 0 w 123"/>
                  <a:gd name="T13" fmla="*/ 0 h 51"/>
                  <a:gd name="T14" fmla="*/ 123 w 123"/>
                  <a:gd name="T15" fmla="*/ 51 h 51"/>
                </a:gdLst>
                <a:ahLst/>
                <a:cxnLst>
                  <a:cxn ang="T8">
                    <a:pos x="T0" y="T1"/>
                  </a:cxn>
                  <a:cxn ang="T9">
                    <a:pos x="T2" y="T3"/>
                  </a:cxn>
                  <a:cxn ang="T10">
                    <a:pos x="T4" y="T5"/>
                  </a:cxn>
                  <a:cxn ang="T11">
                    <a:pos x="T6" y="T7"/>
                  </a:cxn>
                </a:cxnLst>
                <a:rect l="T12" t="T13" r="T14" b="T15"/>
                <a:pathLst>
                  <a:path w="123" h="51">
                    <a:moveTo>
                      <a:pt x="0" y="6"/>
                    </a:moveTo>
                    <a:cubicBezTo>
                      <a:pt x="8" y="6"/>
                      <a:pt x="31" y="0"/>
                      <a:pt x="48" y="3"/>
                    </a:cubicBezTo>
                    <a:cubicBezTo>
                      <a:pt x="65" y="6"/>
                      <a:pt x="90" y="14"/>
                      <a:pt x="102" y="22"/>
                    </a:cubicBezTo>
                    <a:cubicBezTo>
                      <a:pt x="114" y="30"/>
                      <a:pt x="119" y="45"/>
                      <a:pt x="123" y="51"/>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59" name="Freeform 44"/>
              <p:cNvSpPr>
                <a:spLocks noChangeAspect="1"/>
              </p:cNvSpPr>
              <p:nvPr/>
            </p:nvSpPr>
            <p:spPr bwMode="auto">
              <a:xfrm>
                <a:off x="2594" y="1774"/>
                <a:ext cx="160" cy="34"/>
              </a:xfrm>
              <a:custGeom>
                <a:avLst/>
                <a:gdLst>
                  <a:gd name="T0" fmla="*/ 0 w 515"/>
                  <a:gd name="T1" fmla="*/ 0 h 108"/>
                  <a:gd name="T2" fmla="*/ 0 w 515"/>
                  <a:gd name="T3" fmla="*/ 0 h 108"/>
                  <a:gd name="T4" fmla="*/ 0 w 515"/>
                  <a:gd name="T5" fmla="*/ 0 h 108"/>
                  <a:gd name="T6" fmla="*/ 0 w 515"/>
                  <a:gd name="T7" fmla="*/ 0 h 108"/>
                  <a:gd name="T8" fmla="*/ 0 w 515"/>
                  <a:gd name="T9" fmla="*/ 0 h 108"/>
                  <a:gd name="T10" fmla="*/ 0 w 515"/>
                  <a:gd name="T11" fmla="*/ 0 h 108"/>
                  <a:gd name="T12" fmla="*/ 0 w 515"/>
                  <a:gd name="T13" fmla="*/ 0 h 108"/>
                  <a:gd name="T14" fmla="*/ 0 w 515"/>
                  <a:gd name="T15" fmla="*/ 0 h 108"/>
                  <a:gd name="T16" fmla="*/ 0 w 515"/>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5"/>
                  <a:gd name="T28" fmla="*/ 0 h 108"/>
                  <a:gd name="T29" fmla="*/ 515 w 515"/>
                  <a:gd name="T30" fmla="*/ 108 h 1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5" h="108">
                    <a:moveTo>
                      <a:pt x="0" y="22"/>
                    </a:moveTo>
                    <a:cubicBezTo>
                      <a:pt x="5" y="19"/>
                      <a:pt x="16" y="8"/>
                      <a:pt x="33" y="5"/>
                    </a:cubicBezTo>
                    <a:cubicBezTo>
                      <a:pt x="50" y="2"/>
                      <a:pt x="77" y="0"/>
                      <a:pt x="105" y="4"/>
                    </a:cubicBezTo>
                    <a:cubicBezTo>
                      <a:pt x="133" y="8"/>
                      <a:pt x="170" y="21"/>
                      <a:pt x="199" y="29"/>
                    </a:cubicBezTo>
                    <a:cubicBezTo>
                      <a:pt x="228" y="37"/>
                      <a:pt x="254" y="49"/>
                      <a:pt x="281" y="55"/>
                    </a:cubicBezTo>
                    <a:cubicBezTo>
                      <a:pt x="308" y="61"/>
                      <a:pt x="339" y="62"/>
                      <a:pt x="359" y="66"/>
                    </a:cubicBezTo>
                    <a:cubicBezTo>
                      <a:pt x="379" y="70"/>
                      <a:pt x="388" y="75"/>
                      <a:pt x="403" y="79"/>
                    </a:cubicBezTo>
                    <a:cubicBezTo>
                      <a:pt x="418" y="83"/>
                      <a:pt x="432" y="85"/>
                      <a:pt x="451" y="90"/>
                    </a:cubicBezTo>
                    <a:cubicBezTo>
                      <a:pt x="470" y="95"/>
                      <a:pt x="502" y="104"/>
                      <a:pt x="515" y="108"/>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0" name="Freeform 45"/>
              <p:cNvSpPr>
                <a:spLocks noChangeAspect="1"/>
              </p:cNvSpPr>
              <p:nvPr/>
            </p:nvSpPr>
            <p:spPr bwMode="auto">
              <a:xfrm>
                <a:off x="2667" y="1772"/>
                <a:ext cx="46" cy="20"/>
              </a:xfrm>
              <a:custGeom>
                <a:avLst/>
                <a:gdLst>
                  <a:gd name="T0" fmla="*/ 0 w 147"/>
                  <a:gd name="T1" fmla="*/ 0 h 63"/>
                  <a:gd name="T2" fmla="*/ 0 w 147"/>
                  <a:gd name="T3" fmla="*/ 0 h 63"/>
                  <a:gd name="T4" fmla="*/ 0 w 147"/>
                  <a:gd name="T5" fmla="*/ 0 h 63"/>
                  <a:gd name="T6" fmla="*/ 0 w 147"/>
                  <a:gd name="T7" fmla="*/ 0 h 63"/>
                  <a:gd name="T8" fmla="*/ 0 60000 65536"/>
                  <a:gd name="T9" fmla="*/ 0 60000 65536"/>
                  <a:gd name="T10" fmla="*/ 0 60000 65536"/>
                  <a:gd name="T11" fmla="*/ 0 60000 65536"/>
                  <a:gd name="T12" fmla="*/ 0 w 147"/>
                  <a:gd name="T13" fmla="*/ 0 h 63"/>
                  <a:gd name="T14" fmla="*/ 147 w 147"/>
                  <a:gd name="T15" fmla="*/ 63 h 63"/>
                </a:gdLst>
                <a:ahLst/>
                <a:cxnLst>
                  <a:cxn ang="T8">
                    <a:pos x="T0" y="T1"/>
                  </a:cxn>
                  <a:cxn ang="T9">
                    <a:pos x="T2" y="T3"/>
                  </a:cxn>
                  <a:cxn ang="T10">
                    <a:pos x="T4" y="T5"/>
                  </a:cxn>
                  <a:cxn ang="T11">
                    <a:pos x="T6" y="T7"/>
                  </a:cxn>
                </a:cxnLst>
                <a:rect l="T12" t="T13" r="T14" b="T15"/>
                <a:pathLst>
                  <a:path w="147" h="63">
                    <a:moveTo>
                      <a:pt x="0" y="48"/>
                    </a:moveTo>
                    <a:cubicBezTo>
                      <a:pt x="11" y="50"/>
                      <a:pt x="49" y="63"/>
                      <a:pt x="69" y="60"/>
                    </a:cubicBezTo>
                    <a:cubicBezTo>
                      <a:pt x="89" y="57"/>
                      <a:pt x="110" y="39"/>
                      <a:pt x="123" y="29"/>
                    </a:cubicBezTo>
                    <a:cubicBezTo>
                      <a:pt x="136" y="19"/>
                      <a:pt x="142" y="6"/>
                      <a:pt x="147"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1" name="Freeform 46"/>
              <p:cNvSpPr>
                <a:spLocks noChangeAspect="1"/>
              </p:cNvSpPr>
              <p:nvPr/>
            </p:nvSpPr>
            <p:spPr bwMode="auto">
              <a:xfrm>
                <a:off x="2745" y="1769"/>
                <a:ext cx="14" cy="37"/>
              </a:xfrm>
              <a:custGeom>
                <a:avLst/>
                <a:gdLst>
                  <a:gd name="T0" fmla="*/ 0 w 47"/>
                  <a:gd name="T1" fmla="*/ 0 h 118"/>
                  <a:gd name="T2" fmla="*/ 0 w 47"/>
                  <a:gd name="T3" fmla="*/ 0 h 118"/>
                  <a:gd name="T4" fmla="*/ 0 w 47"/>
                  <a:gd name="T5" fmla="*/ 0 h 118"/>
                  <a:gd name="T6" fmla="*/ 0 60000 65536"/>
                  <a:gd name="T7" fmla="*/ 0 60000 65536"/>
                  <a:gd name="T8" fmla="*/ 0 60000 65536"/>
                  <a:gd name="T9" fmla="*/ 0 w 47"/>
                  <a:gd name="T10" fmla="*/ 0 h 118"/>
                  <a:gd name="T11" fmla="*/ 47 w 47"/>
                  <a:gd name="T12" fmla="*/ 118 h 118"/>
                </a:gdLst>
                <a:ahLst/>
                <a:cxnLst>
                  <a:cxn ang="T6">
                    <a:pos x="T0" y="T1"/>
                  </a:cxn>
                  <a:cxn ang="T7">
                    <a:pos x="T2" y="T3"/>
                  </a:cxn>
                  <a:cxn ang="T8">
                    <a:pos x="T4" y="T5"/>
                  </a:cxn>
                </a:cxnLst>
                <a:rect l="T9" t="T10" r="T11" b="T12"/>
                <a:pathLst>
                  <a:path w="47" h="118">
                    <a:moveTo>
                      <a:pt x="28" y="0"/>
                    </a:moveTo>
                    <a:cubicBezTo>
                      <a:pt x="30" y="5"/>
                      <a:pt x="47" y="9"/>
                      <a:pt x="42" y="29"/>
                    </a:cubicBezTo>
                    <a:cubicBezTo>
                      <a:pt x="37" y="49"/>
                      <a:pt x="9" y="100"/>
                      <a:pt x="0" y="118"/>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2" name="Freeform 47"/>
              <p:cNvSpPr>
                <a:spLocks noChangeAspect="1"/>
              </p:cNvSpPr>
              <p:nvPr/>
            </p:nvSpPr>
            <p:spPr bwMode="auto">
              <a:xfrm>
                <a:off x="2757" y="1771"/>
                <a:ext cx="13" cy="8"/>
              </a:xfrm>
              <a:custGeom>
                <a:avLst/>
                <a:gdLst>
                  <a:gd name="T0" fmla="*/ 0 w 41"/>
                  <a:gd name="T1" fmla="*/ 0 h 24"/>
                  <a:gd name="T2" fmla="*/ 0 w 41"/>
                  <a:gd name="T3" fmla="*/ 0 h 24"/>
                  <a:gd name="T4" fmla="*/ 0 w 41"/>
                  <a:gd name="T5" fmla="*/ 0 h 24"/>
                  <a:gd name="T6" fmla="*/ 0 60000 65536"/>
                  <a:gd name="T7" fmla="*/ 0 60000 65536"/>
                  <a:gd name="T8" fmla="*/ 0 60000 65536"/>
                  <a:gd name="T9" fmla="*/ 0 w 41"/>
                  <a:gd name="T10" fmla="*/ 0 h 24"/>
                  <a:gd name="T11" fmla="*/ 41 w 41"/>
                  <a:gd name="T12" fmla="*/ 24 h 24"/>
                </a:gdLst>
                <a:ahLst/>
                <a:cxnLst>
                  <a:cxn ang="T6">
                    <a:pos x="T0" y="T1"/>
                  </a:cxn>
                  <a:cxn ang="T7">
                    <a:pos x="T2" y="T3"/>
                  </a:cxn>
                  <a:cxn ang="T8">
                    <a:pos x="T4" y="T5"/>
                  </a:cxn>
                </a:cxnLst>
                <a:rect l="T9" t="T10" r="T11" b="T12"/>
                <a:pathLst>
                  <a:path w="41" h="24">
                    <a:moveTo>
                      <a:pt x="0" y="24"/>
                    </a:moveTo>
                    <a:cubicBezTo>
                      <a:pt x="3" y="21"/>
                      <a:pt x="10" y="12"/>
                      <a:pt x="17" y="8"/>
                    </a:cubicBezTo>
                    <a:cubicBezTo>
                      <a:pt x="24" y="4"/>
                      <a:pt x="36" y="2"/>
                      <a:pt x="41"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3" name="Freeform 48"/>
              <p:cNvSpPr>
                <a:spLocks noChangeAspect="1"/>
              </p:cNvSpPr>
              <p:nvPr/>
            </p:nvSpPr>
            <p:spPr bwMode="auto">
              <a:xfrm>
                <a:off x="2526" y="1818"/>
                <a:ext cx="217" cy="77"/>
              </a:xfrm>
              <a:custGeom>
                <a:avLst/>
                <a:gdLst>
                  <a:gd name="T0" fmla="*/ 0 w 702"/>
                  <a:gd name="T1" fmla="*/ 0 h 250"/>
                  <a:gd name="T2" fmla="*/ 0 w 702"/>
                  <a:gd name="T3" fmla="*/ 0 h 250"/>
                  <a:gd name="T4" fmla="*/ 0 w 702"/>
                  <a:gd name="T5" fmla="*/ 0 h 250"/>
                  <a:gd name="T6" fmla="*/ 0 w 702"/>
                  <a:gd name="T7" fmla="*/ 0 h 250"/>
                  <a:gd name="T8" fmla="*/ 0 w 702"/>
                  <a:gd name="T9" fmla="*/ 0 h 250"/>
                  <a:gd name="T10" fmla="*/ 0 w 702"/>
                  <a:gd name="T11" fmla="*/ 0 h 250"/>
                  <a:gd name="T12" fmla="*/ 0 w 702"/>
                  <a:gd name="T13" fmla="*/ 0 h 250"/>
                  <a:gd name="T14" fmla="*/ 0 w 702"/>
                  <a:gd name="T15" fmla="*/ 0 h 250"/>
                  <a:gd name="T16" fmla="*/ 0 w 702"/>
                  <a:gd name="T17" fmla="*/ 0 h 250"/>
                  <a:gd name="T18" fmla="*/ 0 w 702"/>
                  <a:gd name="T19" fmla="*/ 0 h 2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02"/>
                  <a:gd name="T31" fmla="*/ 0 h 250"/>
                  <a:gd name="T32" fmla="*/ 702 w 702"/>
                  <a:gd name="T33" fmla="*/ 250 h 2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02" h="250">
                    <a:moveTo>
                      <a:pt x="0" y="175"/>
                    </a:moveTo>
                    <a:cubicBezTo>
                      <a:pt x="7" y="183"/>
                      <a:pt x="12" y="215"/>
                      <a:pt x="41" y="225"/>
                    </a:cubicBezTo>
                    <a:cubicBezTo>
                      <a:pt x="70" y="235"/>
                      <a:pt x="132" y="250"/>
                      <a:pt x="174" y="238"/>
                    </a:cubicBezTo>
                    <a:cubicBezTo>
                      <a:pt x="216" y="226"/>
                      <a:pt x="267" y="189"/>
                      <a:pt x="293" y="151"/>
                    </a:cubicBezTo>
                    <a:cubicBezTo>
                      <a:pt x="319" y="113"/>
                      <a:pt x="324" y="46"/>
                      <a:pt x="328" y="7"/>
                    </a:cubicBezTo>
                    <a:cubicBezTo>
                      <a:pt x="356" y="7"/>
                      <a:pt x="373" y="0"/>
                      <a:pt x="413" y="8"/>
                    </a:cubicBezTo>
                    <a:cubicBezTo>
                      <a:pt x="442" y="14"/>
                      <a:pt x="476" y="33"/>
                      <a:pt x="503" y="41"/>
                    </a:cubicBezTo>
                    <a:cubicBezTo>
                      <a:pt x="530" y="49"/>
                      <a:pt x="552" y="50"/>
                      <a:pt x="576" y="55"/>
                    </a:cubicBezTo>
                    <a:cubicBezTo>
                      <a:pt x="600" y="60"/>
                      <a:pt x="626" y="69"/>
                      <a:pt x="647" y="71"/>
                    </a:cubicBezTo>
                    <a:cubicBezTo>
                      <a:pt x="668" y="73"/>
                      <a:pt x="691" y="70"/>
                      <a:pt x="702" y="7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4" name="Freeform 49"/>
              <p:cNvSpPr>
                <a:spLocks noChangeAspect="1"/>
              </p:cNvSpPr>
              <p:nvPr/>
            </p:nvSpPr>
            <p:spPr bwMode="auto">
              <a:xfrm>
                <a:off x="2624" y="1832"/>
                <a:ext cx="109" cy="34"/>
              </a:xfrm>
              <a:custGeom>
                <a:avLst/>
                <a:gdLst>
                  <a:gd name="T0" fmla="*/ 0 w 353"/>
                  <a:gd name="T1" fmla="*/ 0 h 109"/>
                  <a:gd name="T2" fmla="*/ 0 w 353"/>
                  <a:gd name="T3" fmla="*/ 0 h 109"/>
                  <a:gd name="T4" fmla="*/ 0 w 353"/>
                  <a:gd name="T5" fmla="*/ 0 h 109"/>
                  <a:gd name="T6" fmla="*/ 0 w 353"/>
                  <a:gd name="T7" fmla="*/ 0 h 109"/>
                  <a:gd name="T8" fmla="*/ 0 w 353"/>
                  <a:gd name="T9" fmla="*/ 0 h 109"/>
                  <a:gd name="T10" fmla="*/ 0 w 353"/>
                  <a:gd name="T11" fmla="*/ 0 h 109"/>
                  <a:gd name="T12" fmla="*/ 0 w 353"/>
                  <a:gd name="T13" fmla="*/ 0 h 109"/>
                  <a:gd name="T14" fmla="*/ 0 w 353"/>
                  <a:gd name="T15" fmla="*/ 0 h 109"/>
                  <a:gd name="T16" fmla="*/ 0 w 353"/>
                  <a:gd name="T17" fmla="*/ 0 h 109"/>
                  <a:gd name="T18" fmla="*/ 0 w 353"/>
                  <a:gd name="T19" fmla="*/ 0 h 109"/>
                  <a:gd name="T20" fmla="*/ 0 w 353"/>
                  <a:gd name="T21" fmla="*/ 0 h 1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109"/>
                  <a:gd name="T35" fmla="*/ 353 w 353"/>
                  <a:gd name="T36" fmla="*/ 109 h 1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109">
                    <a:moveTo>
                      <a:pt x="0" y="109"/>
                    </a:moveTo>
                    <a:cubicBezTo>
                      <a:pt x="5" y="106"/>
                      <a:pt x="25" y="97"/>
                      <a:pt x="33" y="91"/>
                    </a:cubicBezTo>
                    <a:cubicBezTo>
                      <a:pt x="41" y="85"/>
                      <a:pt x="38" y="80"/>
                      <a:pt x="48" y="71"/>
                    </a:cubicBezTo>
                    <a:cubicBezTo>
                      <a:pt x="58" y="62"/>
                      <a:pt x="78" y="45"/>
                      <a:pt x="91" y="36"/>
                    </a:cubicBezTo>
                    <a:cubicBezTo>
                      <a:pt x="104" y="27"/>
                      <a:pt x="112" y="23"/>
                      <a:pt x="126" y="17"/>
                    </a:cubicBezTo>
                    <a:cubicBezTo>
                      <a:pt x="140" y="11"/>
                      <a:pt x="154" y="2"/>
                      <a:pt x="174" y="1"/>
                    </a:cubicBezTo>
                    <a:cubicBezTo>
                      <a:pt x="194" y="0"/>
                      <a:pt x="222" y="6"/>
                      <a:pt x="247" y="11"/>
                    </a:cubicBezTo>
                    <a:cubicBezTo>
                      <a:pt x="272" y="16"/>
                      <a:pt x="308" y="21"/>
                      <a:pt x="325" y="31"/>
                    </a:cubicBezTo>
                    <a:cubicBezTo>
                      <a:pt x="342" y="41"/>
                      <a:pt x="347" y="62"/>
                      <a:pt x="350" y="72"/>
                    </a:cubicBezTo>
                    <a:cubicBezTo>
                      <a:pt x="353" y="82"/>
                      <a:pt x="348" y="88"/>
                      <a:pt x="345" y="94"/>
                    </a:cubicBezTo>
                    <a:cubicBezTo>
                      <a:pt x="342" y="100"/>
                      <a:pt x="332" y="105"/>
                      <a:pt x="329" y="108"/>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5" name="Freeform 50"/>
              <p:cNvSpPr>
                <a:spLocks noChangeAspect="1"/>
              </p:cNvSpPr>
              <p:nvPr/>
            </p:nvSpPr>
            <p:spPr bwMode="auto">
              <a:xfrm>
                <a:off x="2632" y="1852"/>
                <a:ext cx="1" cy="8"/>
              </a:xfrm>
              <a:custGeom>
                <a:avLst/>
                <a:gdLst>
                  <a:gd name="T0" fmla="*/ 0 w 4"/>
                  <a:gd name="T1" fmla="*/ 0 h 27"/>
                  <a:gd name="T2" fmla="*/ 0 w 4"/>
                  <a:gd name="T3" fmla="*/ 0 h 27"/>
                  <a:gd name="T4" fmla="*/ 0 w 4"/>
                  <a:gd name="T5" fmla="*/ 0 h 27"/>
                  <a:gd name="T6" fmla="*/ 0 60000 65536"/>
                  <a:gd name="T7" fmla="*/ 0 60000 65536"/>
                  <a:gd name="T8" fmla="*/ 0 60000 65536"/>
                  <a:gd name="T9" fmla="*/ 0 w 4"/>
                  <a:gd name="T10" fmla="*/ 0 h 27"/>
                  <a:gd name="T11" fmla="*/ 4 w 4"/>
                  <a:gd name="T12" fmla="*/ 27 h 27"/>
                </a:gdLst>
                <a:ahLst/>
                <a:cxnLst>
                  <a:cxn ang="T6">
                    <a:pos x="T0" y="T1"/>
                  </a:cxn>
                  <a:cxn ang="T7">
                    <a:pos x="T2" y="T3"/>
                  </a:cxn>
                  <a:cxn ang="T8">
                    <a:pos x="T4" y="T5"/>
                  </a:cxn>
                </a:cxnLst>
                <a:rect l="T9" t="T10" r="T11" b="T12"/>
                <a:pathLst>
                  <a:path w="4" h="27">
                    <a:moveTo>
                      <a:pt x="1" y="0"/>
                    </a:moveTo>
                    <a:cubicBezTo>
                      <a:pt x="1" y="2"/>
                      <a:pt x="0" y="9"/>
                      <a:pt x="0" y="13"/>
                    </a:cubicBezTo>
                    <a:cubicBezTo>
                      <a:pt x="0" y="17"/>
                      <a:pt x="3" y="24"/>
                      <a:pt x="4" y="27"/>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6" name="Freeform 51"/>
              <p:cNvSpPr>
                <a:spLocks noChangeAspect="1"/>
              </p:cNvSpPr>
              <p:nvPr/>
            </p:nvSpPr>
            <p:spPr bwMode="auto">
              <a:xfrm>
                <a:off x="2731" y="1835"/>
                <a:ext cx="43" cy="32"/>
              </a:xfrm>
              <a:custGeom>
                <a:avLst/>
                <a:gdLst>
                  <a:gd name="T0" fmla="*/ 0 w 140"/>
                  <a:gd name="T1" fmla="*/ 0 h 102"/>
                  <a:gd name="T2" fmla="*/ 0 w 140"/>
                  <a:gd name="T3" fmla="*/ 0 h 102"/>
                  <a:gd name="T4" fmla="*/ 0 w 140"/>
                  <a:gd name="T5" fmla="*/ 0 h 102"/>
                  <a:gd name="T6" fmla="*/ 0 w 140"/>
                  <a:gd name="T7" fmla="*/ 0 h 102"/>
                  <a:gd name="T8" fmla="*/ 0 w 140"/>
                  <a:gd name="T9" fmla="*/ 0 h 102"/>
                  <a:gd name="T10" fmla="*/ 0 w 140"/>
                  <a:gd name="T11" fmla="*/ 0 h 102"/>
                  <a:gd name="T12" fmla="*/ 0 w 140"/>
                  <a:gd name="T13" fmla="*/ 0 h 102"/>
                  <a:gd name="T14" fmla="*/ 0 w 140"/>
                  <a:gd name="T15" fmla="*/ 0 h 102"/>
                  <a:gd name="T16" fmla="*/ 0 60000 65536"/>
                  <a:gd name="T17" fmla="*/ 0 60000 65536"/>
                  <a:gd name="T18" fmla="*/ 0 60000 65536"/>
                  <a:gd name="T19" fmla="*/ 0 60000 65536"/>
                  <a:gd name="T20" fmla="*/ 0 60000 65536"/>
                  <a:gd name="T21" fmla="*/ 0 60000 65536"/>
                  <a:gd name="T22" fmla="*/ 0 60000 65536"/>
                  <a:gd name="T23" fmla="*/ 0 60000 65536"/>
                  <a:gd name="T24" fmla="*/ 0 w 140"/>
                  <a:gd name="T25" fmla="*/ 0 h 102"/>
                  <a:gd name="T26" fmla="*/ 140 w 140"/>
                  <a:gd name="T27" fmla="*/ 102 h 1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0" h="102">
                    <a:moveTo>
                      <a:pt x="140" y="33"/>
                    </a:moveTo>
                    <a:cubicBezTo>
                      <a:pt x="138" y="30"/>
                      <a:pt x="135" y="17"/>
                      <a:pt x="129" y="12"/>
                    </a:cubicBezTo>
                    <a:cubicBezTo>
                      <a:pt x="123" y="7"/>
                      <a:pt x="116" y="3"/>
                      <a:pt x="105" y="2"/>
                    </a:cubicBezTo>
                    <a:cubicBezTo>
                      <a:pt x="94" y="1"/>
                      <a:pt x="80" y="0"/>
                      <a:pt x="64" y="5"/>
                    </a:cubicBezTo>
                    <a:cubicBezTo>
                      <a:pt x="48" y="10"/>
                      <a:pt x="20" y="21"/>
                      <a:pt x="10" y="32"/>
                    </a:cubicBezTo>
                    <a:cubicBezTo>
                      <a:pt x="0" y="43"/>
                      <a:pt x="3" y="64"/>
                      <a:pt x="5" y="74"/>
                    </a:cubicBezTo>
                    <a:cubicBezTo>
                      <a:pt x="7" y="84"/>
                      <a:pt x="15" y="85"/>
                      <a:pt x="20" y="90"/>
                    </a:cubicBezTo>
                    <a:cubicBezTo>
                      <a:pt x="25" y="95"/>
                      <a:pt x="30" y="100"/>
                      <a:pt x="33" y="10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7" name="Freeform 52"/>
              <p:cNvSpPr>
                <a:spLocks noChangeAspect="1"/>
              </p:cNvSpPr>
              <p:nvPr/>
            </p:nvSpPr>
            <p:spPr bwMode="auto">
              <a:xfrm>
                <a:off x="2769" y="1832"/>
                <a:ext cx="13" cy="8"/>
              </a:xfrm>
              <a:custGeom>
                <a:avLst/>
                <a:gdLst>
                  <a:gd name="T0" fmla="*/ 0 w 40"/>
                  <a:gd name="T1" fmla="*/ 0 h 26"/>
                  <a:gd name="T2" fmla="*/ 0 w 40"/>
                  <a:gd name="T3" fmla="*/ 0 h 26"/>
                  <a:gd name="T4" fmla="*/ 0 w 40"/>
                  <a:gd name="T5" fmla="*/ 0 h 26"/>
                  <a:gd name="T6" fmla="*/ 0 60000 65536"/>
                  <a:gd name="T7" fmla="*/ 0 60000 65536"/>
                  <a:gd name="T8" fmla="*/ 0 60000 65536"/>
                  <a:gd name="T9" fmla="*/ 0 w 40"/>
                  <a:gd name="T10" fmla="*/ 0 h 26"/>
                  <a:gd name="T11" fmla="*/ 40 w 40"/>
                  <a:gd name="T12" fmla="*/ 26 h 26"/>
                </a:gdLst>
                <a:ahLst/>
                <a:cxnLst>
                  <a:cxn ang="T6">
                    <a:pos x="T0" y="T1"/>
                  </a:cxn>
                  <a:cxn ang="T7">
                    <a:pos x="T2" y="T3"/>
                  </a:cxn>
                  <a:cxn ang="T8">
                    <a:pos x="T4" y="T5"/>
                  </a:cxn>
                </a:cxnLst>
                <a:rect l="T9" t="T10" r="T11" b="T12"/>
                <a:pathLst>
                  <a:path w="40" h="26">
                    <a:moveTo>
                      <a:pt x="0" y="18"/>
                    </a:moveTo>
                    <a:cubicBezTo>
                      <a:pt x="4" y="19"/>
                      <a:pt x="16" y="26"/>
                      <a:pt x="23" y="23"/>
                    </a:cubicBezTo>
                    <a:cubicBezTo>
                      <a:pt x="30" y="20"/>
                      <a:pt x="37" y="5"/>
                      <a:pt x="40"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8" name="Freeform 53"/>
              <p:cNvSpPr>
                <a:spLocks noChangeAspect="1"/>
              </p:cNvSpPr>
              <p:nvPr/>
            </p:nvSpPr>
            <p:spPr bwMode="auto">
              <a:xfrm>
                <a:off x="2576" y="1893"/>
                <a:ext cx="49" cy="14"/>
              </a:xfrm>
              <a:custGeom>
                <a:avLst/>
                <a:gdLst>
                  <a:gd name="T0" fmla="*/ 0 w 162"/>
                  <a:gd name="T1" fmla="*/ 0 h 45"/>
                  <a:gd name="T2" fmla="*/ 0 w 162"/>
                  <a:gd name="T3" fmla="*/ 0 h 45"/>
                  <a:gd name="T4" fmla="*/ 0 w 162"/>
                  <a:gd name="T5" fmla="*/ 0 h 45"/>
                  <a:gd name="T6" fmla="*/ 0 w 162"/>
                  <a:gd name="T7" fmla="*/ 0 h 45"/>
                  <a:gd name="T8" fmla="*/ 0 60000 65536"/>
                  <a:gd name="T9" fmla="*/ 0 60000 65536"/>
                  <a:gd name="T10" fmla="*/ 0 60000 65536"/>
                  <a:gd name="T11" fmla="*/ 0 60000 65536"/>
                  <a:gd name="T12" fmla="*/ 0 w 162"/>
                  <a:gd name="T13" fmla="*/ 0 h 45"/>
                  <a:gd name="T14" fmla="*/ 162 w 162"/>
                  <a:gd name="T15" fmla="*/ 45 h 45"/>
                </a:gdLst>
                <a:ahLst/>
                <a:cxnLst>
                  <a:cxn ang="T8">
                    <a:pos x="T0" y="T1"/>
                  </a:cxn>
                  <a:cxn ang="T9">
                    <a:pos x="T2" y="T3"/>
                  </a:cxn>
                  <a:cxn ang="T10">
                    <a:pos x="T4" y="T5"/>
                  </a:cxn>
                  <a:cxn ang="T11">
                    <a:pos x="T6" y="T7"/>
                  </a:cxn>
                </a:cxnLst>
                <a:rect l="T12" t="T13" r="T14" b="T15"/>
                <a:pathLst>
                  <a:path w="162" h="45">
                    <a:moveTo>
                      <a:pt x="0" y="0"/>
                    </a:moveTo>
                    <a:cubicBezTo>
                      <a:pt x="7" y="5"/>
                      <a:pt x="21" y="25"/>
                      <a:pt x="40" y="32"/>
                    </a:cubicBezTo>
                    <a:cubicBezTo>
                      <a:pt x="59" y="39"/>
                      <a:pt x="92" y="43"/>
                      <a:pt x="112" y="44"/>
                    </a:cubicBezTo>
                    <a:cubicBezTo>
                      <a:pt x="132" y="45"/>
                      <a:pt x="152" y="38"/>
                      <a:pt x="162" y="36"/>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69" name="Freeform 54"/>
              <p:cNvSpPr>
                <a:spLocks noChangeAspect="1"/>
              </p:cNvSpPr>
              <p:nvPr/>
            </p:nvSpPr>
            <p:spPr bwMode="auto">
              <a:xfrm>
                <a:off x="2473" y="1554"/>
                <a:ext cx="37" cy="12"/>
              </a:xfrm>
              <a:custGeom>
                <a:avLst/>
                <a:gdLst>
                  <a:gd name="T0" fmla="*/ 0 w 120"/>
                  <a:gd name="T1" fmla="*/ 0 h 41"/>
                  <a:gd name="T2" fmla="*/ 0 w 120"/>
                  <a:gd name="T3" fmla="*/ 0 h 41"/>
                  <a:gd name="T4" fmla="*/ 0 w 120"/>
                  <a:gd name="T5" fmla="*/ 0 h 41"/>
                  <a:gd name="T6" fmla="*/ 0 w 120"/>
                  <a:gd name="T7" fmla="*/ 0 h 41"/>
                  <a:gd name="T8" fmla="*/ 0 60000 65536"/>
                  <a:gd name="T9" fmla="*/ 0 60000 65536"/>
                  <a:gd name="T10" fmla="*/ 0 60000 65536"/>
                  <a:gd name="T11" fmla="*/ 0 60000 65536"/>
                  <a:gd name="T12" fmla="*/ 0 w 120"/>
                  <a:gd name="T13" fmla="*/ 0 h 41"/>
                  <a:gd name="T14" fmla="*/ 120 w 120"/>
                  <a:gd name="T15" fmla="*/ 41 h 41"/>
                </a:gdLst>
                <a:ahLst/>
                <a:cxnLst>
                  <a:cxn ang="T8">
                    <a:pos x="T0" y="T1"/>
                  </a:cxn>
                  <a:cxn ang="T9">
                    <a:pos x="T2" y="T3"/>
                  </a:cxn>
                  <a:cxn ang="T10">
                    <a:pos x="T4" y="T5"/>
                  </a:cxn>
                  <a:cxn ang="T11">
                    <a:pos x="T6" y="T7"/>
                  </a:cxn>
                </a:cxnLst>
                <a:rect l="T12" t="T13" r="T14" b="T15"/>
                <a:pathLst>
                  <a:path w="120" h="41">
                    <a:moveTo>
                      <a:pt x="0" y="3"/>
                    </a:moveTo>
                    <a:cubicBezTo>
                      <a:pt x="3" y="3"/>
                      <a:pt x="8" y="0"/>
                      <a:pt x="19" y="2"/>
                    </a:cubicBezTo>
                    <a:cubicBezTo>
                      <a:pt x="30" y="4"/>
                      <a:pt x="48" y="7"/>
                      <a:pt x="65" y="13"/>
                    </a:cubicBezTo>
                    <a:cubicBezTo>
                      <a:pt x="82" y="19"/>
                      <a:pt x="109" y="35"/>
                      <a:pt x="120" y="41"/>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0" name="Freeform 55"/>
              <p:cNvSpPr>
                <a:spLocks noChangeAspect="1"/>
              </p:cNvSpPr>
              <p:nvPr/>
            </p:nvSpPr>
            <p:spPr bwMode="auto">
              <a:xfrm>
                <a:off x="2496" y="1564"/>
                <a:ext cx="20" cy="13"/>
              </a:xfrm>
              <a:custGeom>
                <a:avLst/>
                <a:gdLst>
                  <a:gd name="T0" fmla="*/ 0 w 66"/>
                  <a:gd name="T1" fmla="*/ 0 h 42"/>
                  <a:gd name="T2" fmla="*/ 0 w 66"/>
                  <a:gd name="T3" fmla="*/ 0 h 42"/>
                  <a:gd name="T4" fmla="*/ 0 w 66"/>
                  <a:gd name="T5" fmla="*/ 0 h 42"/>
                  <a:gd name="T6" fmla="*/ 0 60000 65536"/>
                  <a:gd name="T7" fmla="*/ 0 60000 65536"/>
                  <a:gd name="T8" fmla="*/ 0 60000 65536"/>
                  <a:gd name="T9" fmla="*/ 0 w 66"/>
                  <a:gd name="T10" fmla="*/ 0 h 42"/>
                  <a:gd name="T11" fmla="*/ 66 w 66"/>
                  <a:gd name="T12" fmla="*/ 42 h 42"/>
                </a:gdLst>
                <a:ahLst/>
                <a:cxnLst>
                  <a:cxn ang="T6">
                    <a:pos x="T0" y="T1"/>
                  </a:cxn>
                  <a:cxn ang="T7">
                    <a:pos x="T2" y="T3"/>
                  </a:cxn>
                  <a:cxn ang="T8">
                    <a:pos x="T4" y="T5"/>
                  </a:cxn>
                </a:cxnLst>
                <a:rect l="T9" t="T10" r="T11" b="T12"/>
                <a:pathLst>
                  <a:path w="66" h="42">
                    <a:moveTo>
                      <a:pt x="0" y="0"/>
                    </a:moveTo>
                    <a:cubicBezTo>
                      <a:pt x="7" y="4"/>
                      <a:pt x="30" y="16"/>
                      <a:pt x="41" y="23"/>
                    </a:cubicBezTo>
                    <a:cubicBezTo>
                      <a:pt x="52" y="30"/>
                      <a:pt x="61" y="38"/>
                      <a:pt x="66" y="4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1" name="Freeform 56"/>
              <p:cNvSpPr>
                <a:spLocks noChangeAspect="1"/>
              </p:cNvSpPr>
              <p:nvPr/>
            </p:nvSpPr>
            <p:spPr bwMode="auto">
              <a:xfrm>
                <a:off x="2524" y="1582"/>
                <a:ext cx="46" cy="28"/>
              </a:xfrm>
              <a:custGeom>
                <a:avLst/>
                <a:gdLst>
                  <a:gd name="T0" fmla="*/ 0 w 146"/>
                  <a:gd name="T1" fmla="*/ 0 h 90"/>
                  <a:gd name="T2" fmla="*/ 0 w 146"/>
                  <a:gd name="T3" fmla="*/ 0 h 90"/>
                  <a:gd name="T4" fmla="*/ 0 w 146"/>
                  <a:gd name="T5" fmla="*/ 0 h 90"/>
                  <a:gd name="T6" fmla="*/ 0 60000 65536"/>
                  <a:gd name="T7" fmla="*/ 0 60000 65536"/>
                  <a:gd name="T8" fmla="*/ 0 60000 65536"/>
                  <a:gd name="T9" fmla="*/ 0 w 146"/>
                  <a:gd name="T10" fmla="*/ 0 h 90"/>
                  <a:gd name="T11" fmla="*/ 146 w 146"/>
                  <a:gd name="T12" fmla="*/ 90 h 90"/>
                </a:gdLst>
                <a:ahLst/>
                <a:cxnLst>
                  <a:cxn ang="T6">
                    <a:pos x="T0" y="T1"/>
                  </a:cxn>
                  <a:cxn ang="T7">
                    <a:pos x="T2" y="T3"/>
                  </a:cxn>
                  <a:cxn ang="T8">
                    <a:pos x="T4" y="T5"/>
                  </a:cxn>
                </a:cxnLst>
                <a:rect l="T9" t="T10" r="T11" b="T12"/>
                <a:pathLst>
                  <a:path w="146" h="90">
                    <a:moveTo>
                      <a:pt x="0" y="0"/>
                    </a:moveTo>
                    <a:cubicBezTo>
                      <a:pt x="12" y="8"/>
                      <a:pt x="44" y="31"/>
                      <a:pt x="68" y="46"/>
                    </a:cubicBezTo>
                    <a:cubicBezTo>
                      <a:pt x="92" y="61"/>
                      <a:pt x="130" y="81"/>
                      <a:pt x="146" y="9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2" name="Freeform 57"/>
              <p:cNvSpPr>
                <a:spLocks noChangeAspect="1"/>
              </p:cNvSpPr>
              <p:nvPr/>
            </p:nvSpPr>
            <p:spPr bwMode="auto">
              <a:xfrm>
                <a:off x="2574" y="1607"/>
                <a:ext cx="35" cy="16"/>
              </a:xfrm>
              <a:custGeom>
                <a:avLst/>
                <a:gdLst>
                  <a:gd name="T0" fmla="*/ 0 w 113"/>
                  <a:gd name="T1" fmla="*/ 0 h 50"/>
                  <a:gd name="T2" fmla="*/ 0 w 113"/>
                  <a:gd name="T3" fmla="*/ 0 h 50"/>
                  <a:gd name="T4" fmla="*/ 0 w 113"/>
                  <a:gd name="T5" fmla="*/ 0 h 50"/>
                  <a:gd name="T6" fmla="*/ 0 60000 65536"/>
                  <a:gd name="T7" fmla="*/ 0 60000 65536"/>
                  <a:gd name="T8" fmla="*/ 0 60000 65536"/>
                  <a:gd name="T9" fmla="*/ 0 w 113"/>
                  <a:gd name="T10" fmla="*/ 0 h 50"/>
                  <a:gd name="T11" fmla="*/ 113 w 113"/>
                  <a:gd name="T12" fmla="*/ 50 h 50"/>
                </a:gdLst>
                <a:ahLst/>
                <a:cxnLst>
                  <a:cxn ang="T6">
                    <a:pos x="T0" y="T1"/>
                  </a:cxn>
                  <a:cxn ang="T7">
                    <a:pos x="T2" y="T3"/>
                  </a:cxn>
                  <a:cxn ang="T8">
                    <a:pos x="T4" y="T5"/>
                  </a:cxn>
                </a:cxnLst>
                <a:rect l="T9" t="T10" r="T11" b="T12"/>
                <a:pathLst>
                  <a:path w="113" h="50">
                    <a:moveTo>
                      <a:pt x="0" y="0"/>
                    </a:moveTo>
                    <a:cubicBezTo>
                      <a:pt x="9" y="4"/>
                      <a:pt x="37" y="19"/>
                      <a:pt x="56" y="27"/>
                    </a:cubicBezTo>
                    <a:cubicBezTo>
                      <a:pt x="75" y="35"/>
                      <a:pt x="101" y="45"/>
                      <a:pt x="113" y="5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3" name="Freeform 58"/>
              <p:cNvSpPr>
                <a:spLocks noChangeAspect="1"/>
              </p:cNvSpPr>
              <p:nvPr/>
            </p:nvSpPr>
            <p:spPr bwMode="auto">
              <a:xfrm>
                <a:off x="2592" y="1621"/>
                <a:ext cx="75" cy="19"/>
              </a:xfrm>
              <a:custGeom>
                <a:avLst/>
                <a:gdLst>
                  <a:gd name="T0" fmla="*/ 0 w 242"/>
                  <a:gd name="T1" fmla="*/ 0 h 62"/>
                  <a:gd name="T2" fmla="*/ 0 w 242"/>
                  <a:gd name="T3" fmla="*/ 0 h 62"/>
                  <a:gd name="T4" fmla="*/ 0 w 242"/>
                  <a:gd name="T5" fmla="*/ 0 h 62"/>
                  <a:gd name="T6" fmla="*/ 0 w 242"/>
                  <a:gd name="T7" fmla="*/ 0 h 62"/>
                  <a:gd name="T8" fmla="*/ 0 60000 65536"/>
                  <a:gd name="T9" fmla="*/ 0 60000 65536"/>
                  <a:gd name="T10" fmla="*/ 0 60000 65536"/>
                  <a:gd name="T11" fmla="*/ 0 60000 65536"/>
                  <a:gd name="T12" fmla="*/ 0 w 242"/>
                  <a:gd name="T13" fmla="*/ 0 h 62"/>
                  <a:gd name="T14" fmla="*/ 242 w 242"/>
                  <a:gd name="T15" fmla="*/ 62 h 62"/>
                </a:gdLst>
                <a:ahLst/>
                <a:cxnLst>
                  <a:cxn ang="T8">
                    <a:pos x="T0" y="T1"/>
                  </a:cxn>
                  <a:cxn ang="T9">
                    <a:pos x="T2" y="T3"/>
                  </a:cxn>
                  <a:cxn ang="T10">
                    <a:pos x="T4" y="T5"/>
                  </a:cxn>
                  <a:cxn ang="T11">
                    <a:pos x="T6" y="T7"/>
                  </a:cxn>
                </a:cxnLst>
                <a:rect l="T12" t="T13" r="T14" b="T15"/>
                <a:pathLst>
                  <a:path w="242" h="62">
                    <a:moveTo>
                      <a:pt x="0" y="0"/>
                    </a:moveTo>
                    <a:cubicBezTo>
                      <a:pt x="15" y="6"/>
                      <a:pt x="60" y="26"/>
                      <a:pt x="86" y="35"/>
                    </a:cubicBezTo>
                    <a:cubicBezTo>
                      <a:pt x="112" y="44"/>
                      <a:pt x="134" y="49"/>
                      <a:pt x="160" y="54"/>
                    </a:cubicBezTo>
                    <a:cubicBezTo>
                      <a:pt x="186" y="59"/>
                      <a:pt x="225" y="60"/>
                      <a:pt x="242" y="6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4" name="Freeform 59"/>
              <p:cNvSpPr>
                <a:spLocks noChangeAspect="1"/>
              </p:cNvSpPr>
              <p:nvPr/>
            </p:nvSpPr>
            <p:spPr bwMode="auto">
              <a:xfrm>
                <a:off x="2666" y="1637"/>
                <a:ext cx="18" cy="1"/>
              </a:xfrm>
              <a:custGeom>
                <a:avLst/>
                <a:gdLst>
                  <a:gd name="T0" fmla="*/ 0 w 61"/>
                  <a:gd name="T1" fmla="*/ 0 h 4"/>
                  <a:gd name="T2" fmla="*/ 0 w 61"/>
                  <a:gd name="T3" fmla="*/ 0 h 4"/>
                  <a:gd name="T4" fmla="*/ 0 w 61"/>
                  <a:gd name="T5" fmla="*/ 0 h 4"/>
                  <a:gd name="T6" fmla="*/ 0 60000 65536"/>
                  <a:gd name="T7" fmla="*/ 0 60000 65536"/>
                  <a:gd name="T8" fmla="*/ 0 60000 65536"/>
                  <a:gd name="T9" fmla="*/ 0 w 61"/>
                  <a:gd name="T10" fmla="*/ 0 h 4"/>
                  <a:gd name="T11" fmla="*/ 61 w 61"/>
                  <a:gd name="T12" fmla="*/ 4 h 4"/>
                </a:gdLst>
                <a:ahLst/>
                <a:cxnLst>
                  <a:cxn ang="T6">
                    <a:pos x="T0" y="T1"/>
                  </a:cxn>
                  <a:cxn ang="T7">
                    <a:pos x="T2" y="T3"/>
                  </a:cxn>
                  <a:cxn ang="T8">
                    <a:pos x="T4" y="T5"/>
                  </a:cxn>
                </a:cxnLst>
                <a:rect l="T9" t="T10" r="T11" b="T12"/>
                <a:pathLst>
                  <a:path w="61" h="4">
                    <a:moveTo>
                      <a:pt x="0" y="0"/>
                    </a:moveTo>
                    <a:cubicBezTo>
                      <a:pt x="5" y="1"/>
                      <a:pt x="22" y="4"/>
                      <a:pt x="32" y="4"/>
                    </a:cubicBezTo>
                    <a:cubicBezTo>
                      <a:pt x="42" y="4"/>
                      <a:pt x="55" y="2"/>
                      <a:pt x="61" y="2"/>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5" name="Freeform 60"/>
              <p:cNvSpPr>
                <a:spLocks noChangeAspect="1"/>
              </p:cNvSpPr>
              <p:nvPr/>
            </p:nvSpPr>
            <p:spPr bwMode="auto">
              <a:xfrm>
                <a:off x="2682" y="1638"/>
                <a:ext cx="38" cy="4"/>
              </a:xfrm>
              <a:custGeom>
                <a:avLst/>
                <a:gdLst>
                  <a:gd name="T0" fmla="*/ 0 w 120"/>
                  <a:gd name="T1" fmla="*/ 0 h 11"/>
                  <a:gd name="T2" fmla="*/ 0 w 120"/>
                  <a:gd name="T3" fmla="*/ 0 h 11"/>
                  <a:gd name="T4" fmla="*/ 0 w 120"/>
                  <a:gd name="T5" fmla="*/ 0 h 11"/>
                  <a:gd name="T6" fmla="*/ 0 60000 65536"/>
                  <a:gd name="T7" fmla="*/ 0 60000 65536"/>
                  <a:gd name="T8" fmla="*/ 0 60000 65536"/>
                  <a:gd name="T9" fmla="*/ 0 w 120"/>
                  <a:gd name="T10" fmla="*/ 0 h 11"/>
                  <a:gd name="T11" fmla="*/ 120 w 120"/>
                  <a:gd name="T12" fmla="*/ 11 h 11"/>
                </a:gdLst>
                <a:ahLst/>
                <a:cxnLst>
                  <a:cxn ang="T6">
                    <a:pos x="T0" y="T1"/>
                  </a:cxn>
                  <a:cxn ang="T7">
                    <a:pos x="T2" y="T3"/>
                  </a:cxn>
                  <a:cxn ang="T8">
                    <a:pos x="T4" y="T5"/>
                  </a:cxn>
                </a:cxnLst>
                <a:rect l="T9" t="T10" r="T11" b="T12"/>
                <a:pathLst>
                  <a:path w="120" h="11">
                    <a:moveTo>
                      <a:pt x="0" y="11"/>
                    </a:moveTo>
                    <a:cubicBezTo>
                      <a:pt x="12" y="10"/>
                      <a:pt x="50" y="9"/>
                      <a:pt x="70" y="7"/>
                    </a:cubicBezTo>
                    <a:cubicBezTo>
                      <a:pt x="90" y="5"/>
                      <a:pt x="110" y="1"/>
                      <a:pt x="120"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6" name="Freeform 61"/>
              <p:cNvSpPr>
                <a:spLocks noChangeAspect="1"/>
              </p:cNvSpPr>
              <p:nvPr/>
            </p:nvSpPr>
            <p:spPr bwMode="auto">
              <a:xfrm>
                <a:off x="2747" y="1611"/>
                <a:ext cx="51" cy="21"/>
              </a:xfrm>
              <a:custGeom>
                <a:avLst/>
                <a:gdLst>
                  <a:gd name="T0" fmla="*/ 0 w 167"/>
                  <a:gd name="T1" fmla="*/ 0 h 69"/>
                  <a:gd name="T2" fmla="*/ 0 w 167"/>
                  <a:gd name="T3" fmla="*/ 0 h 69"/>
                  <a:gd name="T4" fmla="*/ 0 w 167"/>
                  <a:gd name="T5" fmla="*/ 0 h 69"/>
                  <a:gd name="T6" fmla="*/ 0 60000 65536"/>
                  <a:gd name="T7" fmla="*/ 0 60000 65536"/>
                  <a:gd name="T8" fmla="*/ 0 60000 65536"/>
                  <a:gd name="T9" fmla="*/ 0 w 167"/>
                  <a:gd name="T10" fmla="*/ 0 h 69"/>
                  <a:gd name="T11" fmla="*/ 167 w 167"/>
                  <a:gd name="T12" fmla="*/ 69 h 69"/>
                </a:gdLst>
                <a:ahLst/>
                <a:cxnLst>
                  <a:cxn ang="T6">
                    <a:pos x="T0" y="T1"/>
                  </a:cxn>
                  <a:cxn ang="T7">
                    <a:pos x="T2" y="T3"/>
                  </a:cxn>
                  <a:cxn ang="T8">
                    <a:pos x="T4" y="T5"/>
                  </a:cxn>
                </a:cxnLst>
                <a:rect l="T9" t="T10" r="T11" b="T12"/>
                <a:pathLst>
                  <a:path w="167" h="69">
                    <a:moveTo>
                      <a:pt x="0" y="69"/>
                    </a:moveTo>
                    <a:cubicBezTo>
                      <a:pt x="12" y="65"/>
                      <a:pt x="45" y="57"/>
                      <a:pt x="73" y="46"/>
                    </a:cubicBezTo>
                    <a:cubicBezTo>
                      <a:pt x="101" y="35"/>
                      <a:pt x="147" y="10"/>
                      <a:pt x="167"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7" name="Freeform 62"/>
              <p:cNvSpPr>
                <a:spLocks noChangeAspect="1"/>
              </p:cNvSpPr>
              <p:nvPr/>
            </p:nvSpPr>
            <p:spPr bwMode="auto">
              <a:xfrm>
                <a:off x="2796" y="1582"/>
                <a:ext cx="31" cy="26"/>
              </a:xfrm>
              <a:custGeom>
                <a:avLst/>
                <a:gdLst>
                  <a:gd name="T0" fmla="*/ 0 w 102"/>
                  <a:gd name="T1" fmla="*/ 0 h 83"/>
                  <a:gd name="T2" fmla="*/ 0 w 102"/>
                  <a:gd name="T3" fmla="*/ 0 h 83"/>
                  <a:gd name="T4" fmla="*/ 0 w 102"/>
                  <a:gd name="T5" fmla="*/ 0 h 83"/>
                  <a:gd name="T6" fmla="*/ 0 60000 65536"/>
                  <a:gd name="T7" fmla="*/ 0 60000 65536"/>
                  <a:gd name="T8" fmla="*/ 0 60000 65536"/>
                  <a:gd name="T9" fmla="*/ 0 w 102"/>
                  <a:gd name="T10" fmla="*/ 0 h 83"/>
                  <a:gd name="T11" fmla="*/ 102 w 102"/>
                  <a:gd name="T12" fmla="*/ 83 h 83"/>
                </a:gdLst>
                <a:ahLst/>
                <a:cxnLst>
                  <a:cxn ang="T6">
                    <a:pos x="T0" y="T1"/>
                  </a:cxn>
                  <a:cxn ang="T7">
                    <a:pos x="T2" y="T3"/>
                  </a:cxn>
                  <a:cxn ang="T8">
                    <a:pos x="T4" y="T5"/>
                  </a:cxn>
                </a:cxnLst>
                <a:rect l="T9" t="T10" r="T11" b="T12"/>
                <a:pathLst>
                  <a:path w="102" h="83">
                    <a:moveTo>
                      <a:pt x="0" y="83"/>
                    </a:moveTo>
                    <a:cubicBezTo>
                      <a:pt x="8" y="77"/>
                      <a:pt x="29" y="62"/>
                      <a:pt x="46" y="48"/>
                    </a:cubicBezTo>
                    <a:cubicBezTo>
                      <a:pt x="63" y="34"/>
                      <a:pt x="90" y="10"/>
                      <a:pt x="102"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8" name="Freeform 63"/>
              <p:cNvSpPr>
                <a:spLocks noChangeAspect="1"/>
              </p:cNvSpPr>
              <p:nvPr/>
            </p:nvSpPr>
            <p:spPr bwMode="auto">
              <a:xfrm>
                <a:off x="2816" y="1565"/>
                <a:ext cx="33" cy="30"/>
              </a:xfrm>
              <a:custGeom>
                <a:avLst/>
                <a:gdLst>
                  <a:gd name="T0" fmla="*/ 0 w 105"/>
                  <a:gd name="T1" fmla="*/ 0 h 96"/>
                  <a:gd name="T2" fmla="*/ 0 w 105"/>
                  <a:gd name="T3" fmla="*/ 0 h 96"/>
                  <a:gd name="T4" fmla="*/ 0 w 105"/>
                  <a:gd name="T5" fmla="*/ 0 h 96"/>
                  <a:gd name="T6" fmla="*/ 0 60000 65536"/>
                  <a:gd name="T7" fmla="*/ 0 60000 65536"/>
                  <a:gd name="T8" fmla="*/ 0 60000 65536"/>
                  <a:gd name="T9" fmla="*/ 0 w 105"/>
                  <a:gd name="T10" fmla="*/ 0 h 96"/>
                  <a:gd name="T11" fmla="*/ 105 w 105"/>
                  <a:gd name="T12" fmla="*/ 96 h 96"/>
                </a:gdLst>
                <a:ahLst/>
                <a:cxnLst>
                  <a:cxn ang="T6">
                    <a:pos x="T0" y="T1"/>
                  </a:cxn>
                  <a:cxn ang="T7">
                    <a:pos x="T2" y="T3"/>
                  </a:cxn>
                  <a:cxn ang="T8">
                    <a:pos x="T4" y="T5"/>
                  </a:cxn>
                </a:cxnLst>
                <a:rect l="T9" t="T10" r="T11" b="T12"/>
                <a:pathLst>
                  <a:path w="105" h="96">
                    <a:moveTo>
                      <a:pt x="0" y="96"/>
                    </a:moveTo>
                    <a:cubicBezTo>
                      <a:pt x="8" y="89"/>
                      <a:pt x="32" y="71"/>
                      <a:pt x="49" y="55"/>
                    </a:cubicBezTo>
                    <a:cubicBezTo>
                      <a:pt x="66" y="39"/>
                      <a:pt x="93" y="11"/>
                      <a:pt x="105"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79" name="Freeform 64"/>
              <p:cNvSpPr>
                <a:spLocks noChangeAspect="1"/>
              </p:cNvSpPr>
              <p:nvPr/>
            </p:nvSpPr>
            <p:spPr bwMode="auto">
              <a:xfrm>
                <a:off x="2845" y="1537"/>
                <a:ext cx="35" cy="25"/>
              </a:xfrm>
              <a:custGeom>
                <a:avLst/>
                <a:gdLst>
                  <a:gd name="T0" fmla="*/ 0 w 114"/>
                  <a:gd name="T1" fmla="*/ 0 h 81"/>
                  <a:gd name="T2" fmla="*/ 0 w 114"/>
                  <a:gd name="T3" fmla="*/ 0 h 81"/>
                  <a:gd name="T4" fmla="*/ 0 w 114"/>
                  <a:gd name="T5" fmla="*/ 0 h 81"/>
                  <a:gd name="T6" fmla="*/ 0 w 114"/>
                  <a:gd name="T7" fmla="*/ 0 h 81"/>
                  <a:gd name="T8" fmla="*/ 0 60000 65536"/>
                  <a:gd name="T9" fmla="*/ 0 60000 65536"/>
                  <a:gd name="T10" fmla="*/ 0 60000 65536"/>
                  <a:gd name="T11" fmla="*/ 0 60000 65536"/>
                  <a:gd name="T12" fmla="*/ 0 w 114"/>
                  <a:gd name="T13" fmla="*/ 0 h 81"/>
                  <a:gd name="T14" fmla="*/ 114 w 114"/>
                  <a:gd name="T15" fmla="*/ 81 h 81"/>
                </a:gdLst>
                <a:ahLst/>
                <a:cxnLst>
                  <a:cxn ang="T8">
                    <a:pos x="T0" y="T1"/>
                  </a:cxn>
                  <a:cxn ang="T9">
                    <a:pos x="T2" y="T3"/>
                  </a:cxn>
                  <a:cxn ang="T10">
                    <a:pos x="T4" y="T5"/>
                  </a:cxn>
                  <a:cxn ang="T11">
                    <a:pos x="T6" y="T7"/>
                  </a:cxn>
                </a:cxnLst>
                <a:rect l="T12" t="T13" r="T14" b="T15"/>
                <a:pathLst>
                  <a:path w="114" h="81">
                    <a:moveTo>
                      <a:pt x="0" y="81"/>
                    </a:moveTo>
                    <a:cubicBezTo>
                      <a:pt x="9" y="72"/>
                      <a:pt x="40" y="38"/>
                      <a:pt x="57" y="25"/>
                    </a:cubicBezTo>
                    <a:cubicBezTo>
                      <a:pt x="74" y="12"/>
                      <a:pt x="90" y="6"/>
                      <a:pt x="99" y="3"/>
                    </a:cubicBezTo>
                    <a:cubicBezTo>
                      <a:pt x="108" y="0"/>
                      <a:pt x="111" y="4"/>
                      <a:pt x="114" y="4"/>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0" name="Freeform 65"/>
              <p:cNvSpPr>
                <a:spLocks noChangeAspect="1"/>
              </p:cNvSpPr>
              <p:nvPr/>
            </p:nvSpPr>
            <p:spPr bwMode="auto">
              <a:xfrm>
                <a:off x="2856" y="1539"/>
                <a:ext cx="27" cy="17"/>
              </a:xfrm>
              <a:custGeom>
                <a:avLst/>
                <a:gdLst>
                  <a:gd name="T0" fmla="*/ 0 w 90"/>
                  <a:gd name="T1" fmla="*/ 0 h 52"/>
                  <a:gd name="T2" fmla="*/ 0 w 90"/>
                  <a:gd name="T3" fmla="*/ 0 h 52"/>
                  <a:gd name="T4" fmla="*/ 0 w 90"/>
                  <a:gd name="T5" fmla="*/ 0 h 52"/>
                  <a:gd name="T6" fmla="*/ 0 w 90"/>
                  <a:gd name="T7" fmla="*/ 0 h 52"/>
                  <a:gd name="T8" fmla="*/ 0 60000 65536"/>
                  <a:gd name="T9" fmla="*/ 0 60000 65536"/>
                  <a:gd name="T10" fmla="*/ 0 60000 65536"/>
                  <a:gd name="T11" fmla="*/ 0 60000 65536"/>
                  <a:gd name="T12" fmla="*/ 0 w 90"/>
                  <a:gd name="T13" fmla="*/ 0 h 52"/>
                  <a:gd name="T14" fmla="*/ 90 w 90"/>
                  <a:gd name="T15" fmla="*/ 52 h 52"/>
                </a:gdLst>
                <a:ahLst/>
                <a:cxnLst>
                  <a:cxn ang="T8">
                    <a:pos x="T0" y="T1"/>
                  </a:cxn>
                  <a:cxn ang="T9">
                    <a:pos x="T2" y="T3"/>
                  </a:cxn>
                  <a:cxn ang="T10">
                    <a:pos x="T4" y="T5"/>
                  </a:cxn>
                  <a:cxn ang="T11">
                    <a:pos x="T6" y="T7"/>
                  </a:cxn>
                </a:cxnLst>
                <a:rect l="T12" t="T13" r="T14" b="T15"/>
                <a:pathLst>
                  <a:path w="90" h="52">
                    <a:moveTo>
                      <a:pt x="0" y="52"/>
                    </a:moveTo>
                    <a:cubicBezTo>
                      <a:pt x="6" y="47"/>
                      <a:pt x="21" y="29"/>
                      <a:pt x="33" y="21"/>
                    </a:cubicBezTo>
                    <a:cubicBezTo>
                      <a:pt x="45" y="13"/>
                      <a:pt x="63" y="6"/>
                      <a:pt x="72" y="3"/>
                    </a:cubicBezTo>
                    <a:cubicBezTo>
                      <a:pt x="81" y="0"/>
                      <a:pt x="86" y="4"/>
                      <a:pt x="90" y="4"/>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1" name="Freeform 66"/>
              <p:cNvSpPr>
                <a:spLocks noChangeAspect="1"/>
              </p:cNvSpPr>
              <p:nvPr/>
            </p:nvSpPr>
            <p:spPr bwMode="auto">
              <a:xfrm>
                <a:off x="2733" y="1626"/>
                <a:ext cx="13" cy="5"/>
              </a:xfrm>
              <a:custGeom>
                <a:avLst/>
                <a:gdLst>
                  <a:gd name="T0" fmla="*/ 0 w 44"/>
                  <a:gd name="T1" fmla="*/ 0 h 13"/>
                  <a:gd name="T2" fmla="*/ 0 w 44"/>
                  <a:gd name="T3" fmla="*/ 0 h 13"/>
                  <a:gd name="T4" fmla="*/ 0 w 44"/>
                  <a:gd name="T5" fmla="*/ 0 h 13"/>
                  <a:gd name="T6" fmla="*/ 0 60000 65536"/>
                  <a:gd name="T7" fmla="*/ 0 60000 65536"/>
                  <a:gd name="T8" fmla="*/ 0 60000 65536"/>
                  <a:gd name="T9" fmla="*/ 0 w 44"/>
                  <a:gd name="T10" fmla="*/ 0 h 13"/>
                  <a:gd name="T11" fmla="*/ 44 w 44"/>
                  <a:gd name="T12" fmla="*/ 13 h 13"/>
                </a:gdLst>
                <a:ahLst/>
                <a:cxnLst>
                  <a:cxn ang="T6">
                    <a:pos x="T0" y="T1"/>
                  </a:cxn>
                  <a:cxn ang="T7">
                    <a:pos x="T2" y="T3"/>
                  </a:cxn>
                  <a:cxn ang="T8">
                    <a:pos x="T4" y="T5"/>
                  </a:cxn>
                </a:cxnLst>
                <a:rect l="T9" t="T10" r="T11" b="T12"/>
                <a:pathLst>
                  <a:path w="44" h="13">
                    <a:moveTo>
                      <a:pt x="0" y="13"/>
                    </a:moveTo>
                    <a:cubicBezTo>
                      <a:pt x="4" y="12"/>
                      <a:pt x="19" y="10"/>
                      <a:pt x="26" y="8"/>
                    </a:cubicBezTo>
                    <a:cubicBezTo>
                      <a:pt x="33" y="6"/>
                      <a:pt x="40" y="2"/>
                      <a:pt x="44" y="0"/>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2" name="Freeform 67"/>
              <p:cNvSpPr>
                <a:spLocks noChangeAspect="1"/>
              </p:cNvSpPr>
              <p:nvPr/>
            </p:nvSpPr>
            <p:spPr bwMode="auto">
              <a:xfrm>
                <a:off x="2518" y="1571"/>
                <a:ext cx="7" cy="5"/>
              </a:xfrm>
              <a:custGeom>
                <a:avLst/>
                <a:gdLst>
                  <a:gd name="T0" fmla="*/ 0 w 24"/>
                  <a:gd name="T1" fmla="*/ 0 h 16"/>
                  <a:gd name="T2" fmla="*/ 0 w 24"/>
                  <a:gd name="T3" fmla="*/ 0 h 16"/>
                  <a:gd name="T4" fmla="*/ 0 60000 65536"/>
                  <a:gd name="T5" fmla="*/ 0 60000 65536"/>
                  <a:gd name="T6" fmla="*/ 0 w 24"/>
                  <a:gd name="T7" fmla="*/ 0 h 16"/>
                  <a:gd name="T8" fmla="*/ 24 w 24"/>
                  <a:gd name="T9" fmla="*/ 16 h 16"/>
                </a:gdLst>
                <a:ahLst/>
                <a:cxnLst>
                  <a:cxn ang="T4">
                    <a:pos x="T0" y="T1"/>
                  </a:cxn>
                  <a:cxn ang="T5">
                    <a:pos x="T2" y="T3"/>
                  </a:cxn>
                </a:cxnLst>
                <a:rect l="T6" t="T7" r="T8" b="T9"/>
                <a:pathLst>
                  <a:path w="24" h="16">
                    <a:moveTo>
                      <a:pt x="0" y="0"/>
                    </a:moveTo>
                    <a:cubicBezTo>
                      <a:pt x="4" y="2"/>
                      <a:pt x="19" y="13"/>
                      <a:pt x="24" y="16"/>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3" name="Freeform 68"/>
              <p:cNvSpPr>
                <a:spLocks noChangeAspect="1"/>
              </p:cNvSpPr>
              <p:nvPr/>
            </p:nvSpPr>
            <p:spPr bwMode="auto">
              <a:xfrm>
                <a:off x="2759" y="1610"/>
                <a:ext cx="2" cy="7"/>
              </a:xfrm>
              <a:custGeom>
                <a:avLst/>
                <a:gdLst>
                  <a:gd name="T0" fmla="*/ 0 w 6"/>
                  <a:gd name="T1" fmla="*/ 0 h 22"/>
                  <a:gd name="T2" fmla="*/ 0 w 6"/>
                  <a:gd name="T3" fmla="*/ 0 h 22"/>
                  <a:gd name="T4" fmla="*/ 0 60000 65536"/>
                  <a:gd name="T5" fmla="*/ 0 60000 65536"/>
                  <a:gd name="T6" fmla="*/ 0 w 6"/>
                  <a:gd name="T7" fmla="*/ 0 h 22"/>
                  <a:gd name="T8" fmla="*/ 6 w 6"/>
                  <a:gd name="T9" fmla="*/ 22 h 22"/>
                </a:gdLst>
                <a:ahLst/>
                <a:cxnLst>
                  <a:cxn ang="T4">
                    <a:pos x="T0" y="T1"/>
                  </a:cxn>
                  <a:cxn ang="T5">
                    <a:pos x="T2" y="T3"/>
                  </a:cxn>
                </a:cxnLst>
                <a:rect l="T6" t="T7" r="T8" b="T9"/>
                <a:pathLst>
                  <a:path w="6" h="22">
                    <a:moveTo>
                      <a:pt x="0" y="0"/>
                    </a:moveTo>
                    <a:lnTo>
                      <a:pt x="6" y="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4" name="Freeform 69"/>
              <p:cNvSpPr>
                <a:spLocks noChangeAspect="1"/>
              </p:cNvSpPr>
              <p:nvPr/>
            </p:nvSpPr>
            <p:spPr bwMode="auto">
              <a:xfrm>
                <a:off x="2769" y="1636"/>
                <a:ext cx="4" cy="5"/>
              </a:xfrm>
              <a:custGeom>
                <a:avLst/>
                <a:gdLst>
                  <a:gd name="T0" fmla="*/ 0 w 12"/>
                  <a:gd name="T1" fmla="*/ 0 h 18"/>
                  <a:gd name="T2" fmla="*/ 0 w 12"/>
                  <a:gd name="T3" fmla="*/ 0 h 18"/>
                  <a:gd name="T4" fmla="*/ 0 60000 65536"/>
                  <a:gd name="T5" fmla="*/ 0 60000 65536"/>
                  <a:gd name="T6" fmla="*/ 0 w 12"/>
                  <a:gd name="T7" fmla="*/ 0 h 18"/>
                  <a:gd name="T8" fmla="*/ 12 w 12"/>
                  <a:gd name="T9" fmla="*/ 18 h 18"/>
                </a:gdLst>
                <a:ahLst/>
                <a:cxnLst>
                  <a:cxn ang="T4">
                    <a:pos x="T0" y="T1"/>
                  </a:cxn>
                  <a:cxn ang="T5">
                    <a:pos x="T2" y="T3"/>
                  </a:cxn>
                </a:cxnLst>
                <a:rect l="T6" t="T7" r="T8" b="T9"/>
                <a:pathLst>
                  <a:path w="12" h="18">
                    <a:moveTo>
                      <a:pt x="0" y="0"/>
                    </a:moveTo>
                    <a:lnTo>
                      <a:pt x="12"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5" name="Freeform 70"/>
              <p:cNvSpPr>
                <a:spLocks noChangeAspect="1"/>
              </p:cNvSpPr>
              <p:nvPr/>
            </p:nvSpPr>
            <p:spPr bwMode="auto">
              <a:xfrm>
                <a:off x="2816" y="1608"/>
                <a:ext cx="6" cy="5"/>
              </a:xfrm>
              <a:custGeom>
                <a:avLst/>
                <a:gdLst>
                  <a:gd name="T0" fmla="*/ 0 w 18"/>
                  <a:gd name="T1" fmla="*/ 0 h 18"/>
                  <a:gd name="T2" fmla="*/ 0 w 18"/>
                  <a:gd name="T3" fmla="*/ 0 h 18"/>
                  <a:gd name="T4" fmla="*/ 0 60000 65536"/>
                  <a:gd name="T5" fmla="*/ 0 60000 65536"/>
                  <a:gd name="T6" fmla="*/ 0 w 18"/>
                  <a:gd name="T7" fmla="*/ 0 h 18"/>
                  <a:gd name="T8" fmla="*/ 18 w 18"/>
                  <a:gd name="T9" fmla="*/ 18 h 18"/>
                </a:gdLst>
                <a:ahLst/>
                <a:cxnLst>
                  <a:cxn ang="T4">
                    <a:pos x="T0" y="T1"/>
                  </a:cxn>
                  <a:cxn ang="T5">
                    <a:pos x="T2" y="T3"/>
                  </a:cxn>
                </a:cxnLst>
                <a:rect l="T6" t="T7" r="T8" b="T9"/>
                <a:pathLst>
                  <a:path w="18" h="18">
                    <a:moveTo>
                      <a:pt x="0" y="0"/>
                    </a:moveTo>
                    <a:lnTo>
                      <a:pt x="18"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6" name="Freeform 71"/>
              <p:cNvSpPr>
                <a:spLocks noChangeAspect="1"/>
              </p:cNvSpPr>
              <p:nvPr/>
            </p:nvSpPr>
            <p:spPr bwMode="auto">
              <a:xfrm>
                <a:off x="2796" y="1583"/>
                <a:ext cx="3" cy="6"/>
              </a:xfrm>
              <a:custGeom>
                <a:avLst/>
                <a:gdLst>
                  <a:gd name="T0" fmla="*/ 0 w 11"/>
                  <a:gd name="T1" fmla="*/ 0 h 17"/>
                  <a:gd name="T2" fmla="*/ 0 w 11"/>
                  <a:gd name="T3" fmla="*/ 0 h 17"/>
                  <a:gd name="T4" fmla="*/ 0 60000 65536"/>
                  <a:gd name="T5" fmla="*/ 0 60000 65536"/>
                  <a:gd name="T6" fmla="*/ 0 w 11"/>
                  <a:gd name="T7" fmla="*/ 0 h 17"/>
                  <a:gd name="T8" fmla="*/ 11 w 11"/>
                  <a:gd name="T9" fmla="*/ 17 h 17"/>
                </a:gdLst>
                <a:ahLst/>
                <a:cxnLst>
                  <a:cxn ang="T4">
                    <a:pos x="T0" y="T1"/>
                  </a:cxn>
                  <a:cxn ang="T5">
                    <a:pos x="T2" y="T3"/>
                  </a:cxn>
                </a:cxnLst>
                <a:rect l="T6" t="T7" r="T8" b="T9"/>
                <a:pathLst>
                  <a:path w="11" h="17">
                    <a:moveTo>
                      <a:pt x="0" y="0"/>
                    </a:moveTo>
                    <a:lnTo>
                      <a:pt x="11" y="1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7" name="Freeform 72"/>
              <p:cNvSpPr>
                <a:spLocks noChangeAspect="1"/>
              </p:cNvSpPr>
              <p:nvPr/>
            </p:nvSpPr>
            <p:spPr bwMode="auto">
              <a:xfrm>
                <a:off x="2862" y="1573"/>
                <a:ext cx="4" cy="5"/>
              </a:xfrm>
              <a:custGeom>
                <a:avLst/>
                <a:gdLst>
                  <a:gd name="T0" fmla="*/ 0 w 11"/>
                  <a:gd name="T1" fmla="*/ 0 h 17"/>
                  <a:gd name="T2" fmla="*/ 0 w 11"/>
                  <a:gd name="T3" fmla="*/ 0 h 17"/>
                  <a:gd name="T4" fmla="*/ 0 60000 65536"/>
                  <a:gd name="T5" fmla="*/ 0 60000 65536"/>
                  <a:gd name="T6" fmla="*/ 0 w 11"/>
                  <a:gd name="T7" fmla="*/ 0 h 17"/>
                  <a:gd name="T8" fmla="*/ 11 w 11"/>
                  <a:gd name="T9" fmla="*/ 17 h 17"/>
                </a:gdLst>
                <a:ahLst/>
                <a:cxnLst>
                  <a:cxn ang="T4">
                    <a:pos x="T0" y="T1"/>
                  </a:cxn>
                  <a:cxn ang="T5">
                    <a:pos x="T2" y="T3"/>
                  </a:cxn>
                </a:cxnLst>
                <a:rect l="T6" t="T7" r="T8" b="T9"/>
                <a:pathLst>
                  <a:path w="11" h="17">
                    <a:moveTo>
                      <a:pt x="0" y="0"/>
                    </a:moveTo>
                    <a:lnTo>
                      <a:pt x="11" y="1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8" name="Freeform 73"/>
              <p:cNvSpPr>
                <a:spLocks noChangeAspect="1"/>
              </p:cNvSpPr>
              <p:nvPr/>
            </p:nvSpPr>
            <p:spPr bwMode="auto">
              <a:xfrm>
                <a:off x="2706" y="1647"/>
                <a:ext cx="0" cy="7"/>
              </a:xfrm>
              <a:custGeom>
                <a:avLst/>
                <a:gdLst>
                  <a:gd name="T0" fmla="*/ 0 w 2"/>
                  <a:gd name="T1" fmla="*/ 0 h 24"/>
                  <a:gd name="T2" fmla="*/ 0 w 2"/>
                  <a:gd name="T3" fmla="*/ 0 h 24"/>
                  <a:gd name="T4" fmla="*/ 0 60000 65536"/>
                  <a:gd name="T5" fmla="*/ 0 60000 65536"/>
                  <a:gd name="T6" fmla="*/ 0 w 2"/>
                  <a:gd name="T7" fmla="*/ 0 h 24"/>
                  <a:gd name="T8" fmla="*/ 0 w 2"/>
                  <a:gd name="T9" fmla="*/ 24 h 24"/>
                </a:gdLst>
                <a:ahLst/>
                <a:cxnLst>
                  <a:cxn ang="T4">
                    <a:pos x="T0" y="T1"/>
                  </a:cxn>
                  <a:cxn ang="T5">
                    <a:pos x="T2" y="T3"/>
                  </a:cxn>
                </a:cxnLst>
                <a:rect l="T6" t="T7" r="T8" b="T9"/>
                <a:pathLst>
                  <a:path w="2" h="24">
                    <a:moveTo>
                      <a:pt x="0" y="0"/>
                    </a:moveTo>
                    <a:lnTo>
                      <a:pt x="2"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89" name="Freeform 74"/>
              <p:cNvSpPr>
                <a:spLocks noChangeAspect="1"/>
              </p:cNvSpPr>
              <p:nvPr/>
            </p:nvSpPr>
            <p:spPr bwMode="auto">
              <a:xfrm>
                <a:off x="2703" y="1627"/>
                <a:ext cx="2" cy="7"/>
              </a:xfrm>
              <a:custGeom>
                <a:avLst/>
                <a:gdLst>
                  <a:gd name="T0" fmla="*/ 0 w 6"/>
                  <a:gd name="T1" fmla="*/ 0 h 22"/>
                  <a:gd name="T2" fmla="*/ 0 w 6"/>
                  <a:gd name="T3" fmla="*/ 0 h 22"/>
                  <a:gd name="T4" fmla="*/ 0 60000 65536"/>
                  <a:gd name="T5" fmla="*/ 0 60000 65536"/>
                  <a:gd name="T6" fmla="*/ 0 w 6"/>
                  <a:gd name="T7" fmla="*/ 0 h 22"/>
                  <a:gd name="T8" fmla="*/ 6 w 6"/>
                  <a:gd name="T9" fmla="*/ 22 h 22"/>
                </a:gdLst>
                <a:ahLst/>
                <a:cxnLst>
                  <a:cxn ang="T4">
                    <a:pos x="T0" y="T1"/>
                  </a:cxn>
                  <a:cxn ang="T5">
                    <a:pos x="T2" y="T3"/>
                  </a:cxn>
                </a:cxnLst>
                <a:rect l="T6" t="T7" r="T8" b="T9"/>
                <a:pathLst>
                  <a:path w="6" h="22">
                    <a:moveTo>
                      <a:pt x="0" y="0"/>
                    </a:moveTo>
                    <a:lnTo>
                      <a:pt x="6" y="2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0" name="Freeform 75"/>
              <p:cNvSpPr>
                <a:spLocks noChangeAspect="1"/>
              </p:cNvSpPr>
              <p:nvPr/>
            </p:nvSpPr>
            <p:spPr bwMode="auto">
              <a:xfrm>
                <a:off x="2641" y="1652"/>
                <a:ext cx="1" cy="6"/>
              </a:xfrm>
              <a:custGeom>
                <a:avLst/>
                <a:gdLst>
                  <a:gd name="T0" fmla="*/ 0 w 5"/>
                  <a:gd name="T1" fmla="*/ 0 h 19"/>
                  <a:gd name="T2" fmla="*/ 0 w 5"/>
                  <a:gd name="T3" fmla="*/ 0 h 19"/>
                  <a:gd name="T4" fmla="*/ 0 60000 65536"/>
                  <a:gd name="T5" fmla="*/ 0 60000 65536"/>
                  <a:gd name="T6" fmla="*/ 0 w 5"/>
                  <a:gd name="T7" fmla="*/ 0 h 19"/>
                  <a:gd name="T8" fmla="*/ 5 w 5"/>
                  <a:gd name="T9" fmla="*/ 19 h 19"/>
                </a:gdLst>
                <a:ahLst/>
                <a:cxnLst>
                  <a:cxn ang="T4">
                    <a:pos x="T0" y="T1"/>
                  </a:cxn>
                  <a:cxn ang="T5">
                    <a:pos x="T2" y="T3"/>
                  </a:cxn>
                </a:cxnLst>
                <a:rect l="T6" t="T7" r="T8" b="T9"/>
                <a:pathLst>
                  <a:path w="5" h="19">
                    <a:moveTo>
                      <a:pt x="5" y="0"/>
                    </a:moveTo>
                    <a:lnTo>
                      <a:pt x="0" y="19"/>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1" name="Freeform 76"/>
              <p:cNvSpPr>
                <a:spLocks noChangeAspect="1"/>
              </p:cNvSpPr>
              <p:nvPr/>
            </p:nvSpPr>
            <p:spPr bwMode="auto">
              <a:xfrm>
                <a:off x="2649" y="1623"/>
                <a:ext cx="1" cy="6"/>
              </a:xfrm>
              <a:custGeom>
                <a:avLst/>
                <a:gdLst>
                  <a:gd name="T0" fmla="*/ 0 w 5"/>
                  <a:gd name="T1" fmla="*/ 0 h 19"/>
                  <a:gd name="T2" fmla="*/ 0 w 5"/>
                  <a:gd name="T3" fmla="*/ 0 h 19"/>
                  <a:gd name="T4" fmla="*/ 0 60000 65536"/>
                  <a:gd name="T5" fmla="*/ 0 60000 65536"/>
                  <a:gd name="T6" fmla="*/ 0 w 5"/>
                  <a:gd name="T7" fmla="*/ 0 h 19"/>
                  <a:gd name="T8" fmla="*/ 5 w 5"/>
                  <a:gd name="T9" fmla="*/ 19 h 19"/>
                </a:gdLst>
                <a:ahLst/>
                <a:cxnLst>
                  <a:cxn ang="T4">
                    <a:pos x="T0" y="T1"/>
                  </a:cxn>
                  <a:cxn ang="T5">
                    <a:pos x="T2" y="T3"/>
                  </a:cxn>
                </a:cxnLst>
                <a:rect l="T6" t="T7" r="T8" b="T9"/>
                <a:pathLst>
                  <a:path w="5" h="19">
                    <a:moveTo>
                      <a:pt x="5" y="0"/>
                    </a:moveTo>
                    <a:lnTo>
                      <a:pt x="0" y="19"/>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2" name="Freeform 77"/>
              <p:cNvSpPr>
                <a:spLocks noChangeAspect="1"/>
              </p:cNvSpPr>
              <p:nvPr/>
            </p:nvSpPr>
            <p:spPr bwMode="auto">
              <a:xfrm>
                <a:off x="2596" y="1602"/>
                <a:ext cx="4" cy="8"/>
              </a:xfrm>
              <a:custGeom>
                <a:avLst/>
                <a:gdLst>
                  <a:gd name="T0" fmla="*/ 0 w 12"/>
                  <a:gd name="T1" fmla="*/ 0 h 24"/>
                  <a:gd name="T2" fmla="*/ 0 w 12"/>
                  <a:gd name="T3" fmla="*/ 0 h 24"/>
                  <a:gd name="T4" fmla="*/ 0 60000 65536"/>
                  <a:gd name="T5" fmla="*/ 0 60000 65536"/>
                  <a:gd name="T6" fmla="*/ 0 w 12"/>
                  <a:gd name="T7" fmla="*/ 0 h 24"/>
                  <a:gd name="T8" fmla="*/ 12 w 12"/>
                  <a:gd name="T9" fmla="*/ 24 h 24"/>
                </a:gdLst>
                <a:ahLst/>
                <a:cxnLst>
                  <a:cxn ang="T4">
                    <a:pos x="T0" y="T1"/>
                  </a:cxn>
                  <a:cxn ang="T5">
                    <a:pos x="T2" y="T3"/>
                  </a:cxn>
                </a:cxnLst>
                <a:rect l="T6" t="T7" r="T8" b="T9"/>
                <a:pathLst>
                  <a:path w="12" h="24">
                    <a:moveTo>
                      <a:pt x="12" y="0"/>
                    </a:moveTo>
                    <a:lnTo>
                      <a:pt x="0" y="2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3" name="Freeform 78"/>
              <p:cNvSpPr>
                <a:spLocks noChangeAspect="1"/>
              </p:cNvSpPr>
              <p:nvPr/>
            </p:nvSpPr>
            <p:spPr bwMode="auto">
              <a:xfrm>
                <a:off x="2545" y="1575"/>
                <a:ext cx="3" cy="3"/>
              </a:xfrm>
              <a:custGeom>
                <a:avLst/>
                <a:gdLst>
                  <a:gd name="T0" fmla="*/ 0 w 12"/>
                  <a:gd name="T1" fmla="*/ 0 h 11"/>
                  <a:gd name="T2" fmla="*/ 0 w 12"/>
                  <a:gd name="T3" fmla="*/ 0 h 11"/>
                  <a:gd name="T4" fmla="*/ 0 60000 65536"/>
                  <a:gd name="T5" fmla="*/ 0 60000 65536"/>
                  <a:gd name="T6" fmla="*/ 0 w 12"/>
                  <a:gd name="T7" fmla="*/ 0 h 11"/>
                  <a:gd name="T8" fmla="*/ 12 w 12"/>
                  <a:gd name="T9" fmla="*/ 11 h 11"/>
                </a:gdLst>
                <a:ahLst/>
                <a:cxnLst>
                  <a:cxn ang="T4">
                    <a:pos x="T0" y="T1"/>
                  </a:cxn>
                  <a:cxn ang="T5">
                    <a:pos x="T2" y="T3"/>
                  </a:cxn>
                </a:cxnLst>
                <a:rect l="T6" t="T7" r="T8" b="T9"/>
                <a:pathLst>
                  <a:path w="12" h="11">
                    <a:moveTo>
                      <a:pt x="12" y="0"/>
                    </a:moveTo>
                    <a:lnTo>
                      <a:pt x="0" y="11"/>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4" name="Freeform 79"/>
              <p:cNvSpPr>
                <a:spLocks noChangeAspect="1"/>
              </p:cNvSpPr>
              <p:nvPr/>
            </p:nvSpPr>
            <p:spPr bwMode="auto">
              <a:xfrm>
                <a:off x="2522" y="1597"/>
                <a:ext cx="3" cy="3"/>
              </a:xfrm>
              <a:custGeom>
                <a:avLst/>
                <a:gdLst>
                  <a:gd name="T0" fmla="*/ 0 w 10"/>
                  <a:gd name="T1" fmla="*/ 0 h 13"/>
                  <a:gd name="T2" fmla="*/ 0 w 10"/>
                  <a:gd name="T3" fmla="*/ 0 h 13"/>
                  <a:gd name="T4" fmla="*/ 0 60000 65536"/>
                  <a:gd name="T5" fmla="*/ 0 60000 65536"/>
                  <a:gd name="T6" fmla="*/ 0 w 10"/>
                  <a:gd name="T7" fmla="*/ 0 h 13"/>
                  <a:gd name="T8" fmla="*/ 10 w 10"/>
                  <a:gd name="T9" fmla="*/ 13 h 13"/>
                </a:gdLst>
                <a:ahLst/>
                <a:cxnLst>
                  <a:cxn ang="T4">
                    <a:pos x="T0" y="T1"/>
                  </a:cxn>
                  <a:cxn ang="T5">
                    <a:pos x="T2" y="T3"/>
                  </a:cxn>
                </a:cxnLst>
                <a:rect l="T6" t="T7" r="T8" b="T9"/>
                <a:pathLst>
                  <a:path w="10" h="13">
                    <a:moveTo>
                      <a:pt x="10" y="0"/>
                    </a:moveTo>
                    <a:lnTo>
                      <a:pt x="0" y="13"/>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5" name="Freeform 80"/>
              <p:cNvSpPr>
                <a:spLocks noChangeAspect="1"/>
              </p:cNvSpPr>
              <p:nvPr/>
            </p:nvSpPr>
            <p:spPr bwMode="auto">
              <a:xfrm>
                <a:off x="2802" y="1658"/>
                <a:ext cx="6" cy="11"/>
              </a:xfrm>
              <a:custGeom>
                <a:avLst/>
                <a:gdLst>
                  <a:gd name="T0" fmla="*/ 0 w 20"/>
                  <a:gd name="T1" fmla="*/ 0 h 36"/>
                  <a:gd name="T2" fmla="*/ 0 w 20"/>
                  <a:gd name="T3" fmla="*/ 0 h 36"/>
                  <a:gd name="T4" fmla="*/ 0 w 20"/>
                  <a:gd name="T5" fmla="*/ 0 h 36"/>
                  <a:gd name="T6" fmla="*/ 0 60000 65536"/>
                  <a:gd name="T7" fmla="*/ 0 60000 65536"/>
                  <a:gd name="T8" fmla="*/ 0 60000 65536"/>
                  <a:gd name="T9" fmla="*/ 0 w 20"/>
                  <a:gd name="T10" fmla="*/ 0 h 36"/>
                  <a:gd name="T11" fmla="*/ 20 w 20"/>
                  <a:gd name="T12" fmla="*/ 36 h 36"/>
                </a:gdLst>
                <a:ahLst/>
                <a:cxnLst>
                  <a:cxn ang="T6">
                    <a:pos x="T0" y="T1"/>
                  </a:cxn>
                  <a:cxn ang="T7">
                    <a:pos x="T2" y="T3"/>
                  </a:cxn>
                  <a:cxn ang="T8">
                    <a:pos x="T4" y="T5"/>
                  </a:cxn>
                </a:cxnLst>
                <a:rect l="T9" t="T10" r="T11" b="T12"/>
                <a:pathLst>
                  <a:path w="20" h="36">
                    <a:moveTo>
                      <a:pt x="0" y="0"/>
                    </a:moveTo>
                    <a:cubicBezTo>
                      <a:pt x="3" y="1"/>
                      <a:pt x="14" y="0"/>
                      <a:pt x="17" y="6"/>
                    </a:cubicBezTo>
                    <a:cubicBezTo>
                      <a:pt x="20" y="12"/>
                      <a:pt x="20" y="30"/>
                      <a:pt x="20" y="36"/>
                    </a:cubicBez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6" name="Freeform 81"/>
              <p:cNvSpPr>
                <a:spLocks noChangeAspect="1"/>
              </p:cNvSpPr>
              <p:nvPr/>
            </p:nvSpPr>
            <p:spPr bwMode="auto">
              <a:xfrm>
                <a:off x="2861" y="1627"/>
                <a:ext cx="7" cy="1"/>
              </a:xfrm>
              <a:custGeom>
                <a:avLst/>
                <a:gdLst>
                  <a:gd name="T0" fmla="*/ 0 w 25"/>
                  <a:gd name="T1" fmla="*/ 0 h 1"/>
                  <a:gd name="T2" fmla="*/ 0 w 25"/>
                  <a:gd name="T3" fmla="*/ 0 h 1"/>
                  <a:gd name="T4" fmla="*/ 0 60000 65536"/>
                  <a:gd name="T5" fmla="*/ 0 60000 65536"/>
                  <a:gd name="T6" fmla="*/ 0 w 25"/>
                  <a:gd name="T7" fmla="*/ 0 h 1"/>
                  <a:gd name="T8" fmla="*/ 25 w 25"/>
                  <a:gd name="T9" fmla="*/ 1 h 1"/>
                </a:gdLst>
                <a:ahLst/>
                <a:cxnLst>
                  <a:cxn ang="T4">
                    <a:pos x="T0" y="T1"/>
                  </a:cxn>
                  <a:cxn ang="T5">
                    <a:pos x="T2" y="T3"/>
                  </a:cxn>
                </a:cxnLst>
                <a:rect l="T6" t="T7" r="T8" b="T9"/>
                <a:pathLst>
                  <a:path w="25" h="1">
                    <a:moveTo>
                      <a:pt x="0" y="0"/>
                    </a:moveTo>
                    <a:lnTo>
                      <a:pt x="25"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7" name="Freeform 82"/>
              <p:cNvSpPr>
                <a:spLocks noChangeAspect="1"/>
              </p:cNvSpPr>
              <p:nvPr/>
            </p:nvSpPr>
            <p:spPr bwMode="auto">
              <a:xfrm>
                <a:off x="2849" y="1682"/>
                <a:ext cx="3" cy="0"/>
              </a:xfrm>
              <a:custGeom>
                <a:avLst/>
                <a:gdLst>
                  <a:gd name="T0" fmla="*/ 0 w 25"/>
                  <a:gd name="T1" fmla="*/ 0 h 1"/>
                  <a:gd name="T2" fmla="*/ 0 w 25"/>
                  <a:gd name="T3" fmla="*/ 0 h 1"/>
                  <a:gd name="T4" fmla="*/ 0 60000 65536"/>
                  <a:gd name="T5" fmla="*/ 0 60000 65536"/>
                  <a:gd name="T6" fmla="*/ 0 w 25"/>
                  <a:gd name="T7" fmla="*/ 0 h 1"/>
                  <a:gd name="T8" fmla="*/ 25 w 25"/>
                  <a:gd name="T9" fmla="*/ 0 h 1"/>
                </a:gdLst>
                <a:ahLst/>
                <a:cxnLst>
                  <a:cxn ang="T4">
                    <a:pos x="T0" y="T1"/>
                  </a:cxn>
                  <a:cxn ang="T5">
                    <a:pos x="T2" y="T3"/>
                  </a:cxn>
                </a:cxnLst>
                <a:rect l="T6" t="T7" r="T8" b="T9"/>
                <a:pathLst>
                  <a:path w="25" h="1">
                    <a:moveTo>
                      <a:pt x="0" y="0"/>
                    </a:moveTo>
                    <a:lnTo>
                      <a:pt x="25"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8" name="Freeform 83"/>
              <p:cNvSpPr>
                <a:spLocks noChangeAspect="1"/>
              </p:cNvSpPr>
              <p:nvPr/>
            </p:nvSpPr>
            <p:spPr bwMode="auto">
              <a:xfrm>
                <a:off x="2843" y="1740"/>
                <a:ext cx="6" cy="0"/>
              </a:xfrm>
              <a:custGeom>
                <a:avLst/>
                <a:gdLst>
                  <a:gd name="T0" fmla="*/ 0 w 25"/>
                  <a:gd name="T1" fmla="*/ 0 h 1"/>
                  <a:gd name="T2" fmla="*/ 0 w 25"/>
                  <a:gd name="T3" fmla="*/ 0 h 1"/>
                  <a:gd name="T4" fmla="*/ 0 60000 65536"/>
                  <a:gd name="T5" fmla="*/ 0 60000 65536"/>
                  <a:gd name="T6" fmla="*/ 0 w 25"/>
                  <a:gd name="T7" fmla="*/ 0 h 1"/>
                  <a:gd name="T8" fmla="*/ 25 w 25"/>
                  <a:gd name="T9" fmla="*/ 0 h 1"/>
                </a:gdLst>
                <a:ahLst/>
                <a:cxnLst>
                  <a:cxn ang="T4">
                    <a:pos x="T0" y="T1"/>
                  </a:cxn>
                  <a:cxn ang="T5">
                    <a:pos x="T2" y="T3"/>
                  </a:cxn>
                </a:cxnLst>
                <a:rect l="T6" t="T7" r="T8" b="T9"/>
                <a:pathLst>
                  <a:path w="25" h="1">
                    <a:moveTo>
                      <a:pt x="0" y="0"/>
                    </a:moveTo>
                    <a:lnTo>
                      <a:pt x="25"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99" name="Freeform 84"/>
              <p:cNvSpPr>
                <a:spLocks noChangeAspect="1"/>
              </p:cNvSpPr>
              <p:nvPr/>
            </p:nvSpPr>
            <p:spPr bwMode="auto">
              <a:xfrm>
                <a:off x="2834" y="1796"/>
                <a:ext cx="3" cy="0"/>
              </a:xfrm>
              <a:custGeom>
                <a:avLst/>
                <a:gdLst>
                  <a:gd name="T0" fmla="*/ 0 w 25"/>
                  <a:gd name="T1" fmla="*/ 0 h 1"/>
                  <a:gd name="T2" fmla="*/ 0 w 25"/>
                  <a:gd name="T3" fmla="*/ 0 h 1"/>
                  <a:gd name="T4" fmla="*/ 0 60000 65536"/>
                  <a:gd name="T5" fmla="*/ 0 60000 65536"/>
                  <a:gd name="T6" fmla="*/ 0 w 25"/>
                  <a:gd name="T7" fmla="*/ 0 h 1"/>
                  <a:gd name="T8" fmla="*/ 25 w 25"/>
                  <a:gd name="T9" fmla="*/ 0 h 1"/>
                </a:gdLst>
                <a:ahLst/>
                <a:cxnLst>
                  <a:cxn ang="T4">
                    <a:pos x="T0" y="T1"/>
                  </a:cxn>
                  <a:cxn ang="T5">
                    <a:pos x="T2" y="T3"/>
                  </a:cxn>
                </a:cxnLst>
                <a:rect l="T6" t="T7" r="T8" b="T9"/>
                <a:pathLst>
                  <a:path w="25" h="1">
                    <a:moveTo>
                      <a:pt x="0" y="0"/>
                    </a:moveTo>
                    <a:lnTo>
                      <a:pt x="25"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0" name="Freeform 85"/>
              <p:cNvSpPr>
                <a:spLocks noChangeAspect="1"/>
              </p:cNvSpPr>
              <p:nvPr/>
            </p:nvSpPr>
            <p:spPr bwMode="auto">
              <a:xfrm>
                <a:off x="2821" y="1857"/>
                <a:ext cx="6" cy="0"/>
              </a:xfrm>
              <a:custGeom>
                <a:avLst/>
                <a:gdLst>
                  <a:gd name="T0" fmla="*/ 0 w 17"/>
                  <a:gd name="T1" fmla="*/ 0 h 3"/>
                  <a:gd name="T2" fmla="*/ 0 w 17"/>
                  <a:gd name="T3" fmla="*/ 0 h 3"/>
                  <a:gd name="T4" fmla="*/ 0 60000 65536"/>
                  <a:gd name="T5" fmla="*/ 0 60000 65536"/>
                  <a:gd name="T6" fmla="*/ 0 w 17"/>
                  <a:gd name="T7" fmla="*/ 0 h 3"/>
                  <a:gd name="T8" fmla="*/ 17 w 17"/>
                  <a:gd name="T9" fmla="*/ 0 h 3"/>
                </a:gdLst>
                <a:ahLst/>
                <a:cxnLst>
                  <a:cxn ang="T4">
                    <a:pos x="T0" y="T1"/>
                  </a:cxn>
                  <a:cxn ang="T5">
                    <a:pos x="T2" y="T3"/>
                  </a:cxn>
                </a:cxnLst>
                <a:rect l="T6" t="T7" r="T8" b="T9"/>
                <a:pathLst>
                  <a:path w="17" h="3">
                    <a:moveTo>
                      <a:pt x="0" y="0"/>
                    </a:moveTo>
                    <a:lnTo>
                      <a:pt x="17" y="3"/>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1" name="Freeform 86"/>
              <p:cNvSpPr>
                <a:spLocks noChangeAspect="1"/>
              </p:cNvSpPr>
              <p:nvPr/>
            </p:nvSpPr>
            <p:spPr bwMode="auto">
              <a:xfrm>
                <a:off x="2789" y="1902"/>
                <a:ext cx="4" cy="1"/>
              </a:xfrm>
              <a:custGeom>
                <a:avLst/>
                <a:gdLst>
                  <a:gd name="T0" fmla="*/ 0 w 10"/>
                  <a:gd name="T1" fmla="*/ 0 h 7"/>
                  <a:gd name="T2" fmla="*/ 0 w 10"/>
                  <a:gd name="T3" fmla="*/ 0 h 7"/>
                  <a:gd name="T4" fmla="*/ 0 60000 65536"/>
                  <a:gd name="T5" fmla="*/ 0 60000 65536"/>
                  <a:gd name="T6" fmla="*/ 0 w 10"/>
                  <a:gd name="T7" fmla="*/ 0 h 7"/>
                  <a:gd name="T8" fmla="*/ 10 w 10"/>
                  <a:gd name="T9" fmla="*/ 7 h 7"/>
                </a:gdLst>
                <a:ahLst/>
                <a:cxnLst>
                  <a:cxn ang="T4">
                    <a:pos x="T0" y="T1"/>
                  </a:cxn>
                  <a:cxn ang="T5">
                    <a:pos x="T2" y="T3"/>
                  </a:cxn>
                </a:cxnLst>
                <a:rect l="T6" t="T7" r="T8" b="T9"/>
                <a:pathLst>
                  <a:path w="10" h="7">
                    <a:moveTo>
                      <a:pt x="0" y="0"/>
                    </a:moveTo>
                    <a:lnTo>
                      <a:pt x="10" y="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2" name="Freeform 87"/>
              <p:cNvSpPr>
                <a:spLocks noChangeAspect="1"/>
              </p:cNvSpPr>
              <p:nvPr/>
            </p:nvSpPr>
            <p:spPr bwMode="auto">
              <a:xfrm>
                <a:off x="2748" y="1941"/>
                <a:ext cx="3" cy="3"/>
              </a:xfrm>
              <a:custGeom>
                <a:avLst/>
                <a:gdLst>
                  <a:gd name="T0" fmla="*/ 0 w 8"/>
                  <a:gd name="T1" fmla="*/ 0 h 12"/>
                  <a:gd name="T2" fmla="*/ 0 w 8"/>
                  <a:gd name="T3" fmla="*/ 0 h 12"/>
                  <a:gd name="T4" fmla="*/ 0 60000 65536"/>
                  <a:gd name="T5" fmla="*/ 0 60000 65536"/>
                  <a:gd name="T6" fmla="*/ 0 w 8"/>
                  <a:gd name="T7" fmla="*/ 0 h 12"/>
                  <a:gd name="T8" fmla="*/ 8 w 8"/>
                  <a:gd name="T9" fmla="*/ 12 h 12"/>
                </a:gdLst>
                <a:ahLst/>
                <a:cxnLst>
                  <a:cxn ang="T4">
                    <a:pos x="T0" y="T1"/>
                  </a:cxn>
                  <a:cxn ang="T5">
                    <a:pos x="T2" y="T3"/>
                  </a:cxn>
                </a:cxnLst>
                <a:rect l="T6" t="T7" r="T8" b="T9"/>
                <a:pathLst>
                  <a:path w="8" h="12">
                    <a:moveTo>
                      <a:pt x="0" y="0"/>
                    </a:moveTo>
                    <a:lnTo>
                      <a:pt x="8" y="12"/>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3" name="Freeform 88"/>
              <p:cNvSpPr>
                <a:spLocks noChangeAspect="1"/>
              </p:cNvSpPr>
              <p:nvPr/>
            </p:nvSpPr>
            <p:spPr bwMode="auto">
              <a:xfrm>
                <a:off x="2677" y="1905"/>
                <a:ext cx="7" cy="0"/>
              </a:xfrm>
              <a:custGeom>
                <a:avLst/>
                <a:gdLst>
                  <a:gd name="T0" fmla="*/ 0 w 22"/>
                  <a:gd name="T1" fmla="*/ 0 h 1"/>
                  <a:gd name="T2" fmla="*/ 0 w 22"/>
                  <a:gd name="T3" fmla="*/ 0 h 1"/>
                  <a:gd name="T4" fmla="*/ 0 60000 65536"/>
                  <a:gd name="T5" fmla="*/ 0 60000 65536"/>
                  <a:gd name="T6" fmla="*/ 0 w 22"/>
                  <a:gd name="T7" fmla="*/ 0 h 1"/>
                  <a:gd name="T8" fmla="*/ 22 w 22"/>
                  <a:gd name="T9" fmla="*/ 0 h 1"/>
                </a:gdLst>
                <a:ahLst/>
                <a:cxnLst>
                  <a:cxn ang="T4">
                    <a:pos x="T0" y="T1"/>
                  </a:cxn>
                  <a:cxn ang="T5">
                    <a:pos x="T2" y="T3"/>
                  </a:cxn>
                </a:cxnLst>
                <a:rect l="T6" t="T7" r="T8" b="T9"/>
                <a:pathLst>
                  <a:path w="22" h="1">
                    <a:moveTo>
                      <a:pt x="0" y="0"/>
                    </a:moveTo>
                    <a:lnTo>
                      <a:pt x="22" y="1"/>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4" name="Freeform 89"/>
              <p:cNvSpPr>
                <a:spLocks noChangeAspect="1"/>
              </p:cNvSpPr>
              <p:nvPr/>
            </p:nvSpPr>
            <p:spPr bwMode="auto">
              <a:xfrm>
                <a:off x="2681" y="1927"/>
                <a:ext cx="8" cy="3"/>
              </a:xfrm>
              <a:custGeom>
                <a:avLst/>
                <a:gdLst>
                  <a:gd name="T0" fmla="*/ 0 w 25"/>
                  <a:gd name="T1" fmla="*/ 0 h 9"/>
                  <a:gd name="T2" fmla="*/ 0 w 25"/>
                  <a:gd name="T3" fmla="*/ 0 h 9"/>
                  <a:gd name="T4" fmla="*/ 0 60000 65536"/>
                  <a:gd name="T5" fmla="*/ 0 60000 65536"/>
                  <a:gd name="T6" fmla="*/ 0 w 25"/>
                  <a:gd name="T7" fmla="*/ 0 h 9"/>
                  <a:gd name="T8" fmla="*/ 25 w 25"/>
                  <a:gd name="T9" fmla="*/ 9 h 9"/>
                </a:gdLst>
                <a:ahLst/>
                <a:cxnLst>
                  <a:cxn ang="T4">
                    <a:pos x="T0" y="T1"/>
                  </a:cxn>
                  <a:cxn ang="T5">
                    <a:pos x="T2" y="T3"/>
                  </a:cxn>
                </a:cxnLst>
                <a:rect l="T6" t="T7" r="T8" b="T9"/>
                <a:pathLst>
                  <a:path w="25" h="9">
                    <a:moveTo>
                      <a:pt x="0" y="9"/>
                    </a:moveTo>
                    <a:lnTo>
                      <a:pt x="25"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5" name="Freeform 90"/>
              <p:cNvSpPr>
                <a:spLocks noChangeAspect="1"/>
              </p:cNvSpPr>
              <p:nvPr/>
            </p:nvSpPr>
            <p:spPr bwMode="auto">
              <a:xfrm>
                <a:off x="2855" y="1624"/>
                <a:ext cx="1" cy="6"/>
              </a:xfrm>
              <a:custGeom>
                <a:avLst/>
                <a:gdLst>
                  <a:gd name="T0" fmla="*/ 0 w 3"/>
                  <a:gd name="T1" fmla="*/ 0 h 18"/>
                  <a:gd name="T2" fmla="*/ 0 w 3"/>
                  <a:gd name="T3" fmla="*/ 0 h 18"/>
                  <a:gd name="T4" fmla="*/ 0 60000 65536"/>
                  <a:gd name="T5" fmla="*/ 0 60000 65536"/>
                  <a:gd name="T6" fmla="*/ 0 w 3"/>
                  <a:gd name="T7" fmla="*/ 0 h 18"/>
                  <a:gd name="T8" fmla="*/ 3 w 3"/>
                  <a:gd name="T9" fmla="*/ 18 h 18"/>
                </a:gdLst>
                <a:ahLst/>
                <a:cxnLst>
                  <a:cxn ang="T4">
                    <a:pos x="T0" y="T1"/>
                  </a:cxn>
                  <a:cxn ang="T5">
                    <a:pos x="T2" y="T3"/>
                  </a:cxn>
                </a:cxnLst>
                <a:rect l="T6" t="T7" r="T8" b="T9"/>
                <a:pathLst>
                  <a:path w="3" h="18">
                    <a:moveTo>
                      <a:pt x="3" y="0"/>
                    </a:moveTo>
                    <a:lnTo>
                      <a:pt x="0"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6" name="Freeform 91"/>
              <p:cNvSpPr>
                <a:spLocks noChangeAspect="1"/>
              </p:cNvSpPr>
              <p:nvPr/>
            </p:nvSpPr>
            <p:spPr bwMode="auto">
              <a:xfrm>
                <a:off x="2847" y="1659"/>
                <a:ext cx="1" cy="4"/>
              </a:xfrm>
              <a:custGeom>
                <a:avLst/>
                <a:gdLst>
                  <a:gd name="T0" fmla="*/ 0 w 3"/>
                  <a:gd name="T1" fmla="*/ 0 h 18"/>
                  <a:gd name="T2" fmla="*/ 0 w 3"/>
                  <a:gd name="T3" fmla="*/ 0 h 18"/>
                  <a:gd name="T4" fmla="*/ 0 60000 65536"/>
                  <a:gd name="T5" fmla="*/ 0 60000 65536"/>
                  <a:gd name="T6" fmla="*/ 0 w 3"/>
                  <a:gd name="T7" fmla="*/ 0 h 18"/>
                  <a:gd name="T8" fmla="*/ 3 w 3"/>
                  <a:gd name="T9" fmla="*/ 18 h 18"/>
                </a:gdLst>
                <a:ahLst/>
                <a:cxnLst>
                  <a:cxn ang="T4">
                    <a:pos x="T0" y="T1"/>
                  </a:cxn>
                  <a:cxn ang="T5">
                    <a:pos x="T2" y="T3"/>
                  </a:cxn>
                </a:cxnLst>
                <a:rect l="T6" t="T7" r="T8" b="T9"/>
                <a:pathLst>
                  <a:path w="3" h="18">
                    <a:moveTo>
                      <a:pt x="3" y="0"/>
                    </a:moveTo>
                    <a:lnTo>
                      <a:pt x="0"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7" name="Freeform 92"/>
              <p:cNvSpPr>
                <a:spLocks noChangeAspect="1"/>
              </p:cNvSpPr>
              <p:nvPr/>
            </p:nvSpPr>
            <p:spPr bwMode="auto">
              <a:xfrm>
                <a:off x="2844" y="1675"/>
                <a:ext cx="1" cy="4"/>
              </a:xfrm>
              <a:custGeom>
                <a:avLst/>
                <a:gdLst>
                  <a:gd name="T0" fmla="*/ 0 w 3"/>
                  <a:gd name="T1" fmla="*/ 0 h 18"/>
                  <a:gd name="T2" fmla="*/ 0 w 3"/>
                  <a:gd name="T3" fmla="*/ 0 h 18"/>
                  <a:gd name="T4" fmla="*/ 0 60000 65536"/>
                  <a:gd name="T5" fmla="*/ 0 60000 65536"/>
                  <a:gd name="T6" fmla="*/ 0 w 3"/>
                  <a:gd name="T7" fmla="*/ 0 h 18"/>
                  <a:gd name="T8" fmla="*/ 3 w 3"/>
                  <a:gd name="T9" fmla="*/ 18 h 18"/>
                </a:gdLst>
                <a:ahLst/>
                <a:cxnLst>
                  <a:cxn ang="T4">
                    <a:pos x="T0" y="T1"/>
                  </a:cxn>
                  <a:cxn ang="T5">
                    <a:pos x="T2" y="T3"/>
                  </a:cxn>
                </a:cxnLst>
                <a:rect l="T6" t="T7" r="T8" b="T9"/>
                <a:pathLst>
                  <a:path w="3" h="18">
                    <a:moveTo>
                      <a:pt x="3" y="0"/>
                    </a:moveTo>
                    <a:lnTo>
                      <a:pt x="0"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8" name="Freeform 93"/>
              <p:cNvSpPr>
                <a:spLocks noChangeAspect="1"/>
              </p:cNvSpPr>
              <p:nvPr/>
            </p:nvSpPr>
            <p:spPr bwMode="auto">
              <a:xfrm>
                <a:off x="2836" y="1713"/>
                <a:ext cx="1" cy="3"/>
              </a:xfrm>
              <a:custGeom>
                <a:avLst/>
                <a:gdLst>
                  <a:gd name="T0" fmla="*/ 0 w 3"/>
                  <a:gd name="T1" fmla="*/ 0 h 18"/>
                  <a:gd name="T2" fmla="*/ 0 w 3"/>
                  <a:gd name="T3" fmla="*/ 0 h 18"/>
                  <a:gd name="T4" fmla="*/ 0 60000 65536"/>
                  <a:gd name="T5" fmla="*/ 0 60000 65536"/>
                  <a:gd name="T6" fmla="*/ 0 w 3"/>
                  <a:gd name="T7" fmla="*/ 0 h 18"/>
                  <a:gd name="T8" fmla="*/ 3 w 3"/>
                  <a:gd name="T9" fmla="*/ 18 h 18"/>
                </a:gdLst>
                <a:ahLst/>
                <a:cxnLst>
                  <a:cxn ang="T4">
                    <a:pos x="T0" y="T1"/>
                  </a:cxn>
                  <a:cxn ang="T5">
                    <a:pos x="T2" y="T3"/>
                  </a:cxn>
                </a:cxnLst>
                <a:rect l="T6" t="T7" r="T8" b="T9"/>
                <a:pathLst>
                  <a:path w="3" h="18">
                    <a:moveTo>
                      <a:pt x="3" y="0"/>
                    </a:moveTo>
                    <a:lnTo>
                      <a:pt x="0"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09" name="Freeform 94"/>
              <p:cNvSpPr>
                <a:spLocks noChangeAspect="1"/>
              </p:cNvSpPr>
              <p:nvPr/>
            </p:nvSpPr>
            <p:spPr bwMode="auto">
              <a:xfrm>
                <a:off x="2832" y="1751"/>
                <a:ext cx="1" cy="4"/>
              </a:xfrm>
              <a:custGeom>
                <a:avLst/>
                <a:gdLst>
                  <a:gd name="T0" fmla="*/ 0 w 3"/>
                  <a:gd name="T1" fmla="*/ 0 h 18"/>
                  <a:gd name="T2" fmla="*/ 0 w 3"/>
                  <a:gd name="T3" fmla="*/ 0 h 18"/>
                  <a:gd name="T4" fmla="*/ 0 60000 65536"/>
                  <a:gd name="T5" fmla="*/ 0 60000 65536"/>
                  <a:gd name="T6" fmla="*/ 0 w 3"/>
                  <a:gd name="T7" fmla="*/ 0 h 18"/>
                  <a:gd name="T8" fmla="*/ 3 w 3"/>
                  <a:gd name="T9" fmla="*/ 18 h 18"/>
                </a:gdLst>
                <a:ahLst/>
                <a:cxnLst>
                  <a:cxn ang="T4">
                    <a:pos x="T0" y="T1"/>
                  </a:cxn>
                  <a:cxn ang="T5">
                    <a:pos x="T2" y="T3"/>
                  </a:cxn>
                </a:cxnLst>
                <a:rect l="T6" t="T7" r="T8" b="T9"/>
                <a:pathLst>
                  <a:path w="3" h="18">
                    <a:moveTo>
                      <a:pt x="3" y="0"/>
                    </a:moveTo>
                    <a:lnTo>
                      <a:pt x="0"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0" name="Freeform 95"/>
              <p:cNvSpPr>
                <a:spLocks noChangeAspect="1"/>
              </p:cNvSpPr>
              <p:nvPr/>
            </p:nvSpPr>
            <p:spPr bwMode="auto">
              <a:xfrm>
                <a:off x="2827" y="1798"/>
                <a:ext cx="1" cy="3"/>
              </a:xfrm>
              <a:custGeom>
                <a:avLst/>
                <a:gdLst>
                  <a:gd name="T0" fmla="*/ 0 w 3"/>
                  <a:gd name="T1" fmla="*/ 0 h 18"/>
                  <a:gd name="T2" fmla="*/ 0 w 3"/>
                  <a:gd name="T3" fmla="*/ 0 h 18"/>
                  <a:gd name="T4" fmla="*/ 0 60000 65536"/>
                  <a:gd name="T5" fmla="*/ 0 60000 65536"/>
                  <a:gd name="T6" fmla="*/ 0 w 3"/>
                  <a:gd name="T7" fmla="*/ 0 h 18"/>
                  <a:gd name="T8" fmla="*/ 3 w 3"/>
                  <a:gd name="T9" fmla="*/ 18 h 18"/>
                </a:gdLst>
                <a:ahLst/>
                <a:cxnLst>
                  <a:cxn ang="T4">
                    <a:pos x="T0" y="T1"/>
                  </a:cxn>
                  <a:cxn ang="T5">
                    <a:pos x="T2" y="T3"/>
                  </a:cxn>
                </a:cxnLst>
                <a:rect l="T6" t="T7" r="T8" b="T9"/>
                <a:pathLst>
                  <a:path w="3" h="18">
                    <a:moveTo>
                      <a:pt x="3" y="0"/>
                    </a:moveTo>
                    <a:lnTo>
                      <a:pt x="0"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1" name="Freeform 96"/>
              <p:cNvSpPr>
                <a:spLocks noChangeAspect="1"/>
              </p:cNvSpPr>
              <p:nvPr/>
            </p:nvSpPr>
            <p:spPr bwMode="auto">
              <a:xfrm>
                <a:off x="2830" y="1783"/>
                <a:ext cx="1" cy="5"/>
              </a:xfrm>
              <a:custGeom>
                <a:avLst/>
                <a:gdLst>
                  <a:gd name="T0" fmla="*/ 0 w 3"/>
                  <a:gd name="T1" fmla="*/ 0 h 18"/>
                  <a:gd name="T2" fmla="*/ 0 w 3"/>
                  <a:gd name="T3" fmla="*/ 0 h 18"/>
                  <a:gd name="T4" fmla="*/ 0 60000 65536"/>
                  <a:gd name="T5" fmla="*/ 0 60000 65536"/>
                  <a:gd name="T6" fmla="*/ 0 w 3"/>
                  <a:gd name="T7" fmla="*/ 0 h 18"/>
                  <a:gd name="T8" fmla="*/ 3 w 3"/>
                  <a:gd name="T9" fmla="*/ 18 h 18"/>
                </a:gdLst>
                <a:ahLst/>
                <a:cxnLst>
                  <a:cxn ang="T4">
                    <a:pos x="T0" y="T1"/>
                  </a:cxn>
                  <a:cxn ang="T5">
                    <a:pos x="T2" y="T3"/>
                  </a:cxn>
                </a:cxnLst>
                <a:rect l="T6" t="T7" r="T8" b="T9"/>
                <a:pathLst>
                  <a:path w="3" h="18">
                    <a:moveTo>
                      <a:pt x="3" y="0"/>
                    </a:moveTo>
                    <a:lnTo>
                      <a:pt x="0"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2" name="Freeform 97"/>
              <p:cNvSpPr>
                <a:spLocks noChangeAspect="1"/>
              </p:cNvSpPr>
              <p:nvPr/>
            </p:nvSpPr>
            <p:spPr bwMode="auto">
              <a:xfrm>
                <a:off x="2822" y="1838"/>
                <a:ext cx="1" cy="4"/>
              </a:xfrm>
              <a:custGeom>
                <a:avLst/>
                <a:gdLst>
                  <a:gd name="T0" fmla="*/ 0 w 3"/>
                  <a:gd name="T1" fmla="*/ 0 h 18"/>
                  <a:gd name="T2" fmla="*/ 0 w 3"/>
                  <a:gd name="T3" fmla="*/ 0 h 18"/>
                  <a:gd name="T4" fmla="*/ 0 60000 65536"/>
                  <a:gd name="T5" fmla="*/ 0 60000 65536"/>
                  <a:gd name="T6" fmla="*/ 0 w 3"/>
                  <a:gd name="T7" fmla="*/ 0 h 18"/>
                  <a:gd name="T8" fmla="*/ 3 w 3"/>
                  <a:gd name="T9" fmla="*/ 18 h 18"/>
                </a:gdLst>
                <a:ahLst/>
                <a:cxnLst>
                  <a:cxn ang="T4">
                    <a:pos x="T0" y="T1"/>
                  </a:cxn>
                  <a:cxn ang="T5">
                    <a:pos x="T2" y="T3"/>
                  </a:cxn>
                </a:cxnLst>
                <a:rect l="T6" t="T7" r="T8" b="T9"/>
                <a:pathLst>
                  <a:path w="3" h="18">
                    <a:moveTo>
                      <a:pt x="3" y="0"/>
                    </a:moveTo>
                    <a:lnTo>
                      <a:pt x="0"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3" name="Freeform 98"/>
              <p:cNvSpPr>
                <a:spLocks noChangeAspect="1"/>
              </p:cNvSpPr>
              <p:nvPr/>
            </p:nvSpPr>
            <p:spPr bwMode="auto">
              <a:xfrm>
                <a:off x="2798" y="1876"/>
                <a:ext cx="3" cy="3"/>
              </a:xfrm>
              <a:custGeom>
                <a:avLst/>
                <a:gdLst>
                  <a:gd name="T0" fmla="*/ 0 w 9"/>
                  <a:gd name="T1" fmla="*/ 0 h 10"/>
                  <a:gd name="T2" fmla="*/ 0 w 9"/>
                  <a:gd name="T3" fmla="*/ 0 h 10"/>
                  <a:gd name="T4" fmla="*/ 0 60000 65536"/>
                  <a:gd name="T5" fmla="*/ 0 60000 65536"/>
                  <a:gd name="T6" fmla="*/ 0 w 9"/>
                  <a:gd name="T7" fmla="*/ 0 h 10"/>
                  <a:gd name="T8" fmla="*/ 9 w 9"/>
                  <a:gd name="T9" fmla="*/ 10 h 10"/>
                </a:gdLst>
                <a:ahLst/>
                <a:cxnLst>
                  <a:cxn ang="T4">
                    <a:pos x="T0" y="T1"/>
                  </a:cxn>
                  <a:cxn ang="T5">
                    <a:pos x="T2" y="T3"/>
                  </a:cxn>
                </a:cxnLst>
                <a:rect l="T6" t="T7" r="T8" b="T9"/>
                <a:pathLst>
                  <a:path w="9" h="10">
                    <a:moveTo>
                      <a:pt x="9" y="0"/>
                    </a:moveTo>
                    <a:lnTo>
                      <a:pt x="0" y="1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4" name="Freeform 99"/>
              <p:cNvSpPr>
                <a:spLocks noChangeAspect="1"/>
              </p:cNvSpPr>
              <p:nvPr/>
            </p:nvSpPr>
            <p:spPr bwMode="auto">
              <a:xfrm>
                <a:off x="2776" y="1897"/>
                <a:ext cx="7" cy="8"/>
              </a:xfrm>
              <a:custGeom>
                <a:avLst/>
                <a:gdLst>
                  <a:gd name="T0" fmla="*/ 0 w 26"/>
                  <a:gd name="T1" fmla="*/ 0 h 26"/>
                  <a:gd name="T2" fmla="*/ 0 w 26"/>
                  <a:gd name="T3" fmla="*/ 0 h 26"/>
                  <a:gd name="T4" fmla="*/ 0 60000 65536"/>
                  <a:gd name="T5" fmla="*/ 0 60000 65536"/>
                  <a:gd name="T6" fmla="*/ 0 w 26"/>
                  <a:gd name="T7" fmla="*/ 0 h 26"/>
                  <a:gd name="T8" fmla="*/ 26 w 26"/>
                  <a:gd name="T9" fmla="*/ 26 h 26"/>
                </a:gdLst>
                <a:ahLst/>
                <a:cxnLst>
                  <a:cxn ang="T4">
                    <a:pos x="T0" y="T1"/>
                  </a:cxn>
                  <a:cxn ang="T5">
                    <a:pos x="T2" y="T3"/>
                  </a:cxn>
                </a:cxnLst>
                <a:rect l="T6" t="T7" r="T8" b="T9"/>
                <a:pathLst>
                  <a:path w="26" h="26">
                    <a:moveTo>
                      <a:pt x="26" y="0"/>
                    </a:moveTo>
                    <a:lnTo>
                      <a:pt x="0" y="26"/>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5" name="Freeform 100"/>
              <p:cNvSpPr>
                <a:spLocks noChangeAspect="1"/>
              </p:cNvSpPr>
              <p:nvPr/>
            </p:nvSpPr>
            <p:spPr bwMode="auto">
              <a:xfrm>
                <a:off x="2739" y="1930"/>
                <a:ext cx="10" cy="6"/>
              </a:xfrm>
              <a:custGeom>
                <a:avLst/>
                <a:gdLst>
                  <a:gd name="T0" fmla="*/ 0 w 31"/>
                  <a:gd name="T1" fmla="*/ 0 h 19"/>
                  <a:gd name="T2" fmla="*/ 0 w 31"/>
                  <a:gd name="T3" fmla="*/ 0 h 19"/>
                  <a:gd name="T4" fmla="*/ 0 60000 65536"/>
                  <a:gd name="T5" fmla="*/ 0 60000 65536"/>
                  <a:gd name="T6" fmla="*/ 0 w 31"/>
                  <a:gd name="T7" fmla="*/ 0 h 19"/>
                  <a:gd name="T8" fmla="*/ 31 w 31"/>
                  <a:gd name="T9" fmla="*/ 19 h 19"/>
                </a:gdLst>
                <a:ahLst/>
                <a:cxnLst>
                  <a:cxn ang="T4">
                    <a:pos x="T0" y="T1"/>
                  </a:cxn>
                  <a:cxn ang="T5">
                    <a:pos x="T2" y="T3"/>
                  </a:cxn>
                </a:cxnLst>
                <a:rect l="T6" t="T7" r="T8" b="T9"/>
                <a:pathLst>
                  <a:path w="31" h="19">
                    <a:moveTo>
                      <a:pt x="31" y="0"/>
                    </a:moveTo>
                    <a:lnTo>
                      <a:pt x="0" y="19"/>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6" name="Freeform 101"/>
              <p:cNvSpPr>
                <a:spLocks noChangeAspect="1"/>
              </p:cNvSpPr>
              <p:nvPr/>
            </p:nvSpPr>
            <p:spPr bwMode="auto">
              <a:xfrm>
                <a:off x="2816" y="1739"/>
                <a:ext cx="5" cy="0"/>
              </a:xfrm>
              <a:custGeom>
                <a:avLst/>
                <a:gdLst>
                  <a:gd name="T0" fmla="*/ 0 w 25"/>
                  <a:gd name="T1" fmla="*/ 0 h 1"/>
                  <a:gd name="T2" fmla="*/ 0 w 25"/>
                  <a:gd name="T3" fmla="*/ 0 h 1"/>
                  <a:gd name="T4" fmla="*/ 0 60000 65536"/>
                  <a:gd name="T5" fmla="*/ 0 60000 65536"/>
                  <a:gd name="T6" fmla="*/ 0 w 25"/>
                  <a:gd name="T7" fmla="*/ 0 h 1"/>
                  <a:gd name="T8" fmla="*/ 25 w 25"/>
                  <a:gd name="T9" fmla="*/ 0 h 1"/>
                </a:gdLst>
                <a:ahLst/>
                <a:cxnLst>
                  <a:cxn ang="T4">
                    <a:pos x="T0" y="T1"/>
                  </a:cxn>
                  <a:cxn ang="T5">
                    <a:pos x="T2" y="T3"/>
                  </a:cxn>
                </a:cxnLst>
                <a:rect l="T6" t="T7" r="T8" b="T9"/>
                <a:pathLst>
                  <a:path w="25" h="1">
                    <a:moveTo>
                      <a:pt x="0" y="0"/>
                    </a:moveTo>
                    <a:lnTo>
                      <a:pt x="25"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7" name="Freeform 102"/>
              <p:cNvSpPr>
                <a:spLocks noChangeAspect="1"/>
              </p:cNvSpPr>
              <p:nvPr/>
            </p:nvSpPr>
            <p:spPr bwMode="auto">
              <a:xfrm>
                <a:off x="2811" y="1796"/>
                <a:ext cx="5" cy="0"/>
              </a:xfrm>
              <a:custGeom>
                <a:avLst/>
                <a:gdLst>
                  <a:gd name="T0" fmla="*/ 0 w 25"/>
                  <a:gd name="T1" fmla="*/ 0 h 1"/>
                  <a:gd name="T2" fmla="*/ 0 w 25"/>
                  <a:gd name="T3" fmla="*/ 0 h 1"/>
                  <a:gd name="T4" fmla="*/ 0 60000 65536"/>
                  <a:gd name="T5" fmla="*/ 0 60000 65536"/>
                  <a:gd name="T6" fmla="*/ 0 w 25"/>
                  <a:gd name="T7" fmla="*/ 0 h 1"/>
                  <a:gd name="T8" fmla="*/ 25 w 25"/>
                  <a:gd name="T9" fmla="*/ 0 h 1"/>
                </a:gdLst>
                <a:ahLst/>
                <a:cxnLst>
                  <a:cxn ang="T4">
                    <a:pos x="T0" y="T1"/>
                  </a:cxn>
                  <a:cxn ang="T5">
                    <a:pos x="T2" y="T3"/>
                  </a:cxn>
                </a:cxnLst>
                <a:rect l="T6" t="T7" r="T8" b="T9"/>
                <a:pathLst>
                  <a:path w="25" h="1">
                    <a:moveTo>
                      <a:pt x="0" y="0"/>
                    </a:moveTo>
                    <a:lnTo>
                      <a:pt x="25"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8" name="Freeform 103"/>
              <p:cNvSpPr>
                <a:spLocks noChangeAspect="1"/>
              </p:cNvSpPr>
              <p:nvPr/>
            </p:nvSpPr>
            <p:spPr bwMode="auto">
              <a:xfrm>
                <a:off x="2796" y="1849"/>
                <a:ext cx="5" cy="3"/>
              </a:xfrm>
              <a:custGeom>
                <a:avLst/>
                <a:gdLst>
                  <a:gd name="T0" fmla="*/ 0 w 17"/>
                  <a:gd name="T1" fmla="*/ 0 h 9"/>
                  <a:gd name="T2" fmla="*/ 0 w 17"/>
                  <a:gd name="T3" fmla="*/ 0 h 9"/>
                  <a:gd name="T4" fmla="*/ 0 60000 65536"/>
                  <a:gd name="T5" fmla="*/ 0 60000 65536"/>
                  <a:gd name="T6" fmla="*/ 0 w 17"/>
                  <a:gd name="T7" fmla="*/ 0 h 9"/>
                  <a:gd name="T8" fmla="*/ 17 w 17"/>
                  <a:gd name="T9" fmla="*/ 9 h 9"/>
                </a:gdLst>
                <a:ahLst/>
                <a:cxnLst>
                  <a:cxn ang="T4">
                    <a:pos x="T0" y="T1"/>
                  </a:cxn>
                  <a:cxn ang="T5">
                    <a:pos x="T2" y="T3"/>
                  </a:cxn>
                </a:cxnLst>
                <a:rect l="T6" t="T7" r="T8" b="T9"/>
                <a:pathLst>
                  <a:path w="17" h="9">
                    <a:moveTo>
                      <a:pt x="0" y="0"/>
                    </a:moveTo>
                    <a:lnTo>
                      <a:pt x="17" y="9"/>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19" name="Freeform 104"/>
              <p:cNvSpPr>
                <a:spLocks noChangeAspect="1"/>
              </p:cNvSpPr>
              <p:nvPr/>
            </p:nvSpPr>
            <p:spPr bwMode="auto">
              <a:xfrm>
                <a:off x="2768" y="1889"/>
                <a:ext cx="6" cy="3"/>
              </a:xfrm>
              <a:custGeom>
                <a:avLst/>
                <a:gdLst>
                  <a:gd name="T0" fmla="*/ 0 w 17"/>
                  <a:gd name="T1" fmla="*/ 0 h 9"/>
                  <a:gd name="T2" fmla="*/ 0 w 17"/>
                  <a:gd name="T3" fmla="*/ 0 h 9"/>
                  <a:gd name="T4" fmla="*/ 0 60000 65536"/>
                  <a:gd name="T5" fmla="*/ 0 60000 65536"/>
                  <a:gd name="T6" fmla="*/ 0 w 17"/>
                  <a:gd name="T7" fmla="*/ 0 h 9"/>
                  <a:gd name="T8" fmla="*/ 17 w 17"/>
                  <a:gd name="T9" fmla="*/ 9 h 9"/>
                </a:gdLst>
                <a:ahLst/>
                <a:cxnLst>
                  <a:cxn ang="T4">
                    <a:pos x="T0" y="T1"/>
                  </a:cxn>
                  <a:cxn ang="T5">
                    <a:pos x="T2" y="T3"/>
                  </a:cxn>
                </a:cxnLst>
                <a:rect l="T6" t="T7" r="T8" b="T9"/>
                <a:pathLst>
                  <a:path w="17" h="9">
                    <a:moveTo>
                      <a:pt x="0" y="0"/>
                    </a:moveTo>
                    <a:lnTo>
                      <a:pt x="17" y="9"/>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20" name="Line 105"/>
              <p:cNvSpPr>
                <a:spLocks noChangeAspect="1" noChangeShapeType="1"/>
              </p:cNvSpPr>
              <p:nvPr/>
            </p:nvSpPr>
            <p:spPr bwMode="auto">
              <a:xfrm>
                <a:off x="2474" y="1634"/>
                <a:ext cx="0"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21" name="Freeform 106"/>
              <p:cNvSpPr>
                <a:spLocks noChangeAspect="1"/>
              </p:cNvSpPr>
              <p:nvPr/>
            </p:nvSpPr>
            <p:spPr bwMode="auto">
              <a:xfrm>
                <a:off x="2508" y="1839"/>
                <a:ext cx="3" cy="4"/>
              </a:xfrm>
              <a:custGeom>
                <a:avLst/>
                <a:gdLst>
                  <a:gd name="T0" fmla="*/ 0 w 8"/>
                  <a:gd name="T1" fmla="*/ 0 h 14"/>
                  <a:gd name="T2" fmla="*/ 0 w 8"/>
                  <a:gd name="T3" fmla="*/ 0 h 14"/>
                  <a:gd name="T4" fmla="*/ 0 60000 65536"/>
                  <a:gd name="T5" fmla="*/ 0 60000 65536"/>
                  <a:gd name="T6" fmla="*/ 0 w 8"/>
                  <a:gd name="T7" fmla="*/ 0 h 14"/>
                  <a:gd name="T8" fmla="*/ 8 w 8"/>
                  <a:gd name="T9" fmla="*/ 14 h 14"/>
                </a:gdLst>
                <a:ahLst/>
                <a:cxnLst>
                  <a:cxn ang="T4">
                    <a:pos x="T0" y="T1"/>
                  </a:cxn>
                  <a:cxn ang="T5">
                    <a:pos x="T2" y="T3"/>
                  </a:cxn>
                </a:cxnLst>
                <a:rect l="T6" t="T7" r="T8" b="T9"/>
                <a:pathLst>
                  <a:path w="8" h="14">
                    <a:moveTo>
                      <a:pt x="0" y="0"/>
                    </a:moveTo>
                    <a:lnTo>
                      <a:pt x="8" y="1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22" name="Freeform 107"/>
              <p:cNvSpPr>
                <a:spLocks noChangeAspect="1"/>
              </p:cNvSpPr>
              <p:nvPr/>
            </p:nvSpPr>
            <p:spPr bwMode="auto">
              <a:xfrm>
                <a:off x="2501" y="1818"/>
                <a:ext cx="2" cy="6"/>
              </a:xfrm>
              <a:custGeom>
                <a:avLst/>
                <a:gdLst>
                  <a:gd name="T0" fmla="*/ 0 w 5"/>
                  <a:gd name="T1" fmla="*/ 0 h 18"/>
                  <a:gd name="T2" fmla="*/ 0 w 5"/>
                  <a:gd name="T3" fmla="*/ 0 h 18"/>
                  <a:gd name="T4" fmla="*/ 0 60000 65536"/>
                  <a:gd name="T5" fmla="*/ 0 60000 65536"/>
                  <a:gd name="T6" fmla="*/ 0 w 5"/>
                  <a:gd name="T7" fmla="*/ 0 h 18"/>
                  <a:gd name="T8" fmla="*/ 5 w 5"/>
                  <a:gd name="T9" fmla="*/ 18 h 18"/>
                </a:gdLst>
                <a:ahLst/>
                <a:cxnLst>
                  <a:cxn ang="T4">
                    <a:pos x="T0" y="T1"/>
                  </a:cxn>
                  <a:cxn ang="T5">
                    <a:pos x="T2" y="T3"/>
                  </a:cxn>
                </a:cxnLst>
                <a:rect l="T6" t="T7" r="T8" b="T9"/>
                <a:pathLst>
                  <a:path w="5" h="18">
                    <a:moveTo>
                      <a:pt x="0" y="0"/>
                    </a:moveTo>
                    <a:lnTo>
                      <a:pt x="5" y="18"/>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23" name="Freeform 108"/>
              <p:cNvSpPr>
                <a:spLocks noChangeAspect="1"/>
              </p:cNvSpPr>
              <p:nvPr/>
            </p:nvSpPr>
            <p:spPr bwMode="auto">
              <a:xfrm>
                <a:off x="2495" y="1788"/>
                <a:ext cx="1" cy="5"/>
              </a:xfrm>
              <a:custGeom>
                <a:avLst/>
                <a:gdLst>
                  <a:gd name="T0" fmla="*/ 0 w 2"/>
                  <a:gd name="T1" fmla="*/ 0 h 16"/>
                  <a:gd name="T2" fmla="*/ 1 w 2"/>
                  <a:gd name="T3" fmla="*/ 0 h 16"/>
                  <a:gd name="T4" fmla="*/ 0 60000 65536"/>
                  <a:gd name="T5" fmla="*/ 0 60000 65536"/>
                  <a:gd name="T6" fmla="*/ 0 w 2"/>
                  <a:gd name="T7" fmla="*/ 0 h 16"/>
                  <a:gd name="T8" fmla="*/ 2 w 2"/>
                  <a:gd name="T9" fmla="*/ 16 h 16"/>
                </a:gdLst>
                <a:ahLst/>
                <a:cxnLst>
                  <a:cxn ang="T4">
                    <a:pos x="T0" y="T1"/>
                  </a:cxn>
                  <a:cxn ang="T5">
                    <a:pos x="T2" y="T3"/>
                  </a:cxn>
                </a:cxnLst>
                <a:rect l="T6" t="T7" r="T8" b="T9"/>
                <a:pathLst>
                  <a:path w="2" h="16">
                    <a:moveTo>
                      <a:pt x="0" y="0"/>
                    </a:moveTo>
                    <a:lnTo>
                      <a:pt x="2" y="16"/>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24" name="Freeform 109"/>
              <p:cNvSpPr>
                <a:spLocks noChangeAspect="1"/>
              </p:cNvSpPr>
              <p:nvPr/>
            </p:nvSpPr>
            <p:spPr bwMode="auto">
              <a:xfrm>
                <a:off x="2491" y="1769"/>
                <a:ext cx="1" cy="5"/>
              </a:xfrm>
              <a:custGeom>
                <a:avLst/>
                <a:gdLst>
                  <a:gd name="T0" fmla="*/ 0 w 3"/>
                  <a:gd name="T1" fmla="*/ 0 h 17"/>
                  <a:gd name="T2" fmla="*/ 0 w 3"/>
                  <a:gd name="T3" fmla="*/ 0 h 17"/>
                  <a:gd name="T4" fmla="*/ 0 60000 65536"/>
                  <a:gd name="T5" fmla="*/ 0 60000 65536"/>
                  <a:gd name="T6" fmla="*/ 0 w 3"/>
                  <a:gd name="T7" fmla="*/ 0 h 17"/>
                  <a:gd name="T8" fmla="*/ 3 w 3"/>
                  <a:gd name="T9" fmla="*/ 17 h 17"/>
                </a:gdLst>
                <a:ahLst/>
                <a:cxnLst>
                  <a:cxn ang="T4">
                    <a:pos x="T0" y="T1"/>
                  </a:cxn>
                  <a:cxn ang="T5">
                    <a:pos x="T2" y="T3"/>
                  </a:cxn>
                </a:cxnLst>
                <a:rect l="T6" t="T7" r="T8" b="T9"/>
                <a:pathLst>
                  <a:path w="3" h="17">
                    <a:moveTo>
                      <a:pt x="0" y="0"/>
                    </a:moveTo>
                    <a:lnTo>
                      <a:pt x="3" y="1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25" name="Freeform 110"/>
              <p:cNvSpPr>
                <a:spLocks noChangeAspect="1"/>
              </p:cNvSpPr>
              <p:nvPr/>
            </p:nvSpPr>
            <p:spPr bwMode="auto">
              <a:xfrm>
                <a:off x="2489" y="1746"/>
                <a:ext cx="1" cy="5"/>
              </a:xfrm>
              <a:custGeom>
                <a:avLst/>
                <a:gdLst>
                  <a:gd name="T0" fmla="*/ 0 w 3"/>
                  <a:gd name="T1" fmla="*/ 0 h 17"/>
                  <a:gd name="T2" fmla="*/ 0 w 3"/>
                  <a:gd name="T3" fmla="*/ 0 h 17"/>
                  <a:gd name="T4" fmla="*/ 0 60000 65536"/>
                  <a:gd name="T5" fmla="*/ 0 60000 65536"/>
                  <a:gd name="T6" fmla="*/ 0 w 3"/>
                  <a:gd name="T7" fmla="*/ 0 h 17"/>
                  <a:gd name="T8" fmla="*/ 3 w 3"/>
                  <a:gd name="T9" fmla="*/ 17 h 17"/>
                </a:gdLst>
                <a:ahLst/>
                <a:cxnLst>
                  <a:cxn ang="T4">
                    <a:pos x="T0" y="T1"/>
                  </a:cxn>
                  <a:cxn ang="T5">
                    <a:pos x="T2" y="T3"/>
                  </a:cxn>
                </a:cxnLst>
                <a:rect l="T6" t="T7" r="T8" b="T9"/>
                <a:pathLst>
                  <a:path w="3" h="17">
                    <a:moveTo>
                      <a:pt x="0" y="0"/>
                    </a:moveTo>
                    <a:lnTo>
                      <a:pt x="3" y="1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26" name="Freeform 111"/>
              <p:cNvSpPr>
                <a:spLocks noChangeAspect="1"/>
              </p:cNvSpPr>
              <p:nvPr/>
            </p:nvSpPr>
            <p:spPr bwMode="auto">
              <a:xfrm>
                <a:off x="2486" y="1715"/>
                <a:ext cx="1" cy="6"/>
              </a:xfrm>
              <a:custGeom>
                <a:avLst/>
                <a:gdLst>
                  <a:gd name="T0" fmla="*/ 0 w 3"/>
                  <a:gd name="T1" fmla="*/ 0 h 17"/>
                  <a:gd name="T2" fmla="*/ 0 w 3"/>
                  <a:gd name="T3" fmla="*/ 0 h 17"/>
                  <a:gd name="T4" fmla="*/ 0 60000 65536"/>
                  <a:gd name="T5" fmla="*/ 0 60000 65536"/>
                  <a:gd name="T6" fmla="*/ 0 w 3"/>
                  <a:gd name="T7" fmla="*/ 0 h 17"/>
                  <a:gd name="T8" fmla="*/ 3 w 3"/>
                  <a:gd name="T9" fmla="*/ 17 h 17"/>
                </a:gdLst>
                <a:ahLst/>
                <a:cxnLst>
                  <a:cxn ang="T4">
                    <a:pos x="T0" y="T1"/>
                  </a:cxn>
                  <a:cxn ang="T5">
                    <a:pos x="T2" y="T3"/>
                  </a:cxn>
                </a:cxnLst>
                <a:rect l="T6" t="T7" r="T8" b="T9"/>
                <a:pathLst>
                  <a:path w="3" h="17">
                    <a:moveTo>
                      <a:pt x="0" y="0"/>
                    </a:moveTo>
                    <a:lnTo>
                      <a:pt x="3" y="1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27" name="Freeform 112"/>
              <p:cNvSpPr>
                <a:spLocks noChangeAspect="1"/>
              </p:cNvSpPr>
              <p:nvPr/>
            </p:nvSpPr>
            <p:spPr bwMode="auto">
              <a:xfrm rot="300000">
                <a:off x="2484" y="1690"/>
                <a:ext cx="1" cy="4"/>
              </a:xfrm>
              <a:custGeom>
                <a:avLst/>
                <a:gdLst>
                  <a:gd name="T0" fmla="*/ 0 w 3"/>
                  <a:gd name="T1" fmla="*/ 0 h 17"/>
                  <a:gd name="T2" fmla="*/ 0 w 3"/>
                  <a:gd name="T3" fmla="*/ 0 h 17"/>
                  <a:gd name="T4" fmla="*/ 0 60000 65536"/>
                  <a:gd name="T5" fmla="*/ 0 60000 65536"/>
                  <a:gd name="T6" fmla="*/ 0 w 3"/>
                  <a:gd name="T7" fmla="*/ 0 h 17"/>
                  <a:gd name="T8" fmla="*/ 3 w 3"/>
                  <a:gd name="T9" fmla="*/ 17 h 17"/>
                </a:gdLst>
                <a:ahLst/>
                <a:cxnLst>
                  <a:cxn ang="T4">
                    <a:pos x="T0" y="T1"/>
                  </a:cxn>
                  <a:cxn ang="T5">
                    <a:pos x="T2" y="T3"/>
                  </a:cxn>
                </a:cxnLst>
                <a:rect l="T6" t="T7" r="T8" b="T9"/>
                <a:pathLst>
                  <a:path w="3" h="17">
                    <a:moveTo>
                      <a:pt x="0" y="0"/>
                    </a:moveTo>
                    <a:lnTo>
                      <a:pt x="3" y="1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28" name="Freeform 113"/>
              <p:cNvSpPr>
                <a:spLocks noChangeAspect="1"/>
              </p:cNvSpPr>
              <p:nvPr/>
            </p:nvSpPr>
            <p:spPr bwMode="auto">
              <a:xfrm rot="300000">
                <a:off x="2483" y="1658"/>
                <a:ext cx="1" cy="4"/>
              </a:xfrm>
              <a:custGeom>
                <a:avLst/>
                <a:gdLst>
                  <a:gd name="T0" fmla="*/ 0 w 3"/>
                  <a:gd name="T1" fmla="*/ 0 h 17"/>
                  <a:gd name="T2" fmla="*/ 0 w 3"/>
                  <a:gd name="T3" fmla="*/ 0 h 17"/>
                  <a:gd name="T4" fmla="*/ 0 60000 65536"/>
                  <a:gd name="T5" fmla="*/ 0 60000 65536"/>
                  <a:gd name="T6" fmla="*/ 0 w 3"/>
                  <a:gd name="T7" fmla="*/ 0 h 17"/>
                  <a:gd name="T8" fmla="*/ 3 w 3"/>
                  <a:gd name="T9" fmla="*/ 17 h 17"/>
                </a:gdLst>
                <a:ahLst/>
                <a:cxnLst>
                  <a:cxn ang="T4">
                    <a:pos x="T0" y="T1"/>
                  </a:cxn>
                  <a:cxn ang="T5">
                    <a:pos x="T2" y="T3"/>
                  </a:cxn>
                </a:cxnLst>
                <a:rect l="T6" t="T7" r="T8" b="T9"/>
                <a:pathLst>
                  <a:path w="3" h="17">
                    <a:moveTo>
                      <a:pt x="0" y="0"/>
                    </a:moveTo>
                    <a:lnTo>
                      <a:pt x="3" y="1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29" name="Freeform 114"/>
              <p:cNvSpPr>
                <a:spLocks noChangeAspect="1"/>
              </p:cNvSpPr>
              <p:nvPr/>
            </p:nvSpPr>
            <p:spPr bwMode="auto">
              <a:xfrm rot="300000">
                <a:off x="2479" y="1633"/>
                <a:ext cx="1" cy="4"/>
              </a:xfrm>
              <a:custGeom>
                <a:avLst/>
                <a:gdLst>
                  <a:gd name="T0" fmla="*/ 0 w 3"/>
                  <a:gd name="T1" fmla="*/ 0 h 17"/>
                  <a:gd name="T2" fmla="*/ 0 w 3"/>
                  <a:gd name="T3" fmla="*/ 0 h 17"/>
                  <a:gd name="T4" fmla="*/ 0 60000 65536"/>
                  <a:gd name="T5" fmla="*/ 0 60000 65536"/>
                  <a:gd name="T6" fmla="*/ 0 w 3"/>
                  <a:gd name="T7" fmla="*/ 0 h 17"/>
                  <a:gd name="T8" fmla="*/ 3 w 3"/>
                  <a:gd name="T9" fmla="*/ 17 h 17"/>
                </a:gdLst>
                <a:ahLst/>
                <a:cxnLst>
                  <a:cxn ang="T4">
                    <a:pos x="T0" y="T1"/>
                  </a:cxn>
                  <a:cxn ang="T5">
                    <a:pos x="T2" y="T3"/>
                  </a:cxn>
                </a:cxnLst>
                <a:rect l="T6" t="T7" r="T8" b="T9"/>
                <a:pathLst>
                  <a:path w="3" h="17">
                    <a:moveTo>
                      <a:pt x="0" y="0"/>
                    </a:moveTo>
                    <a:lnTo>
                      <a:pt x="3" y="17"/>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30" name="Line 115"/>
              <p:cNvSpPr>
                <a:spLocks noChangeAspect="1" noChangeShapeType="1"/>
              </p:cNvSpPr>
              <p:nvPr/>
            </p:nvSpPr>
            <p:spPr bwMode="auto">
              <a:xfrm>
                <a:off x="2467" y="1626"/>
                <a:ext cx="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31" name="Line 116"/>
              <p:cNvSpPr>
                <a:spLocks noChangeAspect="1" noChangeShapeType="1"/>
              </p:cNvSpPr>
              <p:nvPr/>
            </p:nvSpPr>
            <p:spPr bwMode="auto">
              <a:xfrm>
                <a:off x="2469" y="1681"/>
                <a:ext cx="5" cy="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32" name="Freeform 117"/>
              <p:cNvSpPr>
                <a:spLocks noChangeAspect="1"/>
              </p:cNvSpPr>
              <p:nvPr/>
            </p:nvSpPr>
            <p:spPr bwMode="auto">
              <a:xfrm>
                <a:off x="2470" y="1730"/>
                <a:ext cx="7" cy="1"/>
              </a:xfrm>
              <a:custGeom>
                <a:avLst/>
                <a:gdLst>
                  <a:gd name="T0" fmla="*/ 0 w 22"/>
                  <a:gd name="T1" fmla="*/ 0 h 4"/>
                  <a:gd name="T2" fmla="*/ 0 w 22"/>
                  <a:gd name="T3" fmla="*/ 0 h 4"/>
                  <a:gd name="T4" fmla="*/ 0 60000 65536"/>
                  <a:gd name="T5" fmla="*/ 0 60000 65536"/>
                  <a:gd name="T6" fmla="*/ 0 w 22"/>
                  <a:gd name="T7" fmla="*/ 0 h 4"/>
                  <a:gd name="T8" fmla="*/ 22 w 22"/>
                  <a:gd name="T9" fmla="*/ 4 h 4"/>
                </a:gdLst>
                <a:ahLst/>
                <a:cxnLst>
                  <a:cxn ang="T4">
                    <a:pos x="T0" y="T1"/>
                  </a:cxn>
                  <a:cxn ang="T5">
                    <a:pos x="T2" y="T3"/>
                  </a:cxn>
                </a:cxnLst>
                <a:rect l="T6" t="T7" r="T8" b="T9"/>
                <a:pathLst>
                  <a:path w="22" h="4">
                    <a:moveTo>
                      <a:pt x="0" y="0"/>
                    </a:moveTo>
                    <a:lnTo>
                      <a:pt x="22" y="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33" name="Freeform 118"/>
              <p:cNvSpPr>
                <a:spLocks noChangeAspect="1"/>
              </p:cNvSpPr>
              <p:nvPr/>
            </p:nvSpPr>
            <p:spPr bwMode="auto">
              <a:xfrm>
                <a:off x="2475" y="1781"/>
                <a:ext cx="8" cy="0"/>
              </a:xfrm>
              <a:custGeom>
                <a:avLst/>
                <a:gdLst>
                  <a:gd name="T0" fmla="*/ 0 w 24"/>
                  <a:gd name="T1" fmla="*/ 0 h 1"/>
                  <a:gd name="T2" fmla="*/ 0 w 24"/>
                  <a:gd name="T3" fmla="*/ 0 h 1"/>
                  <a:gd name="T4" fmla="*/ 0 60000 65536"/>
                  <a:gd name="T5" fmla="*/ 0 60000 65536"/>
                  <a:gd name="T6" fmla="*/ 0 w 24"/>
                  <a:gd name="T7" fmla="*/ 0 h 1"/>
                  <a:gd name="T8" fmla="*/ 24 w 24"/>
                  <a:gd name="T9" fmla="*/ 0 h 1"/>
                </a:gdLst>
                <a:ahLst/>
                <a:cxnLst>
                  <a:cxn ang="T4">
                    <a:pos x="T0" y="T1"/>
                  </a:cxn>
                  <a:cxn ang="T5">
                    <a:pos x="T2" y="T3"/>
                  </a:cxn>
                </a:cxnLst>
                <a:rect l="T6" t="T7" r="T8" b="T9"/>
                <a:pathLst>
                  <a:path w="24" h="1">
                    <a:moveTo>
                      <a:pt x="0" y="1"/>
                    </a:moveTo>
                    <a:lnTo>
                      <a:pt x="24"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34" name="Freeform 119"/>
              <p:cNvSpPr>
                <a:spLocks noChangeAspect="1"/>
              </p:cNvSpPr>
              <p:nvPr/>
            </p:nvSpPr>
            <p:spPr bwMode="auto">
              <a:xfrm>
                <a:off x="2479" y="1821"/>
                <a:ext cx="11" cy="4"/>
              </a:xfrm>
              <a:custGeom>
                <a:avLst/>
                <a:gdLst>
                  <a:gd name="T0" fmla="*/ 0 w 33"/>
                  <a:gd name="T1" fmla="*/ 0 h 12"/>
                  <a:gd name="T2" fmla="*/ 0 w 33"/>
                  <a:gd name="T3" fmla="*/ 0 h 12"/>
                  <a:gd name="T4" fmla="*/ 0 w 33"/>
                  <a:gd name="T5" fmla="*/ 0 h 12"/>
                  <a:gd name="T6" fmla="*/ 0 60000 65536"/>
                  <a:gd name="T7" fmla="*/ 0 60000 65536"/>
                  <a:gd name="T8" fmla="*/ 0 60000 65536"/>
                  <a:gd name="T9" fmla="*/ 0 w 33"/>
                  <a:gd name="T10" fmla="*/ 0 h 12"/>
                  <a:gd name="T11" fmla="*/ 33 w 33"/>
                  <a:gd name="T12" fmla="*/ 12 h 12"/>
                </a:gdLst>
                <a:ahLst/>
                <a:cxnLst>
                  <a:cxn ang="T6">
                    <a:pos x="T0" y="T1"/>
                  </a:cxn>
                  <a:cxn ang="T7">
                    <a:pos x="T2" y="T3"/>
                  </a:cxn>
                  <a:cxn ang="T8">
                    <a:pos x="T4" y="T5"/>
                  </a:cxn>
                </a:cxnLst>
                <a:rect l="T9" t="T10" r="T11" b="T12"/>
                <a:pathLst>
                  <a:path w="33" h="12">
                    <a:moveTo>
                      <a:pt x="0" y="12"/>
                    </a:moveTo>
                    <a:lnTo>
                      <a:pt x="19" y="10"/>
                    </a:lnTo>
                    <a:lnTo>
                      <a:pt x="33" y="0"/>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435" name="Freeform 120"/>
              <p:cNvSpPr>
                <a:spLocks noChangeAspect="1"/>
              </p:cNvSpPr>
              <p:nvPr/>
            </p:nvSpPr>
            <p:spPr bwMode="auto">
              <a:xfrm rot="-600000">
                <a:off x="2511" y="1739"/>
                <a:ext cx="4" cy="1"/>
              </a:xfrm>
              <a:custGeom>
                <a:avLst/>
                <a:gdLst>
                  <a:gd name="T0" fmla="*/ 0 w 22"/>
                  <a:gd name="T1" fmla="*/ 0 h 4"/>
                  <a:gd name="T2" fmla="*/ 0 w 22"/>
                  <a:gd name="T3" fmla="*/ 0 h 4"/>
                  <a:gd name="T4" fmla="*/ 0 60000 65536"/>
                  <a:gd name="T5" fmla="*/ 0 60000 65536"/>
                  <a:gd name="T6" fmla="*/ 0 w 22"/>
                  <a:gd name="T7" fmla="*/ 0 h 4"/>
                  <a:gd name="T8" fmla="*/ 22 w 22"/>
                  <a:gd name="T9" fmla="*/ 4 h 4"/>
                </a:gdLst>
                <a:ahLst/>
                <a:cxnLst>
                  <a:cxn ang="T4">
                    <a:pos x="T0" y="T1"/>
                  </a:cxn>
                  <a:cxn ang="T5">
                    <a:pos x="T2" y="T3"/>
                  </a:cxn>
                </a:cxnLst>
                <a:rect l="T6" t="T7" r="T8" b="T9"/>
                <a:pathLst>
                  <a:path w="22" h="4">
                    <a:moveTo>
                      <a:pt x="0" y="0"/>
                    </a:moveTo>
                    <a:lnTo>
                      <a:pt x="22" y="4"/>
                    </a:lnTo>
                  </a:path>
                </a:pathLst>
              </a:custGeom>
              <a:noFill/>
              <a:ln w="127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7862" name="Group 121"/>
            <p:cNvGrpSpPr>
              <a:grpSpLocks/>
            </p:cNvGrpSpPr>
            <p:nvPr/>
          </p:nvGrpSpPr>
          <p:grpSpPr bwMode="auto">
            <a:xfrm>
              <a:off x="2286" y="3460"/>
              <a:ext cx="772" cy="518"/>
              <a:chOff x="2286" y="3460"/>
              <a:chExt cx="772" cy="518"/>
            </a:xfrm>
          </p:grpSpPr>
          <p:sp>
            <p:nvSpPr>
              <p:cNvPr id="79289" name="Freeform 122"/>
              <p:cNvSpPr>
                <a:spLocks noChangeAspect="1"/>
              </p:cNvSpPr>
              <p:nvPr/>
            </p:nvSpPr>
            <p:spPr bwMode="auto">
              <a:xfrm rot="-267600">
                <a:off x="2699" y="3486"/>
                <a:ext cx="92" cy="291"/>
              </a:xfrm>
              <a:custGeom>
                <a:avLst/>
                <a:gdLst>
                  <a:gd name="T0" fmla="*/ 0 w 1425"/>
                  <a:gd name="T1" fmla="*/ 0 h 4508"/>
                  <a:gd name="T2" fmla="*/ 0 w 1425"/>
                  <a:gd name="T3" fmla="*/ 0 h 4508"/>
                  <a:gd name="T4" fmla="*/ 0 w 1425"/>
                  <a:gd name="T5" fmla="*/ 0 h 4508"/>
                  <a:gd name="T6" fmla="*/ 0 w 1425"/>
                  <a:gd name="T7" fmla="*/ 0 h 4508"/>
                  <a:gd name="T8" fmla="*/ 0 w 1425"/>
                  <a:gd name="T9" fmla="*/ 0 h 4508"/>
                  <a:gd name="T10" fmla="*/ 0 w 1425"/>
                  <a:gd name="T11" fmla="*/ 0 h 4508"/>
                  <a:gd name="T12" fmla="*/ 0 w 1425"/>
                  <a:gd name="T13" fmla="*/ 0 h 4508"/>
                  <a:gd name="T14" fmla="*/ 0 w 1425"/>
                  <a:gd name="T15" fmla="*/ 0 h 4508"/>
                  <a:gd name="T16" fmla="*/ 0 w 1425"/>
                  <a:gd name="T17" fmla="*/ 0 h 4508"/>
                  <a:gd name="T18" fmla="*/ 0 w 1425"/>
                  <a:gd name="T19" fmla="*/ 0 h 4508"/>
                  <a:gd name="T20" fmla="*/ 0 w 1425"/>
                  <a:gd name="T21" fmla="*/ 0 h 4508"/>
                  <a:gd name="T22" fmla="*/ 0 w 1425"/>
                  <a:gd name="T23" fmla="*/ 0 h 4508"/>
                  <a:gd name="T24" fmla="*/ 0 w 1425"/>
                  <a:gd name="T25" fmla="*/ 0 h 4508"/>
                  <a:gd name="T26" fmla="*/ 0 w 1425"/>
                  <a:gd name="T27" fmla="*/ 0 h 45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25"/>
                  <a:gd name="T43" fmla="*/ 0 h 4508"/>
                  <a:gd name="T44" fmla="*/ 1425 w 1425"/>
                  <a:gd name="T45" fmla="*/ 4508 h 450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25" h="4508">
                    <a:moveTo>
                      <a:pt x="0" y="0"/>
                    </a:moveTo>
                    <a:cubicBezTo>
                      <a:pt x="181" y="61"/>
                      <a:pt x="225" y="113"/>
                      <a:pt x="622" y="312"/>
                    </a:cubicBezTo>
                    <a:cubicBezTo>
                      <a:pt x="976" y="415"/>
                      <a:pt x="1425" y="493"/>
                      <a:pt x="1425" y="493"/>
                    </a:cubicBezTo>
                    <a:cubicBezTo>
                      <a:pt x="1425" y="537"/>
                      <a:pt x="1209" y="580"/>
                      <a:pt x="1106" y="666"/>
                    </a:cubicBezTo>
                    <a:cubicBezTo>
                      <a:pt x="1002" y="753"/>
                      <a:pt x="898" y="831"/>
                      <a:pt x="821" y="1013"/>
                    </a:cubicBezTo>
                    <a:cubicBezTo>
                      <a:pt x="743" y="1194"/>
                      <a:pt x="682" y="1298"/>
                      <a:pt x="656" y="1739"/>
                    </a:cubicBezTo>
                    <a:cubicBezTo>
                      <a:pt x="631" y="2181"/>
                      <a:pt x="605" y="3228"/>
                      <a:pt x="656" y="3678"/>
                    </a:cubicBezTo>
                    <a:cubicBezTo>
                      <a:pt x="708" y="4128"/>
                      <a:pt x="751" y="4335"/>
                      <a:pt x="941" y="4431"/>
                    </a:cubicBezTo>
                    <a:cubicBezTo>
                      <a:pt x="708" y="4431"/>
                      <a:pt x="674" y="4431"/>
                      <a:pt x="570" y="4431"/>
                    </a:cubicBezTo>
                    <a:cubicBezTo>
                      <a:pt x="449" y="4439"/>
                      <a:pt x="311" y="4457"/>
                      <a:pt x="190" y="4508"/>
                    </a:cubicBezTo>
                    <a:cubicBezTo>
                      <a:pt x="285" y="4396"/>
                      <a:pt x="397" y="4413"/>
                      <a:pt x="432" y="4110"/>
                    </a:cubicBezTo>
                    <a:cubicBezTo>
                      <a:pt x="466" y="3808"/>
                      <a:pt x="371" y="3210"/>
                      <a:pt x="380" y="2674"/>
                    </a:cubicBezTo>
                    <a:cubicBezTo>
                      <a:pt x="389" y="2137"/>
                      <a:pt x="544" y="1350"/>
                      <a:pt x="484" y="909"/>
                    </a:cubicBezTo>
                    <a:cubicBezTo>
                      <a:pt x="423" y="467"/>
                      <a:pt x="95" y="104"/>
                      <a:pt x="0" y="0"/>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290" name="Freeform 123"/>
              <p:cNvSpPr>
                <a:spLocks noChangeAspect="1"/>
              </p:cNvSpPr>
              <p:nvPr/>
            </p:nvSpPr>
            <p:spPr bwMode="auto">
              <a:xfrm rot="-267600">
                <a:off x="2286" y="3460"/>
                <a:ext cx="455" cy="518"/>
              </a:xfrm>
              <a:custGeom>
                <a:avLst/>
                <a:gdLst>
                  <a:gd name="T0" fmla="*/ 0 w 7017"/>
                  <a:gd name="T1" fmla="*/ 0 h 8009"/>
                  <a:gd name="T2" fmla="*/ 0 w 7017"/>
                  <a:gd name="T3" fmla="*/ 0 h 8009"/>
                  <a:gd name="T4" fmla="*/ 0 w 7017"/>
                  <a:gd name="T5" fmla="*/ 0 h 8009"/>
                  <a:gd name="T6" fmla="*/ 0 w 7017"/>
                  <a:gd name="T7" fmla="*/ 0 h 8009"/>
                  <a:gd name="T8" fmla="*/ 0 w 7017"/>
                  <a:gd name="T9" fmla="*/ 0 h 8009"/>
                  <a:gd name="T10" fmla="*/ 0 w 7017"/>
                  <a:gd name="T11" fmla="*/ 0 h 8009"/>
                  <a:gd name="T12" fmla="*/ 0 w 7017"/>
                  <a:gd name="T13" fmla="*/ 0 h 8009"/>
                  <a:gd name="T14" fmla="*/ 0 w 7017"/>
                  <a:gd name="T15" fmla="*/ 0 h 8009"/>
                  <a:gd name="T16" fmla="*/ 0 w 7017"/>
                  <a:gd name="T17" fmla="*/ 0 h 8009"/>
                  <a:gd name="T18" fmla="*/ 0 w 7017"/>
                  <a:gd name="T19" fmla="*/ 0 h 8009"/>
                  <a:gd name="T20" fmla="*/ 0 w 7017"/>
                  <a:gd name="T21" fmla="*/ 0 h 8009"/>
                  <a:gd name="T22" fmla="*/ 0 w 7017"/>
                  <a:gd name="T23" fmla="*/ 0 h 8009"/>
                  <a:gd name="T24" fmla="*/ 0 w 7017"/>
                  <a:gd name="T25" fmla="*/ 0 h 8009"/>
                  <a:gd name="T26" fmla="*/ 0 w 7017"/>
                  <a:gd name="T27" fmla="*/ 0 h 8009"/>
                  <a:gd name="T28" fmla="*/ 0 w 7017"/>
                  <a:gd name="T29" fmla="*/ 0 h 8009"/>
                  <a:gd name="T30" fmla="*/ 0 w 7017"/>
                  <a:gd name="T31" fmla="*/ 0 h 8009"/>
                  <a:gd name="T32" fmla="*/ 0 w 7017"/>
                  <a:gd name="T33" fmla="*/ 0 h 8009"/>
                  <a:gd name="T34" fmla="*/ 0 w 7017"/>
                  <a:gd name="T35" fmla="*/ 0 h 8009"/>
                  <a:gd name="T36" fmla="*/ 0 w 7017"/>
                  <a:gd name="T37" fmla="*/ 0 h 80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017"/>
                  <a:gd name="T58" fmla="*/ 0 h 8009"/>
                  <a:gd name="T59" fmla="*/ 7017 w 7017"/>
                  <a:gd name="T60" fmla="*/ 8009 h 800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017" h="8009">
                    <a:moveTo>
                      <a:pt x="5882" y="321"/>
                    </a:moveTo>
                    <a:cubicBezTo>
                      <a:pt x="5501" y="200"/>
                      <a:pt x="4834" y="0"/>
                      <a:pt x="4297" y="26"/>
                    </a:cubicBezTo>
                    <a:cubicBezTo>
                      <a:pt x="3760" y="52"/>
                      <a:pt x="3093" y="278"/>
                      <a:pt x="2634" y="503"/>
                    </a:cubicBezTo>
                    <a:cubicBezTo>
                      <a:pt x="2175" y="728"/>
                      <a:pt x="1863" y="987"/>
                      <a:pt x="1516" y="1368"/>
                    </a:cubicBezTo>
                    <a:cubicBezTo>
                      <a:pt x="1170" y="1749"/>
                      <a:pt x="815" y="2269"/>
                      <a:pt x="581" y="2797"/>
                    </a:cubicBezTo>
                    <a:cubicBezTo>
                      <a:pt x="347" y="3325"/>
                      <a:pt x="217" y="3836"/>
                      <a:pt x="139" y="4520"/>
                    </a:cubicBezTo>
                    <a:cubicBezTo>
                      <a:pt x="61" y="5204"/>
                      <a:pt x="104" y="6390"/>
                      <a:pt x="96" y="6927"/>
                    </a:cubicBezTo>
                    <a:cubicBezTo>
                      <a:pt x="87" y="7463"/>
                      <a:pt x="0" y="7550"/>
                      <a:pt x="70" y="7732"/>
                    </a:cubicBezTo>
                    <a:cubicBezTo>
                      <a:pt x="139" y="7914"/>
                      <a:pt x="295" y="8009"/>
                      <a:pt x="529" y="8009"/>
                    </a:cubicBezTo>
                    <a:cubicBezTo>
                      <a:pt x="763" y="8009"/>
                      <a:pt x="1153" y="7905"/>
                      <a:pt x="1499" y="7732"/>
                    </a:cubicBezTo>
                    <a:cubicBezTo>
                      <a:pt x="1846" y="7559"/>
                      <a:pt x="2209" y="7204"/>
                      <a:pt x="2625" y="6944"/>
                    </a:cubicBezTo>
                    <a:cubicBezTo>
                      <a:pt x="3041" y="6684"/>
                      <a:pt x="3535" y="6364"/>
                      <a:pt x="4020" y="6147"/>
                    </a:cubicBezTo>
                    <a:cubicBezTo>
                      <a:pt x="4505" y="5931"/>
                      <a:pt x="5059" y="5836"/>
                      <a:pt x="5519" y="5654"/>
                    </a:cubicBezTo>
                    <a:cubicBezTo>
                      <a:pt x="5978" y="5472"/>
                      <a:pt x="6567" y="5273"/>
                      <a:pt x="6792" y="5039"/>
                    </a:cubicBezTo>
                    <a:cubicBezTo>
                      <a:pt x="7017" y="4805"/>
                      <a:pt x="6879" y="4528"/>
                      <a:pt x="6887" y="4251"/>
                    </a:cubicBezTo>
                    <a:cubicBezTo>
                      <a:pt x="6896" y="3974"/>
                      <a:pt x="6827" y="3793"/>
                      <a:pt x="6835" y="3368"/>
                    </a:cubicBezTo>
                    <a:cubicBezTo>
                      <a:pt x="6844" y="2944"/>
                      <a:pt x="6991" y="2148"/>
                      <a:pt x="6948" y="1715"/>
                    </a:cubicBezTo>
                    <a:cubicBezTo>
                      <a:pt x="6905" y="1282"/>
                      <a:pt x="6749" y="1013"/>
                      <a:pt x="6575" y="780"/>
                    </a:cubicBezTo>
                    <a:cubicBezTo>
                      <a:pt x="6402" y="546"/>
                      <a:pt x="6030" y="416"/>
                      <a:pt x="5882" y="321"/>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291" name="Freeform 124"/>
              <p:cNvSpPr>
                <a:spLocks noChangeAspect="1"/>
              </p:cNvSpPr>
              <p:nvPr/>
            </p:nvSpPr>
            <p:spPr bwMode="auto">
              <a:xfrm rot="-267600">
                <a:off x="2741" y="3502"/>
                <a:ext cx="317" cy="263"/>
              </a:xfrm>
              <a:custGeom>
                <a:avLst/>
                <a:gdLst>
                  <a:gd name="T0" fmla="*/ 0 w 4900"/>
                  <a:gd name="T1" fmla="*/ 0 h 4066"/>
                  <a:gd name="T2" fmla="*/ 0 w 4900"/>
                  <a:gd name="T3" fmla="*/ 0 h 4066"/>
                  <a:gd name="T4" fmla="*/ 0 w 4900"/>
                  <a:gd name="T5" fmla="*/ 0 h 4066"/>
                  <a:gd name="T6" fmla="*/ 0 w 4900"/>
                  <a:gd name="T7" fmla="*/ 0 h 4066"/>
                  <a:gd name="T8" fmla="*/ 0 w 4900"/>
                  <a:gd name="T9" fmla="*/ 0 h 4066"/>
                  <a:gd name="T10" fmla="*/ 0 w 4900"/>
                  <a:gd name="T11" fmla="*/ 0 h 4066"/>
                  <a:gd name="T12" fmla="*/ 0 w 4900"/>
                  <a:gd name="T13" fmla="*/ 0 h 4066"/>
                  <a:gd name="T14" fmla="*/ 0 w 4900"/>
                  <a:gd name="T15" fmla="*/ 0 h 4066"/>
                  <a:gd name="T16" fmla="*/ 0 w 4900"/>
                  <a:gd name="T17" fmla="*/ 0 h 4066"/>
                  <a:gd name="T18" fmla="*/ 0 w 4900"/>
                  <a:gd name="T19" fmla="*/ 0 h 4066"/>
                  <a:gd name="T20" fmla="*/ 0 w 4900"/>
                  <a:gd name="T21" fmla="*/ 0 h 4066"/>
                  <a:gd name="T22" fmla="*/ 0 w 4900"/>
                  <a:gd name="T23" fmla="*/ 0 h 4066"/>
                  <a:gd name="T24" fmla="*/ 0 w 4900"/>
                  <a:gd name="T25" fmla="*/ 0 h 4066"/>
                  <a:gd name="T26" fmla="*/ 0 w 4900"/>
                  <a:gd name="T27" fmla="*/ 0 h 40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4066"/>
                  <a:gd name="T44" fmla="*/ 4900 w 4900"/>
                  <a:gd name="T45" fmla="*/ 4066 h 40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4066">
                    <a:moveTo>
                      <a:pt x="381" y="277"/>
                    </a:moveTo>
                    <a:cubicBezTo>
                      <a:pt x="217" y="441"/>
                      <a:pt x="122" y="580"/>
                      <a:pt x="61" y="995"/>
                    </a:cubicBezTo>
                    <a:cubicBezTo>
                      <a:pt x="0" y="1410"/>
                      <a:pt x="9" y="2345"/>
                      <a:pt x="9" y="2769"/>
                    </a:cubicBezTo>
                    <a:cubicBezTo>
                      <a:pt x="9" y="3193"/>
                      <a:pt x="9" y="3348"/>
                      <a:pt x="78" y="3556"/>
                    </a:cubicBezTo>
                    <a:cubicBezTo>
                      <a:pt x="148" y="3764"/>
                      <a:pt x="122" y="3945"/>
                      <a:pt x="425" y="3997"/>
                    </a:cubicBezTo>
                    <a:cubicBezTo>
                      <a:pt x="728" y="4049"/>
                      <a:pt x="1377" y="4066"/>
                      <a:pt x="1879" y="3876"/>
                    </a:cubicBezTo>
                    <a:cubicBezTo>
                      <a:pt x="2381" y="3686"/>
                      <a:pt x="2996" y="3201"/>
                      <a:pt x="3429" y="2838"/>
                    </a:cubicBezTo>
                    <a:cubicBezTo>
                      <a:pt x="3862" y="2474"/>
                      <a:pt x="4243" y="2033"/>
                      <a:pt x="4485" y="1678"/>
                    </a:cubicBezTo>
                    <a:cubicBezTo>
                      <a:pt x="4727" y="1324"/>
                      <a:pt x="4900" y="934"/>
                      <a:pt x="4900" y="709"/>
                    </a:cubicBezTo>
                    <a:cubicBezTo>
                      <a:pt x="4900" y="484"/>
                      <a:pt x="4797" y="441"/>
                      <a:pt x="4494" y="329"/>
                    </a:cubicBezTo>
                    <a:cubicBezTo>
                      <a:pt x="4191" y="216"/>
                      <a:pt x="3498" y="86"/>
                      <a:pt x="3100" y="52"/>
                    </a:cubicBezTo>
                    <a:cubicBezTo>
                      <a:pt x="2702" y="17"/>
                      <a:pt x="2442" y="112"/>
                      <a:pt x="2104" y="112"/>
                    </a:cubicBezTo>
                    <a:cubicBezTo>
                      <a:pt x="1767" y="112"/>
                      <a:pt x="1334" y="0"/>
                      <a:pt x="1048" y="26"/>
                    </a:cubicBezTo>
                    <a:cubicBezTo>
                      <a:pt x="762" y="52"/>
                      <a:pt x="546" y="112"/>
                      <a:pt x="381" y="277"/>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77863" name="Group 125"/>
            <p:cNvGrpSpPr>
              <a:grpSpLocks/>
            </p:cNvGrpSpPr>
            <p:nvPr/>
          </p:nvGrpSpPr>
          <p:grpSpPr bwMode="auto">
            <a:xfrm>
              <a:off x="994" y="2471"/>
              <a:ext cx="538" cy="254"/>
              <a:chOff x="994" y="2471"/>
              <a:chExt cx="538" cy="254"/>
            </a:xfrm>
          </p:grpSpPr>
          <p:sp>
            <p:nvSpPr>
              <p:cNvPr id="79261" name="Freeform 126"/>
              <p:cNvSpPr>
                <a:spLocks noChangeAspect="1"/>
              </p:cNvSpPr>
              <p:nvPr/>
            </p:nvSpPr>
            <p:spPr bwMode="auto">
              <a:xfrm>
                <a:off x="995" y="2471"/>
                <a:ext cx="537" cy="254"/>
              </a:xfrm>
              <a:custGeom>
                <a:avLst/>
                <a:gdLst>
                  <a:gd name="T0" fmla="*/ 0 w 12000"/>
                  <a:gd name="T1" fmla="*/ 0 h 8000"/>
                  <a:gd name="T2" fmla="*/ 0 w 12000"/>
                  <a:gd name="T3" fmla="*/ 0 h 8000"/>
                  <a:gd name="T4" fmla="*/ 0 w 12000"/>
                  <a:gd name="T5" fmla="*/ 0 h 8000"/>
                  <a:gd name="T6" fmla="*/ 0 w 12000"/>
                  <a:gd name="T7" fmla="*/ 0 h 8000"/>
                  <a:gd name="T8" fmla="*/ 0 w 12000"/>
                  <a:gd name="T9" fmla="*/ 0 h 8000"/>
                  <a:gd name="T10" fmla="*/ 0 w 12000"/>
                  <a:gd name="T11" fmla="*/ 0 h 8000"/>
                  <a:gd name="T12" fmla="*/ 0 w 12000"/>
                  <a:gd name="T13" fmla="*/ 0 h 8000"/>
                  <a:gd name="T14" fmla="*/ 0 w 12000"/>
                  <a:gd name="T15" fmla="*/ 0 h 8000"/>
                  <a:gd name="T16" fmla="*/ 0 w 12000"/>
                  <a:gd name="T17" fmla="*/ 0 h 8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000"/>
                  <a:gd name="T28" fmla="*/ 0 h 8000"/>
                  <a:gd name="T29" fmla="*/ 12000 w 12000"/>
                  <a:gd name="T30" fmla="*/ 8000 h 80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000" h="8000">
                    <a:moveTo>
                      <a:pt x="12000" y="6405"/>
                    </a:moveTo>
                    <a:cubicBezTo>
                      <a:pt x="10140" y="6185"/>
                      <a:pt x="9804" y="6405"/>
                      <a:pt x="8316" y="7019"/>
                    </a:cubicBezTo>
                    <a:cubicBezTo>
                      <a:pt x="6840" y="7632"/>
                      <a:pt x="6348" y="8000"/>
                      <a:pt x="4536" y="7240"/>
                    </a:cubicBezTo>
                    <a:cubicBezTo>
                      <a:pt x="2712" y="6479"/>
                      <a:pt x="336" y="7092"/>
                      <a:pt x="0" y="7092"/>
                    </a:cubicBezTo>
                    <a:cubicBezTo>
                      <a:pt x="0" y="908"/>
                      <a:pt x="0" y="908"/>
                      <a:pt x="0" y="908"/>
                    </a:cubicBezTo>
                    <a:cubicBezTo>
                      <a:pt x="336" y="908"/>
                      <a:pt x="2712" y="295"/>
                      <a:pt x="4536" y="1056"/>
                    </a:cubicBezTo>
                    <a:cubicBezTo>
                      <a:pt x="6348" y="1816"/>
                      <a:pt x="6840" y="1448"/>
                      <a:pt x="8316" y="835"/>
                    </a:cubicBezTo>
                    <a:cubicBezTo>
                      <a:pt x="9804" y="221"/>
                      <a:pt x="10140" y="0"/>
                      <a:pt x="12000" y="221"/>
                    </a:cubicBezTo>
                    <a:lnTo>
                      <a:pt x="12000" y="6405"/>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262" name="Freeform 127"/>
              <p:cNvSpPr>
                <a:spLocks noChangeAspect="1"/>
              </p:cNvSpPr>
              <p:nvPr/>
            </p:nvSpPr>
            <p:spPr bwMode="auto">
              <a:xfrm>
                <a:off x="995" y="2483"/>
                <a:ext cx="537" cy="58"/>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3"/>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63" name="Freeform 128"/>
              <p:cNvSpPr>
                <a:spLocks noChangeAspect="1"/>
              </p:cNvSpPr>
              <p:nvPr/>
            </p:nvSpPr>
            <p:spPr bwMode="auto">
              <a:xfrm>
                <a:off x="995" y="2505"/>
                <a:ext cx="537" cy="57"/>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3"/>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64" name="Freeform 129"/>
              <p:cNvSpPr>
                <a:spLocks noChangeAspect="1"/>
              </p:cNvSpPr>
              <p:nvPr/>
            </p:nvSpPr>
            <p:spPr bwMode="auto">
              <a:xfrm>
                <a:off x="995" y="2527"/>
                <a:ext cx="537" cy="57"/>
              </a:xfrm>
              <a:custGeom>
                <a:avLst/>
                <a:gdLst>
                  <a:gd name="T0" fmla="*/ 0 w 1440"/>
                  <a:gd name="T1" fmla="*/ 0 h 219"/>
                  <a:gd name="T2" fmla="*/ 0 w 1440"/>
                  <a:gd name="T3" fmla="*/ 0 h 219"/>
                  <a:gd name="T4" fmla="*/ 0 w 1440"/>
                  <a:gd name="T5" fmla="*/ 0 h 219"/>
                  <a:gd name="T6" fmla="*/ 0 w 1440"/>
                  <a:gd name="T7" fmla="*/ 0 h 219"/>
                  <a:gd name="T8" fmla="*/ 0 60000 65536"/>
                  <a:gd name="T9" fmla="*/ 0 60000 65536"/>
                  <a:gd name="T10" fmla="*/ 0 60000 65536"/>
                  <a:gd name="T11" fmla="*/ 0 60000 65536"/>
                  <a:gd name="T12" fmla="*/ 0 w 1440"/>
                  <a:gd name="T13" fmla="*/ 0 h 219"/>
                  <a:gd name="T14" fmla="*/ 1440 w 1440"/>
                  <a:gd name="T15" fmla="*/ 219 h 219"/>
                </a:gdLst>
                <a:ahLst/>
                <a:cxnLst>
                  <a:cxn ang="T8">
                    <a:pos x="T0" y="T1"/>
                  </a:cxn>
                  <a:cxn ang="T9">
                    <a:pos x="T2" y="T3"/>
                  </a:cxn>
                  <a:cxn ang="T10">
                    <a:pos x="T4" y="T5"/>
                  </a:cxn>
                  <a:cxn ang="T11">
                    <a:pos x="T6" y="T7"/>
                  </a:cxn>
                </a:cxnLst>
                <a:rect l="T12" t="T13" r="T14" b="T15"/>
                <a:pathLst>
                  <a:path w="1440" h="219">
                    <a:moveTo>
                      <a:pt x="0" y="109"/>
                    </a:moveTo>
                    <a:cubicBezTo>
                      <a:pt x="41" y="109"/>
                      <a:pt x="326" y="35"/>
                      <a:pt x="545" y="127"/>
                    </a:cubicBezTo>
                    <a:cubicBezTo>
                      <a:pt x="762" y="219"/>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65" name="Freeform 130"/>
              <p:cNvSpPr>
                <a:spLocks noChangeAspect="1"/>
              </p:cNvSpPr>
              <p:nvPr/>
            </p:nvSpPr>
            <p:spPr bwMode="auto">
              <a:xfrm>
                <a:off x="995" y="2548"/>
                <a:ext cx="537" cy="58"/>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66" name="Freeform 131"/>
              <p:cNvSpPr>
                <a:spLocks noChangeAspect="1"/>
              </p:cNvSpPr>
              <p:nvPr/>
            </p:nvSpPr>
            <p:spPr bwMode="auto">
              <a:xfrm>
                <a:off x="995" y="2570"/>
                <a:ext cx="537" cy="58"/>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67" name="Freeform 132"/>
              <p:cNvSpPr>
                <a:spLocks noChangeAspect="1"/>
              </p:cNvSpPr>
              <p:nvPr/>
            </p:nvSpPr>
            <p:spPr bwMode="auto">
              <a:xfrm>
                <a:off x="995" y="2592"/>
                <a:ext cx="537" cy="57"/>
              </a:xfrm>
              <a:custGeom>
                <a:avLst/>
                <a:gdLst>
                  <a:gd name="T0" fmla="*/ 0 w 1440"/>
                  <a:gd name="T1" fmla="*/ 0 h 216"/>
                  <a:gd name="T2" fmla="*/ 0 w 1440"/>
                  <a:gd name="T3" fmla="*/ 0 h 216"/>
                  <a:gd name="T4" fmla="*/ 0 w 1440"/>
                  <a:gd name="T5" fmla="*/ 0 h 216"/>
                  <a:gd name="T6" fmla="*/ 0 w 1440"/>
                  <a:gd name="T7" fmla="*/ 0 h 216"/>
                  <a:gd name="T8" fmla="*/ 0 60000 65536"/>
                  <a:gd name="T9" fmla="*/ 0 60000 65536"/>
                  <a:gd name="T10" fmla="*/ 0 60000 65536"/>
                  <a:gd name="T11" fmla="*/ 0 60000 65536"/>
                  <a:gd name="T12" fmla="*/ 0 w 1440"/>
                  <a:gd name="T13" fmla="*/ 0 h 216"/>
                  <a:gd name="T14" fmla="*/ 1440 w 1440"/>
                  <a:gd name="T15" fmla="*/ 216 h 216"/>
                </a:gdLst>
                <a:ahLst/>
                <a:cxnLst>
                  <a:cxn ang="T8">
                    <a:pos x="T0" y="T1"/>
                  </a:cxn>
                  <a:cxn ang="T9">
                    <a:pos x="T2" y="T3"/>
                  </a:cxn>
                  <a:cxn ang="T10">
                    <a:pos x="T4" y="T5"/>
                  </a:cxn>
                  <a:cxn ang="T11">
                    <a:pos x="T6" y="T7"/>
                  </a:cxn>
                </a:cxnLst>
                <a:rect l="T12" t="T13" r="T14" b="T15"/>
                <a:pathLst>
                  <a:path w="1440" h="216">
                    <a:moveTo>
                      <a:pt x="0" y="108"/>
                    </a:moveTo>
                    <a:cubicBezTo>
                      <a:pt x="41" y="108"/>
                      <a:pt x="326" y="35"/>
                      <a:pt x="545" y="125"/>
                    </a:cubicBezTo>
                    <a:cubicBezTo>
                      <a:pt x="762" y="216"/>
                      <a:pt x="821" y="172"/>
                      <a:pt x="1000" y="99"/>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68" name="Freeform 133"/>
              <p:cNvSpPr>
                <a:spLocks noChangeAspect="1"/>
              </p:cNvSpPr>
              <p:nvPr/>
            </p:nvSpPr>
            <p:spPr bwMode="auto">
              <a:xfrm>
                <a:off x="995" y="2614"/>
                <a:ext cx="537" cy="58"/>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69" name="Freeform 134"/>
              <p:cNvSpPr>
                <a:spLocks noChangeAspect="1"/>
              </p:cNvSpPr>
              <p:nvPr/>
            </p:nvSpPr>
            <p:spPr bwMode="auto">
              <a:xfrm>
                <a:off x="995" y="2636"/>
                <a:ext cx="537" cy="57"/>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70" name="Freeform 135"/>
              <p:cNvSpPr>
                <a:spLocks noChangeAspect="1"/>
              </p:cNvSpPr>
              <p:nvPr/>
            </p:nvSpPr>
            <p:spPr bwMode="auto">
              <a:xfrm>
                <a:off x="995" y="2657"/>
                <a:ext cx="537" cy="58"/>
              </a:xfrm>
              <a:custGeom>
                <a:avLst/>
                <a:gdLst>
                  <a:gd name="T0" fmla="*/ 0 w 1440"/>
                  <a:gd name="T1" fmla="*/ 0 h 219"/>
                  <a:gd name="T2" fmla="*/ 0 w 1440"/>
                  <a:gd name="T3" fmla="*/ 0 h 219"/>
                  <a:gd name="T4" fmla="*/ 0 w 1440"/>
                  <a:gd name="T5" fmla="*/ 0 h 219"/>
                  <a:gd name="T6" fmla="*/ 0 w 1440"/>
                  <a:gd name="T7" fmla="*/ 0 h 219"/>
                  <a:gd name="T8" fmla="*/ 0 60000 65536"/>
                  <a:gd name="T9" fmla="*/ 0 60000 65536"/>
                  <a:gd name="T10" fmla="*/ 0 60000 65536"/>
                  <a:gd name="T11" fmla="*/ 0 60000 65536"/>
                  <a:gd name="T12" fmla="*/ 0 w 1440"/>
                  <a:gd name="T13" fmla="*/ 0 h 219"/>
                  <a:gd name="T14" fmla="*/ 1440 w 1440"/>
                  <a:gd name="T15" fmla="*/ 219 h 219"/>
                </a:gdLst>
                <a:ahLst/>
                <a:cxnLst>
                  <a:cxn ang="T8">
                    <a:pos x="T0" y="T1"/>
                  </a:cxn>
                  <a:cxn ang="T9">
                    <a:pos x="T2" y="T3"/>
                  </a:cxn>
                  <a:cxn ang="T10">
                    <a:pos x="T4" y="T5"/>
                  </a:cxn>
                  <a:cxn ang="T11">
                    <a:pos x="T6" y="T7"/>
                  </a:cxn>
                </a:cxnLst>
                <a:rect l="T12" t="T13" r="T14" b="T15"/>
                <a:pathLst>
                  <a:path w="1440" h="219">
                    <a:moveTo>
                      <a:pt x="0" y="109"/>
                    </a:moveTo>
                    <a:cubicBezTo>
                      <a:pt x="41" y="109"/>
                      <a:pt x="326" y="35"/>
                      <a:pt x="545" y="127"/>
                    </a:cubicBezTo>
                    <a:cubicBezTo>
                      <a:pt x="762" y="219"/>
                      <a:pt x="821" y="174"/>
                      <a:pt x="1000" y="101"/>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71" name="Freeform 136"/>
              <p:cNvSpPr>
                <a:spLocks noChangeAspect="1"/>
              </p:cNvSpPr>
              <p:nvPr/>
            </p:nvSpPr>
            <p:spPr bwMode="auto">
              <a:xfrm>
                <a:off x="1108" y="2495"/>
                <a:ext cx="84" cy="33"/>
              </a:xfrm>
              <a:custGeom>
                <a:avLst/>
                <a:gdLst>
                  <a:gd name="T0" fmla="*/ 0 w 3735"/>
                  <a:gd name="T1" fmla="*/ 0 h 2031"/>
                  <a:gd name="T2" fmla="*/ 0 w 3735"/>
                  <a:gd name="T3" fmla="*/ 0 h 2031"/>
                  <a:gd name="T4" fmla="*/ 0 w 3735"/>
                  <a:gd name="T5" fmla="*/ 0 h 2031"/>
                  <a:gd name="T6" fmla="*/ 0 w 3735"/>
                  <a:gd name="T7" fmla="*/ 0 h 2031"/>
                  <a:gd name="T8" fmla="*/ 0 w 3735"/>
                  <a:gd name="T9" fmla="*/ 0 h 2031"/>
                  <a:gd name="T10" fmla="*/ 0 60000 65536"/>
                  <a:gd name="T11" fmla="*/ 0 60000 65536"/>
                  <a:gd name="T12" fmla="*/ 0 60000 65536"/>
                  <a:gd name="T13" fmla="*/ 0 60000 65536"/>
                  <a:gd name="T14" fmla="*/ 0 60000 65536"/>
                  <a:gd name="T15" fmla="*/ 0 w 3735"/>
                  <a:gd name="T16" fmla="*/ 0 h 2031"/>
                  <a:gd name="T17" fmla="*/ 3735 w 3735"/>
                  <a:gd name="T18" fmla="*/ 2031 h 2031"/>
                </a:gdLst>
                <a:ahLst/>
                <a:cxnLst>
                  <a:cxn ang="T10">
                    <a:pos x="T0" y="T1"/>
                  </a:cxn>
                  <a:cxn ang="T11">
                    <a:pos x="T2" y="T3"/>
                  </a:cxn>
                  <a:cxn ang="T12">
                    <a:pos x="T4" y="T5"/>
                  </a:cxn>
                  <a:cxn ang="T13">
                    <a:pos x="T6" y="T7"/>
                  </a:cxn>
                  <a:cxn ang="T14">
                    <a:pos x="T8" y="T9"/>
                  </a:cxn>
                </a:cxnLst>
                <a:rect l="T15" t="T16" r="T17" b="T18"/>
                <a:pathLst>
                  <a:path w="3735" h="2031">
                    <a:moveTo>
                      <a:pt x="1962" y="104"/>
                    </a:moveTo>
                    <a:cubicBezTo>
                      <a:pt x="959" y="0"/>
                      <a:pt x="104" y="324"/>
                      <a:pt x="52" y="828"/>
                    </a:cubicBezTo>
                    <a:cubicBezTo>
                      <a:pt x="0" y="1332"/>
                      <a:pt x="771" y="1824"/>
                      <a:pt x="1773" y="1928"/>
                    </a:cubicBezTo>
                    <a:cubicBezTo>
                      <a:pt x="2776" y="2031"/>
                      <a:pt x="3631" y="1707"/>
                      <a:pt x="3683" y="1204"/>
                    </a:cubicBezTo>
                    <a:cubicBezTo>
                      <a:pt x="3735" y="700"/>
                      <a:pt x="2964" y="208"/>
                      <a:pt x="1962" y="104"/>
                    </a:cubicBezTo>
                  </a:path>
                </a:pathLst>
              </a:custGeom>
              <a:solidFill>
                <a:srgbClr val="800000"/>
              </a:solidFill>
              <a:ln w="0">
                <a:solidFill>
                  <a:srgbClr val="000000"/>
                </a:solidFill>
                <a:round/>
                <a:headEnd/>
                <a:tailEnd/>
              </a:ln>
            </p:spPr>
            <p:txBody>
              <a:bodyPr/>
              <a:lstStyle/>
              <a:p>
                <a:endParaRPr lang="en-US"/>
              </a:p>
            </p:txBody>
          </p:sp>
          <p:sp>
            <p:nvSpPr>
              <p:cNvPr id="79272" name="Freeform 137"/>
              <p:cNvSpPr>
                <a:spLocks noChangeAspect="1"/>
              </p:cNvSpPr>
              <p:nvPr/>
            </p:nvSpPr>
            <p:spPr bwMode="auto">
              <a:xfrm>
                <a:off x="994" y="2660"/>
                <a:ext cx="84" cy="32"/>
              </a:xfrm>
              <a:custGeom>
                <a:avLst/>
                <a:gdLst>
                  <a:gd name="T0" fmla="*/ 0 w 1868"/>
                  <a:gd name="T1" fmla="*/ 0 h 1018"/>
                  <a:gd name="T2" fmla="*/ 0 w 1868"/>
                  <a:gd name="T3" fmla="*/ 0 h 1018"/>
                  <a:gd name="T4" fmla="*/ 0 w 1868"/>
                  <a:gd name="T5" fmla="*/ 0 h 1018"/>
                  <a:gd name="T6" fmla="*/ 0 w 1868"/>
                  <a:gd name="T7" fmla="*/ 0 h 1018"/>
                  <a:gd name="T8" fmla="*/ 0 w 1868"/>
                  <a:gd name="T9" fmla="*/ 0 h 1018"/>
                  <a:gd name="T10" fmla="*/ 0 60000 65536"/>
                  <a:gd name="T11" fmla="*/ 0 60000 65536"/>
                  <a:gd name="T12" fmla="*/ 0 60000 65536"/>
                  <a:gd name="T13" fmla="*/ 0 60000 65536"/>
                  <a:gd name="T14" fmla="*/ 0 60000 65536"/>
                  <a:gd name="T15" fmla="*/ 0 w 1868"/>
                  <a:gd name="T16" fmla="*/ 0 h 1018"/>
                  <a:gd name="T17" fmla="*/ 1868 w 1868"/>
                  <a:gd name="T18" fmla="*/ 1018 h 1018"/>
                </a:gdLst>
                <a:ahLst/>
                <a:cxnLst>
                  <a:cxn ang="T10">
                    <a:pos x="T0" y="T1"/>
                  </a:cxn>
                  <a:cxn ang="T11">
                    <a:pos x="T2" y="T3"/>
                  </a:cxn>
                  <a:cxn ang="T12">
                    <a:pos x="T4" y="T5"/>
                  </a:cxn>
                  <a:cxn ang="T13">
                    <a:pos x="T6" y="T7"/>
                  </a:cxn>
                  <a:cxn ang="T14">
                    <a:pos x="T8" y="T9"/>
                  </a:cxn>
                </a:cxnLst>
                <a:rect l="T15" t="T16" r="T17" b="T18"/>
                <a:pathLst>
                  <a:path w="1868" h="1018">
                    <a:moveTo>
                      <a:pt x="886" y="53"/>
                    </a:moveTo>
                    <a:cubicBezTo>
                      <a:pt x="384" y="106"/>
                      <a:pt x="0" y="354"/>
                      <a:pt x="27" y="605"/>
                    </a:cubicBezTo>
                    <a:cubicBezTo>
                      <a:pt x="53" y="857"/>
                      <a:pt x="481" y="1018"/>
                      <a:pt x="982" y="965"/>
                    </a:cubicBezTo>
                    <a:cubicBezTo>
                      <a:pt x="1484" y="911"/>
                      <a:pt x="1868" y="664"/>
                      <a:pt x="1841" y="412"/>
                    </a:cubicBezTo>
                    <a:cubicBezTo>
                      <a:pt x="1815" y="161"/>
                      <a:pt x="1387" y="0"/>
                      <a:pt x="886" y="53"/>
                    </a:cubicBezTo>
                  </a:path>
                </a:pathLst>
              </a:custGeom>
              <a:solidFill>
                <a:srgbClr val="800000"/>
              </a:solidFill>
              <a:ln w="0">
                <a:solidFill>
                  <a:srgbClr val="000000"/>
                </a:solidFill>
                <a:round/>
                <a:headEnd/>
                <a:tailEnd/>
              </a:ln>
            </p:spPr>
            <p:txBody>
              <a:bodyPr/>
              <a:lstStyle/>
              <a:p>
                <a:endParaRPr lang="en-US"/>
              </a:p>
            </p:txBody>
          </p:sp>
          <p:sp>
            <p:nvSpPr>
              <p:cNvPr id="79273" name="Freeform 138"/>
              <p:cNvSpPr>
                <a:spLocks noChangeAspect="1"/>
              </p:cNvSpPr>
              <p:nvPr/>
            </p:nvSpPr>
            <p:spPr bwMode="auto">
              <a:xfrm>
                <a:off x="1227" y="2682"/>
                <a:ext cx="83" cy="32"/>
              </a:xfrm>
              <a:custGeom>
                <a:avLst/>
                <a:gdLst>
                  <a:gd name="T0" fmla="*/ 0 w 1868"/>
                  <a:gd name="T1" fmla="*/ 0 h 1016"/>
                  <a:gd name="T2" fmla="*/ 0 w 1868"/>
                  <a:gd name="T3" fmla="*/ 0 h 1016"/>
                  <a:gd name="T4" fmla="*/ 0 w 1868"/>
                  <a:gd name="T5" fmla="*/ 0 h 1016"/>
                  <a:gd name="T6" fmla="*/ 0 w 1868"/>
                  <a:gd name="T7" fmla="*/ 0 h 1016"/>
                  <a:gd name="T8" fmla="*/ 0 w 1868"/>
                  <a:gd name="T9" fmla="*/ 0 h 1016"/>
                  <a:gd name="T10" fmla="*/ 0 60000 65536"/>
                  <a:gd name="T11" fmla="*/ 0 60000 65536"/>
                  <a:gd name="T12" fmla="*/ 0 60000 65536"/>
                  <a:gd name="T13" fmla="*/ 0 60000 65536"/>
                  <a:gd name="T14" fmla="*/ 0 60000 65536"/>
                  <a:gd name="T15" fmla="*/ 0 w 1868"/>
                  <a:gd name="T16" fmla="*/ 0 h 1016"/>
                  <a:gd name="T17" fmla="*/ 1868 w 1868"/>
                  <a:gd name="T18" fmla="*/ 1016 h 1016"/>
                </a:gdLst>
                <a:ahLst/>
                <a:cxnLst>
                  <a:cxn ang="T10">
                    <a:pos x="T0" y="T1"/>
                  </a:cxn>
                  <a:cxn ang="T11">
                    <a:pos x="T2" y="T3"/>
                  </a:cxn>
                  <a:cxn ang="T12">
                    <a:pos x="T4" y="T5"/>
                  </a:cxn>
                  <a:cxn ang="T13">
                    <a:pos x="T6" y="T7"/>
                  </a:cxn>
                  <a:cxn ang="T14">
                    <a:pos x="T8" y="T9"/>
                  </a:cxn>
                </a:cxnLst>
                <a:rect l="T15" t="T16" r="T17" b="T18"/>
                <a:pathLst>
                  <a:path w="1868" h="1016">
                    <a:moveTo>
                      <a:pt x="981" y="52"/>
                    </a:moveTo>
                    <a:cubicBezTo>
                      <a:pt x="480" y="0"/>
                      <a:pt x="52" y="162"/>
                      <a:pt x="26" y="414"/>
                    </a:cubicBezTo>
                    <a:cubicBezTo>
                      <a:pt x="0" y="666"/>
                      <a:pt x="385" y="912"/>
                      <a:pt x="887" y="964"/>
                    </a:cubicBezTo>
                    <a:cubicBezTo>
                      <a:pt x="1388" y="1016"/>
                      <a:pt x="1816" y="853"/>
                      <a:pt x="1842" y="602"/>
                    </a:cubicBezTo>
                    <a:cubicBezTo>
                      <a:pt x="1868" y="350"/>
                      <a:pt x="1482" y="104"/>
                      <a:pt x="981" y="52"/>
                    </a:cubicBezTo>
                  </a:path>
                </a:pathLst>
              </a:custGeom>
              <a:solidFill>
                <a:srgbClr val="800000"/>
              </a:solidFill>
              <a:ln w="0">
                <a:solidFill>
                  <a:srgbClr val="000000"/>
                </a:solidFill>
                <a:round/>
                <a:headEnd/>
                <a:tailEnd/>
              </a:ln>
            </p:spPr>
            <p:txBody>
              <a:bodyPr/>
              <a:lstStyle/>
              <a:p>
                <a:endParaRPr lang="en-US"/>
              </a:p>
            </p:txBody>
          </p:sp>
          <p:sp>
            <p:nvSpPr>
              <p:cNvPr id="79274" name="Freeform 139"/>
              <p:cNvSpPr>
                <a:spLocks noChangeAspect="1"/>
              </p:cNvSpPr>
              <p:nvPr/>
            </p:nvSpPr>
            <p:spPr bwMode="auto">
              <a:xfrm>
                <a:off x="1408" y="2475"/>
                <a:ext cx="84" cy="34"/>
              </a:xfrm>
              <a:custGeom>
                <a:avLst/>
                <a:gdLst>
                  <a:gd name="T0" fmla="*/ 0 w 1882"/>
                  <a:gd name="T1" fmla="*/ 0 h 1067"/>
                  <a:gd name="T2" fmla="*/ 0 w 1882"/>
                  <a:gd name="T3" fmla="*/ 0 h 1067"/>
                  <a:gd name="T4" fmla="*/ 0 w 1882"/>
                  <a:gd name="T5" fmla="*/ 0 h 1067"/>
                  <a:gd name="T6" fmla="*/ 0 w 1882"/>
                  <a:gd name="T7" fmla="*/ 0 h 1067"/>
                  <a:gd name="T8" fmla="*/ 0 w 1882"/>
                  <a:gd name="T9" fmla="*/ 0 h 1067"/>
                  <a:gd name="T10" fmla="*/ 0 60000 65536"/>
                  <a:gd name="T11" fmla="*/ 0 60000 65536"/>
                  <a:gd name="T12" fmla="*/ 0 60000 65536"/>
                  <a:gd name="T13" fmla="*/ 0 60000 65536"/>
                  <a:gd name="T14" fmla="*/ 0 60000 65536"/>
                  <a:gd name="T15" fmla="*/ 0 w 1882"/>
                  <a:gd name="T16" fmla="*/ 0 h 1067"/>
                  <a:gd name="T17" fmla="*/ 1882 w 1882"/>
                  <a:gd name="T18" fmla="*/ 1067 h 1067"/>
                </a:gdLst>
                <a:ahLst/>
                <a:cxnLst>
                  <a:cxn ang="T10">
                    <a:pos x="T0" y="T1"/>
                  </a:cxn>
                  <a:cxn ang="T11">
                    <a:pos x="T2" y="T3"/>
                  </a:cxn>
                  <a:cxn ang="T12">
                    <a:pos x="T4" y="T5"/>
                  </a:cxn>
                  <a:cxn ang="T13">
                    <a:pos x="T6" y="T7"/>
                  </a:cxn>
                  <a:cxn ang="T14">
                    <a:pos x="T8" y="T9"/>
                  </a:cxn>
                </a:cxnLst>
                <a:rect l="T15" t="T16" r="T17" b="T18"/>
                <a:pathLst>
                  <a:path w="1882" h="1067">
                    <a:moveTo>
                      <a:pt x="867" y="81"/>
                    </a:moveTo>
                    <a:cubicBezTo>
                      <a:pt x="370" y="163"/>
                      <a:pt x="0" y="431"/>
                      <a:pt x="40" y="681"/>
                    </a:cubicBezTo>
                    <a:cubicBezTo>
                      <a:pt x="81" y="931"/>
                      <a:pt x="518" y="1067"/>
                      <a:pt x="1015" y="986"/>
                    </a:cubicBezTo>
                    <a:cubicBezTo>
                      <a:pt x="1512" y="905"/>
                      <a:pt x="1882" y="636"/>
                      <a:pt x="1842" y="387"/>
                    </a:cubicBezTo>
                    <a:cubicBezTo>
                      <a:pt x="1801" y="137"/>
                      <a:pt x="1364" y="0"/>
                      <a:pt x="867" y="81"/>
                    </a:cubicBezTo>
                  </a:path>
                </a:pathLst>
              </a:custGeom>
              <a:solidFill>
                <a:srgbClr val="800000"/>
              </a:solidFill>
              <a:ln w="0">
                <a:solidFill>
                  <a:srgbClr val="000000"/>
                </a:solidFill>
                <a:round/>
                <a:headEnd/>
                <a:tailEnd/>
              </a:ln>
            </p:spPr>
            <p:txBody>
              <a:bodyPr/>
              <a:lstStyle/>
              <a:p>
                <a:endParaRPr lang="en-US"/>
              </a:p>
            </p:txBody>
          </p:sp>
          <p:sp>
            <p:nvSpPr>
              <p:cNvPr id="79275" name="Freeform 140"/>
              <p:cNvSpPr>
                <a:spLocks noChangeAspect="1"/>
              </p:cNvSpPr>
              <p:nvPr/>
            </p:nvSpPr>
            <p:spPr bwMode="auto">
              <a:xfrm>
                <a:off x="995" y="2471"/>
                <a:ext cx="537" cy="254"/>
              </a:xfrm>
              <a:custGeom>
                <a:avLst/>
                <a:gdLst>
                  <a:gd name="T0" fmla="*/ 0 w 12000"/>
                  <a:gd name="T1" fmla="*/ 0 h 8000"/>
                  <a:gd name="T2" fmla="*/ 0 w 12000"/>
                  <a:gd name="T3" fmla="*/ 0 h 8000"/>
                  <a:gd name="T4" fmla="*/ 0 w 12000"/>
                  <a:gd name="T5" fmla="*/ 0 h 8000"/>
                  <a:gd name="T6" fmla="*/ 0 w 12000"/>
                  <a:gd name="T7" fmla="*/ 0 h 8000"/>
                  <a:gd name="T8" fmla="*/ 0 w 12000"/>
                  <a:gd name="T9" fmla="*/ 0 h 8000"/>
                  <a:gd name="T10" fmla="*/ 0 w 12000"/>
                  <a:gd name="T11" fmla="*/ 0 h 8000"/>
                  <a:gd name="T12" fmla="*/ 0 w 12000"/>
                  <a:gd name="T13" fmla="*/ 0 h 8000"/>
                  <a:gd name="T14" fmla="*/ 0 w 12000"/>
                  <a:gd name="T15" fmla="*/ 0 h 8000"/>
                  <a:gd name="T16" fmla="*/ 0 w 12000"/>
                  <a:gd name="T17" fmla="*/ 0 h 80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000"/>
                  <a:gd name="T28" fmla="*/ 0 h 8000"/>
                  <a:gd name="T29" fmla="*/ 12000 w 12000"/>
                  <a:gd name="T30" fmla="*/ 8000 h 80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000" h="8000">
                    <a:moveTo>
                      <a:pt x="12000" y="6405"/>
                    </a:moveTo>
                    <a:cubicBezTo>
                      <a:pt x="10140" y="6185"/>
                      <a:pt x="9804" y="6405"/>
                      <a:pt x="8316" y="7019"/>
                    </a:cubicBezTo>
                    <a:cubicBezTo>
                      <a:pt x="6840" y="7632"/>
                      <a:pt x="6348" y="8000"/>
                      <a:pt x="4536" y="7240"/>
                    </a:cubicBezTo>
                    <a:cubicBezTo>
                      <a:pt x="2712" y="6479"/>
                      <a:pt x="336" y="7092"/>
                      <a:pt x="0" y="7092"/>
                    </a:cubicBezTo>
                    <a:cubicBezTo>
                      <a:pt x="0" y="908"/>
                      <a:pt x="0" y="908"/>
                      <a:pt x="0" y="908"/>
                    </a:cubicBezTo>
                    <a:cubicBezTo>
                      <a:pt x="336" y="908"/>
                      <a:pt x="2712" y="295"/>
                      <a:pt x="4536" y="1056"/>
                    </a:cubicBezTo>
                    <a:cubicBezTo>
                      <a:pt x="6348" y="1816"/>
                      <a:pt x="6840" y="1448"/>
                      <a:pt x="8316" y="835"/>
                    </a:cubicBezTo>
                    <a:cubicBezTo>
                      <a:pt x="9804" y="221"/>
                      <a:pt x="10140" y="0"/>
                      <a:pt x="12000" y="221"/>
                    </a:cubicBezTo>
                    <a:lnTo>
                      <a:pt x="12000" y="6405"/>
                    </a:lnTo>
                    <a:close/>
                  </a:path>
                </a:pathLst>
              </a:custGeom>
              <a:solidFill>
                <a:srgbClr val="FF99C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276" name="Freeform 141"/>
              <p:cNvSpPr>
                <a:spLocks noChangeAspect="1"/>
              </p:cNvSpPr>
              <p:nvPr/>
            </p:nvSpPr>
            <p:spPr bwMode="auto">
              <a:xfrm>
                <a:off x="995" y="2483"/>
                <a:ext cx="537" cy="58"/>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3"/>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77" name="Freeform 142"/>
              <p:cNvSpPr>
                <a:spLocks noChangeAspect="1"/>
              </p:cNvSpPr>
              <p:nvPr/>
            </p:nvSpPr>
            <p:spPr bwMode="auto">
              <a:xfrm>
                <a:off x="995" y="2505"/>
                <a:ext cx="537" cy="57"/>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3"/>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78" name="Freeform 143"/>
              <p:cNvSpPr>
                <a:spLocks noChangeAspect="1"/>
              </p:cNvSpPr>
              <p:nvPr/>
            </p:nvSpPr>
            <p:spPr bwMode="auto">
              <a:xfrm>
                <a:off x="995" y="2527"/>
                <a:ext cx="537" cy="57"/>
              </a:xfrm>
              <a:custGeom>
                <a:avLst/>
                <a:gdLst>
                  <a:gd name="T0" fmla="*/ 0 w 1440"/>
                  <a:gd name="T1" fmla="*/ 0 h 219"/>
                  <a:gd name="T2" fmla="*/ 0 w 1440"/>
                  <a:gd name="T3" fmla="*/ 0 h 219"/>
                  <a:gd name="T4" fmla="*/ 0 w 1440"/>
                  <a:gd name="T5" fmla="*/ 0 h 219"/>
                  <a:gd name="T6" fmla="*/ 0 w 1440"/>
                  <a:gd name="T7" fmla="*/ 0 h 219"/>
                  <a:gd name="T8" fmla="*/ 0 60000 65536"/>
                  <a:gd name="T9" fmla="*/ 0 60000 65536"/>
                  <a:gd name="T10" fmla="*/ 0 60000 65536"/>
                  <a:gd name="T11" fmla="*/ 0 60000 65536"/>
                  <a:gd name="T12" fmla="*/ 0 w 1440"/>
                  <a:gd name="T13" fmla="*/ 0 h 219"/>
                  <a:gd name="T14" fmla="*/ 1440 w 1440"/>
                  <a:gd name="T15" fmla="*/ 219 h 219"/>
                </a:gdLst>
                <a:ahLst/>
                <a:cxnLst>
                  <a:cxn ang="T8">
                    <a:pos x="T0" y="T1"/>
                  </a:cxn>
                  <a:cxn ang="T9">
                    <a:pos x="T2" y="T3"/>
                  </a:cxn>
                  <a:cxn ang="T10">
                    <a:pos x="T4" y="T5"/>
                  </a:cxn>
                  <a:cxn ang="T11">
                    <a:pos x="T6" y="T7"/>
                  </a:cxn>
                </a:cxnLst>
                <a:rect l="T12" t="T13" r="T14" b="T15"/>
                <a:pathLst>
                  <a:path w="1440" h="219">
                    <a:moveTo>
                      <a:pt x="0" y="109"/>
                    </a:moveTo>
                    <a:cubicBezTo>
                      <a:pt x="41" y="109"/>
                      <a:pt x="326" y="35"/>
                      <a:pt x="545" y="127"/>
                    </a:cubicBezTo>
                    <a:cubicBezTo>
                      <a:pt x="762" y="219"/>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79" name="Freeform 144"/>
              <p:cNvSpPr>
                <a:spLocks noChangeAspect="1"/>
              </p:cNvSpPr>
              <p:nvPr/>
            </p:nvSpPr>
            <p:spPr bwMode="auto">
              <a:xfrm>
                <a:off x="995" y="2548"/>
                <a:ext cx="537" cy="58"/>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80" name="Freeform 145"/>
              <p:cNvSpPr>
                <a:spLocks noChangeAspect="1"/>
              </p:cNvSpPr>
              <p:nvPr/>
            </p:nvSpPr>
            <p:spPr bwMode="auto">
              <a:xfrm>
                <a:off x="995" y="2570"/>
                <a:ext cx="537" cy="58"/>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81" name="Freeform 146"/>
              <p:cNvSpPr>
                <a:spLocks noChangeAspect="1"/>
              </p:cNvSpPr>
              <p:nvPr/>
            </p:nvSpPr>
            <p:spPr bwMode="auto">
              <a:xfrm>
                <a:off x="995" y="2592"/>
                <a:ext cx="537" cy="57"/>
              </a:xfrm>
              <a:custGeom>
                <a:avLst/>
                <a:gdLst>
                  <a:gd name="T0" fmla="*/ 0 w 1440"/>
                  <a:gd name="T1" fmla="*/ 0 h 216"/>
                  <a:gd name="T2" fmla="*/ 0 w 1440"/>
                  <a:gd name="T3" fmla="*/ 0 h 216"/>
                  <a:gd name="T4" fmla="*/ 0 w 1440"/>
                  <a:gd name="T5" fmla="*/ 0 h 216"/>
                  <a:gd name="T6" fmla="*/ 0 w 1440"/>
                  <a:gd name="T7" fmla="*/ 0 h 216"/>
                  <a:gd name="T8" fmla="*/ 0 60000 65536"/>
                  <a:gd name="T9" fmla="*/ 0 60000 65536"/>
                  <a:gd name="T10" fmla="*/ 0 60000 65536"/>
                  <a:gd name="T11" fmla="*/ 0 60000 65536"/>
                  <a:gd name="T12" fmla="*/ 0 w 1440"/>
                  <a:gd name="T13" fmla="*/ 0 h 216"/>
                  <a:gd name="T14" fmla="*/ 1440 w 1440"/>
                  <a:gd name="T15" fmla="*/ 216 h 216"/>
                </a:gdLst>
                <a:ahLst/>
                <a:cxnLst>
                  <a:cxn ang="T8">
                    <a:pos x="T0" y="T1"/>
                  </a:cxn>
                  <a:cxn ang="T9">
                    <a:pos x="T2" y="T3"/>
                  </a:cxn>
                  <a:cxn ang="T10">
                    <a:pos x="T4" y="T5"/>
                  </a:cxn>
                  <a:cxn ang="T11">
                    <a:pos x="T6" y="T7"/>
                  </a:cxn>
                </a:cxnLst>
                <a:rect l="T12" t="T13" r="T14" b="T15"/>
                <a:pathLst>
                  <a:path w="1440" h="216">
                    <a:moveTo>
                      <a:pt x="0" y="108"/>
                    </a:moveTo>
                    <a:cubicBezTo>
                      <a:pt x="41" y="108"/>
                      <a:pt x="326" y="35"/>
                      <a:pt x="545" y="125"/>
                    </a:cubicBezTo>
                    <a:cubicBezTo>
                      <a:pt x="762" y="216"/>
                      <a:pt x="821" y="172"/>
                      <a:pt x="1000" y="99"/>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82" name="Freeform 147"/>
              <p:cNvSpPr>
                <a:spLocks noChangeAspect="1"/>
              </p:cNvSpPr>
              <p:nvPr/>
            </p:nvSpPr>
            <p:spPr bwMode="auto">
              <a:xfrm>
                <a:off x="995" y="2614"/>
                <a:ext cx="537" cy="58"/>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83" name="Freeform 148"/>
              <p:cNvSpPr>
                <a:spLocks noChangeAspect="1"/>
              </p:cNvSpPr>
              <p:nvPr/>
            </p:nvSpPr>
            <p:spPr bwMode="auto">
              <a:xfrm>
                <a:off x="995" y="2636"/>
                <a:ext cx="537" cy="57"/>
              </a:xfrm>
              <a:custGeom>
                <a:avLst/>
                <a:gdLst>
                  <a:gd name="T0" fmla="*/ 0 w 1440"/>
                  <a:gd name="T1" fmla="*/ 0 h 218"/>
                  <a:gd name="T2" fmla="*/ 0 w 1440"/>
                  <a:gd name="T3" fmla="*/ 0 h 218"/>
                  <a:gd name="T4" fmla="*/ 0 w 1440"/>
                  <a:gd name="T5" fmla="*/ 0 h 218"/>
                  <a:gd name="T6" fmla="*/ 0 w 1440"/>
                  <a:gd name="T7" fmla="*/ 0 h 218"/>
                  <a:gd name="T8" fmla="*/ 0 60000 65536"/>
                  <a:gd name="T9" fmla="*/ 0 60000 65536"/>
                  <a:gd name="T10" fmla="*/ 0 60000 65536"/>
                  <a:gd name="T11" fmla="*/ 0 60000 65536"/>
                  <a:gd name="T12" fmla="*/ 0 w 1440"/>
                  <a:gd name="T13" fmla="*/ 0 h 218"/>
                  <a:gd name="T14" fmla="*/ 1440 w 1440"/>
                  <a:gd name="T15" fmla="*/ 218 h 218"/>
                </a:gdLst>
                <a:ahLst/>
                <a:cxnLst>
                  <a:cxn ang="T8">
                    <a:pos x="T0" y="T1"/>
                  </a:cxn>
                  <a:cxn ang="T9">
                    <a:pos x="T2" y="T3"/>
                  </a:cxn>
                  <a:cxn ang="T10">
                    <a:pos x="T4" y="T5"/>
                  </a:cxn>
                  <a:cxn ang="T11">
                    <a:pos x="T6" y="T7"/>
                  </a:cxn>
                </a:cxnLst>
                <a:rect l="T12" t="T13" r="T14" b="T15"/>
                <a:pathLst>
                  <a:path w="1440" h="218">
                    <a:moveTo>
                      <a:pt x="0" y="109"/>
                    </a:moveTo>
                    <a:cubicBezTo>
                      <a:pt x="41" y="109"/>
                      <a:pt x="326" y="35"/>
                      <a:pt x="545" y="126"/>
                    </a:cubicBezTo>
                    <a:cubicBezTo>
                      <a:pt x="762" y="218"/>
                      <a:pt x="821" y="174"/>
                      <a:pt x="1000" y="100"/>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84" name="Freeform 149"/>
              <p:cNvSpPr>
                <a:spLocks noChangeAspect="1"/>
              </p:cNvSpPr>
              <p:nvPr/>
            </p:nvSpPr>
            <p:spPr bwMode="auto">
              <a:xfrm>
                <a:off x="995" y="2657"/>
                <a:ext cx="537" cy="58"/>
              </a:xfrm>
              <a:custGeom>
                <a:avLst/>
                <a:gdLst>
                  <a:gd name="T0" fmla="*/ 0 w 1440"/>
                  <a:gd name="T1" fmla="*/ 0 h 219"/>
                  <a:gd name="T2" fmla="*/ 0 w 1440"/>
                  <a:gd name="T3" fmla="*/ 0 h 219"/>
                  <a:gd name="T4" fmla="*/ 0 w 1440"/>
                  <a:gd name="T5" fmla="*/ 0 h 219"/>
                  <a:gd name="T6" fmla="*/ 0 w 1440"/>
                  <a:gd name="T7" fmla="*/ 0 h 219"/>
                  <a:gd name="T8" fmla="*/ 0 60000 65536"/>
                  <a:gd name="T9" fmla="*/ 0 60000 65536"/>
                  <a:gd name="T10" fmla="*/ 0 60000 65536"/>
                  <a:gd name="T11" fmla="*/ 0 60000 65536"/>
                  <a:gd name="T12" fmla="*/ 0 w 1440"/>
                  <a:gd name="T13" fmla="*/ 0 h 219"/>
                  <a:gd name="T14" fmla="*/ 1440 w 1440"/>
                  <a:gd name="T15" fmla="*/ 219 h 219"/>
                </a:gdLst>
                <a:ahLst/>
                <a:cxnLst>
                  <a:cxn ang="T8">
                    <a:pos x="T0" y="T1"/>
                  </a:cxn>
                  <a:cxn ang="T9">
                    <a:pos x="T2" y="T3"/>
                  </a:cxn>
                  <a:cxn ang="T10">
                    <a:pos x="T4" y="T5"/>
                  </a:cxn>
                  <a:cxn ang="T11">
                    <a:pos x="T6" y="T7"/>
                  </a:cxn>
                </a:cxnLst>
                <a:rect l="T12" t="T13" r="T14" b="T15"/>
                <a:pathLst>
                  <a:path w="1440" h="219">
                    <a:moveTo>
                      <a:pt x="0" y="109"/>
                    </a:moveTo>
                    <a:cubicBezTo>
                      <a:pt x="41" y="109"/>
                      <a:pt x="326" y="35"/>
                      <a:pt x="545" y="127"/>
                    </a:cubicBezTo>
                    <a:cubicBezTo>
                      <a:pt x="762" y="219"/>
                      <a:pt x="821" y="174"/>
                      <a:pt x="1000" y="101"/>
                    </a:cubicBezTo>
                    <a:cubicBezTo>
                      <a:pt x="1177" y="26"/>
                      <a:pt x="1217" y="0"/>
                      <a:pt x="1440" y="26"/>
                    </a:cubicBezTo>
                  </a:path>
                </a:pathLst>
              </a:custGeom>
              <a:noFill/>
              <a:ln w="12700">
                <a:solidFill>
                  <a:srgbClr val="DB489A"/>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85" name="Freeform 150"/>
              <p:cNvSpPr>
                <a:spLocks noChangeAspect="1"/>
              </p:cNvSpPr>
              <p:nvPr/>
            </p:nvSpPr>
            <p:spPr bwMode="auto">
              <a:xfrm>
                <a:off x="1108" y="2495"/>
                <a:ext cx="84" cy="33"/>
              </a:xfrm>
              <a:custGeom>
                <a:avLst/>
                <a:gdLst>
                  <a:gd name="T0" fmla="*/ 0 w 3735"/>
                  <a:gd name="T1" fmla="*/ 0 h 2031"/>
                  <a:gd name="T2" fmla="*/ 0 w 3735"/>
                  <a:gd name="T3" fmla="*/ 0 h 2031"/>
                  <a:gd name="T4" fmla="*/ 0 w 3735"/>
                  <a:gd name="T5" fmla="*/ 0 h 2031"/>
                  <a:gd name="T6" fmla="*/ 0 w 3735"/>
                  <a:gd name="T7" fmla="*/ 0 h 2031"/>
                  <a:gd name="T8" fmla="*/ 0 w 3735"/>
                  <a:gd name="T9" fmla="*/ 0 h 2031"/>
                  <a:gd name="T10" fmla="*/ 0 60000 65536"/>
                  <a:gd name="T11" fmla="*/ 0 60000 65536"/>
                  <a:gd name="T12" fmla="*/ 0 60000 65536"/>
                  <a:gd name="T13" fmla="*/ 0 60000 65536"/>
                  <a:gd name="T14" fmla="*/ 0 60000 65536"/>
                  <a:gd name="T15" fmla="*/ 0 w 3735"/>
                  <a:gd name="T16" fmla="*/ 0 h 2031"/>
                  <a:gd name="T17" fmla="*/ 3735 w 3735"/>
                  <a:gd name="T18" fmla="*/ 2031 h 2031"/>
                </a:gdLst>
                <a:ahLst/>
                <a:cxnLst>
                  <a:cxn ang="T10">
                    <a:pos x="T0" y="T1"/>
                  </a:cxn>
                  <a:cxn ang="T11">
                    <a:pos x="T2" y="T3"/>
                  </a:cxn>
                  <a:cxn ang="T12">
                    <a:pos x="T4" y="T5"/>
                  </a:cxn>
                  <a:cxn ang="T13">
                    <a:pos x="T6" y="T7"/>
                  </a:cxn>
                  <a:cxn ang="T14">
                    <a:pos x="T8" y="T9"/>
                  </a:cxn>
                </a:cxnLst>
                <a:rect l="T15" t="T16" r="T17" b="T18"/>
                <a:pathLst>
                  <a:path w="3735" h="2031">
                    <a:moveTo>
                      <a:pt x="1962" y="104"/>
                    </a:moveTo>
                    <a:cubicBezTo>
                      <a:pt x="959" y="0"/>
                      <a:pt x="104" y="324"/>
                      <a:pt x="52" y="828"/>
                    </a:cubicBezTo>
                    <a:cubicBezTo>
                      <a:pt x="0" y="1332"/>
                      <a:pt x="771" y="1824"/>
                      <a:pt x="1773" y="1928"/>
                    </a:cubicBezTo>
                    <a:cubicBezTo>
                      <a:pt x="2776" y="2031"/>
                      <a:pt x="3631" y="1707"/>
                      <a:pt x="3683" y="1204"/>
                    </a:cubicBezTo>
                    <a:cubicBezTo>
                      <a:pt x="3735" y="700"/>
                      <a:pt x="2964" y="208"/>
                      <a:pt x="1962" y="104"/>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286" name="Freeform 151"/>
              <p:cNvSpPr>
                <a:spLocks noChangeAspect="1"/>
              </p:cNvSpPr>
              <p:nvPr/>
            </p:nvSpPr>
            <p:spPr bwMode="auto">
              <a:xfrm>
                <a:off x="994" y="2660"/>
                <a:ext cx="84" cy="32"/>
              </a:xfrm>
              <a:custGeom>
                <a:avLst/>
                <a:gdLst>
                  <a:gd name="T0" fmla="*/ 0 w 1868"/>
                  <a:gd name="T1" fmla="*/ 0 h 1018"/>
                  <a:gd name="T2" fmla="*/ 0 w 1868"/>
                  <a:gd name="T3" fmla="*/ 0 h 1018"/>
                  <a:gd name="T4" fmla="*/ 0 w 1868"/>
                  <a:gd name="T5" fmla="*/ 0 h 1018"/>
                  <a:gd name="T6" fmla="*/ 0 w 1868"/>
                  <a:gd name="T7" fmla="*/ 0 h 1018"/>
                  <a:gd name="T8" fmla="*/ 0 w 1868"/>
                  <a:gd name="T9" fmla="*/ 0 h 1018"/>
                  <a:gd name="T10" fmla="*/ 0 60000 65536"/>
                  <a:gd name="T11" fmla="*/ 0 60000 65536"/>
                  <a:gd name="T12" fmla="*/ 0 60000 65536"/>
                  <a:gd name="T13" fmla="*/ 0 60000 65536"/>
                  <a:gd name="T14" fmla="*/ 0 60000 65536"/>
                  <a:gd name="T15" fmla="*/ 0 w 1868"/>
                  <a:gd name="T16" fmla="*/ 0 h 1018"/>
                  <a:gd name="T17" fmla="*/ 1868 w 1868"/>
                  <a:gd name="T18" fmla="*/ 1018 h 1018"/>
                </a:gdLst>
                <a:ahLst/>
                <a:cxnLst>
                  <a:cxn ang="T10">
                    <a:pos x="T0" y="T1"/>
                  </a:cxn>
                  <a:cxn ang="T11">
                    <a:pos x="T2" y="T3"/>
                  </a:cxn>
                  <a:cxn ang="T12">
                    <a:pos x="T4" y="T5"/>
                  </a:cxn>
                  <a:cxn ang="T13">
                    <a:pos x="T6" y="T7"/>
                  </a:cxn>
                  <a:cxn ang="T14">
                    <a:pos x="T8" y="T9"/>
                  </a:cxn>
                </a:cxnLst>
                <a:rect l="T15" t="T16" r="T17" b="T18"/>
                <a:pathLst>
                  <a:path w="1868" h="1018">
                    <a:moveTo>
                      <a:pt x="886" y="53"/>
                    </a:moveTo>
                    <a:cubicBezTo>
                      <a:pt x="384" y="106"/>
                      <a:pt x="0" y="354"/>
                      <a:pt x="27" y="605"/>
                    </a:cubicBezTo>
                    <a:cubicBezTo>
                      <a:pt x="53" y="857"/>
                      <a:pt x="481" y="1018"/>
                      <a:pt x="982" y="965"/>
                    </a:cubicBezTo>
                    <a:cubicBezTo>
                      <a:pt x="1484" y="911"/>
                      <a:pt x="1868" y="664"/>
                      <a:pt x="1841" y="412"/>
                    </a:cubicBezTo>
                    <a:cubicBezTo>
                      <a:pt x="1815" y="161"/>
                      <a:pt x="1387" y="0"/>
                      <a:pt x="886" y="53"/>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287" name="Freeform 152"/>
              <p:cNvSpPr>
                <a:spLocks noChangeAspect="1"/>
              </p:cNvSpPr>
              <p:nvPr/>
            </p:nvSpPr>
            <p:spPr bwMode="auto">
              <a:xfrm>
                <a:off x="1227" y="2682"/>
                <a:ext cx="83" cy="32"/>
              </a:xfrm>
              <a:custGeom>
                <a:avLst/>
                <a:gdLst>
                  <a:gd name="T0" fmla="*/ 0 w 1868"/>
                  <a:gd name="T1" fmla="*/ 0 h 1016"/>
                  <a:gd name="T2" fmla="*/ 0 w 1868"/>
                  <a:gd name="T3" fmla="*/ 0 h 1016"/>
                  <a:gd name="T4" fmla="*/ 0 w 1868"/>
                  <a:gd name="T5" fmla="*/ 0 h 1016"/>
                  <a:gd name="T6" fmla="*/ 0 w 1868"/>
                  <a:gd name="T7" fmla="*/ 0 h 1016"/>
                  <a:gd name="T8" fmla="*/ 0 w 1868"/>
                  <a:gd name="T9" fmla="*/ 0 h 1016"/>
                  <a:gd name="T10" fmla="*/ 0 60000 65536"/>
                  <a:gd name="T11" fmla="*/ 0 60000 65536"/>
                  <a:gd name="T12" fmla="*/ 0 60000 65536"/>
                  <a:gd name="T13" fmla="*/ 0 60000 65536"/>
                  <a:gd name="T14" fmla="*/ 0 60000 65536"/>
                  <a:gd name="T15" fmla="*/ 0 w 1868"/>
                  <a:gd name="T16" fmla="*/ 0 h 1016"/>
                  <a:gd name="T17" fmla="*/ 1868 w 1868"/>
                  <a:gd name="T18" fmla="*/ 1016 h 1016"/>
                </a:gdLst>
                <a:ahLst/>
                <a:cxnLst>
                  <a:cxn ang="T10">
                    <a:pos x="T0" y="T1"/>
                  </a:cxn>
                  <a:cxn ang="T11">
                    <a:pos x="T2" y="T3"/>
                  </a:cxn>
                  <a:cxn ang="T12">
                    <a:pos x="T4" y="T5"/>
                  </a:cxn>
                  <a:cxn ang="T13">
                    <a:pos x="T6" y="T7"/>
                  </a:cxn>
                  <a:cxn ang="T14">
                    <a:pos x="T8" y="T9"/>
                  </a:cxn>
                </a:cxnLst>
                <a:rect l="T15" t="T16" r="T17" b="T18"/>
                <a:pathLst>
                  <a:path w="1868" h="1016">
                    <a:moveTo>
                      <a:pt x="981" y="52"/>
                    </a:moveTo>
                    <a:cubicBezTo>
                      <a:pt x="480" y="0"/>
                      <a:pt x="52" y="162"/>
                      <a:pt x="26" y="414"/>
                    </a:cubicBezTo>
                    <a:cubicBezTo>
                      <a:pt x="0" y="666"/>
                      <a:pt x="385" y="912"/>
                      <a:pt x="887" y="964"/>
                    </a:cubicBezTo>
                    <a:cubicBezTo>
                      <a:pt x="1388" y="1016"/>
                      <a:pt x="1816" y="853"/>
                      <a:pt x="1842" y="602"/>
                    </a:cubicBezTo>
                    <a:cubicBezTo>
                      <a:pt x="1868" y="350"/>
                      <a:pt x="1482" y="104"/>
                      <a:pt x="981" y="52"/>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288" name="Freeform 153"/>
              <p:cNvSpPr>
                <a:spLocks noChangeAspect="1"/>
              </p:cNvSpPr>
              <p:nvPr/>
            </p:nvSpPr>
            <p:spPr bwMode="auto">
              <a:xfrm>
                <a:off x="1408" y="2475"/>
                <a:ext cx="84" cy="34"/>
              </a:xfrm>
              <a:custGeom>
                <a:avLst/>
                <a:gdLst>
                  <a:gd name="T0" fmla="*/ 0 w 1882"/>
                  <a:gd name="T1" fmla="*/ 0 h 1067"/>
                  <a:gd name="T2" fmla="*/ 0 w 1882"/>
                  <a:gd name="T3" fmla="*/ 0 h 1067"/>
                  <a:gd name="T4" fmla="*/ 0 w 1882"/>
                  <a:gd name="T5" fmla="*/ 0 h 1067"/>
                  <a:gd name="T6" fmla="*/ 0 w 1882"/>
                  <a:gd name="T7" fmla="*/ 0 h 1067"/>
                  <a:gd name="T8" fmla="*/ 0 w 1882"/>
                  <a:gd name="T9" fmla="*/ 0 h 1067"/>
                  <a:gd name="T10" fmla="*/ 0 60000 65536"/>
                  <a:gd name="T11" fmla="*/ 0 60000 65536"/>
                  <a:gd name="T12" fmla="*/ 0 60000 65536"/>
                  <a:gd name="T13" fmla="*/ 0 60000 65536"/>
                  <a:gd name="T14" fmla="*/ 0 60000 65536"/>
                  <a:gd name="T15" fmla="*/ 0 w 1882"/>
                  <a:gd name="T16" fmla="*/ 0 h 1067"/>
                  <a:gd name="T17" fmla="*/ 1882 w 1882"/>
                  <a:gd name="T18" fmla="*/ 1067 h 1067"/>
                </a:gdLst>
                <a:ahLst/>
                <a:cxnLst>
                  <a:cxn ang="T10">
                    <a:pos x="T0" y="T1"/>
                  </a:cxn>
                  <a:cxn ang="T11">
                    <a:pos x="T2" y="T3"/>
                  </a:cxn>
                  <a:cxn ang="T12">
                    <a:pos x="T4" y="T5"/>
                  </a:cxn>
                  <a:cxn ang="T13">
                    <a:pos x="T6" y="T7"/>
                  </a:cxn>
                  <a:cxn ang="T14">
                    <a:pos x="T8" y="T9"/>
                  </a:cxn>
                </a:cxnLst>
                <a:rect l="T15" t="T16" r="T17" b="T18"/>
                <a:pathLst>
                  <a:path w="1882" h="1067">
                    <a:moveTo>
                      <a:pt x="867" y="81"/>
                    </a:moveTo>
                    <a:cubicBezTo>
                      <a:pt x="370" y="163"/>
                      <a:pt x="0" y="431"/>
                      <a:pt x="40" y="681"/>
                    </a:cubicBezTo>
                    <a:cubicBezTo>
                      <a:pt x="81" y="931"/>
                      <a:pt x="518" y="1067"/>
                      <a:pt x="1015" y="986"/>
                    </a:cubicBezTo>
                    <a:cubicBezTo>
                      <a:pt x="1512" y="905"/>
                      <a:pt x="1882" y="636"/>
                      <a:pt x="1842" y="387"/>
                    </a:cubicBezTo>
                    <a:cubicBezTo>
                      <a:pt x="1801" y="137"/>
                      <a:pt x="1364" y="0"/>
                      <a:pt x="867" y="81"/>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sp>
          <p:nvSpPr>
            <p:cNvPr id="77864" name="Freeform 154"/>
            <p:cNvSpPr>
              <a:spLocks noChangeAspect="1"/>
            </p:cNvSpPr>
            <p:nvPr/>
          </p:nvSpPr>
          <p:spPr bwMode="auto">
            <a:xfrm>
              <a:off x="1266" y="2987"/>
              <a:ext cx="392" cy="265"/>
            </a:xfrm>
            <a:custGeom>
              <a:avLst/>
              <a:gdLst>
                <a:gd name="T0" fmla="*/ 0 w 7225"/>
                <a:gd name="T1" fmla="*/ 0 h 4909"/>
                <a:gd name="T2" fmla="*/ 0 w 7225"/>
                <a:gd name="T3" fmla="*/ 0 h 4909"/>
                <a:gd name="T4" fmla="*/ 0 w 7225"/>
                <a:gd name="T5" fmla="*/ 0 h 4909"/>
                <a:gd name="T6" fmla="*/ 0 w 7225"/>
                <a:gd name="T7" fmla="*/ 0 h 4909"/>
                <a:gd name="T8" fmla="*/ 0 w 7225"/>
                <a:gd name="T9" fmla="*/ 0 h 4909"/>
                <a:gd name="T10" fmla="*/ 0 w 7225"/>
                <a:gd name="T11" fmla="*/ 0 h 4909"/>
                <a:gd name="T12" fmla="*/ 0 w 7225"/>
                <a:gd name="T13" fmla="*/ 0 h 4909"/>
                <a:gd name="T14" fmla="*/ 0 w 7225"/>
                <a:gd name="T15" fmla="*/ 0 h 4909"/>
                <a:gd name="T16" fmla="*/ 0 w 7225"/>
                <a:gd name="T17" fmla="*/ 0 h 4909"/>
                <a:gd name="T18" fmla="*/ 0 w 7225"/>
                <a:gd name="T19" fmla="*/ 0 h 4909"/>
                <a:gd name="T20" fmla="*/ 0 w 7225"/>
                <a:gd name="T21" fmla="*/ 0 h 4909"/>
                <a:gd name="T22" fmla="*/ 0 w 7225"/>
                <a:gd name="T23" fmla="*/ 0 h 4909"/>
                <a:gd name="T24" fmla="*/ 0 w 7225"/>
                <a:gd name="T25" fmla="*/ 0 h 4909"/>
                <a:gd name="T26" fmla="*/ 0 w 7225"/>
                <a:gd name="T27" fmla="*/ 0 h 4909"/>
                <a:gd name="T28" fmla="*/ 0 w 7225"/>
                <a:gd name="T29" fmla="*/ 0 h 4909"/>
                <a:gd name="T30" fmla="*/ 0 w 7225"/>
                <a:gd name="T31" fmla="*/ 0 h 4909"/>
                <a:gd name="T32" fmla="*/ 0 w 7225"/>
                <a:gd name="T33" fmla="*/ 0 h 4909"/>
                <a:gd name="T34" fmla="*/ 0 w 7225"/>
                <a:gd name="T35" fmla="*/ 0 h 4909"/>
                <a:gd name="T36" fmla="*/ 0 w 7225"/>
                <a:gd name="T37" fmla="*/ 0 h 4909"/>
                <a:gd name="T38" fmla="*/ 0 w 7225"/>
                <a:gd name="T39" fmla="*/ 0 h 4909"/>
                <a:gd name="T40" fmla="*/ 0 w 7225"/>
                <a:gd name="T41" fmla="*/ 0 h 4909"/>
                <a:gd name="T42" fmla="*/ 0 w 7225"/>
                <a:gd name="T43" fmla="*/ 0 h 4909"/>
                <a:gd name="T44" fmla="*/ 0 w 7225"/>
                <a:gd name="T45" fmla="*/ 0 h 4909"/>
                <a:gd name="T46" fmla="*/ 0 w 7225"/>
                <a:gd name="T47" fmla="*/ 0 h 4909"/>
                <a:gd name="T48" fmla="*/ 0 w 7225"/>
                <a:gd name="T49" fmla="*/ 0 h 4909"/>
                <a:gd name="T50" fmla="*/ 0 w 7225"/>
                <a:gd name="T51" fmla="*/ 0 h 4909"/>
                <a:gd name="T52" fmla="*/ 0 w 7225"/>
                <a:gd name="T53" fmla="*/ 0 h 4909"/>
                <a:gd name="T54" fmla="*/ 0 w 7225"/>
                <a:gd name="T55" fmla="*/ 0 h 4909"/>
                <a:gd name="T56" fmla="*/ 0 w 7225"/>
                <a:gd name="T57" fmla="*/ 0 h 4909"/>
                <a:gd name="T58" fmla="*/ 0 w 7225"/>
                <a:gd name="T59" fmla="*/ 0 h 4909"/>
                <a:gd name="T60" fmla="*/ 0 w 7225"/>
                <a:gd name="T61" fmla="*/ 0 h 4909"/>
                <a:gd name="T62" fmla="*/ 0 w 7225"/>
                <a:gd name="T63" fmla="*/ 0 h 4909"/>
                <a:gd name="T64" fmla="*/ 0 w 7225"/>
                <a:gd name="T65" fmla="*/ 0 h 4909"/>
                <a:gd name="T66" fmla="*/ 0 w 7225"/>
                <a:gd name="T67" fmla="*/ 0 h 4909"/>
                <a:gd name="T68" fmla="*/ 0 w 7225"/>
                <a:gd name="T69" fmla="*/ 0 h 4909"/>
                <a:gd name="T70" fmla="*/ 0 w 7225"/>
                <a:gd name="T71" fmla="*/ 0 h 4909"/>
                <a:gd name="T72" fmla="*/ 0 w 7225"/>
                <a:gd name="T73" fmla="*/ 0 h 4909"/>
                <a:gd name="T74" fmla="*/ 0 w 7225"/>
                <a:gd name="T75" fmla="*/ 0 h 4909"/>
                <a:gd name="T76" fmla="*/ 0 w 7225"/>
                <a:gd name="T77" fmla="*/ 0 h 4909"/>
                <a:gd name="T78" fmla="*/ 0 w 7225"/>
                <a:gd name="T79" fmla="*/ 0 h 4909"/>
                <a:gd name="T80" fmla="*/ 0 w 7225"/>
                <a:gd name="T81" fmla="*/ 0 h 4909"/>
                <a:gd name="T82" fmla="*/ 0 w 7225"/>
                <a:gd name="T83" fmla="*/ 0 h 4909"/>
                <a:gd name="T84" fmla="*/ 0 w 7225"/>
                <a:gd name="T85" fmla="*/ 0 h 4909"/>
                <a:gd name="T86" fmla="*/ 0 w 7225"/>
                <a:gd name="T87" fmla="*/ 0 h 4909"/>
                <a:gd name="T88" fmla="*/ 0 w 7225"/>
                <a:gd name="T89" fmla="*/ 0 h 4909"/>
                <a:gd name="T90" fmla="*/ 0 w 7225"/>
                <a:gd name="T91" fmla="*/ 0 h 4909"/>
                <a:gd name="T92" fmla="*/ 0 w 7225"/>
                <a:gd name="T93" fmla="*/ 0 h 4909"/>
                <a:gd name="T94" fmla="*/ 0 w 7225"/>
                <a:gd name="T95" fmla="*/ 0 h 4909"/>
                <a:gd name="T96" fmla="*/ 0 w 7225"/>
                <a:gd name="T97" fmla="*/ 0 h 490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25"/>
                <a:gd name="T148" fmla="*/ 0 h 4909"/>
                <a:gd name="T149" fmla="*/ 7225 w 7225"/>
                <a:gd name="T150" fmla="*/ 4909 h 490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25" h="4909">
                  <a:moveTo>
                    <a:pt x="6" y="3336"/>
                  </a:moveTo>
                  <a:cubicBezTo>
                    <a:pt x="6" y="3316"/>
                    <a:pt x="0" y="3259"/>
                    <a:pt x="16" y="3192"/>
                  </a:cubicBezTo>
                  <a:cubicBezTo>
                    <a:pt x="31" y="3125"/>
                    <a:pt x="67" y="3023"/>
                    <a:pt x="98" y="2920"/>
                  </a:cubicBezTo>
                  <a:cubicBezTo>
                    <a:pt x="129" y="2817"/>
                    <a:pt x="160" y="2673"/>
                    <a:pt x="201" y="2565"/>
                  </a:cubicBezTo>
                  <a:cubicBezTo>
                    <a:pt x="242" y="2457"/>
                    <a:pt x="309" y="2344"/>
                    <a:pt x="335" y="2277"/>
                  </a:cubicBezTo>
                  <a:cubicBezTo>
                    <a:pt x="386" y="2262"/>
                    <a:pt x="505" y="2200"/>
                    <a:pt x="649" y="2169"/>
                  </a:cubicBezTo>
                  <a:cubicBezTo>
                    <a:pt x="793" y="2149"/>
                    <a:pt x="1061" y="2190"/>
                    <a:pt x="1210" y="2144"/>
                  </a:cubicBezTo>
                  <a:cubicBezTo>
                    <a:pt x="1364" y="2097"/>
                    <a:pt x="1410" y="1969"/>
                    <a:pt x="1544" y="1918"/>
                  </a:cubicBezTo>
                  <a:cubicBezTo>
                    <a:pt x="1678" y="1861"/>
                    <a:pt x="1884" y="1846"/>
                    <a:pt x="2018" y="1810"/>
                  </a:cubicBezTo>
                  <a:cubicBezTo>
                    <a:pt x="2152" y="1774"/>
                    <a:pt x="2234" y="1722"/>
                    <a:pt x="2352" y="1686"/>
                  </a:cubicBezTo>
                  <a:cubicBezTo>
                    <a:pt x="2471" y="1650"/>
                    <a:pt x="2620" y="1609"/>
                    <a:pt x="2733" y="1594"/>
                  </a:cubicBezTo>
                  <a:cubicBezTo>
                    <a:pt x="2841" y="1578"/>
                    <a:pt x="2898" y="1630"/>
                    <a:pt x="3026" y="1609"/>
                  </a:cubicBezTo>
                  <a:cubicBezTo>
                    <a:pt x="3150" y="1594"/>
                    <a:pt x="3345" y="1522"/>
                    <a:pt x="3474" y="1506"/>
                  </a:cubicBezTo>
                  <a:cubicBezTo>
                    <a:pt x="3618" y="1491"/>
                    <a:pt x="3690" y="1553"/>
                    <a:pt x="3814" y="1537"/>
                  </a:cubicBezTo>
                  <a:cubicBezTo>
                    <a:pt x="3942" y="1522"/>
                    <a:pt x="4066" y="1465"/>
                    <a:pt x="4220" y="1429"/>
                  </a:cubicBezTo>
                  <a:cubicBezTo>
                    <a:pt x="4369" y="1393"/>
                    <a:pt x="4575" y="1362"/>
                    <a:pt x="4725" y="1306"/>
                  </a:cubicBezTo>
                  <a:cubicBezTo>
                    <a:pt x="4874" y="1255"/>
                    <a:pt x="5008" y="1167"/>
                    <a:pt x="5136" y="1111"/>
                  </a:cubicBezTo>
                  <a:cubicBezTo>
                    <a:pt x="5260" y="1049"/>
                    <a:pt x="5368" y="1018"/>
                    <a:pt x="5491" y="967"/>
                  </a:cubicBezTo>
                  <a:cubicBezTo>
                    <a:pt x="5620" y="915"/>
                    <a:pt x="5738" y="879"/>
                    <a:pt x="5867" y="802"/>
                  </a:cubicBezTo>
                  <a:cubicBezTo>
                    <a:pt x="5990" y="715"/>
                    <a:pt x="6124" y="556"/>
                    <a:pt x="6227" y="453"/>
                  </a:cubicBezTo>
                  <a:cubicBezTo>
                    <a:pt x="6325" y="360"/>
                    <a:pt x="6392" y="257"/>
                    <a:pt x="6479" y="191"/>
                  </a:cubicBezTo>
                  <a:cubicBezTo>
                    <a:pt x="6562" y="124"/>
                    <a:pt x="6629" y="103"/>
                    <a:pt x="6721" y="67"/>
                  </a:cubicBezTo>
                  <a:cubicBezTo>
                    <a:pt x="6814" y="36"/>
                    <a:pt x="6942" y="0"/>
                    <a:pt x="7014" y="6"/>
                  </a:cubicBezTo>
                  <a:cubicBezTo>
                    <a:pt x="7092" y="16"/>
                    <a:pt x="7153" y="36"/>
                    <a:pt x="7195" y="93"/>
                  </a:cubicBezTo>
                  <a:cubicBezTo>
                    <a:pt x="7225" y="144"/>
                    <a:pt x="7215" y="257"/>
                    <a:pt x="7215" y="355"/>
                  </a:cubicBezTo>
                  <a:cubicBezTo>
                    <a:pt x="7215" y="442"/>
                    <a:pt x="7179" y="586"/>
                    <a:pt x="7169" y="663"/>
                  </a:cubicBezTo>
                  <a:cubicBezTo>
                    <a:pt x="7153" y="735"/>
                    <a:pt x="7225" y="715"/>
                    <a:pt x="7195" y="823"/>
                  </a:cubicBezTo>
                  <a:cubicBezTo>
                    <a:pt x="7153" y="931"/>
                    <a:pt x="7040" y="1208"/>
                    <a:pt x="6973" y="1321"/>
                  </a:cubicBezTo>
                  <a:cubicBezTo>
                    <a:pt x="6906" y="1434"/>
                    <a:pt x="6824" y="1429"/>
                    <a:pt x="6767" y="1512"/>
                  </a:cubicBezTo>
                  <a:cubicBezTo>
                    <a:pt x="6706" y="1594"/>
                    <a:pt x="6670" y="1738"/>
                    <a:pt x="6608" y="1815"/>
                  </a:cubicBezTo>
                  <a:cubicBezTo>
                    <a:pt x="6551" y="1897"/>
                    <a:pt x="6490" y="1907"/>
                    <a:pt x="6402" y="1974"/>
                  </a:cubicBezTo>
                  <a:cubicBezTo>
                    <a:pt x="6315" y="2046"/>
                    <a:pt x="6196" y="2169"/>
                    <a:pt x="6119" y="2241"/>
                  </a:cubicBezTo>
                  <a:cubicBezTo>
                    <a:pt x="6032" y="2308"/>
                    <a:pt x="5965" y="2329"/>
                    <a:pt x="5872" y="2380"/>
                  </a:cubicBezTo>
                  <a:cubicBezTo>
                    <a:pt x="5779" y="2432"/>
                    <a:pt x="5666" y="2529"/>
                    <a:pt x="5563" y="2581"/>
                  </a:cubicBezTo>
                  <a:cubicBezTo>
                    <a:pt x="5460" y="2637"/>
                    <a:pt x="5352" y="2673"/>
                    <a:pt x="5239" y="2719"/>
                  </a:cubicBezTo>
                  <a:cubicBezTo>
                    <a:pt x="5136" y="2766"/>
                    <a:pt x="5059" y="2817"/>
                    <a:pt x="4925" y="2868"/>
                  </a:cubicBezTo>
                  <a:cubicBezTo>
                    <a:pt x="4786" y="2925"/>
                    <a:pt x="4575" y="3028"/>
                    <a:pt x="4457" y="3059"/>
                  </a:cubicBezTo>
                  <a:cubicBezTo>
                    <a:pt x="4339" y="3084"/>
                    <a:pt x="4339" y="3033"/>
                    <a:pt x="4236" y="3048"/>
                  </a:cubicBezTo>
                  <a:cubicBezTo>
                    <a:pt x="4133" y="3064"/>
                    <a:pt x="4030" y="3115"/>
                    <a:pt x="3855" y="3130"/>
                  </a:cubicBezTo>
                  <a:cubicBezTo>
                    <a:pt x="3690" y="3146"/>
                    <a:pt x="3428" y="3095"/>
                    <a:pt x="3201" y="3130"/>
                  </a:cubicBezTo>
                  <a:cubicBezTo>
                    <a:pt x="2975" y="3172"/>
                    <a:pt x="2666" y="3264"/>
                    <a:pt x="2512" y="3372"/>
                  </a:cubicBezTo>
                  <a:cubicBezTo>
                    <a:pt x="2362" y="3480"/>
                    <a:pt x="2326" y="3624"/>
                    <a:pt x="2270" y="3778"/>
                  </a:cubicBezTo>
                  <a:cubicBezTo>
                    <a:pt x="2208" y="3927"/>
                    <a:pt x="2224" y="4143"/>
                    <a:pt x="2167" y="4287"/>
                  </a:cubicBezTo>
                  <a:cubicBezTo>
                    <a:pt x="2105" y="4431"/>
                    <a:pt x="2028" y="4570"/>
                    <a:pt x="1899" y="4662"/>
                  </a:cubicBezTo>
                  <a:cubicBezTo>
                    <a:pt x="1776" y="4765"/>
                    <a:pt x="1591" y="4857"/>
                    <a:pt x="1410" y="4878"/>
                  </a:cubicBezTo>
                  <a:cubicBezTo>
                    <a:pt x="1236" y="4904"/>
                    <a:pt x="1009" y="4909"/>
                    <a:pt x="834" y="4796"/>
                  </a:cubicBezTo>
                  <a:cubicBezTo>
                    <a:pt x="659" y="4678"/>
                    <a:pt x="443" y="4354"/>
                    <a:pt x="335" y="4210"/>
                  </a:cubicBezTo>
                  <a:cubicBezTo>
                    <a:pt x="232" y="4066"/>
                    <a:pt x="227" y="4035"/>
                    <a:pt x="186" y="3948"/>
                  </a:cubicBezTo>
                  <a:cubicBezTo>
                    <a:pt x="150" y="3865"/>
                    <a:pt x="129" y="3742"/>
                    <a:pt x="114" y="3686"/>
                  </a:cubicBezTo>
                </a:path>
              </a:pathLst>
            </a:custGeom>
            <a:solidFill>
              <a:srgbClr val="FF8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865" name="Freeform 155"/>
            <p:cNvSpPr>
              <a:spLocks noChangeAspect="1"/>
            </p:cNvSpPr>
            <p:nvPr/>
          </p:nvSpPr>
          <p:spPr bwMode="auto">
            <a:xfrm>
              <a:off x="1181" y="3028"/>
              <a:ext cx="328" cy="296"/>
            </a:xfrm>
            <a:custGeom>
              <a:avLst/>
              <a:gdLst>
                <a:gd name="T0" fmla="*/ 0 w 6041"/>
                <a:gd name="T1" fmla="*/ 0 h 5467"/>
                <a:gd name="T2" fmla="*/ 0 w 6041"/>
                <a:gd name="T3" fmla="*/ 0 h 5467"/>
                <a:gd name="T4" fmla="*/ 0 w 6041"/>
                <a:gd name="T5" fmla="*/ 0 h 5467"/>
                <a:gd name="T6" fmla="*/ 0 w 6041"/>
                <a:gd name="T7" fmla="*/ 0 h 5467"/>
                <a:gd name="T8" fmla="*/ 0 w 6041"/>
                <a:gd name="T9" fmla="*/ 0 h 5467"/>
                <a:gd name="T10" fmla="*/ 0 w 6041"/>
                <a:gd name="T11" fmla="*/ 0 h 5467"/>
                <a:gd name="T12" fmla="*/ 0 w 6041"/>
                <a:gd name="T13" fmla="*/ 0 h 5467"/>
                <a:gd name="T14" fmla="*/ 0 w 6041"/>
                <a:gd name="T15" fmla="*/ 0 h 5467"/>
                <a:gd name="T16" fmla="*/ 0 w 6041"/>
                <a:gd name="T17" fmla="*/ 0 h 5467"/>
                <a:gd name="T18" fmla="*/ 0 w 6041"/>
                <a:gd name="T19" fmla="*/ 0 h 5467"/>
                <a:gd name="T20" fmla="*/ 0 w 6041"/>
                <a:gd name="T21" fmla="*/ 0 h 5467"/>
                <a:gd name="T22" fmla="*/ 0 w 6041"/>
                <a:gd name="T23" fmla="*/ 0 h 5467"/>
                <a:gd name="T24" fmla="*/ 0 w 6041"/>
                <a:gd name="T25" fmla="*/ 0 h 5467"/>
                <a:gd name="T26" fmla="*/ 0 w 6041"/>
                <a:gd name="T27" fmla="*/ 0 h 5467"/>
                <a:gd name="T28" fmla="*/ 0 w 6041"/>
                <a:gd name="T29" fmla="*/ 0 h 5467"/>
                <a:gd name="T30" fmla="*/ 0 w 6041"/>
                <a:gd name="T31" fmla="*/ 0 h 5467"/>
                <a:gd name="T32" fmla="*/ 0 w 6041"/>
                <a:gd name="T33" fmla="*/ 0 h 5467"/>
                <a:gd name="T34" fmla="*/ 0 w 6041"/>
                <a:gd name="T35" fmla="*/ 0 h 5467"/>
                <a:gd name="T36" fmla="*/ 0 w 6041"/>
                <a:gd name="T37" fmla="*/ 0 h 5467"/>
                <a:gd name="T38" fmla="*/ 0 w 6041"/>
                <a:gd name="T39" fmla="*/ 0 h 5467"/>
                <a:gd name="T40" fmla="*/ 0 w 6041"/>
                <a:gd name="T41" fmla="*/ 0 h 5467"/>
                <a:gd name="T42" fmla="*/ 0 w 6041"/>
                <a:gd name="T43" fmla="*/ 0 h 5467"/>
                <a:gd name="T44" fmla="*/ 0 w 6041"/>
                <a:gd name="T45" fmla="*/ 0 h 5467"/>
                <a:gd name="T46" fmla="*/ 0 w 6041"/>
                <a:gd name="T47" fmla="*/ 0 h 5467"/>
                <a:gd name="T48" fmla="*/ 0 w 6041"/>
                <a:gd name="T49" fmla="*/ 0 h 5467"/>
                <a:gd name="T50" fmla="*/ 0 w 6041"/>
                <a:gd name="T51" fmla="*/ 0 h 5467"/>
                <a:gd name="T52" fmla="*/ 0 w 6041"/>
                <a:gd name="T53" fmla="*/ 0 h 54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041"/>
                <a:gd name="T82" fmla="*/ 0 h 5467"/>
                <a:gd name="T83" fmla="*/ 6041 w 6041"/>
                <a:gd name="T84" fmla="*/ 5467 h 54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041" h="5467">
                  <a:moveTo>
                    <a:pt x="5156" y="3892"/>
                  </a:moveTo>
                  <a:cubicBezTo>
                    <a:pt x="5408" y="3928"/>
                    <a:pt x="6041" y="2945"/>
                    <a:pt x="5908" y="2759"/>
                  </a:cubicBezTo>
                  <a:cubicBezTo>
                    <a:pt x="5676" y="2594"/>
                    <a:pt x="5326" y="2450"/>
                    <a:pt x="5074" y="2399"/>
                  </a:cubicBezTo>
                  <a:cubicBezTo>
                    <a:pt x="4853" y="2337"/>
                    <a:pt x="4734" y="2353"/>
                    <a:pt x="4565" y="2389"/>
                  </a:cubicBezTo>
                  <a:cubicBezTo>
                    <a:pt x="4395" y="2425"/>
                    <a:pt x="4168" y="2522"/>
                    <a:pt x="4050" y="2625"/>
                  </a:cubicBezTo>
                  <a:cubicBezTo>
                    <a:pt x="3932" y="2728"/>
                    <a:pt x="3911" y="2831"/>
                    <a:pt x="3849" y="3001"/>
                  </a:cubicBezTo>
                  <a:cubicBezTo>
                    <a:pt x="3787" y="3171"/>
                    <a:pt x="3741" y="3485"/>
                    <a:pt x="3664" y="3645"/>
                  </a:cubicBezTo>
                  <a:cubicBezTo>
                    <a:pt x="3587" y="3804"/>
                    <a:pt x="3510" y="3871"/>
                    <a:pt x="3391" y="3948"/>
                  </a:cubicBezTo>
                  <a:cubicBezTo>
                    <a:pt x="3273" y="4025"/>
                    <a:pt x="3103" y="4098"/>
                    <a:pt x="2943" y="4113"/>
                  </a:cubicBezTo>
                  <a:cubicBezTo>
                    <a:pt x="2784" y="4128"/>
                    <a:pt x="2583" y="4113"/>
                    <a:pt x="2439" y="4041"/>
                  </a:cubicBezTo>
                  <a:cubicBezTo>
                    <a:pt x="2295" y="3969"/>
                    <a:pt x="2182" y="3850"/>
                    <a:pt x="2063" y="3686"/>
                  </a:cubicBezTo>
                  <a:cubicBezTo>
                    <a:pt x="1945" y="3521"/>
                    <a:pt x="1796" y="3248"/>
                    <a:pt x="1719" y="3053"/>
                  </a:cubicBezTo>
                  <a:cubicBezTo>
                    <a:pt x="1641" y="2857"/>
                    <a:pt x="1585" y="2687"/>
                    <a:pt x="1585" y="2502"/>
                  </a:cubicBezTo>
                  <a:cubicBezTo>
                    <a:pt x="1585" y="2317"/>
                    <a:pt x="1657" y="2116"/>
                    <a:pt x="1719" y="1936"/>
                  </a:cubicBezTo>
                  <a:cubicBezTo>
                    <a:pt x="1780" y="1755"/>
                    <a:pt x="1858" y="1539"/>
                    <a:pt x="1940" y="1421"/>
                  </a:cubicBezTo>
                  <a:cubicBezTo>
                    <a:pt x="2022" y="1302"/>
                    <a:pt x="2058" y="1323"/>
                    <a:pt x="2202" y="1225"/>
                  </a:cubicBezTo>
                  <a:cubicBezTo>
                    <a:pt x="2326" y="1014"/>
                    <a:pt x="1755" y="0"/>
                    <a:pt x="1564" y="67"/>
                  </a:cubicBezTo>
                  <a:cubicBezTo>
                    <a:pt x="1364" y="185"/>
                    <a:pt x="1194" y="278"/>
                    <a:pt x="993" y="463"/>
                  </a:cubicBezTo>
                  <a:cubicBezTo>
                    <a:pt x="792" y="649"/>
                    <a:pt x="525" y="849"/>
                    <a:pt x="360" y="1169"/>
                  </a:cubicBezTo>
                  <a:cubicBezTo>
                    <a:pt x="195" y="1488"/>
                    <a:pt x="15" y="1956"/>
                    <a:pt x="10" y="2373"/>
                  </a:cubicBezTo>
                  <a:cubicBezTo>
                    <a:pt x="0" y="2790"/>
                    <a:pt x="56" y="3279"/>
                    <a:pt x="293" y="3696"/>
                  </a:cubicBezTo>
                  <a:cubicBezTo>
                    <a:pt x="525" y="4118"/>
                    <a:pt x="978" y="4612"/>
                    <a:pt x="1400" y="4906"/>
                  </a:cubicBezTo>
                  <a:cubicBezTo>
                    <a:pt x="1822" y="5189"/>
                    <a:pt x="2372" y="5410"/>
                    <a:pt x="2825" y="5436"/>
                  </a:cubicBezTo>
                  <a:cubicBezTo>
                    <a:pt x="3283" y="5467"/>
                    <a:pt x="3803" y="5240"/>
                    <a:pt x="4117" y="5065"/>
                  </a:cubicBezTo>
                  <a:cubicBezTo>
                    <a:pt x="4441" y="4885"/>
                    <a:pt x="4631" y="4602"/>
                    <a:pt x="4765" y="4396"/>
                  </a:cubicBezTo>
                  <a:cubicBezTo>
                    <a:pt x="4899" y="4190"/>
                    <a:pt x="4909" y="4010"/>
                    <a:pt x="4935" y="3830"/>
                  </a:cubicBezTo>
                  <a:cubicBezTo>
                    <a:pt x="5002" y="3748"/>
                    <a:pt x="4971" y="3820"/>
                    <a:pt x="5156" y="3892"/>
                  </a:cubicBezTo>
                </a:path>
              </a:pathLst>
            </a:custGeom>
            <a:solidFill>
              <a:srgbClr val="FF6666"/>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866" name="Freeform 156"/>
            <p:cNvSpPr>
              <a:spLocks noChangeAspect="1"/>
            </p:cNvSpPr>
            <p:nvPr/>
          </p:nvSpPr>
          <p:spPr bwMode="auto">
            <a:xfrm>
              <a:off x="1422" y="3209"/>
              <a:ext cx="29" cy="25"/>
            </a:xfrm>
            <a:custGeom>
              <a:avLst/>
              <a:gdLst>
                <a:gd name="T0" fmla="*/ 0 w 64"/>
                <a:gd name="T1" fmla="*/ 0 h 56"/>
                <a:gd name="T2" fmla="*/ 0 w 64"/>
                <a:gd name="T3" fmla="*/ 0 h 56"/>
                <a:gd name="T4" fmla="*/ 0 w 64"/>
                <a:gd name="T5" fmla="*/ 0 h 56"/>
                <a:gd name="T6" fmla="*/ 0 60000 65536"/>
                <a:gd name="T7" fmla="*/ 0 60000 65536"/>
                <a:gd name="T8" fmla="*/ 0 60000 65536"/>
                <a:gd name="T9" fmla="*/ 0 w 64"/>
                <a:gd name="T10" fmla="*/ 0 h 56"/>
                <a:gd name="T11" fmla="*/ 64 w 64"/>
                <a:gd name="T12" fmla="*/ 56 h 56"/>
              </a:gdLst>
              <a:ahLst/>
              <a:cxnLst>
                <a:cxn ang="T6">
                  <a:pos x="T0" y="T1"/>
                </a:cxn>
                <a:cxn ang="T7">
                  <a:pos x="T2" y="T3"/>
                </a:cxn>
                <a:cxn ang="T8">
                  <a:pos x="T4" y="T5"/>
                </a:cxn>
              </a:cxnLst>
              <a:rect l="T9" t="T10" r="T11" b="T12"/>
              <a:pathLst>
                <a:path w="64" h="56">
                  <a:moveTo>
                    <a:pt x="0" y="0"/>
                  </a:moveTo>
                  <a:cubicBezTo>
                    <a:pt x="4" y="5"/>
                    <a:pt x="10" y="27"/>
                    <a:pt x="21" y="36"/>
                  </a:cubicBezTo>
                  <a:cubicBezTo>
                    <a:pt x="32" y="45"/>
                    <a:pt x="55" y="52"/>
                    <a:pt x="64" y="56"/>
                  </a:cubicBezTo>
                </a:path>
              </a:pathLst>
            </a:custGeom>
            <a:noFill/>
            <a:ln w="6350" cap="rnd">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7" name="Freeform 157"/>
            <p:cNvSpPr>
              <a:spLocks noChangeAspect="1"/>
            </p:cNvSpPr>
            <p:nvPr/>
          </p:nvSpPr>
          <p:spPr bwMode="auto">
            <a:xfrm>
              <a:off x="1443" y="3199"/>
              <a:ext cx="6" cy="34"/>
            </a:xfrm>
            <a:custGeom>
              <a:avLst/>
              <a:gdLst>
                <a:gd name="T0" fmla="*/ 0 w 14"/>
                <a:gd name="T1" fmla="*/ 0 h 76"/>
                <a:gd name="T2" fmla="*/ 0 w 14"/>
                <a:gd name="T3" fmla="*/ 0 h 76"/>
                <a:gd name="T4" fmla="*/ 0 w 14"/>
                <a:gd name="T5" fmla="*/ 0 h 76"/>
                <a:gd name="T6" fmla="*/ 0 60000 65536"/>
                <a:gd name="T7" fmla="*/ 0 60000 65536"/>
                <a:gd name="T8" fmla="*/ 0 60000 65536"/>
                <a:gd name="T9" fmla="*/ 0 w 14"/>
                <a:gd name="T10" fmla="*/ 0 h 76"/>
                <a:gd name="T11" fmla="*/ 14 w 14"/>
                <a:gd name="T12" fmla="*/ 76 h 76"/>
              </a:gdLst>
              <a:ahLst/>
              <a:cxnLst>
                <a:cxn ang="T6">
                  <a:pos x="T0" y="T1"/>
                </a:cxn>
                <a:cxn ang="T7">
                  <a:pos x="T2" y="T3"/>
                </a:cxn>
                <a:cxn ang="T8">
                  <a:pos x="T4" y="T5"/>
                </a:cxn>
              </a:cxnLst>
              <a:rect l="T9" t="T10" r="T11" b="T12"/>
              <a:pathLst>
                <a:path w="14" h="76">
                  <a:moveTo>
                    <a:pt x="8" y="0"/>
                  </a:moveTo>
                  <a:cubicBezTo>
                    <a:pt x="7" y="7"/>
                    <a:pt x="0" y="32"/>
                    <a:pt x="1" y="44"/>
                  </a:cubicBezTo>
                  <a:cubicBezTo>
                    <a:pt x="2" y="57"/>
                    <a:pt x="11" y="69"/>
                    <a:pt x="14" y="76"/>
                  </a:cubicBezTo>
                </a:path>
              </a:pathLst>
            </a:custGeom>
            <a:noFill/>
            <a:ln w="6350" cap="rnd">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68" name="Freeform 158"/>
            <p:cNvSpPr>
              <a:spLocks noChangeAspect="1" noEditPoints="1"/>
            </p:cNvSpPr>
            <p:nvPr/>
          </p:nvSpPr>
          <p:spPr bwMode="auto">
            <a:xfrm>
              <a:off x="1275" y="3011"/>
              <a:ext cx="360" cy="186"/>
            </a:xfrm>
            <a:custGeom>
              <a:avLst/>
              <a:gdLst>
                <a:gd name="T0" fmla="*/ 0 w 6650"/>
                <a:gd name="T1" fmla="*/ 0 h 3458"/>
                <a:gd name="T2" fmla="*/ 0 w 6650"/>
                <a:gd name="T3" fmla="*/ 0 h 3458"/>
                <a:gd name="T4" fmla="*/ 0 w 6650"/>
                <a:gd name="T5" fmla="*/ 0 h 3458"/>
                <a:gd name="T6" fmla="*/ 0 w 6650"/>
                <a:gd name="T7" fmla="*/ 0 h 3458"/>
                <a:gd name="T8" fmla="*/ 0 w 6650"/>
                <a:gd name="T9" fmla="*/ 0 h 3458"/>
                <a:gd name="T10" fmla="*/ 0 w 6650"/>
                <a:gd name="T11" fmla="*/ 0 h 3458"/>
                <a:gd name="T12" fmla="*/ 0 w 6650"/>
                <a:gd name="T13" fmla="*/ 0 h 3458"/>
                <a:gd name="T14" fmla="*/ 0 w 6650"/>
                <a:gd name="T15" fmla="*/ 0 h 3458"/>
                <a:gd name="T16" fmla="*/ 0 w 6650"/>
                <a:gd name="T17" fmla="*/ 0 h 3458"/>
                <a:gd name="T18" fmla="*/ 0 w 6650"/>
                <a:gd name="T19" fmla="*/ 0 h 3458"/>
                <a:gd name="T20" fmla="*/ 0 w 6650"/>
                <a:gd name="T21" fmla="*/ 0 h 3458"/>
                <a:gd name="T22" fmla="*/ 0 w 6650"/>
                <a:gd name="T23" fmla="*/ 0 h 3458"/>
                <a:gd name="T24" fmla="*/ 0 w 6650"/>
                <a:gd name="T25" fmla="*/ 0 h 3458"/>
                <a:gd name="T26" fmla="*/ 0 w 6650"/>
                <a:gd name="T27" fmla="*/ 0 h 3458"/>
                <a:gd name="T28" fmla="*/ 0 w 6650"/>
                <a:gd name="T29" fmla="*/ 0 h 3458"/>
                <a:gd name="T30" fmla="*/ 0 w 6650"/>
                <a:gd name="T31" fmla="*/ 0 h 3458"/>
                <a:gd name="T32" fmla="*/ 0 w 6650"/>
                <a:gd name="T33" fmla="*/ 0 h 3458"/>
                <a:gd name="T34" fmla="*/ 0 w 6650"/>
                <a:gd name="T35" fmla="*/ 0 h 3458"/>
                <a:gd name="T36" fmla="*/ 0 w 6650"/>
                <a:gd name="T37" fmla="*/ 0 h 3458"/>
                <a:gd name="T38" fmla="*/ 0 w 6650"/>
                <a:gd name="T39" fmla="*/ 0 h 3458"/>
                <a:gd name="T40" fmla="*/ 0 w 6650"/>
                <a:gd name="T41" fmla="*/ 0 h 3458"/>
                <a:gd name="T42" fmla="*/ 0 w 6650"/>
                <a:gd name="T43" fmla="*/ 0 h 3458"/>
                <a:gd name="T44" fmla="*/ 0 w 6650"/>
                <a:gd name="T45" fmla="*/ 0 h 3458"/>
                <a:gd name="T46" fmla="*/ 0 w 6650"/>
                <a:gd name="T47" fmla="*/ 0 h 3458"/>
                <a:gd name="T48" fmla="*/ 0 w 6650"/>
                <a:gd name="T49" fmla="*/ 0 h 3458"/>
                <a:gd name="T50" fmla="*/ 0 w 6650"/>
                <a:gd name="T51" fmla="*/ 0 h 3458"/>
                <a:gd name="T52" fmla="*/ 0 w 6650"/>
                <a:gd name="T53" fmla="*/ 0 h 3458"/>
                <a:gd name="T54" fmla="*/ 0 w 6650"/>
                <a:gd name="T55" fmla="*/ 0 h 3458"/>
                <a:gd name="T56" fmla="*/ 0 w 6650"/>
                <a:gd name="T57" fmla="*/ 0 h 3458"/>
                <a:gd name="T58" fmla="*/ 0 w 6650"/>
                <a:gd name="T59" fmla="*/ 0 h 3458"/>
                <a:gd name="T60" fmla="*/ 0 w 6650"/>
                <a:gd name="T61" fmla="*/ 0 h 3458"/>
                <a:gd name="T62" fmla="*/ 0 w 6650"/>
                <a:gd name="T63" fmla="*/ 0 h 3458"/>
                <a:gd name="T64" fmla="*/ 0 w 6650"/>
                <a:gd name="T65" fmla="*/ 0 h 3458"/>
                <a:gd name="T66" fmla="*/ 0 w 6650"/>
                <a:gd name="T67" fmla="*/ 0 h 3458"/>
                <a:gd name="T68" fmla="*/ 0 w 6650"/>
                <a:gd name="T69" fmla="*/ 0 h 3458"/>
                <a:gd name="T70" fmla="*/ 0 w 6650"/>
                <a:gd name="T71" fmla="*/ 0 h 3458"/>
                <a:gd name="T72" fmla="*/ 0 w 6650"/>
                <a:gd name="T73" fmla="*/ 0 h 3458"/>
                <a:gd name="T74" fmla="*/ 0 w 6650"/>
                <a:gd name="T75" fmla="*/ 0 h 3458"/>
                <a:gd name="T76" fmla="*/ 0 w 6650"/>
                <a:gd name="T77" fmla="*/ 0 h 3458"/>
                <a:gd name="T78" fmla="*/ 0 w 6650"/>
                <a:gd name="T79" fmla="*/ 0 h 3458"/>
                <a:gd name="T80" fmla="*/ 0 w 6650"/>
                <a:gd name="T81" fmla="*/ 0 h 3458"/>
                <a:gd name="T82" fmla="*/ 0 w 6650"/>
                <a:gd name="T83" fmla="*/ 0 h 3458"/>
                <a:gd name="T84" fmla="*/ 0 w 6650"/>
                <a:gd name="T85" fmla="*/ 0 h 3458"/>
                <a:gd name="T86" fmla="*/ 0 w 6650"/>
                <a:gd name="T87" fmla="*/ 0 h 3458"/>
                <a:gd name="T88" fmla="*/ 0 w 6650"/>
                <a:gd name="T89" fmla="*/ 0 h 3458"/>
                <a:gd name="T90" fmla="*/ 0 w 6650"/>
                <a:gd name="T91" fmla="*/ 0 h 3458"/>
                <a:gd name="T92" fmla="*/ 0 w 6650"/>
                <a:gd name="T93" fmla="*/ 0 h 3458"/>
                <a:gd name="T94" fmla="*/ 0 w 6650"/>
                <a:gd name="T95" fmla="*/ 0 h 3458"/>
                <a:gd name="T96" fmla="*/ 0 w 6650"/>
                <a:gd name="T97" fmla="*/ 0 h 3458"/>
                <a:gd name="T98" fmla="*/ 0 w 6650"/>
                <a:gd name="T99" fmla="*/ 0 h 3458"/>
                <a:gd name="T100" fmla="*/ 0 w 6650"/>
                <a:gd name="T101" fmla="*/ 0 h 3458"/>
                <a:gd name="T102" fmla="*/ 0 w 6650"/>
                <a:gd name="T103" fmla="*/ 0 h 3458"/>
                <a:gd name="T104" fmla="*/ 0 w 6650"/>
                <a:gd name="T105" fmla="*/ 0 h 3458"/>
                <a:gd name="T106" fmla="*/ 0 w 6650"/>
                <a:gd name="T107" fmla="*/ 0 h 3458"/>
                <a:gd name="T108" fmla="*/ 0 w 6650"/>
                <a:gd name="T109" fmla="*/ 0 h 3458"/>
                <a:gd name="T110" fmla="*/ 0 w 6650"/>
                <a:gd name="T111" fmla="*/ 0 h 3458"/>
                <a:gd name="T112" fmla="*/ 0 w 6650"/>
                <a:gd name="T113" fmla="*/ 0 h 3458"/>
                <a:gd name="T114" fmla="*/ 0 w 6650"/>
                <a:gd name="T115" fmla="*/ 0 h 3458"/>
                <a:gd name="T116" fmla="*/ 0 w 6650"/>
                <a:gd name="T117" fmla="*/ 0 h 3458"/>
                <a:gd name="T118" fmla="*/ 0 w 6650"/>
                <a:gd name="T119" fmla="*/ 0 h 3458"/>
                <a:gd name="T120" fmla="*/ 0 w 6650"/>
                <a:gd name="T121" fmla="*/ 0 h 3458"/>
                <a:gd name="T122" fmla="*/ 0 w 6650"/>
                <a:gd name="T123" fmla="*/ 0 h 345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50"/>
                <a:gd name="T187" fmla="*/ 0 h 3458"/>
                <a:gd name="T188" fmla="*/ 6650 w 6650"/>
                <a:gd name="T189" fmla="*/ 3458 h 345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50" h="3458">
                  <a:moveTo>
                    <a:pt x="42" y="2088"/>
                  </a:moveTo>
                  <a:lnTo>
                    <a:pt x="42" y="2088"/>
                  </a:lnTo>
                  <a:cubicBezTo>
                    <a:pt x="50" y="2084"/>
                    <a:pt x="60" y="2088"/>
                    <a:pt x="64" y="2096"/>
                  </a:cubicBezTo>
                  <a:cubicBezTo>
                    <a:pt x="68" y="2105"/>
                    <a:pt x="64" y="2115"/>
                    <a:pt x="56" y="2119"/>
                  </a:cubicBezTo>
                  <a:cubicBezTo>
                    <a:pt x="48" y="2122"/>
                    <a:pt x="38" y="2119"/>
                    <a:pt x="34" y="2111"/>
                  </a:cubicBezTo>
                  <a:cubicBezTo>
                    <a:pt x="30" y="2102"/>
                    <a:pt x="34" y="2092"/>
                    <a:pt x="42" y="2088"/>
                  </a:cubicBezTo>
                  <a:close/>
                  <a:moveTo>
                    <a:pt x="102" y="2061"/>
                  </a:moveTo>
                  <a:lnTo>
                    <a:pt x="102" y="2061"/>
                  </a:lnTo>
                  <a:cubicBezTo>
                    <a:pt x="110" y="2057"/>
                    <a:pt x="120" y="2060"/>
                    <a:pt x="124" y="2068"/>
                  </a:cubicBezTo>
                  <a:cubicBezTo>
                    <a:pt x="129" y="2076"/>
                    <a:pt x="126" y="2086"/>
                    <a:pt x="118" y="2090"/>
                  </a:cubicBezTo>
                  <a:lnTo>
                    <a:pt x="117" y="2091"/>
                  </a:lnTo>
                  <a:cubicBezTo>
                    <a:pt x="109" y="2095"/>
                    <a:pt x="99" y="2092"/>
                    <a:pt x="95" y="2084"/>
                  </a:cubicBezTo>
                  <a:cubicBezTo>
                    <a:pt x="91" y="2076"/>
                    <a:pt x="94" y="2065"/>
                    <a:pt x="102" y="2061"/>
                  </a:cubicBezTo>
                  <a:close/>
                  <a:moveTo>
                    <a:pt x="161" y="2031"/>
                  </a:moveTo>
                  <a:lnTo>
                    <a:pt x="162" y="2031"/>
                  </a:lnTo>
                  <a:cubicBezTo>
                    <a:pt x="170" y="2027"/>
                    <a:pt x="180" y="2030"/>
                    <a:pt x="184" y="2038"/>
                  </a:cubicBezTo>
                  <a:cubicBezTo>
                    <a:pt x="188" y="2046"/>
                    <a:pt x="185" y="2056"/>
                    <a:pt x="177" y="2061"/>
                  </a:cubicBezTo>
                  <a:cubicBezTo>
                    <a:pt x="169" y="2065"/>
                    <a:pt x="159" y="2062"/>
                    <a:pt x="155" y="2054"/>
                  </a:cubicBezTo>
                  <a:cubicBezTo>
                    <a:pt x="150" y="2046"/>
                    <a:pt x="153" y="2036"/>
                    <a:pt x="161" y="2031"/>
                  </a:cubicBezTo>
                  <a:close/>
                  <a:moveTo>
                    <a:pt x="222" y="2002"/>
                  </a:moveTo>
                  <a:lnTo>
                    <a:pt x="222" y="2002"/>
                  </a:lnTo>
                  <a:cubicBezTo>
                    <a:pt x="230" y="1998"/>
                    <a:pt x="240" y="2001"/>
                    <a:pt x="244" y="2009"/>
                  </a:cubicBezTo>
                  <a:cubicBezTo>
                    <a:pt x="249" y="2017"/>
                    <a:pt x="245" y="2028"/>
                    <a:pt x="237" y="2032"/>
                  </a:cubicBezTo>
                  <a:cubicBezTo>
                    <a:pt x="229" y="2036"/>
                    <a:pt x="219" y="2033"/>
                    <a:pt x="215" y="2025"/>
                  </a:cubicBezTo>
                  <a:cubicBezTo>
                    <a:pt x="210" y="2017"/>
                    <a:pt x="213" y="2007"/>
                    <a:pt x="222" y="2002"/>
                  </a:cubicBezTo>
                  <a:close/>
                  <a:moveTo>
                    <a:pt x="283" y="1974"/>
                  </a:moveTo>
                  <a:lnTo>
                    <a:pt x="283" y="1974"/>
                  </a:lnTo>
                  <a:cubicBezTo>
                    <a:pt x="291" y="1970"/>
                    <a:pt x="301" y="1974"/>
                    <a:pt x="305" y="1982"/>
                  </a:cubicBezTo>
                  <a:cubicBezTo>
                    <a:pt x="309" y="1991"/>
                    <a:pt x="306" y="2001"/>
                    <a:pt x="297" y="2005"/>
                  </a:cubicBezTo>
                  <a:cubicBezTo>
                    <a:pt x="289" y="2008"/>
                    <a:pt x="279" y="2005"/>
                    <a:pt x="275" y="1997"/>
                  </a:cubicBezTo>
                  <a:cubicBezTo>
                    <a:pt x="271" y="1988"/>
                    <a:pt x="275" y="1978"/>
                    <a:pt x="283" y="1974"/>
                  </a:cubicBezTo>
                  <a:close/>
                  <a:moveTo>
                    <a:pt x="346" y="1949"/>
                  </a:moveTo>
                  <a:lnTo>
                    <a:pt x="346" y="1949"/>
                  </a:lnTo>
                  <a:cubicBezTo>
                    <a:pt x="355" y="1946"/>
                    <a:pt x="364" y="1950"/>
                    <a:pt x="368" y="1959"/>
                  </a:cubicBezTo>
                  <a:cubicBezTo>
                    <a:pt x="371" y="1967"/>
                    <a:pt x="367" y="1977"/>
                    <a:pt x="358" y="1980"/>
                  </a:cubicBezTo>
                  <a:cubicBezTo>
                    <a:pt x="349" y="1983"/>
                    <a:pt x="340" y="1979"/>
                    <a:pt x="336" y="1970"/>
                  </a:cubicBezTo>
                  <a:cubicBezTo>
                    <a:pt x="333" y="1962"/>
                    <a:pt x="338" y="1952"/>
                    <a:pt x="346" y="1949"/>
                  </a:cubicBezTo>
                  <a:close/>
                  <a:moveTo>
                    <a:pt x="411" y="1930"/>
                  </a:moveTo>
                  <a:lnTo>
                    <a:pt x="411" y="1930"/>
                  </a:lnTo>
                  <a:cubicBezTo>
                    <a:pt x="420" y="1927"/>
                    <a:pt x="429" y="1932"/>
                    <a:pt x="432" y="1941"/>
                  </a:cubicBezTo>
                  <a:cubicBezTo>
                    <a:pt x="435" y="1949"/>
                    <a:pt x="430" y="1959"/>
                    <a:pt x="421" y="1961"/>
                  </a:cubicBezTo>
                  <a:cubicBezTo>
                    <a:pt x="412" y="1964"/>
                    <a:pt x="403" y="1959"/>
                    <a:pt x="400" y="1950"/>
                  </a:cubicBezTo>
                  <a:cubicBezTo>
                    <a:pt x="397" y="1942"/>
                    <a:pt x="402" y="1932"/>
                    <a:pt x="411" y="1930"/>
                  </a:cubicBezTo>
                  <a:close/>
                  <a:moveTo>
                    <a:pt x="478" y="1916"/>
                  </a:moveTo>
                  <a:lnTo>
                    <a:pt x="478" y="1916"/>
                  </a:lnTo>
                  <a:cubicBezTo>
                    <a:pt x="487" y="1914"/>
                    <a:pt x="496" y="1920"/>
                    <a:pt x="498" y="1929"/>
                  </a:cubicBezTo>
                  <a:cubicBezTo>
                    <a:pt x="499" y="1938"/>
                    <a:pt x="493" y="1947"/>
                    <a:pt x="484" y="1948"/>
                  </a:cubicBezTo>
                  <a:cubicBezTo>
                    <a:pt x="475" y="1950"/>
                    <a:pt x="466" y="1944"/>
                    <a:pt x="465" y="1935"/>
                  </a:cubicBezTo>
                  <a:cubicBezTo>
                    <a:pt x="463" y="1926"/>
                    <a:pt x="469" y="1917"/>
                    <a:pt x="478" y="1916"/>
                  </a:cubicBezTo>
                  <a:close/>
                  <a:moveTo>
                    <a:pt x="545" y="1907"/>
                  </a:moveTo>
                  <a:lnTo>
                    <a:pt x="545" y="1907"/>
                  </a:lnTo>
                  <a:cubicBezTo>
                    <a:pt x="555" y="1906"/>
                    <a:pt x="563" y="1913"/>
                    <a:pt x="564" y="1922"/>
                  </a:cubicBezTo>
                  <a:cubicBezTo>
                    <a:pt x="565" y="1931"/>
                    <a:pt x="558" y="1939"/>
                    <a:pt x="549" y="1940"/>
                  </a:cubicBezTo>
                  <a:cubicBezTo>
                    <a:pt x="540" y="1942"/>
                    <a:pt x="532" y="1935"/>
                    <a:pt x="531" y="1926"/>
                  </a:cubicBezTo>
                  <a:cubicBezTo>
                    <a:pt x="530" y="1917"/>
                    <a:pt x="536" y="1908"/>
                    <a:pt x="545" y="1907"/>
                  </a:cubicBezTo>
                  <a:close/>
                  <a:moveTo>
                    <a:pt x="613" y="1905"/>
                  </a:moveTo>
                  <a:lnTo>
                    <a:pt x="613" y="1905"/>
                  </a:lnTo>
                  <a:cubicBezTo>
                    <a:pt x="622" y="1904"/>
                    <a:pt x="630" y="1911"/>
                    <a:pt x="631" y="1920"/>
                  </a:cubicBezTo>
                  <a:cubicBezTo>
                    <a:pt x="631" y="1930"/>
                    <a:pt x="624" y="1937"/>
                    <a:pt x="615" y="1938"/>
                  </a:cubicBezTo>
                  <a:cubicBezTo>
                    <a:pt x="606" y="1939"/>
                    <a:pt x="598" y="1932"/>
                    <a:pt x="597" y="1922"/>
                  </a:cubicBezTo>
                  <a:cubicBezTo>
                    <a:pt x="597" y="1913"/>
                    <a:pt x="604" y="1905"/>
                    <a:pt x="613" y="1905"/>
                  </a:cubicBezTo>
                  <a:close/>
                  <a:moveTo>
                    <a:pt x="681" y="1904"/>
                  </a:moveTo>
                  <a:lnTo>
                    <a:pt x="681" y="1904"/>
                  </a:lnTo>
                  <a:cubicBezTo>
                    <a:pt x="690" y="1904"/>
                    <a:pt x="697" y="1912"/>
                    <a:pt x="697" y="1921"/>
                  </a:cubicBezTo>
                  <a:cubicBezTo>
                    <a:pt x="697" y="1930"/>
                    <a:pt x="690" y="1938"/>
                    <a:pt x="681" y="1938"/>
                  </a:cubicBezTo>
                  <a:cubicBezTo>
                    <a:pt x="671" y="1938"/>
                    <a:pt x="664" y="1930"/>
                    <a:pt x="664" y="1921"/>
                  </a:cubicBezTo>
                  <a:cubicBezTo>
                    <a:pt x="664" y="1912"/>
                    <a:pt x="671" y="1904"/>
                    <a:pt x="681" y="1904"/>
                  </a:cubicBezTo>
                  <a:close/>
                  <a:moveTo>
                    <a:pt x="747" y="1905"/>
                  </a:moveTo>
                  <a:lnTo>
                    <a:pt x="747" y="1905"/>
                  </a:lnTo>
                  <a:cubicBezTo>
                    <a:pt x="757" y="1905"/>
                    <a:pt x="764" y="1913"/>
                    <a:pt x="764" y="1922"/>
                  </a:cubicBezTo>
                  <a:cubicBezTo>
                    <a:pt x="764" y="1931"/>
                    <a:pt x="757" y="1939"/>
                    <a:pt x="747" y="1939"/>
                  </a:cubicBezTo>
                  <a:cubicBezTo>
                    <a:pt x="738" y="1939"/>
                    <a:pt x="731" y="1931"/>
                    <a:pt x="731" y="1922"/>
                  </a:cubicBezTo>
                  <a:cubicBezTo>
                    <a:pt x="731" y="1913"/>
                    <a:pt x="738" y="1905"/>
                    <a:pt x="747" y="1905"/>
                  </a:cubicBezTo>
                  <a:close/>
                  <a:moveTo>
                    <a:pt x="815" y="1909"/>
                  </a:moveTo>
                  <a:lnTo>
                    <a:pt x="815" y="1909"/>
                  </a:lnTo>
                  <a:cubicBezTo>
                    <a:pt x="824" y="1910"/>
                    <a:pt x="831" y="1917"/>
                    <a:pt x="831" y="1927"/>
                  </a:cubicBezTo>
                  <a:cubicBezTo>
                    <a:pt x="830" y="1936"/>
                    <a:pt x="822" y="1943"/>
                    <a:pt x="813" y="1942"/>
                  </a:cubicBezTo>
                  <a:cubicBezTo>
                    <a:pt x="804" y="1942"/>
                    <a:pt x="797" y="1934"/>
                    <a:pt x="797" y="1925"/>
                  </a:cubicBezTo>
                  <a:cubicBezTo>
                    <a:pt x="798" y="1915"/>
                    <a:pt x="806" y="1908"/>
                    <a:pt x="815" y="1909"/>
                  </a:cubicBezTo>
                  <a:close/>
                  <a:moveTo>
                    <a:pt x="881" y="1914"/>
                  </a:moveTo>
                  <a:lnTo>
                    <a:pt x="882" y="1914"/>
                  </a:lnTo>
                  <a:cubicBezTo>
                    <a:pt x="891" y="1914"/>
                    <a:pt x="898" y="1922"/>
                    <a:pt x="897" y="1931"/>
                  </a:cubicBezTo>
                  <a:cubicBezTo>
                    <a:pt x="897" y="1941"/>
                    <a:pt x="889" y="1948"/>
                    <a:pt x="880" y="1947"/>
                  </a:cubicBezTo>
                  <a:cubicBezTo>
                    <a:pt x="870" y="1946"/>
                    <a:pt x="863" y="1939"/>
                    <a:pt x="864" y="1929"/>
                  </a:cubicBezTo>
                  <a:cubicBezTo>
                    <a:pt x="864" y="1920"/>
                    <a:pt x="872" y="1913"/>
                    <a:pt x="881" y="1914"/>
                  </a:cubicBezTo>
                  <a:close/>
                  <a:moveTo>
                    <a:pt x="948" y="1919"/>
                  </a:moveTo>
                  <a:lnTo>
                    <a:pt x="948" y="1919"/>
                  </a:lnTo>
                  <a:cubicBezTo>
                    <a:pt x="957" y="1920"/>
                    <a:pt x="964" y="1927"/>
                    <a:pt x="964" y="1937"/>
                  </a:cubicBezTo>
                  <a:cubicBezTo>
                    <a:pt x="963" y="1946"/>
                    <a:pt x="955" y="1953"/>
                    <a:pt x="946" y="1952"/>
                  </a:cubicBezTo>
                  <a:cubicBezTo>
                    <a:pt x="937" y="1952"/>
                    <a:pt x="930" y="1944"/>
                    <a:pt x="930" y="1935"/>
                  </a:cubicBezTo>
                  <a:cubicBezTo>
                    <a:pt x="931" y="1925"/>
                    <a:pt x="939" y="1918"/>
                    <a:pt x="948" y="1919"/>
                  </a:cubicBezTo>
                  <a:close/>
                  <a:moveTo>
                    <a:pt x="1014" y="1924"/>
                  </a:moveTo>
                  <a:lnTo>
                    <a:pt x="1014" y="1924"/>
                  </a:lnTo>
                  <a:cubicBezTo>
                    <a:pt x="1024" y="1925"/>
                    <a:pt x="1031" y="1933"/>
                    <a:pt x="1030" y="1942"/>
                  </a:cubicBezTo>
                  <a:cubicBezTo>
                    <a:pt x="1030" y="1951"/>
                    <a:pt x="1022" y="1958"/>
                    <a:pt x="1013" y="1957"/>
                  </a:cubicBezTo>
                  <a:cubicBezTo>
                    <a:pt x="1003" y="1957"/>
                    <a:pt x="996" y="1949"/>
                    <a:pt x="997" y="1940"/>
                  </a:cubicBezTo>
                  <a:cubicBezTo>
                    <a:pt x="997" y="1931"/>
                    <a:pt x="1005" y="1924"/>
                    <a:pt x="1014" y="1924"/>
                  </a:cubicBezTo>
                  <a:close/>
                  <a:moveTo>
                    <a:pt x="1081" y="1929"/>
                  </a:moveTo>
                  <a:lnTo>
                    <a:pt x="1081" y="1929"/>
                  </a:lnTo>
                  <a:cubicBezTo>
                    <a:pt x="1090" y="1929"/>
                    <a:pt x="1097" y="1937"/>
                    <a:pt x="1097" y="1946"/>
                  </a:cubicBezTo>
                  <a:cubicBezTo>
                    <a:pt x="1096" y="1955"/>
                    <a:pt x="1088" y="1962"/>
                    <a:pt x="1079" y="1962"/>
                  </a:cubicBezTo>
                  <a:cubicBezTo>
                    <a:pt x="1070" y="1961"/>
                    <a:pt x="1063" y="1953"/>
                    <a:pt x="1063" y="1944"/>
                  </a:cubicBezTo>
                  <a:cubicBezTo>
                    <a:pt x="1064" y="1935"/>
                    <a:pt x="1072" y="1928"/>
                    <a:pt x="1081" y="1929"/>
                  </a:cubicBezTo>
                  <a:close/>
                  <a:moveTo>
                    <a:pt x="1148" y="1933"/>
                  </a:moveTo>
                  <a:lnTo>
                    <a:pt x="1148" y="1933"/>
                  </a:lnTo>
                  <a:cubicBezTo>
                    <a:pt x="1157" y="1934"/>
                    <a:pt x="1164" y="1941"/>
                    <a:pt x="1163" y="1951"/>
                  </a:cubicBezTo>
                  <a:cubicBezTo>
                    <a:pt x="1163" y="1960"/>
                    <a:pt x="1155" y="1967"/>
                    <a:pt x="1146" y="1966"/>
                  </a:cubicBezTo>
                  <a:cubicBezTo>
                    <a:pt x="1136" y="1966"/>
                    <a:pt x="1129" y="1958"/>
                    <a:pt x="1130" y="1949"/>
                  </a:cubicBezTo>
                  <a:cubicBezTo>
                    <a:pt x="1130" y="1940"/>
                    <a:pt x="1138" y="1933"/>
                    <a:pt x="1148" y="1933"/>
                  </a:cubicBezTo>
                  <a:close/>
                  <a:moveTo>
                    <a:pt x="1213" y="1935"/>
                  </a:moveTo>
                  <a:lnTo>
                    <a:pt x="1213" y="1935"/>
                  </a:lnTo>
                  <a:cubicBezTo>
                    <a:pt x="1222" y="1935"/>
                    <a:pt x="1230" y="1943"/>
                    <a:pt x="1230" y="1952"/>
                  </a:cubicBezTo>
                  <a:cubicBezTo>
                    <a:pt x="1230" y="1961"/>
                    <a:pt x="1222" y="1969"/>
                    <a:pt x="1213" y="1969"/>
                  </a:cubicBezTo>
                  <a:cubicBezTo>
                    <a:pt x="1204" y="1969"/>
                    <a:pt x="1197" y="1961"/>
                    <a:pt x="1197" y="1952"/>
                  </a:cubicBezTo>
                  <a:cubicBezTo>
                    <a:pt x="1197" y="1943"/>
                    <a:pt x="1204" y="1935"/>
                    <a:pt x="1213" y="1935"/>
                  </a:cubicBezTo>
                  <a:close/>
                  <a:moveTo>
                    <a:pt x="1279" y="1935"/>
                  </a:moveTo>
                  <a:lnTo>
                    <a:pt x="1279" y="1935"/>
                  </a:lnTo>
                  <a:cubicBezTo>
                    <a:pt x="1288" y="1935"/>
                    <a:pt x="1296" y="1942"/>
                    <a:pt x="1297" y="1951"/>
                  </a:cubicBezTo>
                  <a:cubicBezTo>
                    <a:pt x="1297" y="1960"/>
                    <a:pt x="1290" y="1968"/>
                    <a:pt x="1281" y="1968"/>
                  </a:cubicBezTo>
                  <a:cubicBezTo>
                    <a:pt x="1272" y="1969"/>
                    <a:pt x="1264" y="1962"/>
                    <a:pt x="1263" y="1953"/>
                  </a:cubicBezTo>
                  <a:cubicBezTo>
                    <a:pt x="1263" y="1944"/>
                    <a:pt x="1270" y="1936"/>
                    <a:pt x="1279" y="1935"/>
                  </a:cubicBezTo>
                  <a:close/>
                  <a:moveTo>
                    <a:pt x="1346" y="1933"/>
                  </a:moveTo>
                  <a:lnTo>
                    <a:pt x="1346" y="1933"/>
                  </a:lnTo>
                  <a:cubicBezTo>
                    <a:pt x="1355" y="1933"/>
                    <a:pt x="1363" y="1940"/>
                    <a:pt x="1363" y="1949"/>
                  </a:cubicBezTo>
                  <a:cubicBezTo>
                    <a:pt x="1364" y="1958"/>
                    <a:pt x="1357" y="1966"/>
                    <a:pt x="1348" y="1967"/>
                  </a:cubicBezTo>
                  <a:cubicBezTo>
                    <a:pt x="1338" y="1967"/>
                    <a:pt x="1330" y="1960"/>
                    <a:pt x="1330" y="1951"/>
                  </a:cubicBezTo>
                  <a:cubicBezTo>
                    <a:pt x="1329" y="1942"/>
                    <a:pt x="1336" y="1934"/>
                    <a:pt x="1346" y="1933"/>
                  </a:cubicBezTo>
                  <a:close/>
                  <a:moveTo>
                    <a:pt x="1411" y="1930"/>
                  </a:moveTo>
                  <a:lnTo>
                    <a:pt x="1411" y="1930"/>
                  </a:lnTo>
                  <a:cubicBezTo>
                    <a:pt x="1420" y="1929"/>
                    <a:pt x="1429" y="1935"/>
                    <a:pt x="1430" y="1945"/>
                  </a:cubicBezTo>
                  <a:cubicBezTo>
                    <a:pt x="1431" y="1954"/>
                    <a:pt x="1424" y="1962"/>
                    <a:pt x="1415" y="1963"/>
                  </a:cubicBezTo>
                  <a:cubicBezTo>
                    <a:pt x="1406" y="1964"/>
                    <a:pt x="1398" y="1958"/>
                    <a:pt x="1397" y="1948"/>
                  </a:cubicBezTo>
                  <a:cubicBezTo>
                    <a:pt x="1396" y="1939"/>
                    <a:pt x="1402" y="1931"/>
                    <a:pt x="1411" y="1930"/>
                  </a:cubicBezTo>
                  <a:close/>
                  <a:moveTo>
                    <a:pt x="1478" y="1925"/>
                  </a:moveTo>
                  <a:lnTo>
                    <a:pt x="1478" y="1925"/>
                  </a:lnTo>
                  <a:cubicBezTo>
                    <a:pt x="1487" y="1924"/>
                    <a:pt x="1495" y="1931"/>
                    <a:pt x="1496" y="1940"/>
                  </a:cubicBezTo>
                  <a:cubicBezTo>
                    <a:pt x="1497" y="1949"/>
                    <a:pt x="1491" y="1957"/>
                    <a:pt x="1482" y="1958"/>
                  </a:cubicBezTo>
                  <a:cubicBezTo>
                    <a:pt x="1473" y="1959"/>
                    <a:pt x="1464" y="1953"/>
                    <a:pt x="1463" y="1944"/>
                  </a:cubicBezTo>
                  <a:cubicBezTo>
                    <a:pt x="1462" y="1935"/>
                    <a:pt x="1469" y="1926"/>
                    <a:pt x="1478" y="1925"/>
                  </a:cubicBezTo>
                  <a:close/>
                  <a:moveTo>
                    <a:pt x="1544" y="1919"/>
                  </a:moveTo>
                  <a:lnTo>
                    <a:pt x="1544" y="1919"/>
                  </a:lnTo>
                  <a:cubicBezTo>
                    <a:pt x="1553" y="1918"/>
                    <a:pt x="1562" y="1924"/>
                    <a:pt x="1563" y="1933"/>
                  </a:cubicBezTo>
                  <a:cubicBezTo>
                    <a:pt x="1564" y="1942"/>
                    <a:pt x="1557" y="1951"/>
                    <a:pt x="1548" y="1952"/>
                  </a:cubicBezTo>
                  <a:cubicBezTo>
                    <a:pt x="1539" y="1953"/>
                    <a:pt x="1531" y="1946"/>
                    <a:pt x="1530" y="1937"/>
                  </a:cubicBezTo>
                  <a:cubicBezTo>
                    <a:pt x="1528" y="1928"/>
                    <a:pt x="1535" y="1920"/>
                    <a:pt x="1544" y="1919"/>
                  </a:cubicBezTo>
                  <a:close/>
                  <a:moveTo>
                    <a:pt x="1609" y="1910"/>
                  </a:moveTo>
                  <a:lnTo>
                    <a:pt x="1609" y="1910"/>
                  </a:lnTo>
                  <a:cubicBezTo>
                    <a:pt x="1618" y="1908"/>
                    <a:pt x="1627" y="1914"/>
                    <a:pt x="1629" y="1923"/>
                  </a:cubicBezTo>
                  <a:cubicBezTo>
                    <a:pt x="1630" y="1932"/>
                    <a:pt x="1624" y="1941"/>
                    <a:pt x="1615" y="1943"/>
                  </a:cubicBezTo>
                  <a:cubicBezTo>
                    <a:pt x="1606" y="1944"/>
                    <a:pt x="1598" y="1938"/>
                    <a:pt x="1596" y="1929"/>
                  </a:cubicBezTo>
                  <a:cubicBezTo>
                    <a:pt x="1594" y="1920"/>
                    <a:pt x="1600" y="1912"/>
                    <a:pt x="1609" y="1910"/>
                  </a:cubicBezTo>
                  <a:close/>
                  <a:moveTo>
                    <a:pt x="1674" y="1899"/>
                  </a:moveTo>
                  <a:lnTo>
                    <a:pt x="1674" y="1899"/>
                  </a:lnTo>
                  <a:cubicBezTo>
                    <a:pt x="1683" y="1897"/>
                    <a:pt x="1692" y="1902"/>
                    <a:pt x="1694" y="1911"/>
                  </a:cubicBezTo>
                  <a:cubicBezTo>
                    <a:pt x="1696" y="1920"/>
                    <a:pt x="1691" y="1929"/>
                    <a:pt x="1682" y="1931"/>
                  </a:cubicBezTo>
                  <a:cubicBezTo>
                    <a:pt x="1673" y="1934"/>
                    <a:pt x="1664" y="1928"/>
                    <a:pt x="1662" y="1919"/>
                  </a:cubicBezTo>
                  <a:cubicBezTo>
                    <a:pt x="1660" y="1910"/>
                    <a:pt x="1665" y="1901"/>
                    <a:pt x="1674" y="1899"/>
                  </a:cubicBezTo>
                  <a:close/>
                  <a:moveTo>
                    <a:pt x="1739" y="1886"/>
                  </a:moveTo>
                  <a:lnTo>
                    <a:pt x="1739" y="1886"/>
                  </a:lnTo>
                  <a:cubicBezTo>
                    <a:pt x="1748" y="1884"/>
                    <a:pt x="1757" y="1890"/>
                    <a:pt x="1760" y="1899"/>
                  </a:cubicBezTo>
                  <a:cubicBezTo>
                    <a:pt x="1762" y="1907"/>
                    <a:pt x="1756" y="1917"/>
                    <a:pt x="1748" y="1919"/>
                  </a:cubicBezTo>
                  <a:lnTo>
                    <a:pt x="1747" y="1919"/>
                  </a:lnTo>
                  <a:cubicBezTo>
                    <a:pt x="1739" y="1921"/>
                    <a:pt x="1730" y="1916"/>
                    <a:pt x="1727" y="1907"/>
                  </a:cubicBezTo>
                  <a:cubicBezTo>
                    <a:pt x="1725" y="1898"/>
                    <a:pt x="1730" y="1889"/>
                    <a:pt x="1739" y="1886"/>
                  </a:cubicBezTo>
                  <a:close/>
                  <a:moveTo>
                    <a:pt x="1805" y="1872"/>
                  </a:moveTo>
                  <a:lnTo>
                    <a:pt x="1805" y="1872"/>
                  </a:lnTo>
                  <a:cubicBezTo>
                    <a:pt x="1814" y="1870"/>
                    <a:pt x="1823" y="1875"/>
                    <a:pt x="1825" y="1884"/>
                  </a:cubicBezTo>
                  <a:cubicBezTo>
                    <a:pt x="1827" y="1893"/>
                    <a:pt x="1822" y="1902"/>
                    <a:pt x="1813" y="1904"/>
                  </a:cubicBezTo>
                  <a:cubicBezTo>
                    <a:pt x="1804" y="1907"/>
                    <a:pt x="1795" y="1901"/>
                    <a:pt x="1792" y="1892"/>
                  </a:cubicBezTo>
                  <a:cubicBezTo>
                    <a:pt x="1790" y="1883"/>
                    <a:pt x="1796" y="1874"/>
                    <a:pt x="1805" y="1872"/>
                  </a:cubicBezTo>
                  <a:close/>
                  <a:moveTo>
                    <a:pt x="1869" y="1857"/>
                  </a:moveTo>
                  <a:lnTo>
                    <a:pt x="1869" y="1857"/>
                  </a:lnTo>
                  <a:cubicBezTo>
                    <a:pt x="1878" y="1854"/>
                    <a:pt x="1887" y="1860"/>
                    <a:pt x="1890" y="1869"/>
                  </a:cubicBezTo>
                  <a:cubicBezTo>
                    <a:pt x="1892" y="1878"/>
                    <a:pt x="1886" y="1887"/>
                    <a:pt x="1878" y="1889"/>
                  </a:cubicBezTo>
                  <a:cubicBezTo>
                    <a:pt x="1869" y="1891"/>
                    <a:pt x="1860" y="1886"/>
                    <a:pt x="1857" y="1877"/>
                  </a:cubicBezTo>
                  <a:cubicBezTo>
                    <a:pt x="1855" y="1868"/>
                    <a:pt x="1861" y="1859"/>
                    <a:pt x="1869" y="1857"/>
                  </a:cubicBezTo>
                  <a:close/>
                  <a:moveTo>
                    <a:pt x="1933" y="1840"/>
                  </a:moveTo>
                  <a:lnTo>
                    <a:pt x="1933" y="1840"/>
                  </a:lnTo>
                  <a:cubicBezTo>
                    <a:pt x="1942" y="1838"/>
                    <a:pt x="1951" y="1842"/>
                    <a:pt x="1954" y="1851"/>
                  </a:cubicBezTo>
                  <a:cubicBezTo>
                    <a:pt x="1957" y="1860"/>
                    <a:pt x="1952" y="1869"/>
                    <a:pt x="1943" y="1872"/>
                  </a:cubicBezTo>
                  <a:cubicBezTo>
                    <a:pt x="1934" y="1875"/>
                    <a:pt x="1925" y="1870"/>
                    <a:pt x="1922" y="1861"/>
                  </a:cubicBezTo>
                  <a:cubicBezTo>
                    <a:pt x="1919" y="1852"/>
                    <a:pt x="1924" y="1843"/>
                    <a:pt x="1933" y="1840"/>
                  </a:cubicBezTo>
                  <a:close/>
                  <a:moveTo>
                    <a:pt x="1997" y="1822"/>
                  </a:moveTo>
                  <a:lnTo>
                    <a:pt x="1997" y="1822"/>
                  </a:lnTo>
                  <a:cubicBezTo>
                    <a:pt x="2006" y="1819"/>
                    <a:pt x="2015" y="1824"/>
                    <a:pt x="2018" y="1833"/>
                  </a:cubicBezTo>
                  <a:cubicBezTo>
                    <a:pt x="2021" y="1842"/>
                    <a:pt x="2016" y="1851"/>
                    <a:pt x="2007" y="1854"/>
                  </a:cubicBezTo>
                  <a:cubicBezTo>
                    <a:pt x="1998" y="1857"/>
                    <a:pt x="1989" y="1852"/>
                    <a:pt x="1986" y="1843"/>
                  </a:cubicBezTo>
                  <a:cubicBezTo>
                    <a:pt x="1984" y="1834"/>
                    <a:pt x="1988" y="1825"/>
                    <a:pt x="1997" y="1822"/>
                  </a:cubicBezTo>
                  <a:close/>
                  <a:moveTo>
                    <a:pt x="2060" y="1803"/>
                  </a:moveTo>
                  <a:lnTo>
                    <a:pt x="2060" y="1803"/>
                  </a:lnTo>
                  <a:cubicBezTo>
                    <a:pt x="2069" y="1800"/>
                    <a:pt x="2078" y="1804"/>
                    <a:pt x="2082" y="1813"/>
                  </a:cubicBezTo>
                  <a:cubicBezTo>
                    <a:pt x="2085" y="1821"/>
                    <a:pt x="2081" y="1831"/>
                    <a:pt x="2072" y="1834"/>
                  </a:cubicBezTo>
                  <a:cubicBezTo>
                    <a:pt x="2063" y="1837"/>
                    <a:pt x="2054" y="1833"/>
                    <a:pt x="2050" y="1824"/>
                  </a:cubicBezTo>
                  <a:cubicBezTo>
                    <a:pt x="2047" y="1816"/>
                    <a:pt x="2052" y="1806"/>
                    <a:pt x="2060" y="1803"/>
                  </a:cubicBezTo>
                  <a:close/>
                  <a:moveTo>
                    <a:pt x="2123" y="1782"/>
                  </a:moveTo>
                  <a:lnTo>
                    <a:pt x="2124" y="1782"/>
                  </a:lnTo>
                  <a:cubicBezTo>
                    <a:pt x="2132" y="1779"/>
                    <a:pt x="2142" y="1783"/>
                    <a:pt x="2145" y="1792"/>
                  </a:cubicBezTo>
                  <a:cubicBezTo>
                    <a:pt x="2148" y="1800"/>
                    <a:pt x="2144" y="1810"/>
                    <a:pt x="2135" y="1813"/>
                  </a:cubicBezTo>
                  <a:cubicBezTo>
                    <a:pt x="2127" y="1816"/>
                    <a:pt x="2117" y="1812"/>
                    <a:pt x="2114" y="1803"/>
                  </a:cubicBezTo>
                  <a:cubicBezTo>
                    <a:pt x="2110" y="1795"/>
                    <a:pt x="2115" y="1785"/>
                    <a:pt x="2123" y="1782"/>
                  </a:cubicBezTo>
                  <a:close/>
                  <a:moveTo>
                    <a:pt x="2187" y="1761"/>
                  </a:moveTo>
                  <a:lnTo>
                    <a:pt x="2187" y="1761"/>
                  </a:lnTo>
                  <a:cubicBezTo>
                    <a:pt x="2195" y="1757"/>
                    <a:pt x="2205" y="1762"/>
                    <a:pt x="2208" y="1770"/>
                  </a:cubicBezTo>
                  <a:cubicBezTo>
                    <a:pt x="2211" y="1779"/>
                    <a:pt x="2207" y="1789"/>
                    <a:pt x="2198" y="1792"/>
                  </a:cubicBezTo>
                  <a:cubicBezTo>
                    <a:pt x="2190" y="1795"/>
                    <a:pt x="2180" y="1791"/>
                    <a:pt x="2177" y="1782"/>
                  </a:cubicBezTo>
                  <a:cubicBezTo>
                    <a:pt x="2174" y="1773"/>
                    <a:pt x="2178" y="1764"/>
                    <a:pt x="2187" y="1761"/>
                  </a:cubicBezTo>
                  <a:close/>
                  <a:moveTo>
                    <a:pt x="2250" y="1739"/>
                  </a:moveTo>
                  <a:lnTo>
                    <a:pt x="2250" y="1739"/>
                  </a:lnTo>
                  <a:cubicBezTo>
                    <a:pt x="2259" y="1736"/>
                    <a:pt x="2268" y="1740"/>
                    <a:pt x="2271" y="1749"/>
                  </a:cubicBezTo>
                  <a:cubicBezTo>
                    <a:pt x="2275" y="1758"/>
                    <a:pt x="2270" y="1767"/>
                    <a:pt x="2262" y="1770"/>
                  </a:cubicBezTo>
                  <a:cubicBezTo>
                    <a:pt x="2253" y="1774"/>
                    <a:pt x="2243" y="1769"/>
                    <a:pt x="2240" y="1761"/>
                  </a:cubicBezTo>
                  <a:cubicBezTo>
                    <a:pt x="2237" y="1752"/>
                    <a:pt x="2241" y="1742"/>
                    <a:pt x="2250" y="1739"/>
                  </a:cubicBezTo>
                  <a:close/>
                  <a:moveTo>
                    <a:pt x="2313" y="1718"/>
                  </a:moveTo>
                  <a:lnTo>
                    <a:pt x="2313" y="1718"/>
                  </a:lnTo>
                  <a:cubicBezTo>
                    <a:pt x="2322" y="1714"/>
                    <a:pt x="2331" y="1719"/>
                    <a:pt x="2334" y="1727"/>
                  </a:cubicBezTo>
                  <a:cubicBezTo>
                    <a:pt x="2338" y="1736"/>
                    <a:pt x="2333" y="1746"/>
                    <a:pt x="2325" y="1749"/>
                  </a:cubicBezTo>
                  <a:cubicBezTo>
                    <a:pt x="2316" y="1752"/>
                    <a:pt x="2306" y="1748"/>
                    <a:pt x="2303" y="1739"/>
                  </a:cubicBezTo>
                  <a:cubicBezTo>
                    <a:pt x="2300" y="1731"/>
                    <a:pt x="2304" y="1721"/>
                    <a:pt x="2313" y="1718"/>
                  </a:cubicBezTo>
                  <a:close/>
                  <a:moveTo>
                    <a:pt x="2376" y="1696"/>
                  </a:moveTo>
                  <a:lnTo>
                    <a:pt x="2376" y="1696"/>
                  </a:lnTo>
                  <a:cubicBezTo>
                    <a:pt x="2385" y="1693"/>
                    <a:pt x="2394" y="1697"/>
                    <a:pt x="2398" y="1706"/>
                  </a:cubicBezTo>
                  <a:cubicBezTo>
                    <a:pt x="2401" y="1714"/>
                    <a:pt x="2396" y="1724"/>
                    <a:pt x="2388" y="1727"/>
                  </a:cubicBezTo>
                  <a:cubicBezTo>
                    <a:pt x="2379" y="1730"/>
                    <a:pt x="2370" y="1726"/>
                    <a:pt x="2366" y="1717"/>
                  </a:cubicBezTo>
                  <a:cubicBezTo>
                    <a:pt x="2363" y="1709"/>
                    <a:pt x="2367" y="1699"/>
                    <a:pt x="2376" y="1696"/>
                  </a:cubicBezTo>
                  <a:close/>
                  <a:moveTo>
                    <a:pt x="2439" y="1674"/>
                  </a:moveTo>
                  <a:lnTo>
                    <a:pt x="2439" y="1674"/>
                  </a:lnTo>
                  <a:cubicBezTo>
                    <a:pt x="2448" y="1671"/>
                    <a:pt x="2457" y="1675"/>
                    <a:pt x="2461" y="1684"/>
                  </a:cubicBezTo>
                  <a:cubicBezTo>
                    <a:pt x="2464" y="1693"/>
                    <a:pt x="2460" y="1702"/>
                    <a:pt x="2451" y="1706"/>
                  </a:cubicBezTo>
                  <a:cubicBezTo>
                    <a:pt x="2442" y="1709"/>
                    <a:pt x="2433" y="1704"/>
                    <a:pt x="2429" y="1696"/>
                  </a:cubicBezTo>
                  <a:cubicBezTo>
                    <a:pt x="2426" y="1687"/>
                    <a:pt x="2431" y="1678"/>
                    <a:pt x="2439" y="1674"/>
                  </a:cubicBezTo>
                  <a:close/>
                  <a:moveTo>
                    <a:pt x="2502" y="1653"/>
                  </a:moveTo>
                  <a:lnTo>
                    <a:pt x="2502" y="1653"/>
                  </a:lnTo>
                  <a:cubicBezTo>
                    <a:pt x="2511" y="1650"/>
                    <a:pt x="2521" y="1654"/>
                    <a:pt x="2524" y="1662"/>
                  </a:cubicBezTo>
                  <a:cubicBezTo>
                    <a:pt x="2527" y="1671"/>
                    <a:pt x="2523" y="1681"/>
                    <a:pt x="2514" y="1684"/>
                  </a:cubicBezTo>
                  <a:cubicBezTo>
                    <a:pt x="2505" y="1687"/>
                    <a:pt x="2496" y="1683"/>
                    <a:pt x="2492" y="1674"/>
                  </a:cubicBezTo>
                  <a:cubicBezTo>
                    <a:pt x="2489" y="1666"/>
                    <a:pt x="2494" y="1656"/>
                    <a:pt x="2502" y="1653"/>
                  </a:cubicBezTo>
                  <a:close/>
                  <a:moveTo>
                    <a:pt x="2565" y="1631"/>
                  </a:moveTo>
                  <a:lnTo>
                    <a:pt x="2565" y="1631"/>
                  </a:lnTo>
                  <a:cubicBezTo>
                    <a:pt x="2574" y="1628"/>
                    <a:pt x="2584" y="1632"/>
                    <a:pt x="2587" y="1641"/>
                  </a:cubicBezTo>
                  <a:cubicBezTo>
                    <a:pt x="2590" y="1650"/>
                    <a:pt x="2586" y="1659"/>
                    <a:pt x="2577" y="1662"/>
                  </a:cubicBezTo>
                  <a:cubicBezTo>
                    <a:pt x="2568" y="1666"/>
                    <a:pt x="2559" y="1661"/>
                    <a:pt x="2556" y="1653"/>
                  </a:cubicBezTo>
                  <a:cubicBezTo>
                    <a:pt x="2552" y="1644"/>
                    <a:pt x="2557" y="1634"/>
                    <a:pt x="2565" y="1631"/>
                  </a:cubicBezTo>
                  <a:close/>
                  <a:moveTo>
                    <a:pt x="2629" y="1611"/>
                  </a:moveTo>
                  <a:lnTo>
                    <a:pt x="2629" y="1611"/>
                  </a:lnTo>
                  <a:cubicBezTo>
                    <a:pt x="2637" y="1607"/>
                    <a:pt x="2647" y="1612"/>
                    <a:pt x="2650" y="1620"/>
                  </a:cubicBezTo>
                  <a:cubicBezTo>
                    <a:pt x="2654" y="1629"/>
                    <a:pt x="2649" y="1638"/>
                    <a:pt x="2641" y="1642"/>
                  </a:cubicBezTo>
                  <a:lnTo>
                    <a:pt x="2640" y="1642"/>
                  </a:lnTo>
                  <a:cubicBezTo>
                    <a:pt x="2632" y="1645"/>
                    <a:pt x="2622" y="1641"/>
                    <a:pt x="2619" y="1632"/>
                  </a:cubicBezTo>
                  <a:cubicBezTo>
                    <a:pt x="2616" y="1623"/>
                    <a:pt x="2620" y="1614"/>
                    <a:pt x="2629" y="1611"/>
                  </a:cubicBezTo>
                  <a:close/>
                  <a:moveTo>
                    <a:pt x="2692" y="1590"/>
                  </a:moveTo>
                  <a:lnTo>
                    <a:pt x="2692" y="1590"/>
                  </a:lnTo>
                  <a:cubicBezTo>
                    <a:pt x="2701" y="1587"/>
                    <a:pt x="2710" y="1591"/>
                    <a:pt x="2714" y="1600"/>
                  </a:cubicBezTo>
                  <a:cubicBezTo>
                    <a:pt x="2717" y="1608"/>
                    <a:pt x="2713" y="1618"/>
                    <a:pt x="2704" y="1621"/>
                  </a:cubicBezTo>
                  <a:cubicBezTo>
                    <a:pt x="2695" y="1624"/>
                    <a:pt x="2686" y="1620"/>
                    <a:pt x="2682" y="1611"/>
                  </a:cubicBezTo>
                  <a:cubicBezTo>
                    <a:pt x="2679" y="1603"/>
                    <a:pt x="2684" y="1593"/>
                    <a:pt x="2692" y="1590"/>
                  </a:cubicBezTo>
                  <a:close/>
                  <a:moveTo>
                    <a:pt x="2757" y="1570"/>
                  </a:moveTo>
                  <a:lnTo>
                    <a:pt x="2757" y="1570"/>
                  </a:lnTo>
                  <a:cubicBezTo>
                    <a:pt x="2766" y="1567"/>
                    <a:pt x="2775" y="1572"/>
                    <a:pt x="2778" y="1581"/>
                  </a:cubicBezTo>
                  <a:cubicBezTo>
                    <a:pt x="2781" y="1590"/>
                    <a:pt x="2776" y="1599"/>
                    <a:pt x="2767" y="1602"/>
                  </a:cubicBezTo>
                  <a:cubicBezTo>
                    <a:pt x="2758" y="1605"/>
                    <a:pt x="2749" y="1600"/>
                    <a:pt x="2746" y="1591"/>
                  </a:cubicBezTo>
                  <a:cubicBezTo>
                    <a:pt x="2743" y="1582"/>
                    <a:pt x="2748" y="1573"/>
                    <a:pt x="2757" y="1570"/>
                  </a:cubicBezTo>
                  <a:close/>
                  <a:moveTo>
                    <a:pt x="2821" y="1551"/>
                  </a:moveTo>
                  <a:lnTo>
                    <a:pt x="2821" y="1551"/>
                  </a:lnTo>
                  <a:cubicBezTo>
                    <a:pt x="2830" y="1548"/>
                    <a:pt x="2839" y="1553"/>
                    <a:pt x="2842" y="1562"/>
                  </a:cubicBezTo>
                  <a:cubicBezTo>
                    <a:pt x="2844" y="1571"/>
                    <a:pt x="2840" y="1580"/>
                    <a:pt x="2831" y="1583"/>
                  </a:cubicBezTo>
                  <a:cubicBezTo>
                    <a:pt x="2822" y="1585"/>
                    <a:pt x="2813" y="1581"/>
                    <a:pt x="2810" y="1572"/>
                  </a:cubicBezTo>
                  <a:cubicBezTo>
                    <a:pt x="2807" y="1563"/>
                    <a:pt x="2812" y="1554"/>
                    <a:pt x="2821" y="1551"/>
                  </a:cubicBezTo>
                  <a:close/>
                  <a:moveTo>
                    <a:pt x="2885" y="1533"/>
                  </a:moveTo>
                  <a:lnTo>
                    <a:pt x="2885" y="1533"/>
                  </a:lnTo>
                  <a:cubicBezTo>
                    <a:pt x="2894" y="1530"/>
                    <a:pt x="2903" y="1535"/>
                    <a:pt x="2906" y="1544"/>
                  </a:cubicBezTo>
                  <a:cubicBezTo>
                    <a:pt x="2909" y="1553"/>
                    <a:pt x="2904" y="1562"/>
                    <a:pt x="2895" y="1565"/>
                  </a:cubicBezTo>
                  <a:cubicBezTo>
                    <a:pt x="2886" y="1567"/>
                    <a:pt x="2877" y="1563"/>
                    <a:pt x="2874" y="1554"/>
                  </a:cubicBezTo>
                  <a:cubicBezTo>
                    <a:pt x="2871" y="1545"/>
                    <a:pt x="2876" y="1536"/>
                    <a:pt x="2885" y="1533"/>
                  </a:cubicBezTo>
                  <a:close/>
                  <a:moveTo>
                    <a:pt x="2951" y="1516"/>
                  </a:moveTo>
                  <a:lnTo>
                    <a:pt x="2951" y="1516"/>
                  </a:lnTo>
                  <a:cubicBezTo>
                    <a:pt x="2960" y="1514"/>
                    <a:pt x="2969" y="1520"/>
                    <a:pt x="2971" y="1529"/>
                  </a:cubicBezTo>
                  <a:cubicBezTo>
                    <a:pt x="2973" y="1538"/>
                    <a:pt x="2968" y="1547"/>
                    <a:pt x="2959" y="1549"/>
                  </a:cubicBezTo>
                  <a:cubicBezTo>
                    <a:pt x="2950" y="1551"/>
                    <a:pt x="2941" y="1546"/>
                    <a:pt x="2938" y="1537"/>
                  </a:cubicBezTo>
                  <a:cubicBezTo>
                    <a:pt x="2936" y="1528"/>
                    <a:pt x="2942" y="1519"/>
                    <a:pt x="2951" y="1516"/>
                  </a:cubicBezTo>
                  <a:close/>
                  <a:moveTo>
                    <a:pt x="3017" y="1503"/>
                  </a:moveTo>
                  <a:lnTo>
                    <a:pt x="3017" y="1503"/>
                  </a:lnTo>
                  <a:cubicBezTo>
                    <a:pt x="3026" y="1501"/>
                    <a:pt x="3035" y="1507"/>
                    <a:pt x="3036" y="1516"/>
                  </a:cubicBezTo>
                  <a:cubicBezTo>
                    <a:pt x="3038" y="1525"/>
                    <a:pt x="3032" y="1534"/>
                    <a:pt x="3023" y="1536"/>
                  </a:cubicBezTo>
                  <a:cubicBezTo>
                    <a:pt x="3014" y="1537"/>
                    <a:pt x="3005" y="1531"/>
                    <a:pt x="3004" y="1522"/>
                  </a:cubicBezTo>
                  <a:cubicBezTo>
                    <a:pt x="3002" y="1513"/>
                    <a:pt x="3008" y="1505"/>
                    <a:pt x="3017" y="1503"/>
                  </a:cubicBezTo>
                  <a:close/>
                  <a:moveTo>
                    <a:pt x="3083" y="1491"/>
                  </a:moveTo>
                  <a:lnTo>
                    <a:pt x="3083" y="1491"/>
                  </a:lnTo>
                  <a:cubicBezTo>
                    <a:pt x="3092" y="1489"/>
                    <a:pt x="3100" y="1495"/>
                    <a:pt x="3102" y="1504"/>
                  </a:cubicBezTo>
                  <a:cubicBezTo>
                    <a:pt x="3104" y="1513"/>
                    <a:pt x="3098" y="1522"/>
                    <a:pt x="3089" y="1524"/>
                  </a:cubicBezTo>
                  <a:cubicBezTo>
                    <a:pt x="3080" y="1526"/>
                    <a:pt x="3071" y="1520"/>
                    <a:pt x="3069" y="1511"/>
                  </a:cubicBezTo>
                  <a:cubicBezTo>
                    <a:pt x="3068" y="1502"/>
                    <a:pt x="3074" y="1493"/>
                    <a:pt x="3083" y="1491"/>
                  </a:cubicBezTo>
                  <a:close/>
                  <a:moveTo>
                    <a:pt x="3150" y="1482"/>
                  </a:moveTo>
                  <a:lnTo>
                    <a:pt x="3150" y="1482"/>
                  </a:lnTo>
                  <a:cubicBezTo>
                    <a:pt x="3159" y="1481"/>
                    <a:pt x="3167" y="1488"/>
                    <a:pt x="3168" y="1497"/>
                  </a:cubicBezTo>
                  <a:cubicBezTo>
                    <a:pt x="3169" y="1506"/>
                    <a:pt x="3163" y="1514"/>
                    <a:pt x="3154" y="1515"/>
                  </a:cubicBezTo>
                  <a:cubicBezTo>
                    <a:pt x="3145" y="1516"/>
                    <a:pt x="3136" y="1510"/>
                    <a:pt x="3135" y="1501"/>
                  </a:cubicBezTo>
                  <a:cubicBezTo>
                    <a:pt x="3134" y="1492"/>
                    <a:pt x="3141" y="1483"/>
                    <a:pt x="3150" y="1482"/>
                  </a:cubicBezTo>
                  <a:close/>
                  <a:moveTo>
                    <a:pt x="3216" y="1475"/>
                  </a:moveTo>
                  <a:lnTo>
                    <a:pt x="3216" y="1475"/>
                  </a:lnTo>
                  <a:cubicBezTo>
                    <a:pt x="3225" y="1474"/>
                    <a:pt x="3233" y="1480"/>
                    <a:pt x="3235" y="1489"/>
                  </a:cubicBezTo>
                  <a:cubicBezTo>
                    <a:pt x="3236" y="1498"/>
                    <a:pt x="3229" y="1507"/>
                    <a:pt x="3220" y="1508"/>
                  </a:cubicBezTo>
                  <a:cubicBezTo>
                    <a:pt x="3211" y="1509"/>
                    <a:pt x="3203" y="1502"/>
                    <a:pt x="3201" y="1493"/>
                  </a:cubicBezTo>
                  <a:cubicBezTo>
                    <a:pt x="3200" y="1484"/>
                    <a:pt x="3207" y="1476"/>
                    <a:pt x="3216" y="1475"/>
                  </a:cubicBezTo>
                  <a:close/>
                  <a:moveTo>
                    <a:pt x="3283" y="1470"/>
                  </a:moveTo>
                  <a:lnTo>
                    <a:pt x="3283" y="1470"/>
                  </a:lnTo>
                  <a:cubicBezTo>
                    <a:pt x="3292" y="1469"/>
                    <a:pt x="3300" y="1475"/>
                    <a:pt x="3301" y="1485"/>
                  </a:cubicBezTo>
                  <a:cubicBezTo>
                    <a:pt x="3302" y="1494"/>
                    <a:pt x="3296" y="1502"/>
                    <a:pt x="3287" y="1503"/>
                  </a:cubicBezTo>
                  <a:lnTo>
                    <a:pt x="3286" y="1503"/>
                  </a:lnTo>
                  <a:cubicBezTo>
                    <a:pt x="3277" y="1504"/>
                    <a:pt x="3269" y="1498"/>
                    <a:pt x="3268" y="1489"/>
                  </a:cubicBezTo>
                  <a:cubicBezTo>
                    <a:pt x="3267" y="1479"/>
                    <a:pt x="3273" y="1471"/>
                    <a:pt x="3283" y="1470"/>
                  </a:cubicBezTo>
                  <a:close/>
                  <a:moveTo>
                    <a:pt x="3350" y="1466"/>
                  </a:moveTo>
                  <a:lnTo>
                    <a:pt x="3350" y="1466"/>
                  </a:lnTo>
                  <a:cubicBezTo>
                    <a:pt x="3359" y="1466"/>
                    <a:pt x="3367" y="1473"/>
                    <a:pt x="3368" y="1482"/>
                  </a:cubicBezTo>
                  <a:cubicBezTo>
                    <a:pt x="3368" y="1491"/>
                    <a:pt x="3361" y="1499"/>
                    <a:pt x="3352" y="1500"/>
                  </a:cubicBezTo>
                  <a:cubicBezTo>
                    <a:pt x="3343" y="1500"/>
                    <a:pt x="3335" y="1493"/>
                    <a:pt x="3334" y="1484"/>
                  </a:cubicBezTo>
                  <a:cubicBezTo>
                    <a:pt x="3334" y="1475"/>
                    <a:pt x="3341" y="1467"/>
                    <a:pt x="3350" y="1466"/>
                  </a:cubicBezTo>
                  <a:close/>
                  <a:moveTo>
                    <a:pt x="3417" y="1464"/>
                  </a:moveTo>
                  <a:lnTo>
                    <a:pt x="3417" y="1464"/>
                  </a:lnTo>
                  <a:cubicBezTo>
                    <a:pt x="3426" y="1464"/>
                    <a:pt x="3434" y="1471"/>
                    <a:pt x="3434" y="1480"/>
                  </a:cubicBezTo>
                  <a:cubicBezTo>
                    <a:pt x="3435" y="1489"/>
                    <a:pt x="3428" y="1497"/>
                    <a:pt x="3419" y="1498"/>
                  </a:cubicBezTo>
                  <a:cubicBezTo>
                    <a:pt x="3410" y="1498"/>
                    <a:pt x="3402" y="1491"/>
                    <a:pt x="3401" y="1482"/>
                  </a:cubicBezTo>
                  <a:cubicBezTo>
                    <a:pt x="3401" y="1473"/>
                    <a:pt x="3408" y="1465"/>
                    <a:pt x="3417" y="1464"/>
                  </a:cubicBezTo>
                  <a:close/>
                  <a:moveTo>
                    <a:pt x="3483" y="1463"/>
                  </a:moveTo>
                  <a:lnTo>
                    <a:pt x="3484" y="1463"/>
                  </a:lnTo>
                  <a:cubicBezTo>
                    <a:pt x="3493" y="1462"/>
                    <a:pt x="3501" y="1469"/>
                    <a:pt x="3501" y="1479"/>
                  </a:cubicBezTo>
                  <a:cubicBezTo>
                    <a:pt x="3502" y="1488"/>
                    <a:pt x="3495" y="1496"/>
                    <a:pt x="3485" y="1496"/>
                  </a:cubicBezTo>
                  <a:cubicBezTo>
                    <a:pt x="3476" y="1497"/>
                    <a:pt x="3468" y="1490"/>
                    <a:pt x="3468" y="1481"/>
                  </a:cubicBezTo>
                  <a:cubicBezTo>
                    <a:pt x="3467" y="1471"/>
                    <a:pt x="3474" y="1463"/>
                    <a:pt x="3483" y="1463"/>
                  </a:cubicBezTo>
                  <a:close/>
                  <a:moveTo>
                    <a:pt x="3550" y="1462"/>
                  </a:moveTo>
                  <a:lnTo>
                    <a:pt x="3550" y="1462"/>
                  </a:lnTo>
                  <a:cubicBezTo>
                    <a:pt x="3559" y="1461"/>
                    <a:pt x="3567" y="1468"/>
                    <a:pt x="3568" y="1477"/>
                  </a:cubicBezTo>
                  <a:cubicBezTo>
                    <a:pt x="3568" y="1486"/>
                    <a:pt x="3561" y="1494"/>
                    <a:pt x="3552" y="1495"/>
                  </a:cubicBezTo>
                  <a:cubicBezTo>
                    <a:pt x="3543" y="1495"/>
                    <a:pt x="3535" y="1488"/>
                    <a:pt x="3535" y="1479"/>
                  </a:cubicBezTo>
                  <a:cubicBezTo>
                    <a:pt x="3534" y="1470"/>
                    <a:pt x="3541" y="1462"/>
                    <a:pt x="3550" y="1462"/>
                  </a:cubicBezTo>
                  <a:close/>
                  <a:moveTo>
                    <a:pt x="3617" y="1461"/>
                  </a:moveTo>
                  <a:lnTo>
                    <a:pt x="3617" y="1461"/>
                  </a:lnTo>
                  <a:cubicBezTo>
                    <a:pt x="3626" y="1460"/>
                    <a:pt x="3634" y="1467"/>
                    <a:pt x="3635" y="1476"/>
                  </a:cubicBezTo>
                  <a:cubicBezTo>
                    <a:pt x="3635" y="1485"/>
                    <a:pt x="3628" y="1493"/>
                    <a:pt x="3619" y="1494"/>
                  </a:cubicBezTo>
                  <a:cubicBezTo>
                    <a:pt x="3610" y="1494"/>
                    <a:pt x="3602" y="1487"/>
                    <a:pt x="3601" y="1478"/>
                  </a:cubicBezTo>
                  <a:cubicBezTo>
                    <a:pt x="3601" y="1469"/>
                    <a:pt x="3608" y="1461"/>
                    <a:pt x="3617" y="1461"/>
                  </a:cubicBezTo>
                  <a:close/>
                  <a:moveTo>
                    <a:pt x="3684" y="1458"/>
                  </a:moveTo>
                  <a:lnTo>
                    <a:pt x="3684" y="1458"/>
                  </a:lnTo>
                  <a:cubicBezTo>
                    <a:pt x="3693" y="1457"/>
                    <a:pt x="3701" y="1464"/>
                    <a:pt x="3701" y="1473"/>
                  </a:cubicBezTo>
                  <a:cubicBezTo>
                    <a:pt x="3702" y="1483"/>
                    <a:pt x="3695" y="1491"/>
                    <a:pt x="3685" y="1491"/>
                  </a:cubicBezTo>
                  <a:cubicBezTo>
                    <a:pt x="3676" y="1492"/>
                    <a:pt x="3668" y="1485"/>
                    <a:pt x="3668" y="1475"/>
                  </a:cubicBezTo>
                  <a:cubicBezTo>
                    <a:pt x="3667" y="1466"/>
                    <a:pt x="3674" y="1458"/>
                    <a:pt x="3684" y="1458"/>
                  </a:cubicBezTo>
                  <a:close/>
                  <a:moveTo>
                    <a:pt x="3749" y="1453"/>
                  </a:moveTo>
                  <a:lnTo>
                    <a:pt x="3749" y="1453"/>
                  </a:lnTo>
                  <a:cubicBezTo>
                    <a:pt x="3758" y="1452"/>
                    <a:pt x="3766" y="1459"/>
                    <a:pt x="3768" y="1468"/>
                  </a:cubicBezTo>
                  <a:cubicBezTo>
                    <a:pt x="3769" y="1477"/>
                    <a:pt x="3762" y="1485"/>
                    <a:pt x="3753" y="1486"/>
                  </a:cubicBezTo>
                  <a:cubicBezTo>
                    <a:pt x="3744" y="1488"/>
                    <a:pt x="3736" y="1481"/>
                    <a:pt x="3734" y="1472"/>
                  </a:cubicBezTo>
                  <a:cubicBezTo>
                    <a:pt x="3733" y="1463"/>
                    <a:pt x="3740" y="1454"/>
                    <a:pt x="3749" y="1453"/>
                  </a:cubicBezTo>
                  <a:close/>
                  <a:moveTo>
                    <a:pt x="3814" y="1446"/>
                  </a:moveTo>
                  <a:lnTo>
                    <a:pt x="3814" y="1446"/>
                  </a:lnTo>
                  <a:cubicBezTo>
                    <a:pt x="3823" y="1445"/>
                    <a:pt x="3832" y="1451"/>
                    <a:pt x="3834" y="1460"/>
                  </a:cubicBezTo>
                  <a:cubicBezTo>
                    <a:pt x="3835" y="1469"/>
                    <a:pt x="3829" y="1478"/>
                    <a:pt x="3820" y="1479"/>
                  </a:cubicBezTo>
                  <a:cubicBezTo>
                    <a:pt x="3811" y="1481"/>
                    <a:pt x="3803" y="1475"/>
                    <a:pt x="3801" y="1466"/>
                  </a:cubicBezTo>
                  <a:cubicBezTo>
                    <a:pt x="3799" y="1457"/>
                    <a:pt x="3805" y="1448"/>
                    <a:pt x="3814" y="1446"/>
                  </a:cubicBezTo>
                  <a:close/>
                  <a:moveTo>
                    <a:pt x="3880" y="1436"/>
                  </a:moveTo>
                  <a:lnTo>
                    <a:pt x="3880" y="1436"/>
                  </a:lnTo>
                  <a:cubicBezTo>
                    <a:pt x="3889" y="1435"/>
                    <a:pt x="3898" y="1441"/>
                    <a:pt x="3900" y="1450"/>
                  </a:cubicBezTo>
                  <a:cubicBezTo>
                    <a:pt x="3901" y="1459"/>
                    <a:pt x="3895" y="1467"/>
                    <a:pt x="3886" y="1469"/>
                  </a:cubicBezTo>
                  <a:cubicBezTo>
                    <a:pt x="3877" y="1471"/>
                    <a:pt x="3869" y="1465"/>
                    <a:pt x="3867" y="1456"/>
                  </a:cubicBezTo>
                  <a:cubicBezTo>
                    <a:pt x="3865" y="1447"/>
                    <a:pt x="3871" y="1438"/>
                    <a:pt x="3880" y="1436"/>
                  </a:cubicBezTo>
                  <a:close/>
                  <a:moveTo>
                    <a:pt x="3945" y="1424"/>
                  </a:moveTo>
                  <a:lnTo>
                    <a:pt x="3945" y="1424"/>
                  </a:lnTo>
                  <a:cubicBezTo>
                    <a:pt x="3954" y="1422"/>
                    <a:pt x="3963" y="1427"/>
                    <a:pt x="3965" y="1436"/>
                  </a:cubicBezTo>
                  <a:cubicBezTo>
                    <a:pt x="3967" y="1445"/>
                    <a:pt x="3962" y="1454"/>
                    <a:pt x="3953" y="1456"/>
                  </a:cubicBezTo>
                  <a:cubicBezTo>
                    <a:pt x="3944" y="1459"/>
                    <a:pt x="3935" y="1453"/>
                    <a:pt x="3933" y="1444"/>
                  </a:cubicBezTo>
                  <a:cubicBezTo>
                    <a:pt x="3930" y="1435"/>
                    <a:pt x="3936" y="1426"/>
                    <a:pt x="3945" y="1424"/>
                  </a:cubicBezTo>
                  <a:close/>
                  <a:moveTo>
                    <a:pt x="4010" y="1410"/>
                  </a:moveTo>
                  <a:lnTo>
                    <a:pt x="4010" y="1410"/>
                  </a:lnTo>
                  <a:cubicBezTo>
                    <a:pt x="4019" y="1408"/>
                    <a:pt x="4028" y="1413"/>
                    <a:pt x="4030" y="1422"/>
                  </a:cubicBezTo>
                  <a:cubicBezTo>
                    <a:pt x="4032" y="1431"/>
                    <a:pt x="4027" y="1440"/>
                    <a:pt x="4018" y="1442"/>
                  </a:cubicBezTo>
                  <a:cubicBezTo>
                    <a:pt x="4009" y="1444"/>
                    <a:pt x="4000" y="1439"/>
                    <a:pt x="3998" y="1430"/>
                  </a:cubicBezTo>
                  <a:cubicBezTo>
                    <a:pt x="3996" y="1421"/>
                    <a:pt x="4001" y="1412"/>
                    <a:pt x="4010" y="1410"/>
                  </a:cubicBezTo>
                  <a:close/>
                  <a:moveTo>
                    <a:pt x="4074" y="1394"/>
                  </a:moveTo>
                  <a:lnTo>
                    <a:pt x="4074" y="1393"/>
                  </a:lnTo>
                  <a:cubicBezTo>
                    <a:pt x="4082" y="1391"/>
                    <a:pt x="4092" y="1396"/>
                    <a:pt x="4094" y="1404"/>
                  </a:cubicBezTo>
                  <a:cubicBezTo>
                    <a:pt x="4097" y="1413"/>
                    <a:pt x="4092" y="1423"/>
                    <a:pt x="4084" y="1425"/>
                  </a:cubicBezTo>
                  <a:lnTo>
                    <a:pt x="4083" y="1425"/>
                  </a:lnTo>
                  <a:cubicBezTo>
                    <a:pt x="4075" y="1428"/>
                    <a:pt x="4065" y="1423"/>
                    <a:pt x="4063" y="1414"/>
                  </a:cubicBezTo>
                  <a:cubicBezTo>
                    <a:pt x="4060" y="1406"/>
                    <a:pt x="4065" y="1396"/>
                    <a:pt x="4074" y="1394"/>
                  </a:cubicBezTo>
                  <a:close/>
                  <a:moveTo>
                    <a:pt x="4137" y="1374"/>
                  </a:moveTo>
                  <a:lnTo>
                    <a:pt x="4137" y="1374"/>
                  </a:lnTo>
                  <a:cubicBezTo>
                    <a:pt x="4146" y="1371"/>
                    <a:pt x="4156" y="1376"/>
                    <a:pt x="4158" y="1385"/>
                  </a:cubicBezTo>
                  <a:cubicBezTo>
                    <a:pt x="4161" y="1394"/>
                    <a:pt x="4156" y="1403"/>
                    <a:pt x="4147" y="1406"/>
                  </a:cubicBezTo>
                  <a:cubicBezTo>
                    <a:pt x="4139" y="1409"/>
                    <a:pt x="4129" y="1404"/>
                    <a:pt x="4126" y="1395"/>
                  </a:cubicBezTo>
                  <a:cubicBezTo>
                    <a:pt x="4124" y="1386"/>
                    <a:pt x="4129" y="1377"/>
                    <a:pt x="4137" y="1374"/>
                  </a:cubicBezTo>
                  <a:close/>
                  <a:moveTo>
                    <a:pt x="4200" y="1355"/>
                  </a:moveTo>
                  <a:lnTo>
                    <a:pt x="4200" y="1355"/>
                  </a:lnTo>
                  <a:cubicBezTo>
                    <a:pt x="4209" y="1352"/>
                    <a:pt x="4219" y="1356"/>
                    <a:pt x="4222" y="1365"/>
                  </a:cubicBezTo>
                  <a:cubicBezTo>
                    <a:pt x="4225" y="1373"/>
                    <a:pt x="4221" y="1383"/>
                    <a:pt x="4212" y="1386"/>
                  </a:cubicBezTo>
                  <a:cubicBezTo>
                    <a:pt x="4203" y="1389"/>
                    <a:pt x="4194" y="1385"/>
                    <a:pt x="4191" y="1376"/>
                  </a:cubicBezTo>
                  <a:cubicBezTo>
                    <a:pt x="4187" y="1368"/>
                    <a:pt x="4192" y="1358"/>
                    <a:pt x="4200" y="1355"/>
                  </a:cubicBezTo>
                  <a:close/>
                  <a:moveTo>
                    <a:pt x="4264" y="1334"/>
                  </a:moveTo>
                  <a:lnTo>
                    <a:pt x="4264" y="1334"/>
                  </a:lnTo>
                  <a:cubicBezTo>
                    <a:pt x="4272" y="1331"/>
                    <a:pt x="4282" y="1335"/>
                    <a:pt x="4285" y="1344"/>
                  </a:cubicBezTo>
                  <a:cubicBezTo>
                    <a:pt x="4288" y="1353"/>
                    <a:pt x="4284" y="1362"/>
                    <a:pt x="4275" y="1365"/>
                  </a:cubicBezTo>
                  <a:cubicBezTo>
                    <a:pt x="4267" y="1369"/>
                    <a:pt x="4257" y="1364"/>
                    <a:pt x="4254" y="1356"/>
                  </a:cubicBezTo>
                  <a:cubicBezTo>
                    <a:pt x="4251" y="1347"/>
                    <a:pt x="4255" y="1337"/>
                    <a:pt x="4264" y="1334"/>
                  </a:cubicBezTo>
                  <a:close/>
                  <a:moveTo>
                    <a:pt x="4327" y="1313"/>
                  </a:moveTo>
                  <a:lnTo>
                    <a:pt x="4327" y="1313"/>
                  </a:lnTo>
                  <a:cubicBezTo>
                    <a:pt x="4335" y="1309"/>
                    <a:pt x="4345" y="1314"/>
                    <a:pt x="4348" y="1322"/>
                  </a:cubicBezTo>
                  <a:cubicBezTo>
                    <a:pt x="4352" y="1331"/>
                    <a:pt x="4347" y="1341"/>
                    <a:pt x="4339" y="1344"/>
                  </a:cubicBezTo>
                  <a:cubicBezTo>
                    <a:pt x="4330" y="1347"/>
                    <a:pt x="4320" y="1343"/>
                    <a:pt x="4317" y="1334"/>
                  </a:cubicBezTo>
                  <a:cubicBezTo>
                    <a:pt x="4314" y="1326"/>
                    <a:pt x="4318" y="1316"/>
                    <a:pt x="4327" y="1313"/>
                  </a:cubicBezTo>
                  <a:close/>
                  <a:moveTo>
                    <a:pt x="4388" y="1290"/>
                  </a:moveTo>
                  <a:lnTo>
                    <a:pt x="4388" y="1290"/>
                  </a:lnTo>
                  <a:cubicBezTo>
                    <a:pt x="4396" y="1286"/>
                    <a:pt x="4406" y="1290"/>
                    <a:pt x="4410" y="1298"/>
                  </a:cubicBezTo>
                  <a:cubicBezTo>
                    <a:pt x="4414" y="1306"/>
                    <a:pt x="4411" y="1316"/>
                    <a:pt x="4402" y="1320"/>
                  </a:cubicBezTo>
                  <a:cubicBezTo>
                    <a:pt x="4394" y="1324"/>
                    <a:pt x="4384" y="1320"/>
                    <a:pt x="4380" y="1312"/>
                  </a:cubicBezTo>
                  <a:cubicBezTo>
                    <a:pt x="4376" y="1304"/>
                    <a:pt x="4380" y="1294"/>
                    <a:pt x="4388" y="1290"/>
                  </a:cubicBezTo>
                  <a:close/>
                  <a:moveTo>
                    <a:pt x="4449" y="1264"/>
                  </a:moveTo>
                  <a:lnTo>
                    <a:pt x="4449" y="1264"/>
                  </a:lnTo>
                  <a:cubicBezTo>
                    <a:pt x="4458" y="1260"/>
                    <a:pt x="4468" y="1263"/>
                    <a:pt x="4472" y="1272"/>
                  </a:cubicBezTo>
                  <a:cubicBezTo>
                    <a:pt x="4475" y="1280"/>
                    <a:pt x="4472" y="1290"/>
                    <a:pt x="4464" y="1294"/>
                  </a:cubicBezTo>
                  <a:lnTo>
                    <a:pt x="4463" y="1294"/>
                  </a:lnTo>
                  <a:cubicBezTo>
                    <a:pt x="4455" y="1298"/>
                    <a:pt x="4445" y="1294"/>
                    <a:pt x="4441" y="1286"/>
                  </a:cubicBezTo>
                  <a:cubicBezTo>
                    <a:pt x="4437" y="1277"/>
                    <a:pt x="4441" y="1267"/>
                    <a:pt x="4449" y="1264"/>
                  </a:cubicBezTo>
                  <a:close/>
                  <a:moveTo>
                    <a:pt x="4510" y="1237"/>
                  </a:moveTo>
                  <a:lnTo>
                    <a:pt x="4510" y="1237"/>
                  </a:lnTo>
                  <a:cubicBezTo>
                    <a:pt x="4518" y="1233"/>
                    <a:pt x="4528" y="1236"/>
                    <a:pt x="4532" y="1244"/>
                  </a:cubicBezTo>
                  <a:cubicBezTo>
                    <a:pt x="4536" y="1252"/>
                    <a:pt x="4533" y="1262"/>
                    <a:pt x="4525" y="1266"/>
                  </a:cubicBezTo>
                  <a:cubicBezTo>
                    <a:pt x="4517" y="1271"/>
                    <a:pt x="4507" y="1268"/>
                    <a:pt x="4503" y="1259"/>
                  </a:cubicBezTo>
                  <a:cubicBezTo>
                    <a:pt x="4498" y="1251"/>
                    <a:pt x="4501" y="1241"/>
                    <a:pt x="4510" y="1237"/>
                  </a:cubicBezTo>
                  <a:close/>
                  <a:moveTo>
                    <a:pt x="4571" y="1209"/>
                  </a:moveTo>
                  <a:lnTo>
                    <a:pt x="4571" y="1208"/>
                  </a:lnTo>
                  <a:cubicBezTo>
                    <a:pt x="4579" y="1205"/>
                    <a:pt x="4589" y="1208"/>
                    <a:pt x="4593" y="1217"/>
                  </a:cubicBezTo>
                  <a:cubicBezTo>
                    <a:pt x="4597" y="1225"/>
                    <a:pt x="4593" y="1235"/>
                    <a:pt x="4585" y="1239"/>
                  </a:cubicBezTo>
                  <a:cubicBezTo>
                    <a:pt x="4577" y="1243"/>
                    <a:pt x="4567" y="1239"/>
                    <a:pt x="4563" y="1231"/>
                  </a:cubicBezTo>
                  <a:cubicBezTo>
                    <a:pt x="4559" y="1222"/>
                    <a:pt x="4563" y="1212"/>
                    <a:pt x="4571" y="1209"/>
                  </a:cubicBezTo>
                  <a:close/>
                  <a:moveTo>
                    <a:pt x="4632" y="1182"/>
                  </a:moveTo>
                  <a:lnTo>
                    <a:pt x="4632" y="1182"/>
                  </a:lnTo>
                  <a:cubicBezTo>
                    <a:pt x="4640" y="1178"/>
                    <a:pt x="4650" y="1181"/>
                    <a:pt x="4654" y="1190"/>
                  </a:cubicBezTo>
                  <a:cubicBezTo>
                    <a:pt x="4658" y="1198"/>
                    <a:pt x="4654" y="1208"/>
                    <a:pt x="4646" y="1212"/>
                  </a:cubicBezTo>
                  <a:cubicBezTo>
                    <a:pt x="4638" y="1216"/>
                    <a:pt x="4628" y="1212"/>
                    <a:pt x="4624" y="1204"/>
                  </a:cubicBezTo>
                  <a:cubicBezTo>
                    <a:pt x="4620" y="1196"/>
                    <a:pt x="4624" y="1186"/>
                    <a:pt x="4632" y="1182"/>
                  </a:cubicBezTo>
                  <a:close/>
                  <a:moveTo>
                    <a:pt x="4694" y="1156"/>
                  </a:moveTo>
                  <a:lnTo>
                    <a:pt x="4694" y="1156"/>
                  </a:lnTo>
                  <a:cubicBezTo>
                    <a:pt x="4702" y="1153"/>
                    <a:pt x="4712" y="1156"/>
                    <a:pt x="4716" y="1164"/>
                  </a:cubicBezTo>
                  <a:cubicBezTo>
                    <a:pt x="4720" y="1173"/>
                    <a:pt x="4716" y="1183"/>
                    <a:pt x="4708" y="1187"/>
                  </a:cubicBezTo>
                  <a:cubicBezTo>
                    <a:pt x="4699" y="1191"/>
                    <a:pt x="4689" y="1187"/>
                    <a:pt x="4686" y="1179"/>
                  </a:cubicBezTo>
                  <a:cubicBezTo>
                    <a:pt x="4682" y="1170"/>
                    <a:pt x="4685" y="1160"/>
                    <a:pt x="4694" y="1156"/>
                  </a:cubicBezTo>
                  <a:close/>
                  <a:moveTo>
                    <a:pt x="4757" y="1132"/>
                  </a:moveTo>
                  <a:lnTo>
                    <a:pt x="4757" y="1132"/>
                  </a:lnTo>
                  <a:cubicBezTo>
                    <a:pt x="4766" y="1129"/>
                    <a:pt x="4775" y="1133"/>
                    <a:pt x="4779" y="1142"/>
                  </a:cubicBezTo>
                  <a:cubicBezTo>
                    <a:pt x="4782" y="1151"/>
                    <a:pt x="4778" y="1160"/>
                    <a:pt x="4769" y="1163"/>
                  </a:cubicBezTo>
                  <a:cubicBezTo>
                    <a:pt x="4760" y="1167"/>
                    <a:pt x="4751" y="1162"/>
                    <a:pt x="4747" y="1154"/>
                  </a:cubicBezTo>
                  <a:cubicBezTo>
                    <a:pt x="4744" y="1145"/>
                    <a:pt x="4749" y="1135"/>
                    <a:pt x="4757" y="1132"/>
                  </a:cubicBezTo>
                  <a:close/>
                  <a:moveTo>
                    <a:pt x="4821" y="1111"/>
                  </a:moveTo>
                  <a:lnTo>
                    <a:pt x="4821" y="1111"/>
                  </a:lnTo>
                  <a:cubicBezTo>
                    <a:pt x="4829" y="1108"/>
                    <a:pt x="4839" y="1112"/>
                    <a:pt x="4842" y="1121"/>
                  </a:cubicBezTo>
                  <a:cubicBezTo>
                    <a:pt x="4845" y="1130"/>
                    <a:pt x="4841" y="1139"/>
                    <a:pt x="4832" y="1143"/>
                  </a:cubicBezTo>
                  <a:cubicBezTo>
                    <a:pt x="4824" y="1146"/>
                    <a:pt x="4814" y="1141"/>
                    <a:pt x="4811" y="1133"/>
                  </a:cubicBezTo>
                  <a:cubicBezTo>
                    <a:pt x="4808" y="1124"/>
                    <a:pt x="4812" y="1115"/>
                    <a:pt x="4821" y="1111"/>
                  </a:cubicBezTo>
                  <a:close/>
                  <a:moveTo>
                    <a:pt x="4886" y="1093"/>
                  </a:moveTo>
                  <a:lnTo>
                    <a:pt x="4886" y="1093"/>
                  </a:lnTo>
                  <a:cubicBezTo>
                    <a:pt x="4895" y="1090"/>
                    <a:pt x="4904" y="1095"/>
                    <a:pt x="4907" y="1104"/>
                  </a:cubicBezTo>
                  <a:cubicBezTo>
                    <a:pt x="4909" y="1113"/>
                    <a:pt x="4904" y="1122"/>
                    <a:pt x="4896" y="1125"/>
                  </a:cubicBezTo>
                  <a:cubicBezTo>
                    <a:pt x="4887" y="1128"/>
                    <a:pt x="4878" y="1123"/>
                    <a:pt x="4875" y="1114"/>
                  </a:cubicBezTo>
                  <a:cubicBezTo>
                    <a:pt x="4872" y="1105"/>
                    <a:pt x="4877" y="1096"/>
                    <a:pt x="4886" y="1093"/>
                  </a:cubicBezTo>
                  <a:close/>
                  <a:moveTo>
                    <a:pt x="4950" y="1077"/>
                  </a:moveTo>
                  <a:lnTo>
                    <a:pt x="4950" y="1077"/>
                  </a:lnTo>
                  <a:cubicBezTo>
                    <a:pt x="4959" y="1074"/>
                    <a:pt x="4968" y="1079"/>
                    <a:pt x="4971" y="1088"/>
                  </a:cubicBezTo>
                  <a:cubicBezTo>
                    <a:pt x="4974" y="1096"/>
                    <a:pt x="4969" y="1106"/>
                    <a:pt x="4960" y="1109"/>
                  </a:cubicBezTo>
                  <a:cubicBezTo>
                    <a:pt x="4951" y="1111"/>
                    <a:pt x="4942" y="1106"/>
                    <a:pt x="4939" y="1098"/>
                  </a:cubicBezTo>
                  <a:cubicBezTo>
                    <a:pt x="4937" y="1089"/>
                    <a:pt x="4942" y="1079"/>
                    <a:pt x="4950" y="1077"/>
                  </a:cubicBezTo>
                  <a:close/>
                  <a:moveTo>
                    <a:pt x="5015" y="1061"/>
                  </a:moveTo>
                  <a:lnTo>
                    <a:pt x="5015" y="1061"/>
                  </a:lnTo>
                  <a:cubicBezTo>
                    <a:pt x="5024" y="1058"/>
                    <a:pt x="5033" y="1063"/>
                    <a:pt x="5036" y="1071"/>
                  </a:cubicBezTo>
                  <a:cubicBezTo>
                    <a:pt x="5039" y="1080"/>
                    <a:pt x="5034" y="1090"/>
                    <a:pt x="5025" y="1092"/>
                  </a:cubicBezTo>
                  <a:cubicBezTo>
                    <a:pt x="5016" y="1095"/>
                    <a:pt x="5007" y="1090"/>
                    <a:pt x="5004" y="1081"/>
                  </a:cubicBezTo>
                  <a:cubicBezTo>
                    <a:pt x="5001" y="1073"/>
                    <a:pt x="5006" y="1063"/>
                    <a:pt x="5015" y="1061"/>
                  </a:cubicBezTo>
                  <a:close/>
                  <a:moveTo>
                    <a:pt x="5079" y="1043"/>
                  </a:moveTo>
                  <a:lnTo>
                    <a:pt x="5079" y="1043"/>
                  </a:lnTo>
                  <a:cubicBezTo>
                    <a:pt x="5088" y="1041"/>
                    <a:pt x="5098" y="1045"/>
                    <a:pt x="5100" y="1054"/>
                  </a:cubicBezTo>
                  <a:cubicBezTo>
                    <a:pt x="5103" y="1063"/>
                    <a:pt x="5098" y="1072"/>
                    <a:pt x="5089" y="1075"/>
                  </a:cubicBezTo>
                  <a:cubicBezTo>
                    <a:pt x="5081" y="1078"/>
                    <a:pt x="5071" y="1073"/>
                    <a:pt x="5069" y="1064"/>
                  </a:cubicBezTo>
                  <a:cubicBezTo>
                    <a:pt x="5066" y="1055"/>
                    <a:pt x="5071" y="1046"/>
                    <a:pt x="5079" y="1043"/>
                  </a:cubicBezTo>
                  <a:close/>
                  <a:moveTo>
                    <a:pt x="5143" y="1025"/>
                  </a:moveTo>
                  <a:lnTo>
                    <a:pt x="5143" y="1025"/>
                  </a:lnTo>
                  <a:cubicBezTo>
                    <a:pt x="5152" y="1022"/>
                    <a:pt x="5162" y="1027"/>
                    <a:pt x="5164" y="1036"/>
                  </a:cubicBezTo>
                  <a:cubicBezTo>
                    <a:pt x="5167" y="1044"/>
                    <a:pt x="5162" y="1054"/>
                    <a:pt x="5153" y="1056"/>
                  </a:cubicBezTo>
                  <a:cubicBezTo>
                    <a:pt x="5145" y="1059"/>
                    <a:pt x="5135" y="1054"/>
                    <a:pt x="5133" y="1045"/>
                  </a:cubicBezTo>
                  <a:cubicBezTo>
                    <a:pt x="5130" y="1037"/>
                    <a:pt x="5135" y="1027"/>
                    <a:pt x="5143" y="1025"/>
                  </a:cubicBezTo>
                  <a:close/>
                  <a:moveTo>
                    <a:pt x="5206" y="1005"/>
                  </a:moveTo>
                  <a:lnTo>
                    <a:pt x="5206" y="1005"/>
                  </a:lnTo>
                  <a:cubicBezTo>
                    <a:pt x="5215" y="1002"/>
                    <a:pt x="5225" y="1006"/>
                    <a:pt x="5228" y="1015"/>
                  </a:cubicBezTo>
                  <a:cubicBezTo>
                    <a:pt x="5231" y="1024"/>
                    <a:pt x="5227" y="1033"/>
                    <a:pt x="5218" y="1036"/>
                  </a:cubicBezTo>
                  <a:cubicBezTo>
                    <a:pt x="5209" y="1040"/>
                    <a:pt x="5200" y="1035"/>
                    <a:pt x="5197" y="1027"/>
                  </a:cubicBezTo>
                  <a:cubicBezTo>
                    <a:pt x="5193" y="1018"/>
                    <a:pt x="5198" y="1009"/>
                    <a:pt x="5206" y="1005"/>
                  </a:cubicBezTo>
                  <a:close/>
                  <a:moveTo>
                    <a:pt x="5269" y="982"/>
                  </a:moveTo>
                  <a:lnTo>
                    <a:pt x="5269" y="982"/>
                  </a:lnTo>
                  <a:cubicBezTo>
                    <a:pt x="5278" y="979"/>
                    <a:pt x="5287" y="984"/>
                    <a:pt x="5290" y="992"/>
                  </a:cubicBezTo>
                  <a:cubicBezTo>
                    <a:pt x="5294" y="1001"/>
                    <a:pt x="5289" y="1010"/>
                    <a:pt x="5281" y="1014"/>
                  </a:cubicBezTo>
                  <a:cubicBezTo>
                    <a:pt x="5272" y="1017"/>
                    <a:pt x="5262" y="1013"/>
                    <a:pt x="5259" y="1004"/>
                  </a:cubicBezTo>
                  <a:cubicBezTo>
                    <a:pt x="5256" y="995"/>
                    <a:pt x="5260" y="986"/>
                    <a:pt x="5269" y="982"/>
                  </a:cubicBezTo>
                  <a:close/>
                  <a:moveTo>
                    <a:pt x="5330" y="959"/>
                  </a:moveTo>
                  <a:lnTo>
                    <a:pt x="5330" y="959"/>
                  </a:lnTo>
                  <a:cubicBezTo>
                    <a:pt x="5338" y="955"/>
                    <a:pt x="5348" y="959"/>
                    <a:pt x="5352" y="967"/>
                  </a:cubicBezTo>
                  <a:cubicBezTo>
                    <a:pt x="5356" y="975"/>
                    <a:pt x="5352" y="985"/>
                    <a:pt x="5344" y="989"/>
                  </a:cubicBezTo>
                  <a:cubicBezTo>
                    <a:pt x="5336" y="993"/>
                    <a:pt x="5326" y="989"/>
                    <a:pt x="5322" y="981"/>
                  </a:cubicBezTo>
                  <a:cubicBezTo>
                    <a:pt x="5318" y="973"/>
                    <a:pt x="5322" y="963"/>
                    <a:pt x="5330" y="959"/>
                  </a:cubicBezTo>
                  <a:close/>
                  <a:moveTo>
                    <a:pt x="5390" y="932"/>
                  </a:moveTo>
                  <a:lnTo>
                    <a:pt x="5390" y="932"/>
                  </a:lnTo>
                  <a:cubicBezTo>
                    <a:pt x="5398" y="928"/>
                    <a:pt x="5408" y="931"/>
                    <a:pt x="5413" y="939"/>
                  </a:cubicBezTo>
                  <a:cubicBezTo>
                    <a:pt x="5417" y="947"/>
                    <a:pt x="5414" y="957"/>
                    <a:pt x="5406" y="961"/>
                  </a:cubicBezTo>
                  <a:cubicBezTo>
                    <a:pt x="5398" y="966"/>
                    <a:pt x="5387" y="963"/>
                    <a:pt x="5383" y="954"/>
                  </a:cubicBezTo>
                  <a:cubicBezTo>
                    <a:pt x="5379" y="946"/>
                    <a:pt x="5382" y="936"/>
                    <a:pt x="5390" y="932"/>
                  </a:cubicBezTo>
                  <a:close/>
                  <a:moveTo>
                    <a:pt x="5450" y="902"/>
                  </a:moveTo>
                  <a:lnTo>
                    <a:pt x="5450" y="902"/>
                  </a:lnTo>
                  <a:cubicBezTo>
                    <a:pt x="5458" y="898"/>
                    <a:pt x="5468" y="901"/>
                    <a:pt x="5472" y="909"/>
                  </a:cubicBezTo>
                  <a:cubicBezTo>
                    <a:pt x="5476" y="917"/>
                    <a:pt x="5473" y="927"/>
                    <a:pt x="5465" y="931"/>
                  </a:cubicBezTo>
                  <a:cubicBezTo>
                    <a:pt x="5457" y="936"/>
                    <a:pt x="5447" y="933"/>
                    <a:pt x="5443" y="924"/>
                  </a:cubicBezTo>
                  <a:cubicBezTo>
                    <a:pt x="5438" y="916"/>
                    <a:pt x="5441" y="906"/>
                    <a:pt x="5450" y="902"/>
                  </a:cubicBezTo>
                  <a:close/>
                  <a:moveTo>
                    <a:pt x="5507" y="870"/>
                  </a:moveTo>
                  <a:lnTo>
                    <a:pt x="5507" y="870"/>
                  </a:lnTo>
                  <a:cubicBezTo>
                    <a:pt x="5514" y="865"/>
                    <a:pt x="5525" y="867"/>
                    <a:pt x="5530" y="875"/>
                  </a:cubicBezTo>
                  <a:cubicBezTo>
                    <a:pt x="5535" y="883"/>
                    <a:pt x="5532" y="893"/>
                    <a:pt x="5525" y="898"/>
                  </a:cubicBezTo>
                  <a:cubicBezTo>
                    <a:pt x="5517" y="903"/>
                    <a:pt x="5507" y="901"/>
                    <a:pt x="5502" y="893"/>
                  </a:cubicBezTo>
                  <a:cubicBezTo>
                    <a:pt x="5497" y="885"/>
                    <a:pt x="5499" y="875"/>
                    <a:pt x="5507" y="870"/>
                  </a:cubicBezTo>
                  <a:close/>
                  <a:moveTo>
                    <a:pt x="5563" y="835"/>
                  </a:moveTo>
                  <a:lnTo>
                    <a:pt x="5563" y="835"/>
                  </a:lnTo>
                  <a:cubicBezTo>
                    <a:pt x="5570" y="830"/>
                    <a:pt x="5580" y="832"/>
                    <a:pt x="5586" y="839"/>
                  </a:cubicBezTo>
                  <a:cubicBezTo>
                    <a:pt x="5591" y="847"/>
                    <a:pt x="5589" y="857"/>
                    <a:pt x="5582" y="862"/>
                  </a:cubicBezTo>
                  <a:cubicBezTo>
                    <a:pt x="5574" y="868"/>
                    <a:pt x="5564" y="866"/>
                    <a:pt x="5559" y="859"/>
                  </a:cubicBezTo>
                  <a:cubicBezTo>
                    <a:pt x="5553" y="851"/>
                    <a:pt x="5555" y="841"/>
                    <a:pt x="5563" y="835"/>
                  </a:cubicBezTo>
                  <a:close/>
                  <a:moveTo>
                    <a:pt x="5616" y="798"/>
                  </a:moveTo>
                  <a:lnTo>
                    <a:pt x="5616" y="798"/>
                  </a:lnTo>
                  <a:cubicBezTo>
                    <a:pt x="5623" y="792"/>
                    <a:pt x="5634" y="793"/>
                    <a:pt x="5640" y="800"/>
                  </a:cubicBezTo>
                  <a:cubicBezTo>
                    <a:pt x="5646" y="807"/>
                    <a:pt x="5645" y="818"/>
                    <a:pt x="5638" y="824"/>
                  </a:cubicBezTo>
                  <a:cubicBezTo>
                    <a:pt x="5631" y="829"/>
                    <a:pt x="5620" y="829"/>
                    <a:pt x="5614" y="822"/>
                  </a:cubicBezTo>
                  <a:cubicBezTo>
                    <a:pt x="5608" y="815"/>
                    <a:pt x="5609" y="804"/>
                    <a:pt x="5616" y="798"/>
                  </a:cubicBezTo>
                  <a:close/>
                  <a:moveTo>
                    <a:pt x="5670" y="758"/>
                  </a:moveTo>
                  <a:lnTo>
                    <a:pt x="5670" y="758"/>
                  </a:lnTo>
                  <a:cubicBezTo>
                    <a:pt x="5677" y="752"/>
                    <a:pt x="5687" y="753"/>
                    <a:pt x="5693" y="760"/>
                  </a:cubicBezTo>
                  <a:cubicBezTo>
                    <a:pt x="5699" y="767"/>
                    <a:pt x="5698" y="778"/>
                    <a:pt x="5691" y="784"/>
                  </a:cubicBezTo>
                  <a:cubicBezTo>
                    <a:pt x="5684" y="790"/>
                    <a:pt x="5674" y="789"/>
                    <a:pt x="5668" y="782"/>
                  </a:cubicBezTo>
                  <a:cubicBezTo>
                    <a:pt x="5662" y="775"/>
                    <a:pt x="5663" y="764"/>
                    <a:pt x="5670" y="758"/>
                  </a:cubicBezTo>
                  <a:close/>
                  <a:moveTo>
                    <a:pt x="5722" y="717"/>
                  </a:moveTo>
                  <a:lnTo>
                    <a:pt x="5722" y="717"/>
                  </a:lnTo>
                  <a:cubicBezTo>
                    <a:pt x="5729" y="711"/>
                    <a:pt x="5740" y="712"/>
                    <a:pt x="5746" y="719"/>
                  </a:cubicBezTo>
                  <a:cubicBezTo>
                    <a:pt x="5752" y="726"/>
                    <a:pt x="5751" y="737"/>
                    <a:pt x="5744" y="743"/>
                  </a:cubicBezTo>
                  <a:cubicBezTo>
                    <a:pt x="5737" y="749"/>
                    <a:pt x="5726" y="748"/>
                    <a:pt x="5720" y="741"/>
                  </a:cubicBezTo>
                  <a:cubicBezTo>
                    <a:pt x="5715" y="734"/>
                    <a:pt x="5715" y="723"/>
                    <a:pt x="5722" y="717"/>
                  </a:cubicBezTo>
                  <a:close/>
                  <a:moveTo>
                    <a:pt x="5774" y="676"/>
                  </a:moveTo>
                  <a:lnTo>
                    <a:pt x="5774" y="676"/>
                  </a:lnTo>
                  <a:cubicBezTo>
                    <a:pt x="5781" y="670"/>
                    <a:pt x="5792" y="670"/>
                    <a:pt x="5798" y="677"/>
                  </a:cubicBezTo>
                  <a:cubicBezTo>
                    <a:pt x="5804" y="684"/>
                    <a:pt x="5803" y="695"/>
                    <a:pt x="5796" y="701"/>
                  </a:cubicBezTo>
                  <a:cubicBezTo>
                    <a:pt x="5789" y="707"/>
                    <a:pt x="5778" y="706"/>
                    <a:pt x="5772" y="699"/>
                  </a:cubicBezTo>
                  <a:cubicBezTo>
                    <a:pt x="5766" y="692"/>
                    <a:pt x="5767" y="681"/>
                    <a:pt x="5774" y="676"/>
                  </a:cubicBezTo>
                  <a:close/>
                  <a:moveTo>
                    <a:pt x="5825" y="634"/>
                  </a:moveTo>
                  <a:lnTo>
                    <a:pt x="5825" y="634"/>
                  </a:lnTo>
                  <a:cubicBezTo>
                    <a:pt x="5832" y="627"/>
                    <a:pt x="5843" y="628"/>
                    <a:pt x="5849" y="635"/>
                  </a:cubicBezTo>
                  <a:cubicBezTo>
                    <a:pt x="5855" y="641"/>
                    <a:pt x="5855" y="652"/>
                    <a:pt x="5848" y="658"/>
                  </a:cubicBezTo>
                  <a:cubicBezTo>
                    <a:pt x="5841" y="664"/>
                    <a:pt x="5831" y="664"/>
                    <a:pt x="5824" y="657"/>
                  </a:cubicBezTo>
                  <a:cubicBezTo>
                    <a:pt x="5818" y="650"/>
                    <a:pt x="5819" y="640"/>
                    <a:pt x="5825" y="634"/>
                  </a:cubicBezTo>
                  <a:close/>
                  <a:moveTo>
                    <a:pt x="5876" y="591"/>
                  </a:moveTo>
                  <a:lnTo>
                    <a:pt x="5876" y="591"/>
                  </a:lnTo>
                  <a:cubicBezTo>
                    <a:pt x="5883" y="584"/>
                    <a:pt x="5894" y="585"/>
                    <a:pt x="5900" y="591"/>
                  </a:cubicBezTo>
                  <a:cubicBezTo>
                    <a:pt x="5906" y="598"/>
                    <a:pt x="5906" y="609"/>
                    <a:pt x="5899" y="615"/>
                  </a:cubicBezTo>
                  <a:cubicBezTo>
                    <a:pt x="5892" y="621"/>
                    <a:pt x="5882" y="621"/>
                    <a:pt x="5875" y="614"/>
                  </a:cubicBezTo>
                  <a:cubicBezTo>
                    <a:pt x="5869" y="607"/>
                    <a:pt x="5869" y="597"/>
                    <a:pt x="5876" y="591"/>
                  </a:cubicBezTo>
                  <a:close/>
                  <a:moveTo>
                    <a:pt x="5926" y="548"/>
                  </a:moveTo>
                  <a:lnTo>
                    <a:pt x="5926" y="548"/>
                  </a:lnTo>
                  <a:cubicBezTo>
                    <a:pt x="5933" y="541"/>
                    <a:pt x="5943" y="541"/>
                    <a:pt x="5950" y="548"/>
                  </a:cubicBezTo>
                  <a:cubicBezTo>
                    <a:pt x="5957" y="554"/>
                    <a:pt x="5957" y="565"/>
                    <a:pt x="5950" y="571"/>
                  </a:cubicBezTo>
                  <a:cubicBezTo>
                    <a:pt x="5943" y="578"/>
                    <a:pt x="5933" y="578"/>
                    <a:pt x="5926" y="571"/>
                  </a:cubicBezTo>
                  <a:cubicBezTo>
                    <a:pt x="5920" y="565"/>
                    <a:pt x="5920" y="554"/>
                    <a:pt x="5926" y="548"/>
                  </a:cubicBezTo>
                  <a:close/>
                  <a:moveTo>
                    <a:pt x="5977" y="504"/>
                  </a:moveTo>
                  <a:lnTo>
                    <a:pt x="5977" y="504"/>
                  </a:lnTo>
                  <a:cubicBezTo>
                    <a:pt x="5983" y="498"/>
                    <a:pt x="5994" y="498"/>
                    <a:pt x="6001" y="504"/>
                  </a:cubicBezTo>
                  <a:cubicBezTo>
                    <a:pt x="6007" y="511"/>
                    <a:pt x="6007" y="521"/>
                    <a:pt x="6001" y="528"/>
                  </a:cubicBezTo>
                  <a:cubicBezTo>
                    <a:pt x="5994" y="534"/>
                    <a:pt x="5983" y="534"/>
                    <a:pt x="5977" y="528"/>
                  </a:cubicBezTo>
                  <a:cubicBezTo>
                    <a:pt x="5970" y="521"/>
                    <a:pt x="5970" y="511"/>
                    <a:pt x="5977" y="504"/>
                  </a:cubicBezTo>
                  <a:close/>
                  <a:moveTo>
                    <a:pt x="6027" y="460"/>
                  </a:moveTo>
                  <a:lnTo>
                    <a:pt x="6027" y="460"/>
                  </a:lnTo>
                  <a:cubicBezTo>
                    <a:pt x="6034" y="454"/>
                    <a:pt x="6044" y="454"/>
                    <a:pt x="6051" y="460"/>
                  </a:cubicBezTo>
                  <a:cubicBezTo>
                    <a:pt x="6057" y="467"/>
                    <a:pt x="6057" y="477"/>
                    <a:pt x="6051" y="484"/>
                  </a:cubicBezTo>
                  <a:cubicBezTo>
                    <a:pt x="6044" y="490"/>
                    <a:pt x="6034" y="490"/>
                    <a:pt x="6027" y="484"/>
                  </a:cubicBezTo>
                  <a:cubicBezTo>
                    <a:pt x="6021" y="477"/>
                    <a:pt x="6021" y="467"/>
                    <a:pt x="6027" y="460"/>
                  </a:cubicBezTo>
                  <a:close/>
                  <a:moveTo>
                    <a:pt x="6077" y="416"/>
                  </a:moveTo>
                  <a:lnTo>
                    <a:pt x="6077" y="416"/>
                  </a:lnTo>
                  <a:cubicBezTo>
                    <a:pt x="6084" y="410"/>
                    <a:pt x="6095" y="410"/>
                    <a:pt x="6101" y="416"/>
                  </a:cubicBezTo>
                  <a:cubicBezTo>
                    <a:pt x="6108" y="423"/>
                    <a:pt x="6108" y="433"/>
                    <a:pt x="6101" y="440"/>
                  </a:cubicBezTo>
                  <a:cubicBezTo>
                    <a:pt x="6095" y="446"/>
                    <a:pt x="6084" y="446"/>
                    <a:pt x="6077" y="440"/>
                  </a:cubicBezTo>
                  <a:cubicBezTo>
                    <a:pt x="6071" y="433"/>
                    <a:pt x="6071" y="423"/>
                    <a:pt x="6077" y="416"/>
                  </a:cubicBezTo>
                  <a:close/>
                  <a:moveTo>
                    <a:pt x="6128" y="373"/>
                  </a:moveTo>
                  <a:lnTo>
                    <a:pt x="6128" y="372"/>
                  </a:lnTo>
                  <a:cubicBezTo>
                    <a:pt x="6134" y="366"/>
                    <a:pt x="6145" y="366"/>
                    <a:pt x="6151" y="372"/>
                  </a:cubicBezTo>
                  <a:cubicBezTo>
                    <a:pt x="6158" y="379"/>
                    <a:pt x="6158" y="390"/>
                    <a:pt x="6151" y="396"/>
                  </a:cubicBezTo>
                  <a:cubicBezTo>
                    <a:pt x="6145" y="403"/>
                    <a:pt x="6134" y="403"/>
                    <a:pt x="6128" y="396"/>
                  </a:cubicBezTo>
                  <a:cubicBezTo>
                    <a:pt x="6121" y="390"/>
                    <a:pt x="6121" y="379"/>
                    <a:pt x="6128" y="373"/>
                  </a:cubicBezTo>
                  <a:close/>
                  <a:moveTo>
                    <a:pt x="6178" y="328"/>
                  </a:moveTo>
                  <a:lnTo>
                    <a:pt x="6178" y="328"/>
                  </a:lnTo>
                  <a:cubicBezTo>
                    <a:pt x="6184" y="322"/>
                    <a:pt x="6195" y="322"/>
                    <a:pt x="6201" y="328"/>
                  </a:cubicBezTo>
                  <a:cubicBezTo>
                    <a:pt x="6208" y="335"/>
                    <a:pt x="6208" y="346"/>
                    <a:pt x="6201" y="352"/>
                  </a:cubicBezTo>
                  <a:cubicBezTo>
                    <a:pt x="6195" y="359"/>
                    <a:pt x="6184" y="359"/>
                    <a:pt x="6178" y="352"/>
                  </a:cubicBezTo>
                  <a:cubicBezTo>
                    <a:pt x="6171" y="346"/>
                    <a:pt x="6171" y="335"/>
                    <a:pt x="6178" y="328"/>
                  </a:cubicBezTo>
                  <a:close/>
                  <a:moveTo>
                    <a:pt x="6228" y="284"/>
                  </a:moveTo>
                  <a:lnTo>
                    <a:pt x="6228" y="284"/>
                  </a:lnTo>
                  <a:cubicBezTo>
                    <a:pt x="6234" y="278"/>
                    <a:pt x="6245" y="278"/>
                    <a:pt x="6252" y="284"/>
                  </a:cubicBezTo>
                  <a:cubicBezTo>
                    <a:pt x="6258" y="291"/>
                    <a:pt x="6258" y="302"/>
                    <a:pt x="6252" y="308"/>
                  </a:cubicBezTo>
                  <a:cubicBezTo>
                    <a:pt x="6245" y="315"/>
                    <a:pt x="6234" y="315"/>
                    <a:pt x="6228" y="308"/>
                  </a:cubicBezTo>
                  <a:cubicBezTo>
                    <a:pt x="6221" y="302"/>
                    <a:pt x="6221" y="291"/>
                    <a:pt x="6228" y="284"/>
                  </a:cubicBezTo>
                  <a:close/>
                  <a:moveTo>
                    <a:pt x="6278" y="241"/>
                  </a:moveTo>
                  <a:lnTo>
                    <a:pt x="6278" y="241"/>
                  </a:lnTo>
                  <a:cubicBezTo>
                    <a:pt x="6285" y="234"/>
                    <a:pt x="6296" y="234"/>
                    <a:pt x="6302" y="241"/>
                  </a:cubicBezTo>
                  <a:cubicBezTo>
                    <a:pt x="6309" y="247"/>
                    <a:pt x="6309" y="258"/>
                    <a:pt x="6302" y="264"/>
                  </a:cubicBezTo>
                  <a:lnTo>
                    <a:pt x="6302" y="265"/>
                  </a:lnTo>
                  <a:cubicBezTo>
                    <a:pt x="6296" y="271"/>
                    <a:pt x="6285" y="271"/>
                    <a:pt x="6278" y="265"/>
                  </a:cubicBezTo>
                  <a:cubicBezTo>
                    <a:pt x="6272" y="258"/>
                    <a:pt x="6272" y="247"/>
                    <a:pt x="6278" y="241"/>
                  </a:cubicBezTo>
                  <a:close/>
                  <a:moveTo>
                    <a:pt x="6330" y="197"/>
                  </a:moveTo>
                  <a:lnTo>
                    <a:pt x="6330" y="197"/>
                  </a:lnTo>
                  <a:cubicBezTo>
                    <a:pt x="6337" y="191"/>
                    <a:pt x="6348" y="192"/>
                    <a:pt x="6354" y="199"/>
                  </a:cubicBezTo>
                  <a:cubicBezTo>
                    <a:pt x="6360" y="206"/>
                    <a:pt x="6359" y="216"/>
                    <a:pt x="6352" y="222"/>
                  </a:cubicBezTo>
                  <a:cubicBezTo>
                    <a:pt x="6345" y="228"/>
                    <a:pt x="6334" y="227"/>
                    <a:pt x="6328" y="220"/>
                  </a:cubicBezTo>
                  <a:cubicBezTo>
                    <a:pt x="6322" y="213"/>
                    <a:pt x="6323" y="203"/>
                    <a:pt x="6330" y="197"/>
                  </a:cubicBezTo>
                  <a:close/>
                  <a:moveTo>
                    <a:pt x="6382" y="154"/>
                  </a:moveTo>
                  <a:lnTo>
                    <a:pt x="6382" y="154"/>
                  </a:lnTo>
                  <a:cubicBezTo>
                    <a:pt x="6389" y="148"/>
                    <a:pt x="6399" y="149"/>
                    <a:pt x="6405" y="156"/>
                  </a:cubicBezTo>
                  <a:cubicBezTo>
                    <a:pt x="6411" y="163"/>
                    <a:pt x="6410" y="174"/>
                    <a:pt x="6403" y="180"/>
                  </a:cubicBezTo>
                  <a:cubicBezTo>
                    <a:pt x="6396" y="186"/>
                    <a:pt x="6386" y="185"/>
                    <a:pt x="6380" y="178"/>
                  </a:cubicBezTo>
                  <a:cubicBezTo>
                    <a:pt x="6374" y="171"/>
                    <a:pt x="6375" y="160"/>
                    <a:pt x="6382" y="154"/>
                  </a:cubicBezTo>
                  <a:close/>
                  <a:moveTo>
                    <a:pt x="6433" y="112"/>
                  </a:moveTo>
                  <a:lnTo>
                    <a:pt x="6433" y="112"/>
                  </a:lnTo>
                  <a:cubicBezTo>
                    <a:pt x="6440" y="106"/>
                    <a:pt x="6451" y="107"/>
                    <a:pt x="6457" y="114"/>
                  </a:cubicBezTo>
                  <a:cubicBezTo>
                    <a:pt x="6463" y="121"/>
                    <a:pt x="6462" y="131"/>
                    <a:pt x="6455" y="137"/>
                  </a:cubicBezTo>
                  <a:cubicBezTo>
                    <a:pt x="6448" y="143"/>
                    <a:pt x="6437" y="142"/>
                    <a:pt x="6431" y="135"/>
                  </a:cubicBezTo>
                  <a:cubicBezTo>
                    <a:pt x="6425" y="128"/>
                    <a:pt x="6426" y="118"/>
                    <a:pt x="6433" y="112"/>
                  </a:cubicBezTo>
                  <a:close/>
                  <a:moveTo>
                    <a:pt x="6486" y="71"/>
                  </a:moveTo>
                  <a:lnTo>
                    <a:pt x="6486" y="71"/>
                  </a:lnTo>
                  <a:cubicBezTo>
                    <a:pt x="6493" y="65"/>
                    <a:pt x="6504" y="66"/>
                    <a:pt x="6510" y="73"/>
                  </a:cubicBezTo>
                  <a:cubicBezTo>
                    <a:pt x="6516" y="80"/>
                    <a:pt x="6515" y="91"/>
                    <a:pt x="6508" y="97"/>
                  </a:cubicBezTo>
                  <a:cubicBezTo>
                    <a:pt x="6501" y="103"/>
                    <a:pt x="6490" y="102"/>
                    <a:pt x="6484" y="95"/>
                  </a:cubicBezTo>
                  <a:cubicBezTo>
                    <a:pt x="6478" y="88"/>
                    <a:pt x="6479" y="77"/>
                    <a:pt x="6486" y="71"/>
                  </a:cubicBezTo>
                  <a:close/>
                  <a:moveTo>
                    <a:pt x="6542" y="32"/>
                  </a:moveTo>
                  <a:lnTo>
                    <a:pt x="6542" y="32"/>
                  </a:lnTo>
                  <a:cubicBezTo>
                    <a:pt x="6550" y="27"/>
                    <a:pt x="6561" y="29"/>
                    <a:pt x="6566" y="37"/>
                  </a:cubicBezTo>
                  <a:cubicBezTo>
                    <a:pt x="6570" y="44"/>
                    <a:pt x="6568" y="55"/>
                    <a:pt x="6560" y="60"/>
                  </a:cubicBezTo>
                  <a:cubicBezTo>
                    <a:pt x="6553" y="65"/>
                    <a:pt x="6542" y="63"/>
                    <a:pt x="6537" y="55"/>
                  </a:cubicBezTo>
                  <a:cubicBezTo>
                    <a:pt x="6532" y="47"/>
                    <a:pt x="6535" y="37"/>
                    <a:pt x="6542" y="32"/>
                  </a:cubicBezTo>
                  <a:close/>
                  <a:moveTo>
                    <a:pt x="6609" y="2"/>
                  </a:moveTo>
                  <a:lnTo>
                    <a:pt x="6609" y="2"/>
                  </a:lnTo>
                  <a:cubicBezTo>
                    <a:pt x="6618" y="0"/>
                    <a:pt x="6626" y="6"/>
                    <a:pt x="6628" y="15"/>
                  </a:cubicBezTo>
                  <a:cubicBezTo>
                    <a:pt x="6630" y="24"/>
                    <a:pt x="6624" y="33"/>
                    <a:pt x="6615" y="35"/>
                  </a:cubicBezTo>
                  <a:cubicBezTo>
                    <a:pt x="6606" y="37"/>
                    <a:pt x="6597" y="31"/>
                    <a:pt x="6595" y="21"/>
                  </a:cubicBezTo>
                  <a:cubicBezTo>
                    <a:pt x="6594" y="12"/>
                    <a:pt x="6600" y="4"/>
                    <a:pt x="6609" y="2"/>
                  </a:cubicBezTo>
                  <a:close/>
                  <a:moveTo>
                    <a:pt x="6649" y="72"/>
                  </a:moveTo>
                  <a:lnTo>
                    <a:pt x="6649" y="72"/>
                  </a:lnTo>
                  <a:cubicBezTo>
                    <a:pt x="6648" y="81"/>
                    <a:pt x="6640" y="88"/>
                    <a:pt x="6631" y="86"/>
                  </a:cubicBezTo>
                  <a:cubicBezTo>
                    <a:pt x="6622" y="85"/>
                    <a:pt x="6615" y="77"/>
                    <a:pt x="6616" y="68"/>
                  </a:cubicBezTo>
                  <a:cubicBezTo>
                    <a:pt x="6617" y="59"/>
                    <a:pt x="6626" y="52"/>
                    <a:pt x="6635" y="53"/>
                  </a:cubicBezTo>
                  <a:cubicBezTo>
                    <a:pt x="6644" y="54"/>
                    <a:pt x="6650" y="63"/>
                    <a:pt x="6649" y="72"/>
                  </a:cubicBezTo>
                  <a:close/>
                  <a:moveTo>
                    <a:pt x="6629" y="141"/>
                  </a:moveTo>
                  <a:lnTo>
                    <a:pt x="6629" y="141"/>
                  </a:lnTo>
                  <a:cubicBezTo>
                    <a:pt x="6625" y="149"/>
                    <a:pt x="6615" y="153"/>
                    <a:pt x="6607" y="149"/>
                  </a:cubicBezTo>
                  <a:cubicBezTo>
                    <a:pt x="6599" y="145"/>
                    <a:pt x="6595" y="135"/>
                    <a:pt x="6599" y="127"/>
                  </a:cubicBezTo>
                  <a:cubicBezTo>
                    <a:pt x="6603" y="118"/>
                    <a:pt x="6613" y="115"/>
                    <a:pt x="6621" y="119"/>
                  </a:cubicBezTo>
                  <a:cubicBezTo>
                    <a:pt x="6629" y="123"/>
                    <a:pt x="6633" y="132"/>
                    <a:pt x="6629" y="141"/>
                  </a:cubicBezTo>
                  <a:close/>
                  <a:moveTo>
                    <a:pt x="6604" y="202"/>
                  </a:moveTo>
                  <a:lnTo>
                    <a:pt x="6603" y="202"/>
                  </a:lnTo>
                  <a:cubicBezTo>
                    <a:pt x="6600" y="211"/>
                    <a:pt x="6590" y="214"/>
                    <a:pt x="6581" y="210"/>
                  </a:cubicBezTo>
                  <a:cubicBezTo>
                    <a:pt x="6573" y="207"/>
                    <a:pt x="6569" y="197"/>
                    <a:pt x="6573" y="188"/>
                  </a:cubicBezTo>
                  <a:cubicBezTo>
                    <a:pt x="6577" y="180"/>
                    <a:pt x="6587" y="176"/>
                    <a:pt x="6595" y="180"/>
                  </a:cubicBezTo>
                  <a:cubicBezTo>
                    <a:pt x="6604" y="184"/>
                    <a:pt x="6607" y="194"/>
                    <a:pt x="6604" y="202"/>
                  </a:cubicBezTo>
                  <a:close/>
                  <a:moveTo>
                    <a:pt x="6574" y="263"/>
                  </a:moveTo>
                  <a:lnTo>
                    <a:pt x="6574" y="263"/>
                  </a:lnTo>
                  <a:cubicBezTo>
                    <a:pt x="6570" y="272"/>
                    <a:pt x="6560" y="275"/>
                    <a:pt x="6552" y="270"/>
                  </a:cubicBezTo>
                  <a:cubicBezTo>
                    <a:pt x="6544" y="266"/>
                    <a:pt x="6541" y="256"/>
                    <a:pt x="6545" y="248"/>
                  </a:cubicBezTo>
                  <a:cubicBezTo>
                    <a:pt x="6549" y="240"/>
                    <a:pt x="6559" y="237"/>
                    <a:pt x="6568" y="241"/>
                  </a:cubicBezTo>
                  <a:cubicBezTo>
                    <a:pt x="6576" y="245"/>
                    <a:pt x="6579" y="255"/>
                    <a:pt x="6574" y="263"/>
                  </a:cubicBezTo>
                  <a:close/>
                  <a:moveTo>
                    <a:pt x="6543" y="323"/>
                  </a:moveTo>
                  <a:lnTo>
                    <a:pt x="6543" y="323"/>
                  </a:lnTo>
                  <a:cubicBezTo>
                    <a:pt x="6539" y="331"/>
                    <a:pt x="6528" y="334"/>
                    <a:pt x="6520" y="329"/>
                  </a:cubicBezTo>
                  <a:cubicBezTo>
                    <a:pt x="6513" y="324"/>
                    <a:pt x="6510" y="314"/>
                    <a:pt x="6515" y="306"/>
                  </a:cubicBezTo>
                  <a:cubicBezTo>
                    <a:pt x="6520" y="298"/>
                    <a:pt x="6530" y="296"/>
                    <a:pt x="6538" y="300"/>
                  </a:cubicBezTo>
                  <a:cubicBezTo>
                    <a:pt x="6546" y="305"/>
                    <a:pt x="6548" y="315"/>
                    <a:pt x="6543" y="323"/>
                  </a:cubicBezTo>
                  <a:close/>
                  <a:moveTo>
                    <a:pt x="6511" y="382"/>
                  </a:moveTo>
                  <a:lnTo>
                    <a:pt x="6511" y="382"/>
                  </a:lnTo>
                  <a:cubicBezTo>
                    <a:pt x="6506" y="390"/>
                    <a:pt x="6496" y="392"/>
                    <a:pt x="6488" y="387"/>
                  </a:cubicBezTo>
                  <a:cubicBezTo>
                    <a:pt x="6480" y="382"/>
                    <a:pt x="6478" y="372"/>
                    <a:pt x="6483" y="364"/>
                  </a:cubicBezTo>
                  <a:cubicBezTo>
                    <a:pt x="6488" y="357"/>
                    <a:pt x="6498" y="354"/>
                    <a:pt x="6506" y="359"/>
                  </a:cubicBezTo>
                  <a:cubicBezTo>
                    <a:pt x="6514" y="364"/>
                    <a:pt x="6516" y="375"/>
                    <a:pt x="6511" y="382"/>
                  </a:cubicBezTo>
                  <a:close/>
                  <a:moveTo>
                    <a:pt x="6478" y="440"/>
                  </a:moveTo>
                  <a:lnTo>
                    <a:pt x="6478" y="440"/>
                  </a:lnTo>
                  <a:cubicBezTo>
                    <a:pt x="6473" y="448"/>
                    <a:pt x="6463" y="450"/>
                    <a:pt x="6455" y="445"/>
                  </a:cubicBezTo>
                  <a:cubicBezTo>
                    <a:pt x="6447" y="440"/>
                    <a:pt x="6445" y="430"/>
                    <a:pt x="6450" y="422"/>
                  </a:cubicBezTo>
                  <a:cubicBezTo>
                    <a:pt x="6455" y="415"/>
                    <a:pt x="6465" y="412"/>
                    <a:pt x="6473" y="417"/>
                  </a:cubicBezTo>
                  <a:cubicBezTo>
                    <a:pt x="6481" y="422"/>
                    <a:pt x="6483" y="433"/>
                    <a:pt x="6478" y="440"/>
                  </a:cubicBezTo>
                  <a:close/>
                  <a:moveTo>
                    <a:pt x="6444" y="498"/>
                  </a:moveTo>
                  <a:lnTo>
                    <a:pt x="6444" y="498"/>
                  </a:lnTo>
                  <a:cubicBezTo>
                    <a:pt x="6438" y="506"/>
                    <a:pt x="6428" y="508"/>
                    <a:pt x="6420" y="502"/>
                  </a:cubicBezTo>
                  <a:cubicBezTo>
                    <a:pt x="6413" y="497"/>
                    <a:pt x="6411" y="486"/>
                    <a:pt x="6417" y="479"/>
                  </a:cubicBezTo>
                  <a:cubicBezTo>
                    <a:pt x="6422" y="471"/>
                    <a:pt x="6432" y="470"/>
                    <a:pt x="6440" y="475"/>
                  </a:cubicBezTo>
                  <a:cubicBezTo>
                    <a:pt x="6447" y="480"/>
                    <a:pt x="6449" y="491"/>
                    <a:pt x="6444" y="498"/>
                  </a:cubicBezTo>
                  <a:close/>
                  <a:moveTo>
                    <a:pt x="6408" y="555"/>
                  </a:moveTo>
                  <a:lnTo>
                    <a:pt x="6408" y="555"/>
                  </a:lnTo>
                  <a:cubicBezTo>
                    <a:pt x="6403" y="562"/>
                    <a:pt x="6393" y="564"/>
                    <a:pt x="6385" y="559"/>
                  </a:cubicBezTo>
                  <a:cubicBezTo>
                    <a:pt x="6378" y="553"/>
                    <a:pt x="6376" y="543"/>
                    <a:pt x="6381" y="536"/>
                  </a:cubicBezTo>
                  <a:lnTo>
                    <a:pt x="6381" y="535"/>
                  </a:lnTo>
                  <a:cubicBezTo>
                    <a:pt x="6387" y="528"/>
                    <a:pt x="6397" y="526"/>
                    <a:pt x="6404" y="532"/>
                  </a:cubicBezTo>
                  <a:cubicBezTo>
                    <a:pt x="6412" y="537"/>
                    <a:pt x="6414" y="547"/>
                    <a:pt x="6408" y="555"/>
                  </a:cubicBezTo>
                  <a:close/>
                  <a:moveTo>
                    <a:pt x="6373" y="611"/>
                  </a:moveTo>
                  <a:lnTo>
                    <a:pt x="6373" y="611"/>
                  </a:lnTo>
                  <a:cubicBezTo>
                    <a:pt x="6368" y="619"/>
                    <a:pt x="6357" y="621"/>
                    <a:pt x="6350" y="615"/>
                  </a:cubicBezTo>
                  <a:cubicBezTo>
                    <a:pt x="6342" y="610"/>
                    <a:pt x="6340" y="600"/>
                    <a:pt x="6346" y="592"/>
                  </a:cubicBezTo>
                  <a:cubicBezTo>
                    <a:pt x="6351" y="585"/>
                    <a:pt x="6362" y="583"/>
                    <a:pt x="6369" y="588"/>
                  </a:cubicBezTo>
                  <a:cubicBezTo>
                    <a:pt x="6377" y="594"/>
                    <a:pt x="6378" y="604"/>
                    <a:pt x="6373" y="611"/>
                  </a:cubicBezTo>
                  <a:close/>
                  <a:moveTo>
                    <a:pt x="6336" y="667"/>
                  </a:moveTo>
                  <a:lnTo>
                    <a:pt x="6336" y="667"/>
                  </a:lnTo>
                  <a:cubicBezTo>
                    <a:pt x="6331" y="675"/>
                    <a:pt x="6321" y="676"/>
                    <a:pt x="6313" y="671"/>
                  </a:cubicBezTo>
                  <a:cubicBezTo>
                    <a:pt x="6306" y="666"/>
                    <a:pt x="6304" y="655"/>
                    <a:pt x="6309" y="648"/>
                  </a:cubicBezTo>
                  <a:cubicBezTo>
                    <a:pt x="6315" y="640"/>
                    <a:pt x="6325" y="639"/>
                    <a:pt x="6332" y="644"/>
                  </a:cubicBezTo>
                  <a:cubicBezTo>
                    <a:pt x="6340" y="649"/>
                    <a:pt x="6342" y="660"/>
                    <a:pt x="6336" y="667"/>
                  </a:cubicBezTo>
                  <a:close/>
                  <a:moveTo>
                    <a:pt x="6299" y="722"/>
                  </a:moveTo>
                  <a:lnTo>
                    <a:pt x="6299" y="722"/>
                  </a:lnTo>
                  <a:cubicBezTo>
                    <a:pt x="6293" y="730"/>
                    <a:pt x="6283" y="732"/>
                    <a:pt x="6276" y="726"/>
                  </a:cubicBezTo>
                  <a:cubicBezTo>
                    <a:pt x="6268" y="721"/>
                    <a:pt x="6266" y="710"/>
                    <a:pt x="6272" y="703"/>
                  </a:cubicBezTo>
                  <a:cubicBezTo>
                    <a:pt x="6277" y="695"/>
                    <a:pt x="6287" y="694"/>
                    <a:pt x="6295" y="699"/>
                  </a:cubicBezTo>
                  <a:cubicBezTo>
                    <a:pt x="6302" y="704"/>
                    <a:pt x="6304" y="715"/>
                    <a:pt x="6299" y="722"/>
                  </a:cubicBezTo>
                  <a:close/>
                  <a:moveTo>
                    <a:pt x="6259" y="778"/>
                  </a:moveTo>
                  <a:lnTo>
                    <a:pt x="6259" y="778"/>
                  </a:lnTo>
                  <a:cubicBezTo>
                    <a:pt x="6253" y="785"/>
                    <a:pt x="6243" y="786"/>
                    <a:pt x="6236" y="780"/>
                  </a:cubicBezTo>
                  <a:cubicBezTo>
                    <a:pt x="6229" y="774"/>
                    <a:pt x="6228" y="763"/>
                    <a:pt x="6234" y="756"/>
                  </a:cubicBezTo>
                  <a:cubicBezTo>
                    <a:pt x="6240" y="749"/>
                    <a:pt x="6250" y="748"/>
                    <a:pt x="6257" y="754"/>
                  </a:cubicBezTo>
                  <a:cubicBezTo>
                    <a:pt x="6265" y="760"/>
                    <a:pt x="6265" y="771"/>
                    <a:pt x="6259" y="778"/>
                  </a:cubicBezTo>
                  <a:close/>
                  <a:moveTo>
                    <a:pt x="6220" y="831"/>
                  </a:moveTo>
                  <a:lnTo>
                    <a:pt x="6219" y="831"/>
                  </a:lnTo>
                  <a:cubicBezTo>
                    <a:pt x="6214" y="838"/>
                    <a:pt x="6203" y="839"/>
                    <a:pt x="6196" y="833"/>
                  </a:cubicBezTo>
                  <a:cubicBezTo>
                    <a:pt x="6189" y="827"/>
                    <a:pt x="6188" y="817"/>
                    <a:pt x="6194" y="810"/>
                  </a:cubicBezTo>
                  <a:cubicBezTo>
                    <a:pt x="6200" y="803"/>
                    <a:pt x="6211" y="802"/>
                    <a:pt x="6218" y="808"/>
                  </a:cubicBezTo>
                  <a:cubicBezTo>
                    <a:pt x="6225" y="814"/>
                    <a:pt x="6225" y="824"/>
                    <a:pt x="6220" y="831"/>
                  </a:cubicBezTo>
                  <a:close/>
                  <a:moveTo>
                    <a:pt x="6178" y="884"/>
                  </a:moveTo>
                  <a:lnTo>
                    <a:pt x="6178" y="884"/>
                  </a:lnTo>
                  <a:cubicBezTo>
                    <a:pt x="6172" y="891"/>
                    <a:pt x="6162" y="891"/>
                    <a:pt x="6155" y="886"/>
                  </a:cubicBezTo>
                  <a:cubicBezTo>
                    <a:pt x="6148" y="880"/>
                    <a:pt x="6147" y="869"/>
                    <a:pt x="6153" y="862"/>
                  </a:cubicBezTo>
                  <a:cubicBezTo>
                    <a:pt x="6159" y="855"/>
                    <a:pt x="6169" y="854"/>
                    <a:pt x="6176" y="860"/>
                  </a:cubicBezTo>
                  <a:cubicBezTo>
                    <a:pt x="6183" y="866"/>
                    <a:pt x="6184" y="877"/>
                    <a:pt x="6178" y="884"/>
                  </a:cubicBezTo>
                  <a:close/>
                  <a:moveTo>
                    <a:pt x="6136" y="935"/>
                  </a:moveTo>
                  <a:lnTo>
                    <a:pt x="6136" y="935"/>
                  </a:lnTo>
                  <a:cubicBezTo>
                    <a:pt x="6130" y="942"/>
                    <a:pt x="6120" y="943"/>
                    <a:pt x="6113" y="937"/>
                  </a:cubicBezTo>
                  <a:cubicBezTo>
                    <a:pt x="6106" y="931"/>
                    <a:pt x="6105" y="921"/>
                    <a:pt x="6111" y="914"/>
                  </a:cubicBezTo>
                  <a:cubicBezTo>
                    <a:pt x="6117" y="907"/>
                    <a:pt x="6127" y="906"/>
                    <a:pt x="6134" y="912"/>
                  </a:cubicBezTo>
                  <a:cubicBezTo>
                    <a:pt x="6141" y="918"/>
                    <a:pt x="6142" y="928"/>
                    <a:pt x="6136" y="935"/>
                  </a:cubicBezTo>
                  <a:close/>
                  <a:moveTo>
                    <a:pt x="6092" y="987"/>
                  </a:moveTo>
                  <a:lnTo>
                    <a:pt x="6092" y="987"/>
                  </a:lnTo>
                  <a:cubicBezTo>
                    <a:pt x="6085" y="994"/>
                    <a:pt x="6075" y="994"/>
                    <a:pt x="6068" y="987"/>
                  </a:cubicBezTo>
                  <a:cubicBezTo>
                    <a:pt x="6062" y="981"/>
                    <a:pt x="6062" y="970"/>
                    <a:pt x="6068" y="964"/>
                  </a:cubicBezTo>
                  <a:cubicBezTo>
                    <a:pt x="6075" y="957"/>
                    <a:pt x="6085" y="957"/>
                    <a:pt x="6092" y="964"/>
                  </a:cubicBezTo>
                  <a:cubicBezTo>
                    <a:pt x="6099" y="970"/>
                    <a:pt x="6099" y="981"/>
                    <a:pt x="6092" y="987"/>
                  </a:cubicBezTo>
                  <a:close/>
                  <a:moveTo>
                    <a:pt x="6048" y="1038"/>
                  </a:moveTo>
                  <a:lnTo>
                    <a:pt x="6048" y="1038"/>
                  </a:lnTo>
                  <a:cubicBezTo>
                    <a:pt x="6042" y="1044"/>
                    <a:pt x="6031" y="1044"/>
                    <a:pt x="6025" y="1038"/>
                  </a:cubicBezTo>
                  <a:cubicBezTo>
                    <a:pt x="6018" y="1031"/>
                    <a:pt x="6018" y="1021"/>
                    <a:pt x="6025" y="1014"/>
                  </a:cubicBezTo>
                  <a:cubicBezTo>
                    <a:pt x="6031" y="1008"/>
                    <a:pt x="6042" y="1008"/>
                    <a:pt x="6048" y="1014"/>
                  </a:cubicBezTo>
                  <a:cubicBezTo>
                    <a:pt x="6055" y="1021"/>
                    <a:pt x="6055" y="1031"/>
                    <a:pt x="6048" y="1038"/>
                  </a:cubicBezTo>
                  <a:close/>
                  <a:moveTo>
                    <a:pt x="6004" y="1087"/>
                  </a:moveTo>
                  <a:lnTo>
                    <a:pt x="6004" y="1087"/>
                  </a:lnTo>
                  <a:cubicBezTo>
                    <a:pt x="5997" y="1094"/>
                    <a:pt x="5986" y="1094"/>
                    <a:pt x="5980" y="1087"/>
                  </a:cubicBezTo>
                  <a:cubicBezTo>
                    <a:pt x="5973" y="1081"/>
                    <a:pt x="5973" y="1070"/>
                    <a:pt x="5980" y="1063"/>
                  </a:cubicBezTo>
                  <a:cubicBezTo>
                    <a:pt x="5986" y="1057"/>
                    <a:pt x="5997" y="1057"/>
                    <a:pt x="6004" y="1063"/>
                  </a:cubicBezTo>
                  <a:cubicBezTo>
                    <a:pt x="6010" y="1070"/>
                    <a:pt x="6010" y="1081"/>
                    <a:pt x="6004" y="1087"/>
                  </a:cubicBezTo>
                  <a:close/>
                  <a:moveTo>
                    <a:pt x="5957" y="1137"/>
                  </a:moveTo>
                  <a:lnTo>
                    <a:pt x="5957" y="1137"/>
                  </a:lnTo>
                  <a:cubicBezTo>
                    <a:pt x="5950" y="1143"/>
                    <a:pt x="5940" y="1142"/>
                    <a:pt x="5934" y="1135"/>
                  </a:cubicBezTo>
                  <a:cubicBezTo>
                    <a:pt x="5928" y="1128"/>
                    <a:pt x="5929" y="1118"/>
                    <a:pt x="5936" y="1112"/>
                  </a:cubicBezTo>
                  <a:cubicBezTo>
                    <a:pt x="5943" y="1106"/>
                    <a:pt x="5953" y="1107"/>
                    <a:pt x="5959" y="1114"/>
                  </a:cubicBezTo>
                  <a:cubicBezTo>
                    <a:pt x="5965" y="1121"/>
                    <a:pt x="5964" y="1131"/>
                    <a:pt x="5957" y="1137"/>
                  </a:cubicBezTo>
                  <a:close/>
                  <a:moveTo>
                    <a:pt x="5910" y="1184"/>
                  </a:moveTo>
                  <a:lnTo>
                    <a:pt x="5910" y="1184"/>
                  </a:lnTo>
                  <a:cubicBezTo>
                    <a:pt x="5903" y="1190"/>
                    <a:pt x="5892" y="1189"/>
                    <a:pt x="5886" y="1182"/>
                  </a:cubicBezTo>
                  <a:cubicBezTo>
                    <a:pt x="5880" y="1175"/>
                    <a:pt x="5881" y="1164"/>
                    <a:pt x="5888" y="1159"/>
                  </a:cubicBezTo>
                  <a:cubicBezTo>
                    <a:pt x="5895" y="1153"/>
                    <a:pt x="5906" y="1153"/>
                    <a:pt x="5912" y="1160"/>
                  </a:cubicBezTo>
                  <a:cubicBezTo>
                    <a:pt x="5918" y="1167"/>
                    <a:pt x="5917" y="1178"/>
                    <a:pt x="5910" y="1184"/>
                  </a:cubicBezTo>
                  <a:close/>
                  <a:moveTo>
                    <a:pt x="5862" y="1230"/>
                  </a:moveTo>
                  <a:lnTo>
                    <a:pt x="5862" y="1230"/>
                  </a:lnTo>
                  <a:cubicBezTo>
                    <a:pt x="5855" y="1236"/>
                    <a:pt x="5844" y="1235"/>
                    <a:pt x="5838" y="1228"/>
                  </a:cubicBezTo>
                  <a:cubicBezTo>
                    <a:pt x="5833" y="1221"/>
                    <a:pt x="5833" y="1211"/>
                    <a:pt x="5840" y="1205"/>
                  </a:cubicBezTo>
                  <a:cubicBezTo>
                    <a:pt x="5848" y="1199"/>
                    <a:pt x="5858" y="1200"/>
                    <a:pt x="5864" y="1207"/>
                  </a:cubicBezTo>
                  <a:cubicBezTo>
                    <a:pt x="5870" y="1214"/>
                    <a:pt x="5869" y="1224"/>
                    <a:pt x="5862" y="1230"/>
                  </a:cubicBezTo>
                  <a:close/>
                  <a:moveTo>
                    <a:pt x="5812" y="1275"/>
                  </a:moveTo>
                  <a:lnTo>
                    <a:pt x="5812" y="1275"/>
                  </a:lnTo>
                  <a:cubicBezTo>
                    <a:pt x="5805" y="1280"/>
                    <a:pt x="5794" y="1280"/>
                    <a:pt x="5789" y="1273"/>
                  </a:cubicBezTo>
                  <a:cubicBezTo>
                    <a:pt x="5783" y="1266"/>
                    <a:pt x="5783" y="1255"/>
                    <a:pt x="5790" y="1249"/>
                  </a:cubicBezTo>
                  <a:lnTo>
                    <a:pt x="5791" y="1249"/>
                  </a:lnTo>
                  <a:cubicBezTo>
                    <a:pt x="5798" y="1243"/>
                    <a:pt x="5808" y="1244"/>
                    <a:pt x="5814" y="1251"/>
                  </a:cubicBezTo>
                  <a:cubicBezTo>
                    <a:pt x="5820" y="1258"/>
                    <a:pt x="5819" y="1269"/>
                    <a:pt x="5812" y="1275"/>
                  </a:cubicBezTo>
                  <a:close/>
                  <a:moveTo>
                    <a:pt x="5760" y="1319"/>
                  </a:moveTo>
                  <a:lnTo>
                    <a:pt x="5760" y="1319"/>
                  </a:lnTo>
                  <a:cubicBezTo>
                    <a:pt x="5753" y="1324"/>
                    <a:pt x="5742" y="1322"/>
                    <a:pt x="5737" y="1315"/>
                  </a:cubicBezTo>
                  <a:cubicBezTo>
                    <a:pt x="5732" y="1307"/>
                    <a:pt x="5733" y="1297"/>
                    <a:pt x="5741" y="1292"/>
                  </a:cubicBezTo>
                  <a:cubicBezTo>
                    <a:pt x="5748" y="1286"/>
                    <a:pt x="5759" y="1288"/>
                    <a:pt x="5764" y="1295"/>
                  </a:cubicBezTo>
                  <a:cubicBezTo>
                    <a:pt x="5769" y="1303"/>
                    <a:pt x="5768" y="1313"/>
                    <a:pt x="5760" y="1319"/>
                  </a:cubicBezTo>
                  <a:close/>
                  <a:moveTo>
                    <a:pt x="5708" y="1360"/>
                  </a:moveTo>
                  <a:lnTo>
                    <a:pt x="5708" y="1360"/>
                  </a:lnTo>
                  <a:cubicBezTo>
                    <a:pt x="5700" y="1365"/>
                    <a:pt x="5690" y="1363"/>
                    <a:pt x="5684" y="1356"/>
                  </a:cubicBezTo>
                  <a:cubicBezTo>
                    <a:pt x="5679" y="1348"/>
                    <a:pt x="5681" y="1338"/>
                    <a:pt x="5688" y="1333"/>
                  </a:cubicBezTo>
                  <a:cubicBezTo>
                    <a:pt x="5696" y="1327"/>
                    <a:pt x="5706" y="1329"/>
                    <a:pt x="5712" y="1337"/>
                  </a:cubicBezTo>
                  <a:cubicBezTo>
                    <a:pt x="5717" y="1344"/>
                    <a:pt x="5715" y="1354"/>
                    <a:pt x="5708" y="1360"/>
                  </a:cubicBezTo>
                  <a:close/>
                  <a:moveTo>
                    <a:pt x="5653" y="1400"/>
                  </a:moveTo>
                  <a:lnTo>
                    <a:pt x="5653" y="1400"/>
                  </a:lnTo>
                  <a:cubicBezTo>
                    <a:pt x="5645" y="1405"/>
                    <a:pt x="5635" y="1403"/>
                    <a:pt x="5630" y="1395"/>
                  </a:cubicBezTo>
                  <a:cubicBezTo>
                    <a:pt x="5626" y="1387"/>
                    <a:pt x="5628" y="1377"/>
                    <a:pt x="5636" y="1372"/>
                  </a:cubicBezTo>
                  <a:cubicBezTo>
                    <a:pt x="5644" y="1367"/>
                    <a:pt x="5654" y="1370"/>
                    <a:pt x="5659" y="1378"/>
                  </a:cubicBezTo>
                  <a:cubicBezTo>
                    <a:pt x="5664" y="1385"/>
                    <a:pt x="5661" y="1396"/>
                    <a:pt x="5653" y="1400"/>
                  </a:cubicBezTo>
                  <a:close/>
                  <a:moveTo>
                    <a:pt x="5598" y="1438"/>
                  </a:moveTo>
                  <a:lnTo>
                    <a:pt x="5598" y="1438"/>
                  </a:lnTo>
                  <a:cubicBezTo>
                    <a:pt x="5590" y="1443"/>
                    <a:pt x="5580" y="1440"/>
                    <a:pt x="5575" y="1432"/>
                  </a:cubicBezTo>
                  <a:cubicBezTo>
                    <a:pt x="5570" y="1424"/>
                    <a:pt x="5573" y="1414"/>
                    <a:pt x="5581" y="1409"/>
                  </a:cubicBezTo>
                  <a:cubicBezTo>
                    <a:pt x="5589" y="1404"/>
                    <a:pt x="5599" y="1407"/>
                    <a:pt x="5604" y="1415"/>
                  </a:cubicBezTo>
                  <a:cubicBezTo>
                    <a:pt x="5608" y="1423"/>
                    <a:pt x="5606" y="1433"/>
                    <a:pt x="5598" y="1438"/>
                  </a:cubicBezTo>
                  <a:close/>
                  <a:moveTo>
                    <a:pt x="5542" y="1475"/>
                  </a:moveTo>
                  <a:lnTo>
                    <a:pt x="5542" y="1475"/>
                  </a:lnTo>
                  <a:cubicBezTo>
                    <a:pt x="5533" y="1479"/>
                    <a:pt x="5523" y="1476"/>
                    <a:pt x="5519" y="1468"/>
                  </a:cubicBezTo>
                  <a:cubicBezTo>
                    <a:pt x="5515" y="1460"/>
                    <a:pt x="5518" y="1450"/>
                    <a:pt x="5526" y="1445"/>
                  </a:cubicBezTo>
                  <a:cubicBezTo>
                    <a:pt x="5534" y="1441"/>
                    <a:pt x="5544" y="1444"/>
                    <a:pt x="5548" y="1452"/>
                  </a:cubicBezTo>
                  <a:cubicBezTo>
                    <a:pt x="5553" y="1460"/>
                    <a:pt x="5550" y="1471"/>
                    <a:pt x="5542" y="1475"/>
                  </a:cubicBezTo>
                  <a:close/>
                  <a:moveTo>
                    <a:pt x="5484" y="1509"/>
                  </a:moveTo>
                  <a:lnTo>
                    <a:pt x="5484" y="1509"/>
                  </a:lnTo>
                  <a:cubicBezTo>
                    <a:pt x="5476" y="1514"/>
                    <a:pt x="5466" y="1510"/>
                    <a:pt x="5462" y="1502"/>
                  </a:cubicBezTo>
                  <a:cubicBezTo>
                    <a:pt x="5457" y="1494"/>
                    <a:pt x="5461" y="1484"/>
                    <a:pt x="5469" y="1480"/>
                  </a:cubicBezTo>
                  <a:cubicBezTo>
                    <a:pt x="5477" y="1475"/>
                    <a:pt x="5487" y="1479"/>
                    <a:pt x="5491" y="1487"/>
                  </a:cubicBezTo>
                  <a:cubicBezTo>
                    <a:pt x="5496" y="1495"/>
                    <a:pt x="5493" y="1505"/>
                    <a:pt x="5484" y="1509"/>
                  </a:cubicBezTo>
                  <a:close/>
                  <a:moveTo>
                    <a:pt x="5425" y="1542"/>
                  </a:moveTo>
                  <a:lnTo>
                    <a:pt x="5425" y="1542"/>
                  </a:lnTo>
                  <a:cubicBezTo>
                    <a:pt x="5416" y="1546"/>
                    <a:pt x="5407" y="1542"/>
                    <a:pt x="5403" y="1534"/>
                  </a:cubicBezTo>
                  <a:cubicBezTo>
                    <a:pt x="5399" y="1525"/>
                    <a:pt x="5403" y="1515"/>
                    <a:pt x="5412" y="1512"/>
                  </a:cubicBezTo>
                  <a:cubicBezTo>
                    <a:pt x="5420" y="1508"/>
                    <a:pt x="5430" y="1512"/>
                    <a:pt x="5433" y="1520"/>
                  </a:cubicBezTo>
                  <a:cubicBezTo>
                    <a:pt x="5437" y="1529"/>
                    <a:pt x="5433" y="1538"/>
                    <a:pt x="5425" y="1542"/>
                  </a:cubicBezTo>
                  <a:close/>
                  <a:moveTo>
                    <a:pt x="5366" y="1572"/>
                  </a:moveTo>
                  <a:lnTo>
                    <a:pt x="5365" y="1573"/>
                  </a:lnTo>
                  <a:cubicBezTo>
                    <a:pt x="5357" y="1576"/>
                    <a:pt x="5347" y="1572"/>
                    <a:pt x="5344" y="1564"/>
                  </a:cubicBezTo>
                  <a:cubicBezTo>
                    <a:pt x="5340" y="1555"/>
                    <a:pt x="5344" y="1546"/>
                    <a:pt x="5352" y="1542"/>
                  </a:cubicBezTo>
                  <a:cubicBezTo>
                    <a:pt x="5361" y="1538"/>
                    <a:pt x="5370" y="1542"/>
                    <a:pt x="5374" y="1551"/>
                  </a:cubicBezTo>
                  <a:cubicBezTo>
                    <a:pt x="5378" y="1559"/>
                    <a:pt x="5374" y="1569"/>
                    <a:pt x="5366" y="1572"/>
                  </a:cubicBezTo>
                  <a:close/>
                  <a:moveTo>
                    <a:pt x="5305" y="1601"/>
                  </a:moveTo>
                  <a:lnTo>
                    <a:pt x="5305" y="1601"/>
                  </a:lnTo>
                  <a:cubicBezTo>
                    <a:pt x="5297" y="1604"/>
                    <a:pt x="5287" y="1600"/>
                    <a:pt x="5283" y="1592"/>
                  </a:cubicBezTo>
                  <a:cubicBezTo>
                    <a:pt x="5279" y="1584"/>
                    <a:pt x="5283" y="1574"/>
                    <a:pt x="5292" y="1570"/>
                  </a:cubicBezTo>
                  <a:cubicBezTo>
                    <a:pt x="5300" y="1566"/>
                    <a:pt x="5310" y="1570"/>
                    <a:pt x="5314" y="1579"/>
                  </a:cubicBezTo>
                  <a:cubicBezTo>
                    <a:pt x="5317" y="1587"/>
                    <a:pt x="5313" y="1597"/>
                    <a:pt x="5305" y="1601"/>
                  </a:cubicBezTo>
                  <a:close/>
                  <a:moveTo>
                    <a:pt x="5243" y="1627"/>
                  </a:moveTo>
                  <a:lnTo>
                    <a:pt x="5243" y="1627"/>
                  </a:lnTo>
                  <a:cubicBezTo>
                    <a:pt x="5234" y="1631"/>
                    <a:pt x="5225" y="1626"/>
                    <a:pt x="5221" y="1618"/>
                  </a:cubicBezTo>
                  <a:cubicBezTo>
                    <a:pt x="5218" y="1609"/>
                    <a:pt x="5223" y="1599"/>
                    <a:pt x="5231" y="1596"/>
                  </a:cubicBezTo>
                  <a:cubicBezTo>
                    <a:pt x="5240" y="1593"/>
                    <a:pt x="5249" y="1597"/>
                    <a:pt x="5253" y="1606"/>
                  </a:cubicBezTo>
                  <a:cubicBezTo>
                    <a:pt x="5256" y="1614"/>
                    <a:pt x="5252" y="1624"/>
                    <a:pt x="5243" y="1627"/>
                  </a:cubicBezTo>
                  <a:close/>
                  <a:moveTo>
                    <a:pt x="5181" y="1653"/>
                  </a:moveTo>
                  <a:lnTo>
                    <a:pt x="5181" y="1653"/>
                  </a:lnTo>
                  <a:cubicBezTo>
                    <a:pt x="5173" y="1656"/>
                    <a:pt x="5163" y="1651"/>
                    <a:pt x="5160" y="1643"/>
                  </a:cubicBezTo>
                  <a:cubicBezTo>
                    <a:pt x="5156" y="1634"/>
                    <a:pt x="5161" y="1625"/>
                    <a:pt x="5169" y="1621"/>
                  </a:cubicBezTo>
                  <a:cubicBezTo>
                    <a:pt x="5178" y="1618"/>
                    <a:pt x="5188" y="1622"/>
                    <a:pt x="5191" y="1631"/>
                  </a:cubicBezTo>
                  <a:cubicBezTo>
                    <a:pt x="5194" y="1640"/>
                    <a:pt x="5190" y="1649"/>
                    <a:pt x="5181" y="1653"/>
                  </a:cubicBezTo>
                  <a:close/>
                  <a:moveTo>
                    <a:pt x="5119" y="1677"/>
                  </a:moveTo>
                  <a:lnTo>
                    <a:pt x="5119" y="1677"/>
                  </a:lnTo>
                  <a:cubicBezTo>
                    <a:pt x="5110" y="1680"/>
                    <a:pt x="5101" y="1676"/>
                    <a:pt x="5098" y="1667"/>
                  </a:cubicBezTo>
                  <a:cubicBezTo>
                    <a:pt x="5094" y="1658"/>
                    <a:pt x="5099" y="1649"/>
                    <a:pt x="5107" y="1646"/>
                  </a:cubicBezTo>
                  <a:cubicBezTo>
                    <a:pt x="5116" y="1642"/>
                    <a:pt x="5126" y="1647"/>
                    <a:pt x="5129" y="1655"/>
                  </a:cubicBezTo>
                  <a:cubicBezTo>
                    <a:pt x="5132" y="1664"/>
                    <a:pt x="5128" y="1674"/>
                    <a:pt x="5119" y="1677"/>
                  </a:cubicBezTo>
                  <a:close/>
                  <a:moveTo>
                    <a:pt x="5055" y="1700"/>
                  </a:moveTo>
                  <a:lnTo>
                    <a:pt x="5055" y="1700"/>
                  </a:lnTo>
                  <a:cubicBezTo>
                    <a:pt x="5046" y="1703"/>
                    <a:pt x="5037" y="1698"/>
                    <a:pt x="5035" y="1689"/>
                  </a:cubicBezTo>
                  <a:cubicBezTo>
                    <a:pt x="5032" y="1680"/>
                    <a:pt x="5037" y="1671"/>
                    <a:pt x="5046" y="1668"/>
                  </a:cubicBezTo>
                  <a:cubicBezTo>
                    <a:pt x="5055" y="1666"/>
                    <a:pt x="5064" y="1671"/>
                    <a:pt x="5067" y="1679"/>
                  </a:cubicBezTo>
                  <a:cubicBezTo>
                    <a:pt x="5069" y="1688"/>
                    <a:pt x="5064" y="1698"/>
                    <a:pt x="5055" y="1700"/>
                  </a:cubicBezTo>
                  <a:close/>
                  <a:moveTo>
                    <a:pt x="4993" y="1723"/>
                  </a:moveTo>
                  <a:lnTo>
                    <a:pt x="4993" y="1723"/>
                  </a:lnTo>
                  <a:cubicBezTo>
                    <a:pt x="4984" y="1725"/>
                    <a:pt x="4974" y="1720"/>
                    <a:pt x="4972" y="1711"/>
                  </a:cubicBezTo>
                  <a:cubicBezTo>
                    <a:pt x="4969" y="1703"/>
                    <a:pt x="4974" y="1693"/>
                    <a:pt x="4983" y="1691"/>
                  </a:cubicBezTo>
                  <a:cubicBezTo>
                    <a:pt x="4992" y="1688"/>
                    <a:pt x="5001" y="1693"/>
                    <a:pt x="5004" y="1702"/>
                  </a:cubicBezTo>
                  <a:cubicBezTo>
                    <a:pt x="5006" y="1711"/>
                    <a:pt x="5001" y="1720"/>
                    <a:pt x="4993" y="1723"/>
                  </a:cubicBezTo>
                  <a:close/>
                  <a:moveTo>
                    <a:pt x="4930" y="1745"/>
                  </a:moveTo>
                  <a:lnTo>
                    <a:pt x="4930" y="1745"/>
                  </a:lnTo>
                  <a:cubicBezTo>
                    <a:pt x="4921" y="1748"/>
                    <a:pt x="4912" y="1743"/>
                    <a:pt x="4909" y="1734"/>
                  </a:cubicBezTo>
                  <a:cubicBezTo>
                    <a:pt x="4906" y="1725"/>
                    <a:pt x="4911" y="1716"/>
                    <a:pt x="4920" y="1713"/>
                  </a:cubicBezTo>
                  <a:cubicBezTo>
                    <a:pt x="4929" y="1710"/>
                    <a:pt x="4938" y="1715"/>
                    <a:pt x="4941" y="1724"/>
                  </a:cubicBezTo>
                  <a:cubicBezTo>
                    <a:pt x="4944" y="1733"/>
                    <a:pt x="4938" y="1742"/>
                    <a:pt x="4930" y="1745"/>
                  </a:cubicBezTo>
                  <a:close/>
                  <a:moveTo>
                    <a:pt x="4866" y="1766"/>
                  </a:moveTo>
                  <a:lnTo>
                    <a:pt x="4866" y="1766"/>
                  </a:lnTo>
                  <a:cubicBezTo>
                    <a:pt x="4857" y="1768"/>
                    <a:pt x="4848" y="1763"/>
                    <a:pt x="4846" y="1755"/>
                  </a:cubicBezTo>
                  <a:cubicBezTo>
                    <a:pt x="4843" y="1746"/>
                    <a:pt x="4848" y="1736"/>
                    <a:pt x="4857" y="1734"/>
                  </a:cubicBezTo>
                  <a:cubicBezTo>
                    <a:pt x="4866" y="1731"/>
                    <a:pt x="4875" y="1736"/>
                    <a:pt x="4878" y="1745"/>
                  </a:cubicBezTo>
                  <a:cubicBezTo>
                    <a:pt x="4880" y="1754"/>
                    <a:pt x="4875" y="1763"/>
                    <a:pt x="4866" y="1766"/>
                  </a:cubicBezTo>
                  <a:close/>
                  <a:moveTo>
                    <a:pt x="4803" y="1787"/>
                  </a:moveTo>
                  <a:lnTo>
                    <a:pt x="4803" y="1787"/>
                  </a:lnTo>
                  <a:cubicBezTo>
                    <a:pt x="4794" y="1789"/>
                    <a:pt x="4785" y="1784"/>
                    <a:pt x="4782" y="1775"/>
                  </a:cubicBezTo>
                  <a:cubicBezTo>
                    <a:pt x="4780" y="1767"/>
                    <a:pt x="4785" y="1757"/>
                    <a:pt x="4793" y="1755"/>
                  </a:cubicBezTo>
                  <a:lnTo>
                    <a:pt x="4794" y="1755"/>
                  </a:lnTo>
                  <a:cubicBezTo>
                    <a:pt x="4802" y="1752"/>
                    <a:pt x="4812" y="1757"/>
                    <a:pt x="4814" y="1766"/>
                  </a:cubicBezTo>
                  <a:cubicBezTo>
                    <a:pt x="4817" y="1775"/>
                    <a:pt x="4812" y="1784"/>
                    <a:pt x="4803" y="1787"/>
                  </a:cubicBezTo>
                  <a:close/>
                  <a:moveTo>
                    <a:pt x="4740" y="1807"/>
                  </a:moveTo>
                  <a:lnTo>
                    <a:pt x="4740" y="1807"/>
                  </a:lnTo>
                  <a:cubicBezTo>
                    <a:pt x="4731" y="1810"/>
                    <a:pt x="4721" y="1805"/>
                    <a:pt x="4719" y="1796"/>
                  </a:cubicBezTo>
                  <a:cubicBezTo>
                    <a:pt x="4716" y="1787"/>
                    <a:pt x="4721" y="1778"/>
                    <a:pt x="4730" y="1775"/>
                  </a:cubicBezTo>
                  <a:cubicBezTo>
                    <a:pt x="4739" y="1773"/>
                    <a:pt x="4748" y="1778"/>
                    <a:pt x="4751" y="1787"/>
                  </a:cubicBezTo>
                  <a:cubicBezTo>
                    <a:pt x="4753" y="1796"/>
                    <a:pt x="4748" y="1805"/>
                    <a:pt x="4740" y="1807"/>
                  </a:cubicBezTo>
                  <a:close/>
                  <a:moveTo>
                    <a:pt x="4676" y="1828"/>
                  </a:moveTo>
                  <a:lnTo>
                    <a:pt x="4676" y="1828"/>
                  </a:lnTo>
                  <a:cubicBezTo>
                    <a:pt x="4667" y="1830"/>
                    <a:pt x="4658" y="1825"/>
                    <a:pt x="4655" y="1816"/>
                  </a:cubicBezTo>
                  <a:cubicBezTo>
                    <a:pt x="4653" y="1807"/>
                    <a:pt x="4658" y="1798"/>
                    <a:pt x="4667" y="1796"/>
                  </a:cubicBezTo>
                  <a:cubicBezTo>
                    <a:pt x="4675" y="1793"/>
                    <a:pt x="4685" y="1798"/>
                    <a:pt x="4687" y="1807"/>
                  </a:cubicBezTo>
                  <a:cubicBezTo>
                    <a:pt x="4690" y="1816"/>
                    <a:pt x="4685" y="1825"/>
                    <a:pt x="4676" y="1828"/>
                  </a:cubicBezTo>
                  <a:close/>
                  <a:moveTo>
                    <a:pt x="4612" y="1848"/>
                  </a:moveTo>
                  <a:lnTo>
                    <a:pt x="4612" y="1848"/>
                  </a:lnTo>
                  <a:cubicBezTo>
                    <a:pt x="4603" y="1850"/>
                    <a:pt x="4594" y="1845"/>
                    <a:pt x="4592" y="1836"/>
                  </a:cubicBezTo>
                  <a:cubicBezTo>
                    <a:pt x="4589" y="1827"/>
                    <a:pt x="4594" y="1818"/>
                    <a:pt x="4603" y="1816"/>
                  </a:cubicBezTo>
                  <a:cubicBezTo>
                    <a:pt x="4612" y="1813"/>
                    <a:pt x="4621" y="1818"/>
                    <a:pt x="4624" y="1827"/>
                  </a:cubicBezTo>
                  <a:cubicBezTo>
                    <a:pt x="4626" y="1836"/>
                    <a:pt x="4621" y="1845"/>
                    <a:pt x="4612" y="1848"/>
                  </a:cubicBezTo>
                  <a:close/>
                  <a:moveTo>
                    <a:pt x="4549" y="1868"/>
                  </a:moveTo>
                  <a:lnTo>
                    <a:pt x="4549" y="1868"/>
                  </a:lnTo>
                  <a:cubicBezTo>
                    <a:pt x="4540" y="1870"/>
                    <a:pt x="4531" y="1865"/>
                    <a:pt x="4528" y="1856"/>
                  </a:cubicBezTo>
                  <a:cubicBezTo>
                    <a:pt x="4525" y="1848"/>
                    <a:pt x="4530" y="1838"/>
                    <a:pt x="4539" y="1836"/>
                  </a:cubicBezTo>
                  <a:cubicBezTo>
                    <a:pt x="4548" y="1833"/>
                    <a:pt x="4557" y="1838"/>
                    <a:pt x="4560" y="1847"/>
                  </a:cubicBezTo>
                  <a:cubicBezTo>
                    <a:pt x="4563" y="1856"/>
                    <a:pt x="4558" y="1865"/>
                    <a:pt x="4549" y="1868"/>
                  </a:cubicBezTo>
                  <a:close/>
                  <a:moveTo>
                    <a:pt x="4485" y="1888"/>
                  </a:moveTo>
                  <a:lnTo>
                    <a:pt x="4485" y="1888"/>
                  </a:lnTo>
                  <a:cubicBezTo>
                    <a:pt x="4476" y="1890"/>
                    <a:pt x="4467" y="1885"/>
                    <a:pt x="4464" y="1877"/>
                  </a:cubicBezTo>
                  <a:cubicBezTo>
                    <a:pt x="4462" y="1868"/>
                    <a:pt x="4467" y="1858"/>
                    <a:pt x="4476" y="1856"/>
                  </a:cubicBezTo>
                  <a:cubicBezTo>
                    <a:pt x="4485" y="1853"/>
                    <a:pt x="4494" y="1858"/>
                    <a:pt x="4496" y="1867"/>
                  </a:cubicBezTo>
                  <a:cubicBezTo>
                    <a:pt x="4499" y="1876"/>
                    <a:pt x="4494" y="1885"/>
                    <a:pt x="4485" y="1888"/>
                  </a:cubicBezTo>
                  <a:close/>
                  <a:moveTo>
                    <a:pt x="4421" y="1908"/>
                  </a:moveTo>
                  <a:lnTo>
                    <a:pt x="4421" y="1908"/>
                  </a:lnTo>
                  <a:cubicBezTo>
                    <a:pt x="4413" y="1910"/>
                    <a:pt x="4403" y="1905"/>
                    <a:pt x="4401" y="1896"/>
                  </a:cubicBezTo>
                  <a:cubicBezTo>
                    <a:pt x="4398" y="1888"/>
                    <a:pt x="4403" y="1878"/>
                    <a:pt x="4412" y="1876"/>
                  </a:cubicBezTo>
                  <a:cubicBezTo>
                    <a:pt x="4421" y="1873"/>
                    <a:pt x="4430" y="1878"/>
                    <a:pt x="4433" y="1887"/>
                  </a:cubicBezTo>
                  <a:cubicBezTo>
                    <a:pt x="4435" y="1896"/>
                    <a:pt x="4430" y="1905"/>
                    <a:pt x="4421" y="1908"/>
                  </a:cubicBezTo>
                  <a:close/>
                  <a:moveTo>
                    <a:pt x="4358" y="1928"/>
                  </a:moveTo>
                  <a:lnTo>
                    <a:pt x="4358" y="1928"/>
                  </a:lnTo>
                  <a:cubicBezTo>
                    <a:pt x="4349" y="1930"/>
                    <a:pt x="4340" y="1925"/>
                    <a:pt x="4337" y="1916"/>
                  </a:cubicBezTo>
                  <a:cubicBezTo>
                    <a:pt x="4335" y="1908"/>
                    <a:pt x="4340" y="1898"/>
                    <a:pt x="4348" y="1896"/>
                  </a:cubicBezTo>
                  <a:cubicBezTo>
                    <a:pt x="4357" y="1893"/>
                    <a:pt x="4367" y="1898"/>
                    <a:pt x="4369" y="1907"/>
                  </a:cubicBezTo>
                  <a:cubicBezTo>
                    <a:pt x="4372" y="1916"/>
                    <a:pt x="4367" y="1925"/>
                    <a:pt x="4358" y="1928"/>
                  </a:cubicBezTo>
                  <a:close/>
                  <a:moveTo>
                    <a:pt x="4294" y="1948"/>
                  </a:moveTo>
                  <a:lnTo>
                    <a:pt x="4294" y="1948"/>
                  </a:lnTo>
                  <a:cubicBezTo>
                    <a:pt x="4285" y="1951"/>
                    <a:pt x="4276" y="1945"/>
                    <a:pt x="4274" y="1937"/>
                  </a:cubicBezTo>
                  <a:cubicBezTo>
                    <a:pt x="4271" y="1928"/>
                    <a:pt x="4276" y="1919"/>
                    <a:pt x="4285" y="1916"/>
                  </a:cubicBezTo>
                  <a:cubicBezTo>
                    <a:pt x="4294" y="1913"/>
                    <a:pt x="4303" y="1918"/>
                    <a:pt x="4306" y="1927"/>
                  </a:cubicBezTo>
                  <a:cubicBezTo>
                    <a:pt x="4308" y="1936"/>
                    <a:pt x="4303" y="1945"/>
                    <a:pt x="4294" y="1948"/>
                  </a:cubicBezTo>
                  <a:close/>
                  <a:moveTo>
                    <a:pt x="4231" y="1969"/>
                  </a:moveTo>
                  <a:lnTo>
                    <a:pt x="4231" y="1969"/>
                  </a:lnTo>
                  <a:cubicBezTo>
                    <a:pt x="4222" y="1971"/>
                    <a:pt x="4213" y="1966"/>
                    <a:pt x="4210" y="1958"/>
                  </a:cubicBezTo>
                  <a:cubicBezTo>
                    <a:pt x="4208" y="1949"/>
                    <a:pt x="4213" y="1940"/>
                    <a:pt x="4222" y="1937"/>
                  </a:cubicBezTo>
                  <a:cubicBezTo>
                    <a:pt x="4230" y="1934"/>
                    <a:pt x="4240" y="1939"/>
                    <a:pt x="4242" y="1948"/>
                  </a:cubicBezTo>
                  <a:cubicBezTo>
                    <a:pt x="4245" y="1957"/>
                    <a:pt x="4240" y="1966"/>
                    <a:pt x="4231" y="1969"/>
                  </a:cubicBezTo>
                  <a:close/>
                  <a:moveTo>
                    <a:pt x="4168" y="1990"/>
                  </a:moveTo>
                  <a:lnTo>
                    <a:pt x="4168" y="1990"/>
                  </a:lnTo>
                  <a:cubicBezTo>
                    <a:pt x="4159" y="1993"/>
                    <a:pt x="4150" y="1988"/>
                    <a:pt x="4147" y="1979"/>
                  </a:cubicBezTo>
                  <a:cubicBezTo>
                    <a:pt x="4144" y="1970"/>
                    <a:pt x="4149" y="1961"/>
                    <a:pt x="4158" y="1958"/>
                  </a:cubicBezTo>
                  <a:cubicBezTo>
                    <a:pt x="4167" y="1956"/>
                    <a:pt x="4176" y="1961"/>
                    <a:pt x="4179" y="1969"/>
                  </a:cubicBezTo>
                  <a:cubicBezTo>
                    <a:pt x="4182" y="1978"/>
                    <a:pt x="4177" y="1988"/>
                    <a:pt x="4168" y="1990"/>
                  </a:cubicBezTo>
                  <a:close/>
                  <a:moveTo>
                    <a:pt x="4105" y="2013"/>
                  </a:moveTo>
                  <a:lnTo>
                    <a:pt x="4105" y="2013"/>
                  </a:lnTo>
                  <a:cubicBezTo>
                    <a:pt x="4096" y="2015"/>
                    <a:pt x="4087" y="2010"/>
                    <a:pt x="4084" y="2001"/>
                  </a:cubicBezTo>
                  <a:cubicBezTo>
                    <a:pt x="4082" y="1993"/>
                    <a:pt x="4087" y="1983"/>
                    <a:pt x="4096" y="1981"/>
                  </a:cubicBezTo>
                  <a:cubicBezTo>
                    <a:pt x="4104" y="1978"/>
                    <a:pt x="4114" y="1983"/>
                    <a:pt x="4116" y="1992"/>
                  </a:cubicBezTo>
                  <a:cubicBezTo>
                    <a:pt x="4119" y="2001"/>
                    <a:pt x="4114" y="2010"/>
                    <a:pt x="4105" y="2013"/>
                  </a:cubicBezTo>
                  <a:close/>
                  <a:moveTo>
                    <a:pt x="4044" y="2036"/>
                  </a:moveTo>
                  <a:lnTo>
                    <a:pt x="4044" y="2036"/>
                  </a:lnTo>
                  <a:cubicBezTo>
                    <a:pt x="4035" y="2039"/>
                    <a:pt x="4026" y="2035"/>
                    <a:pt x="4022" y="2026"/>
                  </a:cubicBezTo>
                  <a:cubicBezTo>
                    <a:pt x="4019" y="2018"/>
                    <a:pt x="4023" y="2008"/>
                    <a:pt x="4032" y="2005"/>
                  </a:cubicBezTo>
                  <a:cubicBezTo>
                    <a:pt x="4041" y="2002"/>
                    <a:pt x="4050" y="2006"/>
                    <a:pt x="4054" y="2015"/>
                  </a:cubicBezTo>
                  <a:cubicBezTo>
                    <a:pt x="4057" y="2023"/>
                    <a:pt x="4052" y="2033"/>
                    <a:pt x="4044" y="2036"/>
                  </a:cubicBezTo>
                  <a:close/>
                  <a:moveTo>
                    <a:pt x="3982" y="2062"/>
                  </a:moveTo>
                  <a:lnTo>
                    <a:pt x="3982" y="2062"/>
                  </a:lnTo>
                  <a:cubicBezTo>
                    <a:pt x="3974" y="2065"/>
                    <a:pt x="3964" y="2061"/>
                    <a:pt x="3961" y="2052"/>
                  </a:cubicBezTo>
                  <a:cubicBezTo>
                    <a:pt x="3958" y="2044"/>
                    <a:pt x="3962" y="2034"/>
                    <a:pt x="3971" y="2031"/>
                  </a:cubicBezTo>
                  <a:cubicBezTo>
                    <a:pt x="3979" y="2028"/>
                    <a:pt x="3989" y="2032"/>
                    <a:pt x="3992" y="2041"/>
                  </a:cubicBezTo>
                  <a:cubicBezTo>
                    <a:pt x="3995" y="2049"/>
                    <a:pt x="3991" y="2059"/>
                    <a:pt x="3982" y="2062"/>
                  </a:cubicBezTo>
                  <a:close/>
                  <a:moveTo>
                    <a:pt x="3923" y="2090"/>
                  </a:moveTo>
                  <a:lnTo>
                    <a:pt x="3923" y="2090"/>
                  </a:lnTo>
                  <a:cubicBezTo>
                    <a:pt x="3914" y="2093"/>
                    <a:pt x="3904" y="2090"/>
                    <a:pt x="3901" y="2081"/>
                  </a:cubicBezTo>
                  <a:cubicBezTo>
                    <a:pt x="3897" y="2073"/>
                    <a:pt x="3901" y="2063"/>
                    <a:pt x="3909" y="2059"/>
                  </a:cubicBezTo>
                  <a:cubicBezTo>
                    <a:pt x="3918" y="2055"/>
                    <a:pt x="3928" y="2059"/>
                    <a:pt x="3931" y="2068"/>
                  </a:cubicBezTo>
                  <a:cubicBezTo>
                    <a:pt x="3935" y="2076"/>
                    <a:pt x="3931" y="2086"/>
                    <a:pt x="3923" y="2090"/>
                  </a:cubicBezTo>
                  <a:close/>
                  <a:moveTo>
                    <a:pt x="3865" y="2120"/>
                  </a:moveTo>
                  <a:lnTo>
                    <a:pt x="3865" y="2120"/>
                  </a:lnTo>
                  <a:cubicBezTo>
                    <a:pt x="3856" y="2124"/>
                    <a:pt x="3846" y="2121"/>
                    <a:pt x="3842" y="2113"/>
                  </a:cubicBezTo>
                  <a:cubicBezTo>
                    <a:pt x="3838" y="2105"/>
                    <a:pt x="3841" y="2095"/>
                    <a:pt x="3849" y="2090"/>
                  </a:cubicBezTo>
                  <a:cubicBezTo>
                    <a:pt x="3857" y="2086"/>
                    <a:pt x="3867" y="2089"/>
                    <a:pt x="3871" y="2097"/>
                  </a:cubicBezTo>
                  <a:cubicBezTo>
                    <a:pt x="3876" y="2105"/>
                    <a:pt x="3873" y="2115"/>
                    <a:pt x="3865" y="2120"/>
                  </a:cubicBezTo>
                  <a:close/>
                  <a:moveTo>
                    <a:pt x="3807" y="2153"/>
                  </a:moveTo>
                  <a:lnTo>
                    <a:pt x="3807" y="2153"/>
                  </a:lnTo>
                  <a:cubicBezTo>
                    <a:pt x="3798" y="2157"/>
                    <a:pt x="3788" y="2154"/>
                    <a:pt x="3784" y="2146"/>
                  </a:cubicBezTo>
                  <a:cubicBezTo>
                    <a:pt x="3780" y="2138"/>
                    <a:pt x="3783" y="2128"/>
                    <a:pt x="3791" y="2123"/>
                  </a:cubicBezTo>
                  <a:cubicBezTo>
                    <a:pt x="3799" y="2119"/>
                    <a:pt x="3809" y="2122"/>
                    <a:pt x="3813" y="2130"/>
                  </a:cubicBezTo>
                  <a:cubicBezTo>
                    <a:pt x="3818" y="2138"/>
                    <a:pt x="3815" y="2148"/>
                    <a:pt x="3807" y="2153"/>
                  </a:cubicBezTo>
                  <a:close/>
                  <a:moveTo>
                    <a:pt x="3749" y="2186"/>
                  </a:moveTo>
                  <a:lnTo>
                    <a:pt x="3749" y="2186"/>
                  </a:lnTo>
                  <a:cubicBezTo>
                    <a:pt x="3741" y="2190"/>
                    <a:pt x="3731" y="2187"/>
                    <a:pt x="3726" y="2179"/>
                  </a:cubicBezTo>
                  <a:cubicBezTo>
                    <a:pt x="3722" y="2171"/>
                    <a:pt x="3725" y="2161"/>
                    <a:pt x="3733" y="2157"/>
                  </a:cubicBezTo>
                  <a:cubicBezTo>
                    <a:pt x="3741" y="2152"/>
                    <a:pt x="3751" y="2155"/>
                    <a:pt x="3756" y="2163"/>
                  </a:cubicBezTo>
                  <a:cubicBezTo>
                    <a:pt x="3760" y="2172"/>
                    <a:pt x="3757" y="2182"/>
                    <a:pt x="3749" y="2186"/>
                  </a:cubicBezTo>
                  <a:close/>
                  <a:moveTo>
                    <a:pt x="3689" y="2218"/>
                  </a:moveTo>
                  <a:lnTo>
                    <a:pt x="3689" y="2218"/>
                  </a:lnTo>
                  <a:cubicBezTo>
                    <a:pt x="3680" y="2222"/>
                    <a:pt x="3671" y="2218"/>
                    <a:pt x="3667" y="2209"/>
                  </a:cubicBezTo>
                  <a:cubicBezTo>
                    <a:pt x="3663" y="2201"/>
                    <a:pt x="3667" y="2191"/>
                    <a:pt x="3675" y="2188"/>
                  </a:cubicBezTo>
                  <a:lnTo>
                    <a:pt x="3675" y="2187"/>
                  </a:lnTo>
                  <a:cubicBezTo>
                    <a:pt x="3684" y="2184"/>
                    <a:pt x="3694" y="2188"/>
                    <a:pt x="3697" y="2196"/>
                  </a:cubicBezTo>
                  <a:cubicBezTo>
                    <a:pt x="3701" y="2205"/>
                    <a:pt x="3697" y="2214"/>
                    <a:pt x="3689" y="2218"/>
                  </a:cubicBezTo>
                  <a:close/>
                  <a:moveTo>
                    <a:pt x="3627" y="2246"/>
                  </a:moveTo>
                  <a:lnTo>
                    <a:pt x="3627" y="2246"/>
                  </a:lnTo>
                  <a:cubicBezTo>
                    <a:pt x="3619" y="2249"/>
                    <a:pt x="3609" y="2245"/>
                    <a:pt x="3606" y="2236"/>
                  </a:cubicBezTo>
                  <a:cubicBezTo>
                    <a:pt x="3603" y="2227"/>
                    <a:pt x="3607" y="2218"/>
                    <a:pt x="3616" y="2215"/>
                  </a:cubicBezTo>
                  <a:cubicBezTo>
                    <a:pt x="3624" y="2211"/>
                    <a:pt x="3634" y="2216"/>
                    <a:pt x="3637" y="2224"/>
                  </a:cubicBezTo>
                  <a:cubicBezTo>
                    <a:pt x="3640" y="2233"/>
                    <a:pt x="3636" y="2243"/>
                    <a:pt x="3627" y="2246"/>
                  </a:cubicBezTo>
                  <a:close/>
                  <a:moveTo>
                    <a:pt x="3564" y="2270"/>
                  </a:moveTo>
                  <a:lnTo>
                    <a:pt x="3564" y="2270"/>
                  </a:lnTo>
                  <a:cubicBezTo>
                    <a:pt x="3555" y="2273"/>
                    <a:pt x="3546" y="2268"/>
                    <a:pt x="3543" y="2259"/>
                  </a:cubicBezTo>
                  <a:cubicBezTo>
                    <a:pt x="3540" y="2250"/>
                    <a:pt x="3546" y="2241"/>
                    <a:pt x="3554" y="2238"/>
                  </a:cubicBezTo>
                  <a:cubicBezTo>
                    <a:pt x="3563" y="2235"/>
                    <a:pt x="3572" y="2240"/>
                    <a:pt x="3575" y="2249"/>
                  </a:cubicBezTo>
                  <a:cubicBezTo>
                    <a:pt x="3578" y="2258"/>
                    <a:pt x="3573" y="2267"/>
                    <a:pt x="3564" y="2270"/>
                  </a:cubicBezTo>
                  <a:close/>
                  <a:moveTo>
                    <a:pt x="3499" y="2291"/>
                  </a:moveTo>
                  <a:lnTo>
                    <a:pt x="3499" y="2291"/>
                  </a:lnTo>
                  <a:cubicBezTo>
                    <a:pt x="3490" y="2293"/>
                    <a:pt x="3481" y="2287"/>
                    <a:pt x="3479" y="2278"/>
                  </a:cubicBezTo>
                  <a:cubicBezTo>
                    <a:pt x="3477" y="2269"/>
                    <a:pt x="3483" y="2260"/>
                    <a:pt x="3492" y="2258"/>
                  </a:cubicBezTo>
                  <a:cubicBezTo>
                    <a:pt x="3501" y="2256"/>
                    <a:pt x="3510" y="2262"/>
                    <a:pt x="3512" y="2271"/>
                  </a:cubicBezTo>
                  <a:cubicBezTo>
                    <a:pt x="3514" y="2280"/>
                    <a:pt x="3508" y="2289"/>
                    <a:pt x="3499" y="2291"/>
                  </a:cubicBezTo>
                  <a:close/>
                  <a:moveTo>
                    <a:pt x="3435" y="2308"/>
                  </a:moveTo>
                  <a:lnTo>
                    <a:pt x="3435" y="2308"/>
                  </a:lnTo>
                  <a:cubicBezTo>
                    <a:pt x="3426" y="2310"/>
                    <a:pt x="3417" y="2305"/>
                    <a:pt x="3415" y="2296"/>
                  </a:cubicBezTo>
                  <a:cubicBezTo>
                    <a:pt x="3413" y="2287"/>
                    <a:pt x="3418" y="2278"/>
                    <a:pt x="3427" y="2276"/>
                  </a:cubicBezTo>
                  <a:cubicBezTo>
                    <a:pt x="3436" y="2274"/>
                    <a:pt x="3445" y="2279"/>
                    <a:pt x="3447" y="2288"/>
                  </a:cubicBezTo>
                  <a:cubicBezTo>
                    <a:pt x="3450" y="2297"/>
                    <a:pt x="3444" y="2306"/>
                    <a:pt x="3435" y="2308"/>
                  </a:cubicBezTo>
                  <a:close/>
                  <a:moveTo>
                    <a:pt x="3369" y="2324"/>
                  </a:moveTo>
                  <a:lnTo>
                    <a:pt x="3369" y="2324"/>
                  </a:lnTo>
                  <a:cubicBezTo>
                    <a:pt x="3360" y="2325"/>
                    <a:pt x="3351" y="2319"/>
                    <a:pt x="3350" y="2310"/>
                  </a:cubicBezTo>
                  <a:cubicBezTo>
                    <a:pt x="3348" y="2301"/>
                    <a:pt x="3354" y="2292"/>
                    <a:pt x="3363" y="2291"/>
                  </a:cubicBezTo>
                  <a:cubicBezTo>
                    <a:pt x="3372" y="2289"/>
                    <a:pt x="3381" y="2295"/>
                    <a:pt x="3383" y="2304"/>
                  </a:cubicBezTo>
                  <a:cubicBezTo>
                    <a:pt x="3384" y="2313"/>
                    <a:pt x="3378" y="2322"/>
                    <a:pt x="3369" y="2324"/>
                  </a:cubicBezTo>
                  <a:close/>
                  <a:moveTo>
                    <a:pt x="3304" y="2337"/>
                  </a:moveTo>
                  <a:lnTo>
                    <a:pt x="3304" y="2337"/>
                  </a:lnTo>
                  <a:cubicBezTo>
                    <a:pt x="3295" y="2339"/>
                    <a:pt x="3286" y="2333"/>
                    <a:pt x="3285" y="2323"/>
                  </a:cubicBezTo>
                  <a:cubicBezTo>
                    <a:pt x="3283" y="2314"/>
                    <a:pt x="3289" y="2306"/>
                    <a:pt x="3298" y="2304"/>
                  </a:cubicBezTo>
                  <a:cubicBezTo>
                    <a:pt x="3307" y="2303"/>
                    <a:pt x="3316" y="2309"/>
                    <a:pt x="3317" y="2318"/>
                  </a:cubicBezTo>
                  <a:cubicBezTo>
                    <a:pt x="3319" y="2327"/>
                    <a:pt x="3313" y="2335"/>
                    <a:pt x="3304" y="2337"/>
                  </a:cubicBezTo>
                  <a:close/>
                  <a:moveTo>
                    <a:pt x="3238" y="2349"/>
                  </a:moveTo>
                  <a:lnTo>
                    <a:pt x="3238" y="2349"/>
                  </a:lnTo>
                  <a:cubicBezTo>
                    <a:pt x="3229" y="2351"/>
                    <a:pt x="3221" y="2345"/>
                    <a:pt x="3219" y="2336"/>
                  </a:cubicBezTo>
                  <a:cubicBezTo>
                    <a:pt x="3217" y="2327"/>
                    <a:pt x="3223" y="2318"/>
                    <a:pt x="3233" y="2316"/>
                  </a:cubicBezTo>
                  <a:cubicBezTo>
                    <a:pt x="3242" y="2315"/>
                    <a:pt x="3250" y="2321"/>
                    <a:pt x="3252" y="2330"/>
                  </a:cubicBezTo>
                  <a:cubicBezTo>
                    <a:pt x="3253" y="2339"/>
                    <a:pt x="3247" y="2348"/>
                    <a:pt x="3238" y="2349"/>
                  </a:cubicBezTo>
                  <a:close/>
                  <a:moveTo>
                    <a:pt x="3173" y="2361"/>
                  </a:moveTo>
                  <a:lnTo>
                    <a:pt x="3173" y="2361"/>
                  </a:lnTo>
                  <a:cubicBezTo>
                    <a:pt x="3164" y="2363"/>
                    <a:pt x="3155" y="2357"/>
                    <a:pt x="3153" y="2347"/>
                  </a:cubicBezTo>
                  <a:cubicBezTo>
                    <a:pt x="3152" y="2338"/>
                    <a:pt x="3158" y="2330"/>
                    <a:pt x="3167" y="2328"/>
                  </a:cubicBezTo>
                  <a:cubicBezTo>
                    <a:pt x="3176" y="2327"/>
                    <a:pt x="3185" y="2333"/>
                    <a:pt x="3186" y="2342"/>
                  </a:cubicBezTo>
                  <a:cubicBezTo>
                    <a:pt x="3188" y="2351"/>
                    <a:pt x="3182" y="2359"/>
                    <a:pt x="3173" y="2361"/>
                  </a:cubicBezTo>
                  <a:close/>
                  <a:moveTo>
                    <a:pt x="3106" y="2373"/>
                  </a:moveTo>
                  <a:lnTo>
                    <a:pt x="3106" y="2373"/>
                  </a:lnTo>
                  <a:cubicBezTo>
                    <a:pt x="3097" y="2374"/>
                    <a:pt x="3089" y="2367"/>
                    <a:pt x="3087" y="2358"/>
                  </a:cubicBezTo>
                  <a:cubicBezTo>
                    <a:pt x="3086" y="2349"/>
                    <a:pt x="3093" y="2341"/>
                    <a:pt x="3102" y="2339"/>
                  </a:cubicBezTo>
                  <a:cubicBezTo>
                    <a:pt x="3111" y="2338"/>
                    <a:pt x="3120" y="2345"/>
                    <a:pt x="3121" y="2354"/>
                  </a:cubicBezTo>
                  <a:cubicBezTo>
                    <a:pt x="3122" y="2363"/>
                    <a:pt x="3115" y="2372"/>
                    <a:pt x="3106" y="2373"/>
                  </a:cubicBezTo>
                  <a:close/>
                  <a:moveTo>
                    <a:pt x="3040" y="2384"/>
                  </a:moveTo>
                  <a:lnTo>
                    <a:pt x="3040" y="2384"/>
                  </a:lnTo>
                  <a:cubicBezTo>
                    <a:pt x="3031" y="2385"/>
                    <a:pt x="3023" y="2378"/>
                    <a:pt x="3022" y="2369"/>
                  </a:cubicBezTo>
                  <a:cubicBezTo>
                    <a:pt x="3021" y="2360"/>
                    <a:pt x="3027" y="2352"/>
                    <a:pt x="3036" y="2350"/>
                  </a:cubicBezTo>
                  <a:cubicBezTo>
                    <a:pt x="3045" y="2349"/>
                    <a:pt x="3054" y="2356"/>
                    <a:pt x="3055" y="2365"/>
                  </a:cubicBezTo>
                  <a:cubicBezTo>
                    <a:pt x="3056" y="2374"/>
                    <a:pt x="3049" y="2383"/>
                    <a:pt x="3040" y="2384"/>
                  </a:cubicBezTo>
                  <a:close/>
                  <a:moveTo>
                    <a:pt x="2974" y="2395"/>
                  </a:moveTo>
                  <a:lnTo>
                    <a:pt x="2974" y="2395"/>
                  </a:lnTo>
                  <a:cubicBezTo>
                    <a:pt x="2965" y="2396"/>
                    <a:pt x="2957" y="2389"/>
                    <a:pt x="2956" y="2380"/>
                  </a:cubicBezTo>
                  <a:cubicBezTo>
                    <a:pt x="2955" y="2371"/>
                    <a:pt x="2961" y="2363"/>
                    <a:pt x="2971" y="2362"/>
                  </a:cubicBezTo>
                  <a:cubicBezTo>
                    <a:pt x="2980" y="2360"/>
                    <a:pt x="2988" y="2367"/>
                    <a:pt x="2989" y="2376"/>
                  </a:cubicBezTo>
                  <a:cubicBezTo>
                    <a:pt x="2990" y="2385"/>
                    <a:pt x="2984" y="2394"/>
                    <a:pt x="2974" y="2395"/>
                  </a:cubicBezTo>
                  <a:close/>
                  <a:moveTo>
                    <a:pt x="2909" y="2406"/>
                  </a:moveTo>
                  <a:lnTo>
                    <a:pt x="2909" y="2406"/>
                  </a:lnTo>
                  <a:cubicBezTo>
                    <a:pt x="2900" y="2407"/>
                    <a:pt x="2891" y="2401"/>
                    <a:pt x="2890" y="2392"/>
                  </a:cubicBezTo>
                  <a:cubicBezTo>
                    <a:pt x="2889" y="2382"/>
                    <a:pt x="2896" y="2374"/>
                    <a:pt x="2905" y="2373"/>
                  </a:cubicBezTo>
                  <a:cubicBezTo>
                    <a:pt x="2914" y="2372"/>
                    <a:pt x="2922" y="2378"/>
                    <a:pt x="2923" y="2388"/>
                  </a:cubicBezTo>
                  <a:cubicBezTo>
                    <a:pt x="2924" y="2397"/>
                    <a:pt x="2918" y="2405"/>
                    <a:pt x="2909" y="2406"/>
                  </a:cubicBezTo>
                  <a:close/>
                  <a:moveTo>
                    <a:pt x="2843" y="2418"/>
                  </a:moveTo>
                  <a:lnTo>
                    <a:pt x="2843" y="2418"/>
                  </a:lnTo>
                  <a:cubicBezTo>
                    <a:pt x="2834" y="2419"/>
                    <a:pt x="2826" y="2412"/>
                    <a:pt x="2825" y="2403"/>
                  </a:cubicBezTo>
                  <a:cubicBezTo>
                    <a:pt x="2823" y="2394"/>
                    <a:pt x="2830" y="2386"/>
                    <a:pt x="2839" y="2384"/>
                  </a:cubicBezTo>
                  <a:cubicBezTo>
                    <a:pt x="2848" y="2383"/>
                    <a:pt x="2857" y="2390"/>
                    <a:pt x="2858" y="2399"/>
                  </a:cubicBezTo>
                  <a:cubicBezTo>
                    <a:pt x="2859" y="2408"/>
                    <a:pt x="2852" y="2416"/>
                    <a:pt x="2843" y="2418"/>
                  </a:cubicBezTo>
                  <a:close/>
                  <a:moveTo>
                    <a:pt x="2779" y="2430"/>
                  </a:moveTo>
                  <a:lnTo>
                    <a:pt x="2779" y="2430"/>
                  </a:lnTo>
                  <a:cubicBezTo>
                    <a:pt x="2769" y="2432"/>
                    <a:pt x="2761" y="2426"/>
                    <a:pt x="2759" y="2417"/>
                  </a:cubicBezTo>
                  <a:cubicBezTo>
                    <a:pt x="2758" y="2408"/>
                    <a:pt x="2764" y="2399"/>
                    <a:pt x="2773" y="2398"/>
                  </a:cubicBezTo>
                  <a:cubicBezTo>
                    <a:pt x="2782" y="2396"/>
                    <a:pt x="2790" y="2402"/>
                    <a:pt x="2792" y="2411"/>
                  </a:cubicBezTo>
                  <a:cubicBezTo>
                    <a:pt x="2794" y="2420"/>
                    <a:pt x="2788" y="2429"/>
                    <a:pt x="2779" y="2430"/>
                  </a:cubicBezTo>
                  <a:close/>
                  <a:moveTo>
                    <a:pt x="2713" y="2444"/>
                  </a:moveTo>
                  <a:lnTo>
                    <a:pt x="2713" y="2444"/>
                  </a:lnTo>
                  <a:cubicBezTo>
                    <a:pt x="2704" y="2445"/>
                    <a:pt x="2695" y="2439"/>
                    <a:pt x="2694" y="2430"/>
                  </a:cubicBezTo>
                  <a:cubicBezTo>
                    <a:pt x="2692" y="2421"/>
                    <a:pt x="2698" y="2412"/>
                    <a:pt x="2707" y="2411"/>
                  </a:cubicBezTo>
                  <a:cubicBezTo>
                    <a:pt x="2716" y="2409"/>
                    <a:pt x="2725" y="2415"/>
                    <a:pt x="2727" y="2424"/>
                  </a:cubicBezTo>
                  <a:cubicBezTo>
                    <a:pt x="2728" y="2433"/>
                    <a:pt x="2722" y="2442"/>
                    <a:pt x="2713" y="2444"/>
                  </a:cubicBezTo>
                  <a:close/>
                  <a:moveTo>
                    <a:pt x="2648" y="2458"/>
                  </a:moveTo>
                  <a:lnTo>
                    <a:pt x="2648" y="2458"/>
                  </a:lnTo>
                  <a:cubicBezTo>
                    <a:pt x="2639" y="2460"/>
                    <a:pt x="2630" y="2454"/>
                    <a:pt x="2629" y="2445"/>
                  </a:cubicBezTo>
                  <a:cubicBezTo>
                    <a:pt x="2627" y="2436"/>
                    <a:pt x="2633" y="2427"/>
                    <a:pt x="2642" y="2425"/>
                  </a:cubicBezTo>
                  <a:cubicBezTo>
                    <a:pt x="2651" y="2424"/>
                    <a:pt x="2660" y="2430"/>
                    <a:pt x="2662" y="2439"/>
                  </a:cubicBezTo>
                  <a:cubicBezTo>
                    <a:pt x="2663" y="2448"/>
                    <a:pt x="2657" y="2457"/>
                    <a:pt x="2648" y="2458"/>
                  </a:cubicBezTo>
                  <a:close/>
                  <a:moveTo>
                    <a:pt x="2584" y="2474"/>
                  </a:moveTo>
                  <a:lnTo>
                    <a:pt x="2584" y="2474"/>
                  </a:lnTo>
                  <a:cubicBezTo>
                    <a:pt x="2575" y="2476"/>
                    <a:pt x="2566" y="2471"/>
                    <a:pt x="2564" y="2462"/>
                  </a:cubicBezTo>
                  <a:cubicBezTo>
                    <a:pt x="2562" y="2453"/>
                    <a:pt x="2568" y="2444"/>
                    <a:pt x="2577" y="2442"/>
                  </a:cubicBezTo>
                  <a:cubicBezTo>
                    <a:pt x="2586" y="2440"/>
                    <a:pt x="2595" y="2445"/>
                    <a:pt x="2597" y="2454"/>
                  </a:cubicBezTo>
                  <a:cubicBezTo>
                    <a:pt x="2599" y="2463"/>
                    <a:pt x="2593" y="2472"/>
                    <a:pt x="2584" y="2474"/>
                  </a:cubicBezTo>
                  <a:close/>
                  <a:moveTo>
                    <a:pt x="2520" y="2493"/>
                  </a:moveTo>
                  <a:lnTo>
                    <a:pt x="2520" y="2493"/>
                  </a:lnTo>
                  <a:cubicBezTo>
                    <a:pt x="2511" y="2495"/>
                    <a:pt x="2502" y="2489"/>
                    <a:pt x="2500" y="2480"/>
                  </a:cubicBezTo>
                  <a:cubicBezTo>
                    <a:pt x="2498" y="2471"/>
                    <a:pt x="2504" y="2462"/>
                    <a:pt x="2513" y="2460"/>
                  </a:cubicBezTo>
                  <a:cubicBezTo>
                    <a:pt x="2522" y="2458"/>
                    <a:pt x="2531" y="2464"/>
                    <a:pt x="2533" y="2473"/>
                  </a:cubicBezTo>
                  <a:cubicBezTo>
                    <a:pt x="2535" y="2482"/>
                    <a:pt x="2529" y="2491"/>
                    <a:pt x="2520" y="2493"/>
                  </a:cubicBezTo>
                  <a:close/>
                  <a:moveTo>
                    <a:pt x="2458" y="2514"/>
                  </a:moveTo>
                  <a:lnTo>
                    <a:pt x="2458" y="2514"/>
                  </a:lnTo>
                  <a:cubicBezTo>
                    <a:pt x="2449" y="2517"/>
                    <a:pt x="2440" y="2512"/>
                    <a:pt x="2437" y="2503"/>
                  </a:cubicBezTo>
                  <a:cubicBezTo>
                    <a:pt x="2435" y="2494"/>
                    <a:pt x="2440" y="2485"/>
                    <a:pt x="2449" y="2482"/>
                  </a:cubicBezTo>
                  <a:cubicBezTo>
                    <a:pt x="2458" y="2480"/>
                    <a:pt x="2467" y="2485"/>
                    <a:pt x="2469" y="2494"/>
                  </a:cubicBezTo>
                  <a:cubicBezTo>
                    <a:pt x="2472" y="2502"/>
                    <a:pt x="2467" y="2512"/>
                    <a:pt x="2458" y="2514"/>
                  </a:cubicBezTo>
                  <a:close/>
                  <a:moveTo>
                    <a:pt x="2399" y="2539"/>
                  </a:moveTo>
                  <a:lnTo>
                    <a:pt x="2399" y="2539"/>
                  </a:lnTo>
                  <a:cubicBezTo>
                    <a:pt x="2390" y="2543"/>
                    <a:pt x="2380" y="2539"/>
                    <a:pt x="2377" y="2531"/>
                  </a:cubicBezTo>
                  <a:cubicBezTo>
                    <a:pt x="2373" y="2522"/>
                    <a:pt x="2377" y="2513"/>
                    <a:pt x="2385" y="2509"/>
                  </a:cubicBezTo>
                  <a:cubicBezTo>
                    <a:pt x="2394" y="2505"/>
                    <a:pt x="2404" y="2509"/>
                    <a:pt x="2407" y="2518"/>
                  </a:cubicBezTo>
                  <a:cubicBezTo>
                    <a:pt x="2411" y="2526"/>
                    <a:pt x="2407" y="2536"/>
                    <a:pt x="2399" y="2539"/>
                  </a:cubicBezTo>
                  <a:close/>
                  <a:moveTo>
                    <a:pt x="2340" y="2569"/>
                  </a:moveTo>
                  <a:lnTo>
                    <a:pt x="2340" y="2569"/>
                  </a:lnTo>
                  <a:cubicBezTo>
                    <a:pt x="2332" y="2573"/>
                    <a:pt x="2322" y="2570"/>
                    <a:pt x="2318" y="2562"/>
                  </a:cubicBezTo>
                  <a:cubicBezTo>
                    <a:pt x="2313" y="2554"/>
                    <a:pt x="2316" y="2544"/>
                    <a:pt x="2325" y="2540"/>
                  </a:cubicBezTo>
                  <a:cubicBezTo>
                    <a:pt x="2333" y="2535"/>
                    <a:pt x="2343" y="2538"/>
                    <a:pt x="2347" y="2546"/>
                  </a:cubicBezTo>
                  <a:cubicBezTo>
                    <a:pt x="2352" y="2554"/>
                    <a:pt x="2348" y="2565"/>
                    <a:pt x="2340" y="2569"/>
                  </a:cubicBezTo>
                  <a:close/>
                  <a:moveTo>
                    <a:pt x="2282" y="2602"/>
                  </a:moveTo>
                  <a:lnTo>
                    <a:pt x="2282" y="2602"/>
                  </a:lnTo>
                  <a:cubicBezTo>
                    <a:pt x="2274" y="2606"/>
                    <a:pt x="2264" y="2603"/>
                    <a:pt x="2260" y="2595"/>
                  </a:cubicBezTo>
                  <a:cubicBezTo>
                    <a:pt x="2256" y="2587"/>
                    <a:pt x="2259" y="2577"/>
                    <a:pt x="2267" y="2573"/>
                  </a:cubicBezTo>
                  <a:cubicBezTo>
                    <a:pt x="2275" y="2568"/>
                    <a:pt x="2285" y="2571"/>
                    <a:pt x="2289" y="2580"/>
                  </a:cubicBezTo>
                  <a:cubicBezTo>
                    <a:pt x="2294" y="2588"/>
                    <a:pt x="2291" y="2598"/>
                    <a:pt x="2282" y="2602"/>
                  </a:cubicBezTo>
                  <a:close/>
                  <a:moveTo>
                    <a:pt x="2228" y="2639"/>
                  </a:moveTo>
                  <a:lnTo>
                    <a:pt x="2228" y="2639"/>
                  </a:lnTo>
                  <a:cubicBezTo>
                    <a:pt x="2220" y="2644"/>
                    <a:pt x="2210" y="2641"/>
                    <a:pt x="2205" y="2633"/>
                  </a:cubicBezTo>
                  <a:cubicBezTo>
                    <a:pt x="2200" y="2625"/>
                    <a:pt x="2203" y="2615"/>
                    <a:pt x="2211" y="2610"/>
                  </a:cubicBezTo>
                  <a:cubicBezTo>
                    <a:pt x="2219" y="2606"/>
                    <a:pt x="2229" y="2608"/>
                    <a:pt x="2234" y="2616"/>
                  </a:cubicBezTo>
                  <a:cubicBezTo>
                    <a:pt x="2238" y="2624"/>
                    <a:pt x="2236" y="2634"/>
                    <a:pt x="2228" y="2639"/>
                  </a:cubicBezTo>
                  <a:close/>
                  <a:moveTo>
                    <a:pt x="2175" y="2677"/>
                  </a:moveTo>
                  <a:lnTo>
                    <a:pt x="2175" y="2677"/>
                  </a:lnTo>
                  <a:cubicBezTo>
                    <a:pt x="2168" y="2683"/>
                    <a:pt x="2157" y="2681"/>
                    <a:pt x="2152" y="2674"/>
                  </a:cubicBezTo>
                  <a:cubicBezTo>
                    <a:pt x="2146" y="2666"/>
                    <a:pt x="2148" y="2656"/>
                    <a:pt x="2156" y="2650"/>
                  </a:cubicBezTo>
                  <a:cubicBezTo>
                    <a:pt x="2163" y="2645"/>
                    <a:pt x="2174" y="2647"/>
                    <a:pt x="2179" y="2654"/>
                  </a:cubicBezTo>
                  <a:cubicBezTo>
                    <a:pt x="2184" y="2662"/>
                    <a:pt x="2183" y="2672"/>
                    <a:pt x="2175" y="2677"/>
                  </a:cubicBezTo>
                  <a:close/>
                  <a:moveTo>
                    <a:pt x="2123" y="2718"/>
                  </a:moveTo>
                  <a:lnTo>
                    <a:pt x="2123" y="2718"/>
                  </a:lnTo>
                  <a:cubicBezTo>
                    <a:pt x="2116" y="2724"/>
                    <a:pt x="2106" y="2723"/>
                    <a:pt x="2100" y="2715"/>
                  </a:cubicBezTo>
                  <a:cubicBezTo>
                    <a:pt x="2094" y="2708"/>
                    <a:pt x="2095" y="2698"/>
                    <a:pt x="2103" y="2692"/>
                  </a:cubicBezTo>
                  <a:cubicBezTo>
                    <a:pt x="2110" y="2686"/>
                    <a:pt x="2120" y="2688"/>
                    <a:pt x="2126" y="2695"/>
                  </a:cubicBezTo>
                  <a:cubicBezTo>
                    <a:pt x="2132" y="2702"/>
                    <a:pt x="2131" y="2713"/>
                    <a:pt x="2123" y="2718"/>
                  </a:cubicBezTo>
                  <a:close/>
                  <a:moveTo>
                    <a:pt x="2072" y="2761"/>
                  </a:moveTo>
                  <a:lnTo>
                    <a:pt x="2072" y="2761"/>
                  </a:lnTo>
                  <a:cubicBezTo>
                    <a:pt x="2065" y="2767"/>
                    <a:pt x="2055" y="2766"/>
                    <a:pt x="2049" y="2759"/>
                  </a:cubicBezTo>
                  <a:cubicBezTo>
                    <a:pt x="2043" y="2751"/>
                    <a:pt x="2045" y="2741"/>
                    <a:pt x="2052" y="2735"/>
                  </a:cubicBezTo>
                  <a:cubicBezTo>
                    <a:pt x="2059" y="2729"/>
                    <a:pt x="2070" y="2731"/>
                    <a:pt x="2075" y="2738"/>
                  </a:cubicBezTo>
                  <a:cubicBezTo>
                    <a:pt x="2081" y="2745"/>
                    <a:pt x="2080" y="2756"/>
                    <a:pt x="2072" y="2761"/>
                  </a:cubicBezTo>
                  <a:close/>
                  <a:moveTo>
                    <a:pt x="2021" y="2805"/>
                  </a:moveTo>
                  <a:lnTo>
                    <a:pt x="2021" y="2805"/>
                  </a:lnTo>
                  <a:cubicBezTo>
                    <a:pt x="2013" y="2810"/>
                    <a:pt x="2003" y="2808"/>
                    <a:pt x="1997" y="2801"/>
                  </a:cubicBezTo>
                  <a:cubicBezTo>
                    <a:pt x="1992" y="2793"/>
                    <a:pt x="1994" y="2783"/>
                    <a:pt x="2001" y="2778"/>
                  </a:cubicBezTo>
                  <a:cubicBezTo>
                    <a:pt x="2009" y="2772"/>
                    <a:pt x="2019" y="2774"/>
                    <a:pt x="2025" y="2782"/>
                  </a:cubicBezTo>
                  <a:cubicBezTo>
                    <a:pt x="2030" y="2789"/>
                    <a:pt x="2028" y="2799"/>
                    <a:pt x="2021" y="2805"/>
                  </a:cubicBezTo>
                  <a:close/>
                  <a:moveTo>
                    <a:pt x="1969" y="2847"/>
                  </a:moveTo>
                  <a:lnTo>
                    <a:pt x="1969" y="2847"/>
                  </a:lnTo>
                  <a:cubicBezTo>
                    <a:pt x="1961" y="2852"/>
                    <a:pt x="1951" y="2850"/>
                    <a:pt x="1946" y="2843"/>
                  </a:cubicBezTo>
                  <a:cubicBezTo>
                    <a:pt x="1940" y="2835"/>
                    <a:pt x="1942" y="2825"/>
                    <a:pt x="1950" y="2820"/>
                  </a:cubicBezTo>
                  <a:cubicBezTo>
                    <a:pt x="1957" y="2814"/>
                    <a:pt x="1968" y="2816"/>
                    <a:pt x="1973" y="2824"/>
                  </a:cubicBezTo>
                  <a:cubicBezTo>
                    <a:pt x="1978" y="2831"/>
                    <a:pt x="1976" y="2841"/>
                    <a:pt x="1969" y="2847"/>
                  </a:cubicBezTo>
                  <a:close/>
                  <a:moveTo>
                    <a:pt x="1914" y="2887"/>
                  </a:moveTo>
                  <a:lnTo>
                    <a:pt x="1914" y="2887"/>
                  </a:lnTo>
                  <a:cubicBezTo>
                    <a:pt x="1906" y="2892"/>
                    <a:pt x="1896" y="2890"/>
                    <a:pt x="1892" y="2882"/>
                  </a:cubicBezTo>
                  <a:cubicBezTo>
                    <a:pt x="1887" y="2874"/>
                    <a:pt x="1889" y="2863"/>
                    <a:pt x="1897" y="2859"/>
                  </a:cubicBezTo>
                  <a:cubicBezTo>
                    <a:pt x="1905" y="2854"/>
                    <a:pt x="1915" y="2857"/>
                    <a:pt x="1920" y="2864"/>
                  </a:cubicBezTo>
                  <a:cubicBezTo>
                    <a:pt x="1925" y="2872"/>
                    <a:pt x="1922" y="2883"/>
                    <a:pt x="1914" y="2887"/>
                  </a:cubicBezTo>
                  <a:close/>
                  <a:moveTo>
                    <a:pt x="1858" y="2924"/>
                  </a:moveTo>
                  <a:lnTo>
                    <a:pt x="1858" y="2925"/>
                  </a:lnTo>
                  <a:cubicBezTo>
                    <a:pt x="1850" y="2929"/>
                    <a:pt x="1840" y="2926"/>
                    <a:pt x="1835" y="2918"/>
                  </a:cubicBezTo>
                  <a:cubicBezTo>
                    <a:pt x="1831" y="2910"/>
                    <a:pt x="1834" y="2899"/>
                    <a:pt x="1842" y="2895"/>
                  </a:cubicBezTo>
                  <a:cubicBezTo>
                    <a:pt x="1850" y="2891"/>
                    <a:pt x="1861" y="2894"/>
                    <a:pt x="1865" y="2902"/>
                  </a:cubicBezTo>
                  <a:cubicBezTo>
                    <a:pt x="1869" y="2910"/>
                    <a:pt x="1866" y="2920"/>
                    <a:pt x="1858" y="2924"/>
                  </a:cubicBezTo>
                  <a:close/>
                  <a:moveTo>
                    <a:pt x="1801" y="2959"/>
                  </a:moveTo>
                  <a:lnTo>
                    <a:pt x="1801" y="2959"/>
                  </a:lnTo>
                  <a:cubicBezTo>
                    <a:pt x="1793" y="2963"/>
                    <a:pt x="1783" y="2960"/>
                    <a:pt x="1778" y="2952"/>
                  </a:cubicBezTo>
                  <a:cubicBezTo>
                    <a:pt x="1774" y="2944"/>
                    <a:pt x="1777" y="2934"/>
                    <a:pt x="1785" y="2929"/>
                  </a:cubicBezTo>
                  <a:cubicBezTo>
                    <a:pt x="1793" y="2925"/>
                    <a:pt x="1803" y="2928"/>
                    <a:pt x="1808" y="2936"/>
                  </a:cubicBezTo>
                  <a:cubicBezTo>
                    <a:pt x="1812" y="2944"/>
                    <a:pt x="1809" y="2954"/>
                    <a:pt x="1801" y="2959"/>
                  </a:cubicBezTo>
                  <a:close/>
                  <a:moveTo>
                    <a:pt x="1744" y="2993"/>
                  </a:moveTo>
                  <a:lnTo>
                    <a:pt x="1743" y="2993"/>
                  </a:lnTo>
                  <a:cubicBezTo>
                    <a:pt x="1735" y="2997"/>
                    <a:pt x="1725" y="2994"/>
                    <a:pt x="1721" y="2986"/>
                  </a:cubicBezTo>
                  <a:cubicBezTo>
                    <a:pt x="1717" y="2978"/>
                    <a:pt x="1720" y="2968"/>
                    <a:pt x="1728" y="2963"/>
                  </a:cubicBezTo>
                  <a:cubicBezTo>
                    <a:pt x="1736" y="2959"/>
                    <a:pt x="1746" y="2962"/>
                    <a:pt x="1750" y="2970"/>
                  </a:cubicBezTo>
                  <a:cubicBezTo>
                    <a:pt x="1755" y="2978"/>
                    <a:pt x="1752" y="2989"/>
                    <a:pt x="1744" y="2993"/>
                  </a:cubicBezTo>
                  <a:close/>
                  <a:moveTo>
                    <a:pt x="1685" y="3025"/>
                  </a:moveTo>
                  <a:lnTo>
                    <a:pt x="1685" y="3025"/>
                  </a:lnTo>
                  <a:cubicBezTo>
                    <a:pt x="1677" y="3030"/>
                    <a:pt x="1667" y="3027"/>
                    <a:pt x="1663" y="3019"/>
                  </a:cubicBezTo>
                  <a:cubicBezTo>
                    <a:pt x="1658" y="3010"/>
                    <a:pt x="1661" y="3000"/>
                    <a:pt x="1670" y="2996"/>
                  </a:cubicBezTo>
                  <a:cubicBezTo>
                    <a:pt x="1678" y="2992"/>
                    <a:pt x="1688" y="2995"/>
                    <a:pt x="1692" y="3003"/>
                  </a:cubicBezTo>
                  <a:cubicBezTo>
                    <a:pt x="1696" y="3011"/>
                    <a:pt x="1693" y="3021"/>
                    <a:pt x="1685" y="3025"/>
                  </a:cubicBezTo>
                  <a:close/>
                  <a:moveTo>
                    <a:pt x="1627" y="3057"/>
                  </a:moveTo>
                  <a:lnTo>
                    <a:pt x="1627" y="3058"/>
                  </a:lnTo>
                  <a:cubicBezTo>
                    <a:pt x="1619" y="3062"/>
                    <a:pt x="1609" y="3059"/>
                    <a:pt x="1604" y="3051"/>
                  </a:cubicBezTo>
                  <a:cubicBezTo>
                    <a:pt x="1600" y="3043"/>
                    <a:pt x="1603" y="3032"/>
                    <a:pt x="1611" y="3028"/>
                  </a:cubicBezTo>
                  <a:cubicBezTo>
                    <a:pt x="1619" y="3024"/>
                    <a:pt x="1629" y="3027"/>
                    <a:pt x="1634" y="3035"/>
                  </a:cubicBezTo>
                  <a:cubicBezTo>
                    <a:pt x="1638" y="3043"/>
                    <a:pt x="1635" y="3053"/>
                    <a:pt x="1627" y="3057"/>
                  </a:cubicBezTo>
                  <a:close/>
                  <a:moveTo>
                    <a:pt x="1566" y="3089"/>
                  </a:moveTo>
                  <a:lnTo>
                    <a:pt x="1566" y="3089"/>
                  </a:lnTo>
                  <a:cubicBezTo>
                    <a:pt x="1558" y="3092"/>
                    <a:pt x="1548" y="3089"/>
                    <a:pt x="1544" y="3080"/>
                  </a:cubicBezTo>
                  <a:cubicBezTo>
                    <a:pt x="1541" y="3072"/>
                    <a:pt x="1545" y="3062"/>
                    <a:pt x="1553" y="3058"/>
                  </a:cubicBezTo>
                  <a:cubicBezTo>
                    <a:pt x="1562" y="3055"/>
                    <a:pt x="1571" y="3058"/>
                    <a:pt x="1575" y="3067"/>
                  </a:cubicBezTo>
                  <a:cubicBezTo>
                    <a:pt x="1579" y="3075"/>
                    <a:pt x="1575" y="3085"/>
                    <a:pt x="1566" y="3089"/>
                  </a:cubicBezTo>
                  <a:close/>
                  <a:moveTo>
                    <a:pt x="1507" y="3118"/>
                  </a:moveTo>
                  <a:lnTo>
                    <a:pt x="1507" y="3119"/>
                  </a:lnTo>
                  <a:cubicBezTo>
                    <a:pt x="1498" y="3122"/>
                    <a:pt x="1488" y="3118"/>
                    <a:pt x="1485" y="3110"/>
                  </a:cubicBezTo>
                  <a:cubicBezTo>
                    <a:pt x="1481" y="3101"/>
                    <a:pt x="1485" y="3092"/>
                    <a:pt x="1493" y="3088"/>
                  </a:cubicBezTo>
                  <a:cubicBezTo>
                    <a:pt x="1502" y="3084"/>
                    <a:pt x="1512" y="3088"/>
                    <a:pt x="1515" y="3097"/>
                  </a:cubicBezTo>
                  <a:cubicBezTo>
                    <a:pt x="1519" y="3105"/>
                    <a:pt x="1515" y="3115"/>
                    <a:pt x="1507" y="3118"/>
                  </a:cubicBezTo>
                  <a:close/>
                  <a:moveTo>
                    <a:pt x="1447" y="3147"/>
                  </a:moveTo>
                  <a:lnTo>
                    <a:pt x="1447" y="3147"/>
                  </a:lnTo>
                  <a:cubicBezTo>
                    <a:pt x="1438" y="3151"/>
                    <a:pt x="1428" y="3147"/>
                    <a:pt x="1425" y="3139"/>
                  </a:cubicBezTo>
                  <a:cubicBezTo>
                    <a:pt x="1421" y="3130"/>
                    <a:pt x="1425" y="3121"/>
                    <a:pt x="1433" y="3117"/>
                  </a:cubicBezTo>
                  <a:cubicBezTo>
                    <a:pt x="1442" y="3113"/>
                    <a:pt x="1452" y="3117"/>
                    <a:pt x="1455" y="3125"/>
                  </a:cubicBezTo>
                  <a:cubicBezTo>
                    <a:pt x="1459" y="3134"/>
                    <a:pt x="1455" y="3144"/>
                    <a:pt x="1447" y="3147"/>
                  </a:cubicBezTo>
                  <a:close/>
                  <a:moveTo>
                    <a:pt x="1385" y="3175"/>
                  </a:moveTo>
                  <a:lnTo>
                    <a:pt x="1385" y="3175"/>
                  </a:lnTo>
                  <a:cubicBezTo>
                    <a:pt x="1376" y="3179"/>
                    <a:pt x="1367" y="3174"/>
                    <a:pt x="1364" y="3166"/>
                  </a:cubicBezTo>
                  <a:cubicBezTo>
                    <a:pt x="1360" y="3157"/>
                    <a:pt x="1365" y="3147"/>
                    <a:pt x="1373" y="3144"/>
                  </a:cubicBezTo>
                  <a:cubicBezTo>
                    <a:pt x="1382" y="3141"/>
                    <a:pt x="1392" y="3145"/>
                    <a:pt x="1395" y="3154"/>
                  </a:cubicBezTo>
                  <a:cubicBezTo>
                    <a:pt x="1398" y="3162"/>
                    <a:pt x="1394" y="3172"/>
                    <a:pt x="1385" y="3175"/>
                  </a:cubicBezTo>
                  <a:close/>
                  <a:moveTo>
                    <a:pt x="1324" y="3201"/>
                  </a:moveTo>
                  <a:lnTo>
                    <a:pt x="1324" y="3201"/>
                  </a:lnTo>
                  <a:cubicBezTo>
                    <a:pt x="1315" y="3205"/>
                    <a:pt x="1305" y="3200"/>
                    <a:pt x="1302" y="3192"/>
                  </a:cubicBezTo>
                  <a:cubicBezTo>
                    <a:pt x="1299" y="3183"/>
                    <a:pt x="1303" y="3173"/>
                    <a:pt x="1312" y="3170"/>
                  </a:cubicBezTo>
                  <a:cubicBezTo>
                    <a:pt x="1321" y="3167"/>
                    <a:pt x="1330" y="3171"/>
                    <a:pt x="1333" y="3180"/>
                  </a:cubicBezTo>
                  <a:cubicBezTo>
                    <a:pt x="1337" y="3189"/>
                    <a:pt x="1332" y="3198"/>
                    <a:pt x="1324" y="3201"/>
                  </a:cubicBezTo>
                  <a:close/>
                  <a:moveTo>
                    <a:pt x="1260" y="3225"/>
                  </a:moveTo>
                  <a:lnTo>
                    <a:pt x="1260" y="3225"/>
                  </a:lnTo>
                  <a:cubicBezTo>
                    <a:pt x="1251" y="3228"/>
                    <a:pt x="1242" y="3223"/>
                    <a:pt x="1239" y="3214"/>
                  </a:cubicBezTo>
                  <a:cubicBezTo>
                    <a:pt x="1237" y="3205"/>
                    <a:pt x="1242" y="3196"/>
                    <a:pt x="1251" y="3193"/>
                  </a:cubicBezTo>
                  <a:cubicBezTo>
                    <a:pt x="1260" y="3191"/>
                    <a:pt x="1269" y="3196"/>
                    <a:pt x="1271" y="3205"/>
                  </a:cubicBezTo>
                  <a:cubicBezTo>
                    <a:pt x="1274" y="3213"/>
                    <a:pt x="1269" y="3223"/>
                    <a:pt x="1260" y="3225"/>
                  </a:cubicBezTo>
                  <a:close/>
                  <a:moveTo>
                    <a:pt x="1196" y="3246"/>
                  </a:moveTo>
                  <a:lnTo>
                    <a:pt x="1196" y="3246"/>
                  </a:lnTo>
                  <a:cubicBezTo>
                    <a:pt x="1187" y="3249"/>
                    <a:pt x="1178" y="3243"/>
                    <a:pt x="1176" y="3234"/>
                  </a:cubicBezTo>
                  <a:cubicBezTo>
                    <a:pt x="1174" y="3225"/>
                    <a:pt x="1179" y="3216"/>
                    <a:pt x="1188" y="3214"/>
                  </a:cubicBezTo>
                  <a:cubicBezTo>
                    <a:pt x="1197" y="3212"/>
                    <a:pt x="1206" y="3217"/>
                    <a:pt x="1208" y="3226"/>
                  </a:cubicBezTo>
                  <a:cubicBezTo>
                    <a:pt x="1210" y="3235"/>
                    <a:pt x="1205" y="3244"/>
                    <a:pt x="1196" y="3246"/>
                  </a:cubicBezTo>
                  <a:close/>
                  <a:moveTo>
                    <a:pt x="1132" y="3265"/>
                  </a:moveTo>
                  <a:lnTo>
                    <a:pt x="1132" y="3265"/>
                  </a:lnTo>
                  <a:cubicBezTo>
                    <a:pt x="1123" y="3267"/>
                    <a:pt x="1114" y="3262"/>
                    <a:pt x="1112" y="3253"/>
                  </a:cubicBezTo>
                  <a:cubicBezTo>
                    <a:pt x="1110" y="3244"/>
                    <a:pt x="1115" y="3235"/>
                    <a:pt x="1124" y="3233"/>
                  </a:cubicBezTo>
                  <a:cubicBezTo>
                    <a:pt x="1133" y="3230"/>
                    <a:pt x="1142" y="3236"/>
                    <a:pt x="1144" y="3245"/>
                  </a:cubicBezTo>
                  <a:cubicBezTo>
                    <a:pt x="1146" y="3254"/>
                    <a:pt x="1141" y="3263"/>
                    <a:pt x="1132" y="3265"/>
                  </a:cubicBezTo>
                  <a:close/>
                  <a:moveTo>
                    <a:pt x="1067" y="3282"/>
                  </a:moveTo>
                  <a:lnTo>
                    <a:pt x="1067" y="3282"/>
                  </a:lnTo>
                  <a:cubicBezTo>
                    <a:pt x="1058" y="3284"/>
                    <a:pt x="1049" y="3278"/>
                    <a:pt x="1047" y="3269"/>
                  </a:cubicBezTo>
                  <a:cubicBezTo>
                    <a:pt x="1045" y="3260"/>
                    <a:pt x="1051" y="3251"/>
                    <a:pt x="1060" y="3249"/>
                  </a:cubicBezTo>
                  <a:cubicBezTo>
                    <a:pt x="1069" y="3247"/>
                    <a:pt x="1078" y="3253"/>
                    <a:pt x="1080" y="3262"/>
                  </a:cubicBezTo>
                  <a:cubicBezTo>
                    <a:pt x="1082" y="3271"/>
                    <a:pt x="1076" y="3280"/>
                    <a:pt x="1067" y="3282"/>
                  </a:cubicBezTo>
                  <a:close/>
                  <a:moveTo>
                    <a:pt x="1003" y="3299"/>
                  </a:moveTo>
                  <a:lnTo>
                    <a:pt x="1003" y="3299"/>
                  </a:lnTo>
                  <a:cubicBezTo>
                    <a:pt x="994" y="3301"/>
                    <a:pt x="985" y="3295"/>
                    <a:pt x="983" y="3286"/>
                  </a:cubicBezTo>
                  <a:cubicBezTo>
                    <a:pt x="981" y="3277"/>
                    <a:pt x="986" y="3268"/>
                    <a:pt x="995" y="3266"/>
                  </a:cubicBezTo>
                  <a:cubicBezTo>
                    <a:pt x="1004" y="3264"/>
                    <a:pt x="1013" y="3270"/>
                    <a:pt x="1015" y="3279"/>
                  </a:cubicBezTo>
                  <a:cubicBezTo>
                    <a:pt x="1017" y="3288"/>
                    <a:pt x="1012" y="3297"/>
                    <a:pt x="1003" y="3299"/>
                  </a:cubicBezTo>
                  <a:close/>
                  <a:moveTo>
                    <a:pt x="939" y="3317"/>
                  </a:moveTo>
                  <a:lnTo>
                    <a:pt x="939" y="3317"/>
                  </a:lnTo>
                  <a:cubicBezTo>
                    <a:pt x="930" y="3319"/>
                    <a:pt x="921" y="3313"/>
                    <a:pt x="919" y="3304"/>
                  </a:cubicBezTo>
                  <a:cubicBezTo>
                    <a:pt x="916" y="3295"/>
                    <a:pt x="922" y="3286"/>
                    <a:pt x="931" y="3284"/>
                  </a:cubicBezTo>
                  <a:cubicBezTo>
                    <a:pt x="940" y="3282"/>
                    <a:pt x="949" y="3288"/>
                    <a:pt x="951" y="3297"/>
                  </a:cubicBezTo>
                  <a:cubicBezTo>
                    <a:pt x="953" y="3306"/>
                    <a:pt x="948" y="3315"/>
                    <a:pt x="939" y="3317"/>
                  </a:cubicBezTo>
                  <a:close/>
                  <a:moveTo>
                    <a:pt x="874" y="3335"/>
                  </a:moveTo>
                  <a:lnTo>
                    <a:pt x="874" y="3335"/>
                  </a:lnTo>
                  <a:cubicBezTo>
                    <a:pt x="865" y="3337"/>
                    <a:pt x="856" y="3331"/>
                    <a:pt x="854" y="3323"/>
                  </a:cubicBezTo>
                  <a:cubicBezTo>
                    <a:pt x="852" y="3314"/>
                    <a:pt x="858" y="3305"/>
                    <a:pt x="867" y="3302"/>
                  </a:cubicBezTo>
                  <a:cubicBezTo>
                    <a:pt x="876" y="3300"/>
                    <a:pt x="885" y="3306"/>
                    <a:pt x="887" y="3315"/>
                  </a:cubicBezTo>
                  <a:cubicBezTo>
                    <a:pt x="889" y="3324"/>
                    <a:pt x="883" y="3333"/>
                    <a:pt x="874" y="3335"/>
                  </a:cubicBezTo>
                  <a:close/>
                  <a:moveTo>
                    <a:pt x="810" y="3354"/>
                  </a:moveTo>
                  <a:lnTo>
                    <a:pt x="810" y="3354"/>
                  </a:lnTo>
                  <a:cubicBezTo>
                    <a:pt x="801" y="3356"/>
                    <a:pt x="792" y="3350"/>
                    <a:pt x="790" y="3341"/>
                  </a:cubicBezTo>
                  <a:cubicBezTo>
                    <a:pt x="788" y="3332"/>
                    <a:pt x="794" y="3323"/>
                    <a:pt x="803" y="3321"/>
                  </a:cubicBezTo>
                  <a:cubicBezTo>
                    <a:pt x="812" y="3319"/>
                    <a:pt x="821" y="3325"/>
                    <a:pt x="823" y="3333"/>
                  </a:cubicBezTo>
                  <a:cubicBezTo>
                    <a:pt x="825" y="3342"/>
                    <a:pt x="819" y="3351"/>
                    <a:pt x="810" y="3354"/>
                  </a:cubicBezTo>
                  <a:close/>
                  <a:moveTo>
                    <a:pt x="746" y="3372"/>
                  </a:moveTo>
                  <a:lnTo>
                    <a:pt x="746" y="3372"/>
                  </a:lnTo>
                  <a:cubicBezTo>
                    <a:pt x="737" y="3374"/>
                    <a:pt x="728" y="3368"/>
                    <a:pt x="726" y="3359"/>
                  </a:cubicBezTo>
                  <a:cubicBezTo>
                    <a:pt x="724" y="3350"/>
                    <a:pt x="730" y="3341"/>
                    <a:pt x="739" y="3339"/>
                  </a:cubicBezTo>
                  <a:cubicBezTo>
                    <a:pt x="748" y="3337"/>
                    <a:pt x="756" y="3343"/>
                    <a:pt x="759" y="3352"/>
                  </a:cubicBezTo>
                  <a:cubicBezTo>
                    <a:pt x="761" y="3361"/>
                    <a:pt x="755" y="3370"/>
                    <a:pt x="746" y="3372"/>
                  </a:cubicBezTo>
                  <a:close/>
                  <a:moveTo>
                    <a:pt x="682" y="3389"/>
                  </a:moveTo>
                  <a:lnTo>
                    <a:pt x="682" y="3389"/>
                  </a:lnTo>
                  <a:cubicBezTo>
                    <a:pt x="673" y="3391"/>
                    <a:pt x="664" y="3385"/>
                    <a:pt x="662" y="3376"/>
                  </a:cubicBezTo>
                  <a:cubicBezTo>
                    <a:pt x="660" y="3367"/>
                    <a:pt x="665" y="3358"/>
                    <a:pt x="674" y="3356"/>
                  </a:cubicBezTo>
                  <a:cubicBezTo>
                    <a:pt x="683" y="3354"/>
                    <a:pt x="692" y="3360"/>
                    <a:pt x="694" y="3369"/>
                  </a:cubicBezTo>
                  <a:cubicBezTo>
                    <a:pt x="696" y="3378"/>
                    <a:pt x="691" y="3387"/>
                    <a:pt x="682" y="3389"/>
                  </a:cubicBezTo>
                  <a:close/>
                  <a:moveTo>
                    <a:pt x="616" y="3405"/>
                  </a:moveTo>
                  <a:lnTo>
                    <a:pt x="616" y="3405"/>
                  </a:lnTo>
                  <a:cubicBezTo>
                    <a:pt x="607" y="3407"/>
                    <a:pt x="598" y="3401"/>
                    <a:pt x="597" y="3392"/>
                  </a:cubicBezTo>
                  <a:cubicBezTo>
                    <a:pt x="595" y="3383"/>
                    <a:pt x="601" y="3374"/>
                    <a:pt x="610" y="3372"/>
                  </a:cubicBezTo>
                  <a:cubicBezTo>
                    <a:pt x="619" y="3371"/>
                    <a:pt x="628" y="3377"/>
                    <a:pt x="630" y="3386"/>
                  </a:cubicBezTo>
                  <a:cubicBezTo>
                    <a:pt x="631" y="3395"/>
                    <a:pt x="625" y="3403"/>
                    <a:pt x="616" y="3405"/>
                  </a:cubicBezTo>
                  <a:close/>
                  <a:moveTo>
                    <a:pt x="551" y="3419"/>
                  </a:moveTo>
                  <a:lnTo>
                    <a:pt x="551" y="3419"/>
                  </a:lnTo>
                  <a:cubicBezTo>
                    <a:pt x="542" y="3421"/>
                    <a:pt x="533" y="3415"/>
                    <a:pt x="532" y="3406"/>
                  </a:cubicBezTo>
                  <a:cubicBezTo>
                    <a:pt x="530" y="3397"/>
                    <a:pt x="536" y="3388"/>
                    <a:pt x="545" y="3386"/>
                  </a:cubicBezTo>
                  <a:cubicBezTo>
                    <a:pt x="554" y="3385"/>
                    <a:pt x="563" y="3391"/>
                    <a:pt x="564" y="3400"/>
                  </a:cubicBezTo>
                  <a:cubicBezTo>
                    <a:pt x="566" y="3409"/>
                    <a:pt x="560" y="3418"/>
                    <a:pt x="551" y="3419"/>
                  </a:cubicBezTo>
                  <a:close/>
                  <a:moveTo>
                    <a:pt x="484" y="3432"/>
                  </a:moveTo>
                  <a:lnTo>
                    <a:pt x="484" y="3432"/>
                  </a:lnTo>
                  <a:cubicBezTo>
                    <a:pt x="475" y="3433"/>
                    <a:pt x="467" y="3427"/>
                    <a:pt x="466" y="3417"/>
                  </a:cubicBezTo>
                  <a:cubicBezTo>
                    <a:pt x="465" y="3408"/>
                    <a:pt x="471" y="3400"/>
                    <a:pt x="481" y="3399"/>
                  </a:cubicBezTo>
                  <a:cubicBezTo>
                    <a:pt x="490" y="3398"/>
                    <a:pt x="498" y="3404"/>
                    <a:pt x="499" y="3413"/>
                  </a:cubicBezTo>
                  <a:cubicBezTo>
                    <a:pt x="500" y="3423"/>
                    <a:pt x="494" y="3431"/>
                    <a:pt x="484" y="3432"/>
                  </a:cubicBezTo>
                  <a:close/>
                  <a:moveTo>
                    <a:pt x="417" y="3441"/>
                  </a:moveTo>
                  <a:lnTo>
                    <a:pt x="417" y="3441"/>
                  </a:lnTo>
                  <a:cubicBezTo>
                    <a:pt x="408" y="3441"/>
                    <a:pt x="400" y="3434"/>
                    <a:pt x="400" y="3425"/>
                  </a:cubicBezTo>
                  <a:cubicBezTo>
                    <a:pt x="399" y="3416"/>
                    <a:pt x="406" y="3408"/>
                    <a:pt x="415" y="3408"/>
                  </a:cubicBezTo>
                  <a:cubicBezTo>
                    <a:pt x="425" y="3407"/>
                    <a:pt x="433" y="3414"/>
                    <a:pt x="433" y="3423"/>
                  </a:cubicBezTo>
                  <a:cubicBezTo>
                    <a:pt x="434" y="3432"/>
                    <a:pt x="427" y="3440"/>
                    <a:pt x="417" y="3441"/>
                  </a:cubicBezTo>
                  <a:close/>
                  <a:moveTo>
                    <a:pt x="350" y="3446"/>
                  </a:moveTo>
                  <a:lnTo>
                    <a:pt x="350" y="3446"/>
                  </a:lnTo>
                  <a:cubicBezTo>
                    <a:pt x="341" y="3446"/>
                    <a:pt x="333" y="3439"/>
                    <a:pt x="333" y="3430"/>
                  </a:cubicBezTo>
                  <a:cubicBezTo>
                    <a:pt x="333" y="3420"/>
                    <a:pt x="341" y="3413"/>
                    <a:pt x="350" y="3413"/>
                  </a:cubicBezTo>
                  <a:cubicBezTo>
                    <a:pt x="359" y="3413"/>
                    <a:pt x="367" y="3420"/>
                    <a:pt x="367" y="3430"/>
                  </a:cubicBezTo>
                  <a:cubicBezTo>
                    <a:pt x="367" y="3439"/>
                    <a:pt x="359" y="3446"/>
                    <a:pt x="350" y="3446"/>
                  </a:cubicBezTo>
                  <a:close/>
                  <a:moveTo>
                    <a:pt x="283" y="3450"/>
                  </a:moveTo>
                  <a:lnTo>
                    <a:pt x="283" y="3450"/>
                  </a:lnTo>
                  <a:cubicBezTo>
                    <a:pt x="274" y="3450"/>
                    <a:pt x="267" y="3442"/>
                    <a:pt x="267" y="3433"/>
                  </a:cubicBezTo>
                  <a:cubicBezTo>
                    <a:pt x="267" y="3424"/>
                    <a:pt x="274" y="3416"/>
                    <a:pt x="283" y="3416"/>
                  </a:cubicBezTo>
                  <a:cubicBezTo>
                    <a:pt x="293" y="3416"/>
                    <a:pt x="300" y="3424"/>
                    <a:pt x="300" y="3433"/>
                  </a:cubicBezTo>
                  <a:cubicBezTo>
                    <a:pt x="300" y="3442"/>
                    <a:pt x="293" y="3450"/>
                    <a:pt x="283" y="3450"/>
                  </a:cubicBezTo>
                  <a:close/>
                  <a:moveTo>
                    <a:pt x="217" y="3453"/>
                  </a:moveTo>
                  <a:lnTo>
                    <a:pt x="217" y="3453"/>
                  </a:lnTo>
                  <a:cubicBezTo>
                    <a:pt x="207" y="3453"/>
                    <a:pt x="200" y="3445"/>
                    <a:pt x="200" y="3436"/>
                  </a:cubicBezTo>
                  <a:cubicBezTo>
                    <a:pt x="200" y="3427"/>
                    <a:pt x="207" y="3420"/>
                    <a:pt x="217" y="3420"/>
                  </a:cubicBezTo>
                  <a:cubicBezTo>
                    <a:pt x="226" y="3420"/>
                    <a:pt x="233" y="3427"/>
                    <a:pt x="233" y="3436"/>
                  </a:cubicBezTo>
                  <a:cubicBezTo>
                    <a:pt x="233" y="3445"/>
                    <a:pt x="226" y="3453"/>
                    <a:pt x="217" y="3453"/>
                  </a:cubicBezTo>
                  <a:close/>
                  <a:moveTo>
                    <a:pt x="150" y="3454"/>
                  </a:moveTo>
                  <a:lnTo>
                    <a:pt x="150" y="3454"/>
                  </a:lnTo>
                  <a:cubicBezTo>
                    <a:pt x="141" y="3454"/>
                    <a:pt x="133" y="3447"/>
                    <a:pt x="133" y="3438"/>
                  </a:cubicBezTo>
                  <a:cubicBezTo>
                    <a:pt x="133" y="3429"/>
                    <a:pt x="141" y="3421"/>
                    <a:pt x="150" y="3421"/>
                  </a:cubicBezTo>
                  <a:cubicBezTo>
                    <a:pt x="159" y="3421"/>
                    <a:pt x="167" y="3429"/>
                    <a:pt x="167" y="3438"/>
                  </a:cubicBezTo>
                  <a:cubicBezTo>
                    <a:pt x="167" y="3447"/>
                    <a:pt x="159" y="3454"/>
                    <a:pt x="150" y="3454"/>
                  </a:cubicBezTo>
                  <a:close/>
                  <a:moveTo>
                    <a:pt x="83" y="3456"/>
                  </a:moveTo>
                  <a:lnTo>
                    <a:pt x="83" y="3456"/>
                  </a:lnTo>
                  <a:cubicBezTo>
                    <a:pt x="74" y="3456"/>
                    <a:pt x="67" y="3448"/>
                    <a:pt x="67" y="3439"/>
                  </a:cubicBezTo>
                  <a:cubicBezTo>
                    <a:pt x="67" y="3430"/>
                    <a:pt x="74" y="3423"/>
                    <a:pt x="83" y="3423"/>
                  </a:cubicBezTo>
                  <a:cubicBezTo>
                    <a:pt x="93" y="3423"/>
                    <a:pt x="100" y="3430"/>
                    <a:pt x="100" y="3439"/>
                  </a:cubicBezTo>
                  <a:cubicBezTo>
                    <a:pt x="100" y="3448"/>
                    <a:pt x="93" y="3456"/>
                    <a:pt x="83" y="3456"/>
                  </a:cubicBezTo>
                  <a:close/>
                  <a:moveTo>
                    <a:pt x="17" y="3458"/>
                  </a:moveTo>
                  <a:lnTo>
                    <a:pt x="17" y="3458"/>
                  </a:lnTo>
                  <a:cubicBezTo>
                    <a:pt x="7" y="3458"/>
                    <a:pt x="0" y="3450"/>
                    <a:pt x="0" y="3441"/>
                  </a:cubicBezTo>
                  <a:cubicBezTo>
                    <a:pt x="0" y="3432"/>
                    <a:pt x="7" y="3424"/>
                    <a:pt x="17" y="3424"/>
                  </a:cubicBezTo>
                  <a:cubicBezTo>
                    <a:pt x="26" y="3424"/>
                    <a:pt x="33" y="3432"/>
                    <a:pt x="33" y="3441"/>
                  </a:cubicBezTo>
                  <a:cubicBezTo>
                    <a:pt x="33" y="3450"/>
                    <a:pt x="26" y="3458"/>
                    <a:pt x="17" y="3458"/>
                  </a:cubicBezTo>
                  <a:close/>
                </a:path>
              </a:pathLst>
            </a:custGeom>
            <a:solidFill>
              <a:srgbClr val="FF8000"/>
            </a:solidFill>
            <a:ln w="1588">
              <a:solidFill>
                <a:srgbClr val="003300"/>
              </a:solidFill>
              <a:bevel/>
              <a:headEnd/>
              <a:tailEnd/>
            </a:ln>
          </p:spPr>
          <p:txBody>
            <a:bodyPr/>
            <a:lstStyle/>
            <a:p>
              <a:endParaRPr lang="en-US"/>
            </a:p>
          </p:txBody>
        </p:sp>
        <p:sp>
          <p:nvSpPr>
            <p:cNvPr id="77869" name="Freeform 159"/>
            <p:cNvSpPr>
              <a:spLocks noChangeAspect="1"/>
            </p:cNvSpPr>
            <p:nvPr/>
          </p:nvSpPr>
          <p:spPr bwMode="auto">
            <a:xfrm>
              <a:off x="1191" y="3098"/>
              <a:ext cx="87" cy="149"/>
            </a:xfrm>
            <a:custGeom>
              <a:avLst/>
              <a:gdLst>
                <a:gd name="T0" fmla="*/ 0 w 1591"/>
                <a:gd name="T1" fmla="*/ 0 h 2758"/>
                <a:gd name="T2" fmla="*/ 0 w 1591"/>
                <a:gd name="T3" fmla="*/ 0 h 2758"/>
                <a:gd name="T4" fmla="*/ 0 w 1591"/>
                <a:gd name="T5" fmla="*/ 0 h 2758"/>
                <a:gd name="T6" fmla="*/ 0 w 1591"/>
                <a:gd name="T7" fmla="*/ 0 h 2758"/>
                <a:gd name="T8" fmla="*/ 0 w 1591"/>
                <a:gd name="T9" fmla="*/ 0 h 2758"/>
                <a:gd name="T10" fmla="*/ 0 w 1591"/>
                <a:gd name="T11" fmla="*/ 0 h 2758"/>
                <a:gd name="T12" fmla="*/ 0 w 1591"/>
                <a:gd name="T13" fmla="*/ 0 h 2758"/>
                <a:gd name="T14" fmla="*/ 0 w 1591"/>
                <a:gd name="T15" fmla="*/ 0 h 2758"/>
                <a:gd name="T16" fmla="*/ 0 w 1591"/>
                <a:gd name="T17" fmla="*/ 0 h 2758"/>
                <a:gd name="T18" fmla="*/ 0 w 1591"/>
                <a:gd name="T19" fmla="*/ 0 h 2758"/>
                <a:gd name="T20" fmla="*/ 0 w 1591"/>
                <a:gd name="T21" fmla="*/ 0 h 2758"/>
                <a:gd name="T22" fmla="*/ 0 w 1591"/>
                <a:gd name="T23" fmla="*/ 0 h 2758"/>
                <a:gd name="T24" fmla="*/ 0 w 1591"/>
                <a:gd name="T25" fmla="*/ 0 h 2758"/>
                <a:gd name="T26" fmla="*/ 0 w 1591"/>
                <a:gd name="T27" fmla="*/ 0 h 2758"/>
                <a:gd name="T28" fmla="*/ 0 w 1591"/>
                <a:gd name="T29" fmla="*/ 0 h 2758"/>
                <a:gd name="T30" fmla="*/ 0 w 1591"/>
                <a:gd name="T31" fmla="*/ 0 h 2758"/>
                <a:gd name="T32" fmla="*/ 0 w 1591"/>
                <a:gd name="T33" fmla="*/ 0 h 2758"/>
                <a:gd name="T34" fmla="*/ 0 w 1591"/>
                <a:gd name="T35" fmla="*/ 0 h 2758"/>
                <a:gd name="T36" fmla="*/ 0 w 1591"/>
                <a:gd name="T37" fmla="*/ 0 h 2758"/>
                <a:gd name="T38" fmla="*/ 0 w 1591"/>
                <a:gd name="T39" fmla="*/ 0 h 2758"/>
                <a:gd name="T40" fmla="*/ 0 w 1591"/>
                <a:gd name="T41" fmla="*/ 0 h 2758"/>
                <a:gd name="T42" fmla="*/ 0 w 1591"/>
                <a:gd name="T43" fmla="*/ 0 h 2758"/>
                <a:gd name="T44" fmla="*/ 0 w 1591"/>
                <a:gd name="T45" fmla="*/ 0 h 2758"/>
                <a:gd name="T46" fmla="*/ 0 w 1591"/>
                <a:gd name="T47" fmla="*/ 0 h 2758"/>
                <a:gd name="T48" fmla="*/ 0 w 1591"/>
                <a:gd name="T49" fmla="*/ 0 h 2758"/>
                <a:gd name="T50" fmla="*/ 0 w 1591"/>
                <a:gd name="T51" fmla="*/ 0 h 2758"/>
                <a:gd name="T52" fmla="*/ 0 w 1591"/>
                <a:gd name="T53" fmla="*/ 0 h 2758"/>
                <a:gd name="T54" fmla="*/ 0 w 1591"/>
                <a:gd name="T55" fmla="*/ 0 h 2758"/>
                <a:gd name="T56" fmla="*/ 0 w 1591"/>
                <a:gd name="T57" fmla="*/ 0 h 2758"/>
                <a:gd name="T58" fmla="*/ 0 w 1591"/>
                <a:gd name="T59" fmla="*/ 0 h 2758"/>
                <a:gd name="T60" fmla="*/ 0 w 1591"/>
                <a:gd name="T61" fmla="*/ 0 h 2758"/>
                <a:gd name="T62" fmla="*/ 0 w 1591"/>
                <a:gd name="T63" fmla="*/ 0 h 2758"/>
                <a:gd name="T64" fmla="*/ 0 w 1591"/>
                <a:gd name="T65" fmla="*/ 0 h 2758"/>
                <a:gd name="T66" fmla="*/ 0 w 1591"/>
                <a:gd name="T67" fmla="*/ 0 h 2758"/>
                <a:gd name="T68" fmla="*/ 0 w 1591"/>
                <a:gd name="T69" fmla="*/ 0 h 2758"/>
                <a:gd name="T70" fmla="*/ 0 w 1591"/>
                <a:gd name="T71" fmla="*/ 0 h 2758"/>
                <a:gd name="T72" fmla="*/ 0 w 1591"/>
                <a:gd name="T73" fmla="*/ 0 h 2758"/>
                <a:gd name="T74" fmla="*/ 0 w 1591"/>
                <a:gd name="T75" fmla="*/ 0 h 27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91"/>
                <a:gd name="T115" fmla="*/ 0 h 2758"/>
                <a:gd name="T116" fmla="*/ 1591 w 1591"/>
                <a:gd name="T117" fmla="*/ 2758 h 275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91" h="2758">
                  <a:moveTo>
                    <a:pt x="1436" y="1675"/>
                  </a:moveTo>
                  <a:cubicBezTo>
                    <a:pt x="1436" y="1731"/>
                    <a:pt x="1483" y="1885"/>
                    <a:pt x="1493" y="1983"/>
                  </a:cubicBezTo>
                  <a:cubicBezTo>
                    <a:pt x="1504" y="2080"/>
                    <a:pt x="1524" y="2168"/>
                    <a:pt x="1493" y="2255"/>
                  </a:cubicBezTo>
                  <a:cubicBezTo>
                    <a:pt x="1462" y="2342"/>
                    <a:pt x="1395" y="2450"/>
                    <a:pt x="1318" y="2517"/>
                  </a:cubicBezTo>
                  <a:cubicBezTo>
                    <a:pt x="1240" y="2584"/>
                    <a:pt x="1152" y="2640"/>
                    <a:pt x="1033" y="2645"/>
                  </a:cubicBezTo>
                  <a:cubicBezTo>
                    <a:pt x="914" y="2651"/>
                    <a:pt x="718" y="2630"/>
                    <a:pt x="599" y="2563"/>
                  </a:cubicBezTo>
                  <a:cubicBezTo>
                    <a:pt x="480" y="2497"/>
                    <a:pt x="403" y="2394"/>
                    <a:pt x="331" y="2240"/>
                  </a:cubicBezTo>
                  <a:cubicBezTo>
                    <a:pt x="258" y="2086"/>
                    <a:pt x="207" y="1788"/>
                    <a:pt x="170" y="1628"/>
                  </a:cubicBezTo>
                  <a:cubicBezTo>
                    <a:pt x="134" y="1469"/>
                    <a:pt x="113" y="1392"/>
                    <a:pt x="108" y="1274"/>
                  </a:cubicBezTo>
                  <a:cubicBezTo>
                    <a:pt x="103" y="1156"/>
                    <a:pt x="98" y="1048"/>
                    <a:pt x="124" y="925"/>
                  </a:cubicBezTo>
                  <a:cubicBezTo>
                    <a:pt x="150" y="801"/>
                    <a:pt x="212" y="637"/>
                    <a:pt x="263" y="534"/>
                  </a:cubicBezTo>
                  <a:cubicBezTo>
                    <a:pt x="315" y="432"/>
                    <a:pt x="372" y="375"/>
                    <a:pt x="434" y="319"/>
                  </a:cubicBezTo>
                  <a:cubicBezTo>
                    <a:pt x="496" y="262"/>
                    <a:pt x="537" y="231"/>
                    <a:pt x="625" y="195"/>
                  </a:cubicBezTo>
                  <a:cubicBezTo>
                    <a:pt x="713" y="159"/>
                    <a:pt x="858" y="108"/>
                    <a:pt x="966" y="103"/>
                  </a:cubicBezTo>
                  <a:cubicBezTo>
                    <a:pt x="1075" y="98"/>
                    <a:pt x="1199" y="123"/>
                    <a:pt x="1271" y="159"/>
                  </a:cubicBezTo>
                  <a:cubicBezTo>
                    <a:pt x="1343" y="195"/>
                    <a:pt x="1374" y="242"/>
                    <a:pt x="1400" y="313"/>
                  </a:cubicBezTo>
                  <a:cubicBezTo>
                    <a:pt x="1426" y="385"/>
                    <a:pt x="1442" y="504"/>
                    <a:pt x="1436" y="606"/>
                  </a:cubicBezTo>
                  <a:cubicBezTo>
                    <a:pt x="1431" y="709"/>
                    <a:pt x="1380" y="837"/>
                    <a:pt x="1364" y="945"/>
                  </a:cubicBezTo>
                  <a:cubicBezTo>
                    <a:pt x="1349" y="1053"/>
                    <a:pt x="1333" y="1207"/>
                    <a:pt x="1343" y="1259"/>
                  </a:cubicBezTo>
                  <a:cubicBezTo>
                    <a:pt x="1354" y="1310"/>
                    <a:pt x="1400" y="1289"/>
                    <a:pt x="1416" y="1264"/>
                  </a:cubicBezTo>
                  <a:cubicBezTo>
                    <a:pt x="1431" y="1238"/>
                    <a:pt x="1416" y="1161"/>
                    <a:pt x="1426" y="1104"/>
                  </a:cubicBezTo>
                  <a:cubicBezTo>
                    <a:pt x="1436" y="1048"/>
                    <a:pt x="1447" y="1012"/>
                    <a:pt x="1462" y="935"/>
                  </a:cubicBezTo>
                  <a:cubicBezTo>
                    <a:pt x="1478" y="858"/>
                    <a:pt x="1529" y="765"/>
                    <a:pt x="1535" y="642"/>
                  </a:cubicBezTo>
                  <a:cubicBezTo>
                    <a:pt x="1540" y="519"/>
                    <a:pt x="1550" y="308"/>
                    <a:pt x="1483" y="200"/>
                  </a:cubicBezTo>
                  <a:cubicBezTo>
                    <a:pt x="1421" y="103"/>
                    <a:pt x="1271" y="52"/>
                    <a:pt x="1157" y="26"/>
                  </a:cubicBezTo>
                  <a:cubicBezTo>
                    <a:pt x="1049" y="0"/>
                    <a:pt x="930" y="5"/>
                    <a:pt x="806" y="31"/>
                  </a:cubicBezTo>
                  <a:cubicBezTo>
                    <a:pt x="687" y="57"/>
                    <a:pt x="537" y="123"/>
                    <a:pt x="434" y="195"/>
                  </a:cubicBezTo>
                  <a:cubicBezTo>
                    <a:pt x="325" y="278"/>
                    <a:pt x="253" y="370"/>
                    <a:pt x="186" y="478"/>
                  </a:cubicBezTo>
                  <a:cubicBezTo>
                    <a:pt x="124" y="591"/>
                    <a:pt x="57" y="709"/>
                    <a:pt x="36" y="848"/>
                  </a:cubicBezTo>
                  <a:cubicBezTo>
                    <a:pt x="10" y="976"/>
                    <a:pt x="0" y="1099"/>
                    <a:pt x="20" y="1300"/>
                  </a:cubicBezTo>
                  <a:cubicBezTo>
                    <a:pt x="36" y="1510"/>
                    <a:pt x="108" y="1880"/>
                    <a:pt x="170" y="2091"/>
                  </a:cubicBezTo>
                  <a:cubicBezTo>
                    <a:pt x="243" y="2291"/>
                    <a:pt x="289" y="2419"/>
                    <a:pt x="393" y="2532"/>
                  </a:cubicBezTo>
                  <a:cubicBezTo>
                    <a:pt x="501" y="2635"/>
                    <a:pt x="666" y="2707"/>
                    <a:pt x="796" y="2733"/>
                  </a:cubicBezTo>
                  <a:cubicBezTo>
                    <a:pt x="925" y="2758"/>
                    <a:pt x="1059" y="2753"/>
                    <a:pt x="1183" y="2702"/>
                  </a:cubicBezTo>
                  <a:cubicBezTo>
                    <a:pt x="1307" y="2651"/>
                    <a:pt x="1457" y="2512"/>
                    <a:pt x="1519" y="2414"/>
                  </a:cubicBezTo>
                  <a:cubicBezTo>
                    <a:pt x="1586" y="2312"/>
                    <a:pt x="1591" y="2219"/>
                    <a:pt x="1586" y="2096"/>
                  </a:cubicBezTo>
                  <a:cubicBezTo>
                    <a:pt x="1581" y="1967"/>
                    <a:pt x="1519" y="1700"/>
                    <a:pt x="1493" y="1628"/>
                  </a:cubicBezTo>
                  <a:cubicBezTo>
                    <a:pt x="1467" y="1557"/>
                    <a:pt x="1436" y="1618"/>
                    <a:pt x="1436" y="1675"/>
                  </a:cubicBezTo>
                </a:path>
              </a:pathLst>
            </a:custGeom>
            <a:solidFill>
              <a:srgbClr val="FF9900"/>
            </a:solidFill>
            <a:ln w="0">
              <a:solidFill>
                <a:srgbClr val="000000"/>
              </a:solidFill>
              <a:round/>
              <a:headEnd/>
              <a:tailEnd/>
            </a:ln>
          </p:spPr>
          <p:txBody>
            <a:bodyPr/>
            <a:lstStyle/>
            <a:p>
              <a:endParaRPr lang="en-US"/>
            </a:p>
          </p:txBody>
        </p:sp>
        <p:sp>
          <p:nvSpPr>
            <p:cNvPr id="77870" name="Freeform 160"/>
            <p:cNvSpPr>
              <a:spLocks noChangeAspect="1"/>
            </p:cNvSpPr>
            <p:nvPr/>
          </p:nvSpPr>
          <p:spPr bwMode="auto">
            <a:xfrm>
              <a:off x="1191" y="3098"/>
              <a:ext cx="87" cy="149"/>
            </a:xfrm>
            <a:custGeom>
              <a:avLst/>
              <a:gdLst>
                <a:gd name="T0" fmla="*/ 0 w 191"/>
                <a:gd name="T1" fmla="*/ 0 h 330"/>
                <a:gd name="T2" fmla="*/ 0 w 191"/>
                <a:gd name="T3" fmla="*/ 0 h 330"/>
                <a:gd name="T4" fmla="*/ 0 w 191"/>
                <a:gd name="T5" fmla="*/ 0 h 330"/>
                <a:gd name="T6" fmla="*/ 0 w 191"/>
                <a:gd name="T7" fmla="*/ 0 h 330"/>
                <a:gd name="T8" fmla="*/ 0 w 191"/>
                <a:gd name="T9" fmla="*/ 0 h 330"/>
                <a:gd name="T10" fmla="*/ 0 w 191"/>
                <a:gd name="T11" fmla="*/ 0 h 330"/>
                <a:gd name="T12" fmla="*/ 0 w 191"/>
                <a:gd name="T13" fmla="*/ 0 h 330"/>
                <a:gd name="T14" fmla="*/ 0 w 191"/>
                <a:gd name="T15" fmla="*/ 0 h 330"/>
                <a:gd name="T16" fmla="*/ 0 w 191"/>
                <a:gd name="T17" fmla="*/ 0 h 330"/>
                <a:gd name="T18" fmla="*/ 0 w 191"/>
                <a:gd name="T19" fmla="*/ 0 h 330"/>
                <a:gd name="T20" fmla="*/ 0 w 191"/>
                <a:gd name="T21" fmla="*/ 0 h 330"/>
                <a:gd name="T22" fmla="*/ 0 w 191"/>
                <a:gd name="T23" fmla="*/ 0 h 330"/>
                <a:gd name="T24" fmla="*/ 0 w 191"/>
                <a:gd name="T25" fmla="*/ 0 h 330"/>
                <a:gd name="T26" fmla="*/ 0 w 191"/>
                <a:gd name="T27" fmla="*/ 0 h 330"/>
                <a:gd name="T28" fmla="*/ 0 w 191"/>
                <a:gd name="T29" fmla="*/ 0 h 330"/>
                <a:gd name="T30" fmla="*/ 0 w 191"/>
                <a:gd name="T31" fmla="*/ 0 h 330"/>
                <a:gd name="T32" fmla="*/ 0 w 191"/>
                <a:gd name="T33" fmla="*/ 0 h 330"/>
                <a:gd name="T34" fmla="*/ 0 w 191"/>
                <a:gd name="T35" fmla="*/ 0 h 330"/>
                <a:gd name="T36" fmla="*/ 0 w 191"/>
                <a:gd name="T37" fmla="*/ 0 h 330"/>
                <a:gd name="T38" fmla="*/ 0 w 191"/>
                <a:gd name="T39" fmla="*/ 0 h 330"/>
                <a:gd name="T40" fmla="*/ 0 w 191"/>
                <a:gd name="T41" fmla="*/ 0 h 330"/>
                <a:gd name="T42" fmla="*/ 0 w 191"/>
                <a:gd name="T43" fmla="*/ 0 h 330"/>
                <a:gd name="T44" fmla="*/ 0 w 191"/>
                <a:gd name="T45" fmla="*/ 0 h 330"/>
                <a:gd name="T46" fmla="*/ 0 w 191"/>
                <a:gd name="T47" fmla="*/ 0 h 330"/>
                <a:gd name="T48" fmla="*/ 0 w 191"/>
                <a:gd name="T49" fmla="*/ 0 h 330"/>
                <a:gd name="T50" fmla="*/ 0 w 191"/>
                <a:gd name="T51" fmla="*/ 0 h 330"/>
                <a:gd name="T52" fmla="*/ 0 w 191"/>
                <a:gd name="T53" fmla="*/ 0 h 330"/>
                <a:gd name="T54" fmla="*/ 0 w 191"/>
                <a:gd name="T55" fmla="*/ 0 h 330"/>
                <a:gd name="T56" fmla="*/ 0 w 191"/>
                <a:gd name="T57" fmla="*/ 0 h 330"/>
                <a:gd name="T58" fmla="*/ 0 w 191"/>
                <a:gd name="T59" fmla="*/ 0 h 330"/>
                <a:gd name="T60" fmla="*/ 0 w 191"/>
                <a:gd name="T61" fmla="*/ 0 h 330"/>
                <a:gd name="T62" fmla="*/ 0 w 191"/>
                <a:gd name="T63" fmla="*/ 0 h 330"/>
                <a:gd name="T64" fmla="*/ 0 w 191"/>
                <a:gd name="T65" fmla="*/ 0 h 330"/>
                <a:gd name="T66" fmla="*/ 0 w 191"/>
                <a:gd name="T67" fmla="*/ 0 h 330"/>
                <a:gd name="T68" fmla="*/ 0 w 191"/>
                <a:gd name="T69" fmla="*/ 0 h 330"/>
                <a:gd name="T70" fmla="*/ 0 w 191"/>
                <a:gd name="T71" fmla="*/ 0 h 330"/>
                <a:gd name="T72" fmla="*/ 0 w 191"/>
                <a:gd name="T73" fmla="*/ 0 h 330"/>
                <a:gd name="T74" fmla="*/ 0 w 191"/>
                <a:gd name="T75" fmla="*/ 0 h 3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1"/>
                <a:gd name="T115" fmla="*/ 0 h 330"/>
                <a:gd name="T116" fmla="*/ 191 w 191"/>
                <a:gd name="T117" fmla="*/ 330 h 3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1" h="330">
                  <a:moveTo>
                    <a:pt x="172" y="201"/>
                  </a:moveTo>
                  <a:cubicBezTo>
                    <a:pt x="172" y="207"/>
                    <a:pt x="178" y="226"/>
                    <a:pt x="179" y="238"/>
                  </a:cubicBezTo>
                  <a:cubicBezTo>
                    <a:pt x="180" y="249"/>
                    <a:pt x="183" y="260"/>
                    <a:pt x="179" y="270"/>
                  </a:cubicBezTo>
                  <a:cubicBezTo>
                    <a:pt x="175" y="281"/>
                    <a:pt x="167" y="294"/>
                    <a:pt x="158" y="302"/>
                  </a:cubicBezTo>
                  <a:cubicBezTo>
                    <a:pt x="149" y="310"/>
                    <a:pt x="138" y="316"/>
                    <a:pt x="124" y="317"/>
                  </a:cubicBezTo>
                  <a:cubicBezTo>
                    <a:pt x="109" y="318"/>
                    <a:pt x="86" y="315"/>
                    <a:pt x="72" y="307"/>
                  </a:cubicBezTo>
                  <a:cubicBezTo>
                    <a:pt x="57" y="299"/>
                    <a:pt x="48" y="287"/>
                    <a:pt x="39" y="268"/>
                  </a:cubicBezTo>
                  <a:cubicBezTo>
                    <a:pt x="31" y="250"/>
                    <a:pt x="25" y="214"/>
                    <a:pt x="20" y="195"/>
                  </a:cubicBezTo>
                  <a:cubicBezTo>
                    <a:pt x="16" y="176"/>
                    <a:pt x="13" y="167"/>
                    <a:pt x="13" y="152"/>
                  </a:cubicBezTo>
                  <a:cubicBezTo>
                    <a:pt x="12" y="138"/>
                    <a:pt x="11" y="125"/>
                    <a:pt x="15" y="111"/>
                  </a:cubicBezTo>
                  <a:cubicBezTo>
                    <a:pt x="18" y="96"/>
                    <a:pt x="25" y="76"/>
                    <a:pt x="31" y="64"/>
                  </a:cubicBezTo>
                  <a:cubicBezTo>
                    <a:pt x="38" y="51"/>
                    <a:pt x="44" y="45"/>
                    <a:pt x="52" y="38"/>
                  </a:cubicBezTo>
                  <a:cubicBezTo>
                    <a:pt x="59" y="31"/>
                    <a:pt x="64" y="27"/>
                    <a:pt x="75" y="23"/>
                  </a:cubicBezTo>
                  <a:cubicBezTo>
                    <a:pt x="85" y="19"/>
                    <a:pt x="103" y="13"/>
                    <a:pt x="116" y="12"/>
                  </a:cubicBezTo>
                  <a:cubicBezTo>
                    <a:pt x="129" y="11"/>
                    <a:pt x="144" y="14"/>
                    <a:pt x="152" y="19"/>
                  </a:cubicBezTo>
                  <a:cubicBezTo>
                    <a:pt x="161" y="23"/>
                    <a:pt x="165" y="29"/>
                    <a:pt x="168" y="37"/>
                  </a:cubicBezTo>
                  <a:cubicBezTo>
                    <a:pt x="171" y="46"/>
                    <a:pt x="173" y="60"/>
                    <a:pt x="172" y="72"/>
                  </a:cubicBezTo>
                  <a:cubicBezTo>
                    <a:pt x="171" y="85"/>
                    <a:pt x="165" y="100"/>
                    <a:pt x="163" y="113"/>
                  </a:cubicBezTo>
                  <a:cubicBezTo>
                    <a:pt x="162" y="126"/>
                    <a:pt x="160" y="144"/>
                    <a:pt x="161" y="151"/>
                  </a:cubicBezTo>
                  <a:cubicBezTo>
                    <a:pt x="162" y="157"/>
                    <a:pt x="168" y="154"/>
                    <a:pt x="170" y="151"/>
                  </a:cubicBezTo>
                  <a:cubicBezTo>
                    <a:pt x="171" y="148"/>
                    <a:pt x="170" y="139"/>
                    <a:pt x="171" y="132"/>
                  </a:cubicBezTo>
                  <a:cubicBezTo>
                    <a:pt x="172" y="125"/>
                    <a:pt x="173" y="121"/>
                    <a:pt x="175" y="112"/>
                  </a:cubicBezTo>
                  <a:cubicBezTo>
                    <a:pt x="177" y="103"/>
                    <a:pt x="183" y="91"/>
                    <a:pt x="184" y="77"/>
                  </a:cubicBezTo>
                  <a:cubicBezTo>
                    <a:pt x="185" y="62"/>
                    <a:pt x="186" y="37"/>
                    <a:pt x="178" y="24"/>
                  </a:cubicBezTo>
                  <a:cubicBezTo>
                    <a:pt x="170" y="12"/>
                    <a:pt x="152" y="6"/>
                    <a:pt x="139" y="3"/>
                  </a:cubicBezTo>
                  <a:cubicBezTo>
                    <a:pt x="126" y="0"/>
                    <a:pt x="111" y="0"/>
                    <a:pt x="96" y="3"/>
                  </a:cubicBezTo>
                  <a:cubicBezTo>
                    <a:pt x="82" y="6"/>
                    <a:pt x="64" y="14"/>
                    <a:pt x="52" y="23"/>
                  </a:cubicBezTo>
                  <a:cubicBezTo>
                    <a:pt x="39" y="33"/>
                    <a:pt x="30" y="44"/>
                    <a:pt x="22" y="57"/>
                  </a:cubicBezTo>
                  <a:cubicBezTo>
                    <a:pt x="15" y="71"/>
                    <a:pt x="7" y="85"/>
                    <a:pt x="4" y="101"/>
                  </a:cubicBezTo>
                  <a:cubicBezTo>
                    <a:pt x="1" y="117"/>
                    <a:pt x="0" y="131"/>
                    <a:pt x="2" y="156"/>
                  </a:cubicBezTo>
                  <a:cubicBezTo>
                    <a:pt x="4" y="181"/>
                    <a:pt x="13" y="225"/>
                    <a:pt x="20" y="250"/>
                  </a:cubicBezTo>
                  <a:cubicBezTo>
                    <a:pt x="29" y="274"/>
                    <a:pt x="34" y="290"/>
                    <a:pt x="47" y="303"/>
                  </a:cubicBezTo>
                  <a:cubicBezTo>
                    <a:pt x="60" y="316"/>
                    <a:pt x="80" y="324"/>
                    <a:pt x="95" y="327"/>
                  </a:cubicBezTo>
                  <a:cubicBezTo>
                    <a:pt x="111" y="330"/>
                    <a:pt x="127" y="330"/>
                    <a:pt x="142" y="324"/>
                  </a:cubicBezTo>
                  <a:cubicBezTo>
                    <a:pt x="157" y="318"/>
                    <a:pt x="175" y="301"/>
                    <a:pt x="182" y="289"/>
                  </a:cubicBezTo>
                  <a:cubicBezTo>
                    <a:pt x="190" y="277"/>
                    <a:pt x="191" y="266"/>
                    <a:pt x="190" y="251"/>
                  </a:cubicBezTo>
                  <a:cubicBezTo>
                    <a:pt x="189" y="236"/>
                    <a:pt x="182" y="204"/>
                    <a:pt x="179" y="195"/>
                  </a:cubicBezTo>
                  <a:cubicBezTo>
                    <a:pt x="176" y="186"/>
                    <a:pt x="172" y="194"/>
                    <a:pt x="172" y="201"/>
                  </a:cubicBezTo>
                </a:path>
              </a:pathLst>
            </a:custGeom>
            <a:noFill/>
            <a:ln w="6350" cap="rnd">
              <a:solidFill>
                <a:srgbClr val="FFFF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871" name="Line 161"/>
            <p:cNvSpPr>
              <a:spLocks noChangeAspect="1" noChangeShapeType="1"/>
            </p:cNvSpPr>
            <p:nvPr/>
          </p:nvSpPr>
          <p:spPr bwMode="auto">
            <a:xfrm>
              <a:off x="2674" y="927"/>
              <a:ext cx="0" cy="158"/>
            </a:xfrm>
            <a:prstGeom prst="line">
              <a:avLst/>
            </a:prstGeom>
            <a:noFill/>
            <a:ln w="1905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72" name="Line 162"/>
            <p:cNvSpPr>
              <a:spLocks noChangeAspect="1" noChangeShapeType="1"/>
            </p:cNvSpPr>
            <p:nvPr/>
          </p:nvSpPr>
          <p:spPr bwMode="auto">
            <a:xfrm>
              <a:off x="2671" y="2174"/>
              <a:ext cx="5" cy="250"/>
            </a:xfrm>
            <a:prstGeom prst="line">
              <a:avLst/>
            </a:prstGeom>
            <a:noFill/>
            <a:ln w="1905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73" name="Line 163"/>
            <p:cNvSpPr>
              <a:spLocks noChangeAspect="1" noChangeShapeType="1"/>
            </p:cNvSpPr>
            <p:nvPr/>
          </p:nvSpPr>
          <p:spPr bwMode="auto">
            <a:xfrm flipV="1">
              <a:off x="2885" y="2458"/>
              <a:ext cx="273" cy="90"/>
            </a:xfrm>
            <a:prstGeom prst="line">
              <a:avLst/>
            </a:prstGeom>
            <a:noFill/>
            <a:ln w="762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74" name="Line 164"/>
            <p:cNvSpPr>
              <a:spLocks noChangeAspect="1" noChangeShapeType="1"/>
            </p:cNvSpPr>
            <p:nvPr/>
          </p:nvSpPr>
          <p:spPr bwMode="auto">
            <a:xfrm flipV="1">
              <a:off x="3586" y="2238"/>
              <a:ext cx="272" cy="90"/>
            </a:xfrm>
            <a:prstGeom prst="line">
              <a:avLst/>
            </a:prstGeom>
            <a:noFill/>
            <a:ln w="762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75" name="Line 165"/>
            <p:cNvSpPr>
              <a:spLocks noChangeAspect="1" noChangeShapeType="1"/>
            </p:cNvSpPr>
            <p:nvPr/>
          </p:nvSpPr>
          <p:spPr bwMode="auto">
            <a:xfrm>
              <a:off x="4199" y="2630"/>
              <a:ext cx="1" cy="385"/>
            </a:xfrm>
            <a:prstGeom prst="line">
              <a:avLst/>
            </a:prstGeom>
            <a:noFill/>
            <a:ln w="762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76" name="Line 166"/>
            <p:cNvSpPr>
              <a:spLocks noChangeAspect="1" noChangeShapeType="1"/>
            </p:cNvSpPr>
            <p:nvPr/>
          </p:nvSpPr>
          <p:spPr bwMode="auto">
            <a:xfrm flipH="1" flipV="1">
              <a:off x="2902" y="2715"/>
              <a:ext cx="862" cy="546"/>
            </a:xfrm>
            <a:prstGeom prst="line">
              <a:avLst/>
            </a:prstGeom>
            <a:noFill/>
            <a:ln w="7620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77" name="Line 167"/>
            <p:cNvSpPr>
              <a:spLocks noChangeAspect="1" noChangeShapeType="1"/>
            </p:cNvSpPr>
            <p:nvPr/>
          </p:nvSpPr>
          <p:spPr bwMode="auto">
            <a:xfrm>
              <a:off x="2672" y="2841"/>
              <a:ext cx="4" cy="449"/>
            </a:xfrm>
            <a:prstGeom prst="line">
              <a:avLst/>
            </a:prstGeom>
            <a:noFill/>
            <a:ln w="19050">
              <a:solidFill>
                <a:schemeClr val="tx1"/>
              </a:solidFill>
              <a:round/>
              <a:headEnd type="stealth" w="med" len="me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78" name="Line 168"/>
            <p:cNvSpPr>
              <a:spLocks noChangeAspect="1" noChangeShapeType="1"/>
            </p:cNvSpPr>
            <p:nvPr/>
          </p:nvSpPr>
          <p:spPr bwMode="auto">
            <a:xfrm flipH="1">
              <a:off x="2205" y="2581"/>
              <a:ext cx="223" cy="0"/>
            </a:xfrm>
            <a:prstGeom prst="line">
              <a:avLst/>
            </a:prstGeom>
            <a:noFill/>
            <a:ln w="1905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79" name="Line 169"/>
            <p:cNvSpPr>
              <a:spLocks noChangeAspect="1" noChangeShapeType="1"/>
            </p:cNvSpPr>
            <p:nvPr/>
          </p:nvSpPr>
          <p:spPr bwMode="auto">
            <a:xfrm flipH="1" flipV="1">
              <a:off x="1895" y="2376"/>
              <a:ext cx="219" cy="169"/>
            </a:xfrm>
            <a:prstGeom prst="line">
              <a:avLst/>
            </a:prstGeom>
            <a:noFill/>
            <a:ln w="1905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80" name="Line 170"/>
            <p:cNvSpPr>
              <a:spLocks noChangeAspect="1" noChangeShapeType="1"/>
            </p:cNvSpPr>
            <p:nvPr/>
          </p:nvSpPr>
          <p:spPr bwMode="auto">
            <a:xfrm flipH="1">
              <a:off x="2025" y="2653"/>
              <a:ext cx="106" cy="275"/>
            </a:xfrm>
            <a:prstGeom prst="line">
              <a:avLst/>
            </a:prstGeom>
            <a:noFill/>
            <a:ln w="1905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81" name="Line 171"/>
            <p:cNvSpPr>
              <a:spLocks noChangeAspect="1" noChangeShapeType="1"/>
            </p:cNvSpPr>
            <p:nvPr/>
          </p:nvSpPr>
          <p:spPr bwMode="auto">
            <a:xfrm flipH="1" flipV="1">
              <a:off x="1590" y="2578"/>
              <a:ext cx="491" cy="6"/>
            </a:xfrm>
            <a:prstGeom prst="line">
              <a:avLst/>
            </a:prstGeom>
            <a:noFill/>
            <a:ln w="1905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82" name="Line 172"/>
            <p:cNvSpPr>
              <a:spLocks noChangeAspect="1" noChangeShapeType="1"/>
            </p:cNvSpPr>
            <p:nvPr/>
          </p:nvSpPr>
          <p:spPr bwMode="auto">
            <a:xfrm flipH="1">
              <a:off x="1466" y="2633"/>
              <a:ext cx="611" cy="388"/>
            </a:xfrm>
            <a:prstGeom prst="line">
              <a:avLst/>
            </a:prstGeom>
            <a:noFill/>
            <a:ln w="1905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7883" name="Oval 173"/>
            <p:cNvSpPr>
              <a:spLocks noChangeAspect="1" noChangeArrowheads="1"/>
            </p:cNvSpPr>
            <p:nvPr/>
          </p:nvSpPr>
          <p:spPr bwMode="auto">
            <a:xfrm>
              <a:off x="2068" y="2534"/>
              <a:ext cx="109" cy="115"/>
            </a:xfrm>
            <a:prstGeom prst="ellipse">
              <a:avLst/>
            </a:prstGeom>
            <a:solidFill>
              <a:schemeClr val="bg1"/>
            </a:solidFill>
            <a:ln w="19050">
              <a:solidFill>
                <a:schemeClr val="tx1"/>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nvGrpSpPr>
            <p:cNvPr id="77884" name="Group 174"/>
            <p:cNvGrpSpPr>
              <a:grpSpLocks/>
            </p:cNvGrpSpPr>
            <p:nvPr/>
          </p:nvGrpSpPr>
          <p:grpSpPr bwMode="auto">
            <a:xfrm>
              <a:off x="1741" y="2980"/>
              <a:ext cx="367" cy="391"/>
              <a:chOff x="1741" y="2980"/>
              <a:chExt cx="367" cy="391"/>
            </a:xfrm>
          </p:grpSpPr>
          <p:sp>
            <p:nvSpPr>
              <p:cNvPr id="79166" name="Freeform 175"/>
              <p:cNvSpPr>
                <a:spLocks noChangeAspect="1"/>
              </p:cNvSpPr>
              <p:nvPr/>
            </p:nvSpPr>
            <p:spPr bwMode="auto">
              <a:xfrm>
                <a:off x="1741" y="2980"/>
                <a:ext cx="367" cy="206"/>
              </a:xfrm>
              <a:custGeom>
                <a:avLst/>
                <a:gdLst>
                  <a:gd name="T0" fmla="*/ 0 w 1353"/>
                  <a:gd name="T1" fmla="*/ 0 h 758"/>
                  <a:gd name="T2" fmla="*/ 0 w 1353"/>
                  <a:gd name="T3" fmla="*/ 0 h 758"/>
                  <a:gd name="T4" fmla="*/ 0 w 1353"/>
                  <a:gd name="T5" fmla="*/ 0 h 758"/>
                  <a:gd name="T6" fmla="*/ 0 w 1353"/>
                  <a:gd name="T7" fmla="*/ 0 h 758"/>
                  <a:gd name="T8" fmla="*/ 0 w 1353"/>
                  <a:gd name="T9" fmla="*/ 0 h 758"/>
                  <a:gd name="T10" fmla="*/ 0 w 1353"/>
                  <a:gd name="T11" fmla="*/ 0 h 758"/>
                  <a:gd name="T12" fmla="*/ 0 w 1353"/>
                  <a:gd name="T13" fmla="*/ 0 h 758"/>
                  <a:gd name="T14" fmla="*/ 0 w 1353"/>
                  <a:gd name="T15" fmla="*/ 0 h 758"/>
                  <a:gd name="T16" fmla="*/ 0 w 1353"/>
                  <a:gd name="T17" fmla="*/ 0 h 758"/>
                  <a:gd name="T18" fmla="*/ 0 w 1353"/>
                  <a:gd name="T19" fmla="*/ 0 h 758"/>
                  <a:gd name="T20" fmla="*/ 0 w 1353"/>
                  <a:gd name="T21" fmla="*/ 0 h 758"/>
                  <a:gd name="T22" fmla="*/ 0 w 1353"/>
                  <a:gd name="T23" fmla="*/ 0 h 758"/>
                  <a:gd name="T24" fmla="*/ 0 w 1353"/>
                  <a:gd name="T25" fmla="*/ 0 h 758"/>
                  <a:gd name="T26" fmla="*/ 0 w 1353"/>
                  <a:gd name="T27" fmla="*/ 0 h 758"/>
                  <a:gd name="T28" fmla="*/ 0 w 1353"/>
                  <a:gd name="T29" fmla="*/ 0 h 758"/>
                  <a:gd name="T30" fmla="*/ 0 w 1353"/>
                  <a:gd name="T31" fmla="*/ 0 h 758"/>
                  <a:gd name="T32" fmla="*/ 0 w 1353"/>
                  <a:gd name="T33" fmla="*/ 0 h 758"/>
                  <a:gd name="T34" fmla="*/ 0 w 1353"/>
                  <a:gd name="T35" fmla="*/ 0 h 758"/>
                  <a:gd name="T36" fmla="*/ 0 w 1353"/>
                  <a:gd name="T37" fmla="*/ 0 h 758"/>
                  <a:gd name="T38" fmla="*/ 0 w 1353"/>
                  <a:gd name="T39" fmla="*/ 0 h 758"/>
                  <a:gd name="T40" fmla="*/ 0 w 1353"/>
                  <a:gd name="T41" fmla="*/ 0 h 758"/>
                  <a:gd name="T42" fmla="*/ 0 w 1353"/>
                  <a:gd name="T43" fmla="*/ 0 h 758"/>
                  <a:gd name="T44" fmla="*/ 0 w 1353"/>
                  <a:gd name="T45" fmla="*/ 0 h 758"/>
                  <a:gd name="T46" fmla="*/ 0 w 1353"/>
                  <a:gd name="T47" fmla="*/ 0 h 758"/>
                  <a:gd name="T48" fmla="*/ 0 w 1353"/>
                  <a:gd name="T49" fmla="*/ 0 h 758"/>
                  <a:gd name="T50" fmla="*/ 0 w 1353"/>
                  <a:gd name="T51" fmla="*/ 0 h 758"/>
                  <a:gd name="T52" fmla="*/ 0 w 1353"/>
                  <a:gd name="T53" fmla="*/ 0 h 758"/>
                  <a:gd name="T54" fmla="*/ 0 w 1353"/>
                  <a:gd name="T55" fmla="*/ 0 h 758"/>
                  <a:gd name="T56" fmla="*/ 0 w 1353"/>
                  <a:gd name="T57" fmla="*/ 0 h 758"/>
                  <a:gd name="T58" fmla="*/ 0 w 1353"/>
                  <a:gd name="T59" fmla="*/ 0 h 758"/>
                  <a:gd name="T60" fmla="*/ 0 w 1353"/>
                  <a:gd name="T61" fmla="*/ 0 h 758"/>
                  <a:gd name="T62" fmla="*/ 0 w 1353"/>
                  <a:gd name="T63" fmla="*/ 0 h 758"/>
                  <a:gd name="T64" fmla="*/ 0 w 1353"/>
                  <a:gd name="T65" fmla="*/ 0 h 758"/>
                  <a:gd name="T66" fmla="*/ 0 w 1353"/>
                  <a:gd name="T67" fmla="*/ 0 h 758"/>
                  <a:gd name="T68" fmla="*/ 0 w 1353"/>
                  <a:gd name="T69" fmla="*/ 0 h 758"/>
                  <a:gd name="T70" fmla="*/ 0 w 1353"/>
                  <a:gd name="T71" fmla="*/ 0 h 758"/>
                  <a:gd name="T72" fmla="*/ 0 w 1353"/>
                  <a:gd name="T73" fmla="*/ 0 h 758"/>
                  <a:gd name="T74" fmla="*/ 0 w 1353"/>
                  <a:gd name="T75" fmla="*/ 0 h 75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53"/>
                  <a:gd name="T115" fmla="*/ 0 h 758"/>
                  <a:gd name="T116" fmla="*/ 1353 w 1353"/>
                  <a:gd name="T117" fmla="*/ 758 h 75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53" h="758">
                    <a:moveTo>
                      <a:pt x="480" y="674"/>
                    </a:moveTo>
                    <a:cubicBezTo>
                      <a:pt x="477" y="677"/>
                      <a:pt x="474" y="686"/>
                      <a:pt x="461" y="694"/>
                    </a:cubicBezTo>
                    <a:cubicBezTo>
                      <a:pt x="448" y="701"/>
                      <a:pt x="426" y="713"/>
                      <a:pt x="402" y="722"/>
                    </a:cubicBezTo>
                    <a:cubicBezTo>
                      <a:pt x="380" y="730"/>
                      <a:pt x="355" y="740"/>
                      <a:pt x="323" y="745"/>
                    </a:cubicBezTo>
                    <a:cubicBezTo>
                      <a:pt x="290" y="751"/>
                      <a:pt x="242" y="756"/>
                      <a:pt x="207" y="752"/>
                    </a:cubicBezTo>
                    <a:cubicBezTo>
                      <a:pt x="172" y="749"/>
                      <a:pt x="135" y="733"/>
                      <a:pt x="113" y="722"/>
                    </a:cubicBezTo>
                    <a:cubicBezTo>
                      <a:pt x="91" y="712"/>
                      <a:pt x="82" y="699"/>
                      <a:pt x="74" y="692"/>
                    </a:cubicBezTo>
                    <a:cubicBezTo>
                      <a:pt x="67" y="684"/>
                      <a:pt x="71" y="679"/>
                      <a:pt x="67" y="675"/>
                    </a:cubicBezTo>
                    <a:cubicBezTo>
                      <a:pt x="64" y="671"/>
                      <a:pt x="60" y="674"/>
                      <a:pt x="52" y="665"/>
                    </a:cubicBezTo>
                    <a:cubicBezTo>
                      <a:pt x="45" y="657"/>
                      <a:pt x="27" y="634"/>
                      <a:pt x="20" y="624"/>
                    </a:cubicBezTo>
                    <a:cubicBezTo>
                      <a:pt x="13" y="614"/>
                      <a:pt x="14" y="616"/>
                      <a:pt x="11" y="603"/>
                    </a:cubicBezTo>
                    <a:cubicBezTo>
                      <a:pt x="9" y="590"/>
                      <a:pt x="4" y="560"/>
                      <a:pt x="3" y="546"/>
                    </a:cubicBezTo>
                    <a:cubicBezTo>
                      <a:pt x="2" y="533"/>
                      <a:pt x="6" y="529"/>
                      <a:pt x="6" y="523"/>
                    </a:cubicBezTo>
                    <a:cubicBezTo>
                      <a:pt x="6" y="517"/>
                      <a:pt x="2" y="520"/>
                      <a:pt x="1" y="510"/>
                    </a:cubicBezTo>
                    <a:cubicBezTo>
                      <a:pt x="0" y="499"/>
                      <a:pt x="0" y="476"/>
                      <a:pt x="2" y="462"/>
                    </a:cubicBezTo>
                    <a:cubicBezTo>
                      <a:pt x="4" y="448"/>
                      <a:pt x="6" y="430"/>
                      <a:pt x="10" y="421"/>
                    </a:cubicBezTo>
                    <a:cubicBezTo>
                      <a:pt x="13" y="413"/>
                      <a:pt x="20" y="413"/>
                      <a:pt x="22" y="410"/>
                    </a:cubicBezTo>
                    <a:cubicBezTo>
                      <a:pt x="23" y="407"/>
                      <a:pt x="20" y="405"/>
                      <a:pt x="21" y="400"/>
                    </a:cubicBezTo>
                    <a:cubicBezTo>
                      <a:pt x="22" y="395"/>
                      <a:pt x="23" y="383"/>
                      <a:pt x="26" y="378"/>
                    </a:cubicBezTo>
                    <a:cubicBezTo>
                      <a:pt x="28" y="373"/>
                      <a:pt x="34" y="373"/>
                      <a:pt x="36" y="367"/>
                    </a:cubicBezTo>
                    <a:cubicBezTo>
                      <a:pt x="39" y="361"/>
                      <a:pt x="37" y="349"/>
                      <a:pt x="40" y="344"/>
                    </a:cubicBezTo>
                    <a:cubicBezTo>
                      <a:pt x="44" y="338"/>
                      <a:pt x="54" y="336"/>
                      <a:pt x="57" y="331"/>
                    </a:cubicBezTo>
                    <a:cubicBezTo>
                      <a:pt x="61" y="326"/>
                      <a:pt x="54" y="323"/>
                      <a:pt x="61" y="312"/>
                    </a:cubicBezTo>
                    <a:cubicBezTo>
                      <a:pt x="67" y="301"/>
                      <a:pt x="76" y="287"/>
                      <a:pt x="96" y="264"/>
                    </a:cubicBezTo>
                    <a:cubicBezTo>
                      <a:pt x="117" y="241"/>
                      <a:pt x="164" y="195"/>
                      <a:pt x="186" y="173"/>
                    </a:cubicBezTo>
                    <a:cubicBezTo>
                      <a:pt x="208" y="152"/>
                      <a:pt x="217" y="145"/>
                      <a:pt x="231" y="137"/>
                    </a:cubicBezTo>
                    <a:cubicBezTo>
                      <a:pt x="244" y="128"/>
                      <a:pt x="259" y="122"/>
                      <a:pt x="267" y="120"/>
                    </a:cubicBezTo>
                    <a:cubicBezTo>
                      <a:pt x="276" y="117"/>
                      <a:pt x="276" y="125"/>
                      <a:pt x="281" y="121"/>
                    </a:cubicBezTo>
                    <a:cubicBezTo>
                      <a:pt x="286" y="118"/>
                      <a:pt x="290" y="105"/>
                      <a:pt x="299" y="98"/>
                    </a:cubicBezTo>
                    <a:cubicBezTo>
                      <a:pt x="307" y="92"/>
                      <a:pt x="327" y="83"/>
                      <a:pt x="335" y="81"/>
                    </a:cubicBezTo>
                    <a:cubicBezTo>
                      <a:pt x="342" y="80"/>
                      <a:pt x="341" y="87"/>
                      <a:pt x="344" y="86"/>
                    </a:cubicBezTo>
                    <a:cubicBezTo>
                      <a:pt x="346" y="84"/>
                      <a:pt x="346" y="76"/>
                      <a:pt x="353" y="72"/>
                    </a:cubicBezTo>
                    <a:cubicBezTo>
                      <a:pt x="360" y="68"/>
                      <a:pt x="370" y="66"/>
                      <a:pt x="387" y="60"/>
                    </a:cubicBezTo>
                    <a:cubicBezTo>
                      <a:pt x="404" y="54"/>
                      <a:pt x="433" y="43"/>
                      <a:pt x="455" y="35"/>
                    </a:cubicBezTo>
                    <a:cubicBezTo>
                      <a:pt x="477" y="28"/>
                      <a:pt x="505" y="19"/>
                      <a:pt x="518" y="17"/>
                    </a:cubicBezTo>
                    <a:cubicBezTo>
                      <a:pt x="532" y="14"/>
                      <a:pt x="532" y="18"/>
                      <a:pt x="538" y="19"/>
                    </a:cubicBezTo>
                    <a:cubicBezTo>
                      <a:pt x="544" y="20"/>
                      <a:pt x="544" y="25"/>
                      <a:pt x="552" y="24"/>
                    </a:cubicBezTo>
                    <a:cubicBezTo>
                      <a:pt x="561" y="23"/>
                      <a:pt x="574" y="13"/>
                      <a:pt x="588" y="12"/>
                    </a:cubicBezTo>
                    <a:cubicBezTo>
                      <a:pt x="602" y="12"/>
                      <a:pt x="624" y="20"/>
                      <a:pt x="632" y="20"/>
                    </a:cubicBezTo>
                    <a:cubicBezTo>
                      <a:pt x="641" y="20"/>
                      <a:pt x="635" y="13"/>
                      <a:pt x="641" y="12"/>
                    </a:cubicBezTo>
                    <a:cubicBezTo>
                      <a:pt x="647" y="10"/>
                      <a:pt x="659" y="12"/>
                      <a:pt x="670" y="10"/>
                    </a:cubicBezTo>
                    <a:cubicBezTo>
                      <a:pt x="681" y="8"/>
                      <a:pt x="694" y="0"/>
                      <a:pt x="707" y="0"/>
                    </a:cubicBezTo>
                    <a:cubicBezTo>
                      <a:pt x="720" y="0"/>
                      <a:pt x="738" y="8"/>
                      <a:pt x="748" y="12"/>
                    </a:cubicBezTo>
                    <a:cubicBezTo>
                      <a:pt x="757" y="15"/>
                      <a:pt x="755" y="19"/>
                      <a:pt x="761" y="20"/>
                    </a:cubicBezTo>
                    <a:cubicBezTo>
                      <a:pt x="768" y="21"/>
                      <a:pt x="779" y="16"/>
                      <a:pt x="789" y="16"/>
                    </a:cubicBezTo>
                    <a:cubicBezTo>
                      <a:pt x="798" y="16"/>
                      <a:pt x="808" y="21"/>
                      <a:pt x="817" y="21"/>
                    </a:cubicBezTo>
                    <a:cubicBezTo>
                      <a:pt x="825" y="21"/>
                      <a:pt x="833" y="15"/>
                      <a:pt x="841" y="14"/>
                    </a:cubicBezTo>
                    <a:cubicBezTo>
                      <a:pt x="850" y="13"/>
                      <a:pt x="857" y="12"/>
                      <a:pt x="870" y="16"/>
                    </a:cubicBezTo>
                    <a:cubicBezTo>
                      <a:pt x="883" y="19"/>
                      <a:pt x="904" y="29"/>
                      <a:pt x="920" y="34"/>
                    </a:cubicBezTo>
                    <a:cubicBezTo>
                      <a:pt x="935" y="40"/>
                      <a:pt x="949" y="50"/>
                      <a:pt x="960" y="53"/>
                    </a:cubicBezTo>
                    <a:cubicBezTo>
                      <a:pt x="971" y="57"/>
                      <a:pt x="976" y="53"/>
                      <a:pt x="985" y="56"/>
                    </a:cubicBezTo>
                    <a:cubicBezTo>
                      <a:pt x="994" y="58"/>
                      <a:pt x="1004" y="63"/>
                      <a:pt x="1011" y="68"/>
                    </a:cubicBezTo>
                    <a:cubicBezTo>
                      <a:pt x="1017" y="73"/>
                      <a:pt x="1017" y="85"/>
                      <a:pt x="1023" y="88"/>
                    </a:cubicBezTo>
                    <a:cubicBezTo>
                      <a:pt x="1029" y="92"/>
                      <a:pt x="1039" y="84"/>
                      <a:pt x="1046" y="89"/>
                    </a:cubicBezTo>
                    <a:cubicBezTo>
                      <a:pt x="1054" y="94"/>
                      <a:pt x="1062" y="111"/>
                      <a:pt x="1067" y="116"/>
                    </a:cubicBezTo>
                    <a:cubicBezTo>
                      <a:pt x="1073" y="121"/>
                      <a:pt x="1075" y="118"/>
                      <a:pt x="1084" y="122"/>
                    </a:cubicBezTo>
                    <a:cubicBezTo>
                      <a:pt x="1094" y="126"/>
                      <a:pt x="1110" y="136"/>
                      <a:pt x="1122" y="143"/>
                    </a:cubicBezTo>
                    <a:cubicBezTo>
                      <a:pt x="1134" y="150"/>
                      <a:pt x="1145" y="155"/>
                      <a:pt x="1156" y="166"/>
                    </a:cubicBezTo>
                    <a:cubicBezTo>
                      <a:pt x="1167" y="176"/>
                      <a:pt x="1183" y="192"/>
                      <a:pt x="1191" y="203"/>
                    </a:cubicBezTo>
                    <a:cubicBezTo>
                      <a:pt x="1198" y="214"/>
                      <a:pt x="1199" y="226"/>
                      <a:pt x="1204" y="231"/>
                    </a:cubicBezTo>
                    <a:cubicBezTo>
                      <a:pt x="1208" y="236"/>
                      <a:pt x="1212" y="233"/>
                      <a:pt x="1217" y="236"/>
                    </a:cubicBezTo>
                    <a:cubicBezTo>
                      <a:pt x="1222" y="240"/>
                      <a:pt x="1227" y="244"/>
                      <a:pt x="1232" y="252"/>
                    </a:cubicBezTo>
                    <a:cubicBezTo>
                      <a:pt x="1238" y="259"/>
                      <a:pt x="1248" y="271"/>
                      <a:pt x="1251" y="283"/>
                    </a:cubicBezTo>
                    <a:cubicBezTo>
                      <a:pt x="1255" y="295"/>
                      <a:pt x="1249" y="315"/>
                      <a:pt x="1252" y="323"/>
                    </a:cubicBezTo>
                    <a:cubicBezTo>
                      <a:pt x="1255" y="332"/>
                      <a:pt x="1263" y="329"/>
                      <a:pt x="1267" y="334"/>
                    </a:cubicBezTo>
                    <a:cubicBezTo>
                      <a:pt x="1270" y="339"/>
                      <a:pt x="1270" y="346"/>
                      <a:pt x="1273" y="354"/>
                    </a:cubicBezTo>
                    <a:cubicBezTo>
                      <a:pt x="1277" y="361"/>
                      <a:pt x="1282" y="377"/>
                      <a:pt x="1287" y="384"/>
                    </a:cubicBezTo>
                    <a:cubicBezTo>
                      <a:pt x="1292" y="390"/>
                      <a:pt x="1296" y="380"/>
                      <a:pt x="1304" y="393"/>
                    </a:cubicBezTo>
                    <a:cubicBezTo>
                      <a:pt x="1311" y="406"/>
                      <a:pt x="1329" y="446"/>
                      <a:pt x="1333" y="461"/>
                    </a:cubicBezTo>
                    <a:cubicBezTo>
                      <a:pt x="1337" y="476"/>
                      <a:pt x="1329" y="477"/>
                      <a:pt x="1329" y="485"/>
                    </a:cubicBezTo>
                    <a:cubicBezTo>
                      <a:pt x="1330" y="493"/>
                      <a:pt x="1336" y="486"/>
                      <a:pt x="1340" y="507"/>
                    </a:cubicBezTo>
                    <a:cubicBezTo>
                      <a:pt x="1343" y="528"/>
                      <a:pt x="1353" y="579"/>
                      <a:pt x="1349" y="614"/>
                    </a:cubicBezTo>
                    <a:cubicBezTo>
                      <a:pt x="1345" y="647"/>
                      <a:pt x="1326" y="692"/>
                      <a:pt x="1311" y="711"/>
                    </a:cubicBezTo>
                    <a:cubicBezTo>
                      <a:pt x="1297" y="731"/>
                      <a:pt x="1273" y="726"/>
                      <a:pt x="1261" y="733"/>
                    </a:cubicBezTo>
                    <a:cubicBezTo>
                      <a:pt x="1249" y="739"/>
                      <a:pt x="1246" y="749"/>
                      <a:pt x="1239" y="753"/>
                    </a:cubicBezTo>
                    <a:cubicBezTo>
                      <a:pt x="1232" y="757"/>
                      <a:pt x="1225" y="757"/>
                      <a:pt x="1221" y="758"/>
                    </a:cubicBezTo>
                  </a:path>
                </a:pathLst>
              </a:custGeom>
              <a:solidFill>
                <a:srgbClr val="FFFF66"/>
              </a:solidFill>
              <a:ln w="9525" cap="rnd">
                <a:solidFill>
                  <a:schemeClr val="tx1"/>
                </a:solidFill>
                <a:round/>
                <a:headEnd/>
                <a:tailEnd/>
              </a:ln>
            </p:spPr>
            <p:txBody>
              <a:bodyPr/>
              <a:lstStyle/>
              <a:p>
                <a:endParaRPr lang="en-US"/>
              </a:p>
            </p:txBody>
          </p:sp>
          <p:sp>
            <p:nvSpPr>
              <p:cNvPr id="79167" name="Freeform 176"/>
              <p:cNvSpPr>
                <a:spLocks noChangeAspect="1"/>
              </p:cNvSpPr>
              <p:nvPr/>
            </p:nvSpPr>
            <p:spPr bwMode="auto">
              <a:xfrm>
                <a:off x="1817" y="3068"/>
                <a:ext cx="177" cy="303"/>
              </a:xfrm>
              <a:custGeom>
                <a:avLst/>
                <a:gdLst>
                  <a:gd name="T0" fmla="*/ 0 w 652"/>
                  <a:gd name="T1" fmla="*/ 0 h 1115"/>
                  <a:gd name="T2" fmla="*/ 0 w 652"/>
                  <a:gd name="T3" fmla="*/ 0 h 1115"/>
                  <a:gd name="T4" fmla="*/ 0 w 652"/>
                  <a:gd name="T5" fmla="*/ 0 h 1115"/>
                  <a:gd name="T6" fmla="*/ 0 w 652"/>
                  <a:gd name="T7" fmla="*/ 0 h 1115"/>
                  <a:gd name="T8" fmla="*/ 0 w 652"/>
                  <a:gd name="T9" fmla="*/ 0 h 1115"/>
                  <a:gd name="T10" fmla="*/ 0 w 652"/>
                  <a:gd name="T11" fmla="*/ 0 h 1115"/>
                  <a:gd name="T12" fmla="*/ 0 w 652"/>
                  <a:gd name="T13" fmla="*/ 0 h 1115"/>
                  <a:gd name="T14" fmla="*/ 0 w 652"/>
                  <a:gd name="T15" fmla="*/ 0 h 1115"/>
                  <a:gd name="T16" fmla="*/ 0 w 652"/>
                  <a:gd name="T17" fmla="*/ 0 h 1115"/>
                  <a:gd name="T18" fmla="*/ 0 w 652"/>
                  <a:gd name="T19" fmla="*/ 0 h 1115"/>
                  <a:gd name="T20" fmla="*/ 0 w 652"/>
                  <a:gd name="T21" fmla="*/ 0 h 1115"/>
                  <a:gd name="T22" fmla="*/ 0 w 652"/>
                  <a:gd name="T23" fmla="*/ 0 h 1115"/>
                  <a:gd name="T24" fmla="*/ 0 w 652"/>
                  <a:gd name="T25" fmla="*/ 0 h 1115"/>
                  <a:gd name="T26" fmla="*/ 0 w 652"/>
                  <a:gd name="T27" fmla="*/ 0 h 1115"/>
                  <a:gd name="T28" fmla="*/ 0 w 652"/>
                  <a:gd name="T29" fmla="*/ 0 h 1115"/>
                  <a:gd name="T30" fmla="*/ 0 w 652"/>
                  <a:gd name="T31" fmla="*/ 0 h 1115"/>
                  <a:gd name="T32" fmla="*/ 0 w 652"/>
                  <a:gd name="T33" fmla="*/ 0 h 1115"/>
                  <a:gd name="T34" fmla="*/ 0 w 652"/>
                  <a:gd name="T35" fmla="*/ 0 h 1115"/>
                  <a:gd name="T36" fmla="*/ 0 w 652"/>
                  <a:gd name="T37" fmla="*/ 0 h 1115"/>
                  <a:gd name="T38" fmla="*/ 0 w 652"/>
                  <a:gd name="T39" fmla="*/ 0 h 1115"/>
                  <a:gd name="T40" fmla="*/ 0 w 652"/>
                  <a:gd name="T41" fmla="*/ 0 h 1115"/>
                  <a:gd name="T42" fmla="*/ 0 w 652"/>
                  <a:gd name="T43" fmla="*/ 0 h 1115"/>
                  <a:gd name="T44" fmla="*/ 0 w 652"/>
                  <a:gd name="T45" fmla="*/ 0 h 1115"/>
                  <a:gd name="T46" fmla="*/ 0 w 652"/>
                  <a:gd name="T47" fmla="*/ 0 h 1115"/>
                  <a:gd name="T48" fmla="*/ 0 w 652"/>
                  <a:gd name="T49" fmla="*/ 0 h 1115"/>
                  <a:gd name="T50" fmla="*/ 0 w 652"/>
                  <a:gd name="T51" fmla="*/ 0 h 1115"/>
                  <a:gd name="T52" fmla="*/ 0 w 652"/>
                  <a:gd name="T53" fmla="*/ 0 h 1115"/>
                  <a:gd name="T54" fmla="*/ 0 w 652"/>
                  <a:gd name="T55" fmla="*/ 0 h 1115"/>
                  <a:gd name="T56" fmla="*/ 0 w 652"/>
                  <a:gd name="T57" fmla="*/ 0 h 1115"/>
                  <a:gd name="T58" fmla="*/ 0 w 652"/>
                  <a:gd name="T59" fmla="*/ 0 h 1115"/>
                  <a:gd name="T60" fmla="*/ 0 w 652"/>
                  <a:gd name="T61" fmla="*/ 0 h 1115"/>
                  <a:gd name="T62" fmla="*/ 0 w 652"/>
                  <a:gd name="T63" fmla="*/ 0 h 1115"/>
                  <a:gd name="T64" fmla="*/ 0 w 652"/>
                  <a:gd name="T65" fmla="*/ 0 h 1115"/>
                  <a:gd name="T66" fmla="*/ 0 w 652"/>
                  <a:gd name="T67" fmla="*/ 0 h 1115"/>
                  <a:gd name="T68" fmla="*/ 0 w 652"/>
                  <a:gd name="T69" fmla="*/ 0 h 1115"/>
                  <a:gd name="T70" fmla="*/ 0 w 652"/>
                  <a:gd name="T71" fmla="*/ 0 h 1115"/>
                  <a:gd name="T72" fmla="*/ 0 w 652"/>
                  <a:gd name="T73" fmla="*/ 0 h 1115"/>
                  <a:gd name="T74" fmla="*/ 0 w 652"/>
                  <a:gd name="T75" fmla="*/ 0 h 1115"/>
                  <a:gd name="T76" fmla="*/ 0 w 652"/>
                  <a:gd name="T77" fmla="*/ 0 h 1115"/>
                  <a:gd name="T78" fmla="*/ 0 w 652"/>
                  <a:gd name="T79" fmla="*/ 0 h 1115"/>
                  <a:gd name="T80" fmla="*/ 0 w 652"/>
                  <a:gd name="T81" fmla="*/ 0 h 1115"/>
                  <a:gd name="T82" fmla="*/ 0 w 652"/>
                  <a:gd name="T83" fmla="*/ 0 h 1115"/>
                  <a:gd name="T84" fmla="*/ 0 w 652"/>
                  <a:gd name="T85" fmla="*/ 0 h 1115"/>
                  <a:gd name="T86" fmla="*/ 0 w 652"/>
                  <a:gd name="T87" fmla="*/ 0 h 1115"/>
                  <a:gd name="T88" fmla="*/ 0 w 652"/>
                  <a:gd name="T89" fmla="*/ 0 h 1115"/>
                  <a:gd name="T90" fmla="*/ 0 w 652"/>
                  <a:gd name="T91" fmla="*/ 0 h 1115"/>
                  <a:gd name="T92" fmla="*/ 0 w 652"/>
                  <a:gd name="T93" fmla="*/ 0 h 1115"/>
                  <a:gd name="T94" fmla="*/ 0 w 652"/>
                  <a:gd name="T95" fmla="*/ 0 h 1115"/>
                  <a:gd name="T96" fmla="*/ 0 w 652"/>
                  <a:gd name="T97" fmla="*/ 0 h 1115"/>
                  <a:gd name="T98" fmla="*/ 0 w 652"/>
                  <a:gd name="T99" fmla="*/ 0 h 1115"/>
                  <a:gd name="T100" fmla="*/ 0 w 652"/>
                  <a:gd name="T101" fmla="*/ 0 h 1115"/>
                  <a:gd name="T102" fmla="*/ 0 w 652"/>
                  <a:gd name="T103" fmla="*/ 0 h 11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52"/>
                  <a:gd name="T157" fmla="*/ 0 h 1115"/>
                  <a:gd name="T158" fmla="*/ 652 w 652"/>
                  <a:gd name="T159" fmla="*/ 1115 h 111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52" h="1115">
                    <a:moveTo>
                      <a:pt x="526" y="1115"/>
                    </a:moveTo>
                    <a:cubicBezTo>
                      <a:pt x="520" y="1084"/>
                      <a:pt x="502" y="975"/>
                      <a:pt x="488" y="924"/>
                    </a:cubicBezTo>
                    <a:cubicBezTo>
                      <a:pt x="475" y="873"/>
                      <a:pt x="456" y="838"/>
                      <a:pt x="445" y="810"/>
                    </a:cubicBezTo>
                    <a:cubicBezTo>
                      <a:pt x="434" y="782"/>
                      <a:pt x="423" y="771"/>
                      <a:pt x="419" y="756"/>
                    </a:cubicBezTo>
                    <a:cubicBezTo>
                      <a:pt x="416" y="741"/>
                      <a:pt x="419" y="728"/>
                      <a:pt x="423" y="717"/>
                    </a:cubicBezTo>
                    <a:cubicBezTo>
                      <a:pt x="426" y="706"/>
                      <a:pt x="433" y="698"/>
                      <a:pt x="438" y="691"/>
                    </a:cubicBezTo>
                    <a:cubicBezTo>
                      <a:pt x="443" y="684"/>
                      <a:pt x="452" y="679"/>
                      <a:pt x="452" y="677"/>
                    </a:cubicBezTo>
                    <a:cubicBezTo>
                      <a:pt x="452" y="674"/>
                      <a:pt x="446" y="678"/>
                      <a:pt x="439" y="676"/>
                    </a:cubicBezTo>
                    <a:cubicBezTo>
                      <a:pt x="432" y="674"/>
                      <a:pt x="423" y="674"/>
                      <a:pt x="411" y="666"/>
                    </a:cubicBezTo>
                    <a:cubicBezTo>
                      <a:pt x="399" y="657"/>
                      <a:pt x="380" y="642"/>
                      <a:pt x="368" y="623"/>
                    </a:cubicBezTo>
                    <a:cubicBezTo>
                      <a:pt x="356" y="604"/>
                      <a:pt x="342" y="577"/>
                      <a:pt x="337" y="553"/>
                    </a:cubicBezTo>
                    <a:cubicBezTo>
                      <a:pt x="332" y="530"/>
                      <a:pt x="329" y="502"/>
                      <a:pt x="336" y="479"/>
                    </a:cubicBezTo>
                    <a:cubicBezTo>
                      <a:pt x="343" y="457"/>
                      <a:pt x="362" y="432"/>
                      <a:pt x="375" y="421"/>
                    </a:cubicBezTo>
                    <a:cubicBezTo>
                      <a:pt x="389" y="410"/>
                      <a:pt x="414" y="416"/>
                      <a:pt x="419" y="411"/>
                    </a:cubicBezTo>
                    <a:cubicBezTo>
                      <a:pt x="424" y="407"/>
                      <a:pt x="410" y="402"/>
                      <a:pt x="404" y="395"/>
                    </a:cubicBezTo>
                    <a:cubicBezTo>
                      <a:pt x="398" y="388"/>
                      <a:pt x="391" y="378"/>
                      <a:pt x="384" y="370"/>
                    </a:cubicBezTo>
                    <a:cubicBezTo>
                      <a:pt x="376" y="361"/>
                      <a:pt x="368" y="346"/>
                      <a:pt x="358" y="347"/>
                    </a:cubicBezTo>
                    <a:cubicBezTo>
                      <a:pt x="349" y="347"/>
                      <a:pt x="336" y="372"/>
                      <a:pt x="326" y="377"/>
                    </a:cubicBezTo>
                    <a:cubicBezTo>
                      <a:pt x="316" y="381"/>
                      <a:pt x="303" y="371"/>
                      <a:pt x="296" y="371"/>
                    </a:cubicBezTo>
                    <a:cubicBezTo>
                      <a:pt x="289" y="372"/>
                      <a:pt x="289" y="379"/>
                      <a:pt x="283" y="380"/>
                    </a:cubicBezTo>
                    <a:cubicBezTo>
                      <a:pt x="277" y="381"/>
                      <a:pt x="266" y="374"/>
                      <a:pt x="259" y="375"/>
                    </a:cubicBezTo>
                    <a:cubicBezTo>
                      <a:pt x="252" y="376"/>
                      <a:pt x="243" y="377"/>
                      <a:pt x="241" y="383"/>
                    </a:cubicBezTo>
                    <a:cubicBezTo>
                      <a:pt x="239" y="390"/>
                      <a:pt x="249" y="409"/>
                      <a:pt x="249" y="417"/>
                    </a:cubicBezTo>
                    <a:cubicBezTo>
                      <a:pt x="249" y="426"/>
                      <a:pt x="243" y="431"/>
                      <a:pt x="239" y="433"/>
                    </a:cubicBezTo>
                    <a:cubicBezTo>
                      <a:pt x="235" y="436"/>
                      <a:pt x="229" y="433"/>
                      <a:pt x="224" y="434"/>
                    </a:cubicBezTo>
                    <a:cubicBezTo>
                      <a:pt x="219" y="435"/>
                      <a:pt x="215" y="439"/>
                      <a:pt x="210" y="439"/>
                    </a:cubicBezTo>
                    <a:cubicBezTo>
                      <a:pt x="206" y="439"/>
                      <a:pt x="200" y="439"/>
                      <a:pt x="197" y="437"/>
                    </a:cubicBezTo>
                    <a:cubicBezTo>
                      <a:pt x="193" y="434"/>
                      <a:pt x="190" y="430"/>
                      <a:pt x="190" y="426"/>
                    </a:cubicBezTo>
                    <a:cubicBezTo>
                      <a:pt x="190" y="421"/>
                      <a:pt x="194" y="417"/>
                      <a:pt x="198" y="413"/>
                    </a:cubicBezTo>
                    <a:cubicBezTo>
                      <a:pt x="201" y="409"/>
                      <a:pt x="205" y="407"/>
                      <a:pt x="209" y="401"/>
                    </a:cubicBezTo>
                    <a:cubicBezTo>
                      <a:pt x="212" y="395"/>
                      <a:pt x="222" y="377"/>
                      <a:pt x="220" y="375"/>
                    </a:cubicBezTo>
                    <a:cubicBezTo>
                      <a:pt x="217" y="372"/>
                      <a:pt x="199" y="385"/>
                      <a:pt x="192" y="386"/>
                    </a:cubicBezTo>
                    <a:cubicBezTo>
                      <a:pt x="186" y="387"/>
                      <a:pt x="176" y="388"/>
                      <a:pt x="178" y="378"/>
                    </a:cubicBezTo>
                    <a:cubicBezTo>
                      <a:pt x="180" y="369"/>
                      <a:pt x="202" y="359"/>
                      <a:pt x="204" y="331"/>
                    </a:cubicBezTo>
                    <a:cubicBezTo>
                      <a:pt x="207" y="302"/>
                      <a:pt x="209" y="230"/>
                      <a:pt x="193" y="203"/>
                    </a:cubicBezTo>
                    <a:cubicBezTo>
                      <a:pt x="178" y="176"/>
                      <a:pt x="139" y="178"/>
                      <a:pt x="113" y="169"/>
                    </a:cubicBezTo>
                    <a:cubicBezTo>
                      <a:pt x="88" y="159"/>
                      <a:pt x="57" y="156"/>
                      <a:pt x="40" y="148"/>
                    </a:cubicBezTo>
                    <a:cubicBezTo>
                      <a:pt x="23" y="139"/>
                      <a:pt x="15" y="131"/>
                      <a:pt x="9" y="119"/>
                    </a:cubicBezTo>
                    <a:cubicBezTo>
                      <a:pt x="3" y="108"/>
                      <a:pt x="0" y="95"/>
                      <a:pt x="6" y="82"/>
                    </a:cubicBezTo>
                    <a:cubicBezTo>
                      <a:pt x="12" y="69"/>
                      <a:pt x="22" y="55"/>
                      <a:pt x="46" y="43"/>
                    </a:cubicBezTo>
                    <a:cubicBezTo>
                      <a:pt x="71" y="31"/>
                      <a:pt x="111" y="16"/>
                      <a:pt x="154" y="11"/>
                    </a:cubicBezTo>
                    <a:cubicBezTo>
                      <a:pt x="198" y="5"/>
                      <a:pt x="260" y="0"/>
                      <a:pt x="305" y="5"/>
                    </a:cubicBezTo>
                    <a:cubicBezTo>
                      <a:pt x="350" y="9"/>
                      <a:pt x="383" y="18"/>
                      <a:pt x="423" y="34"/>
                    </a:cubicBezTo>
                    <a:cubicBezTo>
                      <a:pt x="463" y="51"/>
                      <a:pt x="509" y="75"/>
                      <a:pt x="544" y="101"/>
                    </a:cubicBezTo>
                    <a:cubicBezTo>
                      <a:pt x="579" y="126"/>
                      <a:pt x="614" y="165"/>
                      <a:pt x="632" y="189"/>
                    </a:cubicBezTo>
                    <a:cubicBezTo>
                      <a:pt x="650" y="214"/>
                      <a:pt x="651" y="234"/>
                      <a:pt x="651" y="250"/>
                    </a:cubicBezTo>
                    <a:cubicBezTo>
                      <a:pt x="652" y="265"/>
                      <a:pt x="645" y="275"/>
                      <a:pt x="637" y="280"/>
                    </a:cubicBezTo>
                    <a:cubicBezTo>
                      <a:pt x="628" y="285"/>
                      <a:pt x="617" y="288"/>
                      <a:pt x="602" y="281"/>
                    </a:cubicBezTo>
                    <a:cubicBezTo>
                      <a:pt x="588" y="274"/>
                      <a:pt x="565" y="255"/>
                      <a:pt x="551" y="240"/>
                    </a:cubicBezTo>
                    <a:cubicBezTo>
                      <a:pt x="537" y="224"/>
                      <a:pt x="533" y="205"/>
                      <a:pt x="520" y="189"/>
                    </a:cubicBezTo>
                    <a:cubicBezTo>
                      <a:pt x="506" y="174"/>
                      <a:pt x="482" y="160"/>
                      <a:pt x="467" y="150"/>
                    </a:cubicBezTo>
                    <a:cubicBezTo>
                      <a:pt x="452" y="140"/>
                      <a:pt x="439" y="135"/>
                      <a:pt x="428" y="131"/>
                    </a:cubicBezTo>
                    <a:cubicBezTo>
                      <a:pt x="417" y="126"/>
                      <a:pt x="413" y="125"/>
                      <a:pt x="402" y="123"/>
                    </a:cubicBezTo>
                    <a:cubicBezTo>
                      <a:pt x="392" y="121"/>
                      <a:pt x="378" y="118"/>
                      <a:pt x="368" y="118"/>
                    </a:cubicBezTo>
                    <a:cubicBezTo>
                      <a:pt x="357" y="118"/>
                      <a:pt x="350" y="119"/>
                      <a:pt x="339" y="121"/>
                    </a:cubicBezTo>
                    <a:cubicBezTo>
                      <a:pt x="329" y="124"/>
                      <a:pt x="315" y="125"/>
                      <a:pt x="304" y="132"/>
                    </a:cubicBezTo>
                    <a:cubicBezTo>
                      <a:pt x="293" y="139"/>
                      <a:pt x="280" y="151"/>
                      <a:pt x="273" y="161"/>
                    </a:cubicBezTo>
                    <a:cubicBezTo>
                      <a:pt x="266" y="171"/>
                      <a:pt x="265" y="188"/>
                      <a:pt x="260" y="194"/>
                    </a:cubicBezTo>
                    <a:cubicBezTo>
                      <a:pt x="256" y="199"/>
                      <a:pt x="249" y="199"/>
                      <a:pt x="246" y="196"/>
                    </a:cubicBezTo>
                    <a:cubicBezTo>
                      <a:pt x="243" y="194"/>
                      <a:pt x="237" y="187"/>
                      <a:pt x="238" y="178"/>
                    </a:cubicBezTo>
                    <a:cubicBezTo>
                      <a:pt x="239" y="170"/>
                      <a:pt x="245" y="154"/>
                      <a:pt x="249" y="145"/>
                    </a:cubicBezTo>
                    <a:cubicBezTo>
                      <a:pt x="254" y="136"/>
                      <a:pt x="256" y="128"/>
                      <a:pt x="265" y="121"/>
                    </a:cubicBezTo>
                    <a:cubicBezTo>
                      <a:pt x="273" y="114"/>
                      <a:pt x="285" y="106"/>
                      <a:pt x="300" y="102"/>
                    </a:cubicBezTo>
                    <a:cubicBezTo>
                      <a:pt x="316" y="97"/>
                      <a:pt x="329" y="93"/>
                      <a:pt x="355" y="96"/>
                    </a:cubicBezTo>
                    <a:cubicBezTo>
                      <a:pt x="380" y="98"/>
                      <a:pt x="456" y="120"/>
                      <a:pt x="455" y="117"/>
                    </a:cubicBezTo>
                    <a:cubicBezTo>
                      <a:pt x="454" y="114"/>
                      <a:pt x="385" y="83"/>
                      <a:pt x="350" y="74"/>
                    </a:cubicBezTo>
                    <a:cubicBezTo>
                      <a:pt x="314" y="66"/>
                      <a:pt x="274" y="65"/>
                      <a:pt x="241" y="66"/>
                    </a:cubicBezTo>
                    <a:cubicBezTo>
                      <a:pt x="208" y="67"/>
                      <a:pt x="169" y="76"/>
                      <a:pt x="148" y="82"/>
                    </a:cubicBezTo>
                    <a:cubicBezTo>
                      <a:pt x="128" y="88"/>
                      <a:pt x="125" y="95"/>
                      <a:pt x="118" y="101"/>
                    </a:cubicBezTo>
                    <a:cubicBezTo>
                      <a:pt x="112" y="107"/>
                      <a:pt x="109" y="113"/>
                      <a:pt x="108" y="119"/>
                    </a:cubicBezTo>
                    <a:cubicBezTo>
                      <a:pt x="107" y="126"/>
                      <a:pt x="108" y="137"/>
                      <a:pt x="113" y="143"/>
                    </a:cubicBezTo>
                    <a:cubicBezTo>
                      <a:pt x="117" y="149"/>
                      <a:pt x="120" y="150"/>
                      <a:pt x="133" y="156"/>
                    </a:cubicBezTo>
                    <a:cubicBezTo>
                      <a:pt x="146" y="162"/>
                      <a:pt x="174" y="171"/>
                      <a:pt x="186" y="178"/>
                    </a:cubicBezTo>
                    <a:cubicBezTo>
                      <a:pt x="199" y="186"/>
                      <a:pt x="203" y="197"/>
                      <a:pt x="209" y="205"/>
                    </a:cubicBezTo>
                    <a:cubicBezTo>
                      <a:pt x="215" y="212"/>
                      <a:pt x="215" y="222"/>
                      <a:pt x="220" y="227"/>
                    </a:cubicBezTo>
                    <a:cubicBezTo>
                      <a:pt x="226" y="231"/>
                      <a:pt x="235" y="229"/>
                      <a:pt x="239" y="232"/>
                    </a:cubicBezTo>
                    <a:cubicBezTo>
                      <a:pt x="243" y="234"/>
                      <a:pt x="246" y="240"/>
                      <a:pt x="246" y="245"/>
                    </a:cubicBezTo>
                    <a:cubicBezTo>
                      <a:pt x="246" y="249"/>
                      <a:pt x="243" y="254"/>
                      <a:pt x="239" y="258"/>
                    </a:cubicBezTo>
                    <a:cubicBezTo>
                      <a:pt x="236" y="262"/>
                      <a:pt x="226" y="263"/>
                      <a:pt x="223" y="269"/>
                    </a:cubicBezTo>
                    <a:cubicBezTo>
                      <a:pt x="220" y="275"/>
                      <a:pt x="224" y="284"/>
                      <a:pt x="224" y="294"/>
                    </a:cubicBezTo>
                    <a:cubicBezTo>
                      <a:pt x="224" y="303"/>
                      <a:pt x="226" y="316"/>
                      <a:pt x="224" y="326"/>
                    </a:cubicBezTo>
                    <a:cubicBezTo>
                      <a:pt x="222" y="336"/>
                      <a:pt x="210" y="354"/>
                      <a:pt x="213" y="358"/>
                    </a:cubicBezTo>
                    <a:cubicBezTo>
                      <a:pt x="215" y="361"/>
                      <a:pt x="235" y="348"/>
                      <a:pt x="239" y="349"/>
                    </a:cubicBezTo>
                    <a:cubicBezTo>
                      <a:pt x="243" y="350"/>
                      <a:pt x="233" y="365"/>
                      <a:pt x="237" y="365"/>
                    </a:cubicBezTo>
                    <a:cubicBezTo>
                      <a:pt x="242" y="366"/>
                      <a:pt x="256" y="359"/>
                      <a:pt x="264" y="354"/>
                    </a:cubicBezTo>
                    <a:cubicBezTo>
                      <a:pt x="271" y="350"/>
                      <a:pt x="275" y="342"/>
                      <a:pt x="284" y="340"/>
                    </a:cubicBezTo>
                    <a:cubicBezTo>
                      <a:pt x="293" y="338"/>
                      <a:pt x="311" y="345"/>
                      <a:pt x="321" y="342"/>
                    </a:cubicBezTo>
                    <a:cubicBezTo>
                      <a:pt x="330" y="338"/>
                      <a:pt x="331" y="326"/>
                      <a:pt x="341" y="320"/>
                    </a:cubicBezTo>
                    <a:cubicBezTo>
                      <a:pt x="351" y="314"/>
                      <a:pt x="363" y="305"/>
                      <a:pt x="380" y="305"/>
                    </a:cubicBezTo>
                    <a:cubicBezTo>
                      <a:pt x="397" y="305"/>
                      <a:pt x="424" y="310"/>
                      <a:pt x="441" y="319"/>
                    </a:cubicBezTo>
                    <a:cubicBezTo>
                      <a:pt x="459" y="327"/>
                      <a:pt x="477" y="341"/>
                      <a:pt x="489" y="355"/>
                    </a:cubicBezTo>
                    <a:cubicBezTo>
                      <a:pt x="501" y="370"/>
                      <a:pt x="503" y="382"/>
                      <a:pt x="511" y="405"/>
                    </a:cubicBezTo>
                    <a:cubicBezTo>
                      <a:pt x="520" y="429"/>
                      <a:pt x="533" y="479"/>
                      <a:pt x="539" y="499"/>
                    </a:cubicBezTo>
                    <a:cubicBezTo>
                      <a:pt x="545" y="519"/>
                      <a:pt x="542" y="511"/>
                      <a:pt x="545" y="525"/>
                    </a:cubicBezTo>
                    <a:cubicBezTo>
                      <a:pt x="549" y="538"/>
                      <a:pt x="556" y="560"/>
                      <a:pt x="560" y="582"/>
                    </a:cubicBezTo>
                    <a:cubicBezTo>
                      <a:pt x="565" y="603"/>
                      <a:pt x="570" y="618"/>
                      <a:pt x="571" y="651"/>
                    </a:cubicBezTo>
                    <a:cubicBezTo>
                      <a:pt x="572" y="684"/>
                      <a:pt x="563" y="747"/>
                      <a:pt x="565" y="783"/>
                    </a:cubicBezTo>
                    <a:cubicBezTo>
                      <a:pt x="566" y="819"/>
                      <a:pt x="577" y="860"/>
                      <a:pt x="579" y="865"/>
                    </a:cubicBezTo>
                    <a:cubicBezTo>
                      <a:pt x="582" y="870"/>
                      <a:pt x="579" y="838"/>
                      <a:pt x="581" y="814"/>
                    </a:cubicBezTo>
                    <a:cubicBezTo>
                      <a:pt x="583" y="790"/>
                      <a:pt x="587" y="741"/>
                      <a:pt x="592" y="723"/>
                    </a:cubicBezTo>
                    <a:cubicBezTo>
                      <a:pt x="597" y="705"/>
                      <a:pt x="606" y="690"/>
                      <a:pt x="610" y="707"/>
                    </a:cubicBezTo>
                    <a:cubicBezTo>
                      <a:pt x="613" y="724"/>
                      <a:pt x="610" y="795"/>
                      <a:pt x="610" y="827"/>
                    </a:cubicBezTo>
                    <a:cubicBezTo>
                      <a:pt x="610" y="858"/>
                      <a:pt x="610" y="867"/>
                      <a:pt x="611" y="898"/>
                    </a:cubicBezTo>
                    <a:cubicBezTo>
                      <a:pt x="611" y="930"/>
                      <a:pt x="613" y="981"/>
                      <a:pt x="615" y="1016"/>
                    </a:cubicBezTo>
                    <a:cubicBezTo>
                      <a:pt x="617" y="1051"/>
                      <a:pt x="617" y="1089"/>
                      <a:pt x="618" y="1107"/>
                    </a:cubicBezTo>
                  </a:path>
                </a:pathLst>
              </a:custGeom>
              <a:solidFill>
                <a:srgbClr val="FFFF66"/>
              </a:solidFill>
              <a:ln w="9525" cap="rnd">
                <a:solidFill>
                  <a:schemeClr val="tx1"/>
                </a:solidFill>
                <a:round/>
                <a:headEnd/>
                <a:tailEnd/>
              </a:ln>
            </p:spPr>
            <p:txBody>
              <a:bodyPr/>
              <a:lstStyle/>
              <a:p>
                <a:endParaRPr lang="en-US"/>
              </a:p>
            </p:txBody>
          </p:sp>
          <p:sp>
            <p:nvSpPr>
              <p:cNvPr id="79168" name="Freeform 177"/>
              <p:cNvSpPr>
                <a:spLocks noChangeAspect="1"/>
              </p:cNvSpPr>
              <p:nvPr/>
            </p:nvSpPr>
            <p:spPr bwMode="auto">
              <a:xfrm>
                <a:off x="1948" y="3139"/>
                <a:ext cx="115" cy="117"/>
              </a:xfrm>
              <a:custGeom>
                <a:avLst/>
                <a:gdLst>
                  <a:gd name="T0" fmla="*/ 0 w 426"/>
                  <a:gd name="T1" fmla="*/ 0 h 431"/>
                  <a:gd name="T2" fmla="*/ 0 w 426"/>
                  <a:gd name="T3" fmla="*/ 0 h 431"/>
                  <a:gd name="T4" fmla="*/ 0 w 426"/>
                  <a:gd name="T5" fmla="*/ 0 h 431"/>
                  <a:gd name="T6" fmla="*/ 0 w 426"/>
                  <a:gd name="T7" fmla="*/ 0 h 431"/>
                  <a:gd name="T8" fmla="*/ 0 w 426"/>
                  <a:gd name="T9" fmla="*/ 0 h 431"/>
                  <a:gd name="T10" fmla="*/ 0 w 426"/>
                  <a:gd name="T11" fmla="*/ 0 h 431"/>
                  <a:gd name="T12" fmla="*/ 0 w 426"/>
                  <a:gd name="T13" fmla="*/ 0 h 431"/>
                  <a:gd name="T14" fmla="*/ 0 w 426"/>
                  <a:gd name="T15" fmla="*/ 0 h 431"/>
                  <a:gd name="T16" fmla="*/ 0 w 426"/>
                  <a:gd name="T17" fmla="*/ 0 h 431"/>
                  <a:gd name="T18" fmla="*/ 0 w 426"/>
                  <a:gd name="T19" fmla="*/ 0 h 431"/>
                  <a:gd name="T20" fmla="*/ 0 w 426"/>
                  <a:gd name="T21" fmla="*/ 0 h 431"/>
                  <a:gd name="T22" fmla="*/ 0 w 426"/>
                  <a:gd name="T23" fmla="*/ 0 h 431"/>
                  <a:gd name="T24" fmla="*/ 0 w 426"/>
                  <a:gd name="T25" fmla="*/ 0 h 431"/>
                  <a:gd name="T26" fmla="*/ 0 w 426"/>
                  <a:gd name="T27" fmla="*/ 0 h 431"/>
                  <a:gd name="T28" fmla="*/ 0 w 426"/>
                  <a:gd name="T29" fmla="*/ 0 h 431"/>
                  <a:gd name="T30" fmla="*/ 0 w 426"/>
                  <a:gd name="T31" fmla="*/ 0 h 431"/>
                  <a:gd name="T32" fmla="*/ 0 w 426"/>
                  <a:gd name="T33" fmla="*/ 0 h 431"/>
                  <a:gd name="T34" fmla="*/ 0 w 426"/>
                  <a:gd name="T35" fmla="*/ 0 h 431"/>
                  <a:gd name="T36" fmla="*/ 0 w 426"/>
                  <a:gd name="T37" fmla="*/ 0 h 431"/>
                  <a:gd name="T38" fmla="*/ 0 w 426"/>
                  <a:gd name="T39" fmla="*/ 0 h 431"/>
                  <a:gd name="T40" fmla="*/ 0 w 426"/>
                  <a:gd name="T41" fmla="*/ 0 h 431"/>
                  <a:gd name="T42" fmla="*/ 0 w 426"/>
                  <a:gd name="T43" fmla="*/ 0 h 431"/>
                  <a:gd name="T44" fmla="*/ 0 w 426"/>
                  <a:gd name="T45" fmla="*/ 0 h 431"/>
                  <a:gd name="T46" fmla="*/ 0 w 426"/>
                  <a:gd name="T47" fmla="*/ 0 h 431"/>
                  <a:gd name="T48" fmla="*/ 0 w 426"/>
                  <a:gd name="T49" fmla="*/ 0 h 431"/>
                  <a:gd name="T50" fmla="*/ 0 w 426"/>
                  <a:gd name="T51" fmla="*/ 0 h 431"/>
                  <a:gd name="T52" fmla="*/ 0 w 426"/>
                  <a:gd name="T53" fmla="*/ 0 h 431"/>
                  <a:gd name="T54" fmla="*/ 0 w 426"/>
                  <a:gd name="T55" fmla="*/ 0 h 431"/>
                  <a:gd name="T56" fmla="*/ 0 w 426"/>
                  <a:gd name="T57" fmla="*/ 0 h 431"/>
                  <a:gd name="T58" fmla="*/ 0 w 426"/>
                  <a:gd name="T59" fmla="*/ 0 h 431"/>
                  <a:gd name="T60" fmla="*/ 0 w 426"/>
                  <a:gd name="T61" fmla="*/ 0 h 431"/>
                  <a:gd name="T62" fmla="*/ 0 w 426"/>
                  <a:gd name="T63" fmla="*/ 0 h 431"/>
                  <a:gd name="T64" fmla="*/ 0 w 426"/>
                  <a:gd name="T65" fmla="*/ 0 h 431"/>
                  <a:gd name="T66" fmla="*/ 0 w 426"/>
                  <a:gd name="T67" fmla="*/ 0 h 431"/>
                  <a:gd name="T68" fmla="*/ 0 w 426"/>
                  <a:gd name="T69" fmla="*/ 0 h 431"/>
                  <a:gd name="T70" fmla="*/ 0 w 426"/>
                  <a:gd name="T71" fmla="*/ 0 h 431"/>
                  <a:gd name="T72" fmla="*/ 0 w 426"/>
                  <a:gd name="T73" fmla="*/ 0 h 431"/>
                  <a:gd name="T74" fmla="*/ 0 w 426"/>
                  <a:gd name="T75" fmla="*/ 0 h 431"/>
                  <a:gd name="T76" fmla="*/ 0 w 426"/>
                  <a:gd name="T77" fmla="*/ 0 h 4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26"/>
                  <a:gd name="T118" fmla="*/ 0 h 431"/>
                  <a:gd name="T119" fmla="*/ 426 w 426"/>
                  <a:gd name="T120" fmla="*/ 431 h 4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26" h="431">
                    <a:moveTo>
                      <a:pt x="164" y="276"/>
                    </a:moveTo>
                    <a:cubicBezTo>
                      <a:pt x="163" y="280"/>
                      <a:pt x="151" y="296"/>
                      <a:pt x="147" y="313"/>
                    </a:cubicBezTo>
                    <a:cubicBezTo>
                      <a:pt x="143" y="330"/>
                      <a:pt x="143" y="361"/>
                      <a:pt x="139" y="381"/>
                    </a:cubicBezTo>
                    <a:cubicBezTo>
                      <a:pt x="136" y="400"/>
                      <a:pt x="131" y="426"/>
                      <a:pt x="128" y="429"/>
                    </a:cubicBezTo>
                    <a:cubicBezTo>
                      <a:pt x="125" y="431"/>
                      <a:pt x="122" y="412"/>
                      <a:pt x="121" y="397"/>
                    </a:cubicBezTo>
                    <a:cubicBezTo>
                      <a:pt x="120" y="383"/>
                      <a:pt x="121" y="357"/>
                      <a:pt x="124" y="340"/>
                    </a:cubicBezTo>
                    <a:cubicBezTo>
                      <a:pt x="126" y="323"/>
                      <a:pt x="133" y="305"/>
                      <a:pt x="137" y="292"/>
                    </a:cubicBezTo>
                    <a:cubicBezTo>
                      <a:pt x="140" y="280"/>
                      <a:pt x="148" y="267"/>
                      <a:pt x="147" y="261"/>
                    </a:cubicBezTo>
                    <a:cubicBezTo>
                      <a:pt x="146" y="255"/>
                      <a:pt x="137" y="261"/>
                      <a:pt x="129" y="257"/>
                    </a:cubicBezTo>
                    <a:cubicBezTo>
                      <a:pt x="120" y="252"/>
                      <a:pt x="104" y="245"/>
                      <a:pt x="94" y="233"/>
                    </a:cubicBezTo>
                    <a:cubicBezTo>
                      <a:pt x="84" y="221"/>
                      <a:pt x="74" y="201"/>
                      <a:pt x="67" y="183"/>
                    </a:cubicBezTo>
                    <a:cubicBezTo>
                      <a:pt x="60" y="165"/>
                      <a:pt x="56" y="141"/>
                      <a:pt x="51" y="127"/>
                    </a:cubicBezTo>
                    <a:cubicBezTo>
                      <a:pt x="47" y="114"/>
                      <a:pt x="45" y="109"/>
                      <a:pt x="39" y="100"/>
                    </a:cubicBezTo>
                    <a:cubicBezTo>
                      <a:pt x="34" y="91"/>
                      <a:pt x="28" y="79"/>
                      <a:pt x="22" y="70"/>
                    </a:cubicBezTo>
                    <a:cubicBezTo>
                      <a:pt x="16" y="62"/>
                      <a:pt x="5" y="56"/>
                      <a:pt x="3" y="50"/>
                    </a:cubicBezTo>
                    <a:cubicBezTo>
                      <a:pt x="0" y="44"/>
                      <a:pt x="2" y="36"/>
                      <a:pt x="4" y="32"/>
                    </a:cubicBezTo>
                    <a:cubicBezTo>
                      <a:pt x="5" y="27"/>
                      <a:pt x="9" y="27"/>
                      <a:pt x="12" y="26"/>
                    </a:cubicBezTo>
                    <a:cubicBezTo>
                      <a:pt x="16" y="25"/>
                      <a:pt x="18" y="26"/>
                      <a:pt x="22" y="27"/>
                    </a:cubicBezTo>
                    <a:cubicBezTo>
                      <a:pt x="25" y="27"/>
                      <a:pt x="30" y="31"/>
                      <a:pt x="35" y="31"/>
                    </a:cubicBezTo>
                    <a:cubicBezTo>
                      <a:pt x="40" y="31"/>
                      <a:pt x="52" y="32"/>
                      <a:pt x="53" y="29"/>
                    </a:cubicBezTo>
                    <a:cubicBezTo>
                      <a:pt x="54" y="27"/>
                      <a:pt x="42" y="17"/>
                      <a:pt x="42" y="13"/>
                    </a:cubicBezTo>
                    <a:cubicBezTo>
                      <a:pt x="42" y="9"/>
                      <a:pt x="46" y="2"/>
                      <a:pt x="50" y="1"/>
                    </a:cubicBezTo>
                    <a:cubicBezTo>
                      <a:pt x="55" y="0"/>
                      <a:pt x="63" y="5"/>
                      <a:pt x="68" y="8"/>
                    </a:cubicBezTo>
                    <a:cubicBezTo>
                      <a:pt x="72" y="11"/>
                      <a:pt x="76" y="18"/>
                      <a:pt x="78" y="23"/>
                    </a:cubicBezTo>
                    <a:cubicBezTo>
                      <a:pt x="80" y="28"/>
                      <a:pt x="80" y="35"/>
                      <a:pt x="78" y="39"/>
                    </a:cubicBezTo>
                    <a:cubicBezTo>
                      <a:pt x="76" y="44"/>
                      <a:pt x="72" y="49"/>
                      <a:pt x="67" y="50"/>
                    </a:cubicBezTo>
                    <a:cubicBezTo>
                      <a:pt x="62" y="51"/>
                      <a:pt x="53" y="43"/>
                      <a:pt x="47" y="42"/>
                    </a:cubicBezTo>
                    <a:cubicBezTo>
                      <a:pt x="41" y="41"/>
                      <a:pt x="33" y="40"/>
                      <a:pt x="32" y="42"/>
                    </a:cubicBezTo>
                    <a:cubicBezTo>
                      <a:pt x="31" y="44"/>
                      <a:pt x="41" y="51"/>
                      <a:pt x="43" y="56"/>
                    </a:cubicBezTo>
                    <a:cubicBezTo>
                      <a:pt x="45" y="61"/>
                      <a:pt x="40" y="71"/>
                      <a:pt x="45" y="74"/>
                    </a:cubicBezTo>
                    <a:cubicBezTo>
                      <a:pt x="49" y="78"/>
                      <a:pt x="61" y="75"/>
                      <a:pt x="66" y="76"/>
                    </a:cubicBezTo>
                    <a:cubicBezTo>
                      <a:pt x="71" y="77"/>
                      <a:pt x="74" y="78"/>
                      <a:pt x="78" y="80"/>
                    </a:cubicBezTo>
                    <a:cubicBezTo>
                      <a:pt x="81" y="83"/>
                      <a:pt x="85" y="88"/>
                      <a:pt x="87" y="93"/>
                    </a:cubicBezTo>
                    <a:cubicBezTo>
                      <a:pt x="89" y="98"/>
                      <a:pt x="88" y="107"/>
                      <a:pt x="91" y="113"/>
                    </a:cubicBezTo>
                    <a:cubicBezTo>
                      <a:pt x="93" y="119"/>
                      <a:pt x="102" y="120"/>
                      <a:pt x="102" y="128"/>
                    </a:cubicBezTo>
                    <a:cubicBezTo>
                      <a:pt x="101" y="137"/>
                      <a:pt x="89" y="150"/>
                      <a:pt x="87" y="164"/>
                    </a:cubicBezTo>
                    <a:cubicBezTo>
                      <a:pt x="85" y="177"/>
                      <a:pt x="86" y="200"/>
                      <a:pt x="93" y="211"/>
                    </a:cubicBezTo>
                    <a:cubicBezTo>
                      <a:pt x="100" y="222"/>
                      <a:pt x="120" y="226"/>
                      <a:pt x="128" y="231"/>
                    </a:cubicBezTo>
                    <a:cubicBezTo>
                      <a:pt x="136" y="236"/>
                      <a:pt x="133" y="237"/>
                      <a:pt x="137" y="240"/>
                    </a:cubicBezTo>
                    <a:cubicBezTo>
                      <a:pt x="142" y="242"/>
                      <a:pt x="149" y="247"/>
                      <a:pt x="154" y="248"/>
                    </a:cubicBezTo>
                    <a:cubicBezTo>
                      <a:pt x="158" y="249"/>
                      <a:pt x="167" y="251"/>
                      <a:pt x="163" y="246"/>
                    </a:cubicBezTo>
                    <a:cubicBezTo>
                      <a:pt x="159" y="241"/>
                      <a:pt x="136" y="227"/>
                      <a:pt x="128" y="217"/>
                    </a:cubicBezTo>
                    <a:cubicBezTo>
                      <a:pt x="120" y="208"/>
                      <a:pt x="115" y="201"/>
                      <a:pt x="118" y="192"/>
                    </a:cubicBezTo>
                    <a:cubicBezTo>
                      <a:pt x="120" y="182"/>
                      <a:pt x="140" y="171"/>
                      <a:pt x="145" y="163"/>
                    </a:cubicBezTo>
                    <a:cubicBezTo>
                      <a:pt x="150" y="155"/>
                      <a:pt x="147" y="151"/>
                      <a:pt x="149" y="144"/>
                    </a:cubicBezTo>
                    <a:cubicBezTo>
                      <a:pt x="152" y="137"/>
                      <a:pt x="157" y="128"/>
                      <a:pt x="162" y="124"/>
                    </a:cubicBezTo>
                    <a:cubicBezTo>
                      <a:pt x="167" y="120"/>
                      <a:pt x="174" y="123"/>
                      <a:pt x="178" y="120"/>
                    </a:cubicBezTo>
                    <a:cubicBezTo>
                      <a:pt x="183" y="118"/>
                      <a:pt x="183" y="110"/>
                      <a:pt x="190" y="108"/>
                    </a:cubicBezTo>
                    <a:cubicBezTo>
                      <a:pt x="197" y="105"/>
                      <a:pt x="214" y="108"/>
                      <a:pt x="220" y="106"/>
                    </a:cubicBezTo>
                    <a:cubicBezTo>
                      <a:pt x="226" y="103"/>
                      <a:pt x="222" y="96"/>
                      <a:pt x="227" y="92"/>
                    </a:cubicBezTo>
                    <a:cubicBezTo>
                      <a:pt x="232" y="89"/>
                      <a:pt x="242" y="85"/>
                      <a:pt x="250" y="87"/>
                    </a:cubicBezTo>
                    <a:cubicBezTo>
                      <a:pt x="258" y="89"/>
                      <a:pt x="265" y="102"/>
                      <a:pt x="271" y="102"/>
                    </a:cubicBezTo>
                    <a:cubicBezTo>
                      <a:pt x="277" y="102"/>
                      <a:pt x="279" y="87"/>
                      <a:pt x="286" y="85"/>
                    </a:cubicBezTo>
                    <a:cubicBezTo>
                      <a:pt x="292" y="84"/>
                      <a:pt x="304" y="89"/>
                      <a:pt x="310" y="92"/>
                    </a:cubicBezTo>
                    <a:cubicBezTo>
                      <a:pt x="317" y="96"/>
                      <a:pt x="321" y="107"/>
                      <a:pt x="327" y="108"/>
                    </a:cubicBezTo>
                    <a:cubicBezTo>
                      <a:pt x="332" y="110"/>
                      <a:pt x="337" y="102"/>
                      <a:pt x="341" y="101"/>
                    </a:cubicBezTo>
                    <a:cubicBezTo>
                      <a:pt x="345" y="100"/>
                      <a:pt x="349" y="98"/>
                      <a:pt x="355" y="103"/>
                    </a:cubicBezTo>
                    <a:cubicBezTo>
                      <a:pt x="361" y="108"/>
                      <a:pt x="372" y="125"/>
                      <a:pt x="379" y="134"/>
                    </a:cubicBezTo>
                    <a:cubicBezTo>
                      <a:pt x="385" y="143"/>
                      <a:pt x="389" y="152"/>
                      <a:pt x="394" y="159"/>
                    </a:cubicBezTo>
                    <a:cubicBezTo>
                      <a:pt x="399" y="165"/>
                      <a:pt x="407" y="168"/>
                      <a:pt x="409" y="173"/>
                    </a:cubicBezTo>
                    <a:cubicBezTo>
                      <a:pt x="412" y="178"/>
                      <a:pt x="408" y="181"/>
                      <a:pt x="411" y="190"/>
                    </a:cubicBezTo>
                    <a:cubicBezTo>
                      <a:pt x="413" y="200"/>
                      <a:pt x="424" y="217"/>
                      <a:pt x="425" y="228"/>
                    </a:cubicBezTo>
                    <a:cubicBezTo>
                      <a:pt x="426" y="238"/>
                      <a:pt x="420" y="245"/>
                      <a:pt x="419" y="254"/>
                    </a:cubicBezTo>
                    <a:cubicBezTo>
                      <a:pt x="417" y="263"/>
                      <a:pt x="417" y="276"/>
                      <a:pt x="413" y="286"/>
                    </a:cubicBezTo>
                    <a:cubicBezTo>
                      <a:pt x="410" y="295"/>
                      <a:pt x="402" y="300"/>
                      <a:pt x="398" y="309"/>
                    </a:cubicBezTo>
                    <a:cubicBezTo>
                      <a:pt x="394" y="319"/>
                      <a:pt x="391" y="335"/>
                      <a:pt x="387" y="343"/>
                    </a:cubicBezTo>
                    <a:cubicBezTo>
                      <a:pt x="383" y="352"/>
                      <a:pt x="379" y="356"/>
                      <a:pt x="373" y="359"/>
                    </a:cubicBezTo>
                    <a:cubicBezTo>
                      <a:pt x="368" y="361"/>
                      <a:pt x="362" y="359"/>
                      <a:pt x="357" y="361"/>
                    </a:cubicBezTo>
                    <a:cubicBezTo>
                      <a:pt x="352" y="364"/>
                      <a:pt x="348" y="372"/>
                      <a:pt x="341" y="374"/>
                    </a:cubicBezTo>
                    <a:cubicBezTo>
                      <a:pt x="334" y="377"/>
                      <a:pt x="326" y="381"/>
                      <a:pt x="315" y="379"/>
                    </a:cubicBezTo>
                    <a:cubicBezTo>
                      <a:pt x="305" y="378"/>
                      <a:pt x="288" y="367"/>
                      <a:pt x="277" y="366"/>
                    </a:cubicBezTo>
                    <a:cubicBezTo>
                      <a:pt x="266" y="364"/>
                      <a:pt x="256" y="369"/>
                      <a:pt x="246" y="369"/>
                    </a:cubicBezTo>
                    <a:cubicBezTo>
                      <a:pt x="237" y="369"/>
                      <a:pt x="228" y="366"/>
                      <a:pt x="218" y="366"/>
                    </a:cubicBezTo>
                    <a:cubicBezTo>
                      <a:pt x="209" y="365"/>
                      <a:pt x="196" y="365"/>
                      <a:pt x="188" y="361"/>
                    </a:cubicBezTo>
                    <a:cubicBezTo>
                      <a:pt x="179" y="358"/>
                      <a:pt x="172" y="352"/>
                      <a:pt x="166" y="346"/>
                    </a:cubicBezTo>
                    <a:cubicBezTo>
                      <a:pt x="159" y="340"/>
                      <a:pt x="151" y="333"/>
                      <a:pt x="148" y="327"/>
                    </a:cubicBezTo>
                    <a:cubicBezTo>
                      <a:pt x="144" y="321"/>
                      <a:pt x="146" y="315"/>
                      <a:pt x="147" y="309"/>
                    </a:cubicBezTo>
                    <a:cubicBezTo>
                      <a:pt x="148" y="303"/>
                      <a:pt x="150" y="297"/>
                      <a:pt x="153" y="292"/>
                    </a:cubicBezTo>
                    <a:cubicBezTo>
                      <a:pt x="155" y="286"/>
                      <a:pt x="161" y="280"/>
                      <a:pt x="164" y="276"/>
                    </a:cubicBezTo>
                  </a:path>
                </a:pathLst>
              </a:custGeom>
              <a:solidFill>
                <a:srgbClr val="FFFF66"/>
              </a:solidFill>
              <a:ln w="9525" cap="rnd">
                <a:solidFill>
                  <a:schemeClr val="tx1"/>
                </a:solidFill>
                <a:round/>
                <a:headEnd/>
                <a:tailEnd/>
              </a:ln>
            </p:spPr>
            <p:txBody>
              <a:bodyPr/>
              <a:lstStyle/>
              <a:p>
                <a:endParaRPr lang="en-US"/>
              </a:p>
            </p:txBody>
          </p:sp>
          <p:sp>
            <p:nvSpPr>
              <p:cNvPr id="79169" name="Freeform 178"/>
              <p:cNvSpPr>
                <a:spLocks noChangeAspect="1"/>
              </p:cNvSpPr>
              <p:nvPr/>
            </p:nvSpPr>
            <p:spPr bwMode="auto">
              <a:xfrm>
                <a:off x="1985" y="3166"/>
                <a:ext cx="102" cy="103"/>
              </a:xfrm>
              <a:custGeom>
                <a:avLst/>
                <a:gdLst>
                  <a:gd name="T0" fmla="*/ 0 w 379"/>
                  <a:gd name="T1" fmla="*/ 0 h 380"/>
                  <a:gd name="T2" fmla="*/ 0 w 379"/>
                  <a:gd name="T3" fmla="*/ 0 h 380"/>
                  <a:gd name="T4" fmla="*/ 0 w 379"/>
                  <a:gd name="T5" fmla="*/ 0 h 380"/>
                  <a:gd name="T6" fmla="*/ 0 w 379"/>
                  <a:gd name="T7" fmla="*/ 0 h 380"/>
                  <a:gd name="T8" fmla="*/ 0 w 379"/>
                  <a:gd name="T9" fmla="*/ 0 h 380"/>
                  <a:gd name="T10" fmla="*/ 0 w 379"/>
                  <a:gd name="T11" fmla="*/ 0 h 380"/>
                  <a:gd name="T12" fmla="*/ 0 w 379"/>
                  <a:gd name="T13" fmla="*/ 0 h 380"/>
                  <a:gd name="T14" fmla="*/ 0 w 379"/>
                  <a:gd name="T15" fmla="*/ 0 h 380"/>
                  <a:gd name="T16" fmla="*/ 0 w 379"/>
                  <a:gd name="T17" fmla="*/ 0 h 380"/>
                  <a:gd name="T18" fmla="*/ 0 w 379"/>
                  <a:gd name="T19" fmla="*/ 0 h 380"/>
                  <a:gd name="T20" fmla="*/ 0 w 379"/>
                  <a:gd name="T21" fmla="*/ 0 h 380"/>
                  <a:gd name="T22" fmla="*/ 0 w 379"/>
                  <a:gd name="T23" fmla="*/ 0 h 380"/>
                  <a:gd name="T24" fmla="*/ 0 w 379"/>
                  <a:gd name="T25" fmla="*/ 0 h 380"/>
                  <a:gd name="T26" fmla="*/ 0 w 379"/>
                  <a:gd name="T27" fmla="*/ 0 h 380"/>
                  <a:gd name="T28" fmla="*/ 0 w 379"/>
                  <a:gd name="T29" fmla="*/ 0 h 380"/>
                  <a:gd name="T30" fmla="*/ 0 w 379"/>
                  <a:gd name="T31" fmla="*/ 0 h 380"/>
                  <a:gd name="T32" fmla="*/ 0 w 379"/>
                  <a:gd name="T33" fmla="*/ 0 h 380"/>
                  <a:gd name="T34" fmla="*/ 0 w 379"/>
                  <a:gd name="T35" fmla="*/ 0 h 380"/>
                  <a:gd name="T36" fmla="*/ 0 w 379"/>
                  <a:gd name="T37" fmla="*/ 0 h 380"/>
                  <a:gd name="T38" fmla="*/ 0 w 379"/>
                  <a:gd name="T39" fmla="*/ 0 h 380"/>
                  <a:gd name="T40" fmla="*/ 0 w 379"/>
                  <a:gd name="T41" fmla="*/ 0 h 380"/>
                  <a:gd name="T42" fmla="*/ 0 w 379"/>
                  <a:gd name="T43" fmla="*/ 0 h 380"/>
                  <a:gd name="T44" fmla="*/ 0 w 379"/>
                  <a:gd name="T45" fmla="*/ 0 h 380"/>
                  <a:gd name="T46" fmla="*/ 0 w 379"/>
                  <a:gd name="T47" fmla="*/ 0 h 380"/>
                  <a:gd name="T48" fmla="*/ 0 w 379"/>
                  <a:gd name="T49" fmla="*/ 0 h 380"/>
                  <a:gd name="T50" fmla="*/ 0 w 379"/>
                  <a:gd name="T51" fmla="*/ 0 h 380"/>
                  <a:gd name="T52" fmla="*/ 0 w 379"/>
                  <a:gd name="T53" fmla="*/ 0 h 380"/>
                  <a:gd name="T54" fmla="*/ 0 w 379"/>
                  <a:gd name="T55" fmla="*/ 0 h 380"/>
                  <a:gd name="T56" fmla="*/ 0 w 379"/>
                  <a:gd name="T57" fmla="*/ 0 h 380"/>
                  <a:gd name="T58" fmla="*/ 0 w 379"/>
                  <a:gd name="T59" fmla="*/ 0 h 38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79"/>
                  <a:gd name="T91" fmla="*/ 0 h 380"/>
                  <a:gd name="T92" fmla="*/ 379 w 379"/>
                  <a:gd name="T93" fmla="*/ 380 h 38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79" h="380">
                    <a:moveTo>
                      <a:pt x="216" y="0"/>
                    </a:moveTo>
                    <a:cubicBezTo>
                      <a:pt x="224" y="5"/>
                      <a:pt x="252" y="17"/>
                      <a:pt x="263" y="24"/>
                    </a:cubicBezTo>
                    <a:cubicBezTo>
                      <a:pt x="274" y="31"/>
                      <a:pt x="275" y="37"/>
                      <a:pt x="281" y="42"/>
                    </a:cubicBezTo>
                    <a:cubicBezTo>
                      <a:pt x="287" y="47"/>
                      <a:pt x="291" y="52"/>
                      <a:pt x="299" y="57"/>
                    </a:cubicBezTo>
                    <a:cubicBezTo>
                      <a:pt x="306" y="63"/>
                      <a:pt x="315" y="63"/>
                      <a:pt x="325" y="73"/>
                    </a:cubicBezTo>
                    <a:cubicBezTo>
                      <a:pt x="336" y="82"/>
                      <a:pt x="354" y="104"/>
                      <a:pt x="360" y="115"/>
                    </a:cubicBezTo>
                    <a:cubicBezTo>
                      <a:pt x="367" y="126"/>
                      <a:pt x="366" y="131"/>
                      <a:pt x="368" y="140"/>
                    </a:cubicBezTo>
                    <a:cubicBezTo>
                      <a:pt x="371" y="150"/>
                      <a:pt x="379" y="159"/>
                      <a:pt x="378" y="171"/>
                    </a:cubicBezTo>
                    <a:cubicBezTo>
                      <a:pt x="378" y="183"/>
                      <a:pt x="366" y="202"/>
                      <a:pt x="363" y="212"/>
                    </a:cubicBezTo>
                    <a:cubicBezTo>
                      <a:pt x="360" y="222"/>
                      <a:pt x="362" y="227"/>
                      <a:pt x="359" y="235"/>
                    </a:cubicBezTo>
                    <a:cubicBezTo>
                      <a:pt x="355" y="243"/>
                      <a:pt x="348" y="249"/>
                      <a:pt x="341" y="256"/>
                    </a:cubicBezTo>
                    <a:cubicBezTo>
                      <a:pt x="334" y="264"/>
                      <a:pt x="326" y="275"/>
                      <a:pt x="319" y="281"/>
                    </a:cubicBezTo>
                    <a:cubicBezTo>
                      <a:pt x="312" y="287"/>
                      <a:pt x="303" y="288"/>
                      <a:pt x="297" y="292"/>
                    </a:cubicBezTo>
                    <a:cubicBezTo>
                      <a:pt x="291" y="296"/>
                      <a:pt x="289" y="302"/>
                      <a:pt x="283" y="307"/>
                    </a:cubicBezTo>
                    <a:cubicBezTo>
                      <a:pt x="277" y="311"/>
                      <a:pt x="267" y="316"/>
                      <a:pt x="260" y="320"/>
                    </a:cubicBezTo>
                    <a:cubicBezTo>
                      <a:pt x="253" y="323"/>
                      <a:pt x="247" y="326"/>
                      <a:pt x="241" y="329"/>
                    </a:cubicBezTo>
                    <a:cubicBezTo>
                      <a:pt x="235" y="332"/>
                      <a:pt x="230" y="339"/>
                      <a:pt x="224" y="343"/>
                    </a:cubicBezTo>
                    <a:cubicBezTo>
                      <a:pt x="218" y="346"/>
                      <a:pt x="212" y="346"/>
                      <a:pt x="204" y="349"/>
                    </a:cubicBezTo>
                    <a:cubicBezTo>
                      <a:pt x="195" y="351"/>
                      <a:pt x="182" y="355"/>
                      <a:pt x="175" y="357"/>
                    </a:cubicBezTo>
                    <a:cubicBezTo>
                      <a:pt x="167" y="360"/>
                      <a:pt x="166" y="360"/>
                      <a:pt x="159" y="362"/>
                    </a:cubicBezTo>
                    <a:cubicBezTo>
                      <a:pt x="153" y="365"/>
                      <a:pt x="141" y="371"/>
                      <a:pt x="135" y="373"/>
                    </a:cubicBezTo>
                    <a:cubicBezTo>
                      <a:pt x="128" y="376"/>
                      <a:pt x="125" y="378"/>
                      <a:pt x="119" y="379"/>
                    </a:cubicBezTo>
                    <a:cubicBezTo>
                      <a:pt x="113" y="380"/>
                      <a:pt x="105" y="378"/>
                      <a:pt x="99" y="378"/>
                    </a:cubicBezTo>
                    <a:cubicBezTo>
                      <a:pt x="93" y="377"/>
                      <a:pt x="89" y="377"/>
                      <a:pt x="81" y="375"/>
                    </a:cubicBezTo>
                    <a:cubicBezTo>
                      <a:pt x="74" y="373"/>
                      <a:pt x="60" y="372"/>
                      <a:pt x="52" y="369"/>
                    </a:cubicBezTo>
                    <a:cubicBezTo>
                      <a:pt x="43" y="366"/>
                      <a:pt x="38" y="360"/>
                      <a:pt x="31" y="354"/>
                    </a:cubicBezTo>
                    <a:cubicBezTo>
                      <a:pt x="24" y="347"/>
                      <a:pt x="16" y="336"/>
                      <a:pt x="12" y="329"/>
                    </a:cubicBezTo>
                    <a:cubicBezTo>
                      <a:pt x="8" y="322"/>
                      <a:pt x="5" y="318"/>
                      <a:pt x="4" y="311"/>
                    </a:cubicBezTo>
                    <a:cubicBezTo>
                      <a:pt x="2" y="304"/>
                      <a:pt x="2" y="290"/>
                      <a:pt x="1" y="286"/>
                    </a:cubicBezTo>
                    <a:cubicBezTo>
                      <a:pt x="0" y="283"/>
                      <a:pt x="0" y="288"/>
                      <a:pt x="0" y="288"/>
                    </a:cubicBezTo>
                  </a:path>
                </a:pathLst>
              </a:custGeom>
              <a:solidFill>
                <a:srgbClr val="FFFF66"/>
              </a:solidFill>
              <a:ln w="9525" cap="rnd">
                <a:solidFill>
                  <a:schemeClr val="tx1"/>
                </a:solidFill>
                <a:round/>
                <a:headEnd/>
                <a:tailEnd/>
              </a:ln>
            </p:spPr>
            <p:txBody>
              <a:bodyPr/>
              <a:lstStyle/>
              <a:p>
                <a:endParaRPr lang="en-US"/>
              </a:p>
            </p:txBody>
          </p:sp>
          <p:sp>
            <p:nvSpPr>
              <p:cNvPr id="79170" name="Freeform 179"/>
              <p:cNvSpPr>
                <a:spLocks noChangeAspect="1"/>
              </p:cNvSpPr>
              <p:nvPr/>
            </p:nvSpPr>
            <p:spPr bwMode="auto">
              <a:xfrm>
                <a:off x="1980" y="3255"/>
                <a:ext cx="1" cy="4"/>
              </a:xfrm>
              <a:custGeom>
                <a:avLst/>
                <a:gdLst>
                  <a:gd name="T0" fmla="*/ 0 w 4"/>
                  <a:gd name="T1" fmla="*/ 0 h 15"/>
                  <a:gd name="T2" fmla="*/ 0 w 4"/>
                  <a:gd name="T3" fmla="*/ 0 h 15"/>
                  <a:gd name="T4" fmla="*/ 0 w 4"/>
                  <a:gd name="T5" fmla="*/ 0 h 15"/>
                  <a:gd name="T6" fmla="*/ 0 60000 65536"/>
                  <a:gd name="T7" fmla="*/ 0 60000 65536"/>
                  <a:gd name="T8" fmla="*/ 0 60000 65536"/>
                  <a:gd name="T9" fmla="*/ 0 w 4"/>
                  <a:gd name="T10" fmla="*/ 0 h 15"/>
                  <a:gd name="T11" fmla="*/ 4 w 4"/>
                  <a:gd name="T12" fmla="*/ 15 h 15"/>
                </a:gdLst>
                <a:ahLst/>
                <a:cxnLst>
                  <a:cxn ang="T6">
                    <a:pos x="T0" y="T1"/>
                  </a:cxn>
                  <a:cxn ang="T7">
                    <a:pos x="T2" y="T3"/>
                  </a:cxn>
                  <a:cxn ang="T8">
                    <a:pos x="T4" y="T5"/>
                  </a:cxn>
                </a:cxnLst>
                <a:rect l="T9" t="T10" r="T11" b="T12"/>
                <a:pathLst>
                  <a:path w="4" h="15">
                    <a:moveTo>
                      <a:pt x="4" y="0"/>
                    </a:moveTo>
                    <a:cubicBezTo>
                      <a:pt x="3" y="1"/>
                      <a:pt x="0" y="5"/>
                      <a:pt x="0" y="7"/>
                    </a:cubicBezTo>
                    <a:cubicBezTo>
                      <a:pt x="0" y="10"/>
                      <a:pt x="3" y="13"/>
                      <a:pt x="3" y="15"/>
                    </a:cubicBezTo>
                  </a:path>
                </a:pathLst>
              </a:custGeom>
              <a:solidFill>
                <a:srgbClr val="FFFF66"/>
              </a:solidFill>
              <a:ln w="9525" cap="rnd">
                <a:solidFill>
                  <a:schemeClr val="tx1"/>
                </a:solidFill>
                <a:round/>
                <a:headEnd/>
                <a:tailEnd/>
              </a:ln>
            </p:spPr>
            <p:txBody>
              <a:bodyPr/>
              <a:lstStyle/>
              <a:p>
                <a:endParaRPr lang="en-US"/>
              </a:p>
            </p:txBody>
          </p:sp>
          <p:sp>
            <p:nvSpPr>
              <p:cNvPr id="79171" name="Freeform 180"/>
              <p:cNvSpPr>
                <a:spLocks noChangeAspect="1"/>
              </p:cNvSpPr>
              <p:nvPr/>
            </p:nvSpPr>
            <p:spPr bwMode="auto">
              <a:xfrm>
                <a:off x="1987" y="3182"/>
                <a:ext cx="13" cy="10"/>
              </a:xfrm>
              <a:custGeom>
                <a:avLst/>
                <a:gdLst>
                  <a:gd name="T0" fmla="*/ 0 w 47"/>
                  <a:gd name="T1" fmla="*/ 0 h 38"/>
                  <a:gd name="T2" fmla="*/ 0 w 47"/>
                  <a:gd name="T3" fmla="*/ 0 h 38"/>
                  <a:gd name="T4" fmla="*/ 0 w 47"/>
                  <a:gd name="T5" fmla="*/ 0 h 38"/>
                  <a:gd name="T6" fmla="*/ 0 w 47"/>
                  <a:gd name="T7" fmla="*/ 0 h 38"/>
                  <a:gd name="T8" fmla="*/ 0 w 47"/>
                  <a:gd name="T9" fmla="*/ 0 h 38"/>
                  <a:gd name="T10" fmla="*/ 0 60000 65536"/>
                  <a:gd name="T11" fmla="*/ 0 60000 65536"/>
                  <a:gd name="T12" fmla="*/ 0 60000 65536"/>
                  <a:gd name="T13" fmla="*/ 0 60000 65536"/>
                  <a:gd name="T14" fmla="*/ 0 60000 65536"/>
                  <a:gd name="T15" fmla="*/ 0 w 47"/>
                  <a:gd name="T16" fmla="*/ 0 h 38"/>
                  <a:gd name="T17" fmla="*/ 47 w 47"/>
                  <a:gd name="T18" fmla="*/ 38 h 38"/>
                </a:gdLst>
                <a:ahLst/>
                <a:cxnLst>
                  <a:cxn ang="T10">
                    <a:pos x="T0" y="T1"/>
                  </a:cxn>
                  <a:cxn ang="T11">
                    <a:pos x="T2" y="T3"/>
                  </a:cxn>
                  <a:cxn ang="T12">
                    <a:pos x="T4" y="T5"/>
                  </a:cxn>
                  <a:cxn ang="T13">
                    <a:pos x="T6" y="T7"/>
                  </a:cxn>
                  <a:cxn ang="T14">
                    <a:pos x="T8" y="T9"/>
                  </a:cxn>
                </a:cxnLst>
                <a:rect l="T15" t="T16" r="T17" b="T18"/>
                <a:pathLst>
                  <a:path w="47" h="38">
                    <a:moveTo>
                      <a:pt x="0" y="0"/>
                    </a:moveTo>
                    <a:cubicBezTo>
                      <a:pt x="2" y="2"/>
                      <a:pt x="8" y="8"/>
                      <a:pt x="12" y="11"/>
                    </a:cubicBezTo>
                    <a:cubicBezTo>
                      <a:pt x="16" y="13"/>
                      <a:pt x="24" y="14"/>
                      <a:pt x="27" y="18"/>
                    </a:cubicBezTo>
                    <a:cubicBezTo>
                      <a:pt x="30" y="21"/>
                      <a:pt x="29" y="27"/>
                      <a:pt x="32" y="30"/>
                    </a:cubicBezTo>
                    <a:cubicBezTo>
                      <a:pt x="35" y="34"/>
                      <a:pt x="45" y="37"/>
                      <a:pt x="47" y="38"/>
                    </a:cubicBezTo>
                  </a:path>
                </a:pathLst>
              </a:custGeom>
              <a:solidFill>
                <a:srgbClr val="FFFF66"/>
              </a:solidFill>
              <a:ln w="9525" cap="rnd">
                <a:solidFill>
                  <a:schemeClr val="tx1"/>
                </a:solidFill>
                <a:round/>
                <a:headEnd/>
                <a:tailEnd/>
              </a:ln>
            </p:spPr>
            <p:txBody>
              <a:bodyPr/>
              <a:lstStyle/>
              <a:p>
                <a:endParaRPr lang="en-US"/>
              </a:p>
            </p:txBody>
          </p:sp>
          <p:sp>
            <p:nvSpPr>
              <p:cNvPr id="79172" name="Freeform 181"/>
              <p:cNvSpPr>
                <a:spLocks noChangeAspect="1"/>
              </p:cNvSpPr>
              <p:nvPr/>
            </p:nvSpPr>
            <p:spPr bwMode="auto">
              <a:xfrm>
                <a:off x="1995" y="3172"/>
                <a:ext cx="7" cy="10"/>
              </a:xfrm>
              <a:custGeom>
                <a:avLst/>
                <a:gdLst>
                  <a:gd name="T0" fmla="*/ 0 w 28"/>
                  <a:gd name="T1" fmla="*/ 0 h 37"/>
                  <a:gd name="T2" fmla="*/ 0 w 28"/>
                  <a:gd name="T3" fmla="*/ 0 h 37"/>
                  <a:gd name="T4" fmla="*/ 0 w 28"/>
                  <a:gd name="T5" fmla="*/ 0 h 37"/>
                  <a:gd name="T6" fmla="*/ 0 w 28"/>
                  <a:gd name="T7" fmla="*/ 0 h 37"/>
                  <a:gd name="T8" fmla="*/ 0 60000 65536"/>
                  <a:gd name="T9" fmla="*/ 0 60000 65536"/>
                  <a:gd name="T10" fmla="*/ 0 60000 65536"/>
                  <a:gd name="T11" fmla="*/ 0 60000 65536"/>
                  <a:gd name="T12" fmla="*/ 0 w 28"/>
                  <a:gd name="T13" fmla="*/ 0 h 37"/>
                  <a:gd name="T14" fmla="*/ 28 w 28"/>
                  <a:gd name="T15" fmla="*/ 37 h 37"/>
                </a:gdLst>
                <a:ahLst/>
                <a:cxnLst>
                  <a:cxn ang="T8">
                    <a:pos x="T0" y="T1"/>
                  </a:cxn>
                  <a:cxn ang="T9">
                    <a:pos x="T2" y="T3"/>
                  </a:cxn>
                  <a:cxn ang="T10">
                    <a:pos x="T4" y="T5"/>
                  </a:cxn>
                  <a:cxn ang="T11">
                    <a:pos x="T6" y="T7"/>
                  </a:cxn>
                </a:cxnLst>
                <a:rect l="T12" t="T13" r="T14" b="T15"/>
                <a:pathLst>
                  <a:path w="28" h="37">
                    <a:moveTo>
                      <a:pt x="0" y="0"/>
                    </a:moveTo>
                    <a:cubicBezTo>
                      <a:pt x="1" y="3"/>
                      <a:pt x="5" y="10"/>
                      <a:pt x="8" y="15"/>
                    </a:cubicBezTo>
                    <a:cubicBezTo>
                      <a:pt x="12" y="19"/>
                      <a:pt x="16" y="20"/>
                      <a:pt x="19" y="24"/>
                    </a:cubicBezTo>
                    <a:cubicBezTo>
                      <a:pt x="23" y="27"/>
                      <a:pt x="26" y="36"/>
                      <a:pt x="28" y="37"/>
                    </a:cubicBezTo>
                  </a:path>
                </a:pathLst>
              </a:custGeom>
              <a:solidFill>
                <a:srgbClr val="FFFF66"/>
              </a:solidFill>
              <a:ln w="9525" cap="rnd">
                <a:solidFill>
                  <a:schemeClr val="tx1"/>
                </a:solidFill>
                <a:round/>
                <a:headEnd/>
                <a:tailEnd/>
              </a:ln>
            </p:spPr>
            <p:txBody>
              <a:bodyPr/>
              <a:lstStyle/>
              <a:p>
                <a:endParaRPr lang="en-US"/>
              </a:p>
            </p:txBody>
          </p:sp>
          <p:sp>
            <p:nvSpPr>
              <p:cNvPr id="79173" name="Freeform 182"/>
              <p:cNvSpPr>
                <a:spLocks noChangeAspect="1"/>
              </p:cNvSpPr>
              <p:nvPr/>
            </p:nvSpPr>
            <p:spPr bwMode="auto">
              <a:xfrm>
                <a:off x="2005" y="3168"/>
                <a:ext cx="8" cy="18"/>
              </a:xfrm>
              <a:custGeom>
                <a:avLst/>
                <a:gdLst>
                  <a:gd name="T0" fmla="*/ 0 w 26"/>
                  <a:gd name="T1" fmla="*/ 0 h 67"/>
                  <a:gd name="T2" fmla="*/ 0 w 26"/>
                  <a:gd name="T3" fmla="*/ 0 h 67"/>
                  <a:gd name="T4" fmla="*/ 0 w 26"/>
                  <a:gd name="T5" fmla="*/ 0 h 67"/>
                  <a:gd name="T6" fmla="*/ 0 w 26"/>
                  <a:gd name="T7" fmla="*/ 0 h 67"/>
                  <a:gd name="T8" fmla="*/ 0 w 26"/>
                  <a:gd name="T9" fmla="*/ 0 h 67"/>
                  <a:gd name="T10" fmla="*/ 0 60000 65536"/>
                  <a:gd name="T11" fmla="*/ 0 60000 65536"/>
                  <a:gd name="T12" fmla="*/ 0 60000 65536"/>
                  <a:gd name="T13" fmla="*/ 0 60000 65536"/>
                  <a:gd name="T14" fmla="*/ 0 60000 65536"/>
                  <a:gd name="T15" fmla="*/ 0 w 26"/>
                  <a:gd name="T16" fmla="*/ 0 h 67"/>
                  <a:gd name="T17" fmla="*/ 26 w 26"/>
                  <a:gd name="T18" fmla="*/ 67 h 67"/>
                </a:gdLst>
                <a:ahLst/>
                <a:cxnLst>
                  <a:cxn ang="T10">
                    <a:pos x="T0" y="T1"/>
                  </a:cxn>
                  <a:cxn ang="T11">
                    <a:pos x="T2" y="T3"/>
                  </a:cxn>
                  <a:cxn ang="T12">
                    <a:pos x="T4" y="T5"/>
                  </a:cxn>
                  <a:cxn ang="T13">
                    <a:pos x="T6" y="T7"/>
                  </a:cxn>
                  <a:cxn ang="T14">
                    <a:pos x="T8" y="T9"/>
                  </a:cxn>
                </a:cxnLst>
                <a:rect l="T15" t="T16" r="T17" b="T18"/>
                <a:pathLst>
                  <a:path w="26" h="67">
                    <a:moveTo>
                      <a:pt x="5" y="0"/>
                    </a:moveTo>
                    <a:cubicBezTo>
                      <a:pt x="4" y="3"/>
                      <a:pt x="0" y="12"/>
                      <a:pt x="2" y="17"/>
                    </a:cubicBezTo>
                    <a:cubicBezTo>
                      <a:pt x="4" y="23"/>
                      <a:pt x="11" y="25"/>
                      <a:pt x="15" y="30"/>
                    </a:cubicBezTo>
                    <a:cubicBezTo>
                      <a:pt x="18" y="35"/>
                      <a:pt x="21" y="42"/>
                      <a:pt x="23" y="48"/>
                    </a:cubicBezTo>
                    <a:cubicBezTo>
                      <a:pt x="25" y="54"/>
                      <a:pt x="25" y="64"/>
                      <a:pt x="26" y="67"/>
                    </a:cubicBezTo>
                  </a:path>
                </a:pathLst>
              </a:custGeom>
              <a:solidFill>
                <a:srgbClr val="FFFF66"/>
              </a:solidFill>
              <a:ln w="9525" cap="rnd">
                <a:solidFill>
                  <a:schemeClr val="tx1"/>
                </a:solidFill>
                <a:round/>
                <a:headEnd/>
                <a:tailEnd/>
              </a:ln>
            </p:spPr>
            <p:txBody>
              <a:bodyPr/>
              <a:lstStyle/>
              <a:p>
                <a:endParaRPr lang="en-US"/>
              </a:p>
            </p:txBody>
          </p:sp>
          <p:sp>
            <p:nvSpPr>
              <p:cNvPr id="79174" name="Freeform 183"/>
              <p:cNvSpPr>
                <a:spLocks noChangeAspect="1"/>
              </p:cNvSpPr>
              <p:nvPr/>
            </p:nvSpPr>
            <p:spPr bwMode="auto">
              <a:xfrm>
                <a:off x="2021" y="3166"/>
                <a:ext cx="4" cy="21"/>
              </a:xfrm>
              <a:custGeom>
                <a:avLst/>
                <a:gdLst>
                  <a:gd name="T0" fmla="*/ 0 w 16"/>
                  <a:gd name="T1" fmla="*/ 0 h 77"/>
                  <a:gd name="T2" fmla="*/ 0 w 16"/>
                  <a:gd name="T3" fmla="*/ 0 h 77"/>
                  <a:gd name="T4" fmla="*/ 0 w 16"/>
                  <a:gd name="T5" fmla="*/ 0 h 77"/>
                  <a:gd name="T6" fmla="*/ 0 w 16"/>
                  <a:gd name="T7" fmla="*/ 0 h 77"/>
                  <a:gd name="T8" fmla="*/ 0 w 16"/>
                  <a:gd name="T9" fmla="*/ 0 h 77"/>
                  <a:gd name="T10" fmla="*/ 0 w 16"/>
                  <a:gd name="T11" fmla="*/ 0 h 77"/>
                  <a:gd name="T12" fmla="*/ 0 60000 65536"/>
                  <a:gd name="T13" fmla="*/ 0 60000 65536"/>
                  <a:gd name="T14" fmla="*/ 0 60000 65536"/>
                  <a:gd name="T15" fmla="*/ 0 60000 65536"/>
                  <a:gd name="T16" fmla="*/ 0 60000 65536"/>
                  <a:gd name="T17" fmla="*/ 0 60000 65536"/>
                  <a:gd name="T18" fmla="*/ 0 w 16"/>
                  <a:gd name="T19" fmla="*/ 0 h 77"/>
                  <a:gd name="T20" fmla="*/ 16 w 16"/>
                  <a:gd name="T21" fmla="*/ 77 h 77"/>
                </a:gdLst>
                <a:ahLst/>
                <a:cxnLst>
                  <a:cxn ang="T12">
                    <a:pos x="T0" y="T1"/>
                  </a:cxn>
                  <a:cxn ang="T13">
                    <a:pos x="T2" y="T3"/>
                  </a:cxn>
                  <a:cxn ang="T14">
                    <a:pos x="T4" y="T5"/>
                  </a:cxn>
                  <a:cxn ang="T15">
                    <a:pos x="T6" y="T7"/>
                  </a:cxn>
                  <a:cxn ang="T16">
                    <a:pos x="T8" y="T9"/>
                  </a:cxn>
                  <a:cxn ang="T17">
                    <a:pos x="T10" y="T11"/>
                  </a:cxn>
                </a:cxnLst>
                <a:rect l="T18" t="T19" r="T20" b="T21"/>
                <a:pathLst>
                  <a:path w="16" h="77">
                    <a:moveTo>
                      <a:pt x="4" y="0"/>
                    </a:moveTo>
                    <a:cubicBezTo>
                      <a:pt x="4" y="3"/>
                      <a:pt x="0" y="10"/>
                      <a:pt x="0" y="15"/>
                    </a:cubicBezTo>
                    <a:cubicBezTo>
                      <a:pt x="0" y="20"/>
                      <a:pt x="4" y="25"/>
                      <a:pt x="6" y="30"/>
                    </a:cubicBezTo>
                    <a:cubicBezTo>
                      <a:pt x="9" y="34"/>
                      <a:pt x="15" y="38"/>
                      <a:pt x="15" y="42"/>
                    </a:cubicBezTo>
                    <a:cubicBezTo>
                      <a:pt x="16" y="45"/>
                      <a:pt x="10" y="47"/>
                      <a:pt x="10" y="53"/>
                    </a:cubicBezTo>
                    <a:cubicBezTo>
                      <a:pt x="10" y="59"/>
                      <a:pt x="15" y="72"/>
                      <a:pt x="15" y="77"/>
                    </a:cubicBezTo>
                  </a:path>
                </a:pathLst>
              </a:custGeom>
              <a:solidFill>
                <a:srgbClr val="FFFF66"/>
              </a:solidFill>
              <a:ln w="9525" cap="rnd">
                <a:solidFill>
                  <a:schemeClr val="tx1"/>
                </a:solidFill>
                <a:round/>
                <a:headEnd/>
                <a:tailEnd/>
              </a:ln>
            </p:spPr>
            <p:txBody>
              <a:bodyPr/>
              <a:lstStyle/>
              <a:p>
                <a:endParaRPr lang="en-US"/>
              </a:p>
            </p:txBody>
          </p:sp>
          <p:sp>
            <p:nvSpPr>
              <p:cNvPr id="79175" name="Freeform 184"/>
              <p:cNvSpPr>
                <a:spLocks noChangeAspect="1"/>
              </p:cNvSpPr>
              <p:nvPr/>
            </p:nvSpPr>
            <p:spPr bwMode="auto">
              <a:xfrm>
                <a:off x="2033" y="3168"/>
                <a:ext cx="4" cy="18"/>
              </a:xfrm>
              <a:custGeom>
                <a:avLst/>
                <a:gdLst>
                  <a:gd name="T0" fmla="*/ 0 w 12"/>
                  <a:gd name="T1" fmla="*/ 0 h 67"/>
                  <a:gd name="T2" fmla="*/ 0 w 12"/>
                  <a:gd name="T3" fmla="*/ 0 h 67"/>
                  <a:gd name="T4" fmla="*/ 0 w 12"/>
                  <a:gd name="T5" fmla="*/ 0 h 67"/>
                  <a:gd name="T6" fmla="*/ 0 w 12"/>
                  <a:gd name="T7" fmla="*/ 0 h 67"/>
                  <a:gd name="T8" fmla="*/ 0 w 12"/>
                  <a:gd name="T9" fmla="*/ 0 h 67"/>
                  <a:gd name="T10" fmla="*/ 0 w 12"/>
                  <a:gd name="T11" fmla="*/ 0 h 67"/>
                  <a:gd name="T12" fmla="*/ 0 w 12"/>
                  <a:gd name="T13" fmla="*/ 0 h 67"/>
                  <a:gd name="T14" fmla="*/ 0 60000 65536"/>
                  <a:gd name="T15" fmla="*/ 0 60000 65536"/>
                  <a:gd name="T16" fmla="*/ 0 60000 65536"/>
                  <a:gd name="T17" fmla="*/ 0 60000 65536"/>
                  <a:gd name="T18" fmla="*/ 0 60000 65536"/>
                  <a:gd name="T19" fmla="*/ 0 60000 65536"/>
                  <a:gd name="T20" fmla="*/ 0 60000 65536"/>
                  <a:gd name="T21" fmla="*/ 0 w 12"/>
                  <a:gd name="T22" fmla="*/ 0 h 67"/>
                  <a:gd name="T23" fmla="*/ 12 w 12"/>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67">
                    <a:moveTo>
                      <a:pt x="6" y="0"/>
                    </a:moveTo>
                    <a:cubicBezTo>
                      <a:pt x="6" y="3"/>
                      <a:pt x="7" y="11"/>
                      <a:pt x="6" y="14"/>
                    </a:cubicBezTo>
                    <a:cubicBezTo>
                      <a:pt x="5" y="18"/>
                      <a:pt x="0" y="20"/>
                      <a:pt x="1" y="21"/>
                    </a:cubicBezTo>
                    <a:cubicBezTo>
                      <a:pt x="2" y="23"/>
                      <a:pt x="9" y="23"/>
                      <a:pt x="11" y="25"/>
                    </a:cubicBezTo>
                    <a:cubicBezTo>
                      <a:pt x="12" y="27"/>
                      <a:pt x="11" y="30"/>
                      <a:pt x="10" y="34"/>
                    </a:cubicBezTo>
                    <a:cubicBezTo>
                      <a:pt x="9" y="37"/>
                      <a:pt x="5" y="40"/>
                      <a:pt x="4" y="45"/>
                    </a:cubicBezTo>
                    <a:cubicBezTo>
                      <a:pt x="3" y="51"/>
                      <a:pt x="3" y="63"/>
                      <a:pt x="3" y="67"/>
                    </a:cubicBezTo>
                  </a:path>
                </a:pathLst>
              </a:custGeom>
              <a:solidFill>
                <a:srgbClr val="FFFF66"/>
              </a:solidFill>
              <a:ln w="9525" cap="rnd">
                <a:solidFill>
                  <a:schemeClr val="tx1"/>
                </a:solidFill>
                <a:round/>
                <a:headEnd/>
                <a:tailEnd/>
              </a:ln>
            </p:spPr>
            <p:txBody>
              <a:bodyPr/>
              <a:lstStyle/>
              <a:p>
                <a:endParaRPr lang="en-US"/>
              </a:p>
            </p:txBody>
          </p:sp>
          <p:sp>
            <p:nvSpPr>
              <p:cNvPr id="79176" name="Freeform 185"/>
              <p:cNvSpPr>
                <a:spLocks noChangeAspect="1"/>
              </p:cNvSpPr>
              <p:nvPr/>
            </p:nvSpPr>
            <p:spPr bwMode="auto">
              <a:xfrm>
                <a:off x="2040" y="3176"/>
                <a:ext cx="10" cy="16"/>
              </a:xfrm>
              <a:custGeom>
                <a:avLst/>
                <a:gdLst>
                  <a:gd name="T0" fmla="*/ 0 w 36"/>
                  <a:gd name="T1" fmla="*/ 0 h 60"/>
                  <a:gd name="T2" fmla="*/ 0 w 36"/>
                  <a:gd name="T3" fmla="*/ 0 h 60"/>
                  <a:gd name="T4" fmla="*/ 0 w 36"/>
                  <a:gd name="T5" fmla="*/ 0 h 60"/>
                  <a:gd name="T6" fmla="*/ 0 w 36"/>
                  <a:gd name="T7" fmla="*/ 0 h 60"/>
                  <a:gd name="T8" fmla="*/ 0 w 36"/>
                  <a:gd name="T9" fmla="*/ 0 h 60"/>
                  <a:gd name="T10" fmla="*/ 0 w 36"/>
                  <a:gd name="T11" fmla="*/ 0 h 60"/>
                  <a:gd name="T12" fmla="*/ 0 60000 65536"/>
                  <a:gd name="T13" fmla="*/ 0 60000 65536"/>
                  <a:gd name="T14" fmla="*/ 0 60000 65536"/>
                  <a:gd name="T15" fmla="*/ 0 60000 65536"/>
                  <a:gd name="T16" fmla="*/ 0 60000 65536"/>
                  <a:gd name="T17" fmla="*/ 0 60000 65536"/>
                  <a:gd name="T18" fmla="*/ 0 w 36"/>
                  <a:gd name="T19" fmla="*/ 0 h 60"/>
                  <a:gd name="T20" fmla="*/ 36 w 36"/>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36" h="60">
                    <a:moveTo>
                      <a:pt x="36" y="0"/>
                    </a:moveTo>
                    <a:cubicBezTo>
                      <a:pt x="34" y="3"/>
                      <a:pt x="29" y="11"/>
                      <a:pt x="27" y="16"/>
                    </a:cubicBezTo>
                    <a:cubicBezTo>
                      <a:pt x="24" y="20"/>
                      <a:pt x="23" y="22"/>
                      <a:pt x="22" y="26"/>
                    </a:cubicBezTo>
                    <a:cubicBezTo>
                      <a:pt x="22" y="29"/>
                      <a:pt x="22" y="31"/>
                      <a:pt x="22" y="34"/>
                    </a:cubicBezTo>
                    <a:cubicBezTo>
                      <a:pt x="21" y="38"/>
                      <a:pt x="19" y="41"/>
                      <a:pt x="16" y="46"/>
                    </a:cubicBezTo>
                    <a:cubicBezTo>
                      <a:pt x="12" y="50"/>
                      <a:pt x="4" y="58"/>
                      <a:pt x="0" y="60"/>
                    </a:cubicBezTo>
                  </a:path>
                </a:pathLst>
              </a:custGeom>
              <a:solidFill>
                <a:srgbClr val="FFFF66"/>
              </a:solidFill>
              <a:ln w="9525" cap="rnd">
                <a:solidFill>
                  <a:schemeClr val="tx1"/>
                </a:solidFill>
                <a:round/>
                <a:headEnd/>
                <a:tailEnd/>
              </a:ln>
            </p:spPr>
            <p:txBody>
              <a:bodyPr/>
              <a:lstStyle/>
              <a:p>
                <a:endParaRPr lang="en-US"/>
              </a:p>
            </p:txBody>
          </p:sp>
          <p:sp>
            <p:nvSpPr>
              <p:cNvPr id="79177" name="Freeform 186"/>
              <p:cNvSpPr>
                <a:spLocks noChangeAspect="1"/>
              </p:cNvSpPr>
              <p:nvPr/>
            </p:nvSpPr>
            <p:spPr bwMode="auto">
              <a:xfrm>
                <a:off x="2049" y="3191"/>
                <a:ext cx="9" cy="7"/>
              </a:xfrm>
              <a:custGeom>
                <a:avLst/>
                <a:gdLst>
                  <a:gd name="T0" fmla="*/ 0 w 34"/>
                  <a:gd name="T1" fmla="*/ 0 h 28"/>
                  <a:gd name="T2" fmla="*/ 0 w 34"/>
                  <a:gd name="T3" fmla="*/ 0 h 28"/>
                  <a:gd name="T4" fmla="*/ 0 w 34"/>
                  <a:gd name="T5" fmla="*/ 0 h 28"/>
                  <a:gd name="T6" fmla="*/ 0 w 34"/>
                  <a:gd name="T7" fmla="*/ 0 h 28"/>
                  <a:gd name="T8" fmla="*/ 0 w 34"/>
                  <a:gd name="T9" fmla="*/ 0 h 28"/>
                  <a:gd name="T10" fmla="*/ 0 60000 65536"/>
                  <a:gd name="T11" fmla="*/ 0 60000 65536"/>
                  <a:gd name="T12" fmla="*/ 0 60000 65536"/>
                  <a:gd name="T13" fmla="*/ 0 60000 65536"/>
                  <a:gd name="T14" fmla="*/ 0 60000 65536"/>
                  <a:gd name="T15" fmla="*/ 0 w 34"/>
                  <a:gd name="T16" fmla="*/ 0 h 28"/>
                  <a:gd name="T17" fmla="*/ 34 w 34"/>
                  <a:gd name="T18" fmla="*/ 28 h 28"/>
                </a:gdLst>
                <a:ahLst/>
                <a:cxnLst>
                  <a:cxn ang="T10">
                    <a:pos x="T0" y="T1"/>
                  </a:cxn>
                  <a:cxn ang="T11">
                    <a:pos x="T2" y="T3"/>
                  </a:cxn>
                  <a:cxn ang="T12">
                    <a:pos x="T4" y="T5"/>
                  </a:cxn>
                  <a:cxn ang="T13">
                    <a:pos x="T6" y="T7"/>
                  </a:cxn>
                  <a:cxn ang="T14">
                    <a:pos x="T8" y="T9"/>
                  </a:cxn>
                </a:cxnLst>
                <a:rect l="T15" t="T16" r="T17" b="T18"/>
                <a:pathLst>
                  <a:path w="34" h="28">
                    <a:moveTo>
                      <a:pt x="34" y="2"/>
                    </a:moveTo>
                    <a:cubicBezTo>
                      <a:pt x="29" y="0"/>
                      <a:pt x="25" y="0"/>
                      <a:pt x="20" y="4"/>
                    </a:cubicBezTo>
                    <a:cubicBezTo>
                      <a:pt x="20" y="7"/>
                      <a:pt x="17" y="8"/>
                      <a:pt x="16" y="10"/>
                    </a:cubicBezTo>
                    <a:cubicBezTo>
                      <a:pt x="14" y="17"/>
                      <a:pt x="12" y="19"/>
                      <a:pt x="5" y="23"/>
                    </a:cubicBezTo>
                    <a:cubicBezTo>
                      <a:pt x="3" y="26"/>
                      <a:pt x="2" y="27"/>
                      <a:pt x="0" y="28"/>
                    </a:cubicBezTo>
                  </a:path>
                </a:pathLst>
              </a:custGeom>
              <a:solidFill>
                <a:srgbClr val="FFFF66"/>
              </a:solidFill>
              <a:ln w="9525" cap="rnd">
                <a:solidFill>
                  <a:schemeClr val="tx1"/>
                </a:solidFill>
                <a:round/>
                <a:headEnd/>
                <a:tailEnd/>
              </a:ln>
            </p:spPr>
            <p:txBody>
              <a:bodyPr/>
              <a:lstStyle/>
              <a:p>
                <a:endParaRPr lang="en-US"/>
              </a:p>
            </p:txBody>
          </p:sp>
          <p:sp>
            <p:nvSpPr>
              <p:cNvPr id="79178" name="Freeform 187"/>
              <p:cNvSpPr>
                <a:spLocks noChangeAspect="1"/>
              </p:cNvSpPr>
              <p:nvPr/>
            </p:nvSpPr>
            <p:spPr bwMode="auto">
              <a:xfrm>
                <a:off x="2045" y="3210"/>
                <a:ext cx="11" cy="10"/>
              </a:xfrm>
              <a:custGeom>
                <a:avLst/>
                <a:gdLst>
                  <a:gd name="T0" fmla="*/ 0 w 43"/>
                  <a:gd name="T1" fmla="*/ 0 h 37"/>
                  <a:gd name="T2" fmla="*/ 0 w 43"/>
                  <a:gd name="T3" fmla="*/ 0 h 37"/>
                  <a:gd name="T4" fmla="*/ 0 w 43"/>
                  <a:gd name="T5" fmla="*/ 0 h 37"/>
                  <a:gd name="T6" fmla="*/ 0 w 43"/>
                  <a:gd name="T7" fmla="*/ 0 h 37"/>
                  <a:gd name="T8" fmla="*/ 0 w 43"/>
                  <a:gd name="T9" fmla="*/ 0 h 37"/>
                  <a:gd name="T10" fmla="*/ 0 60000 65536"/>
                  <a:gd name="T11" fmla="*/ 0 60000 65536"/>
                  <a:gd name="T12" fmla="*/ 0 60000 65536"/>
                  <a:gd name="T13" fmla="*/ 0 60000 65536"/>
                  <a:gd name="T14" fmla="*/ 0 60000 65536"/>
                  <a:gd name="T15" fmla="*/ 0 w 43"/>
                  <a:gd name="T16" fmla="*/ 0 h 37"/>
                  <a:gd name="T17" fmla="*/ 43 w 43"/>
                  <a:gd name="T18" fmla="*/ 37 h 37"/>
                </a:gdLst>
                <a:ahLst/>
                <a:cxnLst>
                  <a:cxn ang="T10">
                    <a:pos x="T0" y="T1"/>
                  </a:cxn>
                  <a:cxn ang="T11">
                    <a:pos x="T2" y="T3"/>
                  </a:cxn>
                  <a:cxn ang="T12">
                    <a:pos x="T4" y="T5"/>
                  </a:cxn>
                  <a:cxn ang="T13">
                    <a:pos x="T6" y="T7"/>
                  </a:cxn>
                  <a:cxn ang="T14">
                    <a:pos x="T8" y="T9"/>
                  </a:cxn>
                </a:cxnLst>
                <a:rect l="T15" t="T16" r="T17" b="T18"/>
                <a:pathLst>
                  <a:path w="43" h="37">
                    <a:moveTo>
                      <a:pt x="43" y="37"/>
                    </a:moveTo>
                    <a:cubicBezTo>
                      <a:pt x="42" y="31"/>
                      <a:pt x="42" y="28"/>
                      <a:pt x="37" y="26"/>
                    </a:cubicBezTo>
                    <a:cubicBezTo>
                      <a:pt x="33" y="25"/>
                      <a:pt x="30" y="21"/>
                      <a:pt x="26" y="20"/>
                    </a:cubicBezTo>
                    <a:cubicBezTo>
                      <a:pt x="24" y="16"/>
                      <a:pt x="14" y="11"/>
                      <a:pt x="9" y="10"/>
                    </a:cubicBezTo>
                    <a:cubicBezTo>
                      <a:pt x="1" y="6"/>
                      <a:pt x="0" y="9"/>
                      <a:pt x="0" y="0"/>
                    </a:cubicBezTo>
                  </a:path>
                </a:pathLst>
              </a:custGeom>
              <a:solidFill>
                <a:srgbClr val="FFFF66"/>
              </a:solidFill>
              <a:ln w="9525" cap="rnd">
                <a:solidFill>
                  <a:schemeClr val="tx1"/>
                </a:solidFill>
                <a:round/>
                <a:headEnd/>
                <a:tailEnd/>
              </a:ln>
            </p:spPr>
            <p:txBody>
              <a:bodyPr/>
              <a:lstStyle/>
              <a:p>
                <a:endParaRPr lang="en-US"/>
              </a:p>
            </p:txBody>
          </p:sp>
          <p:sp>
            <p:nvSpPr>
              <p:cNvPr id="79179" name="Freeform 188"/>
              <p:cNvSpPr>
                <a:spLocks noChangeAspect="1"/>
              </p:cNvSpPr>
              <p:nvPr/>
            </p:nvSpPr>
            <p:spPr bwMode="auto">
              <a:xfrm>
                <a:off x="2040" y="3225"/>
                <a:ext cx="3" cy="13"/>
              </a:xfrm>
              <a:custGeom>
                <a:avLst/>
                <a:gdLst>
                  <a:gd name="T0" fmla="*/ 0 w 11"/>
                  <a:gd name="T1" fmla="*/ 0 h 50"/>
                  <a:gd name="T2" fmla="*/ 0 w 11"/>
                  <a:gd name="T3" fmla="*/ 0 h 50"/>
                  <a:gd name="T4" fmla="*/ 0 w 11"/>
                  <a:gd name="T5" fmla="*/ 0 h 50"/>
                  <a:gd name="T6" fmla="*/ 0 w 11"/>
                  <a:gd name="T7" fmla="*/ 0 h 50"/>
                  <a:gd name="T8" fmla="*/ 0 60000 65536"/>
                  <a:gd name="T9" fmla="*/ 0 60000 65536"/>
                  <a:gd name="T10" fmla="*/ 0 60000 65536"/>
                  <a:gd name="T11" fmla="*/ 0 60000 65536"/>
                  <a:gd name="T12" fmla="*/ 0 w 11"/>
                  <a:gd name="T13" fmla="*/ 0 h 50"/>
                  <a:gd name="T14" fmla="*/ 11 w 11"/>
                  <a:gd name="T15" fmla="*/ 50 h 50"/>
                </a:gdLst>
                <a:ahLst/>
                <a:cxnLst>
                  <a:cxn ang="T8">
                    <a:pos x="T0" y="T1"/>
                  </a:cxn>
                  <a:cxn ang="T9">
                    <a:pos x="T2" y="T3"/>
                  </a:cxn>
                  <a:cxn ang="T10">
                    <a:pos x="T4" y="T5"/>
                  </a:cxn>
                  <a:cxn ang="T11">
                    <a:pos x="T6" y="T7"/>
                  </a:cxn>
                </a:cxnLst>
                <a:rect l="T12" t="T13" r="T14" b="T15"/>
                <a:pathLst>
                  <a:path w="11" h="50">
                    <a:moveTo>
                      <a:pt x="10" y="50"/>
                    </a:moveTo>
                    <a:cubicBezTo>
                      <a:pt x="9" y="43"/>
                      <a:pt x="10" y="39"/>
                      <a:pt x="11" y="32"/>
                    </a:cubicBezTo>
                    <a:cubicBezTo>
                      <a:pt x="10" y="26"/>
                      <a:pt x="7" y="21"/>
                      <a:pt x="5" y="15"/>
                    </a:cubicBezTo>
                    <a:cubicBezTo>
                      <a:pt x="6" y="9"/>
                      <a:pt x="10" y="0"/>
                      <a:pt x="0" y="0"/>
                    </a:cubicBezTo>
                  </a:path>
                </a:pathLst>
              </a:custGeom>
              <a:solidFill>
                <a:srgbClr val="FFFF66"/>
              </a:solidFill>
              <a:ln w="9525" cap="rnd">
                <a:solidFill>
                  <a:schemeClr val="tx1"/>
                </a:solidFill>
                <a:round/>
                <a:headEnd/>
                <a:tailEnd/>
              </a:ln>
            </p:spPr>
            <p:txBody>
              <a:bodyPr/>
              <a:lstStyle/>
              <a:p>
                <a:endParaRPr lang="en-US"/>
              </a:p>
            </p:txBody>
          </p:sp>
          <p:sp>
            <p:nvSpPr>
              <p:cNvPr id="79180" name="Freeform 189"/>
              <p:cNvSpPr>
                <a:spLocks noChangeAspect="1"/>
              </p:cNvSpPr>
              <p:nvPr/>
            </p:nvSpPr>
            <p:spPr bwMode="auto">
              <a:xfrm>
                <a:off x="2045" y="3223"/>
                <a:ext cx="8" cy="6"/>
              </a:xfrm>
              <a:custGeom>
                <a:avLst/>
                <a:gdLst>
                  <a:gd name="T0" fmla="*/ 0 w 27"/>
                  <a:gd name="T1" fmla="*/ 0 h 25"/>
                  <a:gd name="T2" fmla="*/ 0 w 27"/>
                  <a:gd name="T3" fmla="*/ 0 h 25"/>
                  <a:gd name="T4" fmla="*/ 0 w 27"/>
                  <a:gd name="T5" fmla="*/ 0 h 25"/>
                  <a:gd name="T6" fmla="*/ 0 w 27"/>
                  <a:gd name="T7" fmla="*/ 0 h 25"/>
                  <a:gd name="T8" fmla="*/ 0 60000 65536"/>
                  <a:gd name="T9" fmla="*/ 0 60000 65536"/>
                  <a:gd name="T10" fmla="*/ 0 60000 65536"/>
                  <a:gd name="T11" fmla="*/ 0 60000 65536"/>
                  <a:gd name="T12" fmla="*/ 0 w 27"/>
                  <a:gd name="T13" fmla="*/ 0 h 25"/>
                  <a:gd name="T14" fmla="*/ 27 w 27"/>
                  <a:gd name="T15" fmla="*/ 25 h 25"/>
                </a:gdLst>
                <a:ahLst/>
                <a:cxnLst>
                  <a:cxn ang="T8">
                    <a:pos x="T0" y="T1"/>
                  </a:cxn>
                  <a:cxn ang="T9">
                    <a:pos x="T2" y="T3"/>
                  </a:cxn>
                  <a:cxn ang="T10">
                    <a:pos x="T4" y="T5"/>
                  </a:cxn>
                  <a:cxn ang="T11">
                    <a:pos x="T6" y="T7"/>
                  </a:cxn>
                </a:cxnLst>
                <a:rect l="T12" t="T13" r="T14" b="T15"/>
                <a:pathLst>
                  <a:path w="27" h="25">
                    <a:moveTo>
                      <a:pt x="27" y="25"/>
                    </a:moveTo>
                    <a:cubicBezTo>
                      <a:pt x="26" y="24"/>
                      <a:pt x="24" y="23"/>
                      <a:pt x="23" y="21"/>
                    </a:cubicBezTo>
                    <a:cubicBezTo>
                      <a:pt x="20" y="17"/>
                      <a:pt x="20" y="9"/>
                      <a:pt x="16" y="6"/>
                    </a:cubicBezTo>
                    <a:cubicBezTo>
                      <a:pt x="12" y="3"/>
                      <a:pt x="5" y="3"/>
                      <a:pt x="0" y="0"/>
                    </a:cubicBezTo>
                  </a:path>
                </a:pathLst>
              </a:custGeom>
              <a:solidFill>
                <a:srgbClr val="FFFF66"/>
              </a:solidFill>
              <a:ln w="9525" cap="rnd">
                <a:solidFill>
                  <a:schemeClr val="tx1"/>
                </a:solidFill>
                <a:round/>
                <a:headEnd/>
                <a:tailEnd/>
              </a:ln>
            </p:spPr>
            <p:txBody>
              <a:bodyPr/>
              <a:lstStyle/>
              <a:p>
                <a:endParaRPr lang="en-US"/>
              </a:p>
            </p:txBody>
          </p:sp>
          <p:sp>
            <p:nvSpPr>
              <p:cNvPr id="79181" name="Freeform 190"/>
              <p:cNvSpPr>
                <a:spLocks noChangeAspect="1"/>
              </p:cNvSpPr>
              <p:nvPr/>
            </p:nvSpPr>
            <p:spPr bwMode="auto">
              <a:xfrm>
                <a:off x="2018" y="3223"/>
                <a:ext cx="7" cy="15"/>
              </a:xfrm>
              <a:custGeom>
                <a:avLst/>
                <a:gdLst>
                  <a:gd name="T0" fmla="*/ 0 w 26"/>
                  <a:gd name="T1" fmla="*/ 0 h 55"/>
                  <a:gd name="T2" fmla="*/ 0 w 26"/>
                  <a:gd name="T3" fmla="*/ 0 h 55"/>
                  <a:gd name="T4" fmla="*/ 0 w 26"/>
                  <a:gd name="T5" fmla="*/ 0 h 55"/>
                  <a:gd name="T6" fmla="*/ 0 w 26"/>
                  <a:gd name="T7" fmla="*/ 0 h 55"/>
                  <a:gd name="T8" fmla="*/ 0 60000 65536"/>
                  <a:gd name="T9" fmla="*/ 0 60000 65536"/>
                  <a:gd name="T10" fmla="*/ 0 60000 65536"/>
                  <a:gd name="T11" fmla="*/ 0 60000 65536"/>
                  <a:gd name="T12" fmla="*/ 0 w 26"/>
                  <a:gd name="T13" fmla="*/ 0 h 55"/>
                  <a:gd name="T14" fmla="*/ 26 w 26"/>
                  <a:gd name="T15" fmla="*/ 55 h 55"/>
                </a:gdLst>
                <a:ahLst/>
                <a:cxnLst>
                  <a:cxn ang="T8">
                    <a:pos x="T0" y="T1"/>
                  </a:cxn>
                  <a:cxn ang="T9">
                    <a:pos x="T2" y="T3"/>
                  </a:cxn>
                  <a:cxn ang="T10">
                    <a:pos x="T4" y="T5"/>
                  </a:cxn>
                  <a:cxn ang="T11">
                    <a:pos x="T6" y="T7"/>
                  </a:cxn>
                </a:cxnLst>
                <a:rect l="T12" t="T13" r="T14" b="T15"/>
                <a:pathLst>
                  <a:path w="26" h="55">
                    <a:moveTo>
                      <a:pt x="0" y="55"/>
                    </a:moveTo>
                    <a:cubicBezTo>
                      <a:pt x="6" y="53"/>
                      <a:pt x="10" y="49"/>
                      <a:pt x="15" y="47"/>
                    </a:cubicBezTo>
                    <a:cubicBezTo>
                      <a:pt x="17" y="42"/>
                      <a:pt x="15" y="11"/>
                      <a:pt x="24" y="8"/>
                    </a:cubicBezTo>
                    <a:cubicBezTo>
                      <a:pt x="26" y="4"/>
                      <a:pt x="25" y="6"/>
                      <a:pt x="25" y="0"/>
                    </a:cubicBezTo>
                  </a:path>
                </a:pathLst>
              </a:custGeom>
              <a:solidFill>
                <a:srgbClr val="FFFF66"/>
              </a:solidFill>
              <a:ln w="9525" cap="rnd">
                <a:solidFill>
                  <a:schemeClr val="tx1"/>
                </a:solidFill>
                <a:round/>
                <a:headEnd/>
                <a:tailEnd/>
              </a:ln>
            </p:spPr>
            <p:txBody>
              <a:bodyPr/>
              <a:lstStyle/>
              <a:p>
                <a:endParaRPr lang="en-US"/>
              </a:p>
            </p:txBody>
          </p:sp>
          <p:sp>
            <p:nvSpPr>
              <p:cNvPr id="79182" name="Freeform 191"/>
              <p:cNvSpPr>
                <a:spLocks noChangeAspect="1"/>
              </p:cNvSpPr>
              <p:nvPr/>
            </p:nvSpPr>
            <p:spPr bwMode="auto">
              <a:xfrm>
                <a:off x="2006" y="3219"/>
                <a:ext cx="10" cy="18"/>
              </a:xfrm>
              <a:custGeom>
                <a:avLst/>
                <a:gdLst>
                  <a:gd name="T0" fmla="*/ 0 w 37"/>
                  <a:gd name="T1" fmla="*/ 0 h 65"/>
                  <a:gd name="T2" fmla="*/ 0 w 37"/>
                  <a:gd name="T3" fmla="*/ 0 h 65"/>
                  <a:gd name="T4" fmla="*/ 0 w 37"/>
                  <a:gd name="T5" fmla="*/ 0 h 65"/>
                  <a:gd name="T6" fmla="*/ 0 w 37"/>
                  <a:gd name="T7" fmla="*/ 0 h 65"/>
                  <a:gd name="T8" fmla="*/ 0 w 37"/>
                  <a:gd name="T9" fmla="*/ 0 h 65"/>
                  <a:gd name="T10" fmla="*/ 0 w 37"/>
                  <a:gd name="T11" fmla="*/ 0 h 65"/>
                  <a:gd name="T12" fmla="*/ 0 w 37"/>
                  <a:gd name="T13" fmla="*/ 0 h 65"/>
                  <a:gd name="T14" fmla="*/ 0 60000 65536"/>
                  <a:gd name="T15" fmla="*/ 0 60000 65536"/>
                  <a:gd name="T16" fmla="*/ 0 60000 65536"/>
                  <a:gd name="T17" fmla="*/ 0 60000 65536"/>
                  <a:gd name="T18" fmla="*/ 0 60000 65536"/>
                  <a:gd name="T19" fmla="*/ 0 60000 65536"/>
                  <a:gd name="T20" fmla="*/ 0 60000 65536"/>
                  <a:gd name="T21" fmla="*/ 0 w 37"/>
                  <a:gd name="T22" fmla="*/ 0 h 65"/>
                  <a:gd name="T23" fmla="*/ 37 w 37"/>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65">
                    <a:moveTo>
                      <a:pt x="0" y="65"/>
                    </a:moveTo>
                    <a:cubicBezTo>
                      <a:pt x="8" y="64"/>
                      <a:pt x="9" y="64"/>
                      <a:pt x="15" y="59"/>
                    </a:cubicBezTo>
                    <a:cubicBezTo>
                      <a:pt x="19" y="47"/>
                      <a:pt x="13" y="32"/>
                      <a:pt x="25" y="24"/>
                    </a:cubicBezTo>
                    <a:cubicBezTo>
                      <a:pt x="25" y="23"/>
                      <a:pt x="25" y="23"/>
                      <a:pt x="25" y="22"/>
                    </a:cubicBezTo>
                    <a:cubicBezTo>
                      <a:pt x="26" y="21"/>
                      <a:pt x="27" y="21"/>
                      <a:pt x="28" y="20"/>
                    </a:cubicBezTo>
                    <a:cubicBezTo>
                      <a:pt x="31" y="16"/>
                      <a:pt x="31" y="9"/>
                      <a:pt x="33" y="4"/>
                    </a:cubicBezTo>
                    <a:cubicBezTo>
                      <a:pt x="34" y="3"/>
                      <a:pt x="37" y="1"/>
                      <a:pt x="37" y="0"/>
                    </a:cubicBezTo>
                  </a:path>
                </a:pathLst>
              </a:custGeom>
              <a:solidFill>
                <a:srgbClr val="FFFF66"/>
              </a:solidFill>
              <a:ln w="9525" cap="rnd">
                <a:solidFill>
                  <a:schemeClr val="tx1"/>
                </a:solidFill>
                <a:round/>
                <a:headEnd/>
                <a:tailEnd/>
              </a:ln>
            </p:spPr>
            <p:txBody>
              <a:bodyPr/>
              <a:lstStyle/>
              <a:p>
                <a:endParaRPr lang="en-US"/>
              </a:p>
            </p:txBody>
          </p:sp>
          <p:sp>
            <p:nvSpPr>
              <p:cNvPr id="79183" name="Freeform 192"/>
              <p:cNvSpPr>
                <a:spLocks noChangeAspect="1"/>
              </p:cNvSpPr>
              <p:nvPr/>
            </p:nvSpPr>
            <p:spPr bwMode="auto">
              <a:xfrm>
                <a:off x="1988" y="3219"/>
                <a:ext cx="11" cy="10"/>
              </a:xfrm>
              <a:custGeom>
                <a:avLst/>
                <a:gdLst>
                  <a:gd name="T0" fmla="*/ 0 w 41"/>
                  <a:gd name="T1" fmla="*/ 0 h 35"/>
                  <a:gd name="T2" fmla="*/ 0 w 41"/>
                  <a:gd name="T3" fmla="*/ 0 h 35"/>
                  <a:gd name="T4" fmla="*/ 0 w 41"/>
                  <a:gd name="T5" fmla="*/ 0 h 35"/>
                  <a:gd name="T6" fmla="*/ 0 w 41"/>
                  <a:gd name="T7" fmla="*/ 0 h 35"/>
                  <a:gd name="T8" fmla="*/ 0 60000 65536"/>
                  <a:gd name="T9" fmla="*/ 0 60000 65536"/>
                  <a:gd name="T10" fmla="*/ 0 60000 65536"/>
                  <a:gd name="T11" fmla="*/ 0 60000 65536"/>
                  <a:gd name="T12" fmla="*/ 0 w 41"/>
                  <a:gd name="T13" fmla="*/ 0 h 35"/>
                  <a:gd name="T14" fmla="*/ 41 w 41"/>
                  <a:gd name="T15" fmla="*/ 35 h 35"/>
                </a:gdLst>
                <a:ahLst/>
                <a:cxnLst>
                  <a:cxn ang="T8">
                    <a:pos x="T0" y="T1"/>
                  </a:cxn>
                  <a:cxn ang="T9">
                    <a:pos x="T2" y="T3"/>
                  </a:cxn>
                  <a:cxn ang="T10">
                    <a:pos x="T4" y="T5"/>
                  </a:cxn>
                  <a:cxn ang="T11">
                    <a:pos x="T6" y="T7"/>
                  </a:cxn>
                </a:cxnLst>
                <a:rect l="T12" t="T13" r="T14" b="T15"/>
                <a:pathLst>
                  <a:path w="41" h="35">
                    <a:moveTo>
                      <a:pt x="0" y="35"/>
                    </a:moveTo>
                    <a:cubicBezTo>
                      <a:pt x="12" y="24"/>
                      <a:pt x="7" y="22"/>
                      <a:pt x="25" y="16"/>
                    </a:cubicBezTo>
                    <a:cubicBezTo>
                      <a:pt x="29" y="11"/>
                      <a:pt x="34" y="4"/>
                      <a:pt x="40" y="3"/>
                    </a:cubicBezTo>
                    <a:cubicBezTo>
                      <a:pt x="40" y="2"/>
                      <a:pt x="41" y="0"/>
                      <a:pt x="41" y="0"/>
                    </a:cubicBezTo>
                  </a:path>
                </a:pathLst>
              </a:custGeom>
              <a:solidFill>
                <a:srgbClr val="FFFF66"/>
              </a:solidFill>
              <a:ln w="9525" cap="rnd">
                <a:solidFill>
                  <a:schemeClr val="tx1"/>
                </a:solidFill>
                <a:round/>
                <a:headEnd/>
                <a:tailEnd/>
              </a:ln>
            </p:spPr>
            <p:txBody>
              <a:bodyPr/>
              <a:lstStyle/>
              <a:p>
                <a:endParaRPr lang="en-US"/>
              </a:p>
            </p:txBody>
          </p:sp>
          <p:sp>
            <p:nvSpPr>
              <p:cNvPr id="79184" name="Freeform 193"/>
              <p:cNvSpPr>
                <a:spLocks noChangeAspect="1"/>
              </p:cNvSpPr>
              <p:nvPr/>
            </p:nvSpPr>
            <p:spPr bwMode="auto">
              <a:xfrm>
                <a:off x="1974" y="3161"/>
                <a:ext cx="6" cy="21"/>
              </a:xfrm>
              <a:custGeom>
                <a:avLst/>
                <a:gdLst>
                  <a:gd name="T0" fmla="*/ 0 w 24"/>
                  <a:gd name="T1" fmla="*/ 0 h 78"/>
                  <a:gd name="T2" fmla="*/ 0 w 24"/>
                  <a:gd name="T3" fmla="*/ 0 h 78"/>
                  <a:gd name="T4" fmla="*/ 0 w 24"/>
                  <a:gd name="T5" fmla="*/ 0 h 78"/>
                  <a:gd name="T6" fmla="*/ 0 w 24"/>
                  <a:gd name="T7" fmla="*/ 0 h 78"/>
                  <a:gd name="T8" fmla="*/ 0 60000 65536"/>
                  <a:gd name="T9" fmla="*/ 0 60000 65536"/>
                  <a:gd name="T10" fmla="*/ 0 60000 65536"/>
                  <a:gd name="T11" fmla="*/ 0 60000 65536"/>
                  <a:gd name="T12" fmla="*/ 0 w 24"/>
                  <a:gd name="T13" fmla="*/ 0 h 78"/>
                  <a:gd name="T14" fmla="*/ 24 w 24"/>
                  <a:gd name="T15" fmla="*/ 78 h 78"/>
                </a:gdLst>
                <a:ahLst/>
                <a:cxnLst>
                  <a:cxn ang="T8">
                    <a:pos x="T0" y="T1"/>
                  </a:cxn>
                  <a:cxn ang="T9">
                    <a:pos x="T2" y="T3"/>
                  </a:cxn>
                  <a:cxn ang="T10">
                    <a:pos x="T4" y="T5"/>
                  </a:cxn>
                  <a:cxn ang="T11">
                    <a:pos x="T6" y="T7"/>
                  </a:cxn>
                </a:cxnLst>
                <a:rect l="T12" t="T13" r="T14" b="T15"/>
                <a:pathLst>
                  <a:path w="24" h="78">
                    <a:moveTo>
                      <a:pt x="0" y="0"/>
                    </a:moveTo>
                    <a:cubicBezTo>
                      <a:pt x="19" y="3"/>
                      <a:pt x="2" y="20"/>
                      <a:pt x="16" y="28"/>
                    </a:cubicBezTo>
                    <a:cubicBezTo>
                      <a:pt x="23" y="42"/>
                      <a:pt x="24" y="65"/>
                      <a:pt x="10" y="73"/>
                    </a:cubicBezTo>
                    <a:cubicBezTo>
                      <a:pt x="6" y="78"/>
                      <a:pt x="9" y="76"/>
                      <a:pt x="5" y="78"/>
                    </a:cubicBezTo>
                  </a:path>
                </a:pathLst>
              </a:custGeom>
              <a:solidFill>
                <a:srgbClr val="FFFF66"/>
              </a:solidFill>
              <a:ln w="9525" cap="rnd">
                <a:solidFill>
                  <a:schemeClr val="tx1"/>
                </a:solidFill>
                <a:round/>
                <a:headEnd/>
                <a:tailEnd/>
              </a:ln>
            </p:spPr>
            <p:txBody>
              <a:bodyPr/>
              <a:lstStyle/>
              <a:p>
                <a:endParaRPr lang="en-US"/>
              </a:p>
            </p:txBody>
          </p:sp>
          <p:sp>
            <p:nvSpPr>
              <p:cNvPr id="79185" name="Freeform 194"/>
              <p:cNvSpPr>
                <a:spLocks noChangeAspect="1"/>
              </p:cNvSpPr>
              <p:nvPr/>
            </p:nvSpPr>
            <p:spPr bwMode="auto">
              <a:xfrm>
                <a:off x="1970" y="3109"/>
                <a:ext cx="129" cy="62"/>
              </a:xfrm>
              <a:custGeom>
                <a:avLst/>
                <a:gdLst>
                  <a:gd name="T0" fmla="*/ 0 w 473"/>
                  <a:gd name="T1" fmla="*/ 0 h 228"/>
                  <a:gd name="T2" fmla="*/ 0 w 473"/>
                  <a:gd name="T3" fmla="*/ 0 h 228"/>
                  <a:gd name="T4" fmla="*/ 0 w 473"/>
                  <a:gd name="T5" fmla="*/ 0 h 228"/>
                  <a:gd name="T6" fmla="*/ 0 w 473"/>
                  <a:gd name="T7" fmla="*/ 0 h 228"/>
                  <a:gd name="T8" fmla="*/ 0 w 473"/>
                  <a:gd name="T9" fmla="*/ 0 h 228"/>
                  <a:gd name="T10" fmla="*/ 0 w 473"/>
                  <a:gd name="T11" fmla="*/ 0 h 228"/>
                  <a:gd name="T12" fmla="*/ 0 w 473"/>
                  <a:gd name="T13" fmla="*/ 0 h 228"/>
                  <a:gd name="T14" fmla="*/ 0 w 473"/>
                  <a:gd name="T15" fmla="*/ 0 h 228"/>
                  <a:gd name="T16" fmla="*/ 0 w 473"/>
                  <a:gd name="T17" fmla="*/ 0 h 228"/>
                  <a:gd name="T18" fmla="*/ 0 w 473"/>
                  <a:gd name="T19" fmla="*/ 0 h 228"/>
                  <a:gd name="T20" fmla="*/ 0 w 473"/>
                  <a:gd name="T21" fmla="*/ 0 h 228"/>
                  <a:gd name="T22" fmla="*/ 0 w 473"/>
                  <a:gd name="T23" fmla="*/ 0 h 228"/>
                  <a:gd name="T24" fmla="*/ 0 w 473"/>
                  <a:gd name="T25" fmla="*/ 0 h 228"/>
                  <a:gd name="T26" fmla="*/ 0 w 473"/>
                  <a:gd name="T27" fmla="*/ 0 h 228"/>
                  <a:gd name="T28" fmla="*/ 0 w 473"/>
                  <a:gd name="T29" fmla="*/ 0 h 228"/>
                  <a:gd name="T30" fmla="*/ 0 w 473"/>
                  <a:gd name="T31" fmla="*/ 0 h 228"/>
                  <a:gd name="T32" fmla="*/ 0 w 473"/>
                  <a:gd name="T33" fmla="*/ 0 h 228"/>
                  <a:gd name="T34" fmla="*/ 0 w 473"/>
                  <a:gd name="T35" fmla="*/ 0 h 228"/>
                  <a:gd name="T36" fmla="*/ 0 w 473"/>
                  <a:gd name="T37" fmla="*/ 0 h 228"/>
                  <a:gd name="T38" fmla="*/ 0 w 473"/>
                  <a:gd name="T39" fmla="*/ 0 h 228"/>
                  <a:gd name="T40" fmla="*/ 0 w 473"/>
                  <a:gd name="T41" fmla="*/ 0 h 228"/>
                  <a:gd name="T42" fmla="*/ 0 w 473"/>
                  <a:gd name="T43" fmla="*/ 0 h 228"/>
                  <a:gd name="T44" fmla="*/ 0 w 473"/>
                  <a:gd name="T45" fmla="*/ 0 h 2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73"/>
                  <a:gd name="T70" fmla="*/ 0 h 228"/>
                  <a:gd name="T71" fmla="*/ 473 w 473"/>
                  <a:gd name="T72" fmla="*/ 228 h 2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73" h="228">
                    <a:moveTo>
                      <a:pt x="0" y="170"/>
                    </a:moveTo>
                    <a:cubicBezTo>
                      <a:pt x="10" y="174"/>
                      <a:pt x="18" y="173"/>
                      <a:pt x="27" y="172"/>
                    </a:cubicBezTo>
                    <a:cubicBezTo>
                      <a:pt x="34" y="169"/>
                      <a:pt x="39" y="166"/>
                      <a:pt x="46" y="165"/>
                    </a:cubicBezTo>
                    <a:cubicBezTo>
                      <a:pt x="60" y="160"/>
                      <a:pt x="69" y="159"/>
                      <a:pt x="84" y="151"/>
                    </a:cubicBezTo>
                    <a:cubicBezTo>
                      <a:pt x="95" y="149"/>
                      <a:pt x="109" y="146"/>
                      <a:pt x="120" y="145"/>
                    </a:cubicBezTo>
                    <a:cubicBezTo>
                      <a:pt x="134" y="140"/>
                      <a:pt x="123" y="141"/>
                      <a:pt x="143" y="140"/>
                    </a:cubicBezTo>
                    <a:cubicBezTo>
                      <a:pt x="157" y="135"/>
                      <a:pt x="164" y="131"/>
                      <a:pt x="176" y="122"/>
                    </a:cubicBezTo>
                    <a:cubicBezTo>
                      <a:pt x="184" y="117"/>
                      <a:pt x="185" y="107"/>
                      <a:pt x="191" y="102"/>
                    </a:cubicBezTo>
                    <a:cubicBezTo>
                      <a:pt x="197" y="97"/>
                      <a:pt x="205" y="94"/>
                      <a:pt x="209" y="90"/>
                    </a:cubicBezTo>
                    <a:cubicBezTo>
                      <a:pt x="213" y="86"/>
                      <a:pt x="215" y="80"/>
                      <a:pt x="218" y="76"/>
                    </a:cubicBezTo>
                    <a:cubicBezTo>
                      <a:pt x="221" y="74"/>
                      <a:pt x="225" y="69"/>
                      <a:pt x="227" y="66"/>
                    </a:cubicBezTo>
                    <a:cubicBezTo>
                      <a:pt x="230" y="64"/>
                      <a:pt x="236" y="61"/>
                      <a:pt x="236" y="61"/>
                    </a:cubicBezTo>
                    <a:cubicBezTo>
                      <a:pt x="241" y="52"/>
                      <a:pt x="249" y="50"/>
                      <a:pt x="256" y="45"/>
                    </a:cubicBezTo>
                    <a:cubicBezTo>
                      <a:pt x="262" y="37"/>
                      <a:pt x="277" y="26"/>
                      <a:pt x="286" y="24"/>
                    </a:cubicBezTo>
                    <a:cubicBezTo>
                      <a:pt x="296" y="14"/>
                      <a:pt x="318" y="3"/>
                      <a:pt x="333" y="1"/>
                    </a:cubicBezTo>
                    <a:cubicBezTo>
                      <a:pt x="348" y="2"/>
                      <a:pt x="358" y="0"/>
                      <a:pt x="372" y="9"/>
                    </a:cubicBezTo>
                    <a:cubicBezTo>
                      <a:pt x="380" y="22"/>
                      <a:pt x="385" y="22"/>
                      <a:pt x="394" y="41"/>
                    </a:cubicBezTo>
                    <a:cubicBezTo>
                      <a:pt x="398" y="46"/>
                      <a:pt x="404" y="67"/>
                      <a:pt x="404" y="67"/>
                    </a:cubicBezTo>
                    <a:cubicBezTo>
                      <a:pt x="406" y="74"/>
                      <a:pt x="414" y="80"/>
                      <a:pt x="418" y="85"/>
                    </a:cubicBezTo>
                    <a:cubicBezTo>
                      <a:pt x="425" y="93"/>
                      <a:pt x="428" y="99"/>
                      <a:pt x="438" y="100"/>
                    </a:cubicBezTo>
                    <a:cubicBezTo>
                      <a:pt x="442" y="108"/>
                      <a:pt x="452" y="114"/>
                      <a:pt x="457" y="121"/>
                    </a:cubicBezTo>
                    <a:cubicBezTo>
                      <a:pt x="460" y="132"/>
                      <a:pt x="466" y="145"/>
                      <a:pt x="471" y="155"/>
                    </a:cubicBezTo>
                    <a:cubicBezTo>
                      <a:pt x="473" y="169"/>
                      <a:pt x="466" y="212"/>
                      <a:pt x="450" y="228"/>
                    </a:cubicBezTo>
                  </a:path>
                </a:pathLst>
              </a:custGeom>
              <a:solidFill>
                <a:srgbClr val="FFFF66"/>
              </a:solidFill>
              <a:ln w="9525" cap="rnd">
                <a:solidFill>
                  <a:schemeClr val="tx1"/>
                </a:solidFill>
                <a:round/>
                <a:headEnd/>
                <a:tailEnd/>
              </a:ln>
            </p:spPr>
            <p:txBody>
              <a:bodyPr/>
              <a:lstStyle/>
              <a:p>
                <a:endParaRPr lang="en-US"/>
              </a:p>
            </p:txBody>
          </p:sp>
          <p:sp>
            <p:nvSpPr>
              <p:cNvPr id="79186" name="Freeform 195"/>
              <p:cNvSpPr>
                <a:spLocks noChangeAspect="1"/>
              </p:cNvSpPr>
              <p:nvPr/>
            </p:nvSpPr>
            <p:spPr bwMode="auto">
              <a:xfrm>
                <a:off x="2025" y="3131"/>
                <a:ext cx="30" cy="30"/>
              </a:xfrm>
              <a:custGeom>
                <a:avLst/>
                <a:gdLst>
                  <a:gd name="T0" fmla="*/ 0 w 109"/>
                  <a:gd name="T1" fmla="*/ 0 h 111"/>
                  <a:gd name="T2" fmla="*/ 0 w 109"/>
                  <a:gd name="T3" fmla="*/ 0 h 111"/>
                  <a:gd name="T4" fmla="*/ 0 w 109"/>
                  <a:gd name="T5" fmla="*/ 0 h 111"/>
                  <a:gd name="T6" fmla="*/ 0 w 109"/>
                  <a:gd name="T7" fmla="*/ 0 h 111"/>
                  <a:gd name="T8" fmla="*/ 0 w 109"/>
                  <a:gd name="T9" fmla="*/ 0 h 111"/>
                  <a:gd name="T10" fmla="*/ 0 w 109"/>
                  <a:gd name="T11" fmla="*/ 0 h 111"/>
                  <a:gd name="T12" fmla="*/ 0 w 109"/>
                  <a:gd name="T13" fmla="*/ 0 h 111"/>
                  <a:gd name="T14" fmla="*/ 0 60000 65536"/>
                  <a:gd name="T15" fmla="*/ 0 60000 65536"/>
                  <a:gd name="T16" fmla="*/ 0 60000 65536"/>
                  <a:gd name="T17" fmla="*/ 0 60000 65536"/>
                  <a:gd name="T18" fmla="*/ 0 60000 65536"/>
                  <a:gd name="T19" fmla="*/ 0 60000 65536"/>
                  <a:gd name="T20" fmla="*/ 0 60000 65536"/>
                  <a:gd name="T21" fmla="*/ 0 w 109"/>
                  <a:gd name="T22" fmla="*/ 0 h 111"/>
                  <a:gd name="T23" fmla="*/ 109 w 109"/>
                  <a:gd name="T24" fmla="*/ 111 h 1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9" h="111">
                    <a:moveTo>
                      <a:pt x="109" y="0"/>
                    </a:moveTo>
                    <a:cubicBezTo>
                      <a:pt x="108" y="4"/>
                      <a:pt x="105" y="7"/>
                      <a:pt x="103" y="11"/>
                    </a:cubicBezTo>
                    <a:cubicBezTo>
                      <a:pt x="102" y="25"/>
                      <a:pt x="109" y="34"/>
                      <a:pt x="96" y="42"/>
                    </a:cubicBezTo>
                    <a:cubicBezTo>
                      <a:pt x="91" y="48"/>
                      <a:pt x="86" y="63"/>
                      <a:pt x="79" y="67"/>
                    </a:cubicBezTo>
                    <a:cubicBezTo>
                      <a:pt x="76" y="71"/>
                      <a:pt x="54" y="86"/>
                      <a:pt x="49" y="88"/>
                    </a:cubicBezTo>
                    <a:cubicBezTo>
                      <a:pt x="35" y="102"/>
                      <a:pt x="34" y="103"/>
                      <a:pt x="14" y="104"/>
                    </a:cubicBezTo>
                    <a:cubicBezTo>
                      <a:pt x="7" y="106"/>
                      <a:pt x="5" y="106"/>
                      <a:pt x="0" y="111"/>
                    </a:cubicBezTo>
                  </a:path>
                </a:pathLst>
              </a:custGeom>
              <a:solidFill>
                <a:srgbClr val="FFFF66"/>
              </a:solidFill>
              <a:ln w="9525" cap="rnd">
                <a:solidFill>
                  <a:schemeClr val="tx1"/>
                </a:solidFill>
                <a:round/>
                <a:headEnd/>
                <a:tailEnd/>
              </a:ln>
            </p:spPr>
            <p:txBody>
              <a:bodyPr/>
              <a:lstStyle/>
              <a:p>
                <a:endParaRPr lang="en-US"/>
              </a:p>
            </p:txBody>
          </p:sp>
          <p:sp>
            <p:nvSpPr>
              <p:cNvPr id="79187" name="Freeform 196"/>
              <p:cNvSpPr>
                <a:spLocks noChangeAspect="1"/>
              </p:cNvSpPr>
              <p:nvPr/>
            </p:nvSpPr>
            <p:spPr bwMode="auto">
              <a:xfrm>
                <a:off x="2053" y="3140"/>
                <a:ext cx="32" cy="29"/>
              </a:xfrm>
              <a:custGeom>
                <a:avLst/>
                <a:gdLst>
                  <a:gd name="T0" fmla="*/ 0 w 118"/>
                  <a:gd name="T1" fmla="*/ 0 h 106"/>
                  <a:gd name="T2" fmla="*/ 0 w 118"/>
                  <a:gd name="T3" fmla="*/ 0 h 106"/>
                  <a:gd name="T4" fmla="*/ 0 w 118"/>
                  <a:gd name="T5" fmla="*/ 0 h 106"/>
                  <a:gd name="T6" fmla="*/ 0 w 118"/>
                  <a:gd name="T7" fmla="*/ 0 h 106"/>
                  <a:gd name="T8" fmla="*/ 0 w 118"/>
                  <a:gd name="T9" fmla="*/ 0 h 106"/>
                  <a:gd name="T10" fmla="*/ 0 w 118"/>
                  <a:gd name="T11" fmla="*/ 0 h 106"/>
                  <a:gd name="T12" fmla="*/ 0 w 118"/>
                  <a:gd name="T13" fmla="*/ 0 h 106"/>
                  <a:gd name="T14" fmla="*/ 0 60000 65536"/>
                  <a:gd name="T15" fmla="*/ 0 60000 65536"/>
                  <a:gd name="T16" fmla="*/ 0 60000 65536"/>
                  <a:gd name="T17" fmla="*/ 0 60000 65536"/>
                  <a:gd name="T18" fmla="*/ 0 60000 65536"/>
                  <a:gd name="T19" fmla="*/ 0 60000 65536"/>
                  <a:gd name="T20" fmla="*/ 0 60000 65536"/>
                  <a:gd name="T21" fmla="*/ 0 w 118"/>
                  <a:gd name="T22" fmla="*/ 0 h 106"/>
                  <a:gd name="T23" fmla="*/ 118 w 118"/>
                  <a:gd name="T24" fmla="*/ 106 h 1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8" h="106">
                    <a:moveTo>
                      <a:pt x="0" y="0"/>
                    </a:moveTo>
                    <a:cubicBezTo>
                      <a:pt x="7" y="1"/>
                      <a:pt x="12" y="4"/>
                      <a:pt x="18" y="5"/>
                    </a:cubicBezTo>
                    <a:cubicBezTo>
                      <a:pt x="28" y="9"/>
                      <a:pt x="33" y="16"/>
                      <a:pt x="41" y="21"/>
                    </a:cubicBezTo>
                    <a:cubicBezTo>
                      <a:pt x="49" y="31"/>
                      <a:pt x="59" y="38"/>
                      <a:pt x="66" y="49"/>
                    </a:cubicBezTo>
                    <a:cubicBezTo>
                      <a:pt x="72" y="58"/>
                      <a:pt x="80" y="66"/>
                      <a:pt x="85" y="73"/>
                    </a:cubicBezTo>
                    <a:cubicBezTo>
                      <a:pt x="90" y="80"/>
                      <a:pt x="93" y="88"/>
                      <a:pt x="99" y="93"/>
                    </a:cubicBezTo>
                    <a:cubicBezTo>
                      <a:pt x="102" y="94"/>
                      <a:pt x="118" y="103"/>
                      <a:pt x="118" y="106"/>
                    </a:cubicBezTo>
                  </a:path>
                </a:pathLst>
              </a:custGeom>
              <a:solidFill>
                <a:srgbClr val="FFFF66"/>
              </a:solidFill>
              <a:ln w="9525" cap="rnd">
                <a:solidFill>
                  <a:schemeClr val="tx1"/>
                </a:solidFill>
                <a:round/>
                <a:headEnd/>
                <a:tailEnd/>
              </a:ln>
            </p:spPr>
            <p:txBody>
              <a:bodyPr/>
              <a:lstStyle/>
              <a:p>
                <a:endParaRPr lang="en-US"/>
              </a:p>
            </p:txBody>
          </p:sp>
          <p:sp>
            <p:nvSpPr>
              <p:cNvPr id="79188" name="Freeform 197"/>
              <p:cNvSpPr>
                <a:spLocks noChangeAspect="1"/>
              </p:cNvSpPr>
              <p:nvPr/>
            </p:nvSpPr>
            <p:spPr bwMode="auto">
              <a:xfrm>
                <a:off x="2048" y="3155"/>
                <a:ext cx="3" cy="14"/>
              </a:xfrm>
              <a:custGeom>
                <a:avLst/>
                <a:gdLst>
                  <a:gd name="T0" fmla="*/ 0 w 11"/>
                  <a:gd name="T1" fmla="*/ 0 h 53"/>
                  <a:gd name="T2" fmla="*/ 0 w 11"/>
                  <a:gd name="T3" fmla="*/ 0 h 53"/>
                  <a:gd name="T4" fmla="*/ 0 w 11"/>
                  <a:gd name="T5" fmla="*/ 0 h 53"/>
                  <a:gd name="T6" fmla="*/ 0 60000 65536"/>
                  <a:gd name="T7" fmla="*/ 0 60000 65536"/>
                  <a:gd name="T8" fmla="*/ 0 60000 65536"/>
                  <a:gd name="T9" fmla="*/ 0 w 11"/>
                  <a:gd name="T10" fmla="*/ 0 h 53"/>
                  <a:gd name="T11" fmla="*/ 11 w 11"/>
                  <a:gd name="T12" fmla="*/ 53 h 53"/>
                </a:gdLst>
                <a:ahLst/>
                <a:cxnLst>
                  <a:cxn ang="T6">
                    <a:pos x="T0" y="T1"/>
                  </a:cxn>
                  <a:cxn ang="T7">
                    <a:pos x="T2" y="T3"/>
                  </a:cxn>
                  <a:cxn ang="T8">
                    <a:pos x="T4" y="T5"/>
                  </a:cxn>
                </a:cxnLst>
                <a:rect l="T9" t="T10" r="T11" b="T12"/>
                <a:pathLst>
                  <a:path w="11" h="53">
                    <a:moveTo>
                      <a:pt x="9" y="53"/>
                    </a:moveTo>
                    <a:cubicBezTo>
                      <a:pt x="11" y="47"/>
                      <a:pt x="5" y="42"/>
                      <a:pt x="6" y="35"/>
                    </a:cubicBezTo>
                    <a:cubicBezTo>
                      <a:pt x="4" y="18"/>
                      <a:pt x="0" y="18"/>
                      <a:pt x="0" y="0"/>
                    </a:cubicBezTo>
                  </a:path>
                </a:pathLst>
              </a:custGeom>
              <a:solidFill>
                <a:srgbClr val="FFFF66"/>
              </a:solidFill>
              <a:ln w="9525" cap="rnd">
                <a:solidFill>
                  <a:schemeClr val="tx1"/>
                </a:solidFill>
                <a:round/>
                <a:headEnd/>
                <a:tailEnd/>
              </a:ln>
            </p:spPr>
            <p:txBody>
              <a:bodyPr/>
              <a:lstStyle/>
              <a:p>
                <a:endParaRPr lang="en-US"/>
              </a:p>
            </p:txBody>
          </p:sp>
          <p:sp>
            <p:nvSpPr>
              <p:cNvPr id="79189" name="Freeform 198"/>
              <p:cNvSpPr>
                <a:spLocks noChangeAspect="1"/>
              </p:cNvSpPr>
              <p:nvPr/>
            </p:nvSpPr>
            <p:spPr bwMode="auto">
              <a:xfrm>
                <a:off x="2069" y="3132"/>
                <a:ext cx="14" cy="19"/>
              </a:xfrm>
              <a:custGeom>
                <a:avLst/>
                <a:gdLst>
                  <a:gd name="T0" fmla="*/ 0 w 50"/>
                  <a:gd name="T1" fmla="*/ 0 h 70"/>
                  <a:gd name="T2" fmla="*/ 0 w 50"/>
                  <a:gd name="T3" fmla="*/ 0 h 70"/>
                  <a:gd name="T4" fmla="*/ 0 w 50"/>
                  <a:gd name="T5" fmla="*/ 0 h 70"/>
                  <a:gd name="T6" fmla="*/ 0 w 50"/>
                  <a:gd name="T7" fmla="*/ 0 h 70"/>
                  <a:gd name="T8" fmla="*/ 0 w 50"/>
                  <a:gd name="T9" fmla="*/ 0 h 70"/>
                  <a:gd name="T10" fmla="*/ 0 60000 65536"/>
                  <a:gd name="T11" fmla="*/ 0 60000 65536"/>
                  <a:gd name="T12" fmla="*/ 0 60000 65536"/>
                  <a:gd name="T13" fmla="*/ 0 60000 65536"/>
                  <a:gd name="T14" fmla="*/ 0 60000 65536"/>
                  <a:gd name="T15" fmla="*/ 0 w 50"/>
                  <a:gd name="T16" fmla="*/ 0 h 70"/>
                  <a:gd name="T17" fmla="*/ 50 w 50"/>
                  <a:gd name="T18" fmla="*/ 70 h 70"/>
                </a:gdLst>
                <a:ahLst/>
                <a:cxnLst>
                  <a:cxn ang="T10">
                    <a:pos x="T0" y="T1"/>
                  </a:cxn>
                  <a:cxn ang="T11">
                    <a:pos x="T2" y="T3"/>
                  </a:cxn>
                  <a:cxn ang="T12">
                    <a:pos x="T4" y="T5"/>
                  </a:cxn>
                  <a:cxn ang="T13">
                    <a:pos x="T6" y="T7"/>
                  </a:cxn>
                  <a:cxn ang="T14">
                    <a:pos x="T8" y="T9"/>
                  </a:cxn>
                </a:cxnLst>
                <a:rect l="T15" t="T16" r="T17" b="T18"/>
                <a:pathLst>
                  <a:path w="50" h="70">
                    <a:moveTo>
                      <a:pt x="0" y="25"/>
                    </a:moveTo>
                    <a:cubicBezTo>
                      <a:pt x="9" y="23"/>
                      <a:pt x="8" y="23"/>
                      <a:pt x="15" y="20"/>
                    </a:cubicBezTo>
                    <a:cubicBezTo>
                      <a:pt x="13" y="15"/>
                      <a:pt x="16" y="4"/>
                      <a:pt x="11" y="0"/>
                    </a:cubicBezTo>
                    <a:cubicBezTo>
                      <a:pt x="15" y="21"/>
                      <a:pt x="24" y="34"/>
                      <a:pt x="41" y="45"/>
                    </a:cubicBezTo>
                    <a:cubicBezTo>
                      <a:pt x="43" y="49"/>
                      <a:pt x="50" y="70"/>
                      <a:pt x="50" y="70"/>
                    </a:cubicBezTo>
                  </a:path>
                </a:pathLst>
              </a:custGeom>
              <a:solidFill>
                <a:srgbClr val="FFFF66"/>
              </a:solidFill>
              <a:ln w="9525" cap="rnd">
                <a:solidFill>
                  <a:schemeClr val="tx1"/>
                </a:solidFill>
                <a:round/>
                <a:headEnd/>
                <a:tailEnd/>
              </a:ln>
            </p:spPr>
            <p:txBody>
              <a:bodyPr/>
              <a:lstStyle/>
              <a:p>
                <a:endParaRPr lang="en-US"/>
              </a:p>
            </p:txBody>
          </p:sp>
          <p:sp>
            <p:nvSpPr>
              <p:cNvPr id="79190" name="Freeform 199"/>
              <p:cNvSpPr>
                <a:spLocks noChangeAspect="1"/>
              </p:cNvSpPr>
              <p:nvPr/>
            </p:nvSpPr>
            <p:spPr bwMode="auto">
              <a:xfrm>
                <a:off x="2047" y="3066"/>
                <a:ext cx="33" cy="50"/>
              </a:xfrm>
              <a:custGeom>
                <a:avLst/>
                <a:gdLst>
                  <a:gd name="T0" fmla="*/ 0 w 122"/>
                  <a:gd name="T1" fmla="*/ 0 h 183"/>
                  <a:gd name="T2" fmla="*/ 0 w 122"/>
                  <a:gd name="T3" fmla="*/ 0 h 183"/>
                  <a:gd name="T4" fmla="*/ 0 w 122"/>
                  <a:gd name="T5" fmla="*/ 0 h 183"/>
                  <a:gd name="T6" fmla="*/ 0 w 122"/>
                  <a:gd name="T7" fmla="*/ 0 h 183"/>
                  <a:gd name="T8" fmla="*/ 0 w 122"/>
                  <a:gd name="T9" fmla="*/ 0 h 183"/>
                  <a:gd name="T10" fmla="*/ 0 w 122"/>
                  <a:gd name="T11" fmla="*/ 0 h 183"/>
                  <a:gd name="T12" fmla="*/ 0 w 122"/>
                  <a:gd name="T13" fmla="*/ 0 h 183"/>
                  <a:gd name="T14" fmla="*/ 0 60000 65536"/>
                  <a:gd name="T15" fmla="*/ 0 60000 65536"/>
                  <a:gd name="T16" fmla="*/ 0 60000 65536"/>
                  <a:gd name="T17" fmla="*/ 0 60000 65536"/>
                  <a:gd name="T18" fmla="*/ 0 60000 65536"/>
                  <a:gd name="T19" fmla="*/ 0 60000 65536"/>
                  <a:gd name="T20" fmla="*/ 0 60000 65536"/>
                  <a:gd name="T21" fmla="*/ 0 w 122"/>
                  <a:gd name="T22" fmla="*/ 0 h 183"/>
                  <a:gd name="T23" fmla="*/ 122 w 122"/>
                  <a:gd name="T24" fmla="*/ 183 h 18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183">
                    <a:moveTo>
                      <a:pt x="0" y="183"/>
                    </a:moveTo>
                    <a:cubicBezTo>
                      <a:pt x="5" y="174"/>
                      <a:pt x="9" y="158"/>
                      <a:pt x="17" y="151"/>
                    </a:cubicBezTo>
                    <a:cubicBezTo>
                      <a:pt x="15" y="146"/>
                      <a:pt x="32" y="125"/>
                      <a:pt x="38" y="120"/>
                    </a:cubicBezTo>
                    <a:cubicBezTo>
                      <a:pt x="42" y="113"/>
                      <a:pt x="55" y="110"/>
                      <a:pt x="62" y="105"/>
                    </a:cubicBezTo>
                    <a:cubicBezTo>
                      <a:pt x="76" y="94"/>
                      <a:pt x="83" y="83"/>
                      <a:pt x="88" y="67"/>
                    </a:cubicBezTo>
                    <a:cubicBezTo>
                      <a:pt x="89" y="45"/>
                      <a:pt x="95" y="24"/>
                      <a:pt x="115" y="12"/>
                    </a:cubicBezTo>
                    <a:cubicBezTo>
                      <a:pt x="118" y="7"/>
                      <a:pt x="119" y="4"/>
                      <a:pt x="122" y="0"/>
                    </a:cubicBezTo>
                  </a:path>
                </a:pathLst>
              </a:custGeom>
              <a:solidFill>
                <a:srgbClr val="FFFF66"/>
              </a:solidFill>
              <a:ln w="9525" cap="rnd">
                <a:solidFill>
                  <a:schemeClr val="tx1"/>
                </a:solidFill>
                <a:round/>
                <a:headEnd/>
                <a:tailEnd/>
              </a:ln>
            </p:spPr>
            <p:txBody>
              <a:bodyPr/>
              <a:lstStyle/>
              <a:p>
                <a:endParaRPr lang="en-US"/>
              </a:p>
            </p:txBody>
          </p:sp>
          <p:sp>
            <p:nvSpPr>
              <p:cNvPr id="79191" name="Freeform 200"/>
              <p:cNvSpPr>
                <a:spLocks noChangeAspect="1"/>
              </p:cNvSpPr>
              <p:nvPr/>
            </p:nvSpPr>
            <p:spPr bwMode="auto">
              <a:xfrm>
                <a:off x="2071" y="3075"/>
                <a:ext cx="15" cy="9"/>
              </a:xfrm>
              <a:custGeom>
                <a:avLst/>
                <a:gdLst>
                  <a:gd name="T0" fmla="*/ 0 w 55"/>
                  <a:gd name="T1" fmla="*/ 0 h 34"/>
                  <a:gd name="T2" fmla="*/ 0 w 55"/>
                  <a:gd name="T3" fmla="*/ 0 h 34"/>
                  <a:gd name="T4" fmla="*/ 0 w 55"/>
                  <a:gd name="T5" fmla="*/ 0 h 34"/>
                  <a:gd name="T6" fmla="*/ 0 60000 65536"/>
                  <a:gd name="T7" fmla="*/ 0 60000 65536"/>
                  <a:gd name="T8" fmla="*/ 0 60000 65536"/>
                  <a:gd name="T9" fmla="*/ 0 w 55"/>
                  <a:gd name="T10" fmla="*/ 0 h 34"/>
                  <a:gd name="T11" fmla="*/ 55 w 55"/>
                  <a:gd name="T12" fmla="*/ 34 h 34"/>
                </a:gdLst>
                <a:ahLst/>
                <a:cxnLst>
                  <a:cxn ang="T6">
                    <a:pos x="T0" y="T1"/>
                  </a:cxn>
                  <a:cxn ang="T7">
                    <a:pos x="T2" y="T3"/>
                  </a:cxn>
                  <a:cxn ang="T8">
                    <a:pos x="T4" y="T5"/>
                  </a:cxn>
                </a:cxnLst>
                <a:rect l="T9" t="T10" r="T11" b="T12"/>
                <a:pathLst>
                  <a:path w="55" h="34">
                    <a:moveTo>
                      <a:pt x="0" y="34"/>
                    </a:moveTo>
                    <a:cubicBezTo>
                      <a:pt x="3" y="17"/>
                      <a:pt x="9" y="8"/>
                      <a:pt x="26" y="6"/>
                    </a:cubicBezTo>
                    <a:cubicBezTo>
                      <a:pt x="37" y="0"/>
                      <a:pt x="28" y="4"/>
                      <a:pt x="55" y="4"/>
                    </a:cubicBezTo>
                  </a:path>
                </a:pathLst>
              </a:custGeom>
              <a:solidFill>
                <a:srgbClr val="FFFF66"/>
              </a:solidFill>
              <a:ln w="9525" cap="rnd">
                <a:solidFill>
                  <a:schemeClr val="tx1"/>
                </a:solidFill>
                <a:round/>
                <a:headEnd/>
                <a:tailEnd/>
              </a:ln>
            </p:spPr>
            <p:txBody>
              <a:bodyPr/>
              <a:lstStyle/>
              <a:p>
                <a:endParaRPr lang="en-US"/>
              </a:p>
            </p:txBody>
          </p:sp>
          <p:sp>
            <p:nvSpPr>
              <p:cNvPr id="79192" name="Freeform 201"/>
              <p:cNvSpPr>
                <a:spLocks noChangeAspect="1"/>
              </p:cNvSpPr>
              <p:nvPr/>
            </p:nvSpPr>
            <p:spPr bwMode="auto">
              <a:xfrm>
                <a:off x="2077" y="3085"/>
                <a:ext cx="5" cy="25"/>
              </a:xfrm>
              <a:custGeom>
                <a:avLst/>
                <a:gdLst>
                  <a:gd name="T0" fmla="*/ 0 w 18"/>
                  <a:gd name="T1" fmla="*/ 0 h 95"/>
                  <a:gd name="T2" fmla="*/ 0 w 18"/>
                  <a:gd name="T3" fmla="*/ 0 h 95"/>
                  <a:gd name="T4" fmla="*/ 0 w 18"/>
                  <a:gd name="T5" fmla="*/ 0 h 95"/>
                  <a:gd name="T6" fmla="*/ 0 60000 65536"/>
                  <a:gd name="T7" fmla="*/ 0 60000 65536"/>
                  <a:gd name="T8" fmla="*/ 0 60000 65536"/>
                  <a:gd name="T9" fmla="*/ 0 w 18"/>
                  <a:gd name="T10" fmla="*/ 0 h 95"/>
                  <a:gd name="T11" fmla="*/ 18 w 18"/>
                  <a:gd name="T12" fmla="*/ 95 h 95"/>
                </a:gdLst>
                <a:ahLst/>
                <a:cxnLst>
                  <a:cxn ang="T6">
                    <a:pos x="T0" y="T1"/>
                  </a:cxn>
                  <a:cxn ang="T7">
                    <a:pos x="T2" y="T3"/>
                  </a:cxn>
                  <a:cxn ang="T8">
                    <a:pos x="T4" y="T5"/>
                  </a:cxn>
                </a:cxnLst>
                <a:rect l="T9" t="T10" r="T11" b="T12"/>
                <a:pathLst>
                  <a:path w="18" h="95">
                    <a:moveTo>
                      <a:pt x="8" y="0"/>
                    </a:moveTo>
                    <a:cubicBezTo>
                      <a:pt x="11" y="18"/>
                      <a:pt x="18" y="46"/>
                      <a:pt x="3" y="58"/>
                    </a:cubicBezTo>
                    <a:cubicBezTo>
                      <a:pt x="0" y="71"/>
                      <a:pt x="3" y="82"/>
                      <a:pt x="3" y="95"/>
                    </a:cubicBezTo>
                  </a:path>
                </a:pathLst>
              </a:custGeom>
              <a:solidFill>
                <a:srgbClr val="FFFF66"/>
              </a:solidFill>
              <a:ln w="9525" cap="rnd">
                <a:solidFill>
                  <a:schemeClr val="tx1"/>
                </a:solidFill>
                <a:round/>
                <a:headEnd/>
                <a:tailEnd/>
              </a:ln>
            </p:spPr>
            <p:txBody>
              <a:bodyPr/>
              <a:lstStyle/>
              <a:p>
                <a:endParaRPr lang="en-US"/>
              </a:p>
            </p:txBody>
          </p:sp>
          <p:sp>
            <p:nvSpPr>
              <p:cNvPr id="79193" name="Freeform 202"/>
              <p:cNvSpPr>
                <a:spLocks noChangeAspect="1"/>
              </p:cNvSpPr>
              <p:nvPr/>
            </p:nvSpPr>
            <p:spPr bwMode="auto">
              <a:xfrm>
                <a:off x="2088" y="3085"/>
                <a:ext cx="3" cy="12"/>
              </a:xfrm>
              <a:custGeom>
                <a:avLst/>
                <a:gdLst>
                  <a:gd name="T0" fmla="*/ 0 w 11"/>
                  <a:gd name="T1" fmla="*/ 0 h 42"/>
                  <a:gd name="T2" fmla="*/ 0 w 11"/>
                  <a:gd name="T3" fmla="*/ 0 h 42"/>
                  <a:gd name="T4" fmla="*/ 0 60000 65536"/>
                  <a:gd name="T5" fmla="*/ 0 60000 65536"/>
                  <a:gd name="T6" fmla="*/ 0 w 11"/>
                  <a:gd name="T7" fmla="*/ 0 h 42"/>
                  <a:gd name="T8" fmla="*/ 11 w 11"/>
                  <a:gd name="T9" fmla="*/ 42 h 42"/>
                </a:gdLst>
                <a:ahLst/>
                <a:cxnLst>
                  <a:cxn ang="T4">
                    <a:pos x="T0" y="T1"/>
                  </a:cxn>
                  <a:cxn ang="T5">
                    <a:pos x="T2" y="T3"/>
                  </a:cxn>
                </a:cxnLst>
                <a:rect l="T6" t="T7" r="T8" b="T9"/>
                <a:pathLst>
                  <a:path w="11" h="42">
                    <a:moveTo>
                      <a:pt x="7" y="0"/>
                    </a:moveTo>
                    <a:cubicBezTo>
                      <a:pt x="7" y="16"/>
                      <a:pt x="0" y="42"/>
                      <a:pt x="11" y="42"/>
                    </a:cubicBezTo>
                  </a:path>
                </a:pathLst>
              </a:custGeom>
              <a:solidFill>
                <a:srgbClr val="FFFF66"/>
              </a:solidFill>
              <a:ln w="9525" cap="rnd">
                <a:solidFill>
                  <a:schemeClr val="tx1"/>
                </a:solidFill>
                <a:round/>
                <a:headEnd/>
                <a:tailEnd/>
              </a:ln>
            </p:spPr>
            <p:txBody>
              <a:bodyPr/>
              <a:lstStyle/>
              <a:p>
                <a:endParaRPr lang="en-US"/>
              </a:p>
            </p:txBody>
          </p:sp>
          <p:sp>
            <p:nvSpPr>
              <p:cNvPr id="79194" name="Freeform 203"/>
              <p:cNvSpPr>
                <a:spLocks noChangeAspect="1"/>
              </p:cNvSpPr>
              <p:nvPr/>
            </p:nvSpPr>
            <p:spPr bwMode="auto">
              <a:xfrm>
                <a:off x="2095" y="3114"/>
                <a:ext cx="11" cy="19"/>
              </a:xfrm>
              <a:custGeom>
                <a:avLst/>
                <a:gdLst>
                  <a:gd name="T0" fmla="*/ 0 w 41"/>
                  <a:gd name="T1" fmla="*/ 0 h 70"/>
                  <a:gd name="T2" fmla="*/ 0 w 41"/>
                  <a:gd name="T3" fmla="*/ 0 h 70"/>
                  <a:gd name="T4" fmla="*/ 0 w 41"/>
                  <a:gd name="T5" fmla="*/ 0 h 70"/>
                  <a:gd name="T6" fmla="*/ 0 w 41"/>
                  <a:gd name="T7" fmla="*/ 0 h 70"/>
                  <a:gd name="T8" fmla="*/ 0 w 41"/>
                  <a:gd name="T9" fmla="*/ 0 h 70"/>
                  <a:gd name="T10" fmla="*/ 0 w 41"/>
                  <a:gd name="T11" fmla="*/ 0 h 70"/>
                  <a:gd name="T12" fmla="*/ 0 w 41"/>
                  <a:gd name="T13" fmla="*/ 0 h 70"/>
                  <a:gd name="T14" fmla="*/ 0 60000 65536"/>
                  <a:gd name="T15" fmla="*/ 0 60000 65536"/>
                  <a:gd name="T16" fmla="*/ 0 60000 65536"/>
                  <a:gd name="T17" fmla="*/ 0 60000 65536"/>
                  <a:gd name="T18" fmla="*/ 0 60000 65536"/>
                  <a:gd name="T19" fmla="*/ 0 60000 65536"/>
                  <a:gd name="T20" fmla="*/ 0 60000 65536"/>
                  <a:gd name="T21" fmla="*/ 0 w 41"/>
                  <a:gd name="T22" fmla="*/ 0 h 70"/>
                  <a:gd name="T23" fmla="*/ 41 w 41"/>
                  <a:gd name="T24" fmla="*/ 70 h 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70">
                    <a:moveTo>
                      <a:pt x="11" y="0"/>
                    </a:moveTo>
                    <a:cubicBezTo>
                      <a:pt x="8" y="8"/>
                      <a:pt x="4" y="15"/>
                      <a:pt x="0" y="22"/>
                    </a:cubicBezTo>
                    <a:cubicBezTo>
                      <a:pt x="0" y="26"/>
                      <a:pt x="8" y="22"/>
                      <a:pt x="11" y="24"/>
                    </a:cubicBezTo>
                    <a:cubicBezTo>
                      <a:pt x="15" y="26"/>
                      <a:pt x="19" y="31"/>
                      <a:pt x="23" y="34"/>
                    </a:cubicBezTo>
                    <a:cubicBezTo>
                      <a:pt x="27" y="38"/>
                      <a:pt x="31" y="40"/>
                      <a:pt x="32" y="45"/>
                    </a:cubicBezTo>
                    <a:cubicBezTo>
                      <a:pt x="33" y="51"/>
                      <a:pt x="33" y="58"/>
                      <a:pt x="34" y="64"/>
                    </a:cubicBezTo>
                    <a:cubicBezTo>
                      <a:pt x="35" y="68"/>
                      <a:pt x="41" y="68"/>
                      <a:pt x="41" y="70"/>
                    </a:cubicBezTo>
                  </a:path>
                </a:pathLst>
              </a:custGeom>
              <a:solidFill>
                <a:srgbClr val="FFFF66"/>
              </a:solidFill>
              <a:ln w="9525" cap="rnd">
                <a:solidFill>
                  <a:schemeClr val="tx1"/>
                </a:solidFill>
                <a:round/>
                <a:headEnd/>
                <a:tailEnd/>
              </a:ln>
            </p:spPr>
            <p:txBody>
              <a:bodyPr/>
              <a:lstStyle/>
              <a:p>
                <a:endParaRPr lang="en-US"/>
              </a:p>
            </p:txBody>
          </p:sp>
          <p:sp>
            <p:nvSpPr>
              <p:cNvPr id="79195" name="Freeform 204"/>
              <p:cNvSpPr>
                <a:spLocks noChangeAspect="1"/>
              </p:cNvSpPr>
              <p:nvPr/>
            </p:nvSpPr>
            <p:spPr bwMode="auto">
              <a:xfrm>
                <a:off x="2085" y="3104"/>
                <a:ext cx="10" cy="6"/>
              </a:xfrm>
              <a:custGeom>
                <a:avLst/>
                <a:gdLst>
                  <a:gd name="T0" fmla="*/ 0 w 36"/>
                  <a:gd name="T1" fmla="*/ 0 h 24"/>
                  <a:gd name="T2" fmla="*/ 0 w 36"/>
                  <a:gd name="T3" fmla="*/ 0 h 24"/>
                  <a:gd name="T4" fmla="*/ 0 w 36"/>
                  <a:gd name="T5" fmla="*/ 0 h 24"/>
                  <a:gd name="T6" fmla="*/ 0 w 36"/>
                  <a:gd name="T7" fmla="*/ 0 h 24"/>
                  <a:gd name="T8" fmla="*/ 0 w 36"/>
                  <a:gd name="T9" fmla="*/ 0 h 24"/>
                  <a:gd name="T10" fmla="*/ 0 60000 65536"/>
                  <a:gd name="T11" fmla="*/ 0 60000 65536"/>
                  <a:gd name="T12" fmla="*/ 0 60000 65536"/>
                  <a:gd name="T13" fmla="*/ 0 60000 65536"/>
                  <a:gd name="T14" fmla="*/ 0 60000 65536"/>
                  <a:gd name="T15" fmla="*/ 0 w 36"/>
                  <a:gd name="T16" fmla="*/ 0 h 24"/>
                  <a:gd name="T17" fmla="*/ 36 w 36"/>
                  <a:gd name="T18" fmla="*/ 24 h 24"/>
                </a:gdLst>
                <a:ahLst/>
                <a:cxnLst>
                  <a:cxn ang="T10">
                    <a:pos x="T0" y="T1"/>
                  </a:cxn>
                  <a:cxn ang="T11">
                    <a:pos x="T2" y="T3"/>
                  </a:cxn>
                  <a:cxn ang="T12">
                    <a:pos x="T4" y="T5"/>
                  </a:cxn>
                  <a:cxn ang="T13">
                    <a:pos x="T6" y="T7"/>
                  </a:cxn>
                  <a:cxn ang="T14">
                    <a:pos x="T8" y="T9"/>
                  </a:cxn>
                </a:cxnLst>
                <a:rect l="T15" t="T16" r="T17" b="T18"/>
                <a:pathLst>
                  <a:path w="36" h="24">
                    <a:moveTo>
                      <a:pt x="0" y="0"/>
                    </a:moveTo>
                    <a:cubicBezTo>
                      <a:pt x="3" y="5"/>
                      <a:pt x="6" y="9"/>
                      <a:pt x="9" y="14"/>
                    </a:cubicBezTo>
                    <a:cubicBezTo>
                      <a:pt x="9" y="15"/>
                      <a:pt x="12" y="23"/>
                      <a:pt x="14" y="23"/>
                    </a:cubicBezTo>
                    <a:cubicBezTo>
                      <a:pt x="19" y="24"/>
                      <a:pt x="22" y="17"/>
                      <a:pt x="22" y="17"/>
                    </a:cubicBezTo>
                    <a:cubicBezTo>
                      <a:pt x="24" y="16"/>
                      <a:pt x="36" y="19"/>
                      <a:pt x="36" y="19"/>
                    </a:cubicBezTo>
                  </a:path>
                </a:pathLst>
              </a:custGeom>
              <a:solidFill>
                <a:srgbClr val="FFFF66"/>
              </a:solidFill>
              <a:ln w="9525" cap="rnd">
                <a:solidFill>
                  <a:schemeClr val="tx1"/>
                </a:solidFill>
                <a:round/>
                <a:headEnd/>
                <a:tailEnd/>
              </a:ln>
            </p:spPr>
            <p:txBody>
              <a:bodyPr/>
              <a:lstStyle/>
              <a:p>
                <a:endParaRPr lang="en-US"/>
              </a:p>
            </p:txBody>
          </p:sp>
          <p:sp>
            <p:nvSpPr>
              <p:cNvPr id="79196" name="Freeform 205"/>
              <p:cNvSpPr>
                <a:spLocks noChangeAspect="1"/>
              </p:cNvSpPr>
              <p:nvPr/>
            </p:nvSpPr>
            <p:spPr bwMode="auto">
              <a:xfrm>
                <a:off x="1892" y="3107"/>
                <a:ext cx="78" cy="28"/>
              </a:xfrm>
              <a:custGeom>
                <a:avLst/>
                <a:gdLst>
                  <a:gd name="T0" fmla="*/ 0 w 287"/>
                  <a:gd name="T1" fmla="*/ 0 h 102"/>
                  <a:gd name="T2" fmla="*/ 0 w 287"/>
                  <a:gd name="T3" fmla="*/ 0 h 102"/>
                  <a:gd name="T4" fmla="*/ 0 w 287"/>
                  <a:gd name="T5" fmla="*/ 0 h 102"/>
                  <a:gd name="T6" fmla="*/ 0 w 287"/>
                  <a:gd name="T7" fmla="*/ 0 h 102"/>
                  <a:gd name="T8" fmla="*/ 0 w 287"/>
                  <a:gd name="T9" fmla="*/ 0 h 102"/>
                  <a:gd name="T10" fmla="*/ 0 w 287"/>
                  <a:gd name="T11" fmla="*/ 0 h 102"/>
                  <a:gd name="T12" fmla="*/ 0 w 287"/>
                  <a:gd name="T13" fmla="*/ 0 h 102"/>
                  <a:gd name="T14" fmla="*/ 0 w 287"/>
                  <a:gd name="T15" fmla="*/ 0 h 102"/>
                  <a:gd name="T16" fmla="*/ 0 60000 65536"/>
                  <a:gd name="T17" fmla="*/ 0 60000 65536"/>
                  <a:gd name="T18" fmla="*/ 0 60000 65536"/>
                  <a:gd name="T19" fmla="*/ 0 60000 65536"/>
                  <a:gd name="T20" fmla="*/ 0 60000 65536"/>
                  <a:gd name="T21" fmla="*/ 0 60000 65536"/>
                  <a:gd name="T22" fmla="*/ 0 60000 65536"/>
                  <a:gd name="T23" fmla="*/ 0 60000 65536"/>
                  <a:gd name="T24" fmla="*/ 0 w 287"/>
                  <a:gd name="T25" fmla="*/ 0 h 102"/>
                  <a:gd name="T26" fmla="*/ 287 w 287"/>
                  <a:gd name="T27" fmla="*/ 102 h 1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7" h="102">
                    <a:moveTo>
                      <a:pt x="0" y="19"/>
                    </a:moveTo>
                    <a:cubicBezTo>
                      <a:pt x="8" y="20"/>
                      <a:pt x="34" y="10"/>
                      <a:pt x="50" y="7"/>
                    </a:cubicBezTo>
                    <a:cubicBezTo>
                      <a:pt x="66" y="5"/>
                      <a:pt x="82" y="2"/>
                      <a:pt x="100" y="3"/>
                    </a:cubicBezTo>
                    <a:cubicBezTo>
                      <a:pt x="127" y="4"/>
                      <a:pt x="126" y="0"/>
                      <a:pt x="159" y="14"/>
                    </a:cubicBezTo>
                    <a:cubicBezTo>
                      <a:pt x="173" y="18"/>
                      <a:pt x="185" y="27"/>
                      <a:pt x="197" y="35"/>
                    </a:cubicBezTo>
                    <a:cubicBezTo>
                      <a:pt x="209" y="42"/>
                      <a:pt x="218" y="47"/>
                      <a:pt x="231" y="58"/>
                    </a:cubicBezTo>
                    <a:cubicBezTo>
                      <a:pt x="247" y="70"/>
                      <a:pt x="265" y="90"/>
                      <a:pt x="275" y="97"/>
                    </a:cubicBezTo>
                    <a:cubicBezTo>
                      <a:pt x="279" y="100"/>
                      <a:pt x="287" y="102"/>
                      <a:pt x="287" y="102"/>
                    </a:cubicBezTo>
                  </a:path>
                </a:pathLst>
              </a:custGeom>
              <a:solidFill>
                <a:srgbClr val="FFFF66"/>
              </a:solidFill>
              <a:ln w="9525" cap="rnd">
                <a:solidFill>
                  <a:schemeClr val="tx1"/>
                </a:solidFill>
                <a:round/>
                <a:headEnd/>
                <a:tailEnd/>
              </a:ln>
            </p:spPr>
            <p:txBody>
              <a:bodyPr/>
              <a:lstStyle/>
              <a:p>
                <a:endParaRPr lang="en-US"/>
              </a:p>
            </p:txBody>
          </p:sp>
          <p:sp>
            <p:nvSpPr>
              <p:cNvPr id="79197" name="Freeform 206"/>
              <p:cNvSpPr>
                <a:spLocks noChangeAspect="1"/>
              </p:cNvSpPr>
              <p:nvPr/>
            </p:nvSpPr>
            <p:spPr bwMode="auto">
              <a:xfrm>
                <a:off x="1886" y="3122"/>
                <a:ext cx="27" cy="21"/>
              </a:xfrm>
              <a:custGeom>
                <a:avLst/>
                <a:gdLst>
                  <a:gd name="T0" fmla="*/ 0 w 98"/>
                  <a:gd name="T1" fmla="*/ 0 h 80"/>
                  <a:gd name="T2" fmla="*/ 0 w 98"/>
                  <a:gd name="T3" fmla="*/ 0 h 80"/>
                  <a:gd name="T4" fmla="*/ 0 w 98"/>
                  <a:gd name="T5" fmla="*/ 0 h 80"/>
                  <a:gd name="T6" fmla="*/ 0 w 98"/>
                  <a:gd name="T7" fmla="*/ 0 h 80"/>
                  <a:gd name="T8" fmla="*/ 0 w 98"/>
                  <a:gd name="T9" fmla="*/ 0 h 80"/>
                  <a:gd name="T10" fmla="*/ 0 60000 65536"/>
                  <a:gd name="T11" fmla="*/ 0 60000 65536"/>
                  <a:gd name="T12" fmla="*/ 0 60000 65536"/>
                  <a:gd name="T13" fmla="*/ 0 60000 65536"/>
                  <a:gd name="T14" fmla="*/ 0 60000 65536"/>
                  <a:gd name="T15" fmla="*/ 0 w 98"/>
                  <a:gd name="T16" fmla="*/ 0 h 80"/>
                  <a:gd name="T17" fmla="*/ 98 w 98"/>
                  <a:gd name="T18" fmla="*/ 80 h 80"/>
                </a:gdLst>
                <a:ahLst/>
                <a:cxnLst>
                  <a:cxn ang="T10">
                    <a:pos x="T0" y="T1"/>
                  </a:cxn>
                  <a:cxn ang="T11">
                    <a:pos x="T2" y="T3"/>
                  </a:cxn>
                  <a:cxn ang="T12">
                    <a:pos x="T4" y="T5"/>
                  </a:cxn>
                  <a:cxn ang="T13">
                    <a:pos x="T6" y="T7"/>
                  </a:cxn>
                  <a:cxn ang="T14">
                    <a:pos x="T8" y="T9"/>
                  </a:cxn>
                </a:cxnLst>
                <a:rect l="T15" t="T16" r="T17" b="T18"/>
                <a:pathLst>
                  <a:path w="98" h="80">
                    <a:moveTo>
                      <a:pt x="6" y="0"/>
                    </a:moveTo>
                    <a:cubicBezTo>
                      <a:pt x="5" y="6"/>
                      <a:pt x="0" y="26"/>
                      <a:pt x="2" y="36"/>
                    </a:cubicBezTo>
                    <a:cubicBezTo>
                      <a:pt x="4" y="46"/>
                      <a:pt x="10" y="55"/>
                      <a:pt x="18" y="62"/>
                    </a:cubicBezTo>
                    <a:cubicBezTo>
                      <a:pt x="25" y="68"/>
                      <a:pt x="38" y="75"/>
                      <a:pt x="51" y="78"/>
                    </a:cubicBezTo>
                    <a:cubicBezTo>
                      <a:pt x="64" y="80"/>
                      <a:pt x="89" y="77"/>
                      <a:pt x="98" y="77"/>
                    </a:cubicBezTo>
                  </a:path>
                </a:pathLst>
              </a:custGeom>
              <a:solidFill>
                <a:srgbClr val="FFFF66"/>
              </a:solidFill>
              <a:ln w="9525" cap="rnd">
                <a:solidFill>
                  <a:schemeClr val="tx1"/>
                </a:solidFill>
                <a:round/>
                <a:headEnd/>
                <a:tailEnd/>
              </a:ln>
            </p:spPr>
            <p:txBody>
              <a:bodyPr/>
              <a:lstStyle/>
              <a:p>
                <a:endParaRPr lang="en-US"/>
              </a:p>
            </p:txBody>
          </p:sp>
          <p:sp>
            <p:nvSpPr>
              <p:cNvPr id="79198" name="Freeform 207"/>
              <p:cNvSpPr>
                <a:spLocks noChangeAspect="1"/>
              </p:cNvSpPr>
              <p:nvPr/>
            </p:nvSpPr>
            <p:spPr bwMode="auto">
              <a:xfrm>
                <a:off x="1885" y="3133"/>
                <a:ext cx="2" cy="1"/>
              </a:xfrm>
              <a:custGeom>
                <a:avLst/>
                <a:gdLst>
                  <a:gd name="T0" fmla="*/ 0 w 8"/>
                  <a:gd name="T1" fmla="*/ 0 h 2"/>
                  <a:gd name="T2" fmla="*/ 0 w 8"/>
                  <a:gd name="T3" fmla="*/ 1 h 2"/>
                  <a:gd name="T4" fmla="*/ 0 w 8"/>
                  <a:gd name="T5" fmla="*/ 1 h 2"/>
                  <a:gd name="T6" fmla="*/ 0 60000 65536"/>
                  <a:gd name="T7" fmla="*/ 0 60000 65536"/>
                  <a:gd name="T8" fmla="*/ 0 60000 65536"/>
                  <a:gd name="T9" fmla="*/ 0 w 8"/>
                  <a:gd name="T10" fmla="*/ 0 h 2"/>
                  <a:gd name="T11" fmla="*/ 8 w 8"/>
                  <a:gd name="T12" fmla="*/ 2 h 2"/>
                </a:gdLst>
                <a:ahLst/>
                <a:cxnLst>
                  <a:cxn ang="T6">
                    <a:pos x="T0" y="T1"/>
                  </a:cxn>
                  <a:cxn ang="T7">
                    <a:pos x="T2" y="T3"/>
                  </a:cxn>
                  <a:cxn ang="T8">
                    <a:pos x="T4" y="T5"/>
                  </a:cxn>
                </a:cxnLst>
                <a:rect l="T9" t="T10" r="T11" b="T12"/>
                <a:pathLst>
                  <a:path w="8" h="2">
                    <a:moveTo>
                      <a:pt x="8" y="0"/>
                    </a:moveTo>
                    <a:cubicBezTo>
                      <a:pt x="8" y="0"/>
                      <a:pt x="8" y="1"/>
                      <a:pt x="7" y="1"/>
                    </a:cubicBezTo>
                    <a:cubicBezTo>
                      <a:pt x="7" y="1"/>
                      <a:pt x="2" y="2"/>
                      <a:pt x="0" y="2"/>
                    </a:cubicBezTo>
                  </a:path>
                </a:pathLst>
              </a:custGeom>
              <a:solidFill>
                <a:srgbClr val="FFFF66"/>
              </a:solidFill>
              <a:ln w="9525" cap="rnd">
                <a:solidFill>
                  <a:schemeClr val="tx1"/>
                </a:solidFill>
                <a:round/>
                <a:headEnd/>
                <a:tailEnd/>
              </a:ln>
            </p:spPr>
            <p:txBody>
              <a:bodyPr/>
              <a:lstStyle/>
              <a:p>
                <a:endParaRPr lang="en-US"/>
              </a:p>
            </p:txBody>
          </p:sp>
          <p:sp>
            <p:nvSpPr>
              <p:cNvPr id="79199" name="Freeform 208"/>
              <p:cNvSpPr>
                <a:spLocks noChangeAspect="1"/>
              </p:cNvSpPr>
              <p:nvPr/>
            </p:nvSpPr>
            <p:spPr bwMode="auto">
              <a:xfrm>
                <a:off x="1932" y="3144"/>
                <a:ext cx="17" cy="10"/>
              </a:xfrm>
              <a:custGeom>
                <a:avLst/>
                <a:gdLst>
                  <a:gd name="T0" fmla="*/ 0 w 61"/>
                  <a:gd name="T1" fmla="*/ 0 h 35"/>
                  <a:gd name="T2" fmla="*/ 0 w 61"/>
                  <a:gd name="T3" fmla="*/ 0 h 35"/>
                  <a:gd name="T4" fmla="*/ 0 w 61"/>
                  <a:gd name="T5" fmla="*/ 0 h 35"/>
                  <a:gd name="T6" fmla="*/ 0 60000 65536"/>
                  <a:gd name="T7" fmla="*/ 0 60000 65536"/>
                  <a:gd name="T8" fmla="*/ 0 60000 65536"/>
                  <a:gd name="T9" fmla="*/ 0 w 61"/>
                  <a:gd name="T10" fmla="*/ 0 h 35"/>
                  <a:gd name="T11" fmla="*/ 61 w 61"/>
                  <a:gd name="T12" fmla="*/ 35 h 35"/>
                </a:gdLst>
                <a:ahLst/>
                <a:cxnLst>
                  <a:cxn ang="T6">
                    <a:pos x="T0" y="T1"/>
                  </a:cxn>
                  <a:cxn ang="T7">
                    <a:pos x="T2" y="T3"/>
                  </a:cxn>
                  <a:cxn ang="T8">
                    <a:pos x="T4" y="T5"/>
                  </a:cxn>
                </a:cxnLst>
                <a:rect l="T9" t="T10" r="T11" b="T12"/>
                <a:pathLst>
                  <a:path w="61" h="35">
                    <a:moveTo>
                      <a:pt x="61" y="35"/>
                    </a:moveTo>
                    <a:cubicBezTo>
                      <a:pt x="57" y="33"/>
                      <a:pt x="47" y="23"/>
                      <a:pt x="37" y="17"/>
                    </a:cubicBezTo>
                    <a:cubicBezTo>
                      <a:pt x="26" y="11"/>
                      <a:pt x="8" y="4"/>
                      <a:pt x="0" y="0"/>
                    </a:cubicBezTo>
                  </a:path>
                </a:pathLst>
              </a:custGeom>
              <a:solidFill>
                <a:srgbClr val="FFFF66"/>
              </a:solidFill>
              <a:ln w="9525" cap="rnd">
                <a:solidFill>
                  <a:schemeClr val="tx1"/>
                </a:solidFill>
                <a:round/>
                <a:headEnd/>
                <a:tailEnd/>
              </a:ln>
            </p:spPr>
            <p:txBody>
              <a:bodyPr/>
              <a:lstStyle/>
              <a:p>
                <a:endParaRPr lang="en-US"/>
              </a:p>
            </p:txBody>
          </p:sp>
          <p:sp>
            <p:nvSpPr>
              <p:cNvPr id="79200" name="Freeform 209"/>
              <p:cNvSpPr>
                <a:spLocks noChangeAspect="1"/>
              </p:cNvSpPr>
              <p:nvPr/>
            </p:nvSpPr>
            <p:spPr bwMode="auto">
              <a:xfrm>
                <a:off x="1938" y="3138"/>
                <a:ext cx="16" cy="8"/>
              </a:xfrm>
              <a:custGeom>
                <a:avLst/>
                <a:gdLst>
                  <a:gd name="T0" fmla="*/ 0 w 58"/>
                  <a:gd name="T1" fmla="*/ 0 h 29"/>
                  <a:gd name="T2" fmla="*/ 0 w 58"/>
                  <a:gd name="T3" fmla="*/ 0 h 29"/>
                  <a:gd name="T4" fmla="*/ 0 w 58"/>
                  <a:gd name="T5" fmla="*/ 0 h 29"/>
                  <a:gd name="T6" fmla="*/ 0 60000 65536"/>
                  <a:gd name="T7" fmla="*/ 0 60000 65536"/>
                  <a:gd name="T8" fmla="*/ 0 60000 65536"/>
                  <a:gd name="T9" fmla="*/ 0 w 58"/>
                  <a:gd name="T10" fmla="*/ 0 h 29"/>
                  <a:gd name="T11" fmla="*/ 58 w 58"/>
                  <a:gd name="T12" fmla="*/ 29 h 29"/>
                </a:gdLst>
                <a:ahLst/>
                <a:cxnLst>
                  <a:cxn ang="T6">
                    <a:pos x="T0" y="T1"/>
                  </a:cxn>
                  <a:cxn ang="T7">
                    <a:pos x="T2" y="T3"/>
                  </a:cxn>
                  <a:cxn ang="T8">
                    <a:pos x="T4" y="T5"/>
                  </a:cxn>
                </a:cxnLst>
                <a:rect l="T9" t="T10" r="T11" b="T12"/>
                <a:pathLst>
                  <a:path w="58" h="29">
                    <a:moveTo>
                      <a:pt x="58" y="29"/>
                    </a:moveTo>
                    <a:cubicBezTo>
                      <a:pt x="54" y="28"/>
                      <a:pt x="39" y="23"/>
                      <a:pt x="30" y="18"/>
                    </a:cubicBezTo>
                    <a:cubicBezTo>
                      <a:pt x="20" y="13"/>
                      <a:pt x="6" y="4"/>
                      <a:pt x="0" y="0"/>
                    </a:cubicBezTo>
                  </a:path>
                </a:pathLst>
              </a:custGeom>
              <a:solidFill>
                <a:srgbClr val="FFFF66"/>
              </a:solidFill>
              <a:ln w="9525" cap="rnd">
                <a:solidFill>
                  <a:schemeClr val="tx1"/>
                </a:solidFill>
                <a:round/>
                <a:headEnd/>
                <a:tailEnd/>
              </a:ln>
            </p:spPr>
            <p:txBody>
              <a:bodyPr/>
              <a:lstStyle/>
              <a:p>
                <a:endParaRPr lang="en-US"/>
              </a:p>
            </p:txBody>
          </p:sp>
          <p:sp>
            <p:nvSpPr>
              <p:cNvPr id="79201" name="Freeform 210"/>
              <p:cNvSpPr>
                <a:spLocks noChangeAspect="1"/>
              </p:cNvSpPr>
              <p:nvPr/>
            </p:nvSpPr>
            <p:spPr bwMode="auto">
              <a:xfrm>
                <a:off x="1933" y="3116"/>
                <a:ext cx="12" cy="26"/>
              </a:xfrm>
              <a:custGeom>
                <a:avLst/>
                <a:gdLst>
                  <a:gd name="T0" fmla="*/ 0 w 46"/>
                  <a:gd name="T1" fmla="*/ 0 h 97"/>
                  <a:gd name="T2" fmla="*/ 0 w 46"/>
                  <a:gd name="T3" fmla="*/ 0 h 97"/>
                  <a:gd name="T4" fmla="*/ 0 w 46"/>
                  <a:gd name="T5" fmla="*/ 0 h 97"/>
                  <a:gd name="T6" fmla="*/ 0 w 46"/>
                  <a:gd name="T7" fmla="*/ 0 h 97"/>
                  <a:gd name="T8" fmla="*/ 0 60000 65536"/>
                  <a:gd name="T9" fmla="*/ 0 60000 65536"/>
                  <a:gd name="T10" fmla="*/ 0 60000 65536"/>
                  <a:gd name="T11" fmla="*/ 0 60000 65536"/>
                  <a:gd name="T12" fmla="*/ 0 w 46"/>
                  <a:gd name="T13" fmla="*/ 0 h 97"/>
                  <a:gd name="T14" fmla="*/ 46 w 46"/>
                  <a:gd name="T15" fmla="*/ 97 h 97"/>
                </a:gdLst>
                <a:ahLst/>
                <a:cxnLst>
                  <a:cxn ang="T8">
                    <a:pos x="T0" y="T1"/>
                  </a:cxn>
                  <a:cxn ang="T9">
                    <a:pos x="T2" y="T3"/>
                  </a:cxn>
                  <a:cxn ang="T10">
                    <a:pos x="T4" y="T5"/>
                  </a:cxn>
                  <a:cxn ang="T11">
                    <a:pos x="T6" y="T7"/>
                  </a:cxn>
                </a:cxnLst>
                <a:rect l="T12" t="T13" r="T14" b="T15"/>
                <a:pathLst>
                  <a:path w="46" h="97">
                    <a:moveTo>
                      <a:pt x="45" y="97"/>
                    </a:moveTo>
                    <a:cubicBezTo>
                      <a:pt x="45" y="90"/>
                      <a:pt x="46" y="65"/>
                      <a:pt x="44" y="53"/>
                    </a:cubicBezTo>
                    <a:cubicBezTo>
                      <a:pt x="41" y="40"/>
                      <a:pt x="37" y="27"/>
                      <a:pt x="30" y="19"/>
                    </a:cubicBezTo>
                    <a:cubicBezTo>
                      <a:pt x="23" y="10"/>
                      <a:pt x="6" y="5"/>
                      <a:pt x="0" y="0"/>
                    </a:cubicBezTo>
                  </a:path>
                </a:pathLst>
              </a:custGeom>
              <a:solidFill>
                <a:srgbClr val="FFFF66"/>
              </a:solidFill>
              <a:ln w="9525" cap="rnd">
                <a:solidFill>
                  <a:schemeClr val="tx1"/>
                </a:solidFill>
                <a:round/>
                <a:headEnd/>
                <a:tailEnd/>
              </a:ln>
            </p:spPr>
            <p:txBody>
              <a:bodyPr/>
              <a:lstStyle/>
              <a:p>
                <a:endParaRPr lang="en-US"/>
              </a:p>
            </p:txBody>
          </p:sp>
          <p:sp>
            <p:nvSpPr>
              <p:cNvPr id="79202" name="Oval 211"/>
              <p:cNvSpPr>
                <a:spLocks noChangeAspect="1" noChangeArrowheads="1"/>
              </p:cNvSpPr>
              <p:nvPr/>
            </p:nvSpPr>
            <p:spPr bwMode="auto">
              <a:xfrm>
                <a:off x="1905" y="3121"/>
                <a:ext cx="11" cy="8"/>
              </a:xfrm>
              <a:prstGeom prst="ellipse">
                <a:avLst/>
              </a:prstGeom>
              <a:solidFill>
                <a:srgbClr val="FFFF66"/>
              </a:solidFill>
              <a:ln w="9525" cap="rnd">
                <a:solidFill>
                  <a:schemeClr val="tx1"/>
                </a:solidFill>
                <a:round/>
                <a:headEnd/>
                <a:tailEnd/>
              </a:ln>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9203" name="Freeform 212"/>
              <p:cNvSpPr>
                <a:spLocks noChangeAspect="1"/>
              </p:cNvSpPr>
              <p:nvPr/>
            </p:nvSpPr>
            <p:spPr bwMode="auto">
              <a:xfrm>
                <a:off x="1951" y="3132"/>
                <a:ext cx="12" cy="7"/>
              </a:xfrm>
              <a:custGeom>
                <a:avLst/>
                <a:gdLst>
                  <a:gd name="T0" fmla="*/ 0 w 42"/>
                  <a:gd name="T1" fmla="*/ 0 h 24"/>
                  <a:gd name="T2" fmla="*/ 0 w 42"/>
                  <a:gd name="T3" fmla="*/ 0 h 24"/>
                  <a:gd name="T4" fmla="*/ 0 w 42"/>
                  <a:gd name="T5" fmla="*/ 0 h 24"/>
                  <a:gd name="T6" fmla="*/ 0 w 42"/>
                  <a:gd name="T7" fmla="*/ 0 h 24"/>
                  <a:gd name="T8" fmla="*/ 0 60000 65536"/>
                  <a:gd name="T9" fmla="*/ 0 60000 65536"/>
                  <a:gd name="T10" fmla="*/ 0 60000 65536"/>
                  <a:gd name="T11" fmla="*/ 0 60000 65536"/>
                  <a:gd name="T12" fmla="*/ 0 w 42"/>
                  <a:gd name="T13" fmla="*/ 0 h 24"/>
                  <a:gd name="T14" fmla="*/ 42 w 42"/>
                  <a:gd name="T15" fmla="*/ 24 h 24"/>
                </a:gdLst>
                <a:ahLst/>
                <a:cxnLst>
                  <a:cxn ang="T8">
                    <a:pos x="T0" y="T1"/>
                  </a:cxn>
                  <a:cxn ang="T9">
                    <a:pos x="T2" y="T3"/>
                  </a:cxn>
                  <a:cxn ang="T10">
                    <a:pos x="T4" y="T5"/>
                  </a:cxn>
                  <a:cxn ang="T11">
                    <a:pos x="T6" y="T7"/>
                  </a:cxn>
                </a:cxnLst>
                <a:rect l="T12" t="T13" r="T14" b="T15"/>
                <a:pathLst>
                  <a:path w="42" h="24">
                    <a:moveTo>
                      <a:pt x="42" y="24"/>
                    </a:moveTo>
                    <a:cubicBezTo>
                      <a:pt x="40" y="23"/>
                      <a:pt x="32" y="22"/>
                      <a:pt x="26" y="21"/>
                    </a:cubicBezTo>
                    <a:cubicBezTo>
                      <a:pt x="20" y="20"/>
                      <a:pt x="10" y="22"/>
                      <a:pt x="6" y="18"/>
                    </a:cubicBezTo>
                    <a:cubicBezTo>
                      <a:pt x="2" y="15"/>
                      <a:pt x="1" y="4"/>
                      <a:pt x="0" y="0"/>
                    </a:cubicBezTo>
                  </a:path>
                </a:pathLst>
              </a:custGeom>
              <a:solidFill>
                <a:srgbClr val="FFFF66"/>
              </a:solidFill>
              <a:ln w="9525" cap="rnd">
                <a:solidFill>
                  <a:schemeClr val="tx1"/>
                </a:solidFill>
                <a:round/>
                <a:headEnd/>
                <a:tailEnd/>
              </a:ln>
            </p:spPr>
            <p:txBody>
              <a:bodyPr/>
              <a:lstStyle/>
              <a:p>
                <a:endParaRPr lang="en-US"/>
              </a:p>
            </p:txBody>
          </p:sp>
          <p:sp>
            <p:nvSpPr>
              <p:cNvPr id="79204" name="Freeform 213"/>
              <p:cNvSpPr>
                <a:spLocks noChangeAspect="1"/>
              </p:cNvSpPr>
              <p:nvPr/>
            </p:nvSpPr>
            <p:spPr bwMode="auto">
              <a:xfrm>
                <a:off x="1974" y="3141"/>
                <a:ext cx="9" cy="9"/>
              </a:xfrm>
              <a:custGeom>
                <a:avLst/>
                <a:gdLst>
                  <a:gd name="T0" fmla="*/ 0 w 35"/>
                  <a:gd name="T1" fmla="*/ 0 h 33"/>
                  <a:gd name="T2" fmla="*/ 0 w 35"/>
                  <a:gd name="T3" fmla="*/ 0 h 33"/>
                  <a:gd name="T4" fmla="*/ 0 w 35"/>
                  <a:gd name="T5" fmla="*/ 0 h 33"/>
                  <a:gd name="T6" fmla="*/ 0 60000 65536"/>
                  <a:gd name="T7" fmla="*/ 0 60000 65536"/>
                  <a:gd name="T8" fmla="*/ 0 60000 65536"/>
                  <a:gd name="T9" fmla="*/ 0 w 35"/>
                  <a:gd name="T10" fmla="*/ 0 h 33"/>
                  <a:gd name="T11" fmla="*/ 35 w 35"/>
                  <a:gd name="T12" fmla="*/ 33 h 33"/>
                </a:gdLst>
                <a:ahLst/>
                <a:cxnLst>
                  <a:cxn ang="T6">
                    <a:pos x="T0" y="T1"/>
                  </a:cxn>
                  <a:cxn ang="T7">
                    <a:pos x="T2" y="T3"/>
                  </a:cxn>
                  <a:cxn ang="T8">
                    <a:pos x="T4" y="T5"/>
                  </a:cxn>
                </a:cxnLst>
                <a:rect l="T9" t="T10" r="T11" b="T12"/>
                <a:pathLst>
                  <a:path w="35" h="33">
                    <a:moveTo>
                      <a:pt x="35" y="32"/>
                    </a:moveTo>
                    <a:cubicBezTo>
                      <a:pt x="31" y="32"/>
                      <a:pt x="16" y="33"/>
                      <a:pt x="10" y="28"/>
                    </a:cubicBezTo>
                    <a:cubicBezTo>
                      <a:pt x="4" y="23"/>
                      <a:pt x="2" y="6"/>
                      <a:pt x="0" y="0"/>
                    </a:cubicBezTo>
                  </a:path>
                </a:pathLst>
              </a:custGeom>
              <a:solidFill>
                <a:srgbClr val="FFFF66"/>
              </a:solidFill>
              <a:ln w="9525" cap="rnd">
                <a:solidFill>
                  <a:schemeClr val="tx1"/>
                </a:solidFill>
                <a:round/>
                <a:headEnd/>
                <a:tailEnd/>
              </a:ln>
            </p:spPr>
            <p:txBody>
              <a:bodyPr/>
              <a:lstStyle/>
              <a:p>
                <a:endParaRPr lang="en-US"/>
              </a:p>
            </p:txBody>
          </p:sp>
          <p:sp>
            <p:nvSpPr>
              <p:cNvPr id="79205" name="Freeform 214"/>
              <p:cNvSpPr>
                <a:spLocks noChangeAspect="1"/>
              </p:cNvSpPr>
              <p:nvPr/>
            </p:nvSpPr>
            <p:spPr bwMode="auto">
              <a:xfrm>
                <a:off x="1856" y="3089"/>
                <a:ext cx="30" cy="25"/>
              </a:xfrm>
              <a:custGeom>
                <a:avLst/>
                <a:gdLst>
                  <a:gd name="T0" fmla="*/ 0 w 111"/>
                  <a:gd name="T1" fmla="*/ 0 h 92"/>
                  <a:gd name="T2" fmla="*/ 0 w 111"/>
                  <a:gd name="T3" fmla="*/ 0 h 92"/>
                  <a:gd name="T4" fmla="*/ 0 w 111"/>
                  <a:gd name="T5" fmla="*/ 0 h 92"/>
                  <a:gd name="T6" fmla="*/ 0 w 111"/>
                  <a:gd name="T7" fmla="*/ 0 h 92"/>
                  <a:gd name="T8" fmla="*/ 0 w 111"/>
                  <a:gd name="T9" fmla="*/ 0 h 92"/>
                  <a:gd name="T10" fmla="*/ 0 w 111"/>
                  <a:gd name="T11" fmla="*/ 0 h 92"/>
                  <a:gd name="T12" fmla="*/ 0 w 111"/>
                  <a:gd name="T13" fmla="*/ 0 h 92"/>
                  <a:gd name="T14" fmla="*/ 0 w 111"/>
                  <a:gd name="T15" fmla="*/ 0 h 92"/>
                  <a:gd name="T16" fmla="*/ 0 60000 65536"/>
                  <a:gd name="T17" fmla="*/ 0 60000 65536"/>
                  <a:gd name="T18" fmla="*/ 0 60000 65536"/>
                  <a:gd name="T19" fmla="*/ 0 60000 65536"/>
                  <a:gd name="T20" fmla="*/ 0 60000 65536"/>
                  <a:gd name="T21" fmla="*/ 0 60000 65536"/>
                  <a:gd name="T22" fmla="*/ 0 60000 65536"/>
                  <a:gd name="T23" fmla="*/ 0 60000 65536"/>
                  <a:gd name="T24" fmla="*/ 0 w 111"/>
                  <a:gd name="T25" fmla="*/ 0 h 92"/>
                  <a:gd name="T26" fmla="*/ 111 w 11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1" h="92">
                    <a:moveTo>
                      <a:pt x="111" y="60"/>
                    </a:moveTo>
                    <a:cubicBezTo>
                      <a:pt x="109" y="64"/>
                      <a:pt x="101" y="76"/>
                      <a:pt x="94" y="81"/>
                    </a:cubicBezTo>
                    <a:cubicBezTo>
                      <a:pt x="86" y="86"/>
                      <a:pt x="77" y="91"/>
                      <a:pt x="67" y="91"/>
                    </a:cubicBezTo>
                    <a:cubicBezTo>
                      <a:pt x="57" y="92"/>
                      <a:pt x="43" y="92"/>
                      <a:pt x="33" y="88"/>
                    </a:cubicBezTo>
                    <a:cubicBezTo>
                      <a:pt x="24" y="84"/>
                      <a:pt x="16" y="73"/>
                      <a:pt x="11" y="66"/>
                    </a:cubicBezTo>
                    <a:cubicBezTo>
                      <a:pt x="5" y="58"/>
                      <a:pt x="2" y="48"/>
                      <a:pt x="1" y="40"/>
                    </a:cubicBezTo>
                    <a:cubicBezTo>
                      <a:pt x="0" y="32"/>
                      <a:pt x="2" y="25"/>
                      <a:pt x="6" y="18"/>
                    </a:cubicBezTo>
                    <a:cubicBezTo>
                      <a:pt x="11" y="12"/>
                      <a:pt x="24" y="4"/>
                      <a:pt x="28" y="0"/>
                    </a:cubicBezTo>
                  </a:path>
                </a:pathLst>
              </a:custGeom>
              <a:solidFill>
                <a:srgbClr val="FFFF66"/>
              </a:solidFill>
              <a:ln w="9525" cap="rnd">
                <a:solidFill>
                  <a:schemeClr val="tx1"/>
                </a:solidFill>
                <a:round/>
                <a:headEnd/>
                <a:tailEnd/>
              </a:ln>
            </p:spPr>
            <p:txBody>
              <a:bodyPr/>
              <a:lstStyle/>
              <a:p>
                <a:endParaRPr lang="en-US"/>
              </a:p>
            </p:txBody>
          </p:sp>
          <p:sp>
            <p:nvSpPr>
              <p:cNvPr id="79206" name="Freeform 215"/>
              <p:cNvSpPr>
                <a:spLocks noChangeAspect="1"/>
              </p:cNvSpPr>
              <p:nvPr/>
            </p:nvSpPr>
            <p:spPr bwMode="auto">
              <a:xfrm>
                <a:off x="1808" y="3186"/>
                <a:ext cx="100" cy="33"/>
              </a:xfrm>
              <a:custGeom>
                <a:avLst/>
                <a:gdLst>
                  <a:gd name="T0" fmla="*/ 0 w 367"/>
                  <a:gd name="T1" fmla="*/ 0 h 122"/>
                  <a:gd name="T2" fmla="*/ 0 w 367"/>
                  <a:gd name="T3" fmla="*/ 0 h 122"/>
                  <a:gd name="T4" fmla="*/ 0 w 367"/>
                  <a:gd name="T5" fmla="*/ 0 h 122"/>
                  <a:gd name="T6" fmla="*/ 0 w 367"/>
                  <a:gd name="T7" fmla="*/ 0 h 122"/>
                  <a:gd name="T8" fmla="*/ 0 w 367"/>
                  <a:gd name="T9" fmla="*/ 0 h 122"/>
                  <a:gd name="T10" fmla="*/ 0 w 367"/>
                  <a:gd name="T11" fmla="*/ 0 h 122"/>
                  <a:gd name="T12" fmla="*/ 0 w 367"/>
                  <a:gd name="T13" fmla="*/ 0 h 122"/>
                  <a:gd name="T14" fmla="*/ 0 w 367"/>
                  <a:gd name="T15" fmla="*/ 0 h 122"/>
                  <a:gd name="T16" fmla="*/ 0 w 367"/>
                  <a:gd name="T17" fmla="*/ 0 h 122"/>
                  <a:gd name="T18" fmla="*/ 0 w 367"/>
                  <a:gd name="T19" fmla="*/ 0 h 1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7"/>
                  <a:gd name="T31" fmla="*/ 0 h 122"/>
                  <a:gd name="T32" fmla="*/ 367 w 367"/>
                  <a:gd name="T33" fmla="*/ 122 h 1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7" h="122">
                    <a:moveTo>
                      <a:pt x="367" y="101"/>
                    </a:moveTo>
                    <a:cubicBezTo>
                      <a:pt x="364" y="100"/>
                      <a:pt x="359" y="96"/>
                      <a:pt x="348" y="97"/>
                    </a:cubicBezTo>
                    <a:cubicBezTo>
                      <a:pt x="337" y="98"/>
                      <a:pt x="318" y="103"/>
                      <a:pt x="301" y="106"/>
                    </a:cubicBezTo>
                    <a:cubicBezTo>
                      <a:pt x="284" y="110"/>
                      <a:pt x="266" y="115"/>
                      <a:pt x="247" y="117"/>
                    </a:cubicBezTo>
                    <a:cubicBezTo>
                      <a:pt x="229" y="120"/>
                      <a:pt x="206" y="122"/>
                      <a:pt x="187" y="121"/>
                    </a:cubicBezTo>
                    <a:cubicBezTo>
                      <a:pt x="167" y="119"/>
                      <a:pt x="142" y="114"/>
                      <a:pt x="128" y="107"/>
                    </a:cubicBezTo>
                    <a:cubicBezTo>
                      <a:pt x="114" y="100"/>
                      <a:pt x="111" y="86"/>
                      <a:pt x="103" y="78"/>
                    </a:cubicBezTo>
                    <a:cubicBezTo>
                      <a:pt x="94" y="71"/>
                      <a:pt x="87" y="68"/>
                      <a:pt x="74" y="61"/>
                    </a:cubicBezTo>
                    <a:cubicBezTo>
                      <a:pt x="62" y="54"/>
                      <a:pt x="38" y="48"/>
                      <a:pt x="26" y="38"/>
                    </a:cubicBezTo>
                    <a:cubicBezTo>
                      <a:pt x="14" y="28"/>
                      <a:pt x="5" y="8"/>
                      <a:pt x="0" y="0"/>
                    </a:cubicBezTo>
                  </a:path>
                </a:pathLst>
              </a:custGeom>
              <a:solidFill>
                <a:srgbClr val="FFFF66"/>
              </a:solidFill>
              <a:ln w="9525" cap="rnd">
                <a:solidFill>
                  <a:schemeClr val="tx1"/>
                </a:solidFill>
                <a:round/>
                <a:headEnd/>
                <a:tailEnd/>
              </a:ln>
            </p:spPr>
            <p:txBody>
              <a:bodyPr/>
              <a:lstStyle/>
              <a:p>
                <a:endParaRPr lang="en-US"/>
              </a:p>
            </p:txBody>
          </p:sp>
          <p:sp>
            <p:nvSpPr>
              <p:cNvPr id="79207" name="Freeform 216"/>
              <p:cNvSpPr>
                <a:spLocks noChangeAspect="1"/>
              </p:cNvSpPr>
              <p:nvPr/>
            </p:nvSpPr>
            <p:spPr bwMode="auto">
              <a:xfrm>
                <a:off x="1856" y="3207"/>
                <a:ext cx="51" cy="3"/>
              </a:xfrm>
              <a:custGeom>
                <a:avLst/>
                <a:gdLst>
                  <a:gd name="T0" fmla="*/ 0 w 188"/>
                  <a:gd name="T1" fmla="*/ 0 h 12"/>
                  <a:gd name="T2" fmla="*/ 0 w 188"/>
                  <a:gd name="T3" fmla="*/ 0 h 12"/>
                  <a:gd name="T4" fmla="*/ 0 w 188"/>
                  <a:gd name="T5" fmla="*/ 0 h 12"/>
                  <a:gd name="T6" fmla="*/ 0 w 188"/>
                  <a:gd name="T7" fmla="*/ 0 h 12"/>
                  <a:gd name="T8" fmla="*/ 0 w 188"/>
                  <a:gd name="T9" fmla="*/ 0 h 12"/>
                  <a:gd name="T10" fmla="*/ 0 60000 65536"/>
                  <a:gd name="T11" fmla="*/ 0 60000 65536"/>
                  <a:gd name="T12" fmla="*/ 0 60000 65536"/>
                  <a:gd name="T13" fmla="*/ 0 60000 65536"/>
                  <a:gd name="T14" fmla="*/ 0 60000 65536"/>
                  <a:gd name="T15" fmla="*/ 0 w 188"/>
                  <a:gd name="T16" fmla="*/ 0 h 12"/>
                  <a:gd name="T17" fmla="*/ 188 w 188"/>
                  <a:gd name="T18" fmla="*/ 12 h 12"/>
                </a:gdLst>
                <a:ahLst/>
                <a:cxnLst>
                  <a:cxn ang="T10">
                    <a:pos x="T0" y="T1"/>
                  </a:cxn>
                  <a:cxn ang="T11">
                    <a:pos x="T2" y="T3"/>
                  </a:cxn>
                  <a:cxn ang="T12">
                    <a:pos x="T4" y="T5"/>
                  </a:cxn>
                  <a:cxn ang="T13">
                    <a:pos x="T6" y="T7"/>
                  </a:cxn>
                  <a:cxn ang="T14">
                    <a:pos x="T8" y="T9"/>
                  </a:cxn>
                </a:cxnLst>
                <a:rect l="T15" t="T16" r="T17" b="T18"/>
                <a:pathLst>
                  <a:path w="188" h="12">
                    <a:moveTo>
                      <a:pt x="188" y="0"/>
                    </a:moveTo>
                    <a:cubicBezTo>
                      <a:pt x="176" y="2"/>
                      <a:pt x="140" y="11"/>
                      <a:pt x="119" y="11"/>
                    </a:cubicBezTo>
                    <a:cubicBezTo>
                      <a:pt x="98" y="12"/>
                      <a:pt x="75" y="5"/>
                      <a:pt x="61" y="3"/>
                    </a:cubicBezTo>
                    <a:cubicBezTo>
                      <a:pt x="48" y="1"/>
                      <a:pt x="45" y="0"/>
                      <a:pt x="35" y="1"/>
                    </a:cubicBezTo>
                    <a:cubicBezTo>
                      <a:pt x="25" y="2"/>
                      <a:pt x="8" y="6"/>
                      <a:pt x="0" y="8"/>
                    </a:cubicBezTo>
                  </a:path>
                </a:pathLst>
              </a:custGeom>
              <a:solidFill>
                <a:srgbClr val="FFFF66"/>
              </a:solidFill>
              <a:ln w="9525" cap="rnd">
                <a:solidFill>
                  <a:schemeClr val="tx1"/>
                </a:solidFill>
                <a:round/>
                <a:headEnd/>
                <a:tailEnd/>
              </a:ln>
            </p:spPr>
            <p:txBody>
              <a:bodyPr/>
              <a:lstStyle/>
              <a:p>
                <a:endParaRPr lang="en-US"/>
              </a:p>
            </p:txBody>
          </p:sp>
          <p:sp>
            <p:nvSpPr>
              <p:cNvPr id="79208" name="Freeform 217"/>
              <p:cNvSpPr>
                <a:spLocks noChangeAspect="1"/>
              </p:cNvSpPr>
              <p:nvPr/>
            </p:nvSpPr>
            <p:spPr bwMode="auto">
              <a:xfrm>
                <a:off x="1843" y="3178"/>
                <a:ext cx="20" cy="4"/>
              </a:xfrm>
              <a:custGeom>
                <a:avLst/>
                <a:gdLst>
                  <a:gd name="T0" fmla="*/ 0 w 71"/>
                  <a:gd name="T1" fmla="*/ 0 h 12"/>
                  <a:gd name="T2" fmla="*/ 0 w 71"/>
                  <a:gd name="T3" fmla="*/ 0 h 12"/>
                  <a:gd name="T4" fmla="*/ 0 w 71"/>
                  <a:gd name="T5" fmla="*/ 0 h 12"/>
                  <a:gd name="T6" fmla="*/ 0 w 71"/>
                  <a:gd name="T7" fmla="*/ 0 h 12"/>
                  <a:gd name="T8" fmla="*/ 0 60000 65536"/>
                  <a:gd name="T9" fmla="*/ 0 60000 65536"/>
                  <a:gd name="T10" fmla="*/ 0 60000 65536"/>
                  <a:gd name="T11" fmla="*/ 0 60000 65536"/>
                  <a:gd name="T12" fmla="*/ 0 w 71"/>
                  <a:gd name="T13" fmla="*/ 0 h 12"/>
                  <a:gd name="T14" fmla="*/ 71 w 71"/>
                  <a:gd name="T15" fmla="*/ 12 h 12"/>
                </a:gdLst>
                <a:ahLst/>
                <a:cxnLst>
                  <a:cxn ang="T8">
                    <a:pos x="T0" y="T1"/>
                  </a:cxn>
                  <a:cxn ang="T9">
                    <a:pos x="T2" y="T3"/>
                  </a:cxn>
                  <a:cxn ang="T10">
                    <a:pos x="T4" y="T5"/>
                  </a:cxn>
                  <a:cxn ang="T11">
                    <a:pos x="T6" y="T7"/>
                  </a:cxn>
                </a:cxnLst>
                <a:rect l="T12" t="T13" r="T14" b="T15"/>
                <a:pathLst>
                  <a:path w="71" h="12">
                    <a:moveTo>
                      <a:pt x="71" y="11"/>
                    </a:moveTo>
                    <a:cubicBezTo>
                      <a:pt x="69" y="11"/>
                      <a:pt x="63" y="12"/>
                      <a:pt x="57" y="11"/>
                    </a:cubicBezTo>
                    <a:cubicBezTo>
                      <a:pt x="51" y="9"/>
                      <a:pt x="43" y="4"/>
                      <a:pt x="34" y="2"/>
                    </a:cubicBezTo>
                    <a:cubicBezTo>
                      <a:pt x="25" y="0"/>
                      <a:pt x="7" y="1"/>
                      <a:pt x="0" y="1"/>
                    </a:cubicBezTo>
                  </a:path>
                </a:pathLst>
              </a:custGeom>
              <a:solidFill>
                <a:srgbClr val="FFFF66"/>
              </a:solidFill>
              <a:ln w="9525" cap="rnd">
                <a:solidFill>
                  <a:schemeClr val="tx1"/>
                </a:solidFill>
                <a:round/>
                <a:headEnd/>
                <a:tailEnd/>
              </a:ln>
            </p:spPr>
            <p:txBody>
              <a:bodyPr/>
              <a:lstStyle/>
              <a:p>
                <a:endParaRPr lang="en-US"/>
              </a:p>
            </p:txBody>
          </p:sp>
          <p:sp>
            <p:nvSpPr>
              <p:cNvPr id="79209" name="Freeform 218"/>
              <p:cNvSpPr>
                <a:spLocks noChangeAspect="1"/>
              </p:cNvSpPr>
              <p:nvPr/>
            </p:nvSpPr>
            <p:spPr bwMode="auto">
              <a:xfrm>
                <a:off x="1827" y="3198"/>
                <a:ext cx="17" cy="5"/>
              </a:xfrm>
              <a:custGeom>
                <a:avLst/>
                <a:gdLst>
                  <a:gd name="T0" fmla="*/ 0 w 62"/>
                  <a:gd name="T1" fmla="*/ 0 h 17"/>
                  <a:gd name="T2" fmla="*/ 0 w 62"/>
                  <a:gd name="T3" fmla="*/ 0 h 17"/>
                  <a:gd name="T4" fmla="*/ 0 w 62"/>
                  <a:gd name="T5" fmla="*/ 0 h 17"/>
                  <a:gd name="T6" fmla="*/ 0 60000 65536"/>
                  <a:gd name="T7" fmla="*/ 0 60000 65536"/>
                  <a:gd name="T8" fmla="*/ 0 60000 65536"/>
                  <a:gd name="T9" fmla="*/ 0 w 62"/>
                  <a:gd name="T10" fmla="*/ 0 h 17"/>
                  <a:gd name="T11" fmla="*/ 62 w 62"/>
                  <a:gd name="T12" fmla="*/ 17 h 17"/>
                </a:gdLst>
                <a:ahLst/>
                <a:cxnLst>
                  <a:cxn ang="T6">
                    <a:pos x="T0" y="T1"/>
                  </a:cxn>
                  <a:cxn ang="T7">
                    <a:pos x="T2" y="T3"/>
                  </a:cxn>
                  <a:cxn ang="T8">
                    <a:pos x="T4" y="T5"/>
                  </a:cxn>
                </a:cxnLst>
                <a:rect l="T9" t="T10" r="T11" b="T12"/>
                <a:pathLst>
                  <a:path w="62" h="17">
                    <a:moveTo>
                      <a:pt x="62" y="0"/>
                    </a:moveTo>
                    <a:cubicBezTo>
                      <a:pt x="58" y="2"/>
                      <a:pt x="45" y="12"/>
                      <a:pt x="35" y="15"/>
                    </a:cubicBezTo>
                    <a:cubicBezTo>
                      <a:pt x="25" y="17"/>
                      <a:pt x="8" y="15"/>
                      <a:pt x="0" y="15"/>
                    </a:cubicBezTo>
                  </a:path>
                </a:pathLst>
              </a:custGeom>
              <a:solidFill>
                <a:srgbClr val="FFFF66"/>
              </a:solidFill>
              <a:ln w="9525" cap="rnd">
                <a:solidFill>
                  <a:schemeClr val="tx1"/>
                </a:solidFill>
                <a:round/>
                <a:headEnd/>
                <a:tailEnd/>
              </a:ln>
            </p:spPr>
            <p:txBody>
              <a:bodyPr/>
              <a:lstStyle/>
              <a:p>
                <a:endParaRPr lang="en-US"/>
              </a:p>
            </p:txBody>
          </p:sp>
          <p:sp>
            <p:nvSpPr>
              <p:cNvPr id="79210" name="Freeform 219"/>
              <p:cNvSpPr>
                <a:spLocks noChangeAspect="1"/>
              </p:cNvSpPr>
              <p:nvPr/>
            </p:nvSpPr>
            <p:spPr bwMode="auto">
              <a:xfrm>
                <a:off x="1891" y="3170"/>
                <a:ext cx="27" cy="15"/>
              </a:xfrm>
              <a:custGeom>
                <a:avLst/>
                <a:gdLst>
                  <a:gd name="T0" fmla="*/ 0 w 99"/>
                  <a:gd name="T1" fmla="*/ 0 h 58"/>
                  <a:gd name="T2" fmla="*/ 0 w 99"/>
                  <a:gd name="T3" fmla="*/ 0 h 58"/>
                  <a:gd name="T4" fmla="*/ 0 w 99"/>
                  <a:gd name="T5" fmla="*/ 0 h 58"/>
                  <a:gd name="T6" fmla="*/ 0 w 99"/>
                  <a:gd name="T7" fmla="*/ 0 h 58"/>
                  <a:gd name="T8" fmla="*/ 0 w 99"/>
                  <a:gd name="T9" fmla="*/ 0 h 58"/>
                  <a:gd name="T10" fmla="*/ 0 w 99"/>
                  <a:gd name="T11" fmla="*/ 0 h 58"/>
                  <a:gd name="T12" fmla="*/ 0 60000 65536"/>
                  <a:gd name="T13" fmla="*/ 0 60000 65536"/>
                  <a:gd name="T14" fmla="*/ 0 60000 65536"/>
                  <a:gd name="T15" fmla="*/ 0 60000 65536"/>
                  <a:gd name="T16" fmla="*/ 0 60000 65536"/>
                  <a:gd name="T17" fmla="*/ 0 60000 65536"/>
                  <a:gd name="T18" fmla="*/ 0 w 99"/>
                  <a:gd name="T19" fmla="*/ 0 h 58"/>
                  <a:gd name="T20" fmla="*/ 99 w 99"/>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99" h="58">
                    <a:moveTo>
                      <a:pt x="65" y="0"/>
                    </a:moveTo>
                    <a:cubicBezTo>
                      <a:pt x="67" y="5"/>
                      <a:pt x="72" y="22"/>
                      <a:pt x="77" y="31"/>
                    </a:cubicBezTo>
                    <a:cubicBezTo>
                      <a:pt x="82" y="39"/>
                      <a:pt x="99" y="49"/>
                      <a:pt x="97" y="51"/>
                    </a:cubicBezTo>
                    <a:cubicBezTo>
                      <a:pt x="94" y="54"/>
                      <a:pt x="73" y="47"/>
                      <a:pt x="62" y="48"/>
                    </a:cubicBezTo>
                    <a:cubicBezTo>
                      <a:pt x="51" y="49"/>
                      <a:pt x="41" y="58"/>
                      <a:pt x="30" y="58"/>
                    </a:cubicBezTo>
                    <a:cubicBezTo>
                      <a:pt x="20" y="58"/>
                      <a:pt x="6" y="50"/>
                      <a:pt x="0" y="49"/>
                    </a:cubicBezTo>
                  </a:path>
                </a:pathLst>
              </a:custGeom>
              <a:solidFill>
                <a:srgbClr val="FFFF66"/>
              </a:solidFill>
              <a:ln w="9525" cap="rnd">
                <a:solidFill>
                  <a:schemeClr val="tx1"/>
                </a:solidFill>
                <a:round/>
                <a:headEnd/>
                <a:tailEnd/>
              </a:ln>
            </p:spPr>
            <p:txBody>
              <a:bodyPr/>
              <a:lstStyle/>
              <a:p>
                <a:endParaRPr lang="en-US"/>
              </a:p>
            </p:txBody>
          </p:sp>
          <p:sp>
            <p:nvSpPr>
              <p:cNvPr id="79211" name="Freeform 220"/>
              <p:cNvSpPr>
                <a:spLocks noChangeAspect="1"/>
              </p:cNvSpPr>
              <p:nvPr/>
            </p:nvSpPr>
            <p:spPr bwMode="auto">
              <a:xfrm>
                <a:off x="1754" y="3104"/>
                <a:ext cx="44" cy="66"/>
              </a:xfrm>
              <a:custGeom>
                <a:avLst/>
                <a:gdLst>
                  <a:gd name="T0" fmla="*/ 0 w 160"/>
                  <a:gd name="T1" fmla="*/ 0 h 242"/>
                  <a:gd name="T2" fmla="*/ 0 w 160"/>
                  <a:gd name="T3" fmla="*/ 0 h 242"/>
                  <a:gd name="T4" fmla="*/ 0 w 160"/>
                  <a:gd name="T5" fmla="*/ 0 h 242"/>
                  <a:gd name="T6" fmla="*/ 0 w 160"/>
                  <a:gd name="T7" fmla="*/ 0 h 242"/>
                  <a:gd name="T8" fmla="*/ 0 w 160"/>
                  <a:gd name="T9" fmla="*/ 0 h 242"/>
                  <a:gd name="T10" fmla="*/ 0 w 160"/>
                  <a:gd name="T11" fmla="*/ 0 h 242"/>
                  <a:gd name="T12" fmla="*/ 0 w 160"/>
                  <a:gd name="T13" fmla="*/ 0 h 242"/>
                  <a:gd name="T14" fmla="*/ 0 w 160"/>
                  <a:gd name="T15" fmla="*/ 0 h 242"/>
                  <a:gd name="T16" fmla="*/ 0 w 160"/>
                  <a:gd name="T17" fmla="*/ 0 h 242"/>
                  <a:gd name="T18" fmla="*/ 0 w 160"/>
                  <a:gd name="T19" fmla="*/ 0 h 242"/>
                  <a:gd name="T20" fmla="*/ 0 w 160"/>
                  <a:gd name="T21" fmla="*/ 0 h 2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0"/>
                  <a:gd name="T34" fmla="*/ 0 h 242"/>
                  <a:gd name="T35" fmla="*/ 160 w 160"/>
                  <a:gd name="T36" fmla="*/ 242 h 2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0" h="242">
                    <a:moveTo>
                      <a:pt x="160" y="242"/>
                    </a:moveTo>
                    <a:cubicBezTo>
                      <a:pt x="156" y="238"/>
                      <a:pt x="140" y="223"/>
                      <a:pt x="137" y="215"/>
                    </a:cubicBezTo>
                    <a:cubicBezTo>
                      <a:pt x="133" y="207"/>
                      <a:pt x="142" y="201"/>
                      <a:pt x="139" y="197"/>
                    </a:cubicBezTo>
                    <a:cubicBezTo>
                      <a:pt x="137" y="194"/>
                      <a:pt x="131" y="201"/>
                      <a:pt x="121" y="193"/>
                    </a:cubicBezTo>
                    <a:cubicBezTo>
                      <a:pt x="110" y="185"/>
                      <a:pt x="91" y="161"/>
                      <a:pt x="80" y="145"/>
                    </a:cubicBezTo>
                    <a:cubicBezTo>
                      <a:pt x="69" y="130"/>
                      <a:pt x="61" y="106"/>
                      <a:pt x="54" y="100"/>
                    </a:cubicBezTo>
                    <a:cubicBezTo>
                      <a:pt x="46" y="93"/>
                      <a:pt x="36" y="105"/>
                      <a:pt x="33" y="103"/>
                    </a:cubicBezTo>
                    <a:cubicBezTo>
                      <a:pt x="31" y="101"/>
                      <a:pt x="38" y="97"/>
                      <a:pt x="38" y="90"/>
                    </a:cubicBezTo>
                    <a:cubicBezTo>
                      <a:pt x="39" y="84"/>
                      <a:pt x="43" y="75"/>
                      <a:pt x="41" y="64"/>
                    </a:cubicBezTo>
                    <a:cubicBezTo>
                      <a:pt x="39" y="53"/>
                      <a:pt x="36" y="34"/>
                      <a:pt x="29" y="24"/>
                    </a:cubicBezTo>
                    <a:cubicBezTo>
                      <a:pt x="22" y="14"/>
                      <a:pt x="6" y="5"/>
                      <a:pt x="0" y="0"/>
                    </a:cubicBezTo>
                  </a:path>
                </a:pathLst>
              </a:custGeom>
              <a:solidFill>
                <a:srgbClr val="FFFF66"/>
              </a:solidFill>
              <a:ln w="9525" cap="rnd">
                <a:solidFill>
                  <a:schemeClr val="tx1"/>
                </a:solidFill>
                <a:round/>
                <a:headEnd/>
                <a:tailEnd/>
              </a:ln>
            </p:spPr>
            <p:txBody>
              <a:bodyPr/>
              <a:lstStyle/>
              <a:p>
                <a:endParaRPr lang="en-US"/>
              </a:p>
            </p:txBody>
          </p:sp>
          <p:sp>
            <p:nvSpPr>
              <p:cNvPr id="79212" name="Freeform 221"/>
              <p:cNvSpPr>
                <a:spLocks noChangeAspect="1"/>
              </p:cNvSpPr>
              <p:nvPr/>
            </p:nvSpPr>
            <p:spPr bwMode="auto">
              <a:xfrm>
                <a:off x="1783" y="3121"/>
                <a:ext cx="72" cy="43"/>
              </a:xfrm>
              <a:custGeom>
                <a:avLst/>
                <a:gdLst>
                  <a:gd name="T0" fmla="*/ 0 w 264"/>
                  <a:gd name="T1" fmla="*/ 0 h 158"/>
                  <a:gd name="T2" fmla="*/ 0 w 264"/>
                  <a:gd name="T3" fmla="*/ 0 h 158"/>
                  <a:gd name="T4" fmla="*/ 0 w 264"/>
                  <a:gd name="T5" fmla="*/ 0 h 158"/>
                  <a:gd name="T6" fmla="*/ 0 w 264"/>
                  <a:gd name="T7" fmla="*/ 0 h 158"/>
                  <a:gd name="T8" fmla="*/ 0 w 264"/>
                  <a:gd name="T9" fmla="*/ 0 h 158"/>
                  <a:gd name="T10" fmla="*/ 0 w 264"/>
                  <a:gd name="T11" fmla="*/ 0 h 158"/>
                  <a:gd name="T12" fmla="*/ 0 w 264"/>
                  <a:gd name="T13" fmla="*/ 0 h 158"/>
                  <a:gd name="T14" fmla="*/ 0 w 264"/>
                  <a:gd name="T15" fmla="*/ 0 h 158"/>
                  <a:gd name="T16" fmla="*/ 0 w 264"/>
                  <a:gd name="T17" fmla="*/ 0 h 158"/>
                  <a:gd name="T18" fmla="*/ 0 w 264"/>
                  <a:gd name="T19" fmla="*/ 0 h 158"/>
                  <a:gd name="T20" fmla="*/ 0 w 264"/>
                  <a:gd name="T21" fmla="*/ 0 h 158"/>
                  <a:gd name="T22" fmla="*/ 0 w 264"/>
                  <a:gd name="T23" fmla="*/ 0 h 158"/>
                  <a:gd name="T24" fmla="*/ 0 w 264"/>
                  <a:gd name="T25" fmla="*/ 0 h 158"/>
                  <a:gd name="T26" fmla="*/ 0 w 264"/>
                  <a:gd name="T27" fmla="*/ 0 h 158"/>
                  <a:gd name="T28" fmla="*/ 0 w 264"/>
                  <a:gd name="T29" fmla="*/ 0 h 158"/>
                  <a:gd name="T30" fmla="*/ 0 w 264"/>
                  <a:gd name="T31" fmla="*/ 0 h 158"/>
                  <a:gd name="T32" fmla="*/ 0 w 264"/>
                  <a:gd name="T33" fmla="*/ 0 h 158"/>
                  <a:gd name="T34" fmla="*/ 0 w 264"/>
                  <a:gd name="T35" fmla="*/ 0 h 158"/>
                  <a:gd name="T36" fmla="*/ 0 w 264"/>
                  <a:gd name="T37" fmla="*/ 0 h 158"/>
                  <a:gd name="T38" fmla="*/ 0 w 264"/>
                  <a:gd name="T39" fmla="*/ 0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4"/>
                  <a:gd name="T61" fmla="*/ 0 h 158"/>
                  <a:gd name="T62" fmla="*/ 264 w 264"/>
                  <a:gd name="T63" fmla="*/ 158 h 15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4" h="158">
                    <a:moveTo>
                      <a:pt x="117" y="158"/>
                    </a:moveTo>
                    <a:cubicBezTo>
                      <a:pt x="119" y="156"/>
                      <a:pt x="127" y="146"/>
                      <a:pt x="126" y="143"/>
                    </a:cubicBezTo>
                    <a:cubicBezTo>
                      <a:pt x="125" y="141"/>
                      <a:pt x="107" y="145"/>
                      <a:pt x="111" y="144"/>
                    </a:cubicBezTo>
                    <a:cubicBezTo>
                      <a:pt x="114" y="143"/>
                      <a:pt x="139" y="142"/>
                      <a:pt x="148" y="140"/>
                    </a:cubicBezTo>
                    <a:cubicBezTo>
                      <a:pt x="157" y="137"/>
                      <a:pt x="160" y="138"/>
                      <a:pt x="169" y="130"/>
                    </a:cubicBezTo>
                    <a:cubicBezTo>
                      <a:pt x="179" y="121"/>
                      <a:pt x="193" y="96"/>
                      <a:pt x="205" y="89"/>
                    </a:cubicBezTo>
                    <a:cubicBezTo>
                      <a:pt x="217" y="82"/>
                      <a:pt x="232" y="91"/>
                      <a:pt x="242" y="88"/>
                    </a:cubicBezTo>
                    <a:cubicBezTo>
                      <a:pt x="252" y="86"/>
                      <a:pt x="264" y="73"/>
                      <a:pt x="264" y="73"/>
                    </a:cubicBezTo>
                    <a:cubicBezTo>
                      <a:pt x="264" y="73"/>
                      <a:pt x="252" y="85"/>
                      <a:pt x="243" y="87"/>
                    </a:cubicBezTo>
                    <a:cubicBezTo>
                      <a:pt x="234" y="90"/>
                      <a:pt x="216" y="85"/>
                      <a:pt x="207" y="87"/>
                    </a:cubicBezTo>
                    <a:cubicBezTo>
                      <a:pt x="197" y="90"/>
                      <a:pt x="190" y="105"/>
                      <a:pt x="188" y="104"/>
                    </a:cubicBezTo>
                    <a:cubicBezTo>
                      <a:pt x="186" y="103"/>
                      <a:pt x="199" y="86"/>
                      <a:pt x="194" y="80"/>
                    </a:cubicBezTo>
                    <a:cubicBezTo>
                      <a:pt x="189" y="74"/>
                      <a:pt x="168" y="71"/>
                      <a:pt x="157" y="70"/>
                    </a:cubicBezTo>
                    <a:cubicBezTo>
                      <a:pt x="146" y="68"/>
                      <a:pt x="139" y="72"/>
                      <a:pt x="129" y="71"/>
                    </a:cubicBezTo>
                    <a:cubicBezTo>
                      <a:pt x="118" y="70"/>
                      <a:pt x="107" y="64"/>
                      <a:pt x="95" y="62"/>
                    </a:cubicBezTo>
                    <a:cubicBezTo>
                      <a:pt x="84" y="59"/>
                      <a:pt x="63" y="53"/>
                      <a:pt x="55" y="53"/>
                    </a:cubicBezTo>
                    <a:cubicBezTo>
                      <a:pt x="46" y="54"/>
                      <a:pt x="47" y="67"/>
                      <a:pt x="46" y="67"/>
                    </a:cubicBezTo>
                    <a:cubicBezTo>
                      <a:pt x="45" y="67"/>
                      <a:pt x="53" y="57"/>
                      <a:pt x="50" y="51"/>
                    </a:cubicBezTo>
                    <a:cubicBezTo>
                      <a:pt x="46" y="45"/>
                      <a:pt x="34" y="39"/>
                      <a:pt x="26" y="31"/>
                    </a:cubicBezTo>
                    <a:cubicBezTo>
                      <a:pt x="17" y="22"/>
                      <a:pt x="5" y="7"/>
                      <a:pt x="0" y="0"/>
                    </a:cubicBezTo>
                  </a:path>
                </a:pathLst>
              </a:custGeom>
              <a:solidFill>
                <a:srgbClr val="FFFF66"/>
              </a:solidFill>
              <a:ln w="9525" cap="rnd">
                <a:solidFill>
                  <a:schemeClr val="tx1"/>
                </a:solidFill>
                <a:round/>
                <a:headEnd/>
                <a:tailEnd/>
              </a:ln>
            </p:spPr>
            <p:txBody>
              <a:bodyPr/>
              <a:lstStyle/>
              <a:p>
                <a:endParaRPr lang="en-US"/>
              </a:p>
            </p:txBody>
          </p:sp>
          <p:sp>
            <p:nvSpPr>
              <p:cNvPr id="79213" name="Freeform 222"/>
              <p:cNvSpPr>
                <a:spLocks noChangeAspect="1"/>
              </p:cNvSpPr>
              <p:nvPr/>
            </p:nvSpPr>
            <p:spPr bwMode="auto">
              <a:xfrm>
                <a:off x="1753" y="3084"/>
                <a:ext cx="44" cy="34"/>
              </a:xfrm>
              <a:custGeom>
                <a:avLst/>
                <a:gdLst>
                  <a:gd name="T0" fmla="*/ 0 w 164"/>
                  <a:gd name="T1" fmla="*/ 0 h 126"/>
                  <a:gd name="T2" fmla="*/ 0 w 164"/>
                  <a:gd name="T3" fmla="*/ 0 h 126"/>
                  <a:gd name="T4" fmla="*/ 0 w 164"/>
                  <a:gd name="T5" fmla="*/ 0 h 126"/>
                  <a:gd name="T6" fmla="*/ 0 w 164"/>
                  <a:gd name="T7" fmla="*/ 0 h 126"/>
                  <a:gd name="T8" fmla="*/ 0 w 164"/>
                  <a:gd name="T9" fmla="*/ 0 h 126"/>
                  <a:gd name="T10" fmla="*/ 0 w 164"/>
                  <a:gd name="T11" fmla="*/ 0 h 126"/>
                  <a:gd name="T12" fmla="*/ 0 w 164"/>
                  <a:gd name="T13" fmla="*/ 0 h 126"/>
                  <a:gd name="T14" fmla="*/ 0 w 164"/>
                  <a:gd name="T15" fmla="*/ 0 h 126"/>
                  <a:gd name="T16" fmla="*/ 0 w 164"/>
                  <a:gd name="T17" fmla="*/ 0 h 126"/>
                  <a:gd name="T18" fmla="*/ 0 w 164"/>
                  <a:gd name="T19" fmla="*/ 0 h 1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4"/>
                  <a:gd name="T31" fmla="*/ 0 h 126"/>
                  <a:gd name="T32" fmla="*/ 164 w 164"/>
                  <a:gd name="T33" fmla="*/ 126 h 1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4" h="126">
                    <a:moveTo>
                      <a:pt x="0" y="22"/>
                    </a:moveTo>
                    <a:cubicBezTo>
                      <a:pt x="6" y="22"/>
                      <a:pt x="29" y="21"/>
                      <a:pt x="35" y="18"/>
                    </a:cubicBezTo>
                    <a:cubicBezTo>
                      <a:pt x="40" y="16"/>
                      <a:pt x="34" y="0"/>
                      <a:pt x="35" y="6"/>
                    </a:cubicBezTo>
                    <a:cubicBezTo>
                      <a:pt x="37" y="12"/>
                      <a:pt x="38" y="37"/>
                      <a:pt x="45" y="52"/>
                    </a:cubicBezTo>
                    <a:cubicBezTo>
                      <a:pt x="52" y="67"/>
                      <a:pt x="68" y="88"/>
                      <a:pt x="77" y="99"/>
                    </a:cubicBezTo>
                    <a:cubicBezTo>
                      <a:pt x="87" y="110"/>
                      <a:pt x="96" y="112"/>
                      <a:pt x="101" y="116"/>
                    </a:cubicBezTo>
                    <a:cubicBezTo>
                      <a:pt x="106" y="120"/>
                      <a:pt x="105" y="126"/>
                      <a:pt x="108" y="123"/>
                    </a:cubicBezTo>
                    <a:cubicBezTo>
                      <a:pt x="111" y="120"/>
                      <a:pt x="111" y="103"/>
                      <a:pt x="115" y="93"/>
                    </a:cubicBezTo>
                    <a:cubicBezTo>
                      <a:pt x="118" y="84"/>
                      <a:pt x="123" y="74"/>
                      <a:pt x="131" y="68"/>
                    </a:cubicBezTo>
                    <a:cubicBezTo>
                      <a:pt x="140" y="62"/>
                      <a:pt x="158" y="58"/>
                      <a:pt x="164" y="55"/>
                    </a:cubicBezTo>
                  </a:path>
                </a:pathLst>
              </a:custGeom>
              <a:solidFill>
                <a:srgbClr val="FFFF66"/>
              </a:solidFill>
              <a:ln w="9525" cap="rnd">
                <a:solidFill>
                  <a:schemeClr val="tx1"/>
                </a:solidFill>
                <a:round/>
                <a:headEnd/>
                <a:tailEnd/>
              </a:ln>
            </p:spPr>
            <p:txBody>
              <a:bodyPr/>
              <a:lstStyle/>
              <a:p>
                <a:endParaRPr lang="en-US"/>
              </a:p>
            </p:txBody>
          </p:sp>
          <p:sp>
            <p:nvSpPr>
              <p:cNvPr id="79214" name="Freeform 223"/>
              <p:cNvSpPr>
                <a:spLocks noChangeAspect="1"/>
              </p:cNvSpPr>
              <p:nvPr/>
            </p:nvSpPr>
            <p:spPr bwMode="auto">
              <a:xfrm>
                <a:off x="1758" y="3070"/>
                <a:ext cx="87" cy="55"/>
              </a:xfrm>
              <a:custGeom>
                <a:avLst/>
                <a:gdLst>
                  <a:gd name="T0" fmla="*/ 0 w 321"/>
                  <a:gd name="T1" fmla="*/ 0 h 202"/>
                  <a:gd name="T2" fmla="*/ 0 w 321"/>
                  <a:gd name="T3" fmla="*/ 0 h 202"/>
                  <a:gd name="T4" fmla="*/ 0 w 321"/>
                  <a:gd name="T5" fmla="*/ 0 h 202"/>
                  <a:gd name="T6" fmla="*/ 0 w 321"/>
                  <a:gd name="T7" fmla="*/ 0 h 202"/>
                  <a:gd name="T8" fmla="*/ 0 w 321"/>
                  <a:gd name="T9" fmla="*/ 0 h 202"/>
                  <a:gd name="T10" fmla="*/ 0 w 321"/>
                  <a:gd name="T11" fmla="*/ 0 h 202"/>
                  <a:gd name="T12" fmla="*/ 0 w 321"/>
                  <a:gd name="T13" fmla="*/ 0 h 202"/>
                  <a:gd name="T14" fmla="*/ 0 w 321"/>
                  <a:gd name="T15" fmla="*/ 0 h 202"/>
                  <a:gd name="T16" fmla="*/ 0 w 321"/>
                  <a:gd name="T17" fmla="*/ 0 h 2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1"/>
                  <a:gd name="T28" fmla="*/ 0 h 202"/>
                  <a:gd name="T29" fmla="*/ 321 w 321"/>
                  <a:gd name="T30" fmla="*/ 202 h 2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1" h="202">
                    <a:moveTo>
                      <a:pt x="0" y="0"/>
                    </a:moveTo>
                    <a:cubicBezTo>
                      <a:pt x="5" y="1"/>
                      <a:pt x="20" y="3"/>
                      <a:pt x="28" y="6"/>
                    </a:cubicBezTo>
                    <a:cubicBezTo>
                      <a:pt x="37" y="10"/>
                      <a:pt x="45" y="14"/>
                      <a:pt x="55" y="22"/>
                    </a:cubicBezTo>
                    <a:cubicBezTo>
                      <a:pt x="64" y="29"/>
                      <a:pt x="75" y="46"/>
                      <a:pt x="87" y="54"/>
                    </a:cubicBezTo>
                    <a:cubicBezTo>
                      <a:pt x="99" y="63"/>
                      <a:pt x="116" y="58"/>
                      <a:pt x="128" y="73"/>
                    </a:cubicBezTo>
                    <a:cubicBezTo>
                      <a:pt x="141" y="87"/>
                      <a:pt x="153" y="123"/>
                      <a:pt x="165" y="139"/>
                    </a:cubicBezTo>
                    <a:cubicBezTo>
                      <a:pt x="178" y="155"/>
                      <a:pt x="182" y="161"/>
                      <a:pt x="204" y="170"/>
                    </a:cubicBezTo>
                    <a:cubicBezTo>
                      <a:pt x="226" y="178"/>
                      <a:pt x="278" y="186"/>
                      <a:pt x="298" y="191"/>
                    </a:cubicBezTo>
                    <a:cubicBezTo>
                      <a:pt x="317" y="196"/>
                      <a:pt x="316" y="200"/>
                      <a:pt x="321" y="202"/>
                    </a:cubicBezTo>
                  </a:path>
                </a:pathLst>
              </a:custGeom>
              <a:solidFill>
                <a:srgbClr val="FFFF66"/>
              </a:solidFill>
              <a:ln w="9525" cap="rnd">
                <a:solidFill>
                  <a:schemeClr val="tx1"/>
                </a:solidFill>
                <a:round/>
                <a:headEnd/>
                <a:tailEnd/>
              </a:ln>
            </p:spPr>
            <p:txBody>
              <a:bodyPr/>
              <a:lstStyle/>
              <a:p>
                <a:endParaRPr lang="en-US"/>
              </a:p>
            </p:txBody>
          </p:sp>
          <p:sp>
            <p:nvSpPr>
              <p:cNvPr id="79215" name="Freeform 224"/>
              <p:cNvSpPr>
                <a:spLocks noChangeAspect="1"/>
              </p:cNvSpPr>
              <p:nvPr/>
            </p:nvSpPr>
            <p:spPr bwMode="auto">
              <a:xfrm>
                <a:off x="1770" y="3053"/>
                <a:ext cx="13" cy="10"/>
              </a:xfrm>
              <a:custGeom>
                <a:avLst/>
                <a:gdLst>
                  <a:gd name="T0" fmla="*/ 0 w 46"/>
                  <a:gd name="T1" fmla="*/ 0 h 36"/>
                  <a:gd name="T2" fmla="*/ 0 w 46"/>
                  <a:gd name="T3" fmla="*/ 0 h 36"/>
                  <a:gd name="T4" fmla="*/ 0 w 46"/>
                  <a:gd name="T5" fmla="*/ 0 h 36"/>
                  <a:gd name="T6" fmla="*/ 0 w 46"/>
                  <a:gd name="T7" fmla="*/ 0 h 36"/>
                  <a:gd name="T8" fmla="*/ 0 w 46"/>
                  <a:gd name="T9" fmla="*/ 0 h 36"/>
                  <a:gd name="T10" fmla="*/ 0 w 46"/>
                  <a:gd name="T11" fmla="*/ 0 h 36"/>
                  <a:gd name="T12" fmla="*/ 0 w 46"/>
                  <a:gd name="T13" fmla="*/ 0 h 36"/>
                  <a:gd name="T14" fmla="*/ 0 60000 65536"/>
                  <a:gd name="T15" fmla="*/ 0 60000 65536"/>
                  <a:gd name="T16" fmla="*/ 0 60000 65536"/>
                  <a:gd name="T17" fmla="*/ 0 60000 65536"/>
                  <a:gd name="T18" fmla="*/ 0 60000 65536"/>
                  <a:gd name="T19" fmla="*/ 0 60000 65536"/>
                  <a:gd name="T20" fmla="*/ 0 60000 65536"/>
                  <a:gd name="T21" fmla="*/ 0 w 46"/>
                  <a:gd name="T22" fmla="*/ 0 h 36"/>
                  <a:gd name="T23" fmla="*/ 46 w 46"/>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36">
                    <a:moveTo>
                      <a:pt x="0" y="0"/>
                    </a:moveTo>
                    <a:cubicBezTo>
                      <a:pt x="1" y="5"/>
                      <a:pt x="5" y="6"/>
                      <a:pt x="6" y="11"/>
                    </a:cubicBezTo>
                    <a:cubicBezTo>
                      <a:pt x="7" y="13"/>
                      <a:pt x="10" y="17"/>
                      <a:pt x="10" y="17"/>
                    </a:cubicBezTo>
                    <a:cubicBezTo>
                      <a:pt x="11" y="25"/>
                      <a:pt x="11" y="23"/>
                      <a:pt x="11" y="35"/>
                    </a:cubicBezTo>
                    <a:cubicBezTo>
                      <a:pt x="11" y="36"/>
                      <a:pt x="11" y="34"/>
                      <a:pt x="11" y="33"/>
                    </a:cubicBezTo>
                    <a:cubicBezTo>
                      <a:pt x="13" y="29"/>
                      <a:pt x="13" y="30"/>
                      <a:pt x="16" y="29"/>
                    </a:cubicBezTo>
                    <a:cubicBezTo>
                      <a:pt x="19" y="19"/>
                      <a:pt x="40" y="29"/>
                      <a:pt x="46" y="35"/>
                    </a:cubicBezTo>
                  </a:path>
                </a:pathLst>
              </a:custGeom>
              <a:solidFill>
                <a:srgbClr val="FFFF66"/>
              </a:solidFill>
              <a:ln w="9525" cap="rnd">
                <a:solidFill>
                  <a:schemeClr val="tx1"/>
                </a:solidFill>
                <a:round/>
                <a:headEnd/>
                <a:tailEnd/>
              </a:ln>
            </p:spPr>
            <p:txBody>
              <a:bodyPr/>
              <a:lstStyle/>
              <a:p>
                <a:endParaRPr lang="en-US"/>
              </a:p>
            </p:txBody>
          </p:sp>
          <p:sp>
            <p:nvSpPr>
              <p:cNvPr id="79216" name="Freeform 225"/>
              <p:cNvSpPr>
                <a:spLocks noChangeAspect="1"/>
              </p:cNvSpPr>
              <p:nvPr/>
            </p:nvSpPr>
            <p:spPr bwMode="auto">
              <a:xfrm>
                <a:off x="1807" y="3079"/>
                <a:ext cx="6" cy="9"/>
              </a:xfrm>
              <a:custGeom>
                <a:avLst/>
                <a:gdLst>
                  <a:gd name="T0" fmla="*/ 0 w 22"/>
                  <a:gd name="T1" fmla="*/ 0 h 34"/>
                  <a:gd name="T2" fmla="*/ 0 w 22"/>
                  <a:gd name="T3" fmla="*/ 0 h 34"/>
                  <a:gd name="T4" fmla="*/ 0 w 22"/>
                  <a:gd name="T5" fmla="*/ 0 h 34"/>
                  <a:gd name="T6" fmla="*/ 0 w 22"/>
                  <a:gd name="T7" fmla="*/ 0 h 34"/>
                  <a:gd name="T8" fmla="*/ 0 60000 65536"/>
                  <a:gd name="T9" fmla="*/ 0 60000 65536"/>
                  <a:gd name="T10" fmla="*/ 0 60000 65536"/>
                  <a:gd name="T11" fmla="*/ 0 60000 65536"/>
                  <a:gd name="T12" fmla="*/ 0 w 22"/>
                  <a:gd name="T13" fmla="*/ 0 h 34"/>
                  <a:gd name="T14" fmla="*/ 22 w 22"/>
                  <a:gd name="T15" fmla="*/ 34 h 34"/>
                </a:gdLst>
                <a:ahLst/>
                <a:cxnLst>
                  <a:cxn ang="T8">
                    <a:pos x="T0" y="T1"/>
                  </a:cxn>
                  <a:cxn ang="T9">
                    <a:pos x="T2" y="T3"/>
                  </a:cxn>
                  <a:cxn ang="T10">
                    <a:pos x="T4" y="T5"/>
                  </a:cxn>
                  <a:cxn ang="T11">
                    <a:pos x="T6" y="T7"/>
                  </a:cxn>
                </a:cxnLst>
                <a:rect l="T12" t="T13" r="T14" b="T15"/>
                <a:pathLst>
                  <a:path w="22" h="34">
                    <a:moveTo>
                      <a:pt x="0" y="3"/>
                    </a:moveTo>
                    <a:cubicBezTo>
                      <a:pt x="5" y="1"/>
                      <a:pt x="5" y="0"/>
                      <a:pt x="11" y="2"/>
                    </a:cubicBezTo>
                    <a:cubicBezTo>
                      <a:pt x="12" y="8"/>
                      <a:pt x="10" y="12"/>
                      <a:pt x="15" y="16"/>
                    </a:cubicBezTo>
                    <a:cubicBezTo>
                      <a:pt x="17" y="22"/>
                      <a:pt x="22" y="26"/>
                      <a:pt x="22" y="34"/>
                    </a:cubicBezTo>
                  </a:path>
                </a:pathLst>
              </a:custGeom>
              <a:solidFill>
                <a:srgbClr val="FFFF66"/>
              </a:solidFill>
              <a:ln w="9525" cap="rnd">
                <a:solidFill>
                  <a:schemeClr val="tx1"/>
                </a:solidFill>
                <a:round/>
                <a:headEnd/>
                <a:tailEnd/>
              </a:ln>
            </p:spPr>
            <p:txBody>
              <a:bodyPr/>
              <a:lstStyle/>
              <a:p>
                <a:endParaRPr lang="en-US"/>
              </a:p>
            </p:txBody>
          </p:sp>
          <p:sp>
            <p:nvSpPr>
              <p:cNvPr id="79217" name="Freeform 226"/>
              <p:cNvSpPr>
                <a:spLocks noChangeAspect="1"/>
              </p:cNvSpPr>
              <p:nvPr/>
            </p:nvSpPr>
            <p:spPr bwMode="auto">
              <a:xfrm>
                <a:off x="1812" y="3070"/>
                <a:ext cx="8" cy="13"/>
              </a:xfrm>
              <a:custGeom>
                <a:avLst/>
                <a:gdLst>
                  <a:gd name="T0" fmla="*/ 0 w 32"/>
                  <a:gd name="T1" fmla="*/ 0 h 47"/>
                  <a:gd name="T2" fmla="*/ 0 w 32"/>
                  <a:gd name="T3" fmla="*/ 0 h 47"/>
                  <a:gd name="T4" fmla="*/ 0 w 32"/>
                  <a:gd name="T5" fmla="*/ 0 h 47"/>
                  <a:gd name="T6" fmla="*/ 0 w 32"/>
                  <a:gd name="T7" fmla="*/ 0 h 47"/>
                  <a:gd name="T8" fmla="*/ 0 60000 65536"/>
                  <a:gd name="T9" fmla="*/ 0 60000 65536"/>
                  <a:gd name="T10" fmla="*/ 0 60000 65536"/>
                  <a:gd name="T11" fmla="*/ 0 60000 65536"/>
                  <a:gd name="T12" fmla="*/ 0 w 32"/>
                  <a:gd name="T13" fmla="*/ 0 h 47"/>
                  <a:gd name="T14" fmla="*/ 32 w 32"/>
                  <a:gd name="T15" fmla="*/ 47 h 47"/>
                </a:gdLst>
                <a:ahLst/>
                <a:cxnLst>
                  <a:cxn ang="T8">
                    <a:pos x="T0" y="T1"/>
                  </a:cxn>
                  <a:cxn ang="T9">
                    <a:pos x="T2" y="T3"/>
                  </a:cxn>
                  <a:cxn ang="T10">
                    <a:pos x="T4" y="T5"/>
                  </a:cxn>
                  <a:cxn ang="T11">
                    <a:pos x="T6" y="T7"/>
                  </a:cxn>
                </a:cxnLst>
                <a:rect l="T12" t="T13" r="T14" b="T15"/>
                <a:pathLst>
                  <a:path w="32" h="47">
                    <a:moveTo>
                      <a:pt x="0" y="47"/>
                    </a:moveTo>
                    <a:cubicBezTo>
                      <a:pt x="3" y="43"/>
                      <a:pt x="10" y="30"/>
                      <a:pt x="14" y="25"/>
                    </a:cubicBezTo>
                    <a:cubicBezTo>
                      <a:pt x="15" y="21"/>
                      <a:pt x="21" y="18"/>
                      <a:pt x="23" y="15"/>
                    </a:cubicBezTo>
                    <a:cubicBezTo>
                      <a:pt x="26" y="9"/>
                      <a:pt x="26" y="4"/>
                      <a:pt x="32" y="0"/>
                    </a:cubicBezTo>
                  </a:path>
                </a:pathLst>
              </a:custGeom>
              <a:solidFill>
                <a:srgbClr val="FFFF66"/>
              </a:solidFill>
              <a:ln w="9525" cap="rnd">
                <a:solidFill>
                  <a:schemeClr val="tx1"/>
                </a:solidFill>
                <a:round/>
                <a:headEnd/>
                <a:tailEnd/>
              </a:ln>
            </p:spPr>
            <p:txBody>
              <a:bodyPr/>
              <a:lstStyle/>
              <a:p>
                <a:endParaRPr lang="en-US"/>
              </a:p>
            </p:txBody>
          </p:sp>
          <p:sp>
            <p:nvSpPr>
              <p:cNvPr id="79218" name="Freeform 227"/>
              <p:cNvSpPr>
                <a:spLocks noChangeAspect="1"/>
              </p:cNvSpPr>
              <p:nvPr/>
            </p:nvSpPr>
            <p:spPr bwMode="auto">
              <a:xfrm>
                <a:off x="1788" y="3027"/>
                <a:ext cx="215" cy="103"/>
              </a:xfrm>
              <a:custGeom>
                <a:avLst/>
                <a:gdLst>
                  <a:gd name="T0" fmla="*/ 0 w 793"/>
                  <a:gd name="T1" fmla="*/ 0 h 380"/>
                  <a:gd name="T2" fmla="*/ 0 w 793"/>
                  <a:gd name="T3" fmla="*/ 0 h 380"/>
                  <a:gd name="T4" fmla="*/ 0 w 793"/>
                  <a:gd name="T5" fmla="*/ 0 h 380"/>
                  <a:gd name="T6" fmla="*/ 0 w 793"/>
                  <a:gd name="T7" fmla="*/ 0 h 380"/>
                  <a:gd name="T8" fmla="*/ 0 w 793"/>
                  <a:gd name="T9" fmla="*/ 0 h 380"/>
                  <a:gd name="T10" fmla="*/ 0 w 793"/>
                  <a:gd name="T11" fmla="*/ 0 h 380"/>
                  <a:gd name="T12" fmla="*/ 0 w 793"/>
                  <a:gd name="T13" fmla="*/ 0 h 380"/>
                  <a:gd name="T14" fmla="*/ 0 w 793"/>
                  <a:gd name="T15" fmla="*/ 0 h 380"/>
                  <a:gd name="T16" fmla="*/ 0 w 793"/>
                  <a:gd name="T17" fmla="*/ 0 h 380"/>
                  <a:gd name="T18" fmla="*/ 0 w 793"/>
                  <a:gd name="T19" fmla="*/ 0 h 380"/>
                  <a:gd name="T20" fmla="*/ 0 w 793"/>
                  <a:gd name="T21" fmla="*/ 0 h 380"/>
                  <a:gd name="T22" fmla="*/ 0 w 793"/>
                  <a:gd name="T23" fmla="*/ 0 h 380"/>
                  <a:gd name="T24" fmla="*/ 0 w 793"/>
                  <a:gd name="T25" fmla="*/ 0 h 380"/>
                  <a:gd name="T26" fmla="*/ 0 w 793"/>
                  <a:gd name="T27" fmla="*/ 0 h 380"/>
                  <a:gd name="T28" fmla="*/ 0 w 793"/>
                  <a:gd name="T29" fmla="*/ 0 h 380"/>
                  <a:gd name="T30" fmla="*/ 0 w 793"/>
                  <a:gd name="T31" fmla="*/ 0 h 380"/>
                  <a:gd name="T32" fmla="*/ 0 w 793"/>
                  <a:gd name="T33" fmla="*/ 0 h 380"/>
                  <a:gd name="T34" fmla="*/ 0 w 793"/>
                  <a:gd name="T35" fmla="*/ 0 h 380"/>
                  <a:gd name="T36" fmla="*/ 0 w 793"/>
                  <a:gd name="T37" fmla="*/ 0 h 380"/>
                  <a:gd name="T38" fmla="*/ 0 w 793"/>
                  <a:gd name="T39" fmla="*/ 0 h 380"/>
                  <a:gd name="T40" fmla="*/ 0 w 793"/>
                  <a:gd name="T41" fmla="*/ 0 h 380"/>
                  <a:gd name="T42" fmla="*/ 0 w 793"/>
                  <a:gd name="T43" fmla="*/ 0 h 380"/>
                  <a:gd name="T44" fmla="*/ 0 w 793"/>
                  <a:gd name="T45" fmla="*/ 0 h 380"/>
                  <a:gd name="T46" fmla="*/ 0 w 793"/>
                  <a:gd name="T47" fmla="*/ 0 h 380"/>
                  <a:gd name="T48" fmla="*/ 0 w 793"/>
                  <a:gd name="T49" fmla="*/ 0 h 380"/>
                  <a:gd name="T50" fmla="*/ 0 w 793"/>
                  <a:gd name="T51" fmla="*/ 0 h 380"/>
                  <a:gd name="T52" fmla="*/ 0 w 793"/>
                  <a:gd name="T53" fmla="*/ 0 h 380"/>
                  <a:gd name="T54" fmla="*/ 0 w 793"/>
                  <a:gd name="T55" fmla="*/ 0 h 380"/>
                  <a:gd name="T56" fmla="*/ 0 w 793"/>
                  <a:gd name="T57" fmla="*/ 0 h 380"/>
                  <a:gd name="T58" fmla="*/ 0 w 793"/>
                  <a:gd name="T59" fmla="*/ 0 h 380"/>
                  <a:gd name="T60" fmla="*/ 0 w 793"/>
                  <a:gd name="T61" fmla="*/ 0 h 380"/>
                  <a:gd name="T62" fmla="*/ 0 w 793"/>
                  <a:gd name="T63" fmla="*/ 0 h 380"/>
                  <a:gd name="T64" fmla="*/ 0 w 793"/>
                  <a:gd name="T65" fmla="*/ 0 h 380"/>
                  <a:gd name="T66" fmla="*/ 0 w 793"/>
                  <a:gd name="T67" fmla="*/ 0 h 380"/>
                  <a:gd name="T68" fmla="*/ 0 w 793"/>
                  <a:gd name="T69" fmla="*/ 0 h 380"/>
                  <a:gd name="T70" fmla="*/ 0 w 793"/>
                  <a:gd name="T71" fmla="*/ 0 h 380"/>
                  <a:gd name="T72" fmla="*/ 0 w 793"/>
                  <a:gd name="T73" fmla="*/ 0 h 380"/>
                  <a:gd name="T74" fmla="*/ 0 w 793"/>
                  <a:gd name="T75" fmla="*/ 0 h 380"/>
                  <a:gd name="T76" fmla="*/ 0 w 793"/>
                  <a:gd name="T77" fmla="*/ 0 h 380"/>
                  <a:gd name="T78" fmla="*/ 0 w 793"/>
                  <a:gd name="T79" fmla="*/ 0 h 380"/>
                  <a:gd name="T80" fmla="*/ 0 w 793"/>
                  <a:gd name="T81" fmla="*/ 0 h 380"/>
                  <a:gd name="T82" fmla="*/ 0 w 793"/>
                  <a:gd name="T83" fmla="*/ 0 h 380"/>
                  <a:gd name="T84" fmla="*/ 0 w 793"/>
                  <a:gd name="T85" fmla="*/ 0 h 380"/>
                  <a:gd name="T86" fmla="*/ 0 w 793"/>
                  <a:gd name="T87" fmla="*/ 0 h 380"/>
                  <a:gd name="T88" fmla="*/ 0 w 793"/>
                  <a:gd name="T89" fmla="*/ 0 h 380"/>
                  <a:gd name="T90" fmla="*/ 0 w 793"/>
                  <a:gd name="T91" fmla="*/ 0 h 380"/>
                  <a:gd name="T92" fmla="*/ 0 w 793"/>
                  <a:gd name="T93" fmla="*/ 0 h 380"/>
                  <a:gd name="T94" fmla="*/ 0 w 793"/>
                  <a:gd name="T95" fmla="*/ 0 h 380"/>
                  <a:gd name="T96" fmla="*/ 0 w 793"/>
                  <a:gd name="T97" fmla="*/ 0 h 380"/>
                  <a:gd name="T98" fmla="*/ 0 w 793"/>
                  <a:gd name="T99" fmla="*/ 0 h 3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93"/>
                  <a:gd name="T151" fmla="*/ 0 h 380"/>
                  <a:gd name="T152" fmla="*/ 793 w 793"/>
                  <a:gd name="T153" fmla="*/ 380 h 3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93" h="380">
                    <a:moveTo>
                      <a:pt x="9" y="223"/>
                    </a:moveTo>
                    <a:cubicBezTo>
                      <a:pt x="7" y="218"/>
                      <a:pt x="0" y="200"/>
                      <a:pt x="0" y="192"/>
                    </a:cubicBezTo>
                    <a:cubicBezTo>
                      <a:pt x="0" y="183"/>
                      <a:pt x="5" y="178"/>
                      <a:pt x="9" y="170"/>
                    </a:cubicBezTo>
                    <a:cubicBezTo>
                      <a:pt x="13" y="163"/>
                      <a:pt x="20" y="153"/>
                      <a:pt x="24" y="147"/>
                    </a:cubicBezTo>
                    <a:cubicBezTo>
                      <a:pt x="28" y="141"/>
                      <a:pt x="31" y="139"/>
                      <a:pt x="33" y="134"/>
                    </a:cubicBezTo>
                    <a:cubicBezTo>
                      <a:pt x="36" y="128"/>
                      <a:pt x="38" y="121"/>
                      <a:pt x="39" y="116"/>
                    </a:cubicBezTo>
                    <a:cubicBezTo>
                      <a:pt x="39" y="111"/>
                      <a:pt x="37" y="105"/>
                      <a:pt x="39" y="104"/>
                    </a:cubicBezTo>
                    <a:cubicBezTo>
                      <a:pt x="40" y="102"/>
                      <a:pt x="46" y="106"/>
                      <a:pt x="50" y="105"/>
                    </a:cubicBezTo>
                    <a:cubicBezTo>
                      <a:pt x="53" y="103"/>
                      <a:pt x="53" y="95"/>
                      <a:pt x="57" y="93"/>
                    </a:cubicBezTo>
                    <a:cubicBezTo>
                      <a:pt x="62" y="92"/>
                      <a:pt x="66" y="95"/>
                      <a:pt x="74" y="94"/>
                    </a:cubicBezTo>
                    <a:cubicBezTo>
                      <a:pt x="81" y="93"/>
                      <a:pt x="94" y="89"/>
                      <a:pt x="103" y="86"/>
                    </a:cubicBezTo>
                    <a:cubicBezTo>
                      <a:pt x="113" y="82"/>
                      <a:pt x="123" y="76"/>
                      <a:pt x="131" y="73"/>
                    </a:cubicBezTo>
                    <a:cubicBezTo>
                      <a:pt x="140" y="70"/>
                      <a:pt x="147" y="72"/>
                      <a:pt x="154" y="69"/>
                    </a:cubicBezTo>
                    <a:cubicBezTo>
                      <a:pt x="161" y="65"/>
                      <a:pt x="165" y="56"/>
                      <a:pt x="175" y="50"/>
                    </a:cubicBezTo>
                    <a:cubicBezTo>
                      <a:pt x="184" y="44"/>
                      <a:pt x="203" y="37"/>
                      <a:pt x="210" y="31"/>
                    </a:cubicBezTo>
                    <a:cubicBezTo>
                      <a:pt x="216" y="25"/>
                      <a:pt x="213" y="14"/>
                      <a:pt x="217" y="12"/>
                    </a:cubicBezTo>
                    <a:cubicBezTo>
                      <a:pt x="221" y="11"/>
                      <a:pt x="224" y="18"/>
                      <a:pt x="235" y="19"/>
                    </a:cubicBezTo>
                    <a:cubicBezTo>
                      <a:pt x="246" y="20"/>
                      <a:pt x="272" y="17"/>
                      <a:pt x="283" y="16"/>
                    </a:cubicBezTo>
                    <a:cubicBezTo>
                      <a:pt x="294" y="14"/>
                      <a:pt x="296" y="11"/>
                      <a:pt x="303" y="11"/>
                    </a:cubicBezTo>
                    <a:cubicBezTo>
                      <a:pt x="311" y="11"/>
                      <a:pt x="320" y="17"/>
                      <a:pt x="330" y="17"/>
                    </a:cubicBezTo>
                    <a:cubicBezTo>
                      <a:pt x="339" y="18"/>
                      <a:pt x="343" y="19"/>
                      <a:pt x="358" y="17"/>
                    </a:cubicBezTo>
                    <a:cubicBezTo>
                      <a:pt x="372" y="16"/>
                      <a:pt x="398" y="8"/>
                      <a:pt x="415" y="5"/>
                    </a:cubicBezTo>
                    <a:cubicBezTo>
                      <a:pt x="433" y="3"/>
                      <a:pt x="451" y="0"/>
                      <a:pt x="461" y="2"/>
                    </a:cubicBezTo>
                    <a:cubicBezTo>
                      <a:pt x="472" y="4"/>
                      <a:pt x="474" y="9"/>
                      <a:pt x="477" y="14"/>
                    </a:cubicBezTo>
                    <a:cubicBezTo>
                      <a:pt x="479" y="19"/>
                      <a:pt x="480" y="28"/>
                      <a:pt x="478" y="34"/>
                    </a:cubicBezTo>
                    <a:cubicBezTo>
                      <a:pt x="475" y="40"/>
                      <a:pt x="468" y="44"/>
                      <a:pt x="463" y="50"/>
                    </a:cubicBezTo>
                    <a:cubicBezTo>
                      <a:pt x="458" y="56"/>
                      <a:pt x="444" y="70"/>
                      <a:pt x="447" y="68"/>
                    </a:cubicBezTo>
                    <a:cubicBezTo>
                      <a:pt x="450" y="65"/>
                      <a:pt x="473" y="39"/>
                      <a:pt x="480" y="33"/>
                    </a:cubicBezTo>
                    <a:cubicBezTo>
                      <a:pt x="487" y="27"/>
                      <a:pt x="484" y="31"/>
                      <a:pt x="490" y="29"/>
                    </a:cubicBezTo>
                    <a:cubicBezTo>
                      <a:pt x="496" y="28"/>
                      <a:pt x="506" y="24"/>
                      <a:pt x="514" y="23"/>
                    </a:cubicBezTo>
                    <a:cubicBezTo>
                      <a:pt x="523" y="23"/>
                      <a:pt x="532" y="22"/>
                      <a:pt x="543" y="24"/>
                    </a:cubicBezTo>
                    <a:cubicBezTo>
                      <a:pt x="554" y="27"/>
                      <a:pt x="575" y="34"/>
                      <a:pt x="583" y="40"/>
                    </a:cubicBezTo>
                    <a:cubicBezTo>
                      <a:pt x="592" y="45"/>
                      <a:pt x="592" y="52"/>
                      <a:pt x="594" y="53"/>
                    </a:cubicBezTo>
                    <a:cubicBezTo>
                      <a:pt x="597" y="54"/>
                      <a:pt x="598" y="48"/>
                      <a:pt x="601" y="46"/>
                    </a:cubicBezTo>
                    <a:cubicBezTo>
                      <a:pt x="604" y="45"/>
                      <a:pt x="611" y="45"/>
                      <a:pt x="616" y="45"/>
                    </a:cubicBezTo>
                    <a:cubicBezTo>
                      <a:pt x="621" y="45"/>
                      <a:pt x="626" y="46"/>
                      <a:pt x="632" y="48"/>
                    </a:cubicBezTo>
                    <a:cubicBezTo>
                      <a:pt x="637" y="50"/>
                      <a:pt x="643" y="57"/>
                      <a:pt x="647" y="57"/>
                    </a:cubicBezTo>
                    <a:cubicBezTo>
                      <a:pt x="651" y="57"/>
                      <a:pt x="652" y="49"/>
                      <a:pt x="659" y="48"/>
                    </a:cubicBezTo>
                    <a:cubicBezTo>
                      <a:pt x="666" y="47"/>
                      <a:pt x="678" y="49"/>
                      <a:pt x="687" y="52"/>
                    </a:cubicBezTo>
                    <a:cubicBezTo>
                      <a:pt x="695" y="54"/>
                      <a:pt x="701" y="54"/>
                      <a:pt x="710" y="62"/>
                    </a:cubicBezTo>
                    <a:cubicBezTo>
                      <a:pt x="718" y="70"/>
                      <a:pt x="730" y="85"/>
                      <a:pt x="737" y="98"/>
                    </a:cubicBezTo>
                    <a:cubicBezTo>
                      <a:pt x="744" y="111"/>
                      <a:pt x="745" y="129"/>
                      <a:pt x="752" y="141"/>
                    </a:cubicBezTo>
                    <a:cubicBezTo>
                      <a:pt x="758" y="153"/>
                      <a:pt x="772" y="160"/>
                      <a:pt x="777" y="172"/>
                    </a:cubicBezTo>
                    <a:cubicBezTo>
                      <a:pt x="782" y="184"/>
                      <a:pt x="785" y="201"/>
                      <a:pt x="782" y="211"/>
                    </a:cubicBezTo>
                    <a:cubicBezTo>
                      <a:pt x="780" y="222"/>
                      <a:pt x="769" y="226"/>
                      <a:pt x="762" y="236"/>
                    </a:cubicBezTo>
                    <a:cubicBezTo>
                      <a:pt x="754" y="246"/>
                      <a:pt x="743" y="261"/>
                      <a:pt x="738" y="274"/>
                    </a:cubicBezTo>
                    <a:cubicBezTo>
                      <a:pt x="733" y="288"/>
                      <a:pt x="727" y="303"/>
                      <a:pt x="729" y="316"/>
                    </a:cubicBezTo>
                    <a:cubicBezTo>
                      <a:pt x="730" y="329"/>
                      <a:pt x="741" y="340"/>
                      <a:pt x="747" y="350"/>
                    </a:cubicBezTo>
                    <a:cubicBezTo>
                      <a:pt x="753" y="359"/>
                      <a:pt x="755" y="368"/>
                      <a:pt x="763" y="373"/>
                    </a:cubicBezTo>
                    <a:cubicBezTo>
                      <a:pt x="770" y="378"/>
                      <a:pt x="787" y="379"/>
                      <a:pt x="793" y="380"/>
                    </a:cubicBezTo>
                  </a:path>
                </a:pathLst>
              </a:custGeom>
              <a:solidFill>
                <a:srgbClr val="FFFF66"/>
              </a:solidFill>
              <a:ln w="9525" cap="rnd">
                <a:solidFill>
                  <a:schemeClr val="tx1"/>
                </a:solidFill>
                <a:round/>
                <a:headEnd/>
                <a:tailEnd/>
              </a:ln>
            </p:spPr>
            <p:txBody>
              <a:bodyPr/>
              <a:lstStyle/>
              <a:p>
                <a:endParaRPr lang="en-US"/>
              </a:p>
            </p:txBody>
          </p:sp>
          <p:sp>
            <p:nvSpPr>
              <p:cNvPr id="79219" name="Freeform 228"/>
              <p:cNvSpPr>
                <a:spLocks noChangeAspect="1"/>
              </p:cNvSpPr>
              <p:nvPr/>
            </p:nvSpPr>
            <p:spPr bwMode="auto">
              <a:xfrm>
                <a:off x="1787" y="3037"/>
                <a:ext cx="11" cy="18"/>
              </a:xfrm>
              <a:custGeom>
                <a:avLst/>
                <a:gdLst>
                  <a:gd name="T0" fmla="*/ 0 w 40"/>
                  <a:gd name="T1" fmla="*/ 0 h 66"/>
                  <a:gd name="T2" fmla="*/ 0 w 40"/>
                  <a:gd name="T3" fmla="*/ 0 h 66"/>
                  <a:gd name="T4" fmla="*/ 0 w 40"/>
                  <a:gd name="T5" fmla="*/ 0 h 66"/>
                  <a:gd name="T6" fmla="*/ 0 w 40"/>
                  <a:gd name="T7" fmla="*/ 0 h 66"/>
                  <a:gd name="T8" fmla="*/ 0 w 40"/>
                  <a:gd name="T9" fmla="*/ 0 h 66"/>
                  <a:gd name="T10" fmla="*/ 0 w 40"/>
                  <a:gd name="T11" fmla="*/ 0 h 66"/>
                  <a:gd name="T12" fmla="*/ 0 60000 65536"/>
                  <a:gd name="T13" fmla="*/ 0 60000 65536"/>
                  <a:gd name="T14" fmla="*/ 0 60000 65536"/>
                  <a:gd name="T15" fmla="*/ 0 60000 65536"/>
                  <a:gd name="T16" fmla="*/ 0 60000 65536"/>
                  <a:gd name="T17" fmla="*/ 0 60000 65536"/>
                  <a:gd name="T18" fmla="*/ 0 w 40"/>
                  <a:gd name="T19" fmla="*/ 0 h 66"/>
                  <a:gd name="T20" fmla="*/ 40 w 40"/>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40" h="66">
                    <a:moveTo>
                      <a:pt x="40" y="66"/>
                    </a:moveTo>
                    <a:cubicBezTo>
                      <a:pt x="39" y="59"/>
                      <a:pt x="40" y="61"/>
                      <a:pt x="36" y="58"/>
                    </a:cubicBezTo>
                    <a:cubicBezTo>
                      <a:pt x="34" y="54"/>
                      <a:pt x="34" y="52"/>
                      <a:pt x="31" y="51"/>
                    </a:cubicBezTo>
                    <a:cubicBezTo>
                      <a:pt x="28" y="45"/>
                      <a:pt x="22" y="39"/>
                      <a:pt x="17" y="34"/>
                    </a:cubicBezTo>
                    <a:cubicBezTo>
                      <a:pt x="15" y="29"/>
                      <a:pt x="10" y="23"/>
                      <a:pt x="5" y="19"/>
                    </a:cubicBezTo>
                    <a:cubicBezTo>
                      <a:pt x="4" y="13"/>
                      <a:pt x="0" y="7"/>
                      <a:pt x="0" y="0"/>
                    </a:cubicBezTo>
                  </a:path>
                </a:pathLst>
              </a:custGeom>
              <a:solidFill>
                <a:srgbClr val="FFFF66"/>
              </a:solidFill>
              <a:ln w="9525" cap="rnd">
                <a:solidFill>
                  <a:schemeClr val="tx1"/>
                </a:solidFill>
                <a:round/>
                <a:headEnd/>
                <a:tailEnd/>
              </a:ln>
            </p:spPr>
            <p:txBody>
              <a:bodyPr/>
              <a:lstStyle/>
              <a:p>
                <a:endParaRPr lang="en-US"/>
              </a:p>
            </p:txBody>
          </p:sp>
          <p:sp>
            <p:nvSpPr>
              <p:cNvPr id="79220" name="Freeform 229"/>
              <p:cNvSpPr>
                <a:spLocks noChangeAspect="1"/>
              </p:cNvSpPr>
              <p:nvPr/>
            </p:nvSpPr>
            <p:spPr bwMode="auto">
              <a:xfrm>
                <a:off x="1800" y="3027"/>
                <a:ext cx="3" cy="26"/>
              </a:xfrm>
              <a:custGeom>
                <a:avLst/>
                <a:gdLst>
                  <a:gd name="T0" fmla="*/ 0 w 12"/>
                  <a:gd name="T1" fmla="*/ 0 h 95"/>
                  <a:gd name="T2" fmla="*/ 0 w 12"/>
                  <a:gd name="T3" fmla="*/ 0 h 95"/>
                  <a:gd name="T4" fmla="*/ 0 w 12"/>
                  <a:gd name="T5" fmla="*/ 0 h 95"/>
                  <a:gd name="T6" fmla="*/ 0 w 12"/>
                  <a:gd name="T7" fmla="*/ 0 h 95"/>
                  <a:gd name="T8" fmla="*/ 0 w 12"/>
                  <a:gd name="T9" fmla="*/ 0 h 95"/>
                  <a:gd name="T10" fmla="*/ 0 60000 65536"/>
                  <a:gd name="T11" fmla="*/ 0 60000 65536"/>
                  <a:gd name="T12" fmla="*/ 0 60000 65536"/>
                  <a:gd name="T13" fmla="*/ 0 60000 65536"/>
                  <a:gd name="T14" fmla="*/ 0 60000 65536"/>
                  <a:gd name="T15" fmla="*/ 0 w 12"/>
                  <a:gd name="T16" fmla="*/ 0 h 95"/>
                  <a:gd name="T17" fmla="*/ 12 w 12"/>
                  <a:gd name="T18" fmla="*/ 95 h 95"/>
                </a:gdLst>
                <a:ahLst/>
                <a:cxnLst>
                  <a:cxn ang="T10">
                    <a:pos x="T0" y="T1"/>
                  </a:cxn>
                  <a:cxn ang="T11">
                    <a:pos x="T2" y="T3"/>
                  </a:cxn>
                  <a:cxn ang="T12">
                    <a:pos x="T4" y="T5"/>
                  </a:cxn>
                  <a:cxn ang="T13">
                    <a:pos x="T6" y="T7"/>
                  </a:cxn>
                  <a:cxn ang="T14">
                    <a:pos x="T8" y="T9"/>
                  </a:cxn>
                </a:cxnLst>
                <a:rect l="T15" t="T16" r="T17" b="T18"/>
                <a:pathLst>
                  <a:path w="12" h="95">
                    <a:moveTo>
                      <a:pt x="11" y="95"/>
                    </a:moveTo>
                    <a:cubicBezTo>
                      <a:pt x="10" y="90"/>
                      <a:pt x="8" y="85"/>
                      <a:pt x="5" y="81"/>
                    </a:cubicBezTo>
                    <a:cubicBezTo>
                      <a:pt x="6" y="72"/>
                      <a:pt x="7" y="63"/>
                      <a:pt x="8" y="55"/>
                    </a:cubicBezTo>
                    <a:cubicBezTo>
                      <a:pt x="8" y="40"/>
                      <a:pt x="12" y="27"/>
                      <a:pt x="0" y="19"/>
                    </a:cubicBezTo>
                    <a:cubicBezTo>
                      <a:pt x="2" y="1"/>
                      <a:pt x="2" y="7"/>
                      <a:pt x="2" y="0"/>
                    </a:cubicBezTo>
                  </a:path>
                </a:pathLst>
              </a:custGeom>
              <a:solidFill>
                <a:srgbClr val="FFFF66"/>
              </a:solidFill>
              <a:ln w="9525" cap="rnd">
                <a:solidFill>
                  <a:schemeClr val="tx1"/>
                </a:solidFill>
                <a:round/>
                <a:headEnd/>
                <a:tailEnd/>
              </a:ln>
            </p:spPr>
            <p:txBody>
              <a:bodyPr/>
              <a:lstStyle/>
              <a:p>
                <a:endParaRPr lang="en-US"/>
              </a:p>
            </p:txBody>
          </p:sp>
          <p:sp>
            <p:nvSpPr>
              <p:cNvPr id="79221" name="Freeform 230"/>
              <p:cNvSpPr>
                <a:spLocks noChangeAspect="1"/>
              </p:cNvSpPr>
              <p:nvPr/>
            </p:nvSpPr>
            <p:spPr bwMode="auto">
              <a:xfrm>
                <a:off x="1817" y="3013"/>
                <a:ext cx="10" cy="16"/>
              </a:xfrm>
              <a:custGeom>
                <a:avLst/>
                <a:gdLst>
                  <a:gd name="T0" fmla="*/ 0 w 37"/>
                  <a:gd name="T1" fmla="*/ 0 h 57"/>
                  <a:gd name="T2" fmla="*/ 0 w 37"/>
                  <a:gd name="T3" fmla="*/ 0 h 57"/>
                  <a:gd name="T4" fmla="*/ 0 w 37"/>
                  <a:gd name="T5" fmla="*/ 0 h 57"/>
                  <a:gd name="T6" fmla="*/ 0 w 37"/>
                  <a:gd name="T7" fmla="*/ 0 h 57"/>
                  <a:gd name="T8" fmla="*/ 0 w 37"/>
                  <a:gd name="T9" fmla="*/ 0 h 57"/>
                  <a:gd name="T10" fmla="*/ 0 60000 65536"/>
                  <a:gd name="T11" fmla="*/ 0 60000 65536"/>
                  <a:gd name="T12" fmla="*/ 0 60000 65536"/>
                  <a:gd name="T13" fmla="*/ 0 60000 65536"/>
                  <a:gd name="T14" fmla="*/ 0 60000 65536"/>
                  <a:gd name="T15" fmla="*/ 0 w 37"/>
                  <a:gd name="T16" fmla="*/ 0 h 57"/>
                  <a:gd name="T17" fmla="*/ 37 w 37"/>
                  <a:gd name="T18" fmla="*/ 57 h 57"/>
                </a:gdLst>
                <a:ahLst/>
                <a:cxnLst>
                  <a:cxn ang="T10">
                    <a:pos x="T0" y="T1"/>
                  </a:cxn>
                  <a:cxn ang="T11">
                    <a:pos x="T2" y="T3"/>
                  </a:cxn>
                  <a:cxn ang="T12">
                    <a:pos x="T4" y="T5"/>
                  </a:cxn>
                  <a:cxn ang="T13">
                    <a:pos x="T6" y="T7"/>
                  </a:cxn>
                  <a:cxn ang="T14">
                    <a:pos x="T8" y="T9"/>
                  </a:cxn>
                </a:cxnLst>
                <a:rect l="T15" t="T16" r="T17" b="T18"/>
                <a:pathLst>
                  <a:path w="37" h="57">
                    <a:moveTo>
                      <a:pt x="0" y="0"/>
                    </a:moveTo>
                    <a:cubicBezTo>
                      <a:pt x="3" y="9"/>
                      <a:pt x="3" y="15"/>
                      <a:pt x="10" y="22"/>
                    </a:cubicBezTo>
                    <a:cubicBezTo>
                      <a:pt x="11" y="26"/>
                      <a:pt x="11" y="30"/>
                      <a:pt x="14" y="34"/>
                    </a:cubicBezTo>
                    <a:cubicBezTo>
                      <a:pt x="15" y="44"/>
                      <a:pt x="13" y="50"/>
                      <a:pt x="22" y="52"/>
                    </a:cubicBezTo>
                    <a:cubicBezTo>
                      <a:pt x="26" y="56"/>
                      <a:pt x="32" y="57"/>
                      <a:pt x="37" y="57"/>
                    </a:cubicBezTo>
                  </a:path>
                </a:pathLst>
              </a:custGeom>
              <a:solidFill>
                <a:srgbClr val="FFFF66"/>
              </a:solidFill>
              <a:ln w="9525" cap="rnd">
                <a:solidFill>
                  <a:schemeClr val="tx1"/>
                </a:solidFill>
                <a:round/>
                <a:headEnd/>
                <a:tailEnd/>
              </a:ln>
            </p:spPr>
            <p:txBody>
              <a:bodyPr/>
              <a:lstStyle/>
              <a:p>
                <a:endParaRPr lang="en-US"/>
              </a:p>
            </p:txBody>
          </p:sp>
          <p:sp>
            <p:nvSpPr>
              <p:cNvPr id="79222" name="Freeform 231"/>
              <p:cNvSpPr>
                <a:spLocks noChangeAspect="1"/>
              </p:cNvSpPr>
              <p:nvPr/>
            </p:nvSpPr>
            <p:spPr bwMode="auto">
              <a:xfrm>
                <a:off x="1818" y="3027"/>
                <a:ext cx="3" cy="4"/>
              </a:xfrm>
              <a:custGeom>
                <a:avLst/>
                <a:gdLst>
                  <a:gd name="T0" fmla="*/ 0 w 12"/>
                  <a:gd name="T1" fmla="*/ 0 h 16"/>
                  <a:gd name="T2" fmla="*/ 0 w 12"/>
                  <a:gd name="T3" fmla="*/ 0 h 16"/>
                  <a:gd name="T4" fmla="*/ 0 60000 65536"/>
                  <a:gd name="T5" fmla="*/ 0 60000 65536"/>
                  <a:gd name="T6" fmla="*/ 0 w 12"/>
                  <a:gd name="T7" fmla="*/ 0 h 16"/>
                  <a:gd name="T8" fmla="*/ 12 w 12"/>
                  <a:gd name="T9" fmla="*/ 16 h 16"/>
                </a:gdLst>
                <a:ahLst/>
                <a:cxnLst>
                  <a:cxn ang="T4">
                    <a:pos x="T0" y="T1"/>
                  </a:cxn>
                  <a:cxn ang="T5">
                    <a:pos x="T2" y="T3"/>
                  </a:cxn>
                </a:cxnLst>
                <a:rect l="T6" t="T7" r="T8" b="T9"/>
                <a:pathLst>
                  <a:path w="12" h="16">
                    <a:moveTo>
                      <a:pt x="12" y="0"/>
                    </a:moveTo>
                    <a:cubicBezTo>
                      <a:pt x="10" y="5"/>
                      <a:pt x="0" y="11"/>
                      <a:pt x="0" y="16"/>
                    </a:cubicBezTo>
                  </a:path>
                </a:pathLst>
              </a:custGeom>
              <a:solidFill>
                <a:srgbClr val="FFFF66"/>
              </a:solidFill>
              <a:ln w="9525" cap="rnd">
                <a:solidFill>
                  <a:schemeClr val="tx1"/>
                </a:solidFill>
                <a:round/>
                <a:headEnd/>
                <a:tailEnd/>
              </a:ln>
            </p:spPr>
            <p:txBody>
              <a:bodyPr/>
              <a:lstStyle/>
              <a:p>
                <a:endParaRPr lang="en-US"/>
              </a:p>
            </p:txBody>
          </p:sp>
          <p:sp>
            <p:nvSpPr>
              <p:cNvPr id="79223" name="Freeform 232"/>
              <p:cNvSpPr>
                <a:spLocks noChangeAspect="1"/>
              </p:cNvSpPr>
              <p:nvPr/>
            </p:nvSpPr>
            <p:spPr bwMode="auto">
              <a:xfrm>
                <a:off x="1794" y="3027"/>
                <a:ext cx="6" cy="4"/>
              </a:xfrm>
              <a:custGeom>
                <a:avLst/>
                <a:gdLst>
                  <a:gd name="T0" fmla="*/ 0 w 20"/>
                  <a:gd name="T1" fmla="*/ 0 h 17"/>
                  <a:gd name="T2" fmla="*/ 0 w 20"/>
                  <a:gd name="T3" fmla="*/ 0 h 17"/>
                  <a:gd name="T4" fmla="*/ 0 w 20"/>
                  <a:gd name="T5" fmla="*/ 0 h 17"/>
                  <a:gd name="T6" fmla="*/ 0 60000 65536"/>
                  <a:gd name="T7" fmla="*/ 0 60000 65536"/>
                  <a:gd name="T8" fmla="*/ 0 60000 65536"/>
                  <a:gd name="T9" fmla="*/ 0 w 20"/>
                  <a:gd name="T10" fmla="*/ 0 h 17"/>
                  <a:gd name="T11" fmla="*/ 20 w 20"/>
                  <a:gd name="T12" fmla="*/ 17 h 17"/>
                </a:gdLst>
                <a:ahLst/>
                <a:cxnLst>
                  <a:cxn ang="T6">
                    <a:pos x="T0" y="T1"/>
                  </a:cxn>
                  <a:cxn ang="T7">
                    <a:pos x="T2" y="T3"/>
                  </a:cxn>
                  <a:cxn ang="T8">
                    <a:pos x="T4" y="T5"/>
                  </a:cxn>
                </a:cxnLst>
                <a:rect l="T9" t="T10" r="T11" b="T12"/>
                <a:pathLst>
                  <a:path w="20" h="17">
                    <a:moveTo>
                      <a:pt x="20" y="17"/>
                    </a:moveTo>
                    <a:cubicBezTo>
                      <a:pt x="19" y="12"/>
                      <a:pt x="16" y="8"/>
                      <a:pt x="10" y="6"/>
                    </a:cubicBezTo>
                    <a:cubicBezTo>
                      <a:pt x="8" y="0"/>
                      <a:pt x="10" y="3"/>
                      <a:pt x="0" y="3"/>
                    </a:cubicBezTo>
                  </a:path>
                </a:pathLst>
              </a:custGeom>
              <a:solidFill>
                <a:srgbClr val="FFFF66"/>
              </a:solidFill>
              <a:ln w="9525" cap="rnd">
                <a:solidFill>
                  <a:schemeClr val="tx1"/>
                </a:solidFill>
                <a:round/>
                <a:headEnd/>
                <a:tailEnd/>
              </a:ln>
            </p:spPr>
            <p:txBody>
              <a:bodyPr/>
              <a:lstStyle/>
              <a:p>
                <a:endParaRPr lang="en-US"/>
              </a:p>
            </p:txBody>
          </p:sp>
          <p:sp>
            <p:nvSpPr>
              <p:cNvPr id="79224" name="Freeform 233"/>
              <p:cNvSpPr>
                <a:spLocks noChangeAspect="1"/>
              </p:cNvSpPr>
              <p:nvPr/>
            </p:nvSpPr>
            <p:spPr bwMode="auto">
              <a:xfrm>
                <a:off x="1832" y="3003"/>
                <a:ext cx="15" cy="27"/>
              </a:xfrm>
              <a:custGeom>
                <a:avLst/>
                <a:gdLst>
                  <a:gd name="T0" fmla="*/ 0 w 52"/>
                  <a:gd name="T1" fmla="*/ 0 h 102"/>
                  <a:gd name="T2" fmla="*/ 0 w 52"/>
                  <a:gd name="T3" fmla="*/ 0 h 102"/>
                  <a:gd name="T4" fmla="*/ 0 w 52"/>
                  <a:gd name="T5" fmla="*/ 0 h 102"/>
                  <a:gd name="T6" fmla="*/ 0 w 52"/>
                  <a:gd name="T7" fmla="*/ 0 h 102"/>
                  <a:gd name="T8" fmla="*/ 0 w 52"/>
                  <a:gd name="T9" fmla="*/ 0 h 102"/>
                  <a:gd name="T10" fmla="*/ 0 w 52"/>
                  <a:gd name="T11" fmla="*/ 0 h 102"/>
                  <a:gd name="T12" fmla="*/ 0 w 52"/>
                  <a:gd name="T13" fmla="*/ 0 h 102"/>
                  <a:gd name="T14" fmla="*/ 0 w 52"/>
                  <a:gd name="T15" fmla="*/ 0 h 102"/>
                  <a:gd name="T16" fmla="*/ 0 w 52"/>
                  <a:gd name="T17" fmla="*/ 0 h 102"/>
                  <a:gd name="T18" fmla="*/ 0 w 52"/>
                  <a:gd name="T19" fmla="*/ 0 h 10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
                  <a:gd name="T31" fmla="*/ 0 h 102"/>
                  <a:gd name="T32" fmla="*/ 52 w 52"/>
                  <a:gd name="T33" fmla="*/ 102 h 10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 h="102">
                    <a:moveTo>
                      <a:pt x="5" y="0"/>
                    </a:moveTo>
                    <a:cubicBezTo>
                      <a:pt x="3" y="4"/>
                      <a:pt x="0" y="11"/>
                      <a:pt x="0" y="11"/>
                    </a:cubicBezTo>
                    <a:cubicBezTo>
                      <a:pt x="1" y="20"/>
                      <a:pt x="0" y="39"/>
                      <a:pt x="10" y="46"/>
                    </a:cubicBezTo>
                    <a:cubicBezTo>
                      <a:pt x="11" y="49"/>
                      <a:pt x="16" y="54"/>
                      <a:pt x="16" y="54"/>
                    </a:cubicBezTo>
                    <a:cubicBezTo>
                      <a:pt x="17" y="57"/>
                      <a:pt x="17" y="60"/>
                      <a:pt x="21" y="61"/>
                    </a:cubicBezTo>
                    <a:cubicBezTo>
                      <a:pt x="23" y="64"/>
                      <a:pt x="24" y="67"/>
                      <a:pt x="26" y="69"/>
                    </a:cubicBezTo>
                    <a:cubicBezTo>
                      <a:pt x="28" y="71"/>
                      <a:pt x="31" y="72"/>
                      <a:pt x="31" y="72"/>
                    </a:cubicBezTo>
                    <a:cubicBezTo>
                      <a:pt x="34" y="77"/>
                      <a:pt x="37" y="79"/>
                      <a:pt x="41" y="82"/>
                    </a:cubicBezTo>
                    <a:cubicBezTo>
                      <a:pt x="43" y="86"/>
                      <a:pt x="47" y="94"/>
                      <a:pt x="51" y="96"/>
                    </a:cubicBezTo>
                    <a:cubicBezTo>
                      <a:pt x="51" y="98"/>
                      <a:pt x="52" y="102"/>
                      <a:pt x="52" y="102"/>
                    </a:cubicBezTo>
                  </a:path>
                </a:pathLst>
              </a:custGeom>
              <a:solidFill>
                <a:srgbClr val="FFFF66"/>
              </a:solidFill>
              <a:ln w="9525" cap="rnd">
                <a:solidFill>
                  <a:schemeClr val="tx1"/>
                </a:solidFill>
                <a:round/>
                <a:headEnd/>
                <a:tailEnd/>
              </a:ln>
            </p:spPr>
            <p:txBody>
              <a:bodyPr/>
              <a:lstStyle/>
              <a:p>
                <a:endParaRPr lang="en-US"/>
              </a:p>
            </p:txBody>
          </p:sp>
          <p:sp>
            <p:nvSpPr>
              <p:cNvPr id="79225" name="Freeform 234"/>
              <p:cNvSpPr>
                <a:spLocks noChangeAspect="1"/>
              </p:cNvSpPr>
              <p:nvPr/>
            </p:nvSpPr>
            <p:spPr bwMode="auto">
              <a:xfrm>
                <a:off x="1831" y="3047"/>
                <a:ext cx="8" cy="17"/>
              </a:xfrm>
              <a:custGeom>
                <a:avLst/>
                <a:gdLst>
                  <a:gd name="T0" fmla="*/ 0 w 30"/>
                  <a:gd name="T1" fmla="*/ 0 h 64"/>
                  <a:gd name="T2" fmla="*/ 0 w 30"/>
                  <a:gd name="T3" fmla="*/ 0 h 64"/>
                  <a:gd name="T4" fmla="*/ 0 w 30"/>
                  <a:gd name="T5" fmla="*/ 0 h 64"/>
                  <a:gd name="T6" fmla="*/ 0 w 30"/>
                  <a:gd name="T7" fmla="*/ 0 h 64"/>
                  <a:gd name="T8" fmla="*/ 0 w 30"/>
                  <a:gd name="T9" fmla="*/ 0 h 64"/>
                  <a:gd name="T10" fmla="*/ 0 60000 65536"/>
                  <a:gd name="T11" fmla="*/ 0 60000 65536"/>
                  <a:gd name="T12" fmla="*/ 0 60000 65536"/>
                  <a:gd name="T13" fmla="*/ 0 60000 65536"/>
                  <a:gd name="T14" fmla="*/ 0 60000 65536"/>
                  <a:gd name="T15" fmla="*/ 0 w 30"/>
                  <a:gd name="T16" fmla="*/ 0 h 64"/>
                  <a:gd name="T17" fmla="*/ 30 w 30"/>
                  <a:gd name="T18" fmla="*/ 64 h 64"/>
                </a:gdLst>
                <a:ahLst/>
                <a:cxnLst>
                  <a:cxn ang="T10">
                    <a:pos x="T0" y="T1"/>
                  </a:cxn>
                  <a:cxn ang="T11">
                    <a:pos x="T2" y="T3"/>
                  </a:cxn>
                  <a:cxn ang="T12">
                    <a:pos x="T4" y="T5"/>
                  </a:cxn>
                  <a:cxn ang="T13">
                    <a:pos x="T6" y="T7"/>
                  </a:cxn>
                  <a:cxn ang="T14">
                    <a:pos x="T8" y="T9"/>
                  </a:cxn>
                </a:cxnLst>
                <a:rect l="T15" t="T16" r="T17" b="T18"/>
                <a:pathLst>
                  <a:path w="30" h="64">
                    <a:moveTo>
                      <a:pt x="0" y="0"/>
                    </a:moveTo>
                    <a:cubicBezTo>
                      <a:pt x="2" y="2"/>
                      <a:pt x="3" y="6"/>
                      <a:pt x="5" y="8"/>
                    </a:cubicBezTo>
                    <a:cubicBezTo>
                      <a:pt x="7" y="10"/>
                      <a:pt x="12" y="12"/>
                      <a:pt x="12" y="12"/>
                    </a:cubicBezTo>
                    <a:cubicBezTo>
                      <a:pt x="15" y="17"/>
                      <a:pt x="21" y="17"/>
                      <a:pt x="24" y="23"/>
                    </a:cubicBezTo>
                    <a:cubicBezTo>
                      <a:pt x="25" y="33"/>
                      <a:pt x="30" y="57"/>
                      <a:pt x="23" y="64"/>
                    </a:cubicBezTo>
                  </a:path>
                </a:pathLst>
              </a:custGeom>
              <a:solidFill>
                <a:srgbClr val="FFFF66"/>
              </a:solidFill>
              <a:ln w="9525" cap="rnd">
                <a:solidFill>
                  <a:schemeClr val="tx1"/>
                </a:solidFill>
                <a:round/>
                <a:headEnd/>
                <a:tailEnd/>
              </a:ln>
            </p:spPr>
            <p:txBody>
              <a:bodyPr/>
              <a:lstStyle/>
              <a:p>
                <a:endParaRPr lang="en-US"/>
              </a:p>
            </p:txBody>
          </p:sp>
          <p:sp>
            <p:nvSpPr>
              <p:cNvPr id="79226" name="Freeform 235"/>
              <p:cNvSpPr>
                <a:spLocks noChangeAspect="1"/>
              </p:cNvSpPr>
              <p:nvPr/>
            </p:nvSpPr>
            <p:spPr bwMode="auto">
              <a:xfrm>
                <a:off x="1846" y="3007"/>
                <a:ext cx="30" cy="2"/>
              </a:xfrm>
              <a:custGeom>
                <a:avLst/>
                <a:gdLst>
                  <a:gd name="T0" fmla="*/ 0 w 108"/>
                  <a:gd name="T1" fmla="*/ 0 h 8"/>
                  <a:gd name="T2" fmla="*/ 0 w 108"/>
                  <a:gd name="T3" fmla="*/ 0 h 8"/>
                  <a:gd name="T4" fmla="*/ 0 w 108"/>
                  <a:gd name="T5" fmla="*/ 0 h 8"/>
                  <a:gd name="T6" fmla="*/ 0 w 108"/>
                  <a:gd name="T7" fmla="*/ 0 h 8"/>
                  <a:gd name="T8" fmla="*/ 0 w 108"/>
                  <a:gd name="T9" fmla="*/ 0 h 8"/>
                  <a:gd name="T10" fmla="*/ 0 60000 65536"/>
                  <a:gd name="T11" fmla="*/ 0 60000 65536"/>
                  <a:gd name="T12" fmla="*/ 0 60000 65536"/>
                  <a:gd name="T13" fmla="*/ 0 60000 65536"/>
                  <a:gd name="T14" fmla="*/ 0 60000 65536"/>
                  <a:gd name="T15" fmla="*/ 0 w 108"/>
                  <a:gd name="T16" fmla="*/ 0 h 8"/>
                  <a:gd name="T17" fmla="*/ 108 w 108"/>
                  <a:gd name="T18" fmla="*/ 8 h 8"/>
                </a:gdLst>
                <a:ahLst/>
                <a:cxnLst>
                  <a:cxn ang="T10">
                    <a:pos x="T0" y="T1"/>
                  </a:cxn>
                  <a:cxn ang="T11">
                    <a:pos x="T2" y="T3"/>
                  </a:cxn>
                  <a:cxn ang="T12">
                    <a:pos x="T4" y="T5"/>
                  </a:cxn>
                  <a:cxn ang="T13">
                    <a:pos x="T6" y="T7"/>
                  </a:cxn>
                  <a:cxn ang="T14">
                    <a:pos x="T8" y="T9"/>
                  </a:cxn>
                </a:cxnLst>
                <a:rect l="T15" t="T16" r="T17" b="T18"/>
                <a:pathLst>
                  <a:path w="108" h="8">
                    <a:moveTo>
                      <a:pt x="0" y="5"/>
                    </a:moveTo>
                    <a:cubicBezTo>
                      <a:pt x="5" y="6"/>
                      <a:pt x="9" y="8"/>
                      <a:pt x="13" y="8"/>
                    </a:cubicBezTo>
                    <a:cubicBezTo>
                      <a:pt x="35" y="8"/>
                      <a:pt x="46" y="5"/>
                      <a:pt x="66" y="0"/>
                    </a:cubicBezTo>
                    <a:cubicBezTo>
                      <a:pt x="78" y="1"/>
                      <a:pt x="80" y="0"/>
                      <a:pt x="92" y="3"/>
                    </a:cubicBezTo>
                    <a:cubicBezTo>
                      <a:pt x="99" y="1"/>
                      <a:pt x="108" y="7"/>
                      <a:pt x="108" y="4"/>
                    </a:cubicBezTo>
                  </a:path>
                </a:pathLst>
              </a:custGeom>
              <a:solidFill>
                <a:srgbClr val="FFFF66"/>
              </a:solidFill>
              <a:ln w="9525" cap="rnd">
                <a:solidFill>
                  <a:schemeClr val="tx1"/>
                </a:solidFill>
                <a:round/>
                <a:headEnd/>
                <a:tailEnd/>
              </a:ln>
            </p:spPr>
            <p:txBody>
              <a:bodyPr/>
              <a:lstStyle/>
              <a:p>
                <a:endParaRPr lang="en-US"/>
              </a:p>
            </p:txBody>
          </p:sp>
          <p:sp>
            <p:nvSpPr>
              <p:cNvPr id="79227" name="Freeform 236"/>
              <p:cNvSpPr>
                <a:spLocks noChangeAspect="1"/>
              </p:cNvSpPr>
              <p:nvPr/>
            </p:nvSpPr>
            <p:spPr bwMode="auto">
              <a:xfrm>
                <a:off x="1847" y="3009"/>
                <a:ext cx="8" cy="5"/>
              </a:xfrm>
              <a:custGeom>
                <a:avLst/>
                <a:gdLst>
                  <a:gd name="T0" fmla="*/ 0 w 29"/>
                  <a:gd name="T1" fmla="*/ 0 h 18"/>
                  <a:gd name="T2" fmla="*/ 0 w 29"/>
                  <a:gd name="T3" fmla="*/ 0 h 18"/>
                  <a:gd name="T4" fmla="*/ 0 w 29"/>
                  <a:gd name="T5" fmla="*/ 0 h 18"/>
                  <a:gd name="T6" fmla="*/ 0 60000 65536"/>
                  <a:gd name="T7" fmla="*/ 0 60000 65536"/>
                  <a:gd name="T8" fmla="*/ 0 60000 65536"/>
                  <a:gd name="T9" fmla="*/ 0 w 29"/>
                  <a:gd name="T10" fmla="*/ 0 h 18"/>
                  <a:gd name="T11" fmla="*/ 29 w 29"/>
                  <a:gd name="T12" fmla="*/ 18 h 18"/>
                </a:gdLst>
                <a:ahLst/>
                <a:cxnLst>
                  <a:cxn ang="T6">
                    <a:pos x="T0" y="T1"/>
                  </a:cxn>
                  <a:cxn ang="T7">
                    <a:pos x="T2" y="T3"/>
                  </a:cxn>
                  <a:cxn ang="T8">
                    <a:pos x="T4" y="T5"/>
                  </a:cxn>
                </a:cxnLst>
                <a:rect l="T9" t="T10" r="T11" b="T12"/>
                <a:pathLst>
                  <a:path w="29" h="18">
                    <a:moveTo>
                      <a:pt x="0" y="18"/>
                    </a:moveTo>
                    <a:cubicBezTo>
                      <a:pt x="2" y="17"/>
                      <a:pt x="8" y="8"/>
                      <a:pt x="12" y="6"/>
                    </a:cubicBezTo>
                    <a:cubicBezTo>
                      <a:pt x="16" y="4"/>
                      <a:pt x="26" y="1"/>
                      <a:pt x="29" y="0"/>
                    </a:cubicBezTo>
                  </a:path>
                </a:pathLst>
              </a:custGeom>
              <a:solidFill>
                <a:srgbClr val="FFFF66"/>
              </a:solidFill>
              <a:ln w="9525" cap="rnd">
                <a:solidFill>
                  <a:schemeClr val="tx1"/>
                </a:solidFill>
                <a:round/>
                <a:headEnd/>
                <a:tailEnd/>
              </a:ln>
            </p:spPr>
            <p:txBody>
              <a:bodyPr/>
              <a:lstStyle/>
              <a:p>
                <a:endParaRPr lang="en-US"/>
              </a:p>
            </p:txBody>
          </p:sp>
          <p:sp>
            <p:nvSpPr>
              <p:cNvPr id="79228" name="Freeform 237"/>
              <p:cNvSpPr>
                <a:spLocks noChangeAspect="1"/>
              </p:cNvSpPr>
              <p:nvPr/>
            </p:nvSpPr>
            <p:spPr bwMode="auto">
              <a:xfrm>
                <a:off x="1887" y="2987"/>
                <a:ext cx="5" cy="21"/>
              </a:xfrm>
              <a:custGeom>
                <a:avLst/>
                <a:gdLst>
                  <a:gd name="T0" fmla="*/ 0 w 16"/>
                  <a:gd name="T1" fmla="*/ 0 h 77"/>
                  <a:gd name="T2" fmla="*/ 0 w 16"/>
                  <a:gd name="T3" fmla="*/ 0 h 77"/>
                  <a:gd name="T4" fmla="*/ 0 w 16"/>
                  <a:gd name="T5" fmla="*/ 0 h 77"/>
                  <a:gd name="T6" fmla="*/ 0 w 16"/>
                  <a:gd name="T7" fmla="*/ 0 h 77"/>
                  <a:gd name="T8" fmla="*/ 0 w 16"/>
                  <a:gd name="T9" fmla="*/ 0 h 77"/>
                  <a:gd name="T10" fmla="*/ 0 w 16"/>
                  <a:gd name="T11" fmla="*/ 0 h 77"/>
                  <a:gd name="T12" fmla="*/ 0 60000 65536"/>
                  <a:gd name="T13" fmla="*/ 0 60000 65536"/>
                  <a:gd name="T14" fmla="*/ 0 60000 65536"/>
                  <a:gd name="T15" fmla="*/ 0 60000 65536"/>
                  <a:gd name="T16" fmla="*/ 0 60000 65536"/>
                  <a:gd name="T17" fmla="*/ 0 60000 65536"/>
                  <a:gd name="T18" fmla="*/ 0 w 16"/>
                  <a:gd name="T19" fmla="*/ 0 h 77"/>
                  <a:gd name="T20" fmla="*/ 16 w 16"/>
                  <a:gd name="T21" fmla="*/ 77 h 77"/>
                </a:gdLst>
                <a:ahLst/>
                <a:cxnLst>
                  <a:cxn ang="T12">
                    <a:pos x="T0" y="T1"/>
                  </a:cxn>
                  <a:cxn ang="T13">
                    <a:pos x="T2" y="T3"/>
                  </a:cxn>
                  <a:cxn ang="T14">
                    <a:pos x="T4" y="T5"/>
                  </a:cxn>
                  <a:cxn ang="T15">
                    <a:pos x="T6" y="T7"/>
                  </a:cxn>
                  <a:cxn ang="T16">
                    <a:pos x="T8" y="T9"/>
                  </a:cxn>
                  <a:cxn ang="T17">
                    <a:pos x="T10" y="T11"/>
                  </a:cxn>
                </a:cxnLst>
                <a:rect l="T18" t="T19" r="T20" b="T21"/>
                <a:pathLst>
                  <a:path w="16" h="77">
                    <a:moveTo>
                      <a:pt x="9" y="0"/>
                    </a:moveTo>
                    <a:cubicBezTo>
                      <a:pt x="8" y="5"/>
                      <a:pt x="6" y="9"/>
                      <a:pt x="4" y="13"/>
                    </a:cubicBezTo>
                    <a:cubicBezTo>
                      <a:pt x="3" y="15"/>
                      <a:pt x="3" y="18"/>
                      <a:pt x="3" y="18"/>
                    </a:cubicBezTo>
                    <a:cubicBezTo>
                      <a:pt x="3" y="22"/>
                      <a:pt x="0" y="57"/>
                      <a:pt x="10" y="64"/>
                    </a:cubicBezTo>
                    <a:cubicBezTo>
                      <a:pt x="11" y="66"/>
                      <a:pt x="12" y="70"/>
                      <a:pt x="13" y="72"/>
                    </a:cubicBezTo>
                    <a:cubicBezTo>
                      <a:pt x="14" y="74"/>
                      <a:pt x="16" y="77"/>
                      <a:pt x="16" y="77"/>
                    </a:cubicBezTo>
                  </a:path>
                </a:pathLst>
              </a:custGeom>
              <a:solidFill>
                <a:srgbClr val="FFFF66"/>
              </a:solidFill>
              <a:ln w="9525" cap="rnd">
                <a:solidFill>
                  <a:schemeClr val="tx1"/>
                </a:solidFill>
                <a:round/>
                <a:headEnd/>
                <a:tailEnd/>
              </a:ln>
            </p:spPr>
            <p:txBody>
              <a:bodyPr/>
              <a:lstStyle/>
              <a:p>
                <a:endParaRPr lang="en-US"/>
              </a:p>
            </p:txBody>
          </p:sp>
          <p:sp>
            <p:nvSpPr>
              <p:cNvPr id="79229" name="Freeform 238"/>
              <p:cNvSpPr>
                <a:spLocks noChangeAspect="1"/>
              </p:cNvSpPr>
              <p:nvPr/>
            </p:nvSpPr>
            <p:spPr bwMode="auto">
              <a:xfrm>
                <a:off x="1912" y="2986"/>
                <a:ext cx="8" cy="14"/>
              </a:xfrm>
              <a:custGeom>
                <a:avLst/>
                <a:gdLst>
                  <a:gd name="T0" fmla="*/ 0 w 31"/>
                  <a:gd name="T1" fmla="*/ 0 h 53"/>
                  <a:gd name="T2" fmla="*/ 0 w 31"/>
                  <a:gd name="T3" fmla="*/ 0 h 53"/>
                  <a:gd name="T4" fmla="*/ 0 w 31"/>
                  <a:gd name="T5" fmla="*/ 0 h 53"/>
                  <a:gd name="T6" fmla="*/ 0 w 31"/>
                  <a:gd name="T7" fmla="*/ 0 h 53"/>
                  <a:gd name="T8" fmla="*/ 0 w 31"/>
                  <a:gd name="T9" fmla="*/ 0 h 53"/>
                  <a:gd name="T10" fmla="*/ 0 w 31"/>
                  <a:gd name="T11" fmla="*/ 0 h 53"/>
                  <a:gd name="T12" fmla="*/ 0 60000 65536"/>
                  <a:gd name="T13" fmla="*/ 0 60000 65536"/>
                  <a:gd name="T14" fmla="*/ 0 60000 65536"/>
                  <a:gd name="T15" fmla="*/ 0 60000 65536"/>
                  <a:gd name="T16" fmla="*/ 0 60000 65536"/>
                  <a:gd name="T17" fmla="*/ 0 60000 65536"/>
                  <a:gd name="T18" fmla="*/ 0 w 31"/>
                  <a:gd name="T19" fmla="*/ 0 h 53"/>
                  <a:gd name="T20" fmla="*/ 31 w 31"/>
                  <a:gd name="T21" fmla="*/ 53 h 53"/>
                </a:gdLst>
                <a:ahLst/>
                <a:cxnLst>
                  <a:cxn ang="T12">
                    <a:pos x="T0" y="T1"/>
                  </a:cxn>
                  <a:cxn ang="T13">
                    <a:pos x="T2" y="T3"/>
                  </a:cxn>
                  <a:cxn ang="T14">
                    <a:pos x="T4" y="T5"/>
                  </a:cxn>
                  <a:cxn ang="T15">
                    <a:pos x="T6" y="T7"/>
                  </a:cxn>
                  <a:cxn ang="T16">
                    <a:pos x="T8" y="T9"/>
                  </a:cxn>
                  <a:cxn ang="T17">
                    <a:pos x="T10" y="T11"/>
                  </a:cxn>
                </a:cxnLst>
                <a:rect l="T18" t="T19" r="T20" b="T21"/>
                <a:pathLst>
                  <a:path w="31" h="53">
                    <a:moveTo>
                      <a:pt x="0" y="0"/>
                    </a:moveTo>
                    <a:cubicBezTo>
                      <a:pt x="2" y="7"/>
                      <a:pt x="5" y="13"/>
                      <a:pt x="6" y="20"/>
                    </a:cubicBezTo>
                    <a:cubicBezTo>
                      <a:pt x="7" y="24"/>
                      <a:pt x="5" y="29"/>
                      <a:pt x="9" y="30"/>
                    </a:cubicBezTo>
                    <a:cubicBezTo>
                      <a:pt x="11" y="31"/>
                      <a:pt x="12" y="31"/>
                      <a:pt x="14" y="31"/>
                    </a:cubicBezTo>
                    <a:cubicBezTo>
                      <a:pt x="16" y="32"/>
                      <a:pt x="18" y="32"/>
                      <a:pt x="20" y="34"/>
                    </a:cubicBezTo>
                    <a:cubicBezTo>
                      <a:pt x="24" y="37"/>
                      <a:pt x="31" y="47"/>
                      <a:pt x="31" y="53"/>
                    </a:cubicBezTo>
                  </a:path>
                </a:pathLst>
              </a:custGeom>
              <a:solidFill>
                <a:srgbClr val="FFFF66"/>
              </a:solidFill>
              <a:ln w="9525" cap="rnd">
                <a:solidFill>
                  <a:schemeClr val="tx1"/>
                </a:solidFill>
                <a:round/>
                <a:headEnd/>
                <a:tailEnd/>
              </a:ln>
            </p:spPr>
            <p:txBody>
              <a:bodyPr/>
              <a:lstStyle/>
              <a:p>
                <a:endParaRPr lang="en-US"/>
              </a:p>
            </p:txBody>
          </p:sp>
          <p:sp>
            <p:nvSpPr>
              <p:cNvPr id="79230" name="Freeform 239"/>
              <p:cNvSpPr>
                <a:spLocks noChangeAspect="1"/>
              </p:cNvSpPr>
              <p:nvPr/>
            </p:nvSpPr>
            <p:spPr bwMode="auto">
              <a:xfrm>
                <a:off x="1928" y="2987"/>
                <a:ext cx="11" cy="20"/>
              </a:xfrm>
              <a:custGeom>
                <a:avLst/>
                <a:gdLst>
                  <a:gd name="T0" fmla="*/ 0 w 42"/>
                  <a:gd name="T1" fmla="*/ 0 h 73"/>
                  <a:gd name="T2" fmla="*/ 0 w 42"/>
                  <a:gd name="T3" fmla="*/ 0 h 73"/>
                  <a:gd name="T4" fmla="*/ 0 w 42"/>
                  <a:gd name="T5" fmla="*/ 0 h 73"/>
                  <a:gd name="T6" fmla="*/ 0 w 42"/>
                  <a:gd name="T7" fmla="*/ 0 h 73"/>
                  <a:gd name="T8" fmla="*/ 0 w 42"/>
                  <a:gd name="T9" fmla="*/ 0 h 73"/>
                  <a:gd name="T10" fmla="*/ 0 w 42"/>
                  <a:gd name="T11" fmla="*/ 0 h 73"/>
                  <a:gd name="T12" fmla="*/ 0 w 42"/>
                  <a:gd name="T13" fmla="*/ 0 h 73"/>
                  <a:gd name="T14" fmla="*/ 0 60000 65536"/>
                  <a:gd name="T15" fmla="*/ 0 60000 65536"/>
                  <a:gd name="T16" fmla="*/ 0 60000 65536"/>
                  <a:gd name="T17" fmla="*/ 0 60000 65536"/>
                  <a:gd name="T18" fmla="*/ 0 60000 65536"/>
                  <a:gd name="T19" fmla="*/ 0 60000 65536"/>
                  <a:gd name="T20" fmla="*/ 0 60000 65536"/>
                  <a:gd name="T21" fmla="*/ 0 w 42"/>
                  <a:gd name="T22" fmla="*/ 0 h 73"/>
                  <a:gd name="T23" fmla="*/ 42 w 42"/>
                  <a:gd name="T24" fmla="*/ 73 h 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73">
                    <a:moveTo>
                      <a:pt x="0" y="0"/>
                    </a:moveTo>
                    <a:cubicBezTo>
                      <a:pt x="6" y="1"/>
                      <a:pt x="4" y="3"/>
                      <a:pt x="8" y="6"/>
                    </a:cubicBezTo>
                    <a:cubicBezTo>
                      <a:pt x="13" y="13"/>
                      <a:pt x="11" y="11"/>
                      <a:pt x="15" y="15"/>
                    </a:cubicBezTo>
                    <a:cubicBezTo>
                      <a:pt x="17" y="20"/>
                      <a:pt x="17" y="31"/>
                      <a:pt x="21" y="34"/>
                    </a:cubicBezTo>
                    <a:cubicBezTo>
                      <a:pt x="23" y="40"/>
                      <a:pt x="32" y="43"/>
                      <a:pt x="35" y="48"/>
                    </a:cubicBezTo>
                    <a:cubicBezTo>
                      <a:pt x="37" y="54"/>
                      <a:pt x="41" y="61"/>
                      <a:pt x="42" y="67"/>
                    </a:cubicBezTo>
                    <a:cubicBezTo>
                      <a:pt x="42" y="69"/>
                      <a:pt x="41" y="73"/>
                      <a:pt x="41" y="73"/>
                    </a:cubicBezTo>
                  </a:path>
                </a:pathLst>
              </a:custGeom>
              <a:solidFill>
                <a:srgbClr val="FFFF66"/>
              </a:solidFill>
              <a:ln w="9525" cap="rnd">
                <a:solidFill>
                  <a:schemeClr val="tx1"/>
                </a:solidFill>
                <a:round/>
                <a:headEnd/>
                <a:tailEnd/>
              </a:ln>
            </p:spPr>
            <p:txBody>
              <a:bodyPr/>
              <a:lstStyle/>
              <a:p>
                <a:endParaRPr lang="en-US"/>
              </a:p>
            </p:txBody>
          </p:sp>
          <p:sp>
            <p:nvSpPr>
              <p:cNvPr id="79231" name="Freeform 240"/>
              <p:cNvSpPr>
                <a:spLocks noChangeAspect="1"/>
              </p:cNvSpPr>
              <p:nvPr/>
            </p:nvSpPr>
            <p:spPr bwMode="auto">
              <a:xfrm>
                <a:off x="1947" y="2986"/>
                <a:ext cx="8" cy="20"/>
              </a:xfrm>
              <a:custGeom>
                <a:avLst/>
                <a:gdLst>
                  <a:gd name="T0" fmla="*/ 0 w 29"/>
                  <a:gd name="T1" fmla="*/ 0 h 75"/>
                  <a:gd name="T2" fmla="*/ 0 w 29"/>
                  <a:gd name="T3" fmla="*/ 0 h 75"/>
                  <a:gd name="T4" fmla="*/ 0 w 29"/>
                  <a:gd name="T5" fmla="*/ 0 h 75"/>
                  <a:gd name="T6" fmla="*/ 0 w 29"/>
                  <a:gd name="T7" fmla="*/ 0 h 75"/>
                  <a:gd name="T8" fmla="*/ 0 w 29"/>
                  <a:gd name="T9" fmla="*/ 0 h 75"/>
                  <a:gd name="T10" fmla="*/ 0 60000 65536"/>
                  <a:gd name="T11" fmla="*/ 0 60000 65536"/>
                  <a:gd name="T12" fmla="*/ 0 60000 65536"/>
                  <a:gd name="T13" fmla="*/ 0 60000 65536"/>
                  <a:gd name="T14" fmla="*/ 0 60000 65536"/>
                  <a:gd name="T15" fmla="*/ 0 w 29"/>
                  <a:gd name="T16" fmla="*/ 0 h 75"/>
                  <a:gd name="T17" fmla="*/ 29 w 29"/>
                  <a:gd name="T18" fmla="*/ 75 h 75"/>
                </a:gdLst>
                <a:ahLst/>
                <a:cxnLst>
                  <a:cxn ang="T10">
                    <a:pos x="T0" y="T1"/>
                  </a:cxn>
                  <a:cxn ang="T11">
                    <a:pos x="T2" y="T3"/>
                  </a:cxn>
                  <a:cxn ang="T12">
                    <a:pos x="T4" y="T5"/>
                  </a:cxn>
                  <a:cxn ang="T13">
                    <a:pos x="T6" y="T7"/>
                  </a:cxn>
                  <a:cxn ang="T14">
                    <a:pos x="T8" y="T9"/>
                  </a:cxn>
                </a:cxnLst>
                <a:rect l="T15" t="T16" r="T17" b="T18"/>
                <a:pathLst>
                  <a:path w="29" h="75">
                    <a:moveTo>
                      <a:pt x="0" y="0"/>
                    </a:moveTo>
                    <a:cubicBezTo>
                      <a:pt x="1" y="11"/>
                      <a:pt x="0" y="23"/>
                      <a:pt x="9" y="29"/>
                    </a:cubicBezTo>
                    <a:cubicBezTo>
                      <a:pt x="13" y="36"/>
                      <a:pt x="16" y="42"/>
                      <a:pt x="20" y="48"/>
                    </a:cubicBezTo>
                    <a:cubicBezTo>
                      <a:pt x="21" y="53"/>
                      <a:pt x="23" y="57"/>
                      <a:pt x="25" y="63"/>
                    </a:cubicBezTo>
                    <a:cubicBezTo>
                      <a:pt x="26" y="67"/>
                      <a:pt x="29" y="72"/>
                      <a:pt x="29" y="75"/>
                    </a:cubicBezTo>
                  </a:path>
                </a:pathLst>
              </a:custGeom>
              <a:solidFill>
                <a:srgbClr val="FFFF66"/>
              </a:solidFill>
              <a:ln w="9525" cap="rnd">
                <a:solidFill>
                  <a:schemeClr val="tx1"/>
                </a:solidFill>
                <a:round/>
                <a:headEnd/>
                <a:tailEnd/>
              </a:ln>
            </p:spPr>
            <p:txBody>
              <a:bodyPr/>
              <a:lstStyle/>
              <a:p>
                <a:endParaRPr lang="en-US"/>
              </a:p>
            </p:txBody>
          </p:sp>
          <p:sp>
            <p:nvSpPr>
              <p:cNvPr id="79232" name="Freeform 241"/>
              <p:cNvSpPr>
                <a:spLocks noChangeAspect="1"/>
              </p:cNvSpPr>
              <p:nvPr/>
            </p:nvSpPr>
            <p:spPr bwMode="auto">
              <a:xfrm>
                <a:off x="1963" y="2986"/>
                <a:ext cx="7" cy="15"/>
              </a:xfrm>
              <a:custGeom>
                <a:avLst/>
                <a:gdLst>
                  <a:gd name="T0" fmla="*/ 0 w 25"/>
                  <a:gd name="T1" fmla="*/ 0 h 56"/>
                  <a:gd name="T2" fmla="*/ 0 w 25"/>
                  <a:gd name="T3" fmla="*/ 0 h 56"/>
                  <a:gd name="T4" fmla="*/ 0 w 25"/>
                  <a:gd name="T5" fmla="*/ 0 h 56"/>
                  <a:gd name="T6" fmla="*/ 0 w 25"/>
                  <a:gd name="T7" fmla="*/ 0 h 56"/>
                  <a:gd name="T8" fmla="*/ 0 w 25"/>
                  <a:gd name="T9" fmla="*/ 0 h 56"/>
                  <a:gd name="T10" fmla="*/ 0 60000 65536"/>
                  <a:gd name="T11" fmla="*/ 0 60000 65536"/>
                  <a:gd name="T12" fmla="*/ 0 60000 65536"/>
                  <a:gd name="T13" fmla="*/ 0 60000 65536"/>
                  <a:gd name="T14" fmla="*/ 0 60000 65536"/>
                  <a:gd name="T15" fmla="*/ 0 w 25"/>
                  <a:gd name="T16" fmla="*/ 0 h 56"/>
                  <a:gd name="T17" fmla="*/ 25 w 25"/>
                  <a:gd name="T18" fmla="*/ 56 h 56"/>
                </a:gdLst>
                <a:ahLst/>
                <a:cxnLst>
                  <a:cxn ang="T10">
                    <a:pos x="T0" y="T1"/>
                  </a:cxn>
                  <a:cxn ang="T11">
                    <a:pos x="T2" y="T3"/>
                  </a:cxn>
                  <a:cxn ang="T12">
                    <a:pos x="T4" y="T5"/>
                  </a:cxn>
                  <a:cxn ang="T13">
                    <a:pos x="T6" y="T7"/>
                  </a:cxn>
                  <a:cxn ang="T14">
                    <a:pos x="T8" y="T9"/>
                  </a:cxn>
                </a:cxnLst>
                <a:rect l="T15" t="T16" r="T17" b="T18"/>
                <a:pathLst>
                  <a:path w="25" h="56">
                    <a:moveTo>
                      <a:pt x="0" y="0"/>
                    </a:moveTo>
                    <a:cubicBezTo>
                      <a:pt x="1" y="7"/>
                      <a:pt x="2" y="12"/>
                      <a:pt x="5" y="18"/>
                    </a:cubicBezTo>
                    <a:cubicBezTo>
                      <a:pt x="5" y="19"/>
                      <a:pt x="3" y="38"/>
                      <a:pt x="5" y="39"/>
                    </a:cubicBezTo>
                    <a:cubicBezTo>
                      <a:pt x="9" y="43"/>
                      <a:pt x="19" y="45"/>
                      <a:pt x="19" y="45"/>
                    </a:cubicBezTo>
                    <a:cubicBezTo>
                      <a:pt x="20" y="50"/>
                      <a:pt x="24" y="52"/>
                      <a:pt x="25" y="56"/>
                    </a:cubicBezTo>
                  </a:path>
                </a:pathLst>
              </a:custGeom>
              <a:solidFill>
                <a:srgbClr val="FFFF66"/>
              </a:solidFill>
              <a:ln w="9525" cap="rnd">
                <a:solidFill>
                  <a:schemeClr val="tx1"/>
                </a:solidFill>
                <a:round/>
                <a:headEnd/>
                <a:tailEnd/>
              </a:ln>
            </p:spPr>
            <p:txBody>
              <a:bodyPr/>
              <a:lstStyle/>
              <a:p>
                <a:endParaRPr lang="en-US"/>
              </a:p>
            </p:txBody>
          </p:sp>
          <p:sp>
            <p:nvSpPr>
              <p:cNvPr id="79233" name="Freeform 242"/>
              <p:cNvSpPr>
                <a:spLocks noChangeAspect="1"/>
              </p:cNvSpPr>
              <p:nvPr/>
            </p:nvSpPr>
            <p:spPr bwMode="auto">
              <a:xfrm>
                <a:off x="1977" y="2995"/>
                <a:ext cx="2" cy="10"/>
              </a:xfrm>
              <a:custGeom>
                <a:avLst/>
                <a:gdLst>
                  <a:gd name="T0" fmla="*/ 0 w 7"/>
                  <a:gd name="T1" fmla="*/ 0 h 37"/>
                  <a:gd name="T2" fmla="*/ 0 w 7"/>
                  <a:gd name="T3" fmla="*/ 0 h 37"/>
                  <a:gd name="T4" fmla="*/ 0 60000 65536"/>
                  <a:gd name="T5" fmla="*/ 0 60000 65536"/>
                  <a:gd name="T6" fmla="*/ 0 w 7"/>
                  <a:gd name="T7" fmla="*/ 0 h 37"/>
                  <a:gd name="T8" fmla="*/ 7 w 7"/>
                  <a:gd name="T9" fmla="*/ 37 h 37"/>
                </a:gdLst>
                <a:ahLst/>
                <a:cxnLst>
                  <a:cxn ang="T4">
                    <a:pos x="T0" y="T1"/>
                  </a:cxn>
                  <a:cxn ang="T5">
                    <a:pos x="T2" y="T3"/>
                  </a:cxn>
                </a:cxnLst>
                <a:rect l="T6" t="T7" r="T8" b="T9"/>
                <a:pathLst>
                  <a:path w="7" h="37">
                    <a:moveTo>
                      <a:pt x="2" y="37"/>
                    </a:moveTo>
                    <a:cubicBezTo>
                      <a:pt x="3" y="29"/>
                      <a:pt x="7" y="4"/>
                      <a:pt x="0" y="0"/>
                    </a:cubicBezTo>
                  </a:path>
                </a:pathLst>
              </a:custGeom>
              <a:solidFill>
                <a:srgbClr val="FFFF66"/>
              </a:solidFill>
              <a:ln w="9525" cap="rnd">
                <a:solidFill>
                  <a:schemeClr val="tx1"/>
                </a:solidFill>
                <a:round/>
                <a:headEnd/>
                <a:tailEnd/>
              </a:ln>
            </p:spPr>
            <p:txBody>
              <a:bodyPr/>
              <a:lstStyle/>
              <a:p>
                <a:endParaRPr lang="en-US"/>
              </a:p>
            </p:txBody>
          </p:sp>
          <p:sp>
            <p:nvSpPr>
              <p:cNvPr id="79234" name="Freeform 243"/>
              <p:cNvSpPr>
                <a:spLocks noChangeAspect="1"/>
              </p:cNvSpPr>
              <p:nvPr/>
            </p:nvSpPr>
            <p:spPr bwMode="auto">
              <a:xfrm>
                <a:off x="1978" y="2999"/>
                <a:ext cx="5" cy="4"/>
              </a:xfrm>
              <a:custGeom>
                <a:avLst/>
                <a:gdLst>
                  <a:gd name="T0" fmla="*/ 0 w 21"/>
                  <a:gd name="T1" fmla="*/ 0 h 15"/>
                  <a:gd name="T2" fmla="*/ 0 w 21"/>
                  <a:gd name="T3" fmla="*/ 0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0" y="0"/>
                    </a:moveTo>
                    <a:cubicBezTo>
                      <a:pt x="6" y="5"/>
                      <a:pt x="13" y="9"/>
                      <a:pt x="20" y="11"/>
                    </a:cubicBezTo>
                    <a:cubicBezTo>
                      <a:pt x="21" y="15"/>
                      <a:pt x="21" y="13"/>
                      <a:pt x="21" y="15"/>
                    </a:cubicBezTo>
                  </a:path>
                </a:pathLst>
              </a:custGeom>
              <a:solidFill>
                <a:srgbClr val="FFFF66"/>
              </a:solidFill>
              <a:ln w="9525" cap="rnd">
                <a:solidFill>
                  <a:schemeClr val="tx1"/>
                </a:solidFill>
                <a:round/>
                <a:headEnd/>
                <a:tailEnd/>
              </a:ln>
            </p:spPr>
            <p:txBody>
              <a:bodyPr/>
              <a:lstStyle/>
              <a:p>
                <a:endParaRPr lang="en-US"/>
              </a:p>
            </p:txBody>
          </p:sp>
          <p:sp>
            <p:nvSpPr>
              <p:cNvPr id="79235" name="Freeform 244"/>
              <p:cNvSpPr>
                <a:spLocks noChangeAspect="1"/>
              </p:cNvSpPr>
              <p:nvPr/>
            </p:nvSpPr>
            <p:spPr bwMode="auto">
              <a:xfrm>
                <a:off x="1869" y="3042"/>
                <a:ext cx="4" cy="20"/>
              </a:xfrm>
              <a:custGeom>
                <a:avLst/>
                <a:gdLst>
                  <a:gd name="T0" fmla="*/ 0 w 14"/>
                  <a:gd name="T1" fmla="*/ 0 h 74"/>
                  <a:gd name="T2" fmla="*/ 0 w 14"/>
                  <a:gd name="T3" fmla="*/ 0 h 74"/>
                  <a:gd name="T4" fmla="*/ 0 w 14"/>
                  <a:gd name="T5" fmla="*/ 0 h 74"/>
                  <a:gd name="T6" fmla="*/ 0 w 14"/>
                  <a:gd name="T7" fmla="*/ 0 h 74"/>
                  <a:gd name="T8" fmla="*/ 0 w 14"/>
                  <a:gd name="T9" fmla="*/ 0 h 74"/>
                  <a:gd name="T10" fmla="*/ 0 w 14"/>
                  <a:gd name="T11" fmla="*/ 0 h 74"/>
                  <a:gd name="T12" fmla="*/ 0 w 14"/>
                  <a:gd name="T13" fmla="*/ 0 h 74"/>
                  <a:gd name="T14" fmla="*/ 0 60000 65536"/>
                  <a:gd name="T15" fmla="*/ 0 60000 65536"/>
                  <a:gd name="T16" fmla="*/ 0 60000 65536"/>
                  <a:gd name="T17" fmla="*/ 0 60000 65536"/>
                  <a:gd name="T18" fmla="*/ 0 60000 65536"/>
                  <a:gd name="T19" fmla="*/ 0 60000 65536"/>
                  <a:gd name="T20" fmla="*/ 0 60000 65536"/>
                  <a:gd name="T21" fmla="*/ 0 w 14"/>
                  <a:gd name="T22" fmla="*/ 0 h 74"/>
                  <a:gd name="T23" fmla="*/ 14 w 14"/>
                  <a:gd name="T24" fmla="*/ 74 h 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74">
                    <a:moveTo>
                      <a:pt x="14" y="0"/>
                    </a:moveTo>
                    <a:cubicBezTo>
                      <a:pt x="13" y="4"/>
                      <a:pt x="13" y="5"/>
                      <a:pt x="10" y="7"/>
                    </a:cubicBezTo>
                    <a:cubicBezTo>
                      <a:pt x="7" y="14"/>
                      <a:pt x="7" y="19"/>
                      <a:pt x="9" y="27"/>
                    </a:cubicBezTo>
                    <a:cubicBezTo>
                      <a:pt x="10" y="31"/>
                      <a:pt x="10" y="34"/>
                      <a:pt x="11" y="39"/>
                    </a:cubicBezTo>
                    <a:cubicBezTo>
                      <a:pt x="11" y="40"/>
                      <a:pt x="13" y="44"/>
                      <a:pt x="13" y="44"/>
                    </a:cubicBezTo>
                    <a:cubicBezTo>
                      <a:pt x="12" y="53"/>
                      <a:pt x="12" y="63"/>
                      <a:pt x="4" y="69"/>
                    </a:cubicBezTo>
                    <a:cubicBezTo>
                      <a:pt x="3" y="72"/>
                      <a:pt x="0" y="73"/>
                      <a:pt x="0" y="74"/>
                    </a:cubicBezTo>
                  </a:path>
                </a:pathLst>
              </a:custGeom>
              <a:solidFill>
                <a:srgbClr val="FFFF66"/>
              </a:solidFill>
              <a:ln w="9525" cap="rnd">
                <a:solidFill>
                  <a:schemeClr val="tx1"/>
                </a:solidFill>
                <a:round/>
                <a:headEnd/>
                <a:tailEnd/>
              </a:ln>
            </p:spPr>
            <p:txBody>
              <a:bodyPr/>
              <a:lstStyle/>
              <a:p>
                <a:endParaRPr lang="en-US"/>
              </a:p>
            </p:txBody>
          </p:sp>
          <p:sp>
            <p:nvSpPr>
              <p:cNvPr id="79236" name="Freeform 245"/>
              <p:cNvSpPr>
                <a:spLocks noChangeAspect="1"/>
              </p:cNvSpPr>
              <p:nvPr/>
            </p:nvSpPr>
            <p:spPr bwMode="auto">
              <a:xfrm>
                <a:off x="1873" y="3044"/>
                <a:ext cx="40" cy="10"/>
              </a:xfrm>
              <a:custGeom>
                <a:avLst/>
                <a:gdLst>
                  <a:gd name="T0" fmla="*/ 0 w 148"/>
                  <a:gd name="T1" fmla="*/ 0 h 39"/>
                  <a:gd name="T2" fmla="*/ 0 w 148"/>
                  <a:gd name="T3" fmla="*/ 0 h 39"/>
                  <a:gd name="T4" fmla="*/ 0 w 148"/>
                  <a:gd name="T5" fmla="*/ 0 h 39"/>
                  <a:gd name="T6" fmla="*/ 0 w 148"/>
                  <a:gd name="T7" fmla="*/ 0 h 39"/>
                  <a:gd name="T8" fmla="*/ 0 w 148"/>
                  <a:gd name="T9" fmla="*/ 0 h 39"/>
                  <a:gd name="T10" fmla="*/ 0 w 148"/>
                  <a:gd name="T11" fmla="*/ 0 h 39"/>
                  <a:gd name="T12" fmla="*/ 0 w 148"/>
                  <a:gd name="T13" fmla="*/ 0 h 39"/>
                  <a:gd name="T14" fmla="*/ 0 w 148"/>
                  <a:gd name="T15" fmla="*/ 0 h 39"/>
                  <a:gd name="T16" fmla="*/ 0 w 148"/>
                  <a:gd name="T17" fmla="*/ 0 h 39"/>
                  <a:gd name="T18" fmla="*/ 0 w 148"/>
                  <a:gd name="T19" fmla="*/ 0 h 39"/>
                  <a:gd name="T20" fmla="*/ 0 w 148"/>
                  <a:gd name="T21" fmla="*/ 0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8"/>
                  <a:gd name="T34" fmla="*/ 0 h 39"/>
                  <a:gd name="T35" fmla="*/ 148 w 148"/>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8" h="39">
                    <a:moveTo>
                      <a:pt x="0" y="33"/>
                    </a:moveTo>
                    <a:cubicBezTo>
                      <a:pt x="8" y="39"/>
                      <a:pt x="5" y="36"/>
                      <a:pt x="10" y="39"/>
                    </a:cubicBezTo>
                    <a:cubicBezTo>
                      <a:pt x="15" y="39"/>
                      <a:pt x="20" y="38"/>
                      <a:pt x="26" y="37"/>
                    </a:cubicBezTo>
                    <a:cubicBezTo>
                      <a:pt x="37" y="35"/>
                      <a:pt x="48" y="23"/>
                      <a:pt x="60" y="20"/>
                    </a:cubicBezTo>
                    <a:cubicBezTo>
                      <a:pt x="63" y="16"/>
                      <a:pt x="75" y="9"/>
                      <a:pt x="80" y="7"/>
                    </a:cubicBezTo>
                    <a:cubicBezTo>
                      <a:pt x="83" y="6"/>
                      <a:pt x="88" y="5"/>
                      <a:pt x="88" y="5"/>
                    </a:cubicBezTo>
                    <a:cubicBezTo>
                      <a:pt x="92" y="0"/>
                      <a:pt x="96" y="1"/>
                      <a:pt x="101" y="0"/>
                    </a:cubicBezTo>
                    <a:cubicBezTo>
                      <a:pt x="120" y="1"/>
                      <a:pt x="118" y="0"/>
                      <a:pt x="130" y="5"/>
                    </a:cubicBezTo>
                    <a:cubicBezTo>
                      <a:pt x="132" y="7"/>
                      <a:pt x="135" y="10"/>
                      <a:pt x="138" y="11"/>
                    </a:cubicBezTo>
                    <a:cubicBezTo>
                      <a:pt x="141" y="16"/>
                      <a:pt x="142" y="18"/>
                      <a:pt x="146" y="22"/>
                    </a:cubicBezTo>
                    <a:cubicBezTo>
                      <a:pt x="147" y="27"/>
                      <a:pt x="148" y="30"/>
                      <a:pt x="148" y="35"/>
                    </a:cubicBezTo>
                  </a:path>
                </a:pathLst>
              </a:custGeom>
              <a:solidFill>
                <a:srgbClr val="FFFF66"/>
              </a:solidFill>
              <a:ln w="9525" cap="rnd">
                <a:solidFill>
                  <a:schemeClr val="tx1"/>
                </a:solidFill>
                <a:round/>
                <a:headEnd/>
                <a:tailEnd/>
              </a:ln>
            </p:spPr>
            <p:txBody>
              <a:bodyPr/>
              <a:lstStyle/>
              <a:p>
                <a:endParaRPr lang="en-US"/>
              </a:p>
            </p:txBody>
          </p:sp>
          <p:sp>
            <p:nvSpPr>
              <p:cNvPr id="79237" name="Freeform 246"/>
              <p:cNvSpPr>
                <a:spLocks noChangeAspect="1"/>
              </p:cNvSpPr>
              <p:nvPr/>
            </p:nvSpPr>
            <p:spPr bwMode="auto">
              <a:xfrm>
                <a:off x="1943" y="3019"/>
                <a:ext cx="4" cy="16"/>
              </a:xfrm>
              <a:custGeom>
                <a:avLst/>
                <a:gdLst>
                  <a:gd name="T0" fmla="*/ 0 w 16"/>
                  <a:gd name="T1" fmla="*/ 0 h 61"/>
                  <a:gd name="T2" fmla="*/ 0 w 16"/>
                  <a:gd name="T3" fmla="*/ 0 h 61"/>
                  <a:gd name="T4" fmla="*/ 0 w 16"/>
                  <a:gd name="T5" fmla="*/ 0 h 61"/>
                  <a:gd name="T6" fmla="*/ 0 w 16"/>
                  <a:gd name="T7" fmla="*/ 0 h 61"/>
                  <a:gd name="T8" fmla="*/ 0 w 16"/>
                  <a:gd name="T9" fmla="*/ 0 h 61"/>
                  <a:gd name="T10" fmla="*/ 0 60000 65536"/>
                  <a:gd name="T11" fmla="*/ 0 60000 65536"/>
                  <a:gd name="T12" fmla="*/ 0 60000 65536"/>
                  <a:gd name="T13" fmla="*/ 0 60000 65536"/>
                  <a:gd name="T14" fmla="*/ 0 60000 65536"/>
                  <a:gd name="T15" fmla="*/ 0 w 16"/>
                  <a:gd name="T16" fmla="*/ 0 h 61"/>
                  <a:gd name="T17" fmla="*/ 16 w 16"/>
                  <a:gd name="T18" fmla="*/ 61 h 61"/>
                </a:gdLst>
                <a:ahLst/>
                <a:cxnLst>
                  <a:cxn ang="T10">
                    <a:pos x="T0" y="T1"/>
                  </a:cxn>
                  <a:cxn ang="T11">
                    <a:pos x="T2" y="T3"/>
                  </a:cxn>
                  <a:cxn ang="T12">
                    <a:pos x="T4" y="T5"/>
                  </a:cxn>
                  <a:cxn ang="T13">
                    <a:pos x="T6" y="T7"/>
                  </a:cxn>
                  <a:cxn ang="T14">
                    <a:pos x="T8" y="T9"/>
                  </a:cxn>
                </a:cxnLst>
                <a:rect l="T15" t="T16" r="T17" b="T18"/>
                <a:pathLst>
                  <a:path w="16" h="61">
                    <a:moveTo>
                      <a:pt x="0" y="61"/>
                    </a:moveTo>
                    <a:cubicBezTo>
                      <a:pt x="3" y="57"/>
                      <a:pt x="7" y="54"/>
                      <a:pt x="9" y="50"/>
                    </a:cubicBezTo>
                    <a:cubicBezTo>
                      <a:pt x="11" y="46"/>
                      <a:pt x="13" y="44"/>
                      <a:pt x="14" y="38"/>
                    </a:cubicBezTo>
                    <a:cubicBezTo>
                      <a:pt x="14" y="29"/>
                      <a:pt x="16" y="17"/>
                      <a:pt x="10" y="10"/>
                    </a:cubicBezTo>
                    <a:cubicBezTo>
                      <a:pt x="9" y="7"/>
                      <a:pt x="7" y="3"/>
                      <a:pt x="7" y="0"/>
                    </a:cubicBezTo>
                  </a:path>
                </a:pathLst>
              </a:custGeom>
              <a:solidFill>
                <a:srgbClr val="FFFF66"/>
              </a:solidFill>
              <a:ln w="9525" cap="rnd">
                <a:solidFill>
                  <a:schemeClr val="tx1"/>
                </a:solidFill>
                <a:round/>
                <a:headEnd/>
                <a:tailEnd/>
              </a:ln>
            </p:spPr>
            <p:txBody>
              <a:bodyPr/>
              <a:lstStyle/>
              <a:p>
                <a:endParaRPr lang="en-US"/>
              </a:p>
            </p:txBody>
          </p:sp>
          <p:sp>
            <p:nvSpPr>
              <p:cNvPr id="79238" name="Freeform 247"/>
              <p:cNvSpPr>
                <a:spLocks noChangeAspect="1"/>
              </p:cNvSpPr>
              <p:nvPr/>
            </p:nvSpPr>
            <p:spPr bwMode="auto">
              <a:xfrm>
                <a:off x="1914" y="3021"/>
                <a:ext cx="7" cy="6"/>
              </a:xfrm>
              <a:custGeom>
                <a:avLst/>
                <a:gdLst>
                  <a:gd name="T0" fmla="*/ 0 w 25"/>
                  <a:gd name="T1" fmla="*/ 0 h 22"/>
                  <a:gd name="T2" fmla="*/ 0 w 25"/>
                  <a:gd name="T3" fmla="*/ 0 h 22"/>
                  <a:gd name="T4" fmla="*/ 0 w 25"/>
                  <a:gd name="T5" fmla="*/ 0 h 22"/>
                  <a:gd name="T6" fmla="*/ 0 w 25"/>
                  <a:gd name="T7" fmla="*/ 0 h 22"/>
                  <a:gd name="T8" fmla="*/ 0 60000 65536"/>
                  <a:gd name="T9" fmla="*/ 0 60000 65536"/>
                  <a:gd name="T10" fmla="*/ 0 60000 65536"/>
                  <a:gd name="T11" fmla="*/ 0 60000 65536"/>
                  <a:gd name="T12" fmla="*/ 0 w 25"/>
                  <a:gd name="T13" fmla="*/ 0 h 22"/>
                  <a:gd name="T14" fmla="*/ 25 w 25"/>
                  <a:gd name="T15" fmla="*/ 22 h 22"/>
                </a:gdLst>
                <a:ahLst/>
                <a:cxnLst>
                  <a:cxn ang="T8">
                    <a:pos x="T0" y="T1"/>
                  </a:cxn>
                  <a:cxn ang="T9">
                    <a:pos x="T2" y="T3"/>
                  </a:cxn>
                  <a:cxn ang="T10">
                    <a:pos x="T4" y="T5"/>
                  </a:cxn>
                  <a:cxn ang="T11">
                    <a:pos x="T6" y="T7"/>
                  </a:cxn>
                </a:cxnLst>
                <a:rect l="T12" t="T13" r="T14" b="T15"/>
                <a:pathLst>
                  <a:path w="25" h="22">
                    <a:moveTo>
                      <a:pt x="0" y="22"/>
                    </a:moveTo>
                    <a:cubicBezTo>
                      <a:pt x="3" y="21"/>
                      <a:pt x="8" y="17"/>
                      <a:pt x="8" y="17"/>
                    </a:cubicBezTo>
                    <a:cubicBezTo>
                      <a:pt x="11" y="11"/>
                      <a:pt x="12" y="8"/>
                      <a:pt x="18" y="5"/>
                    </a:cubicBezTo>
                    <a:cubicBezTo>
                      <a:pt x="20" y="3"/>
                      <a:pt x="25" y="0"/>
                      <a:pt x="25" y="0"/>
                    </a:cubicBezTo>
                  </a:path>
                </a:pathLst>
              </a:custGeom>
              <a:solidFill>
                <a:srgbClr val="FFFF66"/>
              </a:solidFill>
              <a:ln w="9525" cap="rnd">
                <a:solidFill>
                  <a:schemeClr val="tx1"/>
                </a:solidFill>
                <a:round/>
                <a:headEnd/>
                <a:tailEnd/>
              </a:ln>
            </p:spPr>
            <p:txBody>
              <a:bodyPr/>
              <a:lstStyle/>
              <a:p>
                <a:endParaRPr lang="en-US"/>
              </a:p>
            </p:txBody>
          </p:sp>
          <p:sp>
            <p:nvSpPr>
              <p:cNvPr id="79239" name="Freeform 248"/>
              <p:cNvSpPr>
                <a:spLocks noChangeAspect="1"/>
              </p:cNvSpPr>
              <p:nvPr/>
            </p:nvSpPr>
            <p:spPr bwMode="auto">
              <a:xfrm>
                <a:off x="1844" y="3049"/>
                <a:ext cx="11" cy="2"/>
              </a:xfrm>
              <a:custGeom>
                <a:avLst/>
                <a:gdLst>
                  <a:gd name="T0" fmla="*/ 0 w 40"/>
                  <a:gd name="T1" fmla="*/ 0 h 10"/>
                  <a:gd name="T2" fmla="*/ 0 w 40"/>
                  <a:gd name="T3" fmla="*/ 0 h 10"/>
                  <a:gd name="T4" fmla="*/ 0 w 40"/>
                  <a:gd name="T5" fmla="*/ 0 h 10"/>
                  <a:gd name="T6" fmla="*/ 0 60000 65536"/>
                  <a:gd name="T7" fmla="*/ 0 60000 65536"/>
                  <a:gd name="T8" fmla="*/ 0 60000 65536"/>
                  <a:gd name="T9" fmla="*/ 0 w 40"/>
                  <a:gd name="T10" fmla="*/ 0 h 10"/>
                  <a:gd name="T11" fmla="*/ 40 w 40"/>
                  <a:gd name="T12" fmla="*/ 10 h 10"/>
                </a:gdLst>
                <a:ahLst/>
                <a:cxnLst>
                  <a:cxn ang="T6">
                    <a:pos x="T0" y="T1"/>
                  </a:cxn>
                  <a:cxn ang="T7">
                    <a:pos x="T2" y="T3"/>
                  </a:cxn>
                  <a:cxn ang="T8">
                    <a:pos x="T4" y="T5"/>
                  </a:cxn>
                </a:cxnLst>
                <a:rect l="T9" t="T10" r="T11" b="T12"/>
                <a:pathLst>
                  <a:path w="40" h="10">
                    <a:moveTo>
                      <a:pt x="40" y="0"/>
                    </a:moveTo>
                    <a:cubicBezTo>
                      <a:pt x="18" y="3"/>
                      <a:pt x="25" y="1"/>
                      <a:pt x="15" y="4"/>
                    </a:cubicBezTo>
                    <a:cubicBezTo>
                      <a:pt x="10" y="10"/>
                      <a:pt x="7" y="4"/>
                      <a:pt x="0" y="4"/>
                    </a:cubicBezTo>
                  </a:path>
                </a:pathLst>
              </a:custGeom>
              <a:solidFill>
                <a:srgbClr val="FFFF66"/>
              </a:solidFill>
              <a:ln w="9525" cap="rnd">
                <a:solidFill>
                  <a:schemeClr val="tx1"/>
                </a:solidFill>
                <a:round/>
                <a:headEnd/>
                <a:tailEnd/>
              </a:ln>
            </p:spPr>
            <p:txBody>
              <a:bodyPr/>
              <a:lstStyle/>
              <a:p>
                <a:endParaRPr lang="en-US"/>
              </a:p>
            </p:txBody>
          </p:sp>
          <p:sp>
            <p:nvSpPr>
              <p:cNvPr id="79240" name="Freeform 249"/>
              <p:cNvSpPr>
                <a:spLocks noChangeAspect="1"/>
              </p:cNvSpPr>
              <p:nvPr/>
            </p:nvSpPr>
            <p:spPr bwMode="auto">
              <a:xfrm>
                <a:off x="1846" y="3050"/>
                <a:ext cx="4" cy="6"/>
              </a:xfrm>
              <a:custGeom>
                <a:avLst/>
                <a:gdLst>
                  <a:gd name="T0" fmla="*/ 0 w 15"/>
                  <a:gd name="T1" fmla="*/ 0 h 23"/>
                  <a:gd name="T2" fmla="*/ 0 w 15"/>
                  <a:gd name="T3" fmla="*/ 0 h 23"/>
                  <a:gd name="T4" fmla="*/ 0 w 15"/>
                  <a:gd name="T5" fmla="*/ 0 h 23"/>
                  <a:gd name="T6" fmla="*/ 0 w 15"/>
                  <a:gd name="T7" fmla="*/ 0 h 23"/>
                  <a:gd name="T8" fmla="*/ 0 60000 65536"/>
                  <a:gd name="T9" fmla="*/ 0 60000 65536"/>
                  <a:gd name="T10" fmla="*/ 0 60000 65536"/>
                  <a:gd name="T11" fmla="*/ 0 60000 65536"/>
                  <a:gd name="T12" fmla="*/ 0 w 15"/>
                  <a:gd name="T13" fmla="*/ 0 h 23"/>
                  <a:gd name="T14" fmla="*/ 15 w 15"/>
                  <a:gd name="T15" fmla="*/ 23 h 23"/>
                </a:gdLst>
                <a:ahLst/>
                <a:cxnLst>
                  <a:cxn ang="T8">
                    <a:pos x="T0" y="T1"/>
                  </a:cxn>
                  <a:cxn ang="T9">
                    <a:pos x="T2" y="T3"/>
                  </a:cxn>
                  <a:cxn ang="T10">
                    <a:pos x="T4" y="T5"/>
                  </a:cxn>
                  <a:cxn ang="T11">
                    <a:pos x="T6" y="T7"/>
                  </a:cxn>
                </a:cxnLst>
                <a:rect l="T12" t="T13" r="T14" b="T15"/>
                <a:pathLst>
                  <a:path w="15" h="23">
                    <a:moveTo>
                      <a:pt x="15" y="0"/>
                    </a:moveTo>
                    <a:cubicBezTo>
                      <a:pt x="13" y="3"/>
                      <a:pt x="11" y="9"/>
                      <a:pt x="7" y="9"/>
                    </a:cubicBezTo>
                    <a:cubicBezTo>
                      <a:pt x="7" y="13"/>
                      <a:pt x="5" y="14"/>
                      <a:pt x="3" y="16"/>
                    </a:cubicBezTo>
                    <a:cubicBezTo>
                      <a:pt x="2" y="18"/>
                      <a:pt x="0" y="23"/>
                      <a:pt x="0" y="23"/>
                    </a:cubicBezTo>
                  </a:path>
                </a:pathLst>
              </a:custGeom>
              <a:solidFill>
                <a:srgbClr val="FFFF66"/>
              </a:solidFill>
              <a:ln w="9525" cap="rnd">
                <a:solidFill>
                  <a:schemeClr val="tx1"/>
                </a:solidFill>
                <a:round/>
                <a:headEnd/>
                <a:tailEnd/>
              </a:ln>
            </p:spPr>
            <p:txBody>
              <a:bodyPr/>
              <a:lstStyle/>
              <a:p>
                <a:endParaRPr lang="en-US"/>
              </a:p>
            </p:txBody>
          </p:sp>
          <p:sp>
            <p:nvSpPr>
              <p:cNvPr id="79241" name="Freeform 250"/>
              <p:cNvSpPr>
                <a:spLocks noChangeAspect="1"/>
              </p:cNvSpPr>
              <p:nvPr/>
            </p:nvSpPr>
            <p:spPr bwMode="auto">
              <a:xfrm>
                <a:off x="1922" y="3052"/>
                <a:ext cx="5" cy="21"/>
              </a:xfrm>
              <a:custGeom>
                <a:avLst/>
                <a:gdLst>
                  <a:gd name="T0" fmla="*/ 0 w 19"/>
                  <a:gd name="T1" fmla="*/ 0 h 77"/>
                  <a:gd name="T2" fmla="*/ 0 w 19"/>
                  <a:gd name="T3" fmla="*/ 0 h 77"/>
                  <a:gd name="T4" fmla="*/ 0 w 19"/>
                  <a:gd name="T5" fmla="*/ 0 h 77"/>
                  <a:gd name="T6" fmla="*/ 0 w 19"/>
                  <a:gd name="T7" fmla="*/ 0 h 77"/>
                  <a:gd name="T8" fmla="*/ 0 w 19"/>
                  <a:gd name="T9" fmla="*/ 0 h 77"/>
                  <a:gd name="T10" fmla="*/ 0 60000 65536"/>
                  <a:gd name="T11" fmla="*/ 0 60000 65536"/>
                  <a:gd name="T12" fmla="*/ 0 60000 65536"/>
                  <a:gd name="T13" fmla="*/ 0 60000 65536"/>
                  <a:gd name="T14" fmla="*/ 0 60000 65536"/>
                  <a:gd name="T15" fmla="*/ 0 w 19"/>
                  <a:gd name="T16" fmla="*/ 0 h 77"/>
                  <a:gd name="T17" fmla="*/ 19 w 19"/>
                  <a:gd name="T18" fmla="*/ 77 h 77"/>
                </a:gdLst>
                <a:ahLst/>
                <a:cxnLst>
                  <a:cxn ang="T10">
                    <a:pos x="T0" y="T1"/>
                  </a:cxn>
                  <a:cxn ang="T11">
                    <a:pos x="T2" y="T3"/>
                  </a:cxn>
                  <a:cxn ang="T12">
                    <a:pos x="T4" y="T5"/>
                  </a:cxn>
                  <a:cxn ang="T13">
                    <a:pos x="T6" y="T7"/>
                  </a:cxn>
                  <a:cxn ang="T14">
                    <a:pos x="T8" y="T9"/>
                  </a:cxn>
                </a:cxnLst>
                <a:rect l="T15" t="T16" r="T17" b="T18"/>
                <a:pathLst>
                  <a:path w="19" h="77">
                    <a:moveTo>
                      <a:pt x="8" y="77"/>
                    </a:moveTo>
                    <a:cubicBezTo>
                      <a:pt x="7" y="72"/>
                      <a:pt x="6" y="69"/>
                      <a:pt x="3" y="64"/>
                    </a:cubicBezTo>
                    <a:cubicBezTo>
                      <a:pt x="2" y="62"/>
                      <a:pt x="0" y="57"/>
                      <a:pt x="0" y="57"/>
                    </a:cubicBezTo>
                    <a:cubicBezTo>
                      <a:pt x="1" y="43"/>
                      <a:pt x="0" y="15"/>
                      <a:pt x="16" y="5"/>
                    </a:cubicBezTo>
                    <a:cubicBezTo>
                      <a:pt x="18" y="0"/>
                      <a:pt x="16" y="0"/>
                      <a:pt x="19" y="0"/>
                    </a:cubicBezTo>
                  </a:path>
                </a:pathLst>
              </a:custGeom>
              <a:solidFill>
                <a:srgbClr val="FFFF66"/>
              </a:solidFill>
              <a:ln w="9525" cap="rnd">
                <a:solidFill>
                  <a:schemeClr val="tx1"/>
                </a:solidFill>
                <a:round/>
                <a:headEnd/>
                <a:tailEnd/>
              </a:ln>
            </p:spPr>
            <p:txBody>
              <a:bodyPr/>
              <a:lstStyle/>
              <a:p>
                <a:endParaRPr lang="en-US"/>
              </a:p>
            </p:txBody>
          </p:sp>
          <p:sp>
            <p:nvSpPr>
              <p:cNvPr id="79242" name="Freeform 251"/>
              <p:cNvSpPr>
                <a:spLocks noChangeAspect="1"/>
              </p:cNvSpPr>
              <p:nvPr/>
            </p:nvSpPr>
            <p:spPr bwMode="auto">
              <a:xfrm>
                <a:off x="1943" y="3041"/>
                <a:ext cx="5" cy="23"/>
              </a:xfrm>
              <a:custGeom>
                <a:avLst/>
                <a:gdLst>
                  <a:gd name="T0" fmla="*/ 0 w 17"/>
                  <a:gd name="T1" fmla="*/ 0 h 86"/>
                  <a:gd name="T2" fmla="*/ 0 w 17"/>
                  <a:gd name="T3" fmla="*/ 0 h 86"/>
                  <a:gd name="T4" fmla="*/ 0 w 17"/>
                  <a:gd name="T5" fmla="*/ 0 h 86"/>
                  <a:gd name="T6" fmla="*/ 0 w 17"/>
                  <a:gd name="T7" fmla="*/ 0 h 86"/>
                  <a:gd name="T8" fmla="*/ 0 w 17"/>
                  <a:gd name="T9" fmla="*/ 0 h 86"/>
                  <a:gd name="T10" fmla="*/ 0 60000 65536"/>
                  <a:gd name="T11" fmla="*/ 0 60000 65536"/>
                  <a:gd name="T12" fmla="*/ 0 60000 65536"/>
                  <a:gd name="T13" fmla="*/ 0 60000 65536"/>
                  <a:gd name="T14" fmla="*/ 0 60000 65536"/>
                  <a:gd name="T15" fmla="*/ 0 w 17"/>
                  <a:gd name="T16" fmla="*/ 0 h 86"/>
                  <a:gd name="T17" fmla="*/ 17 w 17"/>
                  <a:gd name="T18" fmla="*/ 86 h 86"/>
                </a:gdLst>
                <a:ahLst/>
                <a:cxnLst>
                  <a:cxn ang="T10">
                    <a:pos x="T0" y="T1"/>
                  </a:cxn>
                  <a:cxn ang="T11">
                    <a:pos x="T2" y="T3"/>
                  </a:cxn>
                  <a:cxn ang="T12">
                    <a:pos x="T4" y="T5"/>
                  </a:cxn>
                  <a:cxn ang="T13">
                    <a:pos x="T6" y="T7"/>
                  </a:cxn>
                  <a:cxn ang="T14">
                    <a:pos x="T8" y="T9"/>
                  </a:cxn>
                </a:cxnLst>
                <a:rect l="T15" t="T16" r="T17" b="T18"/>
                <a:pathLst>
                  <a:path w="17" h="86">
                    <a:moveTo>
                      <a:pt x="17" y="0"/>
                    </a:moveTo>
                    <a:cubicBezTo>
                      <a:pt x="16" y="6"/>
                      <a:pt x="11" y="14"/>
                      <a:pt x="7" y="17"/>
                    </a:cubicBezTo>
                    <a:cubicBezTo>
                      <a:pt x="4" y="23"/>
                      <a:pt x="5" y="19"/>
                      <a:pt x="3" y="28"/>
                    </a:cubicBezTo>
                    <a:cubicBezTo>
                      <a:pt x="3" y="28"/>
                      <a:pt x="2" y="30"/>
                      <a:pt x="2" y="30"/>
                    </a:cubicBezTo>
                    <a:cubicBezTo>
                      <a:pt x="0" y="50"/>
                      <a:pt x="4" y="68"/>
                      <a:pt x="4" y="86"/>
                    </a:cubicBezTo>
                  </a:path>
                </a:pathLst>
              </a:custGeom>
              <a:solidFill>
                <a:srgbClr val="FFFF66"/>
              </a:solidFill>
              <a:ln w="9525" cap="rnd">
                <a:solidFill>
                  <a:schemeClr val="tx1"/>
                </a:solidFill>
                <a:round/>
                <a:headEnd/>
                <a:tailEnd/>
              </a:ln>
            </p:spPr>
            <p:txBody>
              <a:bodyPr/>
              <a:lstStyle/>
              <a:p>
                <a:endParaRPr lang="en-US"/>
              </a:p>
            </p:txBody>
          </p:sp>
          <p:sp>
            <p:nvSpPr>
              <p:cNvPr id="79243" name="Freeform 252"/>
              <p:cNvSpPr>
                <a:spLocks noChangeAspect="1"/>
              </p:cNvSpPr>
              <p:nvPr/>
            </p:nvSpPr>
            <p:spPr bwMode="auto">
              <a:xfrm>
                <a:off x="1965" y="3023"/>
                <a:ext cx="13" cy="17"/>
              </a:xfrm>
              <a:custGeom>
                <a:avLst/>
                <a:gdLst>
                  <a:gd name="T0" fmla="*/ 0 w 47"/>
                  <a:gd name="T1" fmla="*/ 0 h 64"/>
                  <a:gd name="T2" fmla="*/ 0 w 47"/>
                  <a:gd name="T3" fmla="*/ 0 h 64"/>
                  <a:gd name="T4" fmla="*/ 0 w 47"/>
                  <a:gd name="T5" fmla="*/ 0 h 64"/>
                  <a:gd name="T6" fmla="*/ 0 w 47"/>
                  <a:gd name="T7" fmla="*/ 0 h 64"/>
                  <a:gd name="T8" fmla="*/ 0 w 47"/>
                  <a:gd name="T9" fmla="*/ 0 h 64"/>
                  <a:gd name="T10" fmla="*/ 0 w 47"/>
                  <a:gd name="T11" fmla="*/ 0 h 64"/>
                  <a:gd name="T12" fmla="*/ 0 w 47"/>
                  <a:gd name="T13" fmla="*/ 0 h 64"/>
                  <a:gd name="T14" fmla="*/ 0 w 47"/>
                  <a:gd name="T15" fmla="*/ 0 h 64"/>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64"/>
                  <a:gd name="T26" fmla="*/ 47 w 47"/>
                  <a:gd name="T27" fmla="*/ 64 h 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64">
                    <a:moveTo>
                      <a:pt x="0" y="64"/>
                    </a:moveTo>
                    <a:cubicBezTo>
                      <a:pt x="4" y="54"/>
                      <a:pt x="9" y="44"/>
                      <a:pt x="14" y="35"/>
                    </a:cubicBezTo>
                    <a:cubicBezTo>
                      <a:pt x="15" y="32"/>
                      <a:pt x="19" y="27"/>
                      <a:pt x="20" y="26"/>
                    </a:cubicBezTo>
                    <a:cubicBezTo>
                      <a:pt x="22" y="24"/>
                      <a:pt x="25" y="22"/>
                      <a:pt x="25" y="22"/>
                    </a:cubicBezTo>
                    <a:cubicBezTo>
                      <a:pt x="26" y="22"/>
                      <a:pt x="27" y="21"/>
                      <a:pt x="27" y="20"/>
                    </a:cubicBezTo>
                    <a:cubicBezTo>
                      <a:pt x="28" y="18"/>
                      <a:pt x="27" y="16"/>
                      <a:pt x="28" y="15"/>
                    </a:cubicBezTo>
                    <a:cubicBezTo>
                      <a:pt x="31" y="10"/>
                      <a:pt x="34" y="10"/>
                      <a:pt x="38" y="7"/>
                    </a:cubicBezTo>
                    <a:cubicBezTo>
                      <a:pt x="39" y="4"/>
                      <a:pt x="47" y="0"/>
                      <a:pt x="47" y="0"/>
                    </a:cubicBezTo>
                  </a:path>
                </a:pathLst>
              </a:custGeom>
              <a:solidFill>
                <a:srgbClr val="FFFF66"/>
              </a:solidFill>
              <a:ln w="9525" cap="rnd">
                <a:solidFill>
                  <a:schemeClr val="tx1"/>
                </a:solidFill>
                <a:round/>
                <a:headEnd/>
                <a:tailEnd/>
              </a:ln>
            </p:spPr>
            <p:txBody>
              <a:bodyPr/>
              <a:lstStyle/>
              <a:p>
                <a:endParaRPr lang="en-US"/>
              </a:p>
            </p:txBody>
          </p:sp>
          <p:sp>
            <p:nvSpPr>
              <p:cNvPr id="79244" name="Freeform 253"/>
              <p:cNvSpPr>
                <a:spLocks noChangeAspect="1"/>
              </p:cNvSpPr>
              <p:nvPr/>
            </p:nvSpPr>
            <p:spPr bwMode="auto">
              <a:xfrm>
                <a:off x="1964" y="3043"/>
                <a:ext cx="4" cy="16"/>
              </a:xfrm>
              <a:custGeom>
                <a:avLst/>
                <a:gdLst>
                  <a:gd name="T0" fmla="*/ 0 w 14"/>
                  <a:gd name="T1" fmla="*/ 0 h 60"/>
                  <a:gd name="T2" fmla="*/ 0 w 14"/>
                  <a:gd name="T3" fmla="*/ 0 h 60"/>
                  <a:gd name="T4" fmla="*/ 0 w 14"/>
                  <a:gd name="T5" fmla="*/ 0 h 60"/>
                  <a:gd name="T6" fmla="*/ 0 w 14"/>
                  <a:gd name="T7" fmla="*/ 0 h 60"/>
                  <a:gd name="T8" fmla="*/ 0 60000 65536"/>
                  <a:gd name="T9" fmla="*/ 0 60000 65536"/>
                  <a:gd name="T10" fmla="*/ 0 60000 65536"/>
                  <a:gd name="T11" fmla="*/ 0 60000 65536"/>
                  <a:gd name="T12" fmla="*/ 0 w 14"/>
                  <a:gd name="T13" fmla="*/ 0 h 60"/>
                  <a:gd name="T14" fmla="*/ 14 w 14"/>
                  <a:gd name="T15" fmla="*/ 60 h 60"/>
                </a:gdLst>
                <a:ahLst/>
                <a:cxnLst>
                  <a:cxn ang="T8">
                    <a:pos x="T0" y="T1"/>
                  </a:cxn>
                  <a:cxn ang="T9">
                    <a:pos x="T2" y="T3"/>
                  </a:cxn>
                  <a:cxn ang="T10">
                    <a:pos x="T4" y="T5"/>
                  </a:cxn>
                  <a:cxn ang="T11">
                    <a:pos x="T6" y="T7"/>
                  </a:cxn>
                </a:cxnLst>
                <a:rect l="T12" t="T13" r="T14" b="T15"/>
                <a:pathLst>
                  <a:path w="14" h="60">
                    <a:moveTo>
                      <a:pt x="0" y="0"/>
                    </a:moveTo>
                    <a:cubicBezTo>
                      <a:pt x="4" y="8"/>
                      <a:pt x="2" y="5"/>
                      <a:pt x="6" y="9"/>
                    </a:cubicBezTo>
                    <a:cubicBezTo>
                      <a:pt x="8" y="13"/>
                      <a:pt x="8" y="16"/>
                      <a:pt x="10" y="20"/>
                    </a:cubicBezTo>
                    <a:cubicBezTo>
                      <a:pt x="9" y="28"/>
                      <a:pt x="14" y="54"/>
                      <a:pt x="1" y="60"/>
                    </a:cubicBezTo>
                  </a:path>
                </a:pathLst>
              </a:custGeom>
              <a:solidFill>
                <a:srgbClr val="FFFF66"/>
              </a:solidFill>
              <a:ln w="9525" cap="rnd">
                <a:solidFill>
                  <a:schemeClr val="tx1"/>
                </a:solidFill>
                <a:round/>
                <a:headEnd/>
                <a:tailEnd/>
              </a:ln>
            </p:spPr>
            <p:txBody>
              <a:bodyPr/>
              <a:lstStyle/>
              <a:p>
                <a:endParaRPr lang="en-US"/>
              </a:p>
            </p:txBody>
          </p:sp>
          <p:sp>
            <p:nvSpPr>
              <p:cNvPr id="79245" name="Freeform 254"/>
              <p:cNvSpPr>
                <a:spLocks noChangeAspect="1"/>
              </p:cNvSpPr>
              <p:nvPr/>
            </p:nvSpPr>
            <p:spPr bwMode="auto">
              <a:xfrm>
                <a:off x="1966" y="3054"/>
                <a:ext cx="4" cy="5"/>
              </a:xfrm>
              <a:custGeom>
                <a:avLst/>
                <a:gdLst>
                  <a:gd name="T0" fmla="*/ 0 w 13"/>
                  <a:gd name="T1" fmla="*/ 0 h 17"/>
                  <a:gd name="T2" fmla="*/ 0 w 13"/>
                  <a:gd name="T3" fmla="*/ 0 h 17"/>
                  <a:gd name="T4" fmla="*/ 0 w 13"/>
                  <a:gd name="T5" fmla="*/ 0 h 17"/>
                  <a:gd name="T6" fmla="*/ 0 w 13"/>
                  <a:gd name="T7" fmla="*/ 0 h 17"/>
                  <a:gd name="T8" fmla="*/ 0 60000 65536"/>
                  <a:gd name="T9" fmla="*/ 0 60000 65536"/>
                  <a:gd name="T10" fmla="*/ 0 60000 65536"/>
                  <a:gd name="T11" fmla="*/ 0 60000 65536"/>
                  <a:gd name="T12" fmla="*/ 0 w 13"/>
                  <a:gd name="T13" fmla="*/ 0 h 17"/>
                  <a:gd name="T14" fmla="*/ 13 w 13"/>
                  <a:gd name="T15" fmla="*/ 17 h 17"/>
                </a:gdLst>
                <a:ahLst/>
                <a:cxnLst>
                  <a:cxn ang="T8">
                    <a:pos x="T0" y="T1"/>
                  </a:cxn>
                  <a:cxn ang="T9">
                    <a:pos x="T2" y="T3"/>
                  </a:cxn>
                  <a:cxn ang="T10">
                    <a:pos x="T4" y="T5"/>
                  </a:cxn>
                  <a:cxn ang="T11">
                    <a:pos x="T6" y="T7"/>
                  </a:cxn>
                </a:cxnLst>
                <a:rect l="T12" t="T13" r="T14" b="T15"/>
                <a:pathLst>
                  <a:path w="13" h="17">
                    <a:moveTo>
                      <a:pt x="1" y="0"/>
                    </a:moveTo>
                    <a:cubicBezTo>
                      <a:pt x="1" y="3"/>
                      <a:pt x="0" y="6"/>
                      <a:pt x="2" y="7"/>
                    </a:cubicBezTo>
                    <a:cubicBezTo>
                      <a:pt x="3" y="9"/>
                      <a:pt x="8" y="9"/>
                      <a:pt x="8" y="9"/>
                    </a:cubicBezTo>
                    <a:cubicBezTo>
                      <a:pt x="10" y="12"/>
                      <a:pt x="13" y="14"/>
                      <a:pt x="13" y="17"/>
                    </a:cubicBezTo>
                  </a:path>
                </a:pathLst>
              </a:custGeom>
              <a:solidFill>
                <a:srgbClr val="FFFF66"/>
              </a:solidFill>
              <a:ln w="9525" cap="rnd">
                <a:solidFill>
                  <a:schemeClr val="tx1"/>
                </a:solidFill>
                <a:round/>
                <a:headEnd/>
                <a:tailEnd/>
              </a:ln>
            </p:spPr>
            <p:txBody>
              <a:bodyPr/>
              <a:lstStyle/>
              <a:p>
                <a:endParaRPr lang="en-US"/>
              </a:p>
            </p:txBody>
          </p:sp>
          <p:sp>
            <p:nvSpPr>
              <p:cNvPr id="79246" name="Freeform 255"/>
              <p:cNvSpPr>
                <a:spLocks noChangeAspect="1"/>
              </p:cNvSpPr>
              <p:nvPr/>
            </p:nvSpPr>
            <p:spPr bwMode="auto">
              <a:xfrm>
                <a:off x="1957" y="3062"/>
                <a:ext cx="8" cy="20"/>
              </a:xfrm>
              <a:custGeom>
                <a:avLst/>
                <a:gdLst>
                  <a:gd name="T0" fmla="*/ 0 w 31"/>
                  <a:gd name="T1" fmla="*/ 0 h 72"/>
                  <a:gd name="T2" fmla="*/ 0 w 31"/>
                  <a:gd name="T3" fmla="*/ 0 h 72"/>
                  <a:gd name="T4" fmla="*/ 0 w 31"/>
                  <a:gd name="T5" fmla="*/ 0 h 72"/>
                  <a:gd name="T6" fmla="*/ 0 w 31"/>
                  <a:gd name="T7" fmla="*/ 0 h 72"/>
                  <a:gd name="T8" fmla="*/ 0 60000 65536"/>
                  <a:gd name="T9" fmla="*/ 0 60000 65536"/>
                  <a:gd name="T10" fmla="*/ 0 60000 65536"/>
                  <a:gd name="T11" fmla="*/ 0 60000 65536"/>
                  <a:gd name="T12" fmla="*/ 0 w 31"/>
                  <a:gd name="T13" fmla="*/ 0 h 72"/>
                  <a:gd name="T14" fmla="*/ 31 w 31"/>
                  <a:gd name="T15" fmla="*/ 72 h 72"/>
                </a:gdLst>
                <a:ahLst/>
                <a:cxnLst>
                  <a:cxn ang="T8">
                    <a:pos x="T0" y="T1"/>
                  </a:cxn>
                  <a:cxn ang="T9">
                    <a:pos x="T2" y="T3"/>
                  </a:cxn>
                  <a:cxn ang="T10">
                    <a:pos x="T4" y="T5"/>
                  </a:cxn>
                  <a:cxn ang="T11">
                    <a:pos x="T6" y="T7"/>
                  </a:cxn>
                </a:cxnLst>
                <a:rect l="T12" t="T13" r="T14" b="T15"/>
                <a:pathLst>
                  <a:path w="31" h="72">
                    <a:moveTo>
                      <a:pt x="0" y="0"/>
                    </a:moveTo>
                    <a:cubicBezTo>
                      <a:pt x="3" y="7"/>
                      <a:pt x="9" y="22"/>
                      <a:pt x="16" y="24"/>
                    </a:cubicBezTo>
                    <a:cubicBezTo>
                      <a:pt x="17" y="29"/>
                      <a:pt x="21" y="39"/>
                      <a:pt x="26" y="41"/>
                    </a:cubicBezTo>
                    <a:cubicBezTo>
                      <a:pt x="31" y="52"/>
                      <a:pt x="24" y="62"/>
                      <a:pt x="24" y="72"/>
                    </a:cubicBezTo>
                  </a:path>
                </a:pathLst>
              </a:custGeom>
              <a:solidFill>
                <a:srgbClr val="FFFF66"/>
              </a:solidFill>
              <a:ln w="9525" cap="rnd">
                <a:solidFill>
                  <a:schemeClr val="tx1"/>
                </a:solidFill>
                <a:round/>
                <a:headEnd/>
                <a:tailEnd/>
              </a:ln>
            </p:spPr>
            <p:txBody>
              <a:bodyPr/>
              <a:lstStyle/>
              <a:p>
                <a:endParaRPr lang="en-US"/>
              </a:p>
            </p:txBody>
          </p:sp>
          <p:sp>
            <p:nvSpPr>
              <p:cNvPr id="79247" name="Freeform 256"/>
              <p:cNvSpPr>
                <a:spLocks noChangeAspect="1"/>
              </p:cNvSpPr>
              <p:nvPr/>
            </p:nvSpPr>
            <p:spPr bwMode="auto">
              <a:xfrm>
                <a:off x="1965" y="3071"/>
                <a:ext cx="26" cy="7"/>
              </a:xfrm>
              <a:custGeom>
                <a:avLst/>
                <a:gdLst>
                  <a:gd name="T0" fmla="*/ 0 w 98"/>
                  <a:gd name="T1" fmla="*/ 0 h 24"/>
                  <a:gd name="T2" fmla="*/ 0 w 98"/>
                  <a:gd name="T3" fmla="*/ 0 h 24"/>
                  <a:gd name="T4" fmla="*/ 0 w 98"/>
                  <a:gd name="T5" fmla="*/ 0 h 24"/>
                  <a:gd name="T6" fmla="*/ 0 w 98"/>
                  <a:gd name="T7" fmla="*/ 0 h 24"/>
                  <a:gd name="T8" fmla="*/ 0 w 98"/>
                  <a:gd name="T9" fmla="*/ 0 h 24"/>
                  <a:gd name="T10" fmla="*/ 0 w 98"/>
                  <a:gd name="T11" fmla="*/ 0 h 24"/>
                  <a:gd name="T12" fmla="*/ 0 w 98"/>
                  <a:gd name="T13" fmla="*/ 0 h 24"/>
                  <a:gd name="T14" fmla="*/ 0 w 98"/>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98"/>
                  <a:gd name="T25" fmla="*/ 0 h 24"/>
                  <a:gd name="T26" fmla="*/ 98 w 98"/>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8" h="24">
                    <a:moveTo>
                      <a:pt x="0" y="17"/>
                    </a:moveTo>
                    <a:cubicBezTo>
                      <a:pt x="5" y="19"/>
                      <a:pt x="7" y="20"/>
                      <a:pt x="13" y="22"/>
                    </a:cubicBezTo>
                    <a:cubicBezTo>
                      <a:pt x="21" y="21"/>
                      <a:pt x="27" y="18"/>
                      <a:pt x="35" y="17"/>
                    </a:cubicBezTo>
                    <a:cubicBezTo>
                      <a:pt x="41" y="12"/>
                      <a:pt x="38" y="14"/>
                      <a:pt x="43" y="12"/>
                    </a:cubicBezTo>
                    <a:cubicBezTo>
                      <a:pt x="45" y="10"/>
                      <a:pt x="53" y="7"/>
                      <a:pt x="53" y="7"/>
                    </a:cubicBezTo>
                    <a:cubicBezTo>
                      <a:pt x="60" y="0"/>
                      <a:pt x="71" y="6"/>
                      <a:pt x="80" y="8"/>
                    </a:cubicBezTo>
                    <a:cubicBezTo>
                      <a:pt x="85" y="11"/>
                      <a:pt x="91" y="15"/>
                      <a:pt x="95" y="19"/>
                    </a:cubicBezTo>
                    <a:cubicBezTo>
                      <a:pt x="96" y="21"/>
                      <a:pt x="98" y="24"/>
                      <a:pt x="98" y="24"/>
                    </a:cubicBezTo>
                  </a:path>
                </a:pathLst>
              </a:custGeom>
              <a:solidFill>
                <a:srgbClr val="FFFF66"/>
              </a:solidFill>
              <a:ln w="9525" cap="rnd">
                <a:solidFill>
                  <a:schemeClr val="tx1"/>
                </a:solidFill>
                <a:round/>
                <a:headEnd/>
                <a:tailEnd/>
              </a:ln>
            </p:spPr>
            <p:txBody>
              <a:bodyPr/>
              <a:lstStyle/>
              <a:p>
                <a:endParaRPr lang="en-US"/>
              </a:p>
            </p:txBody>
          </p:sp>
          <p:sp>
            <p:nvSpPr>
              <p:cNvPr id="79248" name="Freeform 257"/>
              <p:cNvSpPr>
                <a:spLocks noChangeAspect="1"/>
              </p:cNvSpPr>
              <p:nvPr/>
            </p:nvSpPr>
            <p:spPr bwMode="auto">
              <a:xfrm>
                <a:off x="1983" y="3003"/>
                <a:ext cx="15" cy="44"/>
              </a:xfrm>
              <a:custGeom>
                <a:avLst/>
                <a:gdLst>
                  <a:gd name="T0" fmla="*/ 0 w 53"/>
                  <a:gd name="T1" fmla="*/ 0 h 159"/>
                  <a:gd name="T2" fmla="*/ 0 w 53"/>
                  <a:gd name="T3" fmla="*/ 0 h 159"/>
                  <a:gd name="T4" fmla="*/ 0 w 53"/>
                  <a:gd name="T5" fmla="*/ 0 h 159"/>
                  <a:gd name="T6" fmla="*/ 0 w 53"/>
                  <a:gd name="T7" fmla="*/ 0 h 159"/>
                  <a:gd name="T8" fmla="*/ 0 w 53"/>
                  <a:gd name="T9" fmla="*/ 0 h 159"/>
                  <a:gd name="T10" fmla="*/ 0 w 53"/>
                  <a:gd name="T11" fmla="*/ 0 h 159"/>
                  <a:gd name="T12" fmla="*/ 0 w 53"/>
                  <a:gd name="T13" fmla="*/ 0 h 159"/>
                  <a:gd name="T14" fmla="*/ 0 w 53"/>
                  <a:gd name="T15" fmla="*/ 0 h 159"/>
                  <a:gd name="T16" fmla="*/ 0 60000 65536"/>
                  <a:gd name="T17" fmla="*/ 0 60000 65536"/>
                  <a:gd name="T18" fmla="*/ 0 60000 65536"/>
                  <a:gd name="T19" fmla="*/ 0 60000 65536"/>
                  <a:gd name="T20" fmla="*/ 0 60000 65536"/>
                  <a:gd name="T21" fmla="*/ 0 60000 65536"/>
                  <a:gd name="T22" fmla="*/ 0 60000 65536"/>
                  <a:gd name="T23" fmla="*/ 0 60000 65536"/>
                  <a:gd name="T24" fmla="*/ 0 w 53"/>
                  <a:gd name="T25" fmla="*/ 0 h 159"/>
                  <a:gd name="T26" fmla="*/ 53 w 53"/>
                  <a:gd name="T27" fmla="*/ 159 h 1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3" h="159">
                    <a:moveTo>
                      <a:pt x="0" y="159"/>
                    </a:moveTo>
                    <a:cubicBezTo>
                      <a:pt x="5" y="157"/>
                      <a:pt x="11" y="154"/>
                      <a:pt x="16" y="153"/>
                    </a:cubicBezTo>
                    <a:cubicBezTo>
                      <a:pt x="19" y="149"/>
                      <a:pt x="21" y="145"/>
                      <a:pt x="25" y="141"/>
                    </a:cubicBezTo>
                    <a:cubicBezTo>
                      <a:pt x="26" y="139"/>
                      <a:pt x="27" y="133"/>
                      <a:pt x="27" y="133"/>
                    </a:cubicBezTo>
                    <a:cubicBezTo>
                      <a:pt x="28" y="112"/>
                      <a:pt x="31" y="90"/>
                      <a:pt x="35" y="69"/>
                    </a:cubicBezTo>
                    <a:cubicBezTo>
                      <a:pt x="34" y="60"/>
                      <a:pt x="31" y="51"/>
                      <a:pt x="31" y="42"/>
                    </a:cubicBezTo>
                    <a:cubicBezTo>
                      <a:pt x="31" y="25"/>
                      <a:pt x="34" y="14"/>
                      <a:pt x="48" y="5"/>
                    </a:cubicBezTo>
                    <a:cubicBezTo>
                      <a:pt x="50" y="2"/>
                      <a:pt x="52" y="2"/>
                      <a:pt x="53" y="0"/>
                    </a:cubicBezTo>
                  </a:path>
                </a:pathLst>
              </a:custGeom>
              <a:solidFill>
                <a:srgbClr val="FFFF66"/>
              </a:solidFill>
              <a:ln w="9525" cap="rnd">
                <a:solidFill>
                  <a:schemeClr val="tx1"/>
                </a:solidFill>
                <a:round/>
                <a:headEnd/>
                <a:tailEnd/>
              </a:ln>
            </p:spPr>
            <p:txBody>
              <a:bodyPr/>
              <a:lstStyle/>
              <a:p>
                <a:endParaRPr lang="en-US"/>
              </a:p>
            </p:txBody>
          </p:sp>
          <p:sp>
            <p:nvSpPr>
              <p:cNvPr id="79249" name="Freeform 258"/>
              <p:cNvSpPr>
                <a:spLocks noChangeAspect="1"/>
              </p:cNvSpPr>
              <p:nvPr/>
            </p:nvSpPr>
            <p:spPr bwMode="auto">
              <a:xfrm>
                <a:off x="1997" y="3015"/>
                <a:ext cx="7" cy="22"/>
              </a:xfrm>
              <a:custGeom>
                <a:avLst/>
                <a:gdLst>
                  <a:gd name="T0" fmla="*/ 0 w 25"/>
                  <a:gd name="T1" fmla="*/ 0 h 83"/>
                  <a:gd name="T2" fmla="*/ 0 w 25"/>
                  <a:gd name="T3" fmla="*/ 0 h 83"/>
                  <a:gd name="T4" fmla="*/ 0 w 25"/>
                  <a:gd name="T5" fmla="*/ 0 h 83"/>
                  <a:gd name="T6" fmla="*/ 0 60000 65536"/>
                  <a:gd name="T7" fmla="*/ 0 60000 65536"/>
                  <a:gd name="T8" fmla="*/ 0 60000 65536"/>
                  <a:gd name="T9" fmla="*/ 0 w 25"/>
                  <a:gd name="T10" fmla="*/ 0 h 83"/>
                  <a:gd name="T11" fmla="*/ 25 w 25"/>
                  <a:gd name="T12" fmla="*/ 83 h 83"/>
                </a:gdLst>
                <a:ahLst/>
                <a:cxnLst>
                  <a:cxn ang="T6">
                    <a:pos x="T0" y="T1"/>
                  </a:cxn>
                  <a:cxn ang="T7">
                    <a:pos x="T2" y="T3"/>
                  </a:cxn>
                  <a:cxn ang="T8">
                    <a:pos x="T4" y="T5"/>
                  </a:cxn>
                </a:cxnLst>
                <a:rect l="T9" t="T10" r="T11" b="T12"/>
                <a:pathLst>
                  <a:path w="25" h="83">
                    <a:moveTo>
                      <a:pt x="22" y="0"/>
                    </a:moveTo>
                    <a:cubicBezTo>
                      <a:pt x="19" y="3"/>
                      <a:pt x="15" y="10"/>
                      <a:pt x="12" y="12"/>
                    </a:cubicBezTo>
                    <a:cubicBezTo>
                      <a:pt x="6" y="36"/>
                      <a:pt x="25" y="70"/>
                      <a:pt x="0" y="83"/>
                    </a:cubicBezTo>
                  </a:path>
                </a:pathLst>
              </a:custGeom>
              <a:solidFill>
                <a:srgbClr val="FFFF66"/>
              </a:solidFill>
              <a:ln w="9525" cap="rnd">
                <a:solidFill>
                  <a:schemeClr val="tx1"/>
                </a:solidFill>
                <a:round/>
                <a:headEnd/>
                <a:tailEnd/>
              </a:ln>
            </p:spPr>
            <p:txBody>
              <a:bodyPr/>
              <a:lstStyle/>
              <a:p>
                <a:endParaRPr lang="en-US"/>
              </a:p>
            </p:txBody>
          </p:sp>
          <p:sp>
            <p:nvSpPr>
              <p:cNvPr id="79250" name="Freeform 259"/>
              <p:cNvSpPr>
                <a:spLocks noChangeAspect="1"/>
              </p:cNvSpPr>
              <p:nvPr/>
            </p:nvSpPr>
            <p:spPr bwMode="auto">
              <a:xfrm>
                <a:off x="2009" y="3004"/>
                <a:ext cx="11" cy="21"/>
              </a:xfrm>
              <a:custGeom>
                <a:avLst/>
                <a:gdLst>
                  <a:gd name="T0" fmla="*/ 0 w 41"/>
                  <a:gd name="T1" fmla="*/ 0 h 75"/>
                  <a:gd name="T2" fmla="*/ 0 w 41"/>
                  <a:gd name="T3" fmla="*/ 0 h 75"/>
                  <a:gd name="T4" fmla="*/ 0 w 41"/>
                  <a:gd name="T5" fmla="*/ 0 h 75"/>
                  <a:gd name="T6" fmla="*/ 0 w 41"/>
                  <a:gd name="T7" fmla="*/ 0 h 75"/>
                  <a:gd name="T8" fmla="*/ 0 w 41"/>
                  <a:gd name="T9" fmla="*/ 0 h 75"/>
                  <a:gd name="T10" fmla="*/ 0 w 41"/>
                  <a:gd name="T11" fmla="*/ 0 h 75"/>
                  <a:gd name="T12" fmla="*/ 0 60000 65536"/>
                  <a:gd name="T13" fmla="*/ 0 60000 65536"/>
                  <a:gd name="T14" fmla="*/ 0 60000 65536"/>
                  <a:gd name="T15" fmla="*/ 0 60000 65536"/>
                  <a:gd name="T16" fmla="*/ 0 60000 65536"/>
                  <a:gd name="T17" fmla="*/ 0 60000 65536"/>
                  <a:gd name="T18" fmla="*/ 0 w 41"/>
                  <a:gd name="T19" fmla="*/ 0 h 75"/>
                  <a:gd name="T20" fmla="*/ 41 w 41"/>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41" h="75">
                    <a:moveTo>
                      <a:pt x="38" y="0"/>
                    </a:moveTo>
                    <a:cubicBezTo>
                      <a:pt x="41" y="6"/>
                      <a:pt x="39" y="18"/>
                      <a:pt x="31" y="21"/>
                    </a:cubicBezTo>
                    <a:cubicBezTo>
                      <a:pt x="30" y="27"/>
                      <a:pt x="25" y="30"/>
                      <a:pt x="23" y="36"/>
                    </a:cubicBezTo>
                    <a:cubicBezTo>
                      <a:pt x="22" y="39"/>
                      <a:pt x="15" y="43"/>
                      <a:pt x="15" y="43"/>
                    </a:cubicBezTo>
                    <a:cubicBezTo>
                      <a:pt x="14" y="46"/>
                      <a:pt x="9" y="53"/>
                      <a:pt x="6" y="55"/>
                    </a:cubicBezTo>
                    <a:cubicBezTo>
                      <a:pt x="2" y="65"/>
                      <a:pt x="0" y="59"/>
                      <a:pt x="0" y="75"/>
                    </a:cubicBezTo>
                  </a:path>
                </a:pathLst>
              </a:custGeom>
              <a:solidFill>
                <a:srgbClr val="FFFF66"/>
              </a:solidFill>
              <a:ln w="9525" cap="rnd">
                <a:solidFill>
                  <a:schemeClr val="tx1"/>
                </a:solidFill>
                <a:round/>
                <a:headEnd/>
                <a:tailEnd/>
              </a:ln>
            </p:spPr>
            <p:txBody>
              <a:bodyPr/>
              <a:lstStyle/>
              <a:p>
                <a:endParaRPr lang="en-US"/>
              </a:p>
            </p:txBody>
          </p:sp>
          <p:sp>
            <p:nvSpPr>
              <p:cNvPr id="79251" name="Freeform 260"/>
              <p:cNvSpPr>
                <a:spLocks noChangeAspect="1"/>
              </p:cNvSpPr>
              <p:nvPr/>
            </p:nvSpPr>
            <p:spPr bwMode="auto">
              <a:xfrm>
                <a:off x="1999" y="3027"/>
                <a:ext cx="40" cy="21"/>
              </a:xfrm>
              <a:custGeom>
                <a:avLst/>
                <a:gdLst>
                  <a:gd name="T0" fmla="*/ 0 w 147"/>
                  <a:gd name="T1" fmla="*/ 0 h 78"/>
                  <a:gd name="T2" fmla="*/ 0 w 147"/>
                  <a:gd name="T3" fmla="*/ 0 h 78"/>
                  <a:gd name="T4" fmla="*/ 0 w 147"/>
                  <a:gd name="T5" fmla="*/ 0 h 78"/>
                  <a:gd name="T6" fmla="*/ 0 w 147"/>
                  <a:gd name="T7" fmla="*/ 0 h 78"/>
                  <a:gd name="T8" fmla="*/ 0 w 147"/>
                  <a:gd name="T9" fmla="*/ 0 h 78"/>
                  <a:gd name="T10" fmla="*/ 0 w 147"/>
                  <a:gd name="T11" fmla="*/ 0 h 78"/>
                  <a:gd name="T12" fmla="*/ 0 w 147"/>
                  <a:gd name="T13" fmla="*/ 0 h 78"/>
                  <a:gd name="T14" fmla="*/ 0 w 147"/>
                  <a:gd name="T15" fmla="*/ 0 h 78"/>
                  <a:gd name="T16" fmla="*/ 0 w 147"/>
                  <a:gd name="T17" fmla="*/ 0 h 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
                  <a:gd name="T28" fmla="*/ 0 h 78"/>
                  <a:gd name="T29" fmla="*/ 147 w 147"/>
                  <a:gd name="T30" fmla="*/ 78 h 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 h="78">
                    <a:moveTo>
                      <a:pt x="0" y="78"/>
                    </a:moveTo>
                    <a:cubicBezTo>
                      <a:pt x="7" y="77"/>
                      <a:pt x="12" y="73"/>
                      <a:pt x="19" y="71"/>
                    </a:cubicBezTo>
                    <a:cubicBezTo>
                      <a:pt x="22" y="66"/>
                      <a:pt x="39" y="53"/>
                      <a:pt x="44" y="51"/>
                    </a:cubicBezTo>
                    <a:cubicBezTo>
                      <a:pt x="47" y="46"/>
                      <a:pt x="50" y="40"/>
                      <a:pt x="55" y="36"/>
                    </a:cubicBezTo>
                    <a:cubicBezTo>
                      <a:pt x="58" y="30"/>
                      <a:pt x="63" y="24"/>
                      <a:pt x="67" y="20"/>
                    </a:cubicBezTo>
                    <a:cubicBezTo>
                      <a:pt x="69" y="16"/>
                      <a:pt x="76" y="12"/>
                      <a:pt x="80" y="10"/>
                    </a:cubicBezTo>
                    <a:cubicBezTo>
                      <a:pt x="86" y="4"/>
                      <a:pt x="98" y="2"/>
                      <a:pt x="107" y="0"/>
                    </a:cubicBezTo>
                    <a:cubicBezTo>
                      <a:pt x="119" y="1"/>
                      <a:pt x="125" y="3"/>
                      <a:pt x="136" y="5"/>
                    </a:cubicBezTo>
                    <a:cubicBezTo>
                      <a:pt x="140" y="6"/>
                      <a:pt x="143" y="6"/>
                      <a:pt x="147" y="6"/>
                    </a:cubicBezTo>
                  </a:path>
                </a:pathLst>
              </a:custGeom>
              <a:solidFill>
                <a:srgbClr val="FFFF66"/>
              </a:solidFill>
              <a:ln w="9525" cap="rnd">
                <a:solidFill>
                  <a:schemeClr val="tx1"/>
                </a:solidFill>
                <a:round/>
                <a:headEnd/>
                <a:tailEnd/>
              </a:ln>
            </p:spPr>
            <p:txBody>
              <a:bodyPr/>
              <a:lstStyle/>
              <a:p>
                <a:endParaRPr lang="en-US"/>
              </a:p>
            </p:txBody>
          </p:sp>
          <p:sp>
            <p:nvSpPr>
              <p:cNvPr id="79252" name="Freeform 261"/>
              <p:cNvSpPr>
                <a:spLocks noChangeAspect="1"/>
              </p:cNvSpPr>
              <p:nvPr/>
            </p:nvSpPr>
            <p:spPr bwMode="auto">
              <a:xfrm>
                <a:off x="2039" y="3026"/>
                <a:ext cx="2" cy="8"/>
              </a:xfrm>
              <a:custGeom>
                <a:avLst/>
                <a:gdLst>
                  <a:gd name="T0" fmla="*/ 0 w 8"/>
                  <a:gd name="T1" fmla="*/ 0 h 27"/>
                  <a:gd name="T2" fmla="*/ 0 w 8"/>
                  <a:gd name="T3" fmla="*/ 0 h 27"/>
                  <a:gd name="T4" fmla="*/ 0 w 8"/>
                  <a:gd name="T5" fmla="*/ 0 h 27"/>
                  <a:gd name="T6" fmla="*/ 0 60000 65536"/>
                  <a:gd name="T7" fmla="*/ 0 60000 65536"/>
                  <a:gd name="T8" fmla="*/ 0 60000 65536"/>
                  <a:gd name="T9" fmla="*/ 0 w 8"/>
                  <a:gd name="T10" fmla="*/ 0 h 27"/>
                  <a:gd name="T11" fmla="*/ 8 w 8"/>
                  <a:gd name="T12" fmla="*/ 27 h 27"/>
                </a:gdLst>
                <a:ahLst/>
                <a:cxnLst>
                  <a:cxn ang="T6">
                    <a:pos x="T0" y="T1"/>
                  </a:cxn>
                  <a:cxn ang="T7">
                    <a:pos x="T2" y="T3"/>
                  </a:cxn>
                  <a:cxn ang="T8">
                    <a:pos x="T4" y="T5"/>
                  </a:cxn>
                </a:cxnLst>
                <a:rect l="T9" t="T10" r="T11" b="T12"/>
                <a:pathLst>
                  <a:path w="8" h="27">
                    <a:moveTo>
                      <a:pt x="8" y="27"/>
                    </a:moveTo>
                    <a:cubicBezTo>
                      <a:pt x="5" y="23"/>
                      <a:pt x="4" y="16"/>
                      <a:pt x="0" y="12"/>
                    </a:cubicBezTo>
                    <a:cubicBezTo>
                      <a:pt x="1" y="5"/>
                      <a:pt x="3" y="5"/>
                      <a:pt x="6" y="0"/>
                    </a:cubicBezTo>
                  </a:path>
                </a:pathLst>
              </a:custGeom>
              <a:solidFill>
                <a:srgbClr val="FFFF66"/>
              </a:solidFill>
              <a:ln w="9525" cap="rnd">
                <a:solidFill>
                  <a:schemeClr val="tx1"/>
                </a:solidFill>
                <a:round/>
                <a:headEnd/>
                <a:tailEnd/>
              </a:ln>
            </p:spPr>
            <p:txBody>
              <a:bodyPr/>
              <a:lstStyle/>
              <a:p>
                <a:endParaRPr lang="en-US"/>
              </a:p>
            </p:txBody>
          </p:sp>
          <p:sp>
            <p:nvSpPr>
              <p:cNvPr id="79253" name="Freeform 262"/>
              <p:cNvSpPr>
                <a:spLocks noChangeAspect="1"/>
              </p:cNvSpPr>
              <p:nvPr/>
            </p:nvSpPr>
            <p:spPr bwMode="auto">
              <a:xfrm>
                <a:off x="2015" y="3045"/>
                <a:ext cx="29" cy="45"/>
              </a:xfrm>
              <a:custGeom>
                <a:avLst/>
                <a:gdLst>
                  <a:gd name="T0" fmla="*/ 0 w 107"/>
                  <a:gd name="T1" fmla="*/ 0 h 164"/>
                  <a:gd name="T2" fmla="*/ 0 w 107"/>
                  <a:gd name="T3" fmla="*/ 0 h 164"/>
                  <a:gd name="T4" fmla="*/ 0 w 107"/>
                  <a:gd name="T5" fmla="*/ 0 h 164"/>
                  <a:gd name="T6" fmla="*/ 0 w 107"/>
                  <a:gd name="T7" fmla="*/ 0 h 164"/>
                  <a:gd name="T8" fmla="*/ 0 w 107"/>
                  <a:gd name="T9" fmla="*/ 0 h 164"/>
                  <a:gd name="T10" fmla="*/ 0 w 107"/>
                  <a:gd name="T11" fmla="*/ 0 h 164"/>
                  <a:gd name="T12" fmla="*/ 0 w 107"/>
                  <a:gd name="T13" fmla="*/ 0 h 164"/>
                  <a:gd name="T14" fmla="*/ 0 w 107"/>
                  <a:gd name="T15" fmla="*/ 0 h 164"/>
                  <a:gd name="T16" fmla="*/ 0 w 107"/>
                  <a:gd name="T17" fmla="*/ 0 h 164"/>
                  <a:gd name="T18" fmla="*/ 0 w 107"/>
                  <a:gd name="T19" fmla="*/ 0 h 1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7"/>
                  <a:gd name="T31" fmla="*/ 0 h 164"/>
                  <a:gd name="T32" fmla="*/ 107 w 107"/>
                  <a:gd name="T33" fmla="*/ 164 h 1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7" h="164">
                    <a:moveTo>
                      <a:pt x="25" y="0"/>
                    </a:moveTo>
                    <a:cubicBezTo>
                      <a:pt x="23" y="6"/>
                      <a:pt x="20" y="12"/>
                      <a:pt x="16" y="17"/>
                    </a:cubicBezTo>
                    <a:cubicBezTo>
                      <a:pt x="16" y="22"/>
                      <a:pt x="14" y="26"/>
                      <a:pt x="11" y="31"/>
                    </a:cubicBezTo>
                    <a:cubicBezTo>
                      <a:pt x="10" y="36"/>
                      <a:pt x="9" y="41"/>
                      <a:pt x="7" y="46"/>
                    </a:cubicBezTo>
                    <a:cubicBezTo>
                      <a:pt x="8" y="55"/>
                      <a:pt x="0" y="72"/>
                      <a:pt x="4" y="81"/>
                    </a:cubicBezTo>
                    <a:cubicBezTo>
                      <a:pt x="3" y="96"/>
                      <a:pt x="8" y="101"/>
                      <a:pt x="4" y="114"/>
                    </a:cubicBezTo>
                    <a:cubicBezTo>
                      <a:pt x="4" y="125"/>
                      <a:pt x="3" y="135"/>
                      <a:pt x="15" y="140"/>
                    </a:cubicBezTo>
                    <a:cubicBezTo>
                      <a:pt x="19" y="146"/>
                      <a:pt x="32" y="152"/>
                      <a:pt x="40" y="155"/>
                    </a:cubicBezTo>
                    <a:cubicBezTo>
                      <a:pt x="49" y="164"/>
                      <a:pt x="76" y="162"/>
                      <a:pt x="83" y="163"/>
                    </a:cubicBezTo>
                    <a:cubicBezTo>
                      <a:pt x="96" y="161"/>
                      <a:pt x="98" y="156"/>
                      <a:pt x="107" y="156"/>
                    </a:cubicBezTo>
                  </a:path>
                </a:pathLst>
              </a:custGeom>
              <a:solidFill>
                <a:srgbClr val="FFFF66"/>
              </a:solidFill>
              <a:ln w="9525" cap="rnd">
                <a:solidFill>
                  <a:schemeClr val="tx1"/>
                </a:solidFill>
                <a:round/>
                <a:headEnd/>
                <a:tailEnd/>
              </a:ln>
            </p:spPr>
            <p:txBody>
              <a:bodyPr/>
              <a:lstStyle/>
              <a:p>
                <a:endParaRPr lang="en-US"/>
              </a:p>
            </p:txBody>
          </p:sp>
          <p:sp>
            <p:nvSpPr>
              <p:cNvPr id="79254" name="Freeform 263"/>
              <p:cNvSpPr>
                <a:spLocks noChangeAspect="1"/>
              </p:cNvSpPr>
              <p:nvPr/>
            </p:nvSpPr>
            <p:spPr bwMode="auto">
              <a:xfrm>
                <a:off x="1999" y="3076"/>
                <a:ext cx="18" cy="11"/>
              </a:xfrm>
              <a:custGeom>
                <a:avLst/>
                <a:gdLst>
                  <a:gd name="T0" fmla="*/ 0 w 66"/>
                  <a:gd name="T1" fmla="*/ 0 h 39"/>
                  <a:gd name="T2" fmla="*/ 0 w 66"/>
                  <a:gd name="T3" fmla="*/ 0 h 39"/>
                  <a:gd name="T4" fmla="*/ 0 w 66"/>
                  <a:gd name="T5" fmla="*/ 0 h 39"/>
                  <a:gd name="T6" fmla="*/ 0 w 66"/>
                  <a:gd name="T7" fmla="*/ 0 h 39"/>
                  <a:gd name="T8" fmla="*/ 0 w 66"/>
                  <a:gd name="T9" fmla="*/ 0 h 39"/>
                  <a:gd name="T10" fmla="*/ 0 w 66"/>
                  <a:gd name="T11" fmla="*/ 0 h 39"/>
                  <a:gd name="T12" fmla="*/ 0 w 66"/>
                  <a:gd name="T13" fmla="*/ 0 h 39"/>
                  <a:gd name="T14" fmla="*/ 0 w 66"/>
                  <a:gd name="T15" fmla="*/ 0 h 39"/>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39"/>
                  <a:gd name="T26" fmla="*/ 66 w 66"/>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39">
                    <a:moveTo>
                      <a:pt x="0" y="39"/>
                    </a:moveTo>
                    <a:cubicBezTo>
                      <a:pt x="12" y="38"/>
                      <a:pt x="20" y="37"/>
                      <a:pt x="31" y="34"/>
                    </a:cubicBezTo>
                    <a:cubicBezTo>
                      <a:pt x="36" y="31"/>
                      <a:pt x="43" y="29"/>
                      <a:pt x="48" y="26"/>
                    </a:cubicBezTo>
                    <a:cubicBezTo>
                      <a:pt x="53" y="22"/>
                      <a:pt x="57" y="19"/>
                      <a:pt x="61" y="15"/>
                    </a:cubicBezTo>
                    <a:cubicBezTo>
                      <a:pt x="61" y="14"/>
                      <a:pt x="61" y="12"/>
                      <a:pt x="62" y="12"/>
                    </a:cubicBezTo>
                    <a:cubicBezTo>
                      <a:pt x="63" y="11"/>
                      <a:pt x="64" y="12"/>
                      <a:pt x="65" y="11"/>
                    </a:cubicBezTo>
                    <a:cubicBezTo>
                      <a:pt x="65" y="9"/>
                      <a:pt x="66" y="5"/>
                      <a:pt x="66" y="5"/>
                    </a:cubicBezTo>
                    <a:cubicBezTo>
                      <a:pt x="64" y="2"/>
                      <a:pt x="65" y="4"/>
                      <a:pt x="65" y="0"/>
                    </a:cubicBezTo>
                  </a:path>
                </a:pathLst>
              </a:custGeom>
              <a:solidFill>
                <a:srgbClr val="FFFF66"/>
              </a:solidFill>
              <a:ln w="9525" cap="rnd">
                <a:solidFill>
                  <a:schemeClr val="tx1"/>
                </a:solidFill>
                <a:round/>
                <a:headEnd/>
                <a:tailEnd/>
              </a:ln>
            </p:spPr>
            <p:txBody>
              <a:bodyPr/>
              <a:lstStyle/>
              <a:p>
                <a:endParaRPr lang="en-US"/>
              </a:p>
            </p:txBody>
          </p:sp>
          <p:sp>
            <p:nvSpPr>
              <p:cNvPr id="79255" name="Freeform 264"/>
              <p:cNvSpPr>
                <a:spLocks noChangeAspect="1"/>
              </p:cNvSpPr>
              <p:nvPr/>
            </p:nvSpPr>
            <p:spPr bwMode="auto">
              <a:xfrm>
                <a:off x="2010" y="3086"/>
                <a:ext cx="12" cy="39"/>
              </a:xfrm>
              <a:custGeom>
                <a:avLst/>
                <a:gdLst>
                  <a:gd name="T0" fmla="*/ 0 w 44"/>
                  <a:gd name="T1" fmla="*/ 0 h 143"/>
                  <a:gd name="T2" fmla="*/ 0 w 44"/>
                  <a:gd name="T3" fmla="*/ 0 h 143"/>
                  <a:gd name="T4" fmla="*/ 0 w 44"/>
                  <a:gd name="T5" fmla="*/ 0 h 143"/>
                  <a:gd name="T6" fmla="*/ 0 w 44"/>
                  <a:gd name="T7" fmla="*/ 0 h 143"/>
                  <a:gd name="T8" fmla="*/ 0 w 44"/>
                  <a:gd name="T9" fmla="*/ 0 h 143"/>
                  <a:gd name="T10" fmla="*/ 0 w 44"/>
                  <a:gd name="T11" fmla="*/ 0 h 143"/>
                  <a:gd name="T12" fmla="*/ 0 w 44"/>
                  <a:gd name="T13" fmla="*/ 0 h 143"/>
                  <a:gd name="T14" fmla="*/ 0 w 44"/>
                  <a:gd name="T15" fmla="*/ 0 h 143"/>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143"/>
                  <a:gd name="T26" fmla="*/ 44 w 44"/>
                  <a:gd name="T27" fmla="*/ 143 h 1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143">
                    <a:moveTo>
                      <a:pt x="43" y="0"/>
                    </a:moveTo>
                    <a:cubicBezTo>
                      <a:pt x="40" y="11"/>
                      <a:pt x="42" y="23"/>
                      <a:pt x="42" y="34"/>
                    </a:cubicBezTo>
                    <a:cubicBezTo>
                      <a:pt x="42" y="41"/>
                      <a:pt x="44" y="58"/>
                      <a:pt x="38" y="67"/>
                    </a:cubicBezTo>
                    <a:cubicBezTo>
                      <a:pt x="36" y="73"/>
                      <a:pt x="31" y="82"/>
                      <a:pt x="26" y="87"/>
                    </a:cubicBezTo>
                    <a:cubicBezTo>
                      <a:pt x="24" y="92"/>
                      <a:pt x="21" y="99"/>
                      <a:pt x="17" y="102"/>
                    </a:cubicBezTo>
                    <a:cubicBezTo>
                      <a:pt x="15" y="106"/>
                      <a:pt x="12" y="110"/>
                      <a:pt x="11" y="114"/>
                    </a:cubicBezTo>
                    <a:cubicBezTo>
                      <a:pt x="10" y="116"/>
                      <a:pt x="9" y="119"/>
                      <a:pt x="9" y="119"/>
                    </a:cubicBezTo>
                    <a:cubicBezTo>
                      <a:pt x="10" y="130"/>
                      <a:pt x="0" y="133"/>
                      <a:pt x="0" y="143"/>
                    </a:cubicBezTo>
                  </a:path>
                </a:pathLst>
              </a:custGeom>
              <a:solidFill>
                <a:srgbClr val="FFFF66"/>
              </a:solidFill>
              <a:ln w="9525" cap="rnd">
                <a:solidFill>
                  <a:schemeClr val="tx1"/>
                </a:solidFill>
                <a:round/>
                <a:headEnd/>
                <a:tailEnd/>
              </a:ln>
            </p:spPr>
            <p:txBody>
              <a:bodyPr/>
              <a:lstStyle/>
              <a:p>
                <a:endParaRPr lang="en-US"/>
              </a:p>
            </p:txBody>
          </p:sp>
          <p:sp>
            <p:nvSpPr>
              <p:cNvPr id="79256" name="Freeform 265"/>
              <p:cNvSpPr>
                <a:spLocks noChangeAspect="1"/>
              </p:cNvSpPr>
              <p:nvPr/>
            </p:nvSpPr>
            <p:spPr bwMode="auto">
              <a:xfrm>
                <a:off x="1994" y="3104"/>
                <a:ext cx="10" cy="8"/>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60000 65536"/>
                  <a:gd name="T13" fmla="*/ 0 60000 65536"/>
                  <a:gd name="T14" fmla="*/ 0 60000 65536"/>
                  <a:gd name="T15" fmla="*/ 0 60000 65536"/>
                  <a:gd name="T16" fmla="*/ 0 60000 65536"/>
                  <a:gd name="T17" fmla="*/ 0 60000 65536"/>
                  <a:gd name="T18" fmla="*/ 0 w 325"/>
                  <a:gd name="T19" fmla="*/ 0 h 250"/>
                  <a:gd name="T20" fmla="*/ 325 w 325"/>
                  <a:gd name="T21" fmla="*/ 250 h 250"/>
                </a:gdLst>
                <a:ahLst/>
                <a:cxnLst>
                  <a:cxn ang="T12">
                    <a:pos x="T0" y="T1"/>
                  </a:cxn>
                  <a:cxn ang="T13">
                    <a:pos x="T2" y="T3"/>
                  </a:cxn>
                  <a:cxn ang="T14">
                    <a:pos x="T4" y="T5"/>
                  </a:cxn>
                  <a:cxn ang="T15">
                    <a:pos x="T6" y="T7"/>
                  </a:cxn>
                  <a:cxn ang="T16">
                    <a:pos x="T8" y="T9"/>
                  </a:cxn>
                  <a:cxn ang="T17">
                    <a:pos x="T10" y="T11"/>
                  </a:cxn>
                </a:cxnLst>
                <a:rect l="T18" t="T19" r="T20" b="T21"/>
                <a:pathLst>
                  <a:path w="325" h="250">
                    <a:moveTo>
                      <a:pt x="325" y="0"/>
                    </a:moveTo>
                    <a:cubicBezTo>
                      <a:pt x="276" y="14"/>
                      <a:pt x="233" y="28"/>
                      <a:pt x="184" y="43"/>
                    </a:cubicBezTo>
                    <a:cubicBezTo>
                      <a:pt x="163" y="64"/>
                      <a:pt x="149" y="78"/>
                      <a:pt x="120" y="86"/>
                    </a:cubicBezTo>
                    <a:cubicBezTo>
                      <a:pt x="99" y="114"/>
                      <a:pt x="71" y="143"/>
                      <a:pt x="43" y="164"/>
                    </a:cubicBezTo>
                    <a:cubicBezTo>
                      <a:pt x="28" y="214"/>
                      <a:pt x="28" y="214"/>
                      <a:pt x="0" y="243"/>
                    </a:cubicBezTo>
                    <a:lnTo>
                      <a:pt x="0" y="250"/>
                    </a:lnTo>
                  </a:path>
                </a:pathLst>
              </a:custGeom>
              <a:solidFill>
                <a:srgbClr val="FFFF66"/>
              </a:solidFill>
              <a:ln w="9525" cap="rnd">
                <a:solidFill>
                  <a:schemeClr val="tx1"/>
                </a:solidFill>
                <a:round/>
                <a:headEnd/>
                <a:tailEnd/>
              </a:ln>
            </p:spPr>
            <p:txBody>
              <a:bodyPr/>
              <a:lstStyle/>
              <a:p>
                <a:endParaRPr lang="en-US"/>
              </a:p>
            </p:txBody>
          </p:sp>
          <p:sp>
            <p:nvSpPr>
              <p:cNvPr id="79257" name="Freeform 266"/>
              <p:cNvSpPr>
                <a:spLocks noChangeAspect="1"/>
              </p:cNvSpPr>
              <p:nvPr/>
            </p:nvSpPr>
            <p:spPr bwMode="auto">
              <a:xfrm>
                <a:off x="2031" y="3027"/>
                <a:ext cx="24" cy="48"/>
              </a:xfrm>
              <a:custGeom>
                <a:avLst/>
                <a:gdLst>
                  <a:gd name="T0" fmla="*/ 0 w 88"/>
                  <a:gd name="T1" fmla="*/ 0 h 178"/>
                  <a:gd name="T2" fmla="*/ 0 w 88"/>
                  <a:gd name="T3" fmla="*/ 0 h 178"/>
                  <a:gd name="T4" fmla="*/ 0 w 88"/>
                  <a:gd name="T5" fmla="*/ 0 h 178"/>
                  <a:gd name="T6" fmla="*/ 0 w 88"/>
                  <a:gd name="T7" fmla="*/ 0 h 178"/>
                  <a:gd name="T8" fmla="*/ 0 w 88"/>
                  <a:gd name="T9" fmla="*/ 0 h 178"/>
                  <a:gd name="T10" fmla="*/ 0 w 88"/>
                  <a:gd name="T11" fmla="*/ 0 h 178"/>
                  <a:gd name="T12" fmla="*/ 0 w 88"/>
                  <a:gd name="T13" fmla="*/ 0 h 178"/>
                  <a:gd name="T14" fmla="*/ 0 w 88"/>
                  <a:gd name="T15" fmla="*/ 0 h 178"/>
                  <a:gd name="T16" fmla="*/ 0 w 88"/>
                  <a:gd name="T17" fmla="*/ 0 h 178"/>
                  <a:gd name="T18" fmla="*/ 0 w 88"/>
                  <a:gd name="T19" fmla="*/ 0 h 1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8"/>
                  <a:gd name="T31" fmla="*/ 0 h 178"/>
                  <a:gd name="T32" fmla="*/ 88 w 88"/>
                  <a:gd name="T33" fmla="*/ 178 h 1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8" h="178">
                    <a:moveTo>
                      <a:pt x="88" y="0"/>
                    </a:moveTo>
                    <a:cubicBezTo>
                      <a:pt x="82" y="9"/>
                      <a:pt x="87" y="20"/>
                      <a:pt x="81" y="29"/>
                    </a:cubicBezTo>
                    <a:cubicBezTo>
                      <a:pt x="79" y="35"/>
                      <a:pt x="71" y="46"/>
                      <a:pt x="65" y="48"/>
                    </a:cubicBezTo>
                    <a:cubicBezTo>
                      <a:pt x="61" y="53"/>
                      <a:pt x="52" y="59"/>
                      <a:pt x="46" y="61"/>
                    </a:cubicBezTo>
                    <a:cubicBezTo>
                      <a:pt x="42" y="63"/>
                      <a:pt x="36" y="64"/>
                      <a:pt x="36" y="64"/>
                    </a:cubicBezTo>
                    <a:cubicBezTo>
                      <a:pt x="35" y="67"/>
                      <a:pt x="24" y="73"/>
                      <a:pt x="20" y="75"/>
                    </a:cubicBezTo>
                    <a:cubicBezTo>
                      <a:pt x="16" y="80"/>
                      <a:pt x="14" y="85"/>
                      <a:pt x="9" y="90"/>
                    </a:cubicBezTo>
                    <a:cubicBezTo>
                      <a:pt x="7" y="97"/>
                      <a:pt x="4" y="105"/>
                      <a:pt x="0" y="111"/>
                    </a:cubicBezTo>
                    <a:cubicBezTo>
                      <a:pt x="2" y="125"/>
                      <a:pt x="3" y="145"/>
                      <a:pt x="13" y="155"/>
                    </a:cubicBezTo>
                    <a:cubicBezTo>
                      <a:pt x="15" y="163"/>
                      <a:pt x="21" y="170"/>
                      <a:pt x="21" y="178"/>
                    </a:cubicBezTo>
                  </a:path>
                </a:pathLst>
              </a:custGeom>
              <a:solidFill>
                <a:srgbClr val="FFFF66"/>
              </a:solidFill>
              <a:ln w="9525" cap="rnd">
                <a:solidFill>
                  <a:schemeClr val="tx1"/>
                </a:solidFill>
                <a:round/>
                <a:headEnd/>
                <a:tailEnd/>
              </a:ln>
            </p:spPr>
            <p:txBody>
              <a:bodyPr/>
              <a:lstStyle/>
              <a:p>
                <a:endParaRPr lang="en-US"/>
              </a:p>
            </p:txBody>
          </p:sp>
          <p:sp>
            <p:nvSpPr>
              <p:cNvPr id="79258" name="Freeform 267"/>
              <p:cNvSpPr>
                <a:spLocks noChangeAspect="1"/>
              </p:cNvSpPr>
              <p:nvPr/>
            </p:nvSpPr>
            <p:spPr bwMode="auto">
              <a:xfrm>
                <a:off x="2024" y="3066"/>
                <a:ext cx="8" cy="7"/>
              </a:xfrm>
              <a:custGeom>
                <a:avLst/>
                <a:gdLst>
                  <a:gd name="T0" fmla="*/ 0 w 30"/>
                  <a:gd name="T1" fmla="*/ 0 h 24"/>
                  <a:gd name="T2" fmla="*/ 0 w 30"/>
                  <a:gd name="T3" fmla="*/ 0 h 24"/>
                  <a:gd name="T4" fmla="*/ 0 w 30"/>
                  <a:gd name="T5" fmla="*/ 0 h 24"/>
                  <a:gd name="T6" fmla="*/ 0 w 30"/>
                  <a:gd name="T7" fmla="*/ 0 h 24"/>
                  <a:gd name="T8" fmla="*/ 0 60000 65536"/>
                  <a:gd name="T9" fmla="*/ 0 60000 65536"/>
                  <a:gd name="T10" fmla="*/ 0 60000 65536"/>
                  <a:gd name="T11" fmla="*/ 0 60000 65536"/>
                  <a:gd name="T12" fmla="*/ 0 w 30"/>
                  <a:gd name="T13" fmla="*/ 0 h 24"/>
                  <a:gd name="T14" fmla="*/ 30 w 30"/>
                  <a:gd name="T15" fmla="*/ 24 h 24"/>
                </a:gdLst>
                <a:ahLst/>
                <a:cxnLst>
                  <a:cxn ang="T8">
                    <a:pos x="T0" y="T1"/>
                  </a:cxn>
                  <a:cxn ang="T9">
                    <a:pos x="T2" y="T3"/>
                  </a:cxn>
                  <a:cxn ang="T10">
                    <a:pos x="T4" y="T5"/>
                  </a:cxn>
                  <a:cxn ang="T11">
                    <a:pos x="T6" y="T7"/>
                  </a:cxn>
                </a:cxnLst>
                <a:rect l="T12" t="T13" r="T14" b="T15"/>
                <a:pathLst>
                  <a:path w="30" h="24">
                    <a:moveTo>
                      <a:pt x="30" y="0"/>
                    </a:moveTo>
                    <a:cubicBezTo>
                      <a:pt x="28" y="6"/>
                      <a:pt x="19" y="11"/>
                      <a:pt x="14" y="15"/>
                    </a:cubicBezTo>
                    <a:cubicBezTo>
                      <a:pt x="11" y="18"/>
                      <a:pt x="3" y="20"/>
                      <a:pt x="3" y="20"/>
                    </a:cubicBezTo>
                    <a:cubicBezTo>
                      <a:pt x="1" y="24"/>
                      <a:pt x="3" y="22"/>
                      <a:pt x="0" y="24"/>
                    </a:cubicBezTo>
                  </a:path>
                </a:pathLst>
              </a:custGeom>
              <a:solidFill>
                <a:srgbClr val="FFFF66"/>
              </a:solidFill>
              <a:ln w="9525" cap="rnd">
                <a:solidFill>
                  <a:schemeClr val="tx1"/>
                </a:solidFill>
                <a:round/>
                <a:headEnd/>
                <a:tailEnd/>
              </a:ln>
            </p:spPr>
            <p:txBody>
              <a:bodyPr/>
              <a:lstStyle/>
              <a:p>
                <a:endParaRPr lang="en-US"/>
              </a:p>
            </p:txBody>
          </p:sp>
          <p:sp>
            <p:nvSpPr>
              <p:cNvPr id="79259" name="Freeform 268"/>
              <p:cNvSpPr>
                <a:spLocks noChangeAspect="1"/>
              </p:cNvSpPr>
              <p:nvPr/>
            </p:nvSpPr>
            <p:spPr bwMode="auto">
              <a:xfrm>
                <a:off x="2047" y="3043"/>
                <a:ext cx="22" cy="33"/>
              </a:xfrm>
              <a:custGeom>
                <a:avLst/>
                <a:gdLst>
                  <a:gd name="T0" fmla="*/ 0 w 80"/>
                  <a:gd name="T1" fmla="*/ 0 h 121"/>
                  <a:gd name="T2" fmla="*/ 0 w 80"/>
                  <a:gd name="T3" fmla="*/ 0 h 121"/>
                  <a:gd name="T4" fmla="*/ 0 w 80"/>
                  <a:gd name="T5" fmla="*/ 0 h 121"/>
                  <a:gd name="T6" fmla="*/ 0 w 80"/>
                  <a:gd name="T7" fmla="*/ 0 h 121"/>
                  <a:gd name="T8" fmla="*/ 0 w 80"/>
                  <a:gd name="T9" fmla="*/ 0 h 121"/>
                  <a:gd name="T10" fmla="*/ 0 w 80"/>
                  <a:gd name="T11" fmla="*/ 0 h 121"/>
                  <a:gd name="T12" fmla="*/ 0 w 80"/>
                  <a:gd name="T13" fmla="*/ 0 h 121"/>
                  <a:gd name="T14" fmla="*/ 0 w 80"/>
                  <a:gd name="T15" fmla="*/ 0 h 121"/>
                  <a:gd name="T16" fmla="*/ 0 w 80"/>
                  <a:gd name="T17" fmla="*/ 0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21"/>
                  <a:gd name="T29" fmla="*/ 80 w 80"/>
                  <a:gd name="T30" fmla="*/ 121 h 1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21">
                    <a:moveTo>
                      <a:pt x="74" y="0"/>
                    </a:moveTo>
                    <a:cubicBezTo>
                      <a:pt x="80" y="17"/>
                      <a:pt x="74" y="40"/>
                      <a:pt x="64" y="54"/>
                    </a:cubicBezTo>
                    <a:cubicBezTo>
                      <a:pt x="62" y="61"/>
                      <a:pt x="63" y="58"/>
                      <a:pt x="59" y="63"/>
                    </a:cubicBezTo>
                    <a:cubicBezTo>
                      <a:pt x="58" y="67"/>
                      <a:pt x="58" y="69"/>
                      <a:pt x="54" y="71"/>
                    </a:cubicBezTo>
                    <a:cubicBezTo>
                      <a:pt x="47" y="81"/>
                      <a:pt x="41" y="86"/>
                      <a:pt x="29" y="87"/>
                    </a:cubicBezTo>
                    <a:cubicBezTo>
                      <a:pt x="22" y="87"/>
                      <a:pt x="15" y="87"/>
                      <a:pt x="9" y="86"/>
                    </a:cubicBezTo>
                    <a:cubicBezTo>
                      <a:pt x="7" y="86"/>
                      <a:pt x="4" y="85"/>
                      <a:pt x="4" y="85"/>
                    </a:cubicBezTo>
                    <a:cubicBezTo>
                      <a:pt x="8" y="95"/>
                      <a:pt x="13" y="111"/>
                      <a:pt x="3" y="118"/>
                    </a:cubicBezTo>
                    <a:cubicBezTo>
                      <a:pt x="2" y="121"/>
                      <a:pt x="3" y="120"/>
                      <a:pt x="0" y="121"/>
                    </a:cubicBezTo>
                  </a:path>
                </a:pathLst>
              </a:custGeom>
              <a:solidFill>
                <a:srgbClr val="FFFF66"/>
              </a:solidFill>
              <a:ln w="9525" cap="rnd">
                <a:solidFill>
                  <a:schemeClr val="tx1"/>
                </a:solidFill>
                <a:round/>
                <a:headEnd/>
                <a:tailEnd/>
              </a:ln>
            </p:spPr>
            <p:txBody>
              <a:bodyPr/>
              <a:lstStyle/>
              <a:p>
                <a:endParaRPr lang="en-US"/>
              </a:p>
            </p:txBody>
          </p:sp>
          <p:sp>
            <p:nvSpPr>
              <p:cNvPr id="79260" name="Freeform 269"/>
              <p:cNvSpPr>
                <a:spLocks noChangeAspect="1"/>
              </p:cNvSpPr>
              <p:nvPr/>
            </p:nvSpPr>
            <p:spPr bwMode="auto">
              <a:xfrm>
                <a:off x="2043" y="3084"/>
                <a:ext cx="7" cy="7"/>
              </a:xfrm>
              <a:custGeom>
                <a:avLst/>
                <a:gdLst>
                  <a:gd name="T0" fmla="*/ 0 w 25"/>
                  <a:gd name="T1" fmla="*/ 0 h 25"/>
                  <a:gd name="T2" fmla="*/ 0 w 25"/>
                  <a:gd name="T3" fmla="*/ 0 h 25"/>
                  <a:gd name="T4" fmla="*/ 0 w 25"/>
                  <a:gd name="T5" fmla="*/ 0 h 25"/>
                  <a:gd name="T6" fmla="*/ 0 w 25"/>
                  <a:gd name="T7" fmla="*/ 0 h 25"/>
                  <a:gd name="T8" fmla="*/ 0 60000 65536"/>
                  <a:gd name="T9" fmla="*/ 0 60000 65536"/>
                  <a:gd name="T10" fmla="*/ 0 60000 65536"/>
                  <a:gd name="T11" fmla="*/ 0 60000 65536"/>
                  <a:gd name="T12" fmla="*/ 0 w 25"/>
                  <a:gd name="T13" fmla="*/ 0 h 25"/>
                  <a:gd name="T14" fmla="*/ 25 w 25"/>
                  <a:gd name="T15" fmla="*/ 25 h 25"/>
                </a:gdLst>
                <a:ahLst/>
                <a:cxnLst>
                  <a:cxn ang="T8">
                    <a:pos x="T0" y="T1"/>
                  </a:cxn>
                  <a:cxn ang="T9">
                    <a:pos x="T2" y="T3"/>
                  </a:cxn>
                  <a:cxn ang="T10">
                    <a:pos x="T4" y="T5"/>
                  </a:cxn>
                  <a:cxn ang="T11">
                    <a:pos x="T6" y="T7"/>
                  </a:cxn>
                </a:cxnLst>
                <a:rect l="T12" t="T13" r="T14" b="T15"/>
                <a:pathLst>
                  <a:path w="25" h="25">
                    <a:moveTo>
                      <a:pt x="7" y="0"/>
                    </a:moveTo>
                    <a:cubicBezTo>
                      <a:pt x="4" y="1"/>
                      <a:pt x="0" y="9"/>
                      <a:pt x="0" y="9"/>
                    </a:cubicBezTo>
                    <a:cubicBezTo>
                      <a:pt x="4" y="12"/>
                      <a:pt x="5" y="14"/>
                      <a:pt x="10" y="16"/>
                    </a:cubicBezTo>
                    <a:cubicBezTo>
                      <a:pt x="11" y="21"/>
                      <a:pt x="19" y="25"/>
                      <a:pt x="25" y="25"/>
                    </a:cubicBezTo>
                  </a:path>
                </a:pathLst>
              </a:custGeom>
              <a:solidFill>
                <a:srgbClr val="FFFF66"/>
              </a:solidFill>
              <a:ln w="9525" cap="rnd">
                <a:solidFill>
                  <a:schemeClr val="tx1"/>
                </a:solidFill>
                <a:round/>
                <a:headEnd/>
                <a:tailEnd/>
              </a:ln>
            </p:spPr>
            <p:txBody>
              <a:bodyPr/>
              <a:lstStyle/>
              <a:p>
                <a:endParaRPr lang="en-US"/>
              </a:p>
            </p:txBody>
          </p:sp>
        </p:grpSp>
        <p:sp>
          <p:nvSpPr>
            <p:cNvPr id="77885" name="Text Box 270"/>
            <p:cNvSpPr txBox="1">
              <a:spLocks noChangeArrowheads="1"/>
            </p:cNvSpPr>
            <p:nvPr/>
          </p:nvSpPr>
          <p:spPr bwMode="auto">
            <a:xfrm>
              <a:off x="-336" y="148"/>
              <a:ext cx="13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a typeface="ＭＳ Ｐゴシック" panose="020B0600070205080204" pitchFamily="34" charset="-128"/>
              </a:endParaRPr>
            </a:p>
          </p:txBody>
        </p:sp>
        <p:sp>
          <p:nvSpPr>
            <p:cNvPr id="574735" name="Text Box 271">
              <a:extLst>
                <a:ext uri="{FF2B5EF4-FFF2-40B4-BE49-F238E27FC236}">
                  <a16:creationId xmlns="" xmlns:a16="http://schemas.microsoft.com/office/drawing/2014/main" id="{DBEB624D-3BF3-4316-816B-15D7E724F0BC}"/>
                </a:ext>
              </a:extLst>
            </p:cNvPr>
            <p:cNvSpPr txBox="1">
              <a:spLocks noChangeArrowheads="1"/>
            </p:cNvSpPr>
            <p:nvPr/>
          </p:nvSpPr>
          <p:spPr bwMode="auto">
            <a:xfrm>
              <a:off x="69" y="144"/>
              <a:ext cx="131" cy="330"/>
            </a:xfrm>
            <a:prstGeom prst="rect">
              <a:avLst/>
            </a:prstGeom>
            <a:noFill/>
            <a:ln w="9525">
              <a:noFill/>
              <a:miter lim="800000"/>
              <a:headEnd/>
              <a:tailEnd/>
            </a:ln>
            <a:effectLst/>
          </p:spPr>
          <p:txBody>
            <a:bodyPr wrap="none">
              <a:spAutoFit/>
            </a:bodyPr>
            <a:lstStyle>
              <a:lvl1pPr>
                <a:defRPr sz="2400" b="1">
                  <a:solidFill>
                    <a:schemeClr val="tx1"/>
                  </a:solidFill>
                  <a:latin typeface="Comic Sans MS" pitchFamily="66" charset="0"/>
                  <a:ea typeface="MS PGothic" pitchFamily="34" charset="-128"/>
                </a:defRPr>
              </a:lvl1pPr>
              <a:lvl2pPr marL="742950" indent="-285750">
                <a:defRPr sz="2400" b="1">
                  <a:solidFill>
                    <a:schemeClr val="tx1"/>
                  </a:solidFill>
                  <a:latin typeface="Comic Sans MS" pitchFamily="66" charset="0"/>
                  <a:ea typeface="MS PGothic" pitchFamily="34" charset="-128"/>
                </a:defRPr>
              </a:lvl2pPr>
              <a:lvl3pPr marL="1143000" indent="-228600">
                <a:defRPr sz="2400" b="1">
                  <a:solidFill>
                    <a:schemeClr val="tx1"/>
                  </a:solidFill>
                  <a:latin typeface="Comic Sans MS" pitchFamily="66" charset="0"/>
                  <a:ea typeface="MS PGothic" pitchFamily="34" charset="-128"/>
                </a:defRPr>
              </a:lvl3pPr>
              <a:lvl4pPr marL="1600200" indent="-228600">
                <a:defRPr sz="2400" b="1">
                  <a:solidFill>
                    <a:schemeClr val="tx1"/>
                  </a:solidFill>
                  <a:latin typeface="Comic Sans MS" pitchFamily="66" charset="0"/>
                  <a:ea typeface="MS PGothic" pitchFamily="34" charset="-128"/>
                </a:defRPr>
              </a:lvl4pPr>
              <a:lvl5pPr marL="2057400" indent="-22860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endParaRPr lang="en-US" altLang="en-US" sz="2800" b="0" dirty="0">
                <a:solidFill>
                  <a:schemeClr val="tx2"/>
                </a:solidFill>
                <a:effectLst>
                  <a:outerShdw blurRad="38100" dist="38100" dir="2700000" algn="tl">
                    <a:srgbClr val="C0C0C0"/>
                  </a:outerShdw>
                </a:effectLst>
                <a:latin typeface="Arial" pitchFamily="34" charset="0"/>
              </a:endParaRPr>
            </a:p>
          </p:txBody>
        </p:sp>
        <p:grpSp>
          <p:nvGrpSpPr>
            <p:cNvPr id="77887" name="Group 272"/>
            <p:cNvGrpSpPr>
              <a:grpSpLocks/>
            </p:cNvGrpSpPr>
            <p:nvPr/>
          </p:nvGrpSpPr>
          <p:grpSpPr bwMode="auto">
            <a:xfrm>
              <a:off x="3932" y="3131"/>
              <a:ext cx="443" cy="534"/>
              <a:chOff x="3932" y="3131"/>
              <a:chExt cx="443" cy="534"/>
            </a:xfrm>
          </p:grpSpPr>
          <p:sp>
            <p:nvSpPr>
              <p:cNvPr id="77900" name="Freeform 273"/>
              <p:cNvSpPr>
                <a:spLocks noChangeAspect="1"/>
              </p:cNvSpPr>
              <p:nvPr/>
            </p:nvSpPr>
            <p:spPr bwMode="auto">
              <a:xfrm>
                <a:off x="3932" y="3182"/>
                <a:ext cx="443" cy="483"/>
              </a:xfrm>
              <a:custGeom>
                <a:avLst/>
                <a:gdLst>
                  <a:gd name="T0" fmla="*/ 0 w 10992"/>
                  <a:gd name="T1" fmla="*/ 0 h 11975"/>
                  <a:gd name="T2" fmla="*/ 0 w 10992"/>
                  <a:gd name="T3" fmla="*/ 0 h 11975"/>
                  <a:gd name="T4" fmla="*/ 0 w 10992"/>
                  <a:gd name="T5" fmla="*/ 0 h 11975"/>
                  <a:gd name="T6" fmla="*/ 0 w 10992"/>
                  <a:gd name="T7" fmla="*/ 0 h 11975"/>
                  <a:gd name="T8" fmla="*/ 0 w 10992"/>
                  <a:gd name="T9" fmla="*/ 0 h 11975"/>
                  <a:gd name="T10" fmla="*/ 0 w 10992"/>
                  <a:gd name="T11" fmla="*/ 0 h 11975"/>
                  <a:gd name="T12" fmla="*/ 0 w 10992"/>
                  <a:gd name="T13" fmla="*/ 0 h 11975"/>
                  <a:gd name="T14" fmla="*/ 0 w 10992"/>
                  <a:gd name="T15" fmla="*/ 0 h 11975"/>
                  <a:gd name="T16" fmla="*/ 0 w 10992"/>
                  <a:gd name="T17" fmla="*/ 0 h 11975"/>
                  <a:gd name="T18" fmla="*/ 0 w 10992"/>
                  <a:gd name="T19" fmla="*/ 0 h 11975"/>
                  <a:gd name="T20" fmla="*/ 0 w 10992"/>
                  <a:gd name="T21" fmla="*/ 0 h 11975"/>
                  <a:gd name="T22" fmla="*/ 0 w 10992"/>
                  <a:gd name="T23" fmla="*/ 0 h 11975"/>
                  <a:gd name="T24" fmla="*/ 0 w 10992"/>
                  <a:gd name="T25" fmla="*/ 0 h 119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992"/>
                  <a:gd name="T40" fmla="*/ 0 h 11975"/>
                  <a:gd name="T41" fmla="*/ 10992 w 10992"/>
                  <a:gd name="T42" fmla="*/ 11975 h 119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992" h="11975">
                    <a:moveTo>
                      <a:pt x="10992" y="5633"/>
                    </a:moveTo>
                    <a:cubicBezTo>
                      <a:pt x="10992" y="6015"/>
                      <a:pt x="10717" y="7000"/>
                      <a:pt x="10223" y="8367"/>
                    </a:cubicBezTo>
                    <a:cubicBezTo>
                      <a:pt x="9783" y="7328"/>
                      <a:pt x="9069" y="9679"/>
                      <a:pt x="8244" y="10335"/>
                    </a:cubicBezTo>
                    <a:cubicBezTo>
                      <a:pt x="7475" y="11374"/>
                      <a:pt x="6486" y="11210"/>
                      <a:pt x="5496" y="11101"/>
                    </a:cubicBezTo>
                    <a:cubicBezTo>
                      <a:pt x="4507" y="11975"/>
                      <a:pt x="3518" y="11975"/>
                      <a:pt x="2748" y="10335"/>
                    </a:cubicBezTo>
                    <a:cubicBezTo>
                      <a:pt x="1924" y="10062"/>
                      <a:pt x="1210" y="10827"/>
                      <a:pt x="770" y="8367"/>
                    </a:cubicBezTo>
                    <a:cubicBezTo>
                      <a:pt x="275" y="7820"/>
                      <a:pt x="0" y="6179"/>
                      <a:pt x="0" y="5633"/>
                    </a:cubicBezTo>
                    <a:cubicBezTo>
                      <a:pt x="0" y="5906"/>
                      <a:pt x="275" y="3391"/>
                      <a:pt x="770" y="2844"/>
                    </a:cubicBezTo>
                    <a:cubicBezTo>
                      <a:pt x="1210" y="2680"/>
                      <a:pt x="1924" y="1532"/>
                      <a:pt x="2748" y="875"/>
                    </a:cubicBezTo>
                    <a:cubicBezTo>
                      <a:pt x="3518" y="657"/>
                      <a:pt x="4507" y="1477"/>
                      <a:pt x="5496" y="165"/>
                    </a:cubicBezTo>
                    <a:cubicBezTo>
                      <a:pt x="6486" y="821"/>
                      <a:pt x="7475" y="0"/>
                      <a:pt x="8244" y="875"/>
                    </a:cubicBezTo>
                    <a:cubicBezTo>
                      <a:pt x="9069" y="438"/>
                      <a:pt x="9783" y="3008"/>
                      <a:pt x="10223" y="2844"/>
                    </a:cubicBezTo>
                    <a:cubicBezTo>
                      <a:pt x="10717" y="2734"/>
                      <a:pt x="10992" y="3555"/>
                      <a:pt x="10992" y="5633"/>
                    </a:cubicBezTo>
                  </a:path>
                </a:pathLst>
              </a:custGeom>
              <a:gradFill rotWithShape="0">
                <a:gsLst>
                  <a:gs pos="0">
                    <a:srgbClr val="FF8000"/>
                  </a:gs>
                  <a:gs pos="100000">
                    <a:srgbClr val="FFCC66"/>
                  </a:gs>
                </a:gsLst>
                <a:path path="rect">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01" name="Freeform 274"/>
              <p:cNvSpPr>
                <a:spLocks noChangeAspect="1"/>
              </p:cNvSpPr>
              <p:nvPr/>
            </p:nvSpPr>
            <p:spPr bwMode="auto">
              <a:xfrm>
                <a:off x="4007" y="3317"/>
                <a:ext cx="173" cy="137"/>
              </a:xfrm>
              <a:custGeom>
                <a:avLst/>
                <a:gdLst>
                  <a:gd name="T0" fmla="*/ 0 w 7167"/>
                  <a:gd name="T1" fmla="*/ 0 h 5692"/>
                  <a:gd name="T2" fmla="*/ 0 w 7167"/>
                  <a:gd name="T3" fmla="*/ 0 h 5692"/>
                  <a:gd name="T4" fmla="*/ 0 w 7167"/>
                  <a:gd name="T5" fmla="*/ 0 h 5692"/>
                  <a:gd name="T6" fmla="*/ 0 w 7167"/>
                  <a:gd name="T7" fmla="*/ 0 h 5692"/>
                  <a:gd name="T8" fmla="*/ 0 w 7167"/>
                  <a:gd name="T9" fmla="*/ 0 h 5692"/>
                  <a:gd name="T10" fmla="*/ 0 w 7167"/>
                  <a:gd name="T11" fmla="*/ 0 h 5692"/>
                  <a:gd name="T12" fmla="*/ 0 60000 65536"/>
                  <a:gd name="T13" fmla="*/ 0 60000 65536"/>
                  <a:gd name="T14" fmla="*/ 0 60000 65536"/>
                  <a:gd name="T15" fmla="*/ 0 60000 65536"/>
                  <a:gd name="T16" fmla="*/ 0 60000 65536"/>
                  <a:gd name="T17" fmla="*/ 0 60000 65536"/>
                  <a:gd name="T18" fmla="*/ 0 w 7167"/>
                  <a:gd name="T19" fmla="*/ 0 h 5692"/>
                  <a:gd name="T20" fmla="*/ 7167 w 7167"/>
                  <a:gd name="T21" fmla="*/ 5692 h 5692"/>
                </a:gdLst>
                <a:ahLst/>
                <a:cxnLst>
                  <a:cxn ang="T12">
                    <a:pos x="T0" y="T1"/>
                  </a:cxn>
                  <a:cxn ang="T13">
                    <a:pos x="T2" y="T3"/>
                  </a:cxn>
                  <a:cxn ang="T14">
                    <a:pos x="T4" y="T5"/>
                  </a:cxn>
                  <a:cxn ang="T15">
                    <a:pos x="T6" y="T7"/>
                  </a:cxn>
                  <a:cxn ang="T16">
                    <a:pos x="T8" y="T9"/>
                  </a:cxn>
                  <a:cxn ang="T17">
                    <a:pos x="T10" y="T11"/>
                  </a:cxn>
                </a:cxnLst>
                <a:rect l="T18" t="T19" r="T20" b="T21"/>
                <a:pathLst>
                  <a:path w="7167" h="5692">
                    <a:moveTo>
                      <a:pt x="1622" y="559"/>
                    </a:moveTo>
                    <a:cubicBezTo>
                      <a:pt x="1075" y="1154"/>
                      <a:pt x="0" y="2068"/>
                      <a:pt x="606" y="3845"/>
                    </a:cubicBezTo>
                    <a:cubicBezTo>
                      <a:pt x="1211" y="5622"/>
                      <a:pt x="3960" y="5692"/>
                      <a:pt x="5005" y="5313"/>
                    </a:cubicBezTo>
                    <a:cubicBezTo>
                      <a:pt x="6926" y="4585"/>
                      <a:pt x="7167" y="2476"/>
                      <a:pt x="6527" y="1299"/>
                    </a:cubicBezTo>
                    <a:cubicBezTo>
                      <a:pt x="5887" y="122"/>
                      <a:pt x="4694" y="402"/>
                      <a:pt x="3878" y="280"/>
                    </a:cubicBezTo>
                    <a:cubicBezTo>
                      <a:pt x="3061" y="157"/>
                      <a:pt x="2327" y="0"/>
                      <a:pt x="1622" y="559"/>
                    </a:cubicBezTo>
                  </a:path>
                </a:pathLst>
              </a:custGeom>
              <a:solidFill>
                <a:srgbClr val="003366"/>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nvGrpSpPr>
              <p:cNvPr id="77902" name="Group 275"/>
              <p:cNvGrpSpPr>
                <a:grpSpLocks/>
              </p:cNvGrpSpPr>
              <p:nvPr/>
            </p:nvGrpSpPr>
            <p:grpSpPr bwMode="auto">
              <a:xfrm>
                <a:off x="4059" y="3131"/>
                <a:ext cx="107" cy="171"/>
                <a:chOff x="4059" y="3131"/>
                <a:chExt cx="107" cy="171"/>
              </a:xfrm>
            </p:grpSpPr>
            <p:sp>
              <p:nvSpPr>
                <p:cNvPr id="78560" name="Oval 276"/>
                <p:cNvSpPr>
                  <a:spLocks noChangeAspect="1" noChangeArrowheads="1"/>
                </p:cNvSpPr>
                <p:nvPr/>
              </p:nvSpPr>
              <p:spPr bwMode="auto">
                <a:xfrm>
                  <a:off x="4059" y="3131"/>
                  <a:ext cx="107" cy="17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nvGrpSpPr>
                <p:cNvPr id="78561" name="Group 277"/>
                <p:cNvGrpSpPr>
                  <a:grpSpLocks/>
                </p:cNvGrpSpPr>
                <p:nvPr/>
              </p:nvGrpSpPr>
              <p:grpSpPr bwMode="auto">
                <a:xfrm>
                  <a:off x="4063" y="3194"/>
                  <a:ext cx="93" cy="82"/>
                  <a:chOff x="4063" y="3194"/>
                  <a:chExt cx="93" cy="82"/>
                </a:xfrm>
              </p:grpSpPr>
              <p:sp>
                <p:nvSpPr>
                  <p:cNvPr id="78562" name="Freeform 278"/>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63" name="Freeform 279"/>
                  <p:cNvSpPr>
                    <a:spLocks noChangeAspect="1" noEditPoints="1"/>
                  </p:cNvSpPr>
                  <p:nvPr/>
                </p:nvSpPr>
                <p:spPr bwMode="auto">
                  <a:xfrm>
                    <a:off x="4070" y="3217"/>
                    <a:ext cx="1" cy="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64" name="Freeform 280"/>
                  <p:cNvSpPr>
                    <a:spLocks noChangeAspect="1" noEditPoints="1"/>
                  </p:cNvSpPr>
                  <p:nvPr/>
                </p:nvSpPr>
                <p:spPr bwMode="auto">
                  <a:xfrm>
                    <a:off x="4070" y="3215"/>
                    <a:ext cx="3" cy="15"/>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65" name="Freeform 281"/>
                  <p:cNvSpPr>
                    <a:spLocks noChangeAspect="1" noEditPoints="1"/>
                  </p:cNvSpPr>
                  <p:nvPr/>
                </p:nvSpPr>
                <p:spPr bwMode="auto">
                  <a:xfrm>
                    <a:off x="4070" y="3213"/>
                    <a:ext cx="0" cy="5"/>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66" name="Freeform 282"/>
                  <p:cNvSpPr>
                    <a:spLocks noChangeAspect="1" noEditPoints="1"/>
                  </p:cNvSpPr>
                  <p:nvPr/>
                </p:nvSpPr>
                <p:spPr bwMode="auto">
                  <a:xfrm>
                    <a:off x="4081" y="3240"/>
                    <a:ext cx="2" cy="3"/>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67" name="Freeform 283"/>
                  <p:cNvSpPr>
                    <a:spLocks noChangeAspect="1" noEditPoints="1"/>
                  </p:cNvSpPr>
                  <p:nvPr/>
                </p:nvSpPr>
                <p:spPr bwMode="auto">
                  <a:xfrm>
                    <a:off x="4070" y="3209"/>
                    <a:ext cx="0"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68" name="Freeform 284"/>
                  <p:cNvSpPr>
                    <a:spLocks noChangeAspect="1" noEditPoints="1"/>
                  </p:cNvSpPr>
                  <p:nvPr/>
                </p:nvSpPr>
                <p:spPr bwMode="auto">
                  <a:xfrm>
                    <a:off x="4081" y="3240"/>
                    <a:ext cx="11" cy="11"/>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69" name="Freeform 285"/>
                  <p:cNvSpPr>
                    <a:spLocks noChangeAspect="1" noEditPoints="1"/>
                  </p:cNvSpPr>
                  <p:nvPr/>
                </p:nvSpPr>
                <p:spPr bwMode="auto">
                  <a:xfrm>
                    <a:off x="4070" y="3206"/>
                    <a:ext cx="1" cy="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0" name="Freeform 286"/>
                  <p:cNvSpPr>
                    <a:spLocks noChangeAspect="1" noEditPoints="1"/>
                  </p:cNvSpPr>
                  <p:nvPr/>
                </p:nvSpPr>
                <p:spPr bwMode="auto">
                  <a:xfrm>
                    <a:off x="4089" y="3248"/>
                    <a:ext cx="16" cy="12"/>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1" name="Freeform 287"/>
                  <p:cNvSpPr>
                    <a:spLocks noChangeAspect="1" noEditPoints="1"/>
                  </p:cNvSpPr>
                  <p:nvPr/>
                </p:nvSpPr>
                <p:spPr bwMode="auto">
                  <a:xfrm>
                    <a:off x="4071" y="3202"/>
                    <a:ext cx="32" cy="4"/>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2" name="Freeform 288"/>
                  <p:cNvSpPr>
                    <a:spLocks noChangeAspect="1" noEditPoints="1"/>
                  </p:cNvSpPr>
                  <p:nvPr/>
                </p:nvSpPr>
                <p:spPr bwMode="auto">
                  <a:xfrm>
                    <a:off x="4108" y="3261"/>
                    <a:ext cx="5" cy="3"/>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3" name="Freeform 289"/>
                  <p:cNvSpPr>
                    <a:spLocks noChangeAspect="1" noEditPoints="1"/>
                  </p:cNvSpPr>
                  <p:nvPr/>
                </p:nvSpPr>
                <p:spPr bwMode="auto">
                  <a:xfrm>
                    <a:off x="4121" y="3267"/>
                    <a:ext cx="10" cy="3"/>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4" name="Freeform 290"/>
                  <p:cNvSpPr>
                    <a:spLocks noChangeAspect="1" noEditPoints="1"/>
                  </p:cNvSpPr>
                  <p:nvPr/>
                </p:nvSpPr>
                <p:spPr bwMode="auto">
                  <a:xfrm>
                    <a:off x="4074" y="3199"/>
                    <a:ext cx="74" cy="42"/>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5" name="Freeform 291"/>
                  <p:cNvSpPr>
                    <a:spLocks noChangeAspect="1" noEditPoints="1"/>
                  </p:cNvSpPr>
                  <p:nvPr/>
                </p:nvSpPr>
                <p:spPr bwMode="auto">
                  <a:xfrm>
                    <a:off x="4140" y="3239"/>
                    <a:ext cx="13" cy="3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6" name="Freeform 292"/>
                  <p:cNvSpPr>
                    <a:spLocks noChangeAspect="1" noEditPoints="1"/>
                  </p:cNvSpPr>
                  <p:nvPr/>
                </p:nvSpPr>
                <p:spPr bwMode="auto">
                  <a:xfrm>
                    <a:off x="4124" y="324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7" name="Freeform 293"/>
                  <p:cNvSpPr>
                    <a:spLocks noChangeAspect="1"/>
                  </p:cNvSpPr>
                  <p:nvPr/>
                </p:nvSpPr>
                <p:spPr bwMode="auto">
                  <a:xfrm>
                    <a:off x="4121" y="3239"/>
                    <a:ext cx="3"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8" name="Freeform 294"/>
                  <p:cNvSpPr>
                    <a:spLocks noChangeAspect="1"/>
                  </p:cNvSpPr>
                  <p:nvPr/>
                </p:nvSpPr>
                <p:spPr bwMode="auto">
                  <a:xfrm>
                    <a:off x="4117" y="3237"/>
                    <a:ext cx="4" cy="2"/>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79" name="Freeform 295"/>
                  <p:cNvSpPr>
                    <a:spLocks noChangeAspect="1"/>
                  </p:cNvSpPr>
                  <p:nvPr/>
                </p:nvSpPr>
                <p:spPr bwMode="auto">
                  <a:xfrm>
                    <a:off x="4113" y="3235"/>
                    <a:ext cx="4" cy="2"/>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0" name="Freeform 296"/>
                  <p:cNvSpPr>
                    <a:spLocks noChangeAspect="1" noEditPoints="1"/>
                  </p:cNvSpPr>
                  <p:nvPr/>
                </p:nvSpPr>
                <p:spPr bwMode="auto">
                  <a:xfrm>
                    <a:off x="4111" y="3234"/>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1" name="Freeform 297"/>
                  <p:cNvSpPr>
                    <a:spLocks noChangeAspect="1" noEditPoints="1"/>
                  </p:cNvSpPr>
                  <p:nvPr/>
                </p:nvSpPr>
                <p:spPr bwMode="auto">
                  <a:xfrm>
                    <a:off x="4113" y="3234"/>
                    <a:ext cx="4"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2" name="Freeform 298"/>
                  <p:cNvSpPr>
                    <a:spLocks noChangeAspect="1" noEditPoints="1"/>
                  </p:cNvSpPr>
                  <p:nvPr/>
                </p:nvSpPr>
                <p:spPr bwMode="auto">
                  <a:xfrm>
                    <a:off x="4084" y="3211"/>
                    <a:ext cx="30" cy="2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3" name="Freeform 299"/>
                  <p:cNvSpPr>
                    <a:spLocks noChangeAspect="1" noEditPoints="1"/>
                  </p:cNvSpPr>
                  <p:nvPr/>
                </p:nvSpPr>
                <p:spPr bwMode="auto">
                  <a:xfrm>
                    <a:off x="4084" y="3211"/>
                    <a:ext cx="28" cy="21"/>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4" name="Freeform 300"/>
                  <p:cNvSpPr>
                    <a:spLocks noChangeAspect="1"/>
                  </p:cNvSpPr>
                  <p:nvPr/>
                </p:nvSpPr>
                <p:spPr bwMode="auto">
                  <a:xfrm>
                    <a:off x="4108" y="3231"/>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5" name="Freeform 301"/>
                  <p:cNvSpPr>
                    <a:spLocks noChangeAspect="1" noEditPoints="1"/>
                  </p:cNvSpPr>
                  <p:nvPr/>
                </p:nvSpPr>
                <p:spPr bwMode="auto">
                  <a:xfrm>
                    <a:off x="4106" y="3229"/>
                    <a:ext cx="2"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6" name="Freeform 302"/>
                  <p:cNvSpPr>
                    <a:spLocks noChangeAspect="1" noEditPoints="1"/>
                  </p:cNvSpPr>
                  <p:nvPr/>
                </p:nvSpPr>
                <p:spPr bwMode="auto">
                  <a:xfrm>
                    <a:off x="4111" y="32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7" name="Freeform 303"/>
                  <p:cNvSpPr>
                    <a:spLocks noChangeAspect="1"/>
                  </p:cNvSpPr>
                  <p:nvPr/>
                </p:nvSpPr>
                <p:spPr bwMode="auto">
                  <a:xfrm>
                    <a:off x="4111" y="32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8" name="Freeform 304"/>
                  <p:cNvSpPr>
                    <a:spLocks noChangeAspect="1"/>
                  </p:cNvSpPr>
                  <p:nvPr/>
                </p:nvSpPr>
                <p:spPr bwMode="auto">
                  <a:xfrm>
                    <a:off x="4112" y="3232"/>
                    <a:ext cx="0"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89" name="Freeform 305"/>
                  <p:cNvSpPr>
                    <a:spLocks noChangeAspect="1" noEditPoints="1"/>
                  </p:cNvSpPr>
                  <p:nvPr/>
                </p:nvSpPr>
                <p:spPr bwMode="auto">
                  <a:xfrm>
                    <a:off x="4111" y="3233"/>
                    <a:ext cx="1"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90" name="Freeform 306"/>
                  <p:cNvSpPr>
                    <a:spLocks noChangeAspect="1" noEditPoints="1"/>
                  </p:cNvSpPr>
                  <p:nvPr/>
                </p:nvSpPr>
                <p:spPr bwMode="auto">
                  <a:xfrm>
                    <a:off x="4111" y="3232"/>
                    <a:ext cx="1" cy="2"/>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91" name="Freeform 307"/>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92" name="Freeform 308"/>
                  <p:cNvSpPr>
                    <a:spLocks noChangeAspect="1" noEditPoints="1"/>
                  </p:cNvSpPr>
                  <p:nvPr/>
                </p:nvSpPr>
                <p:spPr bwMode="auto">
                  <a:xfrm>
                    <a:off x="4111" y="3232"/>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93" name="Freeform 309"/>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94" name="Freeform 310"/>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95" name="Freeform 311"/>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96" name="Oval 312"/>
                  <p:cNvSpPr>
                    <a:spLocks noChangeAspect="1" noChangeArrowheads="1"/>
                  </p:cNvSpPr>
                  <p:nvPr/>
                </p:nvSpPr>
                <p:spPr bwMode="auto">
                  <a:xfrm>
                    <a:off x="4111" y="3232"/>
                    <a:ext cx="0"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597" name="Freeform 313"/>
                  <p:cNvSpPr>
                    <a:spLocks noChangeAspect="1" noEditPoints="1"/>
                  </p:cNvSpPr>
                  <p:nvPr/>
                </p:nvSpPr>
                <p:spPr bwMode="auto">
                  <a:xfrm>
                    <a:off x="4111" y="3232"/>
                    <a:ext cx="0" cy="1"/>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0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98" name="Freeform 314"/>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99" name="Freeform 315"/>
                  <p:cNvSpPr>
                    <a:spLocks noChangeAspect="1" noEditPoints="1"/>
                  </p:cNvSpPr>
                  <p:nvPr/>
                </p:nvSpPr>
                <p:spPr bwMode="auto">
                  <a:xfrm>
                    <a:off x="4111" y="32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0" name="Freeform 316"/>
                  <p:cNvSpPr>
                    <a:spLocks noChangeAspect="1" noEditPoints="1"/>
                  </p:cNvSpPr>
                  <p:nvPr/>
                </p:nvSpPr>
                <p:spPr bwMode="auto">
                  <a:xfrm>
                    <a:off x="4111" y="32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1" name="Freeform 317"/>
                  <p:cNvSpPr>
                    <a:spLocks noChangeAspect="1" noEditPoints="1"/>
                  </p:cNvSpPr>
                  <p:nvPr/>
                </p:nvSpPr>
                <p:spPr bwMode="auto">
                  <a:xfrm>
                    <a:off x="4111" y="32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2" name="Freeform 318"/>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3" name="Freeform 319"/>
                  <p:cNvSpPr>
                    <a:spLocks noChangeAspect="1" noEditPoints="1"/>
                  </p:cNvSpPr>
                  <p:nvPr/>
                </p:nvSpPr>
                <p:spPr bwMode="auto">
                  <a:xfrm>
                    <a:off x="4111" y="32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4" name="Freeform 320"/>
                  <p:cNvSpPr>
                    <a:spLocks noChangeAspect="1" noEditPoints="1"/>
                  </p:cNvSpPr>
                  <p:nvPr/>
                </p:nvSpPr>
                <p:spPr bwMode="auto">
                  <a:xfrm>
                    <a:off x="4111" y="3232"/>
                    <a:ext cx="1" cy="2"/>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5" name="Freeform 321"/>
                  <p:cNvSpPr>
                    <a:spLocks noChangeAspect="1" noEditPoints="1"/>
                  </p:cNvSpPr>
                  <p:nvPr/>
                </p:nvSpPr>
                <p:spPr bwMode="auto">
                  <a:xfrm>
                    <a:off x="4112" y="3232"/>
                    <a:ext cx="0"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6" name="Freeform 322"/>
                  <p:cNvSpPr>
                    <a:spLocks noChangeAspect="1" noEditPoints="1"/>
                  </p:cNvSpPr>
                  <p:nvPr/>
                </p:nvSpPr>
                <p:spPr bwMode="auto">
                  <a:xfrm>
                    <a:off x="4112" y="32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7" name="Freeform 323"/>
                  <p:cNvSpPr>
                    <a:spLocks noChangeAspect="1" noEditPoints="1"/>
                  </p:cNvSpPr>
                  <p:nvPr/>
                </p:nvSpPr>
                <p:spPr bwMode="auto">
                  <a:xfrm>
                    <a:off x="4080" y="3201"/>
                    <a:ext cx="66" cy="47"/>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8" name="Freeform 324"/>
                  <p:cNvSpPr>
                    <a:spLocks noChangeAspect="1" noEditPoints="1"/>
                  </p:cNvSpPr>
                  <p:nvPr/>
                </p:nvSpPr>
                <p:spPr bwMode="auto">
                  <a:xfrm>
                    <a:off x="4080" y="3201"/>
                    <a:ext cx="59" cy="3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09" name="Freeform 325"/>
                  <p:cNvSpPr>
                    <a:spLocks noChangeAspect="1" noEditPoints="1"/>
                  </p:cNvSpPr>
                  <p:nvPr/>
                </p:nvSpPr>
                <p:spPr bwMode="auto">
                  <a:xfrm>
                    <a:off x="4090" y="3217"/>
                    <a:ext cx="54" cy="31"/>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0" name="Freeform 326"/>
                  <p:cNvSpPr>
                    <a:spLocks noChangeAspect="1" noEditPoints="1"/>
                  </p:cNvSpPr>
                  <p:nvPr/>
                </p:nvSpPr>
                <p:spPr bwMode="auto">
                  <a:xfrm>
                    <a:off x="4082" y="3202"/>
                    <a:ext cx="51" cy="30"/>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1" name="Freeform 327"/>
                  <p:cNvSpPr>
                    <a:spLocks noChangeAspect="1"/>
                  </p:cNvSpPr>
                  <p:nvPr/>
                </p:nvSpPr>
                <p:spPr bwMode="auto">
                  <a:xfrm>
                    <a:off x="4095" y="3220"/>
                    <a:ext cx="46" cy="2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2" name="Freeform 328"/>
                  <p:cNvSpPr>
                    <a:spLocks noChangeAspect="1" noEditPoints="1"/>
                  </p:cNvSpPr>
                  <p:nvPr/>
                </p:nvSpPr>
                <p:spPr bwMode="auto">
                  <a:xfrm>
                    <a:off x="4083" y="3203"/>
                    <a:ext cx="46" cy="2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3" name="Freeform 329"/>
                  <p:cNvSpPr>
                    <a:spLocks noChangeAspect="1"/>
                  </p:cNvSpPr>
                  <p:nvPr/>
                </p:nvSpPr>
                <p:spPr bwMode="auto">
                  <a:xfrm>
                    <a:off x="4099" y="3224"/>
                    <a:ext cx="39" cy="21"/>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4" name="Freeform 330"/>
                  <p:cNvSpPr>
                    <a:spLocks noChangeAspect="1" noEditPoints="1"/>
                  </p:cNvSpPr>
                  <p:nvPr/>
                </p:nvSpPr>
                <p:spPr bwMode="auto">
                  <a:xfrm>
                    <a:off x="4086" y="3205"/>
                    <a:ext cx="39" cy="2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5" name="Freeform 331"/>
                  <p:cNvSpPr>
                    <a:spLocks noChangeAspect="1" noEditPoints="1"/>
                  </p:cNvSpPr>
                  <p:nvPr/>
                </p:nvSpPr>
                <p:spPr bwMode="auto">
                  <a:xfrm>
                    <a:off x="4108" y="3231"/>
                    <a:ext cx="3" cy="2"/>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6" name="Freeform 332"/>
                  <p:cNvSpPr>
                    <a:spLocks noChangeAspect="1" noEditPoints="1"/>
                  </p:cNvSpPr>
                  <p:nvPr/>
                </p:nvSpPr>
                <p:spPr bwMode="auto">
                  <a:xfrm>
                    <a:off x="4103" y="3227"/>
                    <a:ext cx="31" cy="16"/>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7" name="Freeform 333"/>
                  <p:cNvSpPr>
                    <a:spLocks noChangeAspect="1" noEditPoints="1"/>
                  </p:cNvSpPr>
                  <p:nvPr/>
                </p:nvSpPr>
                <p:spPr bwMode="auto">
                  <a:xfrm>
                    <a:off x="4089" y="3206"/>
                    <a:ext cx="33" cy="2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8" name="Freeform 334"/>
                  <p:cNvSpPr>
                    <a:spLocks noChangeAspect="1" noEditPoints="1"/>
                  </p:cNvSpPr>
                  <p:nvPr/>
                </p:nvSpPr>
                <p:spPr bwMode="auto">
                  <a:xfrm>
                    <a:off x="4091" y="3208"/>
                    <a:ext cx="29" cy="23"/>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19" name="Freeform 335"/>
                  <p:cNvSpPr>
                    <a:spLocks noChangeAspect="1" noEditPoints="1"/>
                  </p:cNvSpPr>
                  <p:nvPr/>
                </p:nvSpPr>
                <p:spPr bwMode="auto">
                  <a:xfrm>
                    <a:off x="4110" y="3231"/>
                    <a:ext cx="19" cy="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0" name="Freeform 336"/>
                  <p:cNvSpPr>
                    <a:spLocks noChangeAspect="1" noEditPoints="1"/>
                  </p:cNvSpPr>
                  <p:nvPr/>
                </p:nvSpPr>
                <p:spPr bwMode="auto">
                  <a:xfrm>
                    <a:off x="4098" y="3211"/>
                    <a:ext cx="18" cy="18"/>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1" name="Freeform 337"/>
                  <p:cNvSpPr>
                    <a:spLocks noChangeAspect="1"/>
                  </p:cNvSpPr>
                  <p:nvPr/>
                </p:nvSpPr>
                <p:spPr bwMode="auto">
                  <a:xfrm>
                    <a:off x="4102" y="3216"/>
                    <a:ext cx="10" cy="10"/>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2" name="Freeform 338"/>
                  <p:cNvSpPr>
                    <a:spLocks noChangeAspect="1" noEditPoints="1"/>
                  </p:cNvSpPr>
                  <p:nvPr/>
                </p:nvSpPr>
                <p:spPr bwMode="auto">
                  <a:xfrm>
                    <a:off x="4115" y="3235"/>
                    <a:ext cx="5"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3" name="Freeform 339"/>
                  <p:cNvSpPr>
                    <a:spLocks noChangeAspect="1"/>
                  </p:cNvSpPr>
                  <p:nvPr/>
                </p:nvSpPr>
                <p:spPr bwMode="auto">
                  <a:xfrm>
                    <a:off x="4117" y="3233"/>
                    <a:ext cx="14"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4" name="Freeform 340"/>
                  <p:cNvSpPr>
                    <a:spLocks noChangeAspect="1"/>
                  </p:cNvSpPr>
                  <p:nvPr/>
                </p:nvSpPr>
                <p:spPr bwMode="auto">
                  <a:xfrm>
                    <a:off x="4106" y="3229"/>
                    <a:ext cx="11" cy="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5" name="Freeform 341"/>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6" name="Freeform 342"/>
                  <p:cNvSpPr>
                    <a:spLocks noChangeAspect="1" noEditPoints="1"/>
                  </p:cNvSpPr>
                  <p:nvPr/>
                </p:nvSpPr>
                <p:spPr bwMode="auto">
                  <a:xfrm>
                    <a:off x="4079" y="3196"/>
                    <a:ext cx="77" cy="71"/>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7" name="Freeform 343"/>
                  <p:cNvSpPr>
                    <a:spLocks noChangeAspect="1" noEditPoints="1"/>
                  </p:cNvSpPr>
                  <p:nvPr/>
                </p:nvSpPr>
                <p:spPr bwMode="auto">
                  <a:xfrm>
                    <a:off x="4078" y="3195"/>
                    <a:ext cx="78" cy="72"/>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8" name="Freeform 344"/>
                  <p:cNvSpPr>
                    <a:spLocks noChangeAspect="1" noEditPoints="1"/>
                  </p:cNvSpPr>
                  <p:nvPr/>
                </p:nvSpPr>
                <p:spPr bwMode="auto">
                  <a:xfrm>
                    <a:off x="4075" y="3194"/>
                    <a:ext cx="78" cy="7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29" name="Freeform 345"/>
                  <p:cNvSpPr>
                    <a:spLocks noChangeAspect="1"/>
                  </p:cNvSpPr>
                  <p:nvPr/>
                </p:nvSpPr>
                <p:spPr bwMode="auto">
                  <a:xfrm>
                    <a:off x="4148" y="3238"/>
                    <a:ext cx="0" cy="1"/>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0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0" name="Freeform 346"/>
                  <p:cNvSpPr>
                    <a:spLocks noChangeAspect="1" noEditPoints="1"/>
                  </p:cNvSpPr>
                  <p:nvPr/>
                </p:nvSpPr>
                <p:spPr bwMode="auto">
                  <a:xfrm>
                    <a:off x="4073" y="3194"/>
                    <a:ext cx="80" cy="82"/>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1" name="Freeform 347"/>
                  <p:cNvSpPr>
                    <a:spLocks noChangeAspect="1" noEditPoints="1"/>
                  </p:cNvSpPr>
                  <p:nvPr/>
                </p:nvSpPr>
                <p:spPr bwMode="auto">
                  <a:xfrm>
                    <a:off x="4072" y="3197"/>
                    <a:ext cx="80" cy="7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2" name="Freeform 348"/>
                  <p:cNvSpPr>
                    <a:spLocks noChangeAspect="1" noEditPoints="1"/>
                  </p:cNvSpPr>
                  <p:nvPr/>
                </p:nvSpPr>
                <p:spPr bwMode="auto">
                  <a:xfrm>
                    <a:off x="4072" y="3198"/>
                    <a:ext cx="79" cy="7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3" name="Freeform 349"/>
                  <p:cNvSpPr>
                    <a:spLocks noChangeAspect="1" noEditPoints="1"/>
                  </p:cNvSpPr>
                  <p:nvPr/>
                </p:nvSpPr>
                <p:spPr bwMode="auto">
                  <a:xfrm>
                    <a:off x="4063" y="3198"/>
                    <a:ext cx="86" cy="75"/>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4" name="Freeform 350"/>
                  <p:cNvSpPr>
                    <a:spLocks noChangeAspect="1" noEditPoints="1"/>
                  </p:cNvSpPr>
                  <p:nvPr/>
                </p:nvSpPr>
                <p:spPr bwMode="auto">
                  <a:xfrm>
                    <a:off x="4063" y="3199"/>
                    <a:ext cx="84" cy="73"/>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5" name="Freeform 351"/>
                  <p:cNvSpPr>
                    <a:spLocks noChangeAspect="1" noEditPoints="1"/>
                  </p:cNvSpPr>
                  <p:nvPr/>
                </p:nvSpPr>
                <p:spPr bwMode="auto">
                  <a:xfrm>
                    <a:off x="4080" y="3214"/>
                    <a:ext cx="76" cy="57"/>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6" name="Freeform 352"/>
                  <p:cNvSpPr>
                    <a:spLocks noChangeAspect="1" noEditPoints="1"/>
                  </p:cNvSpPr>
                  <p:nvPr/>
                </p:nvSpPr>
                <p:spPr bwMode="auto">
                  <a:xfrm>
                    <a:off x="4084" y="3217"/>
                    <a:ext cx="72" cy="54"/>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7" name="Freeform 353"/>
                  <p:cNvSpPr>
                    <a:spLocks noChangeAspect="1" noEditPoints="1"/>
                  </p:cNvSpPr>
                  <p:nvPr/>
                </p:nvSpPr>
                <p:spPr bwMode="auto">
                  <a:xfrm>
                    <a:off x="4085" y="3220"/>
                    <a:ext cx="71" cy="51"/>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8" name="Freeform 354"/>
                  <p:cNvSpPr>
                    <a:spLocks noChangeAspect="1" noEditPoints="1"/>
                  </p:cNvSpPr>
                  <p:nvPr/>
                </p:nvSpPr>
                <p:spPr bwMode="auto">
                  <a:xfrm>
                    <a:off x="4088" y="3222"/>
                    <a:ext cx="67" cy="49"/>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39" name="Freeform 355"/>
                  <p:cNvSpPr>
                    <a:spLocks noChangeAspect="1" noEditPoints="1"/>
                  </p:cNvSpPr>
                  <p:nvPr/>
                </p:nvSpPr>
                <p:spPr bwMode="auto">
                  <a:xfrm>
                    <a:off x="4090" y="3225"/>
                    <a:ext cx="64" cy="45"/>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0" name="Freeform 356"/>
                  <p:cNvSpPr>
                    <a:spLocks noChangeAspect="1" noEditPoints="1"/>
                  </p:cNvSpPr>
                  <p:nvPr/>
                </p:nvSpPr>
                <p:spPr bwMode="auto">
                  <a:xfrm>
                    <a:off x="4092" y="3226"/>
                    <a:ext cx="59" cy="39"/>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1" name="Freeform 357"/>
                  <p:cNvSpPr>
                    <a:spLocks noChangeAspect="1"/>
                  </p:cNvSpPr>
                  <p:nvPr/>
                </p:nvSpPr>
                <p:spPr bwMode="auto">
                  <a:xfrm>
                    <a:off x="4093" y="3228"/>
                    <a:ext cx="58" cy="37"/>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2" name="Freeform 358"/>
                  <p:cNvSpPr>
                    <a:spLocks noChangeAspect="1" noEditPoints="1"/>
                  </p:cNvSpPr>
                  <p:nvPr/>
                </p:nvSpPr>
                <p:spPr bwMode="auto">
                  <a:xfrm>
                    <a:off x="4095" y="3230"/>
                    <a:ext cx="55" cy="34"/>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3" name="Freeform 359"/>
                  <p:cNvSpPr>
                    <a:spLocks noChangeAspect="1" noEditPoints="1"/>
                  </p:cNvSpPr>
                  <p:nvPr/>
                </p:nvSpPr>
                <p:spPr bwMode="auto">
                  <a:xfrm>
                    <a:off x="4097" y="3231"/>
                    <a:ext cx="52" cy="3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4" name="Freeform 360"/>
                  <p:cNvSpPr>
                    <a:spLocks noChangeAspect="1" noEditPoints="1"/>
                  </p:cNvSpPr>
                  <p:nvPr/>
                </p:nvSpPr>
                <p:spPr bwMode="auto">
                  <a:xfrm>
                    <a:off x="4098" y="3232"/>
                    <a:ext cx="50" cy="2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5" name="Freeform 361"/>
                  <p:cNvSpPr>
                    <a:spLocks noChangeAspect="1" noEditPoints="1"/>
                  </p:cNvSpPr>
                  <p:nvPr/>
                </p:nvSpPr>
                <p:spPr bwMode="auto">
                  <a:xfrm>
                    <a:off x="4099" y="3233"/>
                    <a:ext cx="48" cy="2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6" name="Freeform 362"/>
                  <p:cNvSpPr>
                    <a:spLocks noChangeAspect="1" noEditPoints="1"/>
                  </p:cNvSpPr>
                  <p:nvPr/>
                </p:nvSpPr>
                <p:spPr bwMode="auto">
                  <a:xfrm>
                    <a:off x="4100" y="3234"/>
                    <a:ext cx="46" cy="2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7" name="Freeform 363"/>
                  <p:cNvSpPr>
                    <a:spLocks noChangeAspect="1" noEditPoints="1"/>
                  </p:cNvSpPr>
                  <p:nvPr/>
                </p:nvSpPr>
                <p:spPr bwMode="auto">
                  <a:xfrm>
                    <a:off x="4101" y="3235"/>
                    <a:ext cx="44" cy="2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8" name="Freeform 364"/>
                  <p:cNvSpPr>
                    <a:spLocks noChangeAspect="1"/>
                  </p:cNvSpPr>
                  <p:nvPr/>
                </p:nvSpPr>
                <p:spPr bwMode="auto">
                  <a:xfrm>
                    <a:off x="4102" y="3236"/>
                    <a:ext cx="41" cy="23"/>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49" name="Freeform 365"/>
                  <p:cNvSpPr>
                    <a:spLocks noChangeAspect="1" noEditPoints="1"/>
                  </p:cNvSpPr>
                  <p:nvPr/>
                </p:nvSpPr>
                <p:spPr bwMode="auto">
                  <a:xfrm>
                    <a:off x="4104" y="3237"/>
                    <a:ext cx="38" cy="2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0" name="Freeform 366"/>
                  <p:cNvSpPr>
                    <a:spLocks noChangeAspect="1"/>
                  </p:cNvSpPr>
                  <p:nvPr/>
                </p:nvSpPr>
                <p:spPr bwMode="auto">
                  <a:xfrm>
                    <a:off x="4104" y="3238"/>
                    <a:ext cx="36" cy="19"/>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1" name="Freeform 367"/>
                  <p:cNvSpPr>
                    <a:spLocks noChangeAspect="1" noEditPoints="1"/>
                  </p:cNvSpPr>
                  <p:nvPr/>
                </p:nvSpPr>
                <p:spPr bwMode="auto">
                  <a:xfrm>
                    <a:off x="4105" y="3238"/>
                    <a:ext cx="34" cy="18"/>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2" name="Freeform 368"/>
                  <p:cNvSpPr>
                    <a:spLocks noChangeAspect="1" noEditPoints="1"/>
                  </p:cNvSpPr>
                  <p:nvPr/>
                </p:nvSpPr>
                <p:spPr bwMode="auto">
                  <a:xfrm>
                    <a:off x="4106" y="3239"/>
                    <a:ext cx="31" cy="16"/>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3" name="Freeform 369"/>
                  <p:cNvSpPr>
                    <a:spLocks noChangeAspect="1" noEditPoints="1"/>
                  </p:cNvSpPr>
                  <p:nvPr/>
                </p:nvSpPr>
                <p:spPr bwMode="auto">
                  <a:xfrm>
                    <a:off x="4107" y="3239"/>
                    <a:ext cx="29" cy="16"/>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4" name="Freeform 370"/>
                  <p:cNvSpPr>
                    <a:spLocks noChangeAspect="1"/>
                  </p:cNvSpPr>
                  <p:nvPr/>
                </p:nvSpPr>
                <p:spPr bwMode="auto">
                  <a:xfrm>
                    <a:off x="4108" y="3240"/>
                    <a:ext cx="27" cy="14"/>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5" name="Freeform 371"/>
                  <p:cNvSpPr>
                    <a:spLocks noChangeAspect="1"/>
                  </p:cNvSpPr>
                  <p:nvPr/>
                </p:nvSpPr>
                <p:spPr bwMode="auto">
                  <a:xfrm>
                    <a:off x="4109" y="3240"/>
                    <a:ext cx="25" cy="14"/>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6" name="Freeform 372"/>
                  <p:cNvSpPr>
                    <a:spLocks noChangeAspect="1" noEditPoints="1"/>
                  </p:cNvSpPr>
                  <p:nvPr/>
                </p:nvSpPr>
                <p:spPr bwMode="auto">
                  <a:xfrm>
                    <a:off x="4109" y="3240"/>
                    <a:ext cx="24" cy="1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7" name="Freeform 373"/>
                  <p:cNvSpPr>
                    <a:spLocks noChangeAspect="1" noEditPoints="1"/>
                  </p:cNvSpPr>
                  <p:nvPr/>
                </p:nvSpPr>
                <p:spPr bwMode="auto">
                  <a:xfrm>
                    <a:off x="4110" y="3240"/>
                    <a:ext cx="22" cy="13"/>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8" name="Freeform 374"/>
                  <p:cNvSpPr>
                    <a:spLocks noChangeAspect="1"/>
                  </p:cNvSpPr>
                  <p:nvPr/>
                </p:nvSpPr>
                <p:spPr bwMode="auto">
                  <a:xfrm>
                    <a:off x="4111" y="3241"/>
                    <a:ext cx="20" cy="11"/>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59" name="Freeform 375"/>
                  <p:cNvSpPr>
                    <a:spLocks noChangeAspect="1" noEditPoints="1"/>
                  </p:cNvSpPr>
                  <p:nvPr/>
                </p:nvSpPr>
                <p:spPr bwMode="auto">
                  <a:xfrm>
                    <a:off x="4112" y="3242"/>
                    <a:ext cx="18" cy="10"/>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0" name="Freeform 376"/>
                  <p:cNvSpPr>
                    <a:spLocks noChangeAspect="1" noEditPoints="1"/>
                  </p:cNvSpPr>
                  <p:nvPr/>
                </p:nvSpPr>
                <p:spPr bwMode="auto">
                  <a:xfrm>
                    <a:off x="4113" y="3243"/>
                    <a:ext cx="15" cy="8"/>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1" name="Freeform 377"/>
                  <p:cNvSpPr>
                    <a:spLocks noChangeAspect="1"/>
                  </p:cNvSpPr>
                  <p:nvPr/>
                </p:nvSpPr>
                <p:spPr bwMode="auto">
                  <a:xfrm>
                    <a:off x="4115" y="3244"/>
                    <a:ext cx="12" cy="7"/>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2" name="Freeform 378"/>
                  <p:cNvSpPr>
                    <a:spLocks noChangeAspect="1" noEditPoints="1"/>
                  </p:cNvSpPr>
                  <p:nvPr/>
                </p:nvSpPr>
                <p:spPr bwMode="auto">
                  <a:xfrm>
                    <a:off x="4116" y="3244"/>
                    <a:ext cx="9" cy="7"/>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3" name="Freeform 379"/>
                  <p:cNvSpPr>
                    <a:spLocks noChangeAspect="1" noEditPoints="1"/>
                  </p:cNvSpPr>
                  <p:nvPr/>
                </p:nvSpPr>
                <p:spPr bwMode="auto">
                  <a:xfrm>
                    <a:off x="4118" y="3245"/>
                    <a:ext cx="6" cy="5"/>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4" name="Freeform 380"/>
                  <p:cNvSpPr>
                    <a:spLocks noChangeAspect="1"/>
                  </p:cNvSpPr>
                  <p:nvPr/>
                </p:nvSpPr>
                <p:spPr bwMode="auto">
                  <a:xfrm>
                    <a:off x="4119" y="3246"/>
                    <a:ext cx="3" cy="3"/>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5" name="Freeform 381"/>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6" name="Freeform 382"/>
                  <p:cNvSpPr>
                    <a:spLocks noChangeAspect="1" noEditPoints="1"/>
                  </p:cNvSpPr>
                  <p:nvPr/>
                </p:nvSpPr>
                <p:spPr bwMode="auto">
                  <a:xfrm>
                    <a:off x="4070" y="3217"/>
                    <a:ext cx="1" cy="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7" name="Freeform 383"/>
                  <p:cNvSpPr>
                    <a:spLocks noChangeAspect="1" noEditPoints="1"/>
                  </p:cNvSpPr>
                  <p:nvPr/>
                </p:nvSpPr>
                <p:spPr bwMode="auto">
                  <a:xfrm>
                    <a:off x="4070" y="3215"/>
                    <a:ext cx="3" cy="15"/>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8" name="Freeform 384"/>
                  <p:cNvSpPr>
                    <a:spLocks noChangeAspect="1" noEditPoints="1"/>
                  </p:cNvSpPr>
                  <p:nvPr/>
                </p:nvSpPr>
                <p:spPr bwMode="auto">
                  <a:xfrm>
                    <a:off x="4070" y="3213"/>
                    <a:ext cx="0" cy="5"/>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69" name="Freeform 385"/>
                  <p:cNvSpPr>
                    <a:spLocks noChangeAspect="1" noEditPoints="1"/>
                  </p:cNvSpPr>
                  <p:nvPr/>
                </p:nvSpPr>
                <p:spPr bwMode="auto">
                  <a:xfrm>
                    <a:off x="4081" y="3240"/>
                    <a:ext cx="2" cy="3"/>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0" name="Freeform 386"/>
                  <p:cNvSpPr>
                    <a:spLocks noChangeAspect="1" noEditPoints="1"/>
                  </p:cNvSpPr>
                  <p:nvPr/>
                </p:nvSpPr>
                <p:spPr bwMode="auto">
                  <a:xfrm>
                    <a:off x="4070" y="3209"/>
                    <a:ext cx="0"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1" name="Freeform 387"/>
                  <p:cNvSpPr>
                    <a:spLocks noChangeAspect="1" noEditPoints="1"/>
                  </p:cNvSpPr>
                  <p:nvPr/>
                </p:nvSpPr>
                <p:spPr bwMode="auto">
                  <a:xfrm>
                    <a:off x="4081" y="3240"/>
                    <a:ext cx="11" cy="11"/>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2" name="Freeform 388"/>
                  <p:cNvSpPr>
                    <a:spLocks noChangeAspect="1" noEditPoints="1"/>
                  </p:cNvSpPr>
                  <p:nvPr/>
                </p:nvSpPr>
                <p:spPr bwMode="auto">
                  <a:xfrm>
                    <a:off x="4070" y="3206"/>
                    <a:ext cx="1" cy="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3" name="Freeform 389"/>
                  <p:cNvSpPr>
                    <a:spLocks noChangeAspect="1" noEditPoints="1"/>
                  </p:cNvSpPr>
                  <p:nvPr/>
                </p:nvSpPr>
                <p:spPr bwMode="auto">
                  <a:xfrm>
                    <a:off x="4089" y="3248"/>
                    <a:ext cx="16" cy="12"/>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4" name="Freeform 390"/>
                  <p:cNvSpPr>
                    <a:spLocks noChangeAspect="1" noEditPoints="1"/>
                  </p:cNvSpPr>
                  <p:nvPr/>
                </p:nvSpPr>
                <p:spPr bwMode="auto">
                  <a:xfrm>
                    <a:off x="4071" y="3202"/>
                    <a:ext cx="32" cy="4"/>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5" name="Freeform 391"/>
                  <p:cNvSpPr>
                    <a:spLocks noChangeAspect="1" noEditPoints="1"/>
                  </p:cNvSpPr>
                  <p:nvPr/>
                </p:nvSpPr>
                <p:spPr bwMode="auto">
                  <a:xfrm>
                    <a:off x="4108" y="3261"/>
                    <a:ext cx="5" cy="3"/>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6" name="Freeform 392"/>
                  <p:cNvSpPr>
                    <a:spLocks noChangeAspect="1" noEditPoints="1"/>
                  </p:cNvSpPr>
                  <p:nvPr/>
                </p:nvSpPr>
                <p:spPr bwMode="auto">
                  <a:xfrm>
                    <a:off x="4121" y="3267"/>
                    <a:ext cx="10" cy="3"/>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7" name="Freeform 393"/>
                  <p:cNvSpPr>
                    <a:spLocks noChangeAspect="1" noEditPoints="1"/>
                  </p:cNvSpPr>
                  <p:nvPr/>
                </p:nvSpPr>
                <p:spPr bwMode="auto">
                  <a:xfrm>
                    <a:off x="4074" y="3199"/>
                    <a:ext cx="74" cy="42"/>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8" name="Freeform 394"/>
                  <p:cNvSpPr>
                    <a:spLocks noChangeAspect="1" noEditPoints="1"/>
                  </p:cNvSpPr>
                  <p:nvPr/>
                </p:nvSpPr>
                <p:spPr bwMode="auto">
                  <a:xfrm>
                    <a:off x="4140" y="3239"/>
                    <a:ext cx="13" cy="3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79" name="Freeform 395"/>
                  <p:cNvSpPr>
                    <a:spLocks noChangeAspect="1" noEditPoints="1"/>
                  </p:cNvSpPr>
                  <p:nvPr/>
                </p:nvSpPr>
                <p:spPr bwMode="auto">
                  <a:xfrm>
                    <a:off x="4124" y="324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0" name="Freeform 396"/>
                  <p:cNvSpPr>
                    <a:spLocks noChangeAspect="1"/>
                  </p:cNvSpPr>
                  <p:nvPr/>
                </p:nvSpPr>
                <p:spPr bwMode="auto">
                  <a:xfrm>
                    <a:off x="4121" y="3239"/>
                    <a:ext cx="3"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1" name="Freeform 397"/>
                  <p:cNvSpPr>
                    <a:spLocks noChangeAspect="1"/>
                  </p:cNvSpPr>
                  <p:nvPr/>
                </p:nvSpPr>
                <p:spPr bwMode="auto">
                  <a:xfrm>
                    <a:off x="4117" y="3237"/>
                    <a:ext cx="4" cy="2"/>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2" name="Freeform 398"/>
                  <p:cNvSpPr>
                    <a:spLocks noChangeAspect="1"/>
                  </p:cNvSpPr>
                  <p:nvPr/>
                </p:nvSpPr>
                <p:spPr bwMode="auto">
                  <a:xfrm>
                    <a:off x="4113" y="3235"/>
                    <a:ext cx="4" cy="2"/>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3" name="Freeform 399"/>
                  <p:cNvSpPr>
                    <a:spLocks noChangeAspect="1" noEditPoints="1"/>
                  </p:cNvSpPr>
                  <p:nvPr/>
                </p:nvSpPr>
                <p:spPr bwMode="auto">
                  <a:xfrm>
                    <a:off x="4111" y="3234"/>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4" name="Freeform 400"/>
                  <p:cNvSpPr>
                    <a:spLocks noChangeAspect="1" noEditPoints="1"/>
                  </p:cNvSpPr>
                  <p:nvPr/>
                </p:nvSpPr>
                <p:spPr bwMode="auto">
                  <a:xfrm>
                    <a:off x="4113" y="3234"/>
                    <a:ext cx="4"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5" name="Freeform 401"/>
                  <p:cNvSpPr>
                    <a:spLocks noChangeAspect="1" noEditPoints="1"/>
                  </p:cNvSpPr>
                  <p:nvPr/>
                </p:nvSpPr>
                <p:spPr bwMode="auto">
                  <a:xfrm>
                    <a:off x="4084" y="3211"/>
                    <a:ext cx="30" cy="2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6" name="Freeform 402"/>
                  <p:cNvSpPr>
                    <a:spLocks noChangeAspect="1" noEditPoints="1"/>
                  </p:cNvSpPr>
                  <p:nvPr/>
                </p:nvSpPr>
                <p:spPr bwMode="auto">
                  <a:xfrm>
                    <a:off x="4084" y="3211"/>
                    <a:ext cx="28" cy="21"/>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7" name="Freeform 403"/>
                  <p:cNvSpPr>
                    <a:spLocks noChangeAspect="1"/>
                  </p:cNvSpPr>
                  <p:nvPr/>
                </p:nvSpPr>
                <p:spPr bwMode="auto">
                  <a:xfrm>
                    <a:off x="4108" y="3231"/>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8" name="Freeform 404"/>
                  <p:cNvSpPr>
                    <a:spLocks noChangeAspect="1" noEditPoints="1"/>
                  </p:cNvSpPr>
                  <p:nvPr/>
                </p:nvSpPr>
                <p:spPr bwMode="auto">
                  <a:xfrm>
                    <a:off x="4106" y="3229"/>
                    <a:ext cx="2"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89" name="Freeform 405"/>
                  <p:cNvSpPr>
                    <a:spLocks noChangeAspect="1" noEditPoints="1"/>
                  </p:cNvSpPr>
                  <p:nvPr/>
                </p:nvSpPr>
                <p:spPr bwMode="auto">
                  <a:xfrm>
                    <a:off x="4111" y="32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0" name="Freeform 406"/>
                  <p:cNvSpPr>
                    <a:spLocks noChangeAspect="1"/>
                  </p:cNvSpPr>
                  <p:nvPr/>
                </p:nvSpPr>
                <p:spPr bwMode="auto">
                  <a:xfrm>
                    <a:off x="4111" y="32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1" name="Freeform 407"/>
                  <p:cNvSpPr>
                    <a:spLocks noChangeAspect="1"/>
                  </p:cNvSpPr>
                  <p:nvPr/>
                </p:nvSpPr>
                <p:spPr bwMode="auto">
                  <a:xfrm>
                    <a:off x="4112" y="3232"/>
                    <a:ext cx="0"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2" name="Freeform 408"/>
                  <p:cNvSpPr>
                    <a:spLocks noChangeAspect="1" noEditPoints="1"/>
                  </p:cNvSpPr>
                  <p:nvPr/>
                </p:nvSpPr>
                <p:spPr bwMode="auto">
                  <a:xfrm>
                    <a:off x="4111" y="3233"/>
                    <a:ext cx="1"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3" name="Freeform 409"/>
                  <p:cNvSpPr>
                    <a:spLocks noChangeAspect="1" noEditPoints="1"/>
                  </p:cNvSpPr>
                  <p:nvPr/>
                </p:nvSpPr>
                <p:spPr bwMode="auto">
                  <a:xfrm>
                    <a:off x="4111" y="3232"/>
                    <a:ext cx="1" cy="2"/>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4" name="Freeform 410"/>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5" name="Freeform 411"/>
                  <p:cNvSpPr>
                    <a:spLocks noChangeAspect="1" noEditPoints="1"/>
                  </p:cNvSpPr>
                  <p:nvPr/>
                </p:nvSpPr>
                <p:spPr bwMode="auto">
                  <a:xfrm>
                    <a:off x="4111" y="3232"/>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6" name="Freeform 412"/>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7" name="Freeform 413"/>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8" name="Freeform 414"/>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699" name="Oval 415"/>
                  <p:cNvSpPr>
                    <a:spLocks noChangeAspect="1" noChangeArrowheads="1"/>
                  </p:cNvSpPr>
                  <p:nvPr/>
                </p:nvSpPr>
                <p:spPr bwMode="auto">
                  <a:xfrm>
                    <a:off x="4111" y="3232"/>
                    <a:ext cx="0"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700" name="Freeform 416"/>
                  <p:cNvSpPr>
                    <a:spLocks noChangeAspect="1" noEditPoints="1"/>
                  </p:cNvSpPr>
                  <p:nvPr/>
                </p:nvSpPr>
                <p:spPr bwMode="auto">
                  <a:xfrm>
                    <a:off x="4111" y="3232"/>
                    <a:ext cx="0" cy="1"/>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0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01" name="Freeform 417"/>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02" name="Freeform 418"/>
                  <p:cNvSpPr>
                    <a:spLocks noChangeAspect="1" noEditPoints="1"/>
                  </p:cNvSpPr>
                  <p:nvPr/>
                </p:nvSpPr>
                <p:spPr bwMode="auto">
                  <a:xfrm>
                    <a:off x="4111" y="32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03" name="Freeform 419"/>
                  <p:cNvSpPr>
                    <a:spLocks noChangeAspect="1" noEditPoints="1"/>
                  </p:cNvSpPr>
                  <p:nvPr/>
                </p:nvSpPr>
                <p:spPr bwMode="auto">
                  <a:xfrm>
                    <a:off x="4111" y="32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04" name="Freeform 420"/>
                  <p:cNvSpPr>
                    <a:spLocks noChangeAspect="1" noEditPoints="1"/>
                  </p:cNvSpPr>
                  <p:nvPr/>
                </p:nvSpPr>
                <p:spPr bwMode="auto">
                  <a:xfrm>
                    <a:off x="4111" y="32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05" name="Freeform 421"/>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06" name="Freeform 422"/>
                  <p:cNvSpPr>
                    <a:spLocks noChangeAspect="1" noEditPoints="1"/>
                  </p:cNvSpPr>
                  <p:nvPr/>
                </p:nvSpPr>
                <p:spPr bwMode="auto">
                  <a:xfrm>
                    <a:off x="4111" y="32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07" name="Freeform 423"/>
                  <p:cNvSpPr>
                    <a:spLocks noChangeAspect="1" noEditPoints="1"/>
                  </p:cNvSpPr>
                  <p:nvPr/>
                </p:nvSpPr>
                <p:spPr bwMode="auto">
                  <a:xfrm>
                    <a:off x="4111" y="3232"/>
                    <a:ext cx="1" cy="2"/>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08" name="Freeform 424"/>
                  <p:cNvSpPr>
                    <a:spLocks noChangeAspect="1" noEditPoints="1"/>
                  </p:cNvSpPr>
                  <p:nvPr/>
                </p:nvSpPr>
                <p:spPr bwMode="auto">
                  <a:xfrm>
                    <a:off x="4112" y="3232"/>
                    <a:ext cx="0"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09" name="Freeform 425"/>
                  <p:cNvSpPr>
                    <a:spLocks noChangeAspect="1" noEditPoints="1"/>
                  </p:cNvSpPr>
                  <p:nvPr/>
                </p:nvSpPr>
                <p:spPr bwMode="auto">
                  <a:xfrm>
                    <a:off x="4112" y="32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0" name="Freeform 426"/>
                  <p:cNvSpPr>
                    <a:spLocks noChangeAspect="1" noEditPoints="1"/>
                  </p:cNvSpPr>
                  <p:nvPr/>
                </p:nvSpPr>
                <p:spPr bwMode="auto">
                  <a:xfrm>
                    <a:off x="4080" y="3201"/>
                    <a:ext cx="66" cy="47"/>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1" name="Freeform 427"/>
                  <p:cNvSpPr>
                    <a:spLocks noChangeAspect="1" noEditPoints="1"/>
                  </p:cNvSpPr>
                  <p:nvPr/>
                </p:nvSpPr>
                <p:spPr bwMode="auto">
                  <a:xfrm>
                    <a:off x="4080" y="3201"/>
                    <a:ext cx="59" cy="3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2" name="Freeform 428"/>
                  <p:cNvSpPr>
                    <a:spLocks noChangeAspect="1" noEditPoints="1"/>
                  </p:cNvSpPr>
                  <p:nvPr/>
                </p:nvSpPr>
                <p:spPr bwMode="auto">
                  <a:xfrm>
                    <a:off x="4090" y="3217"/>
                    <a:ext cx="54" cy="31"/>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3" name="Freeform 429"/>
                  <p:cNvSpPr>
                    <a:spLocks noChangeAspect="1" noEditPoints="1"/>
                  </p:cNvSpPr>
                  <p:nvPr/>
                </p:nvSpPr>
                <p:spPr bwMode="auto">
                  <a:xfrm>
                    <a:off x="4082" y="3202"/>
                    <a:ext cx="51" cy="30"/>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4" name="Freeform 430"/>
                  <p:cNvSpPr>
                    <a:spLocks noChangeAspect="1"/>
                  </p:cNvSpPr>
                  <p:nvPr/>
                </p:nvSpPr>
                <p:spPr bwMode="auto">
                  <a:xfrm>
                    <a:off x="4095" y="3220"/>
                    <a:ext cx="46" cy="2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5" name="Freeform 431"/>
                  <p:cNvSpPr>
                    <a:spLocks noChangeAspect="1" noEditPoints="1"/>
                  </p:cNvSpPr>
                  <p:nvPr/>
                </p:nvSpPr>
                <p:spPr bwMode="auto">
                  <a:xfrm>
                    <a:off x="4083" y="3203"/>
                    <a:ext cx="46" cy="2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6" name="Freeform 432"/>
                  <p:cNvSpPr>
                    <a:spLocks noChangeAspect="1"/>
                  </p:cNvSpPr>
                  <p:nvPr/>
                </p:nvSpPr>
                <p:spPr bwMode="auto">
                  <a:xfrm>
                    <a:off x="4099" y="3224"/>
                    <a:ext cx="39" cy="21"/>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7" name="Freeform 433"/>
                  <p:cNvSpPr>
                    <a:spLocks noChangeAspect="1" noEditPoints="1"/>
                  </p:cNvSpPr>
                  <p:nvPr/>
                </p:nvSpPr>
                <p:spPr bwMode="auto">
                  <a:xfrm>
                    <a:off x="4086" y="3205"/>
                    <a:ext cx="39" cy="2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8" name="Freeform 434"/>
                  <p:cNvSpPr>
                    <a:spLocks noChangeAspect="1" noEditPoints="1"/>
                  </p:cNvSpPr>
                  <p:nvPr/>
                </p:nvSpPr>
                <p:spPr bwMode="auto">
                  <a:xfrm>
                    <a:off x="4108" y="3231"/>
                    <a:ext cx="3" cy="2"/>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19" name="Freeform 435"/>
                  <p:cNvSpPr>
                    <a:spLocks noChangeAspect="1" noEditPoints="1"/>
                  </p:cNvSpPr>
                  <p:nvPr/>
                </p:nvSpPr>
                <p:spPr bwMode="auto">
                  <a:xfrm>
                    <a:off x="4103" y="3227"/>
                    <a:ext cx="31" cy="16"/>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0" name="Freeform 436"/>
                  <p:cNvSpPr>
                    <a:spLocks noChangeAspect="1" noEditPoints="1"/>
                  </p:cNvSpPr>
                  <p:nvPr/>
                </p:nvSpPr>
                <p:spPr bwMode="auto">
                  <a:xfrm>
                    <a:off x="4089" y="3206"/>
                    <a:ext cx="33" cy="2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1" name="Freeform 437"/>
                  <p:cNvSpPr>
                    <a:spLocks noChangeAspect="1" noEditPoints="1"/>
                  </p:cNvSpPr>
                  <p:nvPr/>
                </p:nvSpPr>
                <p:spPr bwMode="auto">
                  <a:xfrm>
                    <a:off x="4091" y="3208"/>
                    <a:ext cx="29" cy="23"/>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2" name="Freeform 438"/>
                  <p:cNvSpPr>
                    <a:spLocks noChangeAspect="1" noEditPoints="1"/>
                  </p:cNvSpPr>
                  <p:nvPr/>
                </p:nvSpPr>
                <p:spPr bwMode="auto">
                  <a:xfrm>
                    <a:off x="4110" y="3231"/>
                    <a:ext cx="19" cy="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3" name="Freeform 439"/>
                  <p:cNvSpPr>
                    <a:spLocks noChangeAspect="1" noEditPoints="1"/>
                  </p:cNvSpPr>
                  <p:nvPr/>
                </p:nvSpPr>
                <p:spPr bwMode="auto">
                  <a:xfrm>
                    <a:off x="4098" y="3211"/>
                    <a:ext cx="18" cy="18"/>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4" name="Freeform 440"/>
                  <p:cNvSpPr>
                    <a:spLocks noChangeAspect="1"/>
                  </p:cNvSpPr>
                  <p:nvPr/>
                </p:nvSpPr>
                <p:spPr bwMode="auto">
                  <a:xfrm>
                    <a:off x="4102" y="3216"/>
                    <a:ext cx="10" cy="10"/>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5" name="Freeform 441"/>
                  <p:cNvSpPr>
                    <a:spLocks noChangeAspect="1" noEditPoints="1"/>
                  </p:cNvSpPr>
                  <p:nvPr/>
                </p:nvSpPr>
                <p:spPr bwMode="auto">
                  <a:xfrm>
                    <a:off x="4115" y="3235"/>
                    <a:ext cx="5"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6" name="Freeform 442"/>
                  <p:cNvSpPr>
                    <a:spLocks noChangeAspect="1"/>
                  </p:cNvSpPr>
                  <p:nvPr/>
                </p:nvSpPr>
                <p:spPr bwMode="auto">
                  <a:xfrm>
                    <a:off x="4117" y="3233"/>
                    <a:ext cx="14"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7" name="Freeform 443"/>
                  <p:cNvSpPr>
                    <a:spLocks noChangeAspect="1"/>
                  </p:cNvSpPr>
                  <p:nvPr/>
                </p:nvSpPr>
                <p:spPr bwMode="auto">
                  <a:xfrm>
                    <a:off x="4106" y="3229"/>
                    <a:ext cx="11" cy="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8" name="Freeform 444"/>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29" name="Freeform 445"/>
                  <p:cNvSpPr>
                    <a:spLocks noChangeAspect="1" noEditPoints="1"/>
                  </p:cNvSpPr>
                  <p:nvPr/>
                </p:nvSpPr>
                <p:spPr bwMode="auto">
                  <a:xfrm>
                    <a:off x="4079" y="3196"/>
                    <a:ext cx="77" cy="71"/>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0" name="Freeform 446"/>
                  <p:cNvSpPr>
                    <a:spLocks noChangeAspect="1" noEditPoints="1"/>
                  </p:cNvSpPr>
                  <p:nvPr/>
                </p:nvSpPr>
                <p:spPr bwMode="auto">
                  <a:xfrm>
                    <a:off x="4078" y="3195"/>
                    <a:ext cx="78" cy="72"/>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1" name="Freeform 447"/>
                  <p:cNvSpPr>
                    <a:spLocks noChangeAspect="1" noEditPoints="1"/>
                  </p:cNvSpPr>
                  <p:nvPr/>
                </p:nvSpPr>
                <p:spPr bwMode="auto">
                  <a:xfrm>
                    <a:off x="4075" y="3194"/>
                    <a:ext cx="78" cy="7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2" name="Freeform 448"/>
                  <p:cNvSpPr>
                    <a:spLocks noChangeAspect="1"/>
                  </p:cNvSpPr>
                  <p:nvPr/>
                </p:nvSpPr>
                <p:spPr bwMode="auto">
                  <a:xfrm>
                    <a:off x="4148" y="3238"/>
                    <a:ext cx="0" cy="1"/>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0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3" name="Freeform 449"/>
                  <p:cNvSpPr>
                    <a:spLocks noChangeAspect="1" noEditPoints="1"/>
                  </p:cNvSpPr>
                  <p:nvPr/>
                </p:nvSpPr>
                <p:spPr bwMode="auto">
                  <a:xfrm>
                    <a:off x="4073" y="3194"/>
                    <a:ext cx="80" cy="82"/>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4" name="Freeform 450"/>
                  <p:cNvSpPr>
                    <a:spLocks noChangeAspect="1" noEditPoints="1"/>
                  </p:cNvSpPr>
                  <p:nvPr/>
                </p:nvSpPr>
                <p:spPr bwMode="auto">
                  <a:xfrm>
                    <a:off x="4072" y="3197"/>
                    <a:ext cx="80" cy="7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5" name="Freeform 451"/>
                  <p:cNvSpPr>
                    <a:spLocks noChangeAspect="1" noEditPoints="1"/>
                  </p:cNvSpPr>
                  <p:nvPr/>
                </p:nvSpPr>
                <p:spPr bwMode="auto">
                  <a:xfrm>
                    <a:off x="4072" y="3198"/>
                    <a:ext cx="79" cy="7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6" name="Freeform 452"/>
                  <p:cNvSpPr>
                    <a:spLocks noChangeAspect="1" noEditPoints="1"/>
                  </p:cNvSpPr>
                  <p:nvPr/>
                </p:nvSpPr>
                <p:spPr bwMode="auto">
                  <a:xfrm>
                    <a:off x="4063" y="3198"/>
                    <a:ext cx="86" cy="75"/>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7" name="Freeform 453"/>
                  <p:cNvSpPr>
                    <a:spLocks noChangeAspect="1" noEditPoints="1"/>
                  </p:cNvSpPr>
                  <p:nvPr/>
                </p:nvSpPr>
                <p:spPr bwMode="auto">
                  <a:xfrm>
                    <a:off x="4063" y="3199"/>
                    <a:ext cx="84" cy="73"/>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8" name="Freeform 454"/>
                  <p:cNvSpPr>
                    <a:spLocks noChangeAspect="1" noEditPoints="1"/>
                  </p:cNvSpPr>
                  <p:nvPr/>
                </p:nvSpPr>
                <p:spPr bwMode="auto">
                  <a:xfrm>
                    <a:off x="4080" y="3214"/>
                    <a:ext cx="76" cy="57"/>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39" name="Freeform 455"/>
                  <p:cNvSpPr>
                    <a:spLocks noChangeAspect="1" noEditPoints="1"/>
                  </p:cNvSpPr>
                  <p:nvPr/>
                </p:nvSpPr>
                <p:spPr bwMode="auto">
                  <a:xfrm>
                    <a:off x="4084" y="3217"/>
                    <a:ext cx="72" cy="54"/>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0" name="Freeform 456"/>
                  <p:cNvSpPr>
                    <a:spLocks noChangeAspect="1" noEditPoints="1"/>
                  </p:cNvSpPr>
                  <p:nvPr/>
                </p:nvSpPr>
                <p:spPr bwMode="auto">
                  <a:xfrm>
                    <a:off x="4085" y="3220"/>
                    <a:ext cx="71" cy="51"/>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1" name="Freeform 457"/>
                  <p:cNvSpPr>
                    <a:spLocks noChangeAspect="1" noEditPoints="1"/>
                  </p:cNvSpPr>
                  <p:nvPr/>
                </p:nvSpPr>
                <p:spPr bwMode="auto">
                  <a:xfrm>
                    <a:off x="4088" y="3222"/>
                    <a:ext cx="67" cy="49"/>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2" name="Freeform 458"/>
                  <p:cNvSpPr>
                    <a:spLocks noChangeAspect="1" noEditPoints="1"/>
                  </p:cNvSpPr>
                  <p:nvPr/>
                </p:nvSpPr>
                <p:spPr bwMode="auto">
                  <a:xfrm>
                    <a:off x="4090" y="3225"/>
                    <a:ext cx="64" cy="45"/>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3" name="Freeform 459"/>
                  <p:cNvSpPr>
                    <a:spLocks noChangeAspect="1" noEditPoints="1"/>
                  </p:cNvSpPr>
                  <p:nvPr/>
                </p:nvSpPr>
                <p:spPr bwMode="auto">
                  <a:xfrm>
                    <a:off x="4092" y="3226"/>
                    <a:ext cx="59" cy="39"/>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4" name="Freeform 460"/>
                  <p:cNvSpPr>
                    <a:spLocks noChangeAspect="1"/>
                  </p:cNvSpPr>
                  <p:nvPr/>
                </p:nvSpPr>
                <p:spPr bwMode="auto">
                  <a:xfrm>
                    <a:off x="4093" y="3228"/>
                    <a:ext cx="58" cy="37"/>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5" name="Freeform 461"/>
                  <p:cNvSpPr>
                    <a:spLocks noChangeAspect="1" noEditPoints="1"/>
                  </p:cNvSpPr>
                  <p:nvPr/>
                </p:nvSpPr>
                <p:spPr bwMode="auto">
                  <a:xfrm>
                    <a:off x="4095" y="3230"/>
                    <a:ext cx="55" cy="34"/>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6" name="Freeform 462"/>
                  <p:cNvSpPr>
                    <a:spLocks noChangeAspect="1" noEditPoints="1"/>
                  </p:cNvSpPr>
                  <p:nvPr/>
                </p:nvSpPr>
                <p:spPr bwMode="auto">
                  <a:xfrm>
                    <a:off x="4097" y="3231"/>
                    <a:ext cx="52" cy="3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7" name="Freeform 463"/>
                  <p:cNvSpPr>
                    <a:spLocks noChangeAspect="1" noEditPoints="1"/>
                  </p:cNvSpPr>
                  <p:nvPr/>
                </p:nvSpPr>
                <p:spPr bwMode="auto">
                  <a:xfrm>
                    <a:off x="4098" y="3232"/>
                    <a:ext cx="50" cy="2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8" name="Freeform 464"/>
                  <p:cNvSpPr>
                    <a:spLocks noChangeAspect="1" noEditPoints="1"/>
                  </p:cNvSpPr>
                  <p:nvPr/>
                </p:nvSpPr>
                <p:spPr bwMode="auto">
                  <a:xfrm>
                    <a:off x="4099" y="3233"/>
                    <a:ext cx="48" cy="2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49" name="Freeform 465"/>
                  <p:cNvSpPr>
                    <a:spLocks noChangeAspect="1" noEditPoints="1"/>
                  </p:cNvSpPr>
                  <p:nvPr/>
                </p:nvSpPr>
                <p:spPr bwMode="auto">
                  <a:xfrm>
                    <a:off x="4100" y="3234"/>
                    <a:ext cx="46" cy="2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0" name="Freeform 466"/>
                  <p:cNvSpPr>
                    <a:spLocks noChangeAspect="1" noEditPoints="1"/>
                  </p:cNvSpPr>
                  <p:nvPr/>
                </p:nvSpPr>
                <p:spPr bwMode="auto">
                  <a:xfrm>
                    <a:off x="4101" y="3235"/>
                    <a:ext cx="44" cy="2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1" name="Freeform 467"/>
                  <p:cNvSpPr>
                    <a:spLocks noChangeAspect="1"/>
                  </p:cNvSpPr>
                  <p:nvPr/>
                </p:nvSpPr>
                <p:spPr bwMode="auto">
                  <a:xfrm>
                    <a:off x="4102" y="3236"/>
                    <a:ext cx="41" cy="23"/>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2" name="Freeform 468"/>
                  <p:cNvSpPr>
                    <a:spLocks noChangeAspect="1" noEditPoints="1"/>
                  </p:cNvSpPr>
                  <p:nvPr/>
                </p:nvSpPr>
                <p:spPr bwMode="auto">
                  <a:xfrm>
                    <a:off x="4104" y="3237"/>
                    <a:ext cx="38" cy="2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3" name="Freeform 469"/>
                  <p:cNvSpPr>
                    <a:spLocks noChangeAspect="1"/>
                  </p:cNvSpPr>
                  <p:nvPr/>
                </p:nvSpPr>
                <p:spPr bwMode="auto">
                  <a:xfrm>
                    <a:off x="4104" y="3238"/>
                    <a:ext cx="36" cy="19"/>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4" name="Freeform 470"/>
                  <p:cNvSpPr>
                    <a:spLocks noChangeAspect="1" noEditPoints="1"/>
                  </p:cNvSpPr>
                  <p:nvPr/>
                </p:nvSpPr>
                <p:spPr bwMode="auto">
                  <a:xfrm>
                    <a:off x="4105" y="3238"/>
                    <a:ext cx="34" cy="18"/>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5" name="Freeform 471"/>
                  <p:cNvSpPr>
                    <a:spLocks noChangeAspect="1" noEditPoints="1"/>
                  </p:cNvSpPr>
                  <p:nvPr/>
                </p:nvSpPr>
                <p:spPr bwMode="auto">
                  <a:xfrm>
                    <a:off x="4106" y="3239"/>
                    <a:ext cx="31" cy="16"/>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6" name="Freeform 472"/>
                  <p:cNvSpPr>
                    <a:spLocks noChangeAspect="1" noEditPoints="1"/>
                  </p:cNvSpPr>
                  <p:nvPr/>
                </p:nvSpPr>
                <p:spPr bwMode="auto">
                  <a:xfrm>
                    <a:off x="4107" y="3239"/>
                    <a:ext cx="29" cy="16"/>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7" name="Freeform 473"/>
                  <p:cNvSpPr>
                    <a:spLocks noChangeAspect="1"/>
                  </p:cNvSpPr>
                  <p:nvPr/>
                </p:nvSpPr>
                <p:spPr bwMode="auto">
                  <a:xfrm>
                    <a:off x="4108" y="3240"/>
                    <a:ext cx="27" cy="14"/>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8" name="Freeform 474"/>
                  <p:cNvSpPr>
                    <a:spLocks noChangeAspect="1"/>
                  </p:cNvSpPr>
                  <p:nvPr/>
                </p:nvSpPr>
                <p:spPr bwMode="auto">
                  <a:xfrm>
                    <a:off x="4109" y="3240"/>
                    <a:ext cx="25" cy="14"/>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59" name="Freeform 475"/>
                  <p:cNvSpPr>
                    <a:spLocks noChangeAspect="1" noEditPoints="1"/>
                  </p:cNvSpPr>
                  <p:nvPr/>
                </p:nvSpPr>
                <p:spPr bwMode="auto">
                  <a:xfrm>
                    <a:off x="4109" y="3240"/>
                    <a:ext cx="24" cy="1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0" name="Freeform 476"/>
                  <p:cNvSpPr>
                    <a:spLocks noChangeAspect="1" noEditPoints="1"/>
                  </p:cNvSpPr>
                  <p:nvPr/>
                </p:nvSpPr>
                <p:spPr bwMode="auto">
                  <a:xfrm>
                    <a:off x="4110" y="3240"/>
                    <a:ext cx="22" cy="13"/>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1" name="Freeform 477"/>
                  <p:cNvSpPr>
                    <a:spLocks noChangeAspect="1"/>
                  </p:cNvSpPr>
                  <p:nvPr/>
                </p:nvSpPr>
                <p:spPr bwMode="auto">
                  <a:xfrm>
                    <a:off x="4111" y="3241"/>
                    <a:ext cx="20" cy="11"/>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2" name="Freeform 478"/>
                  <p:cNvSpPr>
                    <a:spLocks noChangeAspect="1" noEditPoints="1"/>
                  </p:cNvSpPr>
                  <p:nvPr/>
                </p:nvSpPr>
                <p:spPr bwMode="auto">
                  <a:xfrm>
                    <a:off x="4112" y="3242"/>
                    <a:ext cx="18" cy="10"/>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3" name="Freeform 479"/>
                  <p:cNvSpPr>
                    <a:spLocks noChangeAspect="1" noEditPoints="1"/>
                  </p:cNvSpPr>
                  <p:nvPr/>
                </p:nvSpPr>
                <p:spPr bwMode="auto">
                  <a:xfrm>
                    <a:off x="4113" y="3243"/>
                    <a:ext cx="15" cy="8"/>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4" name="Freeform 480"/>
                  <p:cNvSpPr>
                    <a:spLocks noChangeAspect="1"/>
                  </p:cNvSpPr>
                  <p:nvPr/>
                </p:nvSpPr>
                <p:spPr bwMode="auto">
                  <a:xfrm>
                    <a:off x="4115" y="3244"/>
                    <a:ext cx="12" cy="7"/>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5" name="Freeform 481"/>
                  <p:cNvSpPr>
                    <a:spLocks noChangeAspect="1" noEditPoints="1"/>
                  </p:cNvSpPr>
                  <p:nvPr/>
                </p:nvSpPr>
                <p:spPr bwMode="auto">
                  <a:xfrm>
                    <a:off x="4116" y="3244"/>
                    <a:ext cx="9" cy="7"/>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6" name="Freeform 482"/>
                  <p:cNvSpPr>
                    <a:spLocks noChangeAspect="1" noEditPoints="1"/>
                  </p:cNvSpPr>
                  <p:nvPr/>
                </p:nvSpPr>
                <p:spPr bwMode="auto">
                  <a:xfrm>
                    <a:off x="4118" y="3245"/>
                    <a:ext cx="6" cy="5"/>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7" name="Freeform 483"/>
                  <p:cNvSpPr>
                    <a:spLocks noChangeAspect="1"/>
                  </p:cNvSpPr>
                  <p:nvPr/>
                </p:nvSpPr>
                <p:spPr bwMode="auto">
                  <a:xfrm>
                    <a:off x="4119" y="3246"/>
                    <a:ext cx="3" cy="3"/>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8" name="Freeform 484"/>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69" name="Freeform 485"/>
                  <p:cNvSpPr>
                    <a:spLocks noChangeAspect="1" noEditPoints="1"/>
                  </p:cNvSpPr>
                  <p:nvPr/>
                </p:nvSpPr>
                <p:spPr bwMode="auto">
                  <a:xfrm>
                    <a:off x="4070" y="3217"/>
                    <a:ext cx="1" cy="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0" name="Freeform 486"/>
                  <p:cNvSpPr>
                    <a:spLocks noChangeAspect="1" noEditPoints="1"/>
                  </p:cNvSpPr>
                  <p:nvPr/>
                </p:nvSpPr>
                <p:spPr bwMode="auto">
                  <a:xfrm>
                    <a:off x="4070" y="3215"/>
                    <a:ext cx="3" cy="15"/>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1" name="Freeform 487"/>
                  <p:cNvSpPr>
                    <a:spLocks noChangeAspect="1" noEditPoints="1"/>
                  </p:cNvSpPr>
                  <p:nvPr/>
                </p:nvSpPr>
                <p:spPr bwMode="auto">
                  <a:xfrm>
                    <a:off x="4070" y="3213"/>
                    <a:ext cx="0" cy="5"/>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2" name="Freeform 488"/>
                  <p:cNvSpPr>
                    <a:spLocks noChangeAspect="1" noEditPoints="1"/>
                  </p:cNvSpPr>
                  <p:nvPr/>
                </p:nvSpPr>
                <p:spPr bwMode="auto">
                  <a:xfrm>
                    <a:off x="4081" y="3240"/>
                    <a:ext cx="2" cy="3"/>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3" name="Freeform 489"/>
                  <p:cNvSpPr>
                    <a:spLocks noChangeAspect="1" noEditPoints="1"/>
                  </p:cNvSpPr>
                  <p:nvPr/>
                </p:nvSpPr>
                <p:spPr bwMode="auto">
                  <a:xfrm>
                    <a:off x="4070" y="3209"/>
                    <a:ext cx="0"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4" name="Freeform 490"/>
                  <p:cNvSpPr>
                    <a:spLocks noChangeAspect="1" noEditPoints="1"/>
                  </p:cNvSpPr>
                  <p:nvPr/>
                </p:nvSpPr>
                <p:spPr bwMode="auto">
                  <a:xfrm>
                    <a:off x="4081" y="3240"/>
                    <a:ext cx="11" cy="11"/>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5" name="Freeform 491"/>
                  <p:cNvSpPr>
                    <a:spLocks noChangeAspect="1" noEditPoints="1"/>
                  </p:cNvSpPr>
                  <p:nvPr/>
                </p:nvSpPr>
                <p:spPr bwMode="auto">
                  <a:xfrm>
                    <a:off x="4070" y="3206"/>
                    <a:ext cx="1" cy="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6" name="Freeform 492"/>
                  <p:cNvSpPr>
                    <a:spLocks noChangeAspect="1" noEditPoints="1"/>
                  </p:cNvSpPr>
                  <p:nvPr/>
                </p:nvSpPr>
                <p:spPr bwMode="auto">
                  <a:xfrm>
                    <a:off x="4089" y="3248"/>
                    <a:ext cx="16" cy="12"/>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7" name="Freeform 493"/>
                  <p:cNvSpPr>
                    <a:spLocks noChangeAspect="1" noEditPoints="1"/>
                  </p:cNvSpPr>
                  <p:nvPr/>
                </p:nvSpPr>
                <p:spPr bwMode="auto">
                  <a:xfrm>
                    <a:off x="4071" y="3202"/>
                    <a:ext cx="32" cy="4"/>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8" name="Freeform 494"/>
                  <p:cNvSpPr>
                    <a:spLocks noChangeAspect="1" noEditPoints="1"/>
                  </p:cNvSpPr>
                  <p:nvPr/>
                </p:nvSpPr>
                <p:spPr bwMode="auto">
                  <a:xfrm>
                    <a:off x="4108" y="3261"/>
                    <a:ext cx="5" cy="3"/>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79" name="Freeform 495"/>
                  <p:cNvSpPr>
                    <a:spLocks noChangeAspect="1" noEditPoints="1"/>
                  </p:cNvSpPr>
                  <p:nvPr/>
                </p:nvSpPr>
                <p:spPr bwMode="auto">
                  <a:xfrm>
                    <a:off x="4121" y="3267"/>
                    <a:ext cx="10" cy="3"/>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0" name="Freeform 496"/>
                  <p:cNvSpPr>
                    <a:spLocks noChangeAspect="1" noEditPoints="1"/>
                  </p:cNvSpPr>
                  <p:nvPr/>
                </p:nvSpPr>
                <p:spPr bwMode="auto">
                  <a:xfrm>
                    <a:off x="4074" y="3199"/>
                    <a:ext cx="74" cy="42"/>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1" name="Freeform 497"/>
                  <p:cNvSpPr>
                    <a:spLocks noChangeAspect="1" noEditPoints="1"/>
                  </p:cNvSpPr>
                  <p:nvPr/>
                </p:nvSpPr>
                <p:spPr bwMode="auto">
                  <a:xfrm>
                    <a:off x="4140" y="3239"/>
                    <a:ext cx="13" cy="3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2" name="Freeform 498"/>
                  <p:cNvSpPr>
                    <a:spLocks noChangeAspect="1" noEditPoints="1"/>
                  </p:cNvSpPr>
                  <p:nvPr/>
                </p:nvSpPr>
                <p:spPr bwMode="auto">
                  <a:xfrm>
                    <a:off x="4124" y="324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3" name="Freeform 499"/>
                  <p:cNvSpPr>
                    <a:spLocks noChangeAspect="1"/>
                  </p:cNvSpPr>
                  <p:nvPr/>
                </p:nvSpPr>
                <p:spPr bwMode="auto">
                  <a:xfrm>
                    <a:off x="4121" y="3239"/>
                    <a:ext cx="3"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4" name="Freeform 500"/>
                  <p:cNvSpPr>
                    <a:spLocks noChangeAspect="1"/>
                  </p:cNvSpPr>
                  <p:nvPr/>
                </p:nvSpPr>
                <p:spPr bwMode="auto">
                  <a:xfrm>
                    <a:off x="4117" y="3237"/>
                    <a:ext cx="4" cy="2"/>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5" name="Freeform 501"/>
                  <p:cNvSpPr>
                    <a:spLocks noChangeAspect="1"/>
                  </p:cNvSpPr>
                  <p:nvPr/>
                </p:nvSpPr>
                <p:spPr bwMode="auto">
                  <a:xfrm>
                    <a:off x="4113" y="3235"/>
                    <a:ext cx="4" cy="2"/>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6" name="Freeform 502"/>
                  <p:cNvSpPr>
                    <a:spLocks noChangeAspect="1" noEditPoints="1"/>
                  </p:cNvSpPr>
                  <p:nvPr/>
                </p:nvSpPr>
                <p:spPr bwMode="auto">
                  <a:xfrm>
                    <a:off x="4111" y="3234"/>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7" name="Freeform 503"/>
                  <p:cNvSpPr>
                    <a:spLocks noChangeAspect="1" noEditPoints="1"/>
                  </p:cNvSpPr>
                  <p:nvPr/>
                </p:nvSpPr>
                <p:spPr bwMode="auto">
                  <a:xfrm>
                    <a:off x="4113" y="3234"/>
                    <a:ext cx="4"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8" name="Freeform 504"/>
                  <p:cNvSpPr>
                    <a:spLocks noChangeAspect="1" noEditPoints="1"/>
                  </p:cNvSpPr>
                  <p:nvPr/>
                </p:nvSpPr>
                <p:spPr bwMode="auto">
                  <a:xfrm>
                    <a:off x="4084" y="3211"/>
                    <a:ext cx="30" cy="2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89" name="Freeform 505"/>
                  <p:cNvSpPr>
                    <a:spLocks noChangeAspect="1" noEditPoints="1"/>
                  </p:cNvSpPr>
                  <p:nvPr/>
                </p:nvSpPr>
                <p:spPr bwMode="auto">
                  <a:xfrm>
                    <a:off x="4084" y="3211"/>
                    <a:ext cx="28" cy="21"/>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0" name="Freeform 506"/>
                  <p:cNvSpPr>
                    <a:spLocks noChangeAspect="1"/>
                  </p:cNvSpPr>
                  <p:nvPr/>
                </p:nvSpPr>
                <p:spPr bwMode="auto">
                  <a:xfrm>
                    <a:off x="4108" y="3231"/>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1" name="Freeform 507"/>
                  <p:cNvSpPr>
                    <a:spLocks noChangeAspect="1" noEditPoints="1"/>
                  </p:cNvSpPr>
                  <p:nvPr/>
                </p:nvSpPr>
                <p:spPr bwMode="auto">
                  <a:xfrm>
                    <a:off x="4106" y="3229"/>
                    <a:ext cx="2"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2" name="Freeform 508"/>
                  <p:cNvSpPr>
                    <a:spLocks noChangeAspect="1" noEditPoints="1"/>
                  </p:cNvSpPr>
                  <p:nvPr/>
                </p:nvSpPr>
                <p:spPr bwMode="auto">
                  <a:xfrm>
                    <a:off x="4111" y="32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3" name="Freeform 509"/>
                  <p:cNvSpPr>
                    <a:spLocks noChangeAspect="1"/>
                  </p:cNvSpPr>
                  <p:nvPr/>
                </p:nvSpPr>
                <p:spPr bwMode="auto">
                  <a:xfrm>
                    <a:off x="4111" y="32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4" name="Freeform 510"/>
                  <p:cNvSpPr>
                    <a:spLocks noChangeAspect="1"/>
                  </p:cNvSpPr>
                  <p:nvPr/>
                </p:nvSpPr>
                <p:spPr bwMode="auto">
                  <a:xfrm>
                    <a:off x="4112" y="3232"/>
                    <a:ext cx="0"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5" name="Freeform 511"/>
                  <p:cNvSpPr>
                    <a:spLocks noChangeAspect="1" noEditPoints="1"/>
                  </p:cNvSpPr>
                  <p:nvPr/>
                </p:nvSpPr>
                <p:spPr bwMode="auto">
                  <a:xfrm>
                    <a:off x="4111" y="3233"/>
                    <a:ext cx="1"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6" name="Freeform 512"/>
                  <p:cNvSpPr>
                    <a:spLocks noChangeAspect="1" noEditPoints="1"/>
                  </p:cNvSpPr>
                  <p:nvPr/>
                </p:nvSpPr>
                <p:spPr bwMode="auto">
                  <a:xfrm>
                    <a:off x="4111" y="3232"/>
                    <a:ext cx="1" cy="2"/>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7" name="Freeform 513"/>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8" name="Freeform 514"/>
                  <p:cNvSpPr>
                    <a:spLocks noChangeAspect="1" noEditPoints="1"/>
                  </p:cNvSpPr>
                  <p:nvPr/>
                </p:nvSpPr>
                <p:spPr bwMode="auto">
                  <a:xfrm>
                    <a:off x="4111" y="3232"/>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799" name="Freeform 515"/>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00" name="Freeform 516"/>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01" name="Freeform 517"/>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02" name="Oval 518"/>
                  <p:cNvSpPr>
                    <a:spLocks noChangeAspect="1" noChangeArrowheads="1"/>
                  </p:cNvSpPr>
                  <p:nvPr/>
                </p:nvSpPr>
                <p:spPr bwMode="auto">
                  <a:xfrm>
                    <a:off x="4111" y="3232"/>
                    <a:ext cx="0"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803" name="Freeform 519"/>
                  <p:cNvSpPr>
                    <a:spLocks noChangeAspect="1" noEditPoints="1"/>
                  </p:cNvSpPr>
                  <p:nvPr/>
                </p:nvSpPr>
                <p:spPr bwMode="auto">
                  <a:xfrm>
                    <a:off x="4111" y="3232"/>
                    <a:ext cx="0" cy="1"/>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0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04" name="Freeform 520"/>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05" name="Freeform 521"/>
                  <p:cNvSpPr>
                    <a:spLocks noChangeAspect="1" noEditPoints="1"/>
                  </p:cNvSpPr>
                  <p:nvPr/>
                </p:nvSpPr>
                <p:spPr bwMode="auto">
                  <a:xfrm>
                    <a:off x="4111" y="32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06" name="Freeform 522"/>
                  <p:cNvSpPr>
                    <a:spLocks noChangeAspect="1" noEditPoints="1"/>
                  </p:cNvSpPr>
                  <p:nvPr/>
                </p:nvSpPr>
                <p:spPr bwMode="auto">
                  <a:xfrm>
                    <a:off x="4111" y="32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07" name="Freeform 523"/>
                  <p:cNvSpPr>
                    <a:spLocks noChangeAspect="1" noEditPoints="1"/>
                  </p:cNvSpPr>
                  <p:nvPr/>
                </p:nvSpPr>
                <p:spPr bwMode="auto">
                  <a:xfrm>
                    <a:off x="4111" y="32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08" name="Freeform 524"/>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09" name="Freeform 525"/>
                  <p:cNvSpPr>
                    <a:spLocks noChangeAspect="1" noEditPoints="1"/>
                  </p:cNvSpPr>
                  <p:nvPr/>
                </p:nvSpPr>
                <p:spPr bwMode="auto">
                  <a:xfrm>
                    <a:off x="4111" y="32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0" name="Freeform 526"/>
                  <p:cNvSpPr>
                    <a:spLocks noChangeAspect="1" noEditPoints="1"/>
                  </p:cNvSpPr>
                  <p:nvPr/>
                </p:nvSpPr>
                <p:spPr bwMode="auto">
                  <a:xfrm>
                    <a:off x="4111" y="3232"/>
                    <a:ext cx="1" cy="2"/>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1" name="Freeform 527"/>
                  <p:cNvSpPr>
                    <a:spLocks noChangeAspect="1" noEditPoints="1"/>
                  </p:cNvSpPr>
                  <p:nvPr/>
                </p:nvSpPr>
                <p:spPr bwMode="auto">
                  <a:xfrm>
                    <a:off x="4112" y="3232"/>
                    <a:ext cx="0"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2" name="Freeform 528"/>
                  <p:cNvSpPr>
                    <a:spLocks noChangeAspect="1" noEditPoints="1"/>
                  </p:cNvSpPr>
                  <p:nvPr/>
                </p:nvSpPr>
                <p:spPr bwMode="auto">
                  <a:xfrm>
                    <a:off x="4112" y="32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3" name="Freeform 529"/>
                  <p:cNvSpPr>
                    <a:spLocks noChangeAspect="1" noEditPoints="1"/>
                  </p:cNvSpPr>
                  <p:nvPr/>
                </p:nvSpPr>
                <p:spPr bwMode="auto">
                  <a:xfrm>
                    <a:off x="4080" y="3201"/>
                    <a:ext cx="66" cy="47"/>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4" name="Freeform 530"/>
                  <p:cNvSpPr>
                    <a:spLocks noChangeAspect="1" noEditPoints="1"/>
                  </p:cNvSpPr>
                  <p:nvPr/>
                </p:nvSpPr>
                <p:spPr bwMode="auto">
                  <a:xfrm>
                    <a:off x="4080" y="3201"/>
                    <a:ext cx="59" cy="3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5" name="Freeform 531"/>
                  <p:cNvSpPr>
                    <a:spLocks noChangeAspect="1" noEditPoints="1"/>
                  </p:cNvSpPr>
                  <p:nvPr/>
                </p:nvSpPr>
                <p:spPr bwMode="auto">
                  <a:xfrm>
                    <a:off x="4090" y="3217"/>
                    <a:ext cx="54" cy="31"/>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6" name="Freeform 532"/>
                  <p:cNvSpPr>
                    <a:spLocks noChangeAspect="1" noEditPoints="1"/>
                  </p:cNvSpPr>
                  <p:nvPr/>
                </p:nvSpPr>
                <p:spPr bwMode="auto">
                  <a:xfrm>
                    <a:off x="4082" y="3202"/>
                    <a:ext cx="51" cy="30"/>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7" name="Freeform 533"/>
                  <p:cNvSpPr>
                    <a:spLocks noChangeAspect="1"/>
                  </p:cNvSpPr>
                  <p:nvPr/>
                </p:nvSpPr>
                <p:spPr bwMode="auto">
                  <a:xfrm>
                    <a:off x="4095" y="3220"/>
                    <a:ext cx="46" cy="2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8" name="Freeform 534"/>
                  <p:cNvSpPr>
                    <a:spLocks noChangeAspect="1" noEditPoints="1"/>
                  </p:cNvSpPr>
                  <p:nvPr/>
                </p:nvSpPr>
                <p:spPr bwMode="auto">
                  <a:xfrm>
                    <a:off x="4083" y="3203"/>
                    <a:ext cx="46" cy="2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19" name="Freeform 535"/>
                  <p:cNvSpPr>
                    <a:spLocks noChangeAspect="1"/>
                  </p:cNvSpPr>
                  <p:nvPr/>
                </p:nvSpPr>
                <p:spPr bwMode="auto">
                  <a:xfrm>
                    <a:off x="4099" y="3224"/>
                    <a:ext cx="39" cy="21"/>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0" name="Freeform 536"/>
                  <p:cNvSpPr>
                    <a:spLocks noChangeAspect="1" noEditPoints="1"/>
                  </p:cNvSpPr>
                  <p:nvPr/>
                </p:nvSpPr>
                <p:spPr bwMode="auto">
                  <a:xfrm>
                    <a:off x="4086" y="3205"/>
                    <a:ext cx="39" cy="2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1" name="Freeform 537"/>
                  <p:cNvSpPr>
                    <a:spLocks noChangeAspect="1" noEditPoints="1"/>
                  </p:cNvSpPr>
                  <p:nvPr/>
                </p:nvSpPr>
                <p:spPr bwMode="auto">
                  <a:xfrm>
                    <a:off x="4108" y="3231"/>
                    <a:ext cx="3" cy="2"/>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2" name="Freeform 538"/>
                  <p:cNvSpPr>
                    <a:spLocks noChangeAspect="1" noEditPoints="1"/>
                  </p:cNvSpPr>
                  <p:nvPr/>
                </p:nvSpPr>
                <p:spPr bwMode="auto">
                  <a:xfrm>
                    <a:off x="4103" y="3227"/>
                    <a:ext cx="31" cy="16"/>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3" name="Freeform 539"/>
                  <p:cNvSpPr>
                    <a:spLocks noChangeAspect="1" noEditPoints="1"/>
                  </p:cNvSpPr>
                  <p:nvPr/>
                </p:nvSpPr>
                <p:spPr bwMode="auto">
                  <a:xfrm>
                    <a:off x="4089" y="3206"/>
                    <a:ext cx="33" cy="2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4" name="Freeform 540"/>
                  <p:cNvSpPr>
                    <a:spLocks noChangeAspect="1" noEditPoints="1"/>
                  </p:cNvSpPr>
                  <p:nvPr/>
                </p:nvSpPr>
                <p:spPr bwMode="auto">
                  <a:xfrm>
                    <a:off x="4091" y="3208"/>
                    <a:ext cx="29" cy="23"/>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5" name="Freeform 541"/>
                  <p:cNvSpPr>
                    <a:spLocks noChangeAspect="1" noEditPoints="1"/>
                  </p:cNvSpPr>
                  <p:nvPr/>
                </p:nvSpPr>
                <p:spPr bwMode="auto">
                  <a:xfrm>
                    <a:off x="4110" y="3231"/>
                    <a:ext cx="19" cy="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6" name="Freeform 542"/>
                  <p:cNvSpPr>
                    <a:spLocks noChangeAspect="1" noEditPoints="1"/>
                  </p:cNvSpPr>
                  <p:nvPr/>
                </p:nvSpPr>
                <p:spPr bwMode="auto">
                  <a:xfrm>
                    <a:off x="4098" y="3211"/>
                    <a:ext cx="18" cy="18"/>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7" name="Freeform 543"/>
                  <p:cNvSpPr>
                    <a:spLocks noChangeAspect="1"/>
                  </p:cNvSpPr>
                  <p:nvPr/>
                </p:nvSpPr>
                <p:spPr bwMode="auto">
                  <a:xfrm>
                    <a:off x="4102" y="3216"/>
                    <a:ext cx="10" cy="10"/>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8" name="Freeform 544"/>
                  <p:cNvSpPr>
                    <a:spLocks noChangeAspect="1" noEditPoints="1"/>
                  </p:cNvSpPr>
                  <p:nvPr/>
                </p:nvSpPr>
                <p:spPr bwMode="auto">
                  <a:xfrm>
                    <a:off x="4115" y="3235"/>
                    <a:ext cx="5"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29" name="Freeform 545"/>
                  <p:cNvSpPr>
                    <a:spLocks noChangeAspect="1"/>
                  </p:cNvSpPr>
                  <p:nvPr/>
                </p:nvSpPr>
                <p:spPr bwMode="auto">
                  <a:xfrm>
                    <a:off x="4117" y="3233"/>
                    <a:ext cx="14"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0" name="Freeform 546"/>
                  <p:cNvSpPr>
                    <a:spLocks noChangeAspect="1"/>
                  </p:cNvSpPr>
                  <p:nvPr/>
                </p:nvSpPr>
                <p:spPr bwMode="auto">
                  <a:xfrm>
                    <a:off x="4106" y="3229"/>
                    <a:ext cx="11" cy="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1" name="Freeform 547"/>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2" name="Freeform 548"/>
                  <p:cNvSpPr>
                    <a:spLocks noChangeAspect="1" noEditPoints="1"/>
                  </p:cNvSpPr>
                  <p:nvPr/>
                </p:nvSpPr>
                <p:spPr bwMode="auto">
                  <a:xfrm>
                    <a:off x="4079" y="3196"/>
                    <a:ext cx="77" cy="71"/>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3" name="Freeform 549"/>
                  <p:cNvSpPr>
                    <a:spLocks noChangeAspect="1" noEditPoints="1"/>
                  </p:cNvSpPr>
                  <p:nvPr/>
                </p:nvSpPr>
                <p:spPr bwMode="auto">
                  <a:xfrm>
                    <a:off x="4078" y="3195"/>
                    <a:ext cx="78" cy="72"/>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4" name="Freeform 550"/>
                  <p:cNvSpPr>
                    <a:spLocks noChangeAspect="1" noEditPoints="1"/>
                  </p:cNvSpPr>
                  <p:nvPr/>
                </p:nvSpPr>
                <p:spPr bwMode="auto">
                  <a:xfrm>
                    <a:off x="4075" y="3194"/>
                    <a:ext cx="78" cy="7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5" name="Freeform 551"/>
                  <p:cNvSpPr>
                    <a:spLocks noChangeAspect="1"/>
                  </p:cNvSpPr>
                  <p:nvPr/>
                </p:nvSpPr>
                <p:spPr bwMode="auto">
                  <a:xfrm>
                    <a:off x="4148" y="3238"/>
                    <a:ext cx="0" cy="1"/>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0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6" name="Freeform 552"/>
                  <p:cNvSpPr>
                    <a:spLocks noChangeAspect="1" noEditPoints="1"/>
                  </p:cNvSpPr>
                  <p:nvPr/>
                </p:nvSpPr>
                <p:spPr bwMode="auto">
                  <a:xfrm>
                    <a:off x="4073" y="3194"/>
                    <a:ext cx="80" cy="82"/>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7" name="Freeform 553"/>
                  <p:cNvSpPr>
                    <a:spLocks noChangeAspect="1" noEditPoints="1"/>
                  </p:cNvSpPr>
                  <p:nvPr/>
                </p:nvSpPr>
                <p:spPr bwMode="auto">
                  <a:xfrm>
                    <a:off x="4072" y="3197"/>
                    <a:ext cx="80" cy="7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8" name="Freeform 554"/>
                  <p:cNvSpPr>
                    <a:spLocks noChangeAspect="1" noEditPoints="1"/>
                  </p:cNvSpPr>
                  <p:nvPr/>
                </p:nvSpPr>
                <p:spPr bwMode="auto">
                  <a:xfrm>
                    <a:off x="4072" y="3198"/>
                    <a:ext cx="79" cy="7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39" name="Freeform 555"/>
                  <p:cNvSpPr>
                    <a:spLocks noChangeAspect="1" noEditPoints="1"/>
                  </p:cNvSpPr>
                  <p:nvPr/>
                </p:nvSpPr>
                <p:spPr bwMode="auto">
                  <a:xfrm>
                    <a:off x="4063" y="3198"/>
                    <a:ext cx="86" cy="75"/>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0" name="Freeform 556"/>
                  <p:cNvSpPr>
                    <a:spLocks noChangeAspect="1" noEditPoints="1"/>
                  </p:cNvSpPr>
                  <p:nvPr/>
                </p:nvSpPr>
                <p:spPr bwMode="auto">
                  <a:xfrm>
                    <a:off x="4063" y="3199"/>
                    <a:ext cx="84" cy="73"/>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1" name="Freeform 557"/>
                  <p:cNvSpPr>
                    <a:spLocks noChangeAspect="1" noEditPoints="1"/>
                  </p:cNvSpPr>
                  <p:nvPr/>
                </p:nvSpPr>
                <p:spPr bwMode="auto">
                  <a:xfrm>
                    <a:off x="4080" y="3214"/>
                    <a:ext cx="76" cy="57"/>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2" name="Freeform 558"/>
                  <p:cNvSpPr>
                    <a:spLocks noChangeAspect="1" noEditPoints="1"/>
                  </p:cNvSpPr>
                  <p:nvPr/>
                </p:nvSpPr>
                <p:spPr bwMode="auto">
                  <a:xfrm>
                    <a:off x="4084" y="3217"/>
                    <a:ext cx="72" cy="54"/>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3" name="Freeform 559"/>
                  <p:cNvSpPr>
                    <a:spLocks noChangeAspect="1" noEditPoints="1"/>
                  </p:cNvSpPr>
                  <p:nvPr/>
                </p:nvSpPr>
                <p:spPr bwMode="auto">
                  <a:xfrm>
                    <a:off x="4085" y="3220"/>
                    <a:ext cx="71" cy="51"/>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4" name="Freeform 560"/>
                  <p:cNvSpPr>
                    <a:spLocks noChangeAspect="1" noEditPoints="1"/>
                  </p:cNvSpPr>
                  <p:nvPr/>
                </p:nvSpPr>
                <p:spPr bwMode="auto">
                  <a:xfrm>
                    <a:off x="4088" y="3222"/>
                    <a:ext cx="67" cy="49"/>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5" name="Freeform 561"/>
                  <p:cNvSpPr>
                    <a:spLocks noChangeAspect="1" noEditPoints="1"/>
                  </p:cNvSpPr>
                  <p:nvPr/>
                </p:nvSpPr>
                <p:spPr bwMode="auto">
                  <a:xfrm>
                    <a:off x="4090" y="3225"/>
                    <a:ext cx="64" cy="45"/>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6" name="Freeform 562"/>
                  <p:cNvSpPr>
                    <a:spLocks noChangeAspect="1" noEditPoints="1"/>
                  </p:cNvSpPr>
                  <p:nvPr/>
                </p:nvSpPr>
                <p:spPr bwMode="auto">
                  <a:xfrm>
                    <a:off x="4092" y="3226"/>
                    <a:ext cx="59" cy="39"/>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7" name="Freeform 563"/>
                  <p:cNvSpPr>
                    <a:spLocks noChangeAspect="1"/>
                  </p:cNvSpPr>
                  <p:nvPr/>
                </p:nvSpPr>
                <p:spPr bwMode="auto">
                  <a:xfrm>
                    <a:off x="4093" y="3228"/>
                    <a:ext cx="58" cy="37"/>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8" name="Freeform 564"/>
                  <p:cNvSpPr>
                    <a:spLocks noChangeAspect="1" noEditPoints="1"/>
                  </p:cNvSpPr>
                  <p:nvPr/>
                </p:nvSpPr>
                <p:spPr bwMode="auto">
                  <a:xfrm>
                    <a:off x="4095" y="3230"/>
                    <a:ext cx="55" cy="34"/>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49" name="Freeform 565"/>
                  <p:cNvSpPr>
                    <a:spLocks noChangeAspect="1" noEditPoints="1"/>
                  </p:cNvSpPr>
                  <p:nvPr/>
                </p:nvSpPr>
                <p:spPr bwMode="auto">
                  <a:xfrm>
                    <a:off x="4097" y="3231"/>
                    <a:ext cx="52" cy="3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0" name="Freeform 566"/>
                  <p:cNvSpPr>
                    <a:spLocks noChangeAspect="1" noEditPoints="1"/>
                  </p:cNvSpPr>
                  <p:nvPr/>
                </p:nvSpPr>
                <p:spPr bwMode="auto">
                  <a:xfrm>
                    <a:off x="4098" y="3232"/>
                    <a:ext cx="50" cy="2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1" name="Freeform 567"/>
                  <p:cNvSpPr>
                    <a:spLocks noChangeAspect="1" noEditPoints="1"/>
                  </p:cNvSpPr>
                  <p:nvPr/>
                </p:nvSpPr>
                <p:spPr bwMode="auto">
                  <a:xfrm>
                    <a:off x="4099" y="3233"/>
                    <a:ext cx="48" cy="2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2" name="Freeform 568"/>
                  <p:cNvSpPr>
                    <a:spLocks noChangeAspect="1" noEditPoints="1"/>
                  </p:cNvSpPr>
                  <p:nvPr/>
                </p:nvSpPr>
                <p:spPr bwMode="auto">
                  <a:xfrm>
                    <a:off x="4100" y="3234"/>
                    <a:ext cx="46" cy="2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3" name="Freeform 569"/>
                  <p:cNvSpPr>
                    <a:spLocks noChangeAspect="1" noEditPoints="1"/>
                  </p:cNvSpPr>
                  <p:nvPr/>
                </p:nvSpPr>
                <p:spPr bwMode="auto">
                  <a:xfrm>
                    <a:off x="4101" y="3235"/>
                    <a:ext cx="44" cy="2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4" name="Freeform 570"/>
                  <p:cNvSpPr>
                    <a:spLocks noChangeAspect="1"/>
                  </p:cNvSpPr>
                  <p:nvPr/>
                </p:nvSpPr>
                <p:spPr bwMode="auto">
                  <a:xfrm>
                    <a:off x="4102" y="3236"/>
                    <a:ext cx="41" cy="23"/>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5" name="Freeform 571"/>
                  <p:cNvSpPr>
                    <a:spLocks noChangeAspect="1" noEditPoints="1"/>
                  </p:cNvSpPr>
                  <p:nvPr/>
                </p:nvSpPr>
                <p:spPr bwMode="auto">
                  <a:xfrm>
                    <a:off x="4104" y="3237"/>
                    <a:ext cx="38" cy="2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6" name="Freeform 572"/>
                  <p:cNvSpPr>
                    <a:spLocks noChangeAspect="1"/>
                  </p:cNvSpPr>
                  <p:nvPr/>
                </p:nvSpPr>
                <p:spPr bwMode="auto">
                  <a:xfrm>
                    <a:off x="4104" y="3238"/>
                    <a:ext cx="36" cy="19"/>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7" name="Freeform 573"/>
                  <p:cNvSpPr>
                    <a:spLocks noChangeAspect="1" noEditPoints="1"/>
                  </p:cNvSpPr>
                  <p:nvPr/>
                </p:nvSpPr>
                <p:spPr bwMode="auto">
                  <a:xfrm>
                    <a:off x="4105" y="3238"/>
                    <a:ext cx="34" cy="18"/>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8" name="Freeform 574"/>
                  <p:cNvSpPr>
                    <a:spLocks noChangeAspect="1" noEditPoints="1"/>
                  </p:cNvSpPr>
                  <p:nvPr/>
                </p:nvSpPr>
                <p:spPr bwMode="auto">
                  <a:xfrm>
                    <a:off x="4106" y="3239"/>
                    <a:ext cx="31" cy="16"/>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59" name="Freeform 575"/>
                  <p:cNvSpPr>
                    <a:spLocks noChangeAspect="1" noEditPoints="1"/>
                  </p:cNvSpPr>
                  <p:nvPr/>
                </p:nvSpPr>
                <p:spPr bwMode="auto">
                  <a:xfrm>
                    <a:off x="4107" y="3239"/>
                    <a:ext cx="29" cy="16"/>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0" name="Freeform 576"/>
                  <p:cNvSpPr>
                    <a:spLocks noChangeAspect="1"/>
                  </p:cNvSpPr>
                  <p:nvPr/>
                </p:nvSpPr>
                <p:spPr bwMode="auto">
                  <a:xfrm>
                    <a:off x="4108" y="3240"/>
                    <a:ext cx="27" cy="14"/>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1" name="Freeform 577"/>
                  <p:cNvSpPr>
                    <a:spLocks noChangeAspect="1"/>
                  </p:cNvSpPr>
                  <p:nvPr/>
                </p:nvSpPr>
                <p:spPr bwMode="auto">
                  <a:xfrm>
                    <a:off x="4109" y="3240"/>
                    <a:ext cx="25" cy="14"/>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2" name="Freeform 578"/>
                  <p:cNvSpPr>
                    <a:spLocks noChangeAspect="1" noEditPoints="1"/>
                  </p:cNvSpPr>
                  <p:nvPr/>
                </p:nvSpPr>
                <p:spPr bwMode="auto">
                  <a:xfrm>
                    <a:off x="4109" y="3240"/>
                    <a:ext cx="24" cy="1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3" name="Freeform 579"/>
                  <p:cNvSpPr>
                    <a:spLocks noChangeAspect="1" noEditPoints="1"/>
                  </p:cNvSpPr>
                  <p:nvPr/>
                </p:nvSpPr>
                <p:spPr bwMode="auto">
                  <a:xfrm>
                    <a:off x="4110" y="3240"/>
                    <a:ext cx="22" cy="13"/>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4" name="Freeform 580"/>
                  <p:cNvSpPr>
                    <a:spLocks noChangeAspect="1"/>
                  </p:cNvSpPr>
                  <p:nvPr/>
                </p:nvSpPr>
                <p:spPr bwMode="auto">
                  <a:xfrm>
                    <a:off x="4111" y="3241"/>
                    <a:ext cx="20" cy="11"/>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5" name="Freeform 581"/>
                  <p:cNvSpPr>
                    <a:spLocks noChangeAspect="1" noEditPoints="1"/>
                  </p:cNvSpPr>
                  <p:nvPr/>
                </p:nvSpPr>
                <p:spPr bwMode="auto">
                  <a:xfrm>
                    <a:off x="4112" y="3242"/>
                    <a:ext cx="18" cy="10"/>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6" name="Freeform 582"/>
                  <p:cNvSpPr>
                    <a:spLocks noChangeAspect="1" noEditPoints="1"/>
                  </p:cNvSpPr>
                  <p:nvPr/>
                </p:nvSpPr>
                <p:spPr bwMode="auto">
                  <a:xfrm>
                    <a:off x="4113" y="3243"/>
                    <a:ext cx="15" cy="8"/>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7" name="Freeform 583"/>
                  <p:cNvSpPr>
                    <a:spLocks noChangeAspect="1"/>
                  </p:cNvSpPr>
                  <p:nvPr/>
                </p:nvSpPr>
                <p:spPr bwMode="auto">
                  <a:xfrm>
                    <a:off x="4115" y="3244"/>
                    <a:ext cx="12" cy="7"/>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8" name="Freeform 584"/>
                  <p:cNvSpPr>
                    <a:spLocks noChangeAspect="1" noEditPoints="1"/>
                  </p:cNvSpPr>
                  <p:nvPr/>
                </p:nvSpPr>
                <p:spPr bwMode="auto">
                  <a:xfrm>
                    <a:off x="4116" y="3244"/>
                    <a:ext cx="9" cy="7"/>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69" name="Freeform 585"/>
                  <p:cNvSpPr>
                    <a:spLocks noChangeAspect="1" noEditPoints="1"/>
                  </p:cNvSpPr>
                  <p:nvPr/>
                </p:nvSpPr>
                <p:spPr bwMode="auto">
                  <a:xfrm>
                    <a:off x="4118" y="3245"/>
                    <a:ext cx="6" cy="5"/>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0" name="Freeform 586"/>
                  <p:cNvSpPr>
                    <a:spLocks noChangeAspect="1"/>
                  </p:cNvSpPr>
                  <p:nvPr/>
                </p:nvSpPr>
                <p:spPr bwMode="auto">
                  <a:xfrm>
                    <a:off x="4119" y="3246"/>
                    <a:ext cx="3" cy="3"/>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1" name="Freeform 587"/>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2" name="Freeform 588"/>
                  <p:cNvSpPr>
                    <a:spLocks noChangeAspect="1" noEditPoints="1"/>
                  </p:cNvSpPr>
                  <p:nvPr/>
                </p:nvSpPr>
                <p:spPr bwMode="auto">
                  <a:xfrm>
                    <a:off x="4070" y="3217"/>
                    <a:ext cx="1" cy="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3" name="Freeform 589"/>
                  <p:cNvSpPr>
                    <a:spLocks noChangeAspect="1" noEditPoints="1"/>
                  </p:cNvSpPr>
                  <p:nvPr/>
                </p:nvSpPr>
                <p:spPr bwMode="auto">
                  <a:xfrm>
                    <a:off x="4070" y="3215"/>
                    <a:ext cx="3" cy="15"/>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4" name="Freeform 590"/>
                  <p:cNvSpPr>
                    <a:spLocks noChangeAspect="1" noEditPoints="1"/>
                  </p:cNvSpPr>
                  <p:nvPr/>
                </p:nvSpPr>
                <p:spPr bwMode="auto">
                  <a:xfrm>
                    <a:off x="4070" y="3213"/>
                    <a:ext cx="0" cy="5"/>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5" name="Freeform 591"/>
                  <p:cNvSpPr>
                    <a:spLocks noChangeAspect="1" noEditPoints="1"/>
                  </p:cNvSpPr>
                  <p:nvPr/>
                </p:nvSpPr>
                <p:spPr bwMode="auto">
                  <a:xfrm>
                    <a:off x="4081" y="3240"/>
                    <a:ext cx="2" cy="3"/>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6" name="Freeform 592"/>
                  <p:cNvSpPr>
                    <a:spLocks noChangeAspect="1" noEditPoints="1"/>
                  </p:cNvSpPr>
                  <p:nvPr/>
                </p:nvSpPr>
                <p:spPr bwMode="auto">
                  <a:xfrm>
                    <a:off x="4070" y="3209"/>
                    <a:ext cx="0"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7" name="Freeform 593"/>
                  <p:cNvSpPr>
                    <a:spLocks noChangeAspect="1" noEditPoints="1"/>
                  </p:cNvSpPr>
                  <p:nvPr/>
                </p:nvSpPr>
                <p:spPr bwMode="auto">
                  <a:xfrm>
                    <a:off x="4081" y="3240"/>
                    <a:ext cx="11" cy="11"/>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8" name="Freeform 594"/>
                  <p:cNvSpPr>
                    <a:spLocks noChangeAspect="1" noEditPoints="1"/>
                  </p:cNvSpPr>
                  <p:nvPr/>
                </p:nvSpPr>
                <p:spPr bwMode="auto">
                  <a:xfrm>
                    <a:off x="4070" y="3206"/>
                    <a:ext cx="1" cy="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79" name="Freeform 595"/>
                  <p:cNvSpPr>
                    <a:spLocks noChangeAspect="1" noEditPoints="1"/>
                  </p:cNvSpPr>
                  <p:nvPr/>
                </p:nvSpPr>
                <p:spPr bwMode="auto">
                  <a:xfrm>
                    <a:off x="4089" y="3248"/>
                    <a:ext cx="16" cy="12"/>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0" name="Freeform 596"/>
                  <p:cNvSpPr>
                    <a:spLocks noChangeAspect="1" noEditPoints="1"/>
                  </p:cNvSpPr>
                  <p:nvPr/>
                </p:nvSpPr>
                <p:spPr bwMode="auto">
                  <a:xfrm>
                    <a:off x="4071" y="3202"/>
                    <a:ext cx="32" cy="4"/>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1" name="Freeform 597"/>
                  <p:cNvSpPr>
                    <a:spLocks noChangeAspect="1" noEditPoints="1"/>
                  </p:cNvSpPr>
                  <p:nvPr/>
                </p:nvSpPr>
                <p:spPr bwMode="auto">
                  <a:xfrm>
                    <a:off x="4108" y="3261"/>
                    <a:ext cx="5" cy="3"/>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2" name="Freeform 598"/>
                  <p:cNvSpPr>
                    <a:spLocks noChangeAspect="1" noEditPoints="1"/>
                  </p:cNvSpPr>
                  <p:nvPr/>
                </p:nvSpPr>
                <p:spPr bwMode="auto">
                  <a:xfrm>
                    <a:off x="4121" y="3267"/>
                    <a:ext cx="10" cy="3"/>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3" name="Freeform 599"/>
                  <p:cNvSpPr>
                    <a:spLocks noChangeAspect="1" noEditPoints="1"/>
                  </p:cNvSpPr>
                  <p:nvPr/>
                </p:nvSpPr>
                <p:spPr bwMode="auto">
                  <a:xfrm>
                    <a:off x="4074" y="3199"/>
                    <a:ext cx="74" cy="42"/>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4" name="Freeform 600"/>
                  <p:cNvSpPr>
                    <a:spLocks noChangeAspect="1" noEditPoints="1"/>
                  </p:cNvSpPr>
                  <p:nvPr/>
                </p:nvSpPr>
                <p:spPr bwMode="auto">
                  <a:xfrm>
                    <a:off x="4140" y="3239"/>
                    <a:ext cx="13" cy="3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5" name="Freeform 601"/>
                  <p:cNvSpPr>
                    <a:spLocks noChangeAspect="1" noEditPoints="1"/>
                  </p:cNvSpPr>
                  <p:nvPr/>
                </p:nvSpPr>
                <p:spPr bwMode="auto">
                  <a:xfrm>
                    <a:off x="4124" y="324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6" name="Freeform 602"/>
                  <p:cNvSpPr>
                    <a:spLocks noChangeAspect="1"/>
                  </p:cNvSpPr>
                  <p:nvPr/>
                </p:nvSpPr>
                <p:spPr bwMode="auto">
                  <a:xfrm>
                    <a:off x="4121" y="3239"/>
                    <a:ext cx="3"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7" name="Freeform 603"/>
                  <p:cNvSpPr>
                    <a:spLocks noChangeAspect="1"/>
                  </p:cNvSpPr>
                  <p:nvPr/>
                </p:nvSpPr>
                <p:spPr bwMode="auto">
                  <a:xfrm>
                    <a:off x="4117" y="3237"/>
                    <a:ext cx="4" cy="2"/>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8" name="Freeform 604"/>
                  <p:cNvSpPr>
                    <a:spLocks noChangeAspect="1"/>
                  </p:cNvSpPr>
                  <p:nvPr/>
                </p:nvSpPr>
                <p:spPr bwMode="auto">
                  <a:xfrm>
                    <a:off x="4113" y="3235"/>
                    <a:ext cx="4" cy="2"/>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89" name="Freeform 605"/>
                  <p:cNvSpPr>
                    <a:spLocks noChangeAspect="1" noEditPoints="1"/>
                  </p:cNvSpPr>
                  <p:nvPr/>
                </p:nvSpPr>
                <p:spPr bwMode="auto">
                  <a:xfrm>
                    <a:off x="4111" y="3234"/>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0" name="Freeform 606"/>
                  <p:cNvSpPr>
                    <a:spLocks noChangeAspect="1" noEditPoints="1"/>
                  </p:cNvSpPr>
                  <p:nvPr/>
                </p:nvSpPr>
                <p:spPr bwMode="auto">
                  <a:xfrm>
                    <a:off x="4113" y="3234"/>
                    <a:ext cx="4"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1" name="Freeform 607"/>
                  <p:cNvSpPr>
                    <a:spLocks noChangeAspect="1" noEditPoints="1"/>
                  </p:cNvSpPr>
                  <p:nvPr/>
                </p:nvSpPr>
                <p:spPr bwMode="auto">
                  <a:xfrm>
                    <a:off x="4084" y="3211"/>
                    <a:ext cx="30" cy="2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2" name="Freeform 608"/>
                  <p:cNvSpPr>
                    <a:spLocks noChangeAspect="1" noEditPoints="1"/>
                  </p:cNvSpPr>
                  <p:nvPr/>
                </p:nvSpPr>
                <p:spPr bwMode="auto">
                  <a:xfrm>
                    <a:off x="4084" y="3211"/>
                    <a:ext cx="28" cy="21"/>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3" name="Freeform 609"/>
                  <p:cNvSpPr>
                    <a:spLocks noChangeAspect="1"/>
                  </p:cNvSpPr>
                  <p:nvPr/>
                </p:nvSpPr>
                <p:spPr bwMode="auto">
                  <a:xfrm>
                    <a:off x="4108" y="3231"/>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4" name="Freeform 610"/>
                  <p:cNvSpPr>
                    <a:spLocks noChangeAspect="1" noEditPoints="1"/>
                  </p:cNvSpPr>
                  <p:nvPr/>
                </p:nvSpPr>
                <p:spPr bwMode="auto">
                  <a:xfrm>
                    <a:off x="4106" y="3229"/>
                    <a:ext cx="2"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5" name="Freeform 611"/>
                  <p:cNvSpPr>
                    <a:spLocks noChangeAspect="1" noEditPoints="1"/>
                  </p:cNvSpPr>
                  <p:nvPr/>
                </p:nvSpPr>
                <p:spPr bwMode="auto">
                  <a:xfrm>
                    <a:off x="4111" y="32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6" name="Freeform 612"/>
                  <p:cNvSpPr>
                    <a:spLocks noChangeAspect="1"/>
                  </p:cNvSpPr>
                  <p:nvPr/>
                </p:nvSpPr>
                <p:spPr bwMode="auto">
                  <a:xfrm>
                    <a:off x="4111" y="32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7" name="Freeform 613"/>
                  <p:cNvSpPr>
                    <a:spLocks noChangeAspect="1"/>
                  </p:cNvSpPr>
                  <p:nvPr/>
                </p:nvSpPr>
                <p:spPr bwMode="auto">
                  <a:xfrm>
                    <a:off x="4112" y="3232"/>
                    <a:ext cx="0"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8" name="Freeform 614"/>
                  <p:cNvSpPr>
                    <a:spLocks noChangeAspect="1" noEditPoints="1"/>
                  </p:cNvSpPr>
                  <p:nvPr/>
                </p:nvSpPr>
                <p:spPr bwMode="auto">
                  <a:xfrm>
                    <a:off x="4111" y="3233"/>
                    <a:ext cx="1"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899" name="Freeform 615"/>
                  <p:cNvSpPr>
                    <a:spLocks noChangeAspect="1" noEditPoints="1"/>
                  </p:cNvSpPr>
                  <p:nvPr/>
                </p:nvSpPr>
                <p:spPr bwMode="auto">
                  <a:xfrm>
                    <a:off x="4111" y="3232"/>
                    <a:ext cx="1" cy="2"/>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00" name="Freeform 616"/>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01" name="Freeform 617"/>
                  <p:cNvSpPr>
                    <a:spLocks noChangeAspect="1" noEditPoints="1"/>
                  </p:cNvSpPr>
                  <p:nvPr/>
                </p:nvSpPr>
                <p:spPr bwMode="auto">
                  <a:xfrm>
                    <a:off x="4111" y="3232"/>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02" name="Freeform 618"/>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03" name="Freeform 619"/>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04" name="Freeform 620"/>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05" name="Oval 621"/>
                  <p:cNvSpPr>
                    <a:spLocks noChangeAspect="1" noChangeArrowheads="1"/>
                  </p:cNvSpPr>
                  <p:nvPr/>
                </p:nvSpPr>
                <p:spPr bwMode="auto">
                  <a:xfrm>
                    <a:off x="4111" y="3232"/>
                    <a:ext cx="0"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906" name="Freeform 622"/>
                  <p:cNvSpPr>
                    <a:spLocks noChangeAspect="1" noEditPoints="1"/>
                  </p:cNvSpPr>
                  <p:nvPr/>
                </p:nvSpPr>
                <p:spPr bwMode="auto">
                  <a:xfrm>
                    <a:off x="4111" y="3232"/>
                    <a:ext cx="0" cy="1"/>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0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07" name="Freeform 623"/>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08" name="Freeform 624"/>
                  <p:cNvSpPr>
                    <a:spLocks noChangeAspect="1" noEditPoints="1"/>
                  </p:cNvSpPr>
                  <p:nvPr/>
                </p:nvSpPr>
                <p:spPr bwMode="auto">
                  <a:xfrm>
                    <a:off x="4111" y="32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09" name="Freeform 625"/>
                  <p:cNvSpPr>
                    <a:spLocks noChangeAspect="1" noEditPoints="1"/>
                  </p:cNvSpPr>
                  <p:nvPr/>
                </p:nvSpPr>
                <p:spPr bwMode="auto">
                  <a:xfrm>
                    <a:off x="4111" y="32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0" name="Freeform 626"/>
                  <p:cNvSpPr>
                    <a:spLocks noChangeAspect="1" noEditPoints="1"/>
                  </p:cNvSpPr>
                  <p:nvPr/>
                </p:nvSpPr>
                <p:spPr bwMode="auto">
                  <a:xfrm>
                    <a:off x="4111" y="32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1" name="Freeform 627"/>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2" name="Freeform 628"/>
                  <p:cNvSpPr>
                    <a:spLocks noChangeAspect="1" noEditPoints="1"/>
                  </p:cNvSpPr>
                  <p:nvPr/>
                </p:nvSpPr>
                <p:spPr bwMode="auto">
                  <a:xfrm>
                    <a:off x="4111" y="32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3" name="Freeform 629"/>
                  <p:cNvSpPr>
                    <a:spLocks noChangeAspect="1" noEditPoints="1"/>
                  </p:cNvSpPr>
                  <p:nvPr/>
                </p:nvSpPr>
                <p:spPr bwMode="auto">
                  <a:xfrm>
                    <a:off x="4111" y="3232"/>
                    <a:ext cx="1" cy="2"/>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4" name="Freeform 630"/>
                  <p:cNvSpPr>
                    <a:spLocks noChangeAspect="1" noEditPoints="1"/>
                  </p:cNvSpPr>
                  <p:nvPr/>
                </p:nvSpPr>
                <p:spPr bwMode="auto">
                  <a:xfrm>
                    <a:off x="4112" y="3232"/>
                    <a:ext cx="0"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5" name="Freeform 631"/>
                  <p:cNvSpPr>
                    <a:spLocks noChangeAspect="1" noEditPoints="1"/>
                  </p:cNvSpPr>
                  <p:nvPr/>
                </p:nvSpPr>
                <p:spPr bwMode="auto">
                  <a:xfrm>
                    <a:off x="4112" y="32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6" name="Freeform 632"/>
                  <p:cNvSpPr>
                    <a:spLocks noChangeAspect="1" noEditPoints="1"/>
                  </p:cNvSpPr>
                  <p:nvPr/>
                </p:nvSpPr>
                <p:spPr bwMode="auto">
                  <a:xfrm>
                    <a:off x="4080" y="3201"/>
                    <a:ext cx="66" cy="47"/>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7" name="Freeform 633"/>
                  <p:cNvSpPr>
                    <a:spLocks noChangeAspect="1" noEditPoints="1"/>
                  </p:cNvSpPr>
                  <p:nvPr/>
                </p:nvSpPr>
                <p:spPr bwMode="auto">
                  <a:xfrm>
                    <a:off x="4080" y="3201"/>
                    <a:ext cx="59" cy="3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8" name="Freeform 634"/>
                  <p:cNvSpPr>
                    <a:spLocks noChangeAspect="1" noEditPoints="1"/>
                  </p:cNvSpPr>
                  <p:nvPr/>
                </p:nvSpPr>
                <p:spPr bwMode="auto">
                  <a:xfrm>
                    <a:off x="4090" y="3217"/>
                    <a:ext cx="54" cy="31"/>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19" name="Freeform 635"/>
                  <p:cNvSpPr>
                    <a:spLocks noChangeAspect="1" noEditPoints="1"/>
                  </p:cNvSpPr>
                  <p:nvPr/>
                </p:nvSpPr>
                <p:spPr bwMode="auto">
                  <a:xfrm>
                    <a:off x="4082" y="3202"/>
                    <a:ext cx="51" cy="30"/>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0" name="Freeform 636"/>
                  <p:cNvSpPr>
                    <a:spLocks noChangeAspect="1"/>
                  </p:cNvSpPr>
                  <p:nvPr/>
                </p:nvSpPr>
                <p:spPr bwMode="auto">
                  <a:xfrm>
                    <a:off x="4095" y="3220"/>
                    <a:ext cx="46" cy="2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1" name="Freeform 637"/>
                  <p:cNvSpPr>
                    <a:spLocks noChangeAspect="1" noEditPoints="1"/>
                  </p:cNvSpPr>
                  <p:nvPr/>
                </p:nvSpPr>
                <p:spPr bwMode="auto">
                  <a:xfrm>
                    <a:off x="4083" y="3203"/>
                    <a:ext cx="46" cy="2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2" name="Freeform 638"/>
                  <p:cNvSpPr>
                    <a:spLocks noChangeAspect="1"/>
                  </p:cNvSpPr>
                  <p:nvPr/>
                </p:nvSpPr>
                <p:spPr bwMode="auto">
                  <a:xfrm>
                    <a:off x="4099" y="3224"/>
                    <a:ext cx="39" cy="21"/>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3" name="Freeform 639"/>
                  <p:cNvSpPr>
                    <a:spLocks noChangeAspect="1" noEditPoints="1"/>
                  </p:cNvSpPr>
                  <p:nvPr/>
                </p:nvSpPr>
                <p:spPr bwMode="auto">
                  <a:xfrm>
                    <a:off x="4086" y="3205"/>
                    <a:ext cx="39" cy="2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4" name="Freeform 640"/>
                  <p:cNvSpPr>
                    <a:spLocks noChangeAspect="1" noEditPoints="1"/>
                  </p:cNvSpPr>
                  <p:nvPr/>
                </p:nvSpPr>
                <p:spPr bwMode="auto">
                  <a:xfrm>
                    <a:off x="4108" y="3231"/>
                    <a:ext cx="3" cy="2"/>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5" name="Freeform 641"/>
                  <p:cNvSpPr>
                    <a:spLocks noChangeAspect="1" noEditPoints="1"/>
                  </p:cNvSpPr>
                  <p:nvPr/>
                </p:nvSpPr>
                <p:spPr bwMode="auto">
                  <a:xfrm>
                    <a:off x="4103" y="3227"/>
                    <a:ext cx="31" cy="16"/>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6" name="Freeform 642"/>
                  <p:cNvSpPr>
                    <a:spLocks noChangeAspect="1" noEditPoints="1"/>
                  </p:cNvSpPr>
                  <p:nvPr/>
                </p:nvSpPr>
                <p:spPr bwMode="auto">
                  <a:xfrm>
                    <a:off x="4089" y="3206"/>
                    <a:ext cx="33" cy="2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7" name="Freeform 643"/>
                  <p:cNvSpPr>
                    <a:spLocks noChangeAspect="1" noEditPoints="1"/>
                  </p:cNvSpPr>
                  <p:nvPr/>
                </p:nvSpPr>
                <p:spPr bwMode="auto">
                  <a:xfrm>
                    <a:off x="4091" y="3208"/>
                    <a:ext cx="29" cy="23"/>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8" name="Freeform 644"/>
                  <p:cNvSpPr>
                    <a:spLocks noChangeAspect="1" noEditPoints="1"/>
                  </p:cNvSpPr>
                  <p:nvPr/>
                </p:nvSpPr>
                <p:spPr bwMode="auto">
                  <a:xfrm>
                    <a:off x="4110" y="3231"/>
                    <a:ext cx="19" cy="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29" name="Freeform 645"/>
                  <p:cNvSpPr>
                    <a:spLocks noChangeAspect="1" noEditPoints="1"/>
                  </p:cNvSpPr>
                  <p:nvPr/>
                </p:nvSpPr>
                <p:spPr bwMode="auto">
                  <a:xfrm>
                    <a:off x="4098" y="3211"/>
                    <a:ext cx="18" cy="18"/>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0" name="Freeform 646"/>
                  <p:cNvSpPr>
                    <a:spLocks noChangeAspect="1"/>
                  </p:cNvSpPr>
                  <p:nvPr/>
                </p:nvSpPr>
                <p:spPr bwMode="auto">
                  <a:xfrm>
                    <a:off x="4102" y="3216"/>
                    <a:ext cx="10" cy="10"/>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1" name="Freeform 647"/>
                  <p:cNvSpPr>
                    <a:spLocks noChangeAspect="1" noEditPoints="1"/>
                  </p:cNvSpPr>
                  <p:nvPr/>
                </p:nvSpPr>
                <p:spPr bwMode="auto">
                  <a:xfrm>
                    <a:off x="4115" y="3235"/>
                    <a:ext cx="5"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2" name="Freeform 648"/>
                  <p:cNvSpPr>
                    <a:spLocks noChangeAspect="1"/>
                  </p:cNvSpPr>
                  <p:nvPr/>
                </p:nvSpPr>
                <p:spPr bwMode="auto">
                  <a:xfrm>
                    <a:off x="4117" y="3233"/>
                    <a:ext cx="14"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3" name="Freeform 649"/>
                  <p:cNvSpPr>
                    <a:spLocks noChangeAspect="1"/>
                  </p:cNvSpPr>
                  <p:nvPr/>
                </p:nvSpPr>
                <p:spPr bwMode="auto">
                  <a:xfrm>
                    <a:off x="4106" y="3229"/>
                    <a:ext cx="11" cy="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4" name="Freeform 650"/>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5" name="Freeform 651"/>
                  <p:cNvSpPr>
                    <a:spLocks noChangeAspect="1" noEditPoints="1"/>
                  </p:cNvSpPr>
                  <p:nvPr/>
                </p:nvSpPr>
                <p:spPr bwMode="auto">
                  <a:xfrm>
                    <a:off x="4079" y="3196"/>
                    <a:ext cx="77" cy="71"/>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6" name="Freeform 652"/>
                  <p:cNvSpPr>
                    <a:spLocks noChangeAspect="1" noEditPoints="1"/>
                  </p:cNvSpPr>
                  <p:nvPr/>
                </p:nvSpPr>
                <p:spPr bwMode="auto">
                  <a:xfrm>
                    <a:off x="4078" y="3195"/>
                    <a:ext cx="78" cy="72"/>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7" name="Freeform 653"/>
                  <p:cNvSpPr>
                    <a:spLocks noChangeAspect="1" noEditPoints="1"/>
                  </p:cNvSpPr>
                  <p:nvPr/>
                </p:nvSpPr>
                <p:spPr bwMode="auto">
                  <a:xfrm>
                    <a:off x="4075" y="3194"/>
                    <a:ext cx="78" cy="7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8" name="Freeform 654"/>
                  <p:cNvSpPr>
                    <a:spLocks noChangeAspect="1"/>
                  </p:cNvSpPr>
                  <p:nvPr/>
                </p:nvSpPr>
                <p:spPr bwMode="auto">
                  <a:xfrm>
                    <a:off x="4148" y="3238"/>
                    <a:ext cx="0" cy="1"/>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0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39" name="Freeform 655"/>
                  <p:cNvSpPr>
                    <a:spLocks noChangeAspect="1" noEditPoints="1"/>
                  </p:cNvSpPr>
                  <p:nvPr/>
                </p:nvSpPr>
                <p:spPr bwMode="auto">
                  <a:xfrm>
                    <a:off x="4073" y="3194"/>
                    <a:ext cx="80" cy="82"/>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0" name="Freeform 656"/>
                  <p:cNvSpPr>
                    <a:spLocks noChangeAspect="1" noEditPoints="1"/>
                  </p:cNvSpPr>
                  <p:nvPr/>
                </p:nvSpPr>
                <p:spPr bwMode="auto">
                  <a:xfrm>
                    <a:off x="4072" y="3197"/>
                    <a:ext cx="80" cy="7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1" name="Freeform 657"/>
                  <p:cNvSpPr>
                    <a:spLocks noChangeAspect="1" noEditPoints="1"/>
                  </p:cNvSpPr>
                  <p:nvPr/>
                </p:nvSpPr>
                <p:spPr bwMode="auto">
                  <a:xfrm>
                    <a:off x="4072" y="3198"/>
                    <a:ext cx="79" cy="7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2" name="Freeform 658"/>
                  <p:cNvSpPr>
                    <a:spLocks noChangeAspect="1" noEditPoints="1"/>
                  </p:cNvSpPr>
                  <p:nvPr/>
                </p:nvSpPr>
                <p:spPr bwMode="auto">
                  <a:xfrm>
                    <a:off x="4063" y="3198"/>
                    <a:ext cx="86" cy="75"/>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3" name="Freeform 659"/>
                  <p:cNvSpPr>
                    <a:spLocks noChangeAspect="1" noEditPoints="1"/>
                  </p:cNvSpPr>
                  <p:nvPr/>
                </p:nvSpPr>
                <p:spPr bwMode="auto">
                  <a:xfrm>
                    <a:off x="4063" y="3199"/>
                    <a:ext cx="84" cy="73"/>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4" name="Freeform 660"/>
                  <p:cNvSpPr>
                    <a:spLocks noChangeAspect="1" noEditPoints="1"/>
                  </p:cNvSpPr>
                  <p:nvPr/>
                </p:nvSpPr>
                <p:spPr bwMode="auto">
                  <a:xfrm>
                    <a:off x="4080" y="3214"/>
                    <a:ext cx="76" cy="57"/>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5" name="Freeform 661"/>
                  <p:cNvSpPr>
                    <a:spLocks noChangeAspect="1" noEditPoints="1"/>
                  </p:cNvSpPr>
                  <p:nvPr/>
                </p:nvSpPr>
                <p:spPr bwMode="auto">
                  <a:xfrm>
                    <a:off x="4084" y="3217"/>
                    <a:ext cx="72" cy="54"/>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6" name="Freeform 662"/>
                  <p:cNvSpPr>
                    <a:spLocks noChangeAspect="1" noEditPoints="1"/>
                  </p:cNvSpPr>
                  <p:nvPr/>
                </p:nvSpPr>
                <p:spPr bwMode="auto">
                  <a:xfrm>
                    <a:off x="4085" y="3220"/>
                    <a:ext cx="71" cy="51"/>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7" name="Freeform 663"/>
                  <p:cNvSpPr>
                    <a:spLocks noChangeAspect="1" noEditPoints="1"/>
                  </p:cNvSpPr>
                  <p:nvPr/>
                </p:nvSpPr>
                <p:spPr bwMode="auto">
                  <a:xfrm>
                    <a:off x="4088" y="3222"/>
                    <a:ext cx="67" cy="49"/>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8" name="Freeform 664"/>
                  <p:cNvSpPr>
                    <a:spLocks noChangeAspect="1" noEditPoints="1"/>
                  </p:cNvSpPr>
                  <p:nvPr/>
                </p:nvSpPr>
                <p:spPr bwMode="auto">
                  <a:xfrm>
                    <a:off x="4090" y="3225"/>
                    <a:ext cx="64" cy="45"/>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49" name="Freeform 665"/>
                  <p:cNvSpPr>
                    <a:spLocks noChangeAspect="1" noEditPoints="1"/>
                  </p:cNvSpPr>
                  <p:nvPr/>
                </p:nvSpPr>
                <p:spPr bwMode="auto">
                  <a:xfrm>
                    <a:off x="4092" y="3226"/>
                    <a:ext cx="59" cy="39"/>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0" name="Freeform 666"/>
                  <p:cNvSpPr>
                    <a:spLocks noChangeAspect="1"/>
                  </p:cNvSpPr>
                  <p:nvPr/>
                </p:nvSpPr>
                <p:spPr bwMode="auto">
                  <a:xfrm>
                    <a:off x="4093" y="3228"/>
                    <a:ext cx="58" cy="37"/>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1" name="Freeform 667"/>
                  <p:cNvSpPr>
                    <a:spLocks noChangeAspect="1" noEditPoints="1"/>
                  </p:cNvSpPr>
                  <p:nvPr/>
                </p:nvSpPr>
                <p:spPr bwMode="auto">
                  <a:xfrm>
                    <a:off x="4095" y="3230"/>
                    <a:ext cx="55" cy="34"/>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2" name="Freeform 668"/>
                  <p:cNvSpPr>
                    <a:spLocks noChangeAspect="1" noEditPoints="1"/>
                  </p:cNvSpPr>
                  <p:nvPr/>
                </p:nvSpPr>
                <p:spPr bwMode="auto">
                  <a:xfrm>
                    <a:off x="4097" y="3231"/>
                    <a:ext cx="52" cy="3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3" name="Freeform 669"/>
                  <p:cNvSpPr>
                    <a:spLocks noChangeAspect="1" noEditPoints="1"/>
                  </p:cNvSpPr>
                  <p:nvPr/>
                </p:nvSpPr>
                <p:spPr bwMode="auto">
                  <a:xfrm>
                    <a:off x="4098" y="3232"/>
                    <a:ext cx="50" cy="2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4" name="Freeform 670"/>
                  <p:cNvSpPr>
                    <a:spLocks noChangeAspect="1" noEditPoints="1"/>
                  </p:cNvSpPr>
                  <p:nvPr/>
                </p:nvSpPr>
                <p:spPr bwMode="auto">
                  <a:xfrm>
                    <a:off x="4099" y="3233"/>
                    <a:ext cx="48" cy="2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5" name="Freeform 671"/>
                  <p:cNvSpPr>
                    <a:spLocks noChangeAspect="1" noEditPoints="1"/>
                  </p:cNvSpPr>
                  <p:nvPr/>
                </p:nvSpPr>
                <p:spPr bwMode="auto">
                  <a:xfrm>
                    <a:off x="4100" y="3234"/>
                    <a:ext cx="46" cy="2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6" name="Freeform 672"/>
                  <p:cNvSpPr>
                    <a:spLocks noChangeAspect="1" noEditPoints="1"/>
                  </p:cNvSpPr>
                  <p:nvPr/>
                </p:nvSpPr>
                <p:spPr bwMode="auto">
                  <a:xfrm>
                    <a:off x="4101" y="3235"/>
                    <a:ext cx="44" cy="2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7" name="Freeform 673"/>
                  <p:cNvSpPr>
                    <a:spLocks noChangeAspect="1"/>
                  </p:cNvSpPr>
                  <p:nvPr/>
                </p:nvSpPr>
                <p:spPr bwMode="auto">
                  <a:xfrm>
                    <a:off x="4102" y="3236"/>
                    <a:ext cx="41" cy="23"/>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8" name="Freeform 674"/>
                  <p:cNvSpPr>
                    <a:spLocks noChangeAspect="1" noEditPoints="1"/>
                  </p:cNvSpPr>
                  <p:nvPr/>
                </p:nvSpPr>
                <p:spPr bwMode="auto">
                  <a:xfrm>
                    <a:off x="4104" y="3237"/>
                    <a:ext cx="38" cy="2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59" name="Freeform 675"/>
                  <p:cNvSpPr>
                    <a:spLocks noChangeAspect="1"/>
                  </p:cNvSpPr>
                  <p:nvPr/>
                </p:nvSpPr>
                <p:spPr bwMode="auto">
                  <a:xfrm>
                    <a:off x="4104" y="3238"/>
                    <a:ext cx="36" cy="19"/>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0" name="Freeform 676"/>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1" name="Freeform 677"/>
                  <p:cNvSpPr>
                    <a:spLocks noChangeAspect="1" noEditPoints="1"/>
                  </p:cNvSpPr>
                  <p:nvPr/>
                </p:nvSpPr>
                <p:spPr bwMode="auto">
                  <a:xfrm>
                    <a:off x="4070" y="3217"/>
                    <a:ext cx="1" cy="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2" name="Freeform 678"/>
                  <p:cNvSpPr>
                    <a:spLocks noChangeAspect="1" noEditPoints="1"/>
                  </p:cNvSpPr>
                  <p:nvPr/>
                </p:nvSpPr>
                <p:spPr bwMode="auto">
                  <a:xfrm>
                    <a:off x="4070" y="3215"/>
                    <a:ext cx="3" cy="15"/>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3" name="Freeform 679"/>
                  <p:cNvSpPr>
                    <a:spLocks noChangeAspect="1" noEditPoints="1"/>
                  </p:cNvSpPr>
                  <p:nvPr/>
                </p:nvSpPr>
                <p:spPr bwMode="auto">
                  <a:xfrm>
                    <a:off x="4070" y="3213"/>
                    <a:ext cx="0" cy="5"/>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4" name="Freeform 680"/>
                  <p:cNvSpPr>
                    <a:spLocks noChangeAspect="1" noEditPoints="1"/>
                  </p:cNvSpPr>
                  <p:nvPr/>
                </p:nvSpPr>
                <p:spPr bwMode="auto">
                  <a:xfrm>
                    <a:off x="4081" y="3240"/>
                    <a:ext cx="2" cy="3"/>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5" name="Freeform 681"/>
                  <p:cNvSpPr>
                    <a:spLocks noChangeAspect="1" noEditPoints="1"/>
                  </p:cNvSpPr>
                  <p:nvPr/>
                </p:nvSpPr>
                <p:spPr bwMode="auto">
                  <a:xfrm>
                    <a:off x="4070" y="3209"/>
                    <a:ext cx="0"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6" name="Freeform 682"/>
                  <p:cNvSpPr>
                    <a:spLocks noChangeAspect="1" noEditPoints="1"/>
                  </p:cNvSpPr>
                  <p:nvPr/>
                </p:nvSpPr>
                <p:spPr bwMode="auto">
                  <a:xfrm>
                    <a:off x="4081" y="3240"/>
                    <a:ext cx="11" cy="11"/>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7" name="Freeform 683"/>
                  <p:cNvSpPr>
                    <a:spLocks noChangeAspect="1" noEditPoints="1"/>
                  </p:cNvSpPr>
                  <p:nvPr/>
                </p:nvSpPr>
                <p:spPr bwMode="auto">
                  <a:xfrm>
                    <a:off x="4070" y="3206"/>
                    <a:ext cx="1" cy="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8" name="Freeform 684"/>
                  <p:cNvSpPr>
                    <a:spLocks noChangeAspect="1" noEditPoints="1"/>
                  </p:cNvSpPr>
                  <p:nvPr/>
                </p:nvSpPr>
                <p:spPr bwMode="auto">
                  <a:xfrm>
                    <a:off x="4089" y="3248"/>
                    <a:ext cx="16" cy="12"/>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69" name="Freeform 685"/>
                  <p:cNvSpPr>
                    <a:spLocks noChangeAspect="1" noEditPoints="1"/>
                  </p:cNvSpPr>
                  <p:nvPr/>
                </p:nvSpPr>
                <p:spPr bwMode="auto">
                  <a:xfrm>
                    <a:off x="4071" y="3202"/>
                    <a:ext cx="32" cy="4"/>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0" name="Freeform 686"/>
                  <p:cNvSpPr>
                    <a:spLocks noChangeAspect="1" noEditPoints="1"/>
                  </p:cNvSpPr>
                  <p:nvPr/>
                </p:nvSpPr>
                <p:spPr bwMode="auto">
                  <a:xfrm>
                    <a:off x="4108" y="3261"/>
                    <a:ext cx="5" cy="3"/>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1" name="Freeform 687"/>
                  <p:cNvSpPr>
                    <a:spLocks noChangeAspect="1" noEditPoints="1"/>
                  </p:cNvSpPr>
                  <p:nvPr/>
                </p:nvSpPr>
                <p:spPr bwMode="auto">
                  <a:xfrm>
                    <a:off x="4121" y="3267"/>
                    <a:ext cx="10" cy="3"/>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2" name="Freeform 688"/>
                  <p:cNvSpPr>
                    <a:spLocks noChangeAspect="1" noEditPoints="1"/>
                  </p:cNvSpPr>
                  <p:nvPr/>
                </p:nvSpPr>
                <p:spPr bwMode="auto">
                  <a:xfrm>
                    <a:off x="4074" y="3199"/>
                    <a:ext cx="74" cy="42"/>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3" name="Freeform 689"/>
                  <p:cNvSpPr>
                    <a:spLocks noChangeAspect="1" noEditPoints="1"/>
                  </p:cNvSpPr>
                  <p:nvPr/>
                </p:nvSpPr>
                <p:spPr bwMode="auto">
                  <a:xfrm>
                    <a:off x="4140" y="3239"/>
                    <a:ext cx="13" cy="3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4" name="Freeform 690"/>
                  <p:cNvSpPr>
                    <a:spLocks noChangeAspect="1" noEditPoints="1"/>
                  </p:cNvSpPr>
                  <p:nvPr/>
                </p:nvSpPr>
                <p:spPr bwMode="auto">
                  <a:xfrm>
                    <a:off x="4124" y="324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5" name="Freeform 691"/>
                  <p:cNvSpPr>
                    <a:spLocks noChangeAspect="1"/>
                  </p:cNvSpPr>
                  <p:nvPr/>
                </p:nvSpPr>
                <p:spPr bwMode="auto">
                  <a:xfrm>
                    <a:off x="4121" y="3239"/>
                    <a:ext cx="3"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6" name="Freeform 692"/>
                  <p:cNvSpPr>
                    <a:spLocks noChangeAspect="1"/>
                  </p:cNvSpPr>
                  <p:nvPr/>
                </p:nvSpPr>
                <p:spPr bwMode="auto">
                  <a:xfrm>
                    <a:off x="4117" y="3237"/>
                    <a:ext cx="4" cy="2"/>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7" name="Freeform 693"/>
                  <p:cNvSpPr>
                    <a:spLocks noChangeAspect="1"/>
                  </p:cNvSpPr>
                  <p:nvPr/>
                </p:nvSpPr>
                <p:spPr bwMode="auto">
                  <a:xfrm>
                    <a:off x="4113" y="3235"/>
                    <a:ext cx="4" cy="2"/>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8" name="Freeform 694"/>
                  <p:cNvSpPr>
                    <a:spLocks noChangeAspect="1" noEditPoints="1"/>
                  </p:cNvSpPr>
                  <p:nvPr/>
                </p:nvSpPr>
                <p:spPr bwMode="auto">
                  <a:xfrm>
                    <a:off x="4111" y="3234"/>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79" name="Freeform 695"/>
                  <p:cNvSpPr>
                    <a:spLocks noChangeAspect="1" noEditPoints="1"/>
                  </p:cNvSpPr>
                  <p:nvPr/>
                </p:nvSpPr>
                <p:spPr bwMode="auto">
                  <a:xfrm>
                    <a:off x="4113" y="3234"/>
                    <a:ext cx="4"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0" name="Freeform 696"/>
                  <p:cNvSpPr>
                    <a:spLocks noChangeAspect="1" noEditPoints="1"/>
                  </p:cNvSpPr>
                  <p:nvPr/>
                </p:nvSpPr>
                <p:spPr bwMode="auto">
                  <a:xfrm>
                    <a:off x="4084" y="3211"/>
                    <a:ext cx="30" cy="2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1" name="Freeform 697"/>
                  <p:cNvSpPr>
                    <a:spLocks noChangeAspect="1" noEditPoints="1"/>
                  </p:cNvSpPr>
                  <p:nvPr/>
                </p:nvSpPr>
                <p:spPr bwMode="auto">
                  <a:xfrm>
                    <a:off x="4084" y="3211"/>
                    <a:ext cx="28" cy="21"/>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2" name="Freeform 698"/>
                  <p:cNvSpPr>
                    <a:spLocks noChangeAspect="1"/>
                  </p:cNvSpPr>
                  <p:nvPr/>
                </p:nvSpPr>
                <p:spPr bwMode="auto">
                  <a:xfrm>
                    <a:off x="4108" y="3231"/>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3" name="Freeform 699"/>
                  <p:cNvSpPr>
                    <a:spLocks noChangeAspect="1" noEditPoints="1"/>
                  </p:cNvSpPr>
                  <p:nvPr/>
                </p:nvSpPr>
                <p:spPr bwMode="auto">
                  <a:xfrm>
                    <a:off x="4106" y="3229"/>
                    <a:ext cx="2"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4" name="Freeform 700"/>
                  <p:cNvSpPr>
                    <a:spLocks noChangeAspect="1" noEditPoints="1"/>
                  </p:cNvSpPr>
                  <p:nvPr/>
                </p:nvSpPr>
                <p:spPr bwMode="auto">
                  <a:xfrm>
                    <a:off x="4111" y="32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5" name="Freeform 701"/>
                  <p:cNvSpPr>
                    <a:spLocks noChangeAspect="1"/>
                  </p:cNvSpPr>
                  <p:nvPr/>
                </p:nvSpPr>
                <p:spPr bwMode="auto">
                  <a:xfrm>
                    <a:off x="4111" y="32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6" name="Freeform 702"/>
                  <p:cNvSpPr>
                    <a:spLocks noChangeAspect="1"/>
                  </p:cNvSpPr>
                  <p:nvPr/>
                </p:nvSpPr>
                <p:spPr bwMode="auto">
                  <a:xfrm>
                    <a:off x="4112" y="3232"/>
                    <a:ext cx="0"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7" name="Freeform 703"/>
                  <p:cNvSpPr>
                    <a:spLocks noChangeAspect="1" noEditPoints="1"/>
                  </p:cNvSpPr>
                  <p:nvPr/>
                </p:nvSpPr>
                <p:spPr bwMode="auto">
                  <a:xfrm>
                    <a:off x="4111" y="3233"/>
                    <a:ext cx="1"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8" name="Freeform 704"/>
                  <p:cNvSpPr>
                    <a:spLocks noChangeAspect="1" noEditPoints="1"/>
                  </p:cNvSpPr>
                  <p:nvPr/>
                </p:nvSpPr>
                <p:spPr bwMode="auto">
                  <a:xfrm>
                    <a:off x="4111" y="3232"/>
                    <a:ext cx="1" cy="2"/>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89" name="Freeform 705"/>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90" name="Freeform 706"/>
                  <p:cNvSpPr>
                    <a:spLocks noChangeAspect="1" noEditPoints="1"/>
                  </p:cNvSpPr>
                  <p:nvPr/>
                </p:nvSpPr>
                <p:spPr bwMode="auto">
                  <a:xfrm>
                    <a:off x="4111" y="3232"/>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91" name="Freeform 707"/>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92" name="Freeform 708"/>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93" name="Freeform 709"/>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94" name="Oval 710"/>
                  <p:cNvSpPr>
                    <a:spLocks noChangeAspect="1" noChangeArrowheads="1"/>
                  </p:cNvSpPr>
                  <p:nvPr/>
                </p:nvSpPr>
                <p:spPr bwMode="auto">
                  <a:xfrm>
                    <a:off x="4111" y="3232"/>
                    <a:ext cx="0"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995" name="Freeform 711"/>
                  <p:cNvSpPr>
                    <a:spLocks noChangeAspect="1" noEditPoints="1"/>
                  </p:cNvSpPr>
                  <p:nvPr/>
                </p:nvSpPr>
                <p:spPr bwMode="auto">
                  <a:xfrm>
                    <a:off x="4111" y="3232"/>
                    <a:ext cx="0" cy="1"/>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0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96" name="Freeform 712"/>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97" name="Freeform 713"/>
                  <p:cNvSpPr>
                    <a:spLocks noChangeAspect="1" noEditPoints="1"/>
                  </p:cNvSpPr>
                  <p:nvPr/>
                </p:nvSpPr>
                <p:spPr bwMode="auto">
                  <a:xfrm>
                    <a:off x="4111" y="32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98" name="Freeform 714"/>
                  <p:cNvSpPr>
                    <a:spLocks noChangeAspect="1" noEditPoints="1"/>
                  </p:cNvSpPr>
                  <p:nvPr/>
                </p:nvSpPr>
                <p:spPr bwMode="auto">
                  <a:xfrm>
                    <a:off x="4111" y="32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999" name="Freeform 715"/>
                  <p:cNvSpPr>
                    <a:spLocks noChangeAspect="1" noEditPoints="1"/>
                  </p:cNvSpPr>
                  <p:nvPr/>
                </p:nvSpPr>
                <p:spPr bwMode="auto">
                  <a:xfrm>
                    <a:off x="4111" y="32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0" name="Freeform 716"/>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1" name="Freeform 717"/>
                  <p:cNvSpPr>
                    <a:spLocks noChangeAspect="1" noEditPoints="1"/>
                  </p:cNvSpPr>
                  <p:nvPr/>
                </p:nvSpPr>
                <p:spPr bwMode="auto">
                  <a:xfrm>
                    <a:off x="4111" y="32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2" name="Freeform 718"/>
                  <p:cNvSpPr>
                    <a:spLocks noChangeAspect="1" noEditPoints="1"/>
                  </p:cNvSpPr>
                  <p:nvPr/>
                </p:nvSpPr>
                <p:spPr bwMode="auto">
                  <a:xfrm>
                    <a:off x="4111" y="3232"/>
                    <a:ext cx="1" cy="2"/>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3" name="Freeform 719"/>
                  <p:cNvSpPr>
                    <a:spLocks noChangeAspect="1" noEditPoints="1"/>
                  </p:cNvSpPr>
                  <p:nvPr/>
                </p:nvSpPr>
                <p:spPr bwMode="auto">
                  <a:xfrm>
                    <a:off x="4112" y="3232"/>
                    <a:ext cx="0"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4" name="Freeform 720"/>
                  <p:cNvSpPr>
                    <a:spLocks noChangeAspect="1" noEditPoints="1"/>
                  </p:cNvSpPr>
                  <p:nvPr/>
                </p:nvSpPr>
                <p:spPr bwMode="auto">
                  <a:xfrm>
                    <a:off x="4112" y="32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5" name="Freeform 721"/>
                  <p:cNvSpPr>
                    <a:spLocks noChangeAspect="1" noEditPoints="1"/>
                  </p:cNvSpPr>
                  <p:nvPr/>
                </p:nvSpPr>
                <p:spPr bwMode="auto">
                  <a:xfrm>
                    <a:off x="4080" y="3201"/>
                    <a:ext cx="66" cy="47"/>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6" name="Freeform 722"/>
                  <p:cNvSpPr>
                    <a:spLocks noChangeAspect="1" noEditPoints="1"/>
                  </p:cNvSpPr>
                  <p:nvPr/>
                </p:nvSpPr>
                <p:spPr bwMode="auto">
                  <a:xfrm>
                    <a:off x="4080" y="3201"/>
                    <a:ext cx="59" cy="3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7" name="Freeform 723"/>
                  <p:cNvSpPr>
                    <a:spLocks noChangeAspect="1" noEditPoints="1"/>
                  </p:cNvSpPr>
                  <p:nvPr/>
                </p:nvSpPr>
                <p:spPr bwMode="auto">
                  <a:xfrm>
                    <a:off x="4090" y="3217"/>
                    <a:ext cx="54" cy="31"/>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8" name="Freeform 724"/>
                  <p:cNvSpPr>
                    <a:spLocks noChangeAspect="1" noEditPoints="1"/>
                  </p:cNvSpPr>
                  <p:nvPr/>
                </p:nvSpPr>
                <p:spPr bwMode="auto">
                  <a:xfrm>
                    <a:off x="4082" y="3202"/>
                    <a:ext cx="51" cy="30"/>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09" name="Freeform 725"/>
                  <p:cNvSpPr>
                    <a:spLocks noChangeAspect="1"/>
                  </p:cNvSpPr>
                  <p:nvPr/>
                </p:nvSpPr>
                <p:spPr bwMode="auto">
                  <a:xfrm>
                    <a:off x="4095" y="3220"/>
                    <a:ext cx="46" cy="2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0" name="Freeform 726"/>
                  <p:cNvSpPr>
                    <a:spLocks noChangeAspect="1" noEditPoints="1"/>
                  </p:cNvSpPr>
                  <p:nvPr/>
                </p:nvSpPr>
                <p:spPr bwMode="auto">
                  <a:xfrm>
                    <a:off x="4083" y="3203"/>
                    <a:ext cx="46" cy="2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1" name="Freeform 727"/>
                  <p:cNvSpPr>
                    <a:spLocks noChangeAspect="1"/>
                  </p:cNvSpPr>
                  <p:nvPr/>
                </p:nvSpPr>
                <p:spPr bwMode="auto">
                  <a:xfrm>
                    <a:off x="4099" y="3224"/>
                    <a:ext cx="39" cy="21"/>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2" name="Freeform 728"/>
                  <p:cNvSpPr>
                    <a:spLocks noChangeAspect="1" noEditPoints="1"/>
                  </p:cNvSpPr>
                  <p:nvPr/>
                </p:nvSpPr>
                <p:spPr bwMode="auto">
                  <a:xfrm>
                    <a:off x="4086" y="3205"/>
                    <a:ext cx="39" cy="2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3" name="Freeform 729"/>
                  <p:cNvSpPr>
                    <a:spLocks noChangeAspect="1" noEditPoints="1"/>
                  </p:cNvSpPr>
                  <p:nvPr/>
                </p:nvSpPr>
                <p:spPr bwMode="auto">
                  <a:xfrm>
                    <a:off x="4108" y="3231"/>
                    <a:ext cx="3" cy="2"/>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4" name="Freeform 730"/>
                  <p:cNvSpPr>
                    <a:spLocks noChangeAspect="1" noEditPoints="1"/>
                  </p:cNvSpPr>
                  <p:nvPr/>
                </p:nvSpPr>
                <p:spPr bwMode="auto">
                  <a:xfrm>
                    <a:off x="4103" y="3227"/>
                    <a:ext cx="31" cy="16"/>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5" name="Freeform 731"/>
                  <p:cNvSpPr>
                    <a:spLocks noChangeAspect="1" noEditPoints="1"/>
                  </p:cNvSpPr>
                  <p:nvPr/>
                </p:nvSpPr>
                <p:spPr bwMode="auto">
                  <a:xfrm>
                    <a:off x="4089" y="3206"/>
                    <a:ext cx="33" cy="2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6" name="Freeform 732"/>
                  <p:cNvSpPr>
                    <a:spLocks noChangeAspect="1" noEditPoints="1"/>
                  </p:cNvSpPr>
                  <p:nvPr/>
                </p:nvSpPr>
                <p:spPr bwMode="auto">
                  <a:xfrm>
                    <a:off x="4091" y="3208"/>
                    <a:ext cx="29" cy="23"/>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7" name="Freeform 733"/>
                  <p:cNvSpPr>
                    <a:spLocks noChangeAspect="1" noEditPoints="1"/>
                  </p:cNvSpPr>
                  <p:nvPr/>
                </p:nvSpPr>
                <p:spPr bwMode="auto">
                  <a:xfrm>
                    <a:off x="4110" y="3231"/>
                    <a:ext cx="19" cy="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8" name="Freeform 734"/>
                  <p:cNvSpPr>
                    <a:spLocks noChangeAspect="1" noEditPoints="1"/>
                  </p:cNvSpPr>
                  <p:nvPr/>
                </p:nvSpPr>
                <p:spPr bwMode="auto">
                  <a:xfrm>
                    <a:off x="4098" y="3211"/>
                    <a:ext cx="18" cy="18"/>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19" name="Freeform 735"/>
                  <p:cNvSpPr>
                    <a:spLocks noChangeAspect="1"/>
                  </p:cNvSpPr>
                  <p:nvPr/>
                </p:nvSpPr>
                <p:spPr bwMode="auto">
                  <a:xfrm>
                    <a:off x="4102" y="3216"/>
                    <a:ext cx="10" cy="10"/>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0" name="Freeform 736"/>
                  <p:cNvSpPr>
                    <a:spLocks noChangeAspect="1" noEditPoints="1"/>
                  </p:cNvSpPr>
                  <p:nvPr/>
                </p:nvSpPr>
                <p:spPr bwMode="auto">
                  <a:xfrm>
                    <a:off x="4115" y="3235"/>
                    <a:ext cx="5"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1" name="Freeform 737"/>
                  <p:cNvSpPr>
                    <a:spLocks noChangeAspect="1"/>
                  </p:cNvSpPr>
                  <p:nvPr/>
                </p:nvSpPr>
                <p:spPr bwMode="auto">
                  <a:xfrm>
                    <a:off x="4117" y="3233"/>
                    <a:ext cx="14"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2" name="Freeform 738"/>
                  <p:cNvSpPr>
                    <a:spLocks noChangeAspect="1"/>
                  </p:cNvSpPr>
                  <p:nvPr/>
                </p:nvSpPr>
                <p:spPr bwMode="auto">
                  <a:xfrm>
                    <a:off x="4106" y="3229"/>
                    <a:ext cx="11" cy="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3" name="Freeform 739"/>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4" name="Freeform 740"/>
                  <p:cNvSpPr>
                    <a:spLocks noChangeAspect="1" noEditPoints="1"/>
                  </p:cNvSpPr>
                  <p:nvPr/>
                </p:nvSpPr>
                <p:spPr bwMode="auto">
                  <a:xfrm>
                    <a:off x="4079" y="3196"/>
                    <a:ext cx="77" cy="71"/>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5" name="Freeform 741"/>
                  <p:cNvSpPr>
                    <a:spLocks noChangeAspect="1" noEditPoints="1"/>
                  </p:cNvSpPr>
                  <p:nvPr/>
                </p:nvSpPr>
                <p:spPr bwMode="auto">
                  <a:xfrm>
                    <a:off x="4078" y="3195"/>
                    <a:ext cx="78" cy="72"/>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6" name="Freeform 742"/>
                  <p:cNvSpPr>
                    <a:spLocks noChangeAspect="1" noEditPoints="1"/>
                  </p:cNvSpPr>
                  <p:nvPr/>
                </p:nvSpPr>
                <p:spPr bwMode="auto">
                  <a:xfrm>
                    <a:off x="4075" y="3194"/>
                    <a:ext cx="78" cy="7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7" name="Freeform 743"/>
                  <p:cNvSpPr>
                    <a:spLocks noChangeAspect="1"/>
                  </p:cNvSpPr>
                  <p:nvPr/>
                </p:nvSpPr>
                <p:spPr bwMode="auto">
                  <a:xfrm>
                    <a:off x="4148" y="3238"/>
                    <a:ext cx="0" cy="1"/>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0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8" name="Freeform 744"/>
                  <p:cNvSpPr>
                    <a:spLocks noChangeAspect="1" noEditPoints="1"/>
                  </p:cNvSpPr>
                  <p:nvPr/>
                </p:nvSpPr>
                <p:spPr bwMode="auto">
                  <a:xfrm>
                    <a:off x="4073" y="3194"/>
                    <a:ext cx="80" cy="82"/>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29" name="Freeform 745"/>
                  <p:cNvSpPr>
                    <a:spLocks noChangeAspect="1" noEditPoints="1"/>
                  </p:cNvSpPr>
                  <p:nvPr/>
                </p:nvSpPr>
                <p:spPr bwMode="auto">
                  <a:xfrm>
                    <a:off x="4072" y="3197"/>
                    <a:ext cx="80" cy="7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0" name="Freeform 746"/>
                  <p:cNvSpPr>
                    <a:spLocks noChangeAspect="1" noEditPoints="1"/>
                  </p:cNvSpPr>
                  <p:nvPr/>
                </p:nvSpPr>
                <p:spPr bwMode="auto">
                  <a:xfrm>
                    <a:off x="4072" y="3198"/>
                    <a:ext cx="79" cy="7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1" name="Freeform 747"/>
                  <p:cNvSpPr>
                    <a:spLocks noChangeAspect="1" noEditPoints="1"/>
                  </p:cNvSpPr>
                  <p:nvPr/>
                </p:nvSpPr>
                <p:spPr bwMode="auto">
                  <a:xfrm>
                    <a:off x="4063" y="3198"/>
                    <a:ext cx="86" cy="75"/>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2" name="Freeform 748"/>
                  <p:cNvSpPr>
                    <a:spLocks noChangeAspect="1" noEditPoints="1"/>
                  </p:cNvSpPr>
                  <p:nvPr/>
                </p:nvSpPr>
                <p:spPr bwMode="auto">
                  <a:xfrm>
                    <a:off x="4063" y="3199"/>
                    <a:ext cx="84" cy="73"/>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3" name="Freeform 749"/>
                  <p:cNvSpPr>
                    <a:spLocks noChangeAspect="1" noEditPoints="1"/>
                  </p:cNvSpPr>
                  <p:nvPr/>
                </p:nvSpPr>
                <p:spPr bwMode="auto">
                  <a:xfrm>
                    <a:off x="4080" y="3214"/>
                    <a:ext cx="76" cy="57"/>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4" name="Freeform 750"/>
                  <p:cNvSpPr>
                    <a:spLocks noChangeAspect="1" noEditPoints="1"/>
                  </p:cNvSpPr>
                  <p:nvPr/>
                </p:nvSpPr>
                <p:spPr bwMode="auto">
                  <a:xfrm>
                    <a:off x="4084" y="3217"/>
                    <a:ext cx="72" cy="54"/>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5" name="Freeform 751"/>
                  <p:cNvSpPr>
                    <a:spLocks noChangeAspect="1" noEditPoints="1"/>
                  </p:cNvSpPr>
                  <p:nvPr/>
                </p:nvSpPr>
                <p:spPr bwMode="auto">
                  <a:xfrm>
                    <a:off x="4085" y="3220"/>
                    <a:ext cx="71" cy="51"/>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6" name="Freeform 752"/>
                  <p:cNvSpPr>
                    <a:spLocks noChangeAspect="1" noEditPoints="1"/>
                  </p:cNvSpPr>
                  <p:nvPr/>
                </p:nvSpPr>
                <p:spPr bwMode="auto">
                  <a:xfrm>
                    <a:off x="4088" y="3222"/>
                    <a:ext cx="67" cy="49"/>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7" name="Freeform 753"/>
                  <p:cNvSpPr>
                    <a:spLocks noChangeAspect="1" noEditPoints="1"/>
                  </p:cNvSpPr>
                  <p:nvPr/>
                </p:nvSpPr>
                <p:spPr bwMode="auto">
                  <a:xfrm>
                    <a:off x="4090" y="3225"/>
                    <a:ext cx="64" cy="45"/>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8" name="Freeform 754"/>
                  <p:cNvSpPr>
                    <a:spLocks noChangeAspect="1" noEditPoints="1"/>
                  </p:cNvSpPr>
                  <p:nvPr/>
                </p:nvSpPr>
                <p:spPr bwMode="auto">
                  <a:xfrm>
                    <a:off x="4092" y="3226"/>
                    <a:ext cx="59" cy="39"/>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39" name="Freeform 755"/>
                  <p:cNvSpPr>
                    <a:spLocks noChangeAspect="1"/>
                  </p:cNvSpPr>
                  <p:nvPr/>
                </p:nvSpPr>
                <p:spPr bwMode="auto">
                  <a:xfrm>
                    <a:off x="4093" y="3228"/>
                    <a:ext cx="58" cy="37"/>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0" name="Freeform 756"/>
                  <p:cNvSpPr>
                    <a:spLocks noChangeAspect="1" noEditPoints="1"/>
                  </p:cNvSpPr>
                  <p:nvPr/>
                </p:nvSpPr>
                <p:spPr bwMode="auto">
                  <a:xfrm>
                    <a:off x="4095" y="3230"/>
                    <a:ext cx="55" cy="34"/>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1" name="Freeform 757"/>
                  <p:cNvSpPr>
                    <a:spLocks noChangeAspect="1" noEditPoints="1"/>
                  </p:cNvSpPr>
                  <p:nvPr/>
                </p:nvSpPr>
                <p:spPr bwMode="auto">
                  <a:xfrm>
                    <a:off x="4097" y="3231"/>
                    <a:ext cx="52" cy="3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2" name="Freeform 758"/>
                  <p:cNvSpPr>
                    <a:spLocks noChangeAspect="1" noEditPoints="1"/>
                  </p:cNvSpPr>
                  <p:nvPr/>
                </p:nvSpPr>
                <p:spPr bwMode="auto">
                  <a:xfrm>
                    <a:off x="4098" y="3232"/>
                    <a:ext cx="50" cy="2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3" name="Freeform 759"/>
                  <p:cNvSpPr>
                    <a:spLocks noChangeAspect="1" noEditPoints="1"/>
                  </p:cNvSpPr>
                  <p:nvPr/>
                </p:nvSpPr>
                <p:spPr bwMode="auto">
                  <a:xfrm>
                    <a:off x="4099" y="3233"/>
                    <a:ext cx="48" cy="2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4" name="Freeform 760"/>
                  <p:cNvSpPr>
                    <a:spLocks noChangeAspect="1" noEditPoints="1"/>
                  </p:cNvSpPr>
                  <p:nvPr/>
                </p:nvSpPr>
                <p:spPr bwMode="auto">
                  <a:xfrm>
                    <a:off x="4100" y="3234"/>
                    <a:ext cx="46" cy="2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5" name="Freeform 761"/>
                  <p:cNvSpPr>
                    <a:spLocks noChangeAspect="1" noEditPoints="1"/>
                  </p:cNvSpPr>
                  <p:nvPr/>
                </p:nvSpPr>
                <p:spPr bwMode="auto">
                  <a:xfrm>
                    <a:off x="4101" y="3235"/>
                    <a:ext cx="44" cy="2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6" name="Freeform 762"/>
                  <p:cNvSpPr>
                    <a:spLocks noChangeAspect="1"/>
                  </p:cNvSpPr>
                  <p:nvPr/>
                </p:nvSpPr>
                <p:spPr bwMode="auto">
                  <a:xfrm>
                    <a:off x="4102" y="3236"/>
                    <a:ext cx="41" cy="23"/>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7" name="Freeform 763"/>
                  <p:cNvSpPr>
                    <a:spLocks noChangeAspect="1" noEditPoints="1"/>
                  </p:cNvSpPr>
                  <p:nvPr/>
                </p:nvSpPr>
                <p:spPr bwMode="auto">
                  <a:xfrm>
                    <a:off x="4104" y="3237"/>
                    <a:ext cx="38" cy="2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8" name="Freeform 764"/>
                  <p:cNvSpPr>
                    <a:spLocks noChangeAspect="1"/>
                  </p:cNvSpPr>
                  <p:nvPr/>
                </p:nvSpPr>
                <p:spPr bwMode="auto">
                  <a:xfrm>
                    <a:off x="4104" y="3238"/>
                    <a:ext cx="36" cy="19"/>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49" name="Freeform 765"/>
                  <p:cNvSpPr>
                    <a:spLocks noChangeAspect="1" noEditPoints="1"/>
                  </p:cNvSpPr>
                  <p:nvPr/>
                </p:nvSpPr>
                <p:spPr bwMode="auto">
                  <a:xfrm>
                    <a:off x="4105" y="3238"/>
                    <a:ext cx="34" cy="18"/>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0" name="Freeform 766"/>
                  <p:cNvSpPr>
                    <a:spLocks noChangeAspect="1" noEditPoints="1"/>
                  </p:cNvSpPr>
                  <p:nvPr/>
                </p:nvSpPr>
                <p:spPr bwMode="auto">
                  <a:xfrm>
                    <a:off x="4106" y="3239"/>
                    <a:ext cx="31" cy="16"/>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1" name="Freeform 767"/>
                  <p:cNvSpPr>
                    <a:spLocks noChangeAspect="1" noEditPoints="1"/>
                  </p:cNvSpPr>
                  <p:nvPr/>
                </p:nvSpPr>
                <p:spPr bwMode="auto">
                  <a:xfrm>
                    <a:off x="4107" y="3239"/>
                    <a:ext cx="29" cy="16"/>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2" name="Freeform 768"/>
                  <p:cNvSpPr>
                    <a:spLocks noChangeAspect="1"/>
                  </p:cNvSpPr>
                  <p:nvPr/>
                </p:nvSpPr>
                <p:spPr bwMode="auto">
                  <a:xfrm>
                    <a:off x="4108" y="3240"/>
                    <a:ext cx="27" cy="14"/>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3" name="Freeform 769"/>
                  <p:cNvSpPr>
                    <a:spLocks noChangeAspect="1"/>
                  </p:cNvSpPr>
                  <p:nvPr/>
                </p:nvSpPr>
                <p:spPr bwMode="auto">
                  <a:xfrm>
                    <a:off x="4109" y="3240"/>
                    <a:ext cx="25" cy="14"/>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4" name="Freeform 770"/>
                  <p:cNvSpPr>
                    <a:spLocks noChangeAspect="1" noEditPoints="1"/>
                  </p:cNvSpPr>
                  <p:nvPr/>
                </p:nvSpPr>
                <p:spPr bwMode="auto">
                  <a:xfrm>
                    <a:off x="4109" y="3240"/>
                    <a:ext cx="24" cy="1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5" name="Freeform 771"/>
                  <p:cNvSpPr>
                    <a:spLocks noChangeAspect="1" noEditPoints="1"/>
                  </p:cNvSpPr>
                  <p:nvPr/>
                </p:nvSpPr>
                <p:spPr bwMode="auto">
                  <a:xfrm>
                    <a:off x="4110" y="3240"/>
                    <a:ext cx="22" cy="13"/>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6" name="Freeform 772"/>
                  <p:cNvSpPr>
                    <a:spLocks noChangeAspect="1"/>
                  </p:cNvSpPr>
                  <p:nvPr/>
                </p:nvSpPr>
                <p:spPr bwMode="auto">
                  <a:xfrm>
                    <a:off x="4111" y="3241"/>
                    <a:ext cx="20" cy="11"/>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7" name="Freeform 773"/>
                  <p:cNvSpPr>
                    <a:spLocks noChangeAspect="1" noEditPoints="1"/>
                  </p:cNvSpPr>
                  <p:nvPr/>
                </p:nvSpPr>
                <p:spPr bwMode="auto">
                  <a:xfrm>
                    <a:off x="4112" y="3242"/>
                    <a:ext cx="18" cy="10"/>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8" name="Freeform 774"/>
                  <p:cNvSpPr>
                    <a:spLocks noChangeAspect="1" noEditPoints="1"/>
                  </p:cNvSpPr>
                  <p:nvPr/>
                </p:nvSpPr>
                <p:spPr bwMode="auto">
                  <a:xfrm>
                    <a:off x="4113" y="3243"/>
                    <a:ext cx="15" cy="8"/>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59" name="Freeform 775"/>
                  <p:cNvSpPr>
                    <a:spLocks noChangeAspect="1"/>
                  </p:cNvSpPr>
                  <p:nvPr/>
                </p:nvSpPr>
                <p:spPr bwMode="auto">
                  <a:xfrm>
                    <a:off x="4115" y="3244"/>
                    <a:ext cx="12" cy="7"/>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0" name="Freeform 776"/>
                  <p:cNvSpPr>
                    <a:spLocks noChangeAspect="1" noEditPoints="1"/>
                  </p:cNvSpPr>
                  <p:nvPr/>
                </p:nvSpPr>
                <p:spPr bwMode="auto">
                  <a:xfrm>
                    <a:off x="4116" y="3244"/>
                    <a:ext cx="9" cy="7"/>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1" name="Freeform 777"/>
                  <p:cNvSpPr>
                    <a:spLocks noChangeAspect="1" noEditPoints="1"/>
                  </p:cNvSpPr>
                  <p:nvPr/>
                </p:nvSpPr>
                <p:spPr bwMode="auto">
                  <a:xfrm>
                    <a:off x="4118" y="3245"/>
                    <a:ext cx="6" cy="5"/>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2" name="Freeform 778"/>
                  <p:cNvSpPr>
                    <a:spLocks noChangeAspect="1"/>
                  </p:cNvSpPr>
                  <p:nvPr/>
                </p:nvSpPr>
                <p:spPr bwMode="auto">
                  <a:xfrm>
                    <a:off x="4119" y="3246"/>
                    <a:ext cx="3" cy="3"/>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3" name="Freeform 779"/>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4" name="Freeform 780"/>
                  <p:cNvSpPr>
                    <a:spLocks noChangeAspect="1" noEditPoints="1"/>
                  </p:cNvSpPr>
                  <p:nvPr/>
                </p:nvSpPr>
                <p:spPr bwMode="auto">
                  <a:xfrm>
                    <a:off x="4070" y="3217"/>
                    <a:ext cx="1" cy="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5" name="Freeform 781"/>
                  <p:cNvSpPr>
                    <a:spLocks noChangeAspect="1" noEditPoints="1"/>
                  </p:cNvSpPr>
                  <p:nvPr/>
                </p:nvSpPr>
                <p:spPr bwMode="auto">
                  <a:xfrm>
                    <a:off x="4070" y="3215"/>
                    <a:ext cx="3" cy="15"/>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6" name="Freeform 782"/>
                  <p:cNvSpPr>
                    <a:spLocks noChangeAspect="1" noEditPoints="1"/>
                  </p:cNvSpPr>
                  <p:nvPr/>
                </p:nvSpPr>
                <p:spPr bwMode="auto">
                  <a:xfrm>
                    <a:off x="4070" y="3213"/>
                    <a:ext cx="0" cy="5"/>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0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7" name="Freeform 783"/>
                  <p:cNvSpPr>
                    <a:spLocks noChangeAspect="1" noEditPoints="1"/>
                  </p:cNvSpPr>
                  <p:nvPr/>
                </p:nvSpPr>
                <p:spPr bwMode="auto">
                  <a:xfrm>
                    <a:off x="4081" y="3240"/>
                    <a:ext cx="2" cy="3"/>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8" name="Freeform 784"/>
                  <p:cNvSpPr>
                    <a:spLocks noChangeAspect="1" noEditPoints="1"/>
                  </p:cNvSpPr>
                  <p:nvPr/>
                </p:nvSpPr>
                <p:spPr bwMode="auto">
                  <a:xfrm>
                    <a:off x="4070" y="3209"/>
                    <a:ext cx="0" cy="4"/>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69" name="Freeform 785"/>
                  <p:cNvSpPr>
                    <a:spLocks noChangeAspect="1" noEditPoints="1"/>
                  </p:cNvSpPr>
                  <p:nvPr/>
                </p:nvSpPr>
                <p:spPr bwMode="auto">
                  <a:xfrm>
                    <a:off x="4081" y="3240"/>
                    <a:ext cx="11" cy="11"/>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0" name="Freeform 786"/>
                  <p:cNvSpPr>
                    <a:spLocks noChangeAspect="1" noEditPoints="1"/>
                  </p:cNvSpPr>
                  <p:nvPr/>
                </p:nvSpPr>
                <p:spPr bwMode="auto">
                  <a:xfrm>
                    <a:off x="4070" y="3206"/>
                    <a:ext cx="1" cy="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1" name="Freeform 787"/>
                  <p:cNvSpPr>
                    <a:spLocks noChangeAspect="1" noEditPoints="1"/>
                  </p:cNvSpPr>
                  <p:nvPr/>
                </p:nvSpPr>
                <p:spPr bwMode="auto">
                  <a:xfrm>
                    <a:off x="4089" y="3248"/>
                    <a:ext cx="16" cy="12"/>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2" name="Freeform 788"/>
                  <p:cNvSpPr>
                    <a:spLocks noChangeAspect="1" noEditPoints="1"/>
                  </p:cNvSpPr>
                  <p:nvPr/>
                </p:nvSpPr>
                <p:spPr bwMode="auto">
                  <a:xfrm>
                    <a:off x="4071" y="3202"/>
                    <a:ext cx="32" cy="4"/>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3" name="Freeform 789"/>
                  <p:cNvSpPr>
                    <a:spLocks noChangeAspect="1" noEditPoints="1"/>
                  </p:cNvSpPr>
                  <p:nvPr/>
                </p:nvSpPr>
                <p:spPr bwMode="auto">
                  <a:xfrm>
                    <a:off x="4108" y="3261"/>
                    <a:ext cx="5" cy="3"/>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4" name="Freeform 790"/>
                  <p:cNvSpPr>
                    <a:spLocks noChangeAspect="1" noEditPoints="1"/>
                  </p:cNvSpPr>
                  <p:nvPr/>
                </p:nvSpPr>
                <p:spPr bwMode="auto">
                  <a:xfrm>
                    <a:off x="4121" y="3267"/>
                    <a:ext cx="10" cy="3"/>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5" name="Freeform 791"/>
                  <p:cNvSpPr>
                    <a:spLocks noChangeAspect="1" noEditPoints="1"/>
                  </p:cNvSpPr>
                  <p:nvPr/>
                </p:nvSpPr>
                <p:spPr bwMode="auto">
                  <a:xfrm>
                    <a:off x="4074" y="3199"/>
                    <a:ext cx="74" cy="42"/>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6" name="Freeform 792"/>
                  <p:cNvSpPr>
                    <a:spLocks noChangeAspect="1" noEditPoints="1"/>
                  </p:cNvSpPr>
                  <p:nvPr/>
                </p:nvSpPr>
                <p:spPr bwMode="auto">
                  <a:xfrm>
                    <a:off x="4140" y="3239"/>
                    <a:ext cx="13" cy="3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7" name="Freeform 793"/>
                  <p:cNvSpPr>
                    <a:spLocks noChangeAspect="1" noEditPoints="1"/>
                  </p:cNvSpPr>
                  <p:nvPr/>
                </p:nvSpPr>
                <p:spPr bwMode="auto">
                  <a:xfrm>
                    <a:off x="4124" y="3241"/>
                    <a:ext cx="1"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8" name="Freeform 794"/>
                  <p:cNvSpPr>
                    <a:spLocks noChangeAspect="1"/>
                  </p:cNvSpPr>
                  <p:nvPr/>
                </p:nvSpPr>
                <p:spPr bwMode="auto">
                  <a:xfrm>
                    <a:off x="4121" y="3239"/>
                    <a:ext cx="3" cy="2"/>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79" name="Freeform 795"/>
                  <p:cNvSpPr>
                    <a:spLocks noChangeAspect="1"/>
                  </p:cNvSpPr>
                  <p:nvPr/>
                </p:nvSpPr>
                <p:spPr bwMode="auto">
                  <a:xfrm>
                    <a:off x="4117" y="3237"/>
                    <a:ext cx="4" cy="2"/>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0" name="Freeform 796"/>
                  <p:cNvSpPr>
                    <a:spLocks noChangeAspect="1"/>
                  </p:cNvSpPr>
                  <p:nvPr/>
                </p:nvSpPr>
                <p:spPr bwMode="auto">
                  <a:xfrm>
                    <a:off x="4113" y="3235"/>
                    <a:ext cx="4" cy="2"/>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1" name="Freeform 797"/>
                  <p:cNvSpPr>
                    <a:spLocks noChangeAspect="1" noEditPoints="1"/>
                  </p:cNvSpPr>
                  <p:nvPr/>
                </p:nvSpPr>
                <p:spPr bwMode="auto">
                  <a:xfrm>
                    <a:off x="4111" y="3234"/>
                    <a:ext cx="2"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2" name="Freeform 798"/>
                  <p:cNvSpPr>
                    <a:spLocks noChangeAspect="1" noEditPoints="1"/>
                  </p:cNvSpPr>
                  <p:nvPr/>
                </p:nvSpPr>
                <p:spPr bwMode="auto">
                  <a:xfrm>
                    <a:off x="4113" y="3234"/>
                    <a:ext cx="4"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3" name="Freeform 799"/>
                  <p:cNvSpPr>
                    <a:spLocks noChangeAspect="1" noEditPoints="1"/>
                  </p:cNvSpPr>
                  <p:nvPr/>
                </p:nvSpPr>
                <p:spPr bwMode="auto">
                  <a:xfrm>
                    <a:off x="4084" y="3211"/>
                    <a:ext cx="30" cy="2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4" name="Freeform 800"/>
                  <p:cNvSpPr>
                    <a:spLocks noChangeAspect="1" noEditPoints="1"/>
                  </p:cNvSpPr>
                  <p:nvPr/>
                </p:nvSpPr>
                <p:spPr bwMode="auto">
                  <a:xfrm>
                    <a:off x="4084" y="3211"/>
                    <a:ext cx="28" cy="21"/>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5" name="Freeform 801"/>
                  <p:cNvSpPr>
                    <a:spLocks noChangeAspect="1"/>
                  </p:cNvSpPr>
                  <p:nvPr/>
                </p:nvSpPr>
                <p:spPr bwMode="auto">
                  <a:xfrm>
                    <a:off x="4108" y="3231"/>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6" name="Freeform 802"/>
                  <p:cNvSpPr>
                    <a:spLocks noChangeAspect="1" noEditPoints="1"/>
                  </p:cNvSpPr>
                  <p:nvPr/>
                </p:nvSpPr>
                <p:spPr bwMode="auto">
                  <a:xfrm>
                    <a:off x="4106" y="3229"/>
                    <a:ext cx="2" cy="2"/>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7" name="Freeform 803"/>
                  <p:cNvSpPr>
                    <a:spLocks noChangeAspect="1" noEditPoints="1"/>
                  </p:cNvSpPr>
                  <p:nvPr/>
                </p:nvSpPr>
                <p:spPr bwMode="auto">
                  <a:xfrm>
                    <a:off x="4111" y="3232"/>
                    <a:ext cx="1" cy="1"/>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8" name="Freeform 804"/>
                  <p:cNvSpPr>
                    <a:spLocks noChangeAspect="1"/>
                  </p:cNvSpPr>
                  <p:nvPr/>
                </p:nvSpPr>
                <p:spPr bwMode="auto">
                  <a:xfrm>
                    <a:off x="4111" y="3233"/>
                    <a:ext cx="1"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0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89" name="Freeform 805"/>
                  <p:cNvSpPr>
                    <a:spLocks noChangeAspect="1"/>
                  </p:cNvSpPr>
                  <p:nvPr/>
                </p:nvSpPr>
                <p:spPr bwMode="auto">
                  <a:xfrm>
                    <a:off x="4112" y="3232"/>
                    <a:ext cx="0"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90" name="Freeform 806"/>
                  <p:cNvSpPr>
                    <a:spLocks noChangeAspect="1" noEditPoints="1"/>
                  </p:cNvSpPr>
                  <p:nvPr/>
                </p:nvSpPr>
                <p:spPr bwMode="auto">
                  <a:xfrm>
                    <a:off x="4111" y="3233"/>
                    <a:ext cx="1"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91" name="Freeform 807"/>
                  <p:cNvSpPr>
                    <a:spLocks noChangeAspect="1" noEditPoints="1"/>
                  </p:cNvSpPr>
                  <p:nvPr/>
                </p:nvSpPr>
                <p:spPr bwMode="auto">
                  <a:xfrm>
                    <a:off x="4111" y="3232"/>
                    <a:ext cx="1" cy="2"/>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92" name="Freeform 808"/>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93" name="Freeform 809"/>
                  <p:cNvSpPr>
                    <a:spLocks noChangeAspect="1" noEditPoints="1"/>
                  </p:cNvSpPr>
                  <p:nvPr/>
                </p:nvSpPr>
                <p:spPr bwMode="auto">
                  <a:xfrm>
                    <a:off x="4111" y="3232"/>
                    <a:ext cx="1" cy="2"/>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94" name="Freeform 810"/>
                  <p:cNvSpPr>
                    <a:spLocks noChangeAspect="1" noEditPoints="1"/>
                  </p:cNvSpPr>
                  <p:nvPr/>
                </p:nvSpPr>
                <p:spPr bwMode="auto">
                  <a:xfrm>
                    <a:off x="4111" y="3232"/>
                    <a:ext cx="1" cy="2"/>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95" name="Freeform 811"/>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96" name="Freeform 812"/>
                  <p:cNvSpPr>
                    <a:spLocks noChangeAspect="1" noEditPoints="1"/>
                  </p:cNvSpPr>
                  <p:nvPr/>
                </p:nvSpPr>
                <p:spPr bwMode="auto">
                  <a:xfrm>
                    <a:off x="4111" y="3232"/>
                    <a:ext cx="0" cy="2"/>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97" name="Oval 813"/>
                  <p:cNvSpPr>
                    <a:spLocks noChangeAspect="1" noChangeArrowheads="1"/>
                  </p:cNvSpPr>
                  <p:nvPr/>
                </p:nvSpPr>
                <p:spPr bwMode="auto">
                  <a:xfrm>
                    <a:off x="4111" y="3232"/>
                    <a:ext cx="0"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9098" name="Freeform 814"/>
                  <p:cNvSpPr>
                    <a:spLocks noChangeAspect="1" noEditPoints="1"/>
                  </p:cNvSpPr>
                  <p:nvPr/>
                </p:nvSpPr>
                <p:spPr bwMode="auto">
                  <a:xfrm>
                    <a:off x="4111" y="3232"/>
                    <a:ext cx="0" cy="1"/>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0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099" name="Freeform 815"/>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0" name="Freeform 816"/>
                  <p:cNvSpPr>
                    <a:spLocks noChangeAspect="1" noEditPoints="1"/>
                  </p:cNvSpPr>
                  <p:nvPr/>
                </p:nvSpPr>
                <p:spPr bwMode="auto">
                  <a:xfrm>
                    <a:off x="4111" y="3232"/>
                    <a:ext cx="0" cy="1"/>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0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1" name="Freeform 817"/>
                  <p:cNvSpPr>
                    <a:spLocks noChangeAspect="1" noEditPoints="1"/>
                  </p:cNvSpPr>
                  <p:nvPr/>
                </p:nvSpPr>
                <p:spPr bwMode="auto">
                  <a:xfrm>
                    <a:off x="4111" y="3232"/>
                    <a:ext cx="0" cy="1"/>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0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2" name="Freeform 818"/>
                  <p:cNvSpPr>
                    <a:spLocks noChangeAspect="1" noEditPoints="1"/>
                  </p:cNvSpPr>
                  <p:nvPr/>
                </p:nvSpPr>
                <p:spPr bwMode="auto">
                  <a:xfrm>
                    <a:off x="4111" y="3232"/>
                    <a:ext cx="0" cy="1"/>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0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3" name="Freeform 819"/>
                  <p:cNvSpPr>
                    <a:spLocks noChangeAspect="1" noEditPoints="1"/>
                  </p:cNvSpPr>
                  <p:nvPr/>
                </p:nvSpPr>
                <p:spPr bwMode="auto">
                  <a:xfrm>
                    <a:off x="4111" y="3232"/>
                    <a:ext cx="0" cy="1"/>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0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4" name="Freeform 820"/>
                  <p:cNvSpPr>
                    <a:spLocks noChangeAspect="1" noEditPoints="1"/>
                  </p:cNvSpPr>
                  <p:nvPr/>
                </p:nvSpPr>
                <p:spPr bwMode="auto">
                  <a:xfrm>
                    <a:off x="4111" y="3232"/>
                    <a:ext cx="0" cy="1"/>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0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5" name="Freeform 821"/>
                  <p:cNvSpPr>
                    <a:spLocks noChangeAspect="1" noEditPoints="1"/>
                  </p:cNvSpPr>
                  <p:nvPr/>
                </p:nvSpPr>
                <p:spPr bwMode="auto">
                  <a:xfrm>
                    <a:off x="4111" y="3232"/>
                    <a:ext cx="1" cy="2"/>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6" name="Freeform 822"/>
                  <p:cNvSpPr>
                    <a:spLocks noChangeAspect="1" noEditPoints="1"/>
                  </p:cNvSpPr>
                  <p:nvPr/>
                </p:nvSpPr>
                <p:spPr bwMode="auto">
                  <a:xfrm>
                    <a:off x="4112" y="3232"/>
                    <a:ext cx="0"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7" name="Freeform 823"/>
                  <p:cNvSpPr>
                    <a:spLocks noChangeAspect="1" noEditPoints="1"/>
                  </p:cNvSpPr>
                  <p:nvPr/>
                </p:nvSpPr>
                <p:spPr bwMode="auto">
                  <a:xfrm>
                    <a:off x="4112" y="3232"/>
                    <a:ext cx="0" cy="1"/>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0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8" name="Freeform 824"/>
                  <p:cNvSpPr>
                    <a:spLocks noChangeAspect="1" noEditPoints="1"/>
                  </p:cNvSpPr>
                  <p:nvPr/>
                </p:nvSpPr>
                <p:spPr bwMode="auto">
                  <a:xfrm>
                    <a:off x="4080" y="3201"/>
                    <a:ext cx="66" cy="47"/>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09" name="Freeform 825"/>
                  <p:cNvSpPr>
                    <a:spLocks noChangeAspect="1" noEditPoints="1"/>
                  </p:cNvSpPr>
                  <p:nvPr/>
                </p:nvSpPr>
                <p:spPr bwMode="auto">
                  <a:xfrm>
                    <a:off x="4080" y="3201"/>
                    <a:ext cx="59" cy="31"/>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0" name="Freeform 826"/>
                  <p:cNvSpPr>
                    <a:spLocks noChangeAspect="1" noEditPoints="1"/>
                  </p:cNvSpPr>
                  <p:nvPr/>
                </p:nvSpPr>
                <p:spPr bwMode="auto">
                  <a:xfrm>
                    <a:off x="4090" y="3217"/>
                    <a:ext cx="54" cy="31"/>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1" name="Freeform 827"/>
                  <p:cNvSpPr>
                    <a:spLocks noChangeAspect="1" noEditPoints="1"/>
                  </p:cNvSpPr>
                  <p:nvPr/>
                </p:nvSpPr>
                <p:spPr bwMode="auto">
                  <a:xfrm>
                    <a:off x="4082" y="3202"/>
                    <a:ext cx="51" cy="30"/>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2" name="Freeform 828"/>
                  <p:cNvSpPr>
                    <a:spLocks noChangeAspect="1"/>
                  </p:cNvSpPr>
                  <p:nvPr/>
                </p:nvSpPr>
                <p:spPr bwMode="auto">
                  <a:xfrm>
                    <a:off x="4095" y="3220"/>
                    <a:ext cx="46" cy="2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3" name="Freeform 829"/>
                  <p:cNvSpPr>
                    <a:spLocks noChangeAspect="1" noEditPoints="1"/>
                  </p:cNvSpPr>
                  <p:nvPr/>
                </p:nvSpPr>
                <p:spPr bwMode="auto">
                  <a:xfrm>
                    <a:off x="4083" y="3203"/>
                    <a:ext cx="46" cy="2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4" name="Freeform 830"/>
                  <p:cNvSpPr>
                    <a:spLocks noChangeAspect="1"/>
                  </p:cNvSpPr>
                  <p:nvPr/>
                </p:nvSpPr>
                <p:spPr bwMode="auto">
                  <a:xfrm>
                    <a:off x="4099" y="3224"/>
                    <a:ext cx="39" cy="21"/>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5" name="Freeform 831"/>
                  <p:cNvSpPr>
                    <a:spLocks noChangeAspect="1" noEditPoints="1"/>
                  </p:cNvSpPr>
                  <p:nvPr/>
                </p:nvSpPr>
                <p:spPr bwMode="auto">
                  <a:xfrm>
                    <a:off x="4086" y="3205"/>
                    <a:ext cx="39" cy="27"/>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6" name="Freeform 832"/>
                  <p:cNvSpPr>
                    <a:spLocks noChangeAspect="1" noEditPoints="1"/>
                  </p:cNvSpPr>
                  <p:nvPr/>
                </p:nvSpPr>
                <p:spPr bwMode="auto">
                  <a:xfrm>
                    <a:off x="4108" y="3231"/>
                    <a:ext cx="3" cy="2"/>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7" name="Freeform 833"/>
                  <p:cNvSpPr>
                    <a:spLocks noChangeAspect="1" noEditPoints="1"/>
                  </p:cNvSpPr>
                  <p:nvPr/>
                </p:nvSpPr>
                <p:spPr bwMode="auto">
                  <a:xfrm>
                    <a:off x="4103" y="3227"/>
                    <a:ext cx="31" cy="16"/>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8" name="Freeform 834"/>
                  <p:cNvSpPr>
                    <a:spLocks noChangeAspect="1" noEditPoints="1"/>
                  </p:cNvSpPr>
                  <p:nvPr/>
                </p:nvSpPr>
                <p:spPr bwMode="auto">
                  <a:xfrm>
                    <a:off x="4089" y="3206"/>
                    <a:ext cx="33" cy="2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19" name="Freeform 835"/>
                  <p:cNvSpPr>
                    <a:spLocks noChangeAspect="1" noEditPoints="1"/>
                  </p:cNvSpPr>
                  <p:nvPr/>
                </p:nvSpPr>
                <p:spPr bwMode="auto">
                  <a:xfrm>
                    <a:off x="4091" y="3208"/>
                    <a:ext cx="29" cy="23"/>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0" name="Freeform 836"/>
                  <p:cNvSpPr>
                    <a:spLocks noChangeAspect="1" noEditPoints="1"/>
                  </p:cNvSpPr>
                  <p:nvPr/>
                </p:nvSpPr>
                <p:spPr bwMode="auto">
                  <a:xfrm>
                    <a:off x="4110" y="3231"/>
                    <a:ext cx="19" cy="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1" name="Freeform 837"/>
                  <p:cNvSpPr>
                    <a:spLocks noChangeAspect="1" noEditPoints="1"/>
                  </p:cNvSpPr>
                  <p:nvPr/>
                </p:nvSpPr>
                <p:spPr bwMode="auto">
                  <a:xfrm>
                    <a:off x="4098" y="3211"/>
                    <a:ext cx="18" cy="18"/>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2" name="Freeform 838"/>
                  <p:cNvSpPr>
                    <a:spLocks noChangeAspect="1"/>
                  </p:cNvSpPr>
                  <p:nvPr/>
                </p:nvSpPr>
                <p:spPr bwMode="auto">
                  <a:xfrm>
                    <a:off x="4102" y="3216"/>
                    <a:ext cx="10" cy="10"/>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3" name="Freeform 839"/>
                  <p:cNvSpPr>
                    <a:spLocks noChangeAspect="1" noEditPoints="1"/>
                  </p:cNvSpPr>
                  <p:nvPr/>
                </p:nvSpPr>
                <p:spPr bwMode="auto">
                  <a:xfrm>
                    <a:off x="4115" y="3235"/>
                    <a:ext cx="5"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4" name="Freeform 840"/>
                  <p:cNvSpPr>
                    <a:spLocks noChangeAspect="1"/>
                  </p:cNvSpPr>
                  <p:nvPr/>
                </p:nvSpPr>
                <p:spPr bwMode="auto">
                  <a:xfrm>
                    <a:off x="4117" y="3233"/>
                    <a:ext cx="14"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5" name="Freeform 841"/>
                  <p:cNvSpPr>
                    <a:spLocks noChangeAspect="1"/>
                  </p:cNvSpPr>
                  <p:nvPr/>
                </p:nvSpPr>
                <p:spPr bwMode="auto">
                  <a:xfrm>
                    <a:off x="4106" y="3229"/>
                    <a:ext cx="11" cy="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6" name="Freeform 842"/>
                  <p:cNvSpPr>
                    <a:spLocks noChangeAspect="1" noEditPoints="1"/>
                  </p:cNvSpPr>
                  <p:nvPr/>
                </p:nvSpPr>
                <p:spPr bwMode="auto">
                  <a:xfrm>
                    <a:off x="4070" y="3199"/>
                    <a:ext cx="83" cy="71"/>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7" name="Freeform 843"/>
                  <p:cNvSpPr>
                    <a:spLocks noChangeAspect="1" noEditPoints="1"/>
                  </p:cNvSpPr>
                  <p:nvPr/>
                </p:nvSpPr>
                <p:spPr bwMode="auto">
                  <a:xfrm>
                    <a:off x="4079" y="3196"/>
                    <a:ext cx="77" cy="71"/>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8" name="Freeform 844"/>
                  <p:cNvSpPr>
                    <a:spLocks noChangeAspect="1" noEditPoints="1"/>
                  </p:cNvSpPr>
                  <p:nvPr/>
                </p:nvSpPr>
                <p:spPr bwMode="auto">
                  <a:xfrm>
                    <a:off x="4078" y="3195"/>
                    <a:ext cx="78" cy="72"/>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29" name="Freeform 845"/>
                  <p:cNvSpPr>
                    <a:spLocks noChangeAspect="1" noEditPoints="1"/>
                  </p:cNvSpPr>
                  <p:nvPr/>
                </p:nvSpPr>
                <p:spPr bwMode="auto">
                  <a:xfrm>
                    <a:off x="4075" y="3194"/>
                    <a:ext cx="78" cy="7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0" name="Freeform 846"/>
                  <p:cNvSpPr>
                    <a:spLocks noChangeAspect="1"/>
                  </p:cNvSpPr>
                  <p:nvPr/>
                </p:nvSpPr>
                <p:spPr bwMode="auto">
                  <a:xfrm>
                    <a:off x="4148" y="3238"/>
                    <a:ext cx="0" cy="1"/>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0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1" name="Freeform 847"/>
                  <p:cNvSpPr>
                    <a:spLocks noChangeAspect="1" noEditPoints="1"/>
                  </p:cNvSpPr>
                  <p:nvPr/>
                </p:nvSpPr>
                <p:spPr bwMode="auto">
                  <a:xfrm>
                    <a:off x="4073" y="3194"/>
                    <a:ext cx="80" cy="82"/>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2" name="Freeform 848"/>
                  <p:cNvSpPr>
                    <a:spLocks noChangeAspect="1" noEditPoints="1"/>
                  </p:cNvSpPr>
                  <p:nvPr/>
                </p:nvSpPr>
                <p:spPr bwMode="auto">
                  <a:xfrm>
                    <a:off x="4072" y="3197"/>
                    <a:ext cx="80" cy="7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3" name="Freeform 849"/>
                  <p:cNvSpPr>
                    <a:spLocks noChangeAspect="1" noEditPoints="1"/>
                  </p:cNvSpPr>
                  <p:nvPr/>
                </p:nvSpPr>
                <p:spPr bwMode="auto">
                  <a:xfrm>
                    <a:off x="4072" y="3198"/>
                    <a:ext cx="79" cy="7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4" name="Freeform 850"/>
                  <p:cNvSpPr>
                    <a:spLocks noChangeAspect="1" noEditPoints="1"/>
                  </p:cNvSpPr>
                  <p:nvPr/>
                </p:nvSpPr>
                <p:spPr bwMode="auto">
                  <a:xfrm>
                    <a:off x="4063" y="3198"/>
                    <a:ext cx="86" cy="75"/>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5" name="Freeform 851"/>
                  <p:cNvSpPr>
                    <a:spLocks noChangeAspect="1" noEditPoints="1"/>
                  </p:cNvSpPr>
                  <p:nvPr/>
                </p:nvSpPr>
                <p:spPr bwMode="auto">
                  <a:xfrm>
                    <a:off x="4063" y="3199"/>
                    <a:ext cx="84" cy="73"/>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6" name="Freeform 852"/>
                  <p:cNvSpPr>
                    <a:spLocks noChangeAspect="1" noEditPoints="1"/>
                  </p:cNvSpPr>
                  <p:nvPr/>
                </p:nvSpPr>
                <p:spPr bwMode="auto">
                  <a:xfrm>
                    <a:off x="4080" y="3214"/>
                    <a:ext cx="76" cy="57"/>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7" name="Freeform 853"/>
                  <p:cNvSpPr>
                    <a:spLocks noChangeAspect="1" noEditPoints="1"/>
                  </p:cNvSpPr>
                  <p:nvPr/>
                </p:nvSpPr>
                <p:spPr bwMode="auto">
                  <a:xfrm>
                    <a:off x="4084" y="3217"/>
                    <a:ext cx="72" cy="54"/>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8" name="Freeform 854"/>
                  <p:cNvSpPr>
                    <a:spLocks noChangeAspect="1" noEditPoints="1"/>
                  </p:cNvSpPr>
                  <p:nvPr/>
                </p:nvSpPr>
                <p:spPr bwMode="auto">
                  <a:xfrm>
                    <a:off x="4085" y="3220"/>
                    <a:ext cx="71" cy="51"/>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39" name="Freeform 855"/>
                  <p:cNvSpPr>
                    <a:spLocks noChangeAspect="1" noEditPoints="1"/>
                  </p:cNvSpPr>
                  <p:nvPr/>
                </p:nvSpPr>
                <p:spPr bwMode="auto">
                  <a:xfrm>
                    <a:off x="4088" y="3222"/>
                    <a:ext cx="67" cy="49"/>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0" name="Freeform 856"/>
                  <p:cNvSpPr>
                    <a:spLocks noChangeAspect="1" noEditPoints="1"/>
                  </p:cNvSpPr>
                  <p:nvPr/>
                </p:nvSpPr>
                <p:spPr bwMode="auto">
                  <a:xfrm>
                    <a:off x="4090" y="3225"/>
                    <a:ext cx="64" cy="45"/>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1" name="Freeform 857"/>
                  <p:cNvSpPr>
                    <a:spLocks noChangeAspect="1" noEditPoints="1"/>
                  </p:cNvSpPr>
                  <p:nvPr/>
                </p:nvSpPr>
                <p:spPr bwMode="auto">
                  <a:xfrm>
                    <a:off x="4092" y="3226"/>
                    <a:ext cx="59" cy="39"/>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2" name="Freeform 858"/>
                  <p:cNvSpPr>
                    <a:spLocks noChangeAspect="1"/>
                  </p:cNvSpPr>
                  <p:nvPr/>
                </p:nvSpPr>
                <p:spPr bwMode="auto">
                  <a:xfrm>
                    <a:off x="4093" y="3228"/>
                    <a:ext cx="58" cy="37"/>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3" name="Freeform 859"/>
                  <p:cNvSpPr>
                    <a:spLocks noChangeAspect="1" noEditPoints="1"/>
                  </p:cNvSpPr>
                  <p:nvPr/>
                </p:nvSpPr>
                <p:spPr bwMode="auto">
                  <a:xfrm>
                    <a:off x="4095" y="3230"/>
                    <a:ext cx="55" cy="34"/>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4" name="Freeform 860"/>
                  <p:cNvSpPr>
                    <a:spLocks noChangeAspect="1" noEditPoints="1"/>
                  </p:cNvSpPr>
                  <p:nvPr/>
                </p:nvSpPr>
                <p:spPr bwMode="auto">
                  <a:xfrm>
                    <a:off x="4097" y="3231"/>
                    <a:ext cx="52" cy="31"/>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5" name="Freeform 861"/>
                  <p:cNvSpPr>
                    <a:spLocks noChangeAspect="1" noEditPoints="1"/>
                  </p:cNvSpPr>
                  <p:nvPr/>
                </p:nvSpPr>
                <p:spPr bwMode="auto">
                  <a:xfrm>
                    <a:off x="4098" y="3232"/>
                    <a:ext cx="50" cy="29"/>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6" name="Freeform 862"/>
                  <p:cNvSpPr>
                    <a:spLocks noChangeAspect="1" noEditPoints="1"/>
                  </p:cNvSpPr>
                  <p:nvPr/>
                </p:nvSpPr>
                <p:spPr bwMode="auto">
                  <a:xfrm>
                    <a:off x="4099" y="3233"/>
                    <a:ext cx="48" cy="2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7" name="Freeform 863"/>
                  <p:cNvSpPr>
                    <a:spLocks noChangeAspect="1" noEditPoints="1"/>
                  </p:cNvSpPr>
                  <p:nvPr/>
                </p:nvSpPr>
                <p:spPr bwMode="auto">
                  <a:xfrm>
                    <a:off x="4100" y="3234"/>
                    <a:ext cx="46" cy="2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8" name="Freeform 864"/>
                  <p:cNvSpPr>
                    <a:spLocks noChangeAspect="1" noEditPoints="1"/>
                  </p:cNvSpPr>
                  <p:nvPr/>
                </p:nvSpPr>
                <p:spPr bwMode="auto">
                  <a:xfrm>
                    <a:off x="4101" y="3235"/>
                    <a:ext cx="44" cy="2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49" name="Freeform 865"/>
                  <p:cNvSpPr>
                    <a:spLocks noChangeAspect="1"/>
                  </p:cNvSpPr>
                  <p:nvPr/>
                </p:nvSpPr>
                <p:spPr bwMode="auto">
                  <a:xfrm>
                    <a:off x="4102" y="3236"/>
                    <a:ext cx="41" cy="23"/>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0" name="Freeform 866"/>
                  <p:cNvSpPr>
                    <a:spLocks noChangeAspect="1" noEditPoints="1"/>
                  </p:cNvSpPr>
                  <p:nvPr/>
                </p:nvSpPr>
                <p:spPr bwMode="auto">
                  <a:xfrm>
                    <a:off x="4104" y="3237"/>
                    <a:ext cx="38" cy="2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1" name="Freeform 867"/>
                  <p:cNvSpPr>
                    <a:spLocks noChangeAspect="1"/>
                  </p:cNvSpPr>
                  <p:nvPr/>
                </p:nvSpPr>
                <p:spPr bwMode="auto">
                  <a:xfrm>
                    <a:off x="4104" y="3238"/>
                    <a:ext cx="36" cy="19"/>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2" name="Freeform 868"/>
                  <p:cNvSpPr>
                    <a:spLocks noChangeAspect="1" noEditPoints="1"/>
                  </p:cNvSpPr>
                  <p:nvPr/>
                </p:nvSpPr>
                <p:spPr bwMode="auto">
                  <a:xfrm>
                    <a:off x="4105" y="3238"/>
                    <a:ext cx="34" cy="18"/>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3" name="Freeform 869"/>
                  <p:cNvSpPr>
                    <a:spLocks noChangeAspect="1" noEditPoints="1"/>
                  </p:cNvSpPr>
                  <p:nvPr/>
                </p:nvSpPr>
                <p:spPr bwMode="auto">
                  <a:xfrm>
                    <a:off x="4106" y="3239"/>
                    <a:ext cx="31" cy="16"/>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4" name="Freeform 870"/>
                  <p:cNvSpPr>
                    <a:spLocks noChangeAspect="1" noEditPoints="1"/>
                  </p:cNvSpPr>
                  <p:nvPr/>
                </p:nvSpPr>
                <p:spPr bwMode="auto">
                  <a:xfrm>
                    <a:off x="4107" y="3239"/>
                    <a:ext cx="29" cy="16"/>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5" name="Freeform 871"/>
                  <p:cNvSpPr>
                    <a:spLocks noChangeAspect="1"/>
                  </p:cNvSpPr>
                  <p:nvPr/>
                </p:nvSpPr>
                <p:spPr bwMode="auto">
                  <a:xfrm>
                    <a:off x="4108" y="3240"/>
                    <a:ext cx="27" cy="14"/>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6" name="Freeform 872"/>
                  <p:cNvSpPr>
                    <a:spLocks noChangeAspect="1"/>
                  </p:cNvSpPr>
                  <p:nvPr/>
                </p:nvSpPr>
                <p:spPr bwMode="auto">
                  <a:xfrm>
                    <a:off x="4109" y="3240"/>
                    <a:ext cx="25" cy="14"/>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7" name="Freeform 873"/>
                  <p:cNvSpPr>
                    <a:spLocks noChangeAspect="1" noEditPoints="1"/>
                  </p:cNvSpPr>
                  <p:nvPr/>
                </p:nvSpPr>
                <p:spPr bwMode="auto">
                  <a:xfrm>
                    <a:off x="4109" y="3240"/>
                    <a:ext cx="24" cy="1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8" name="Freeform 874"/>
                  <p:cNvSpPr>
                    <a:spLocks noChangeAspect="1" noEditPoints="1"/>
                  </p:cNvSpPr>
                  <p:nvPr/>
                </p:nvSpPr>
                <p:spPr bwMode="auto">
                  <a:xfrm>
                    <a:off x="4110" y="3240"/>
                    <a:ext cx="22" cy="13"/>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59" name="Freeform 875"/>
                  <p:cNvSpPr>
                    <a:spLocks noChangeAspect="1"/>
                  </p:cNvSpPr>
                  <p:nvPr/>
                </p:nvSpPr>
                <p:spPr bwMode="auto">
                  <a:xfrm>
                    <a:off x="4111" y="3241"/>
                    <a:ext cx="20" cy="11"/>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60" name="Freeform 876"/>
                  <p:cNvSpPr>
                    <a:spLocks noChangeAspect="1" noEditPoints="1"/>
                  </p:cNvSpPr>
                  <p:nvPr/>
                </p:nvSpPr>
                <p:spPr bwMode="auto">
                  <a:xfrm>
                    <a:off x="4112" y="3242"/>
                    <a:ext cx="18" cy="10"/>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61" name="Freeform 877"/>
                  <p:cNvSpPr>
                    <a:spLocks noChangeAspect="1" noEditPoints="1"/>
                  </p:cNvSpPr>
                  <p:nvPr/>
                </p:nvSpPr>
                <p:spPr bwMode="auto">
                  <a:xfrm>
                    <a:off x="4113" y="3243"/>
                    <a:ext cx="15" cy="8"/>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62" name="Freeform 878"/>
                  <p:cNvSpPr>
                    <a:spLocks noChangeAspect="1"/>
                  </p:cNvSpPr>
                  <p:nvPr/>
                </p:nvSpPr>
                <p:spPr bwMode="auto">
                  <a:xfrm>
                    <a:off x="4115" y="3244"/>
                    <a:ext cx="12" cy="7"/>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63" name="Freeform 879"/>
                  <p:cNvSpPr>
                    <a:spLocks noChangeAspect="1" noEditPoints="1"/>
                  </p:cNvSpPr>
                  <p:nvPr/>
                </p:nvSpPr>
                <p:spPr bwMode="auto">
                  <a:xfrm>
                    <a:off x="4116" y="3244"/>
                    <a:ext cx="9" cy="7"/>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64" name="Freeform 880"/>
                  <p:cNvSpPr>
                    <a:spLocks noChangeAspect="1" noEditPoints="1"/>
                  </p:cNvSpPr>
                  <p:nvPr/>
                </p:nvSpPr>
                <p:spPr bwMode="auto">
                  <a:xfrm>
                    <a:off x="4118" y="3245"/>
                    <a:ext cx="6" cy="5"/>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9165" name="Freeform 881"/>
                  <p:cNvSpPr>
                    <a:spLocks noChangeAspect="1"/>
                  </p:cNvSpPr>
                  <p:nvPr/>
                </p:nvSpPr>
                <p:spPr bwMode="auto">
                  <a:xfrm>
                    <a:off x="4119" y="3246"/>
                    <a:ext cx="3" cy="3"/>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grpSp>
            <p:nvGrpSpPr>
              <p:cNvPr id="77903" name="Group 882"/>
              <p:cNvGrpSpPr>
                <a:grpSpLocks/>
              </p:cNvGrpSpPr>
              <p:nvPr/>
            </p:nvGrpSpPr>
            <p:grpSpPr bwMode="auto">
              <a:xfrm>
                <a:off x="4232" y="3303"/>
                <a:ext cx="72" cy="72"/>
                <a:chOff x="4232" y="3303"/>
                <a:chExt cx="72" cy="72"/>
              </a:xfrm>
            </p:grpSpPr>
            <p:sp>
              <p:nvSpPr>
                <p:cNvPr id="77954" name="Oval 883"/>
                <p:cNvSpPr>
                  <a:spLocks noChangeAspect="1" noChangeArrowheads="1"/>
                </p:cNvSpPr>
                <p:nvPr/>
              </p:nvSpPr>
              <p:spPr bwMode="auto">
                <a:xfrm>
                  <a:off x="4232" y="3303"/>
                  <a:ext cx="72" cy="72"/>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nvGrpSpPr>
                <p:cNvPr id="77955" name="Group 884"/>
                <p:cNvGrpSpPr>
                  <a:grpSpLocks/>
                </p:cNvGrpSpPr>
                <p:nvPr/>
              </p:nvGrpSpPr>
              <p:grpSpPr bwMode="auto">
                <a:xfrm>
                  <a:off x="4235" y="3314"/>
                  <a:ext cx="62" cy="51"/>
                  <a:chOff x="4235" y="3314"/>
                  <a:chExt cx="62" cy="51"/>
                </a:xfrm>
              </p:grpSpPr>
              <p:sp>
                <p:nvSpPr>
                  <p:cNvPr id="77956" name="Freeform 885"/>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57" name="Freeform 886"/>
                  <p:cNvSpPr>
                    <a:spLocks noChangeAspect="1" noEditPoints="1"/>
                  </p:cNvSpPr>
                  <p:nvPr/>
                </p:nvSpPr>
                <p:spPr bwMode="auto">
                  <a:xfrm>
                    <a:off x="4239" y="3328"/>
                    <a:ext cx="2" cy="5"/>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58" name="Freeform 887"/>
                  <p:cNvSpPr>
                    <a:spLocks noChangeAspect="1" noEditPoints="1"/>
                  </p:cNvSpPr>
                  <p:nvPr/>
                </p:nvSpPr>
                <p:spPr bwMode="auto">
                  <a:xfrm>
                    <a:off x="4239" y="3327"/>
                    <a:ext cx="3" cy="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59" name="Freeform 888"/>
                  <p:cNvSpPr>
                    <a:spLocks noChangeAspect="1" noEditPoints="1"/>
                  </p:cNvSpPr>
                  <p:nvPr/>
                </p:nvSpPr>
                <p:spPr bwMode="auto">
                  <a:xfrm>
                    <a:off x="4239" y="3326"/>
                    <a:ext cx="1" cy="3"/>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0" name="Freeform 889"/>
                  <p:cNvSpPr>
                    <a:spLocks noChangeAspect="1" noEditPoints="1"/>
                  </p:cNvSpPr>
                  <p:nvPr/>
                </p:nvSpPr>
                <p:spPr bwMode="auto">
                  <a:xfrm>
                    <a:off x="4247" y="3343"/>
                    <a:ext cx="2" cy="1"/>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1" name="Freeform 890"/>
                  <p:cNvSpPr>
                    <a:spLocks noChangeAspect="1" noEditPoints="1"/>
                  </p:cNvSpPr>
                  <p:nvPr/>
                </p:nvSpPr>
                <p:spPr bwMode="auto">
                  <a:xfrm>
                    <a:off x="4240" y="3324"/>
                    <a:ext cx="0" cy="2"/>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2" name="Freeform 891"/>
                  <p:cNvSpPr>
                    <a:spLocks noChangeAspect="1" noEditPoints="1"/>
                  </p:cNvSpPr>
                  <p:nvPr/>
                </p:nvSpPr>
                <p:spPr bwMode="auto">
                  <a:xfrm>
                    <a:off x="4247" y="3343"/>
                    <a:ext cx="7" cy="6"/>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3" name="Freeform 892"/>
                  <p:cNvSpPr>
                    <a:spLocks noChangeAspect="1" noEditPoints="1"/>
                  </p:cNvSpPr>
                  <p:nvPr/>
                </p:nvSpPr>
                <p:spPr bwMode="auto">
                  <a:xfrm>
                    <a:off x="4240" y="3322"/>
                    <a:ext cx="0" cy="1"/>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0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4" name="Freeform 893"/>
                  <p:cNvSpPr>
                    <a:spLocks noChangeAspect="1" noEditPoints="1"/>
                  </p:cNvSpPr>
                  <p:nvPr/>
                </p:nvSpPr>
                <p:spPr bwMode="auto">
                  <a:xfrm>
                    <a:off x="4252" y="3348"/>
                    <a:ext cx="11" cy="7"/>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5" name="Freeform 894"/>
                  <p:cNvSpPr>
                    <a:spLocks noChangeAspect="1" noEditPoints="1"/>
                  </p:cNvSpPr>
                  <p:nvPr/>
                </p:nvSpPr>
                <p:spPr bwMode="auto">
                  <a:xfrm>
                    <a:off x="4240" y="3319"/>
                    <a:ext cx="22" cy="3"/>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6" name="Freeform 895"/>
                  <p:cNvSpPr>
                    <a:spLocks noChangeAspect="1" noEditPoints="1"/>
                  </p:cNvSpPr>
                  <p:nvPr/>
                </p:nvSpPr>
                <p:spPr bwMode="auto">
                  <a:xfrm>
                    <a:off x="4265" y="3356"/>
                    <a:ext cx="4" cy="2"/>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7" name="Freeform 896"/>
                  <p:cNvSpPr>
                    <a:spLocks noChangeAspect="1" noEditPoints="1"/>
                  </p:cNvSpPr>
                  <p:nvPr/>
                </p:nvSpPr>
                <p:spPr bwMode="auto">
                  <a:xfrm>
                    <a:off x="4274" y="3360"/>
                    <a:ext cx="6" cy="1"/>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8" name="Freeform 897"/>
                  <p:cNvSpPr>
                    <a:spLocks noChangeAspect="1" noEditPoints="1"/>
                  </p:cNvSpPr>
                  <p:nvPr/>
                </p:nvSpPr>
                <p:spPr bwMode="auto">
                  <a:xfrm>
                    <a:off x="4242" y="3317"/>
                    <a:ext cx="50" cy="2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69" name="Freeform 898"/>
                  <p:cNvSpPr>
                    <a:spLocks noChangeAspect="1" noEditPoints="1"/>
                  </p:cNvSpPr>
                  <p:nvPr/>
                </p:nvSpPr>
                <p:spPr bwMode="auto">
                  <a:xfrm>
                    <a:off x="4287" y="3342"/>
                    <a:ext cx="8" cy="19"/>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0" name="Freeform 899"/>
                  <p:cNvSpPr>
                    <a:spLocks noChangeAspect="1" noEditPoints="1"/>
                  </p:cNvSpPr>
                  <p:nvPr/>
                </p:nvSpPr>
                <p:spPr bwMode="auto">
                  <a:xfrm>
                    <a:off x="4276" y="3343"/>
                    <a:ext cx="0"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1" name="Freeform 900"/>
                  <p:cNvSpPr>
                    <a:spLocks noChangeAspect="1"/>
                  </p:cNvSpPr>
                  <p:nvPr/>
                </p:nvSpPr>
                <p:spPr bwMode="auto">
                  <a:xfrm>
                    <a:off x="4274" y="3342"/>
                    <a:ext cx="2" cy="1"/>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2" name="Freeform 901"/>
                  <p:cNvSpPr>
                    <a:spLocks noChangeAspect="1"/>
                  </p:cNvSpPr>
                  <p:nvPr/>
                </p:nvSpPr>
                <p:spPr bwMode="auto">
                  <a:xfrm>
                    <a:off x="4271" y="3341"/>
                    <a:ext cx="3" cy="1"/>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3" name="Freeform 902"/>
                  <p:cNvSpPr>
                    <a:spLocks noChangeAspect="1"/>
                  </p:cNvSpPr>
                  <p:nvPr/>
                </p:nvSpPr>
                <p:spPr bwMode="auto">
                  <a:xfrm>
                    <a:off x="4268" y="3340"/>
                    <a:ext cx="3" cy="1"/>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4" name="Freeform 903"/>
                  <p:cNvSpPr>
                    <a:spLocks noChangeAspect="1" noEditPoints="1"/>
                  </p:cNvSpPr>
                  <p:nvPr/>
                </p:nvSpPr>
                <p:spPr bwMode="auto">
                  <a:xfrm>
                    <a:off x="4267" y="3339"/>
                    <a:ext cx="1"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5" name="Freeform 904"/>
                  <p:cNvSpPr>
                    <a:spLocks noChangeAspect="1" noEditPoints="1"/>
                  </p:cNvSpPr>
                  <p:nvPr/>
                </p:nvSpPr>
                <p:spPr bwMode="auto">
                  <a:xfrm>
                    <a:off x="4268" y="3339"/>
                    <a:ext cx="3"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6" name="Freeform 905"/>
                  <p:cNvSpPr>
                    <a:spLocks noChangeAspect="1" noEditPoints="1"/>
                  </p:cNvSpPr>
                  <p:nvPr/>
                </p:nvSpPr>
                <p:spPr bwMode="auto">
                  <a:xfrm>
                    <a:off x="4249" y="3325"/>
                    <a:ext cx="20" cy="14"/>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7" name="Freeform 906"/>
                  <p:cNvSpPr>
                    <a:spLocks noChangeAspect="1" noEditPoints="1"/>
                  </p:cNvSpPr>
                  <p:nvPr/>
                </p:nvSpPr>
                <p:spPr bwMode="auto">
                  <a:xfrm>
                    <a:off x="4249" y="3325"/>
                    <a:ext cx="19" cy="13"/>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8" name="Freeform 907"/>
                  <p:cNvSpPr>
                    <a:spLocks noChangeAspect="1"/>
                  </p:cNvSpPr>
                  <p:nvPr/>
                </p:nvSpPr>
                <p:spPr bwMode="auto">
                  <a:xfrm>
                    <a:off x="4265" y="3337"/>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79" name="Freeform 908"/>
                  <p:cNvSpPr>
                    <a:spLocks noChangeAspect="1" noEditPoints="1"/>
                  </p:cNvSpPr>
                  <p:nvPr/>
                </p:nvSpPr>
                <p:spPr bwMode="auto">
                  <a:xfrm>
                    <a:off x="4264" y="3336"/>
                    <a:ext cx="1" cy="1"/>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0" name="Freeform 909"/>
                  <p:cNvSpPr>
                    <a:spLocks noChangeAspect="1" noEditPoints="1"/>
                  </p:cNvSpPr>
                  <p:nvPr/>
                </p:nvSpPr>
                <p:spPr bwMode="auto">
                  <a:xfrm>
                    <a:off x="4267" y="3338"/>
                    <a:ext cx="0" cy="0"/>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1" name="Freeform 910"/>
                  <p:cNvSpPr>
                    <a:spLocks noChangeAspect="1"/>
                  </p:cNvSpPr>
                  <p:nvPr/>
                </p:nvSpPr>
                <p:spPr bwMode="auto">
                  <a:xfrm>
                    <a:off x="4267" y="3338"/>
                    <a:ext cx="0"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2" name="Freeform 911"/>
                  <p:cNvSpPr>
                    <a:spLocks noChangeAspect="1"/>
                  </p:cNvSpPr>
                  <p:nvPr/>
                </p:nvSpPr>
                <p:spPr bwMode="auto">
                  <a:xfrm>
                    <a:off x="4267" y="3338"/>
                    <a:ext cx="1"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0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3" name="Freeform 912"/>
                  <p:cNvSpPr>
                    <a:spLocks noChangeAspect="1" noEditPoints="1"/>
                  </p:cNvSpPr>
                  <p:nvPr/>
                </p:nvSpPr>
                <p:spPr bwMode="auto">
                  <a:xfrm>
                    <a:off x="4267" y="3338"/>
                    <a:ext cx="0"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0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4" name="Freeform 913"/>
                  <p:cNvSpPr>
                    <a:spLocks noChangeAspect="1" noEditPoints="1"/>
                  </p:cNvSpPr>
                  <p:nvPr/>
                </p:nvSpPr>
                <p:spPr bwMode="auto">
                  <a:xfrm>
                    <a:off x="4267" y="3338"/>
                    <a:ext cx="0" cy="1"/>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0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5" name="Freeform 914"/>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0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6" name="Freeform 915"/>
                  <p:cNvSpPr>
                    <a:spLocks noChangeAspect="1" noEditPoints="1"/>
                  </p:cNvSpPr>
                  <p:nvPr/>
                </p:nvSpPr>
                <p:spPr bwMode="auto">
                  <a:xfrm>
                    <a:off x="4267" y="3338"/>
                    <a:ext cx="0" cy="1"/>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7" name="Freeform 916"/>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0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8" name="Freeform 917"/>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89" name="Freeform 918"/>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90" name="Oval 919"/>
                  <p:cNvSpPr>
                    <a:spLocks noChangeAspect="1" noChangeArrowheads="1"/>
                  </p:cNvSpPr>
                  <p:nvPr/>
                </p:nvSpPr>
                <p:spPr bwMode="auto">
                  <a:xfrm>
                    <a:off x="4267" y="333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91" name="Freeform 920"/>
                  <p:cNvSpPr>
                    <a:spLocks noChangeAspect="1" noEditPoints="1"/>
                  </p:cNvSpPr>
                  <p:nvPr/>
                </p:nvSpPr>
                <p:spPr bwMode="auto">
                  <a:xfrm>
                    <a:off x="4267" y="333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92" name="Freeform 921"/>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93" name="Freeform 922"/>
                  <p:cNvSpPr>
                    <a:spLocks noChangeAspect="1" noEditPoints="1"/>
                  </p:cNvSpPr>
                  <p:nvPr/>
                </p:nvSpPr>
                <p:spPr bwMode="auto">
                  <a:xfrm>
                    <a:off x="4267" y="3338"/>
                    <a:ext cx="0" cy="0"/>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94" name="Freeform 923"/>
                  <p:cNvSpPr>
                    <a:spLocks noChangeAspect="1" noEditPoints="1"/>
                  </p:cNvSpPr>
                  <p:nvPr/>
                </p:nvSpPr>
                <p:spPr bwMode="auto">
                  <a:xfrm>
                    <a:off x="4267" y="3338"/>
                    <a:ext cx="0" cy="0"/>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95" name="Freeform 924"/>
                  <p:cNvSpPr>
                    <a:spLocks noChangeAspect="1" noEditPoints="1"/>
                  </p:cNvSpPr>
                  <p:nvPr/>
                </p:nvSpPr>
                <p:spPr bwMode="auto">
                  <a:xfrm>
                    <a:off x="4267" y="3338"/>
                    <a:ext cx="0" cy="0"/>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96" name="Freeform 925"/>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97" name="Freeform 926"/>
                  <p:cNvSpPr>
                    <a:spLocks noChangeAspect="1" noEditPoints="1"/>
                  </p:cNvSpPr>
                  <p:nvPr/>
                </p:nvSpPr>
                <p:spPr bwMode="auto">
                  <a:xfrm>
                    <a:off x="4267" y="3338"/>
                    <a:ext cx="0" cy="0"/>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98" name="Freeform 927"/>
                  <p:cNvSpPr>
                    <a:spLocks noChangeAspect="1" noEditPoints="1"/>
                  </p:cNvSpPr>
                  <p:nvPr/>
                </p:nvSpPr>
                <p:spPr bwMode="auto">
                  <a:xfrm>
                    <a:off x="4267" y="3338"/>
                    <a:ext cx="1" cy="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7999" name="Freeform 928"/>
                  <p:cNvSpPr>
                    <a:spLocks noChangeAspect="1" noEditPoints="1"/>
                  </p:cNvSpPr>
                  <p:nvPr/>
                </p:nvSpPr>
                <p:spPr bwMode="auto">
                  <a:xfrm>
                    <a:off x="4267" y="3338"/>
                    <a:ext cx="1"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0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0" name="Freeform 929"/>
                  <p:cNvSpPr>
                    <a:spLocks noChangeAspect="1" noEditPoints="1"/>
                  </p:cNvSpPr>
                  <p:nvPr/>
                </p:nvSpPr>
                <p:spPr bwMode="auto">
                  <a:xfrm>
                    <a:off x="4267" y="3338"/>
                    <a:ext cx="1" cy="0"/>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0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1" name="Freeform 930"/>
                  <p:cNvSpPr>
                    <a:spLocks noChangeAspect="1" noEditPoints="1"/>
                  </p:cNvSpPr>
                  <p:nvPr/>
                </p:nvSpPr>
                <p:spPr bwMode="auto">
                  <a:xfrm>
                    <a:off x="4246" y="3318"/>
                    <a:ext cx="44" cy="29"/>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2" name="Freeform 931"/>
                  <p:cNvSpPr>
                    <a:spLocks noChangeAspect="1" noEditPoints="1"/>
                  </p:cNvSpPr>
                  <p:nvPr/>
                </p:nvSpPr>
                <p:spPr bwMode="auto">
                  <a:xfrm>
                    <a:off x="4246" y="3319"/>
                    <a:ext cx="40" cy="19"/>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3" name="Freeform 932"/>
                  <p:cNvSpPr>
                    <a:spLocks noChangeAspect="1" noEditPoints="1"/>
                  </p:cNvSpPr>
                  <p:nvPr/>
                </p:nvSpPr>
                <p:spPr bwMode="auto">
                  <a:xfrm>
                    <a:off x="4253" y="3328"/>
                    <a:ext cx="36" cy="19"/>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4" name="Freeform 933"/>
                  <p:cNvSpPr>
                    <a:spLocks noChangeAspect="1" noEditPoints="1"/>
                  </p:cNvSpPr>
                  <p:nvPr/>
                </p:nvSpPr>
                <p:spPr bwMode="auto">
                  <a:xfrm>
                    <a:off x="4248" y="3319"/>
                    <a:ext cx="33" cy="19"/>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5" name="Freeform 934"/>
                  <p:cNvSpPr>
                    <a:spLocks noChangeAspect="1"/>
                  </p:cNvSpPr>
                  <p:nvPr/>
                </p:nvSpPr>
                <p:spPr bwMode="auto">
                  <a:xfrm>
                    <a:off x="4256" y="3330"/>
                    <a:ext cx="31" cy="1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6" name="Freeform 935"/>
                  <p:cNvSpPr>
                    <a:spLocks noChangeAspect="1" noEditPoints="1"/>
                  </p:cNvSpPr>
                  <p:nvPr/>
                </p:nvSpPr>
                <p:spPr bwMode="auto">
                  <a:xfrm>
                    <a:off x="4248" y="3319"/>
                    <a:ext cx="31" cy="1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7" name="Freeform 936"/>
                  <p:cNvSpPr>
                    <a:spLocks noChangeAspect="1"/>
                  </p:cNvSpPr>
                  <p:nvPr/>
                </p:nvSpPr>
                <p:spPr bwMode="auto">
                  <a:xfrm>
                    <a:off x="4259" y="3333"/>
                    <a:ext cx="26" cy="13"/>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8" name="Freeform 937"/>
                  <p:cNvSpPr>
                    <a:spLocks noChangeAspect="1" noEditPoints="1"/>
                  </p:cNvSpPr>
                  <p:nvPr/>
                </p:nvSpPr>
                <p:spPr bwMode="auto">
                  <a:xfrm>
                    <a:off x="4250" y="3321"/>
                    <a:ext cx="26" cy="1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09" name="Freeform 938"/>
                  <p:cNvSpPr>
                    <a:spLocks noChangeAspect="1" noEditPoints="1"/>
                  </p:cNvSpPr>
                  <p:nvPr/>
                </p:nvSpPr>
                <p:spPr bwMode="auto">
                  <a:xfrm>
                    <a:off x="4265" y="3337"/>
                    <a:ext cx="2" cy="1"/>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0" name="Freeform 939"/>
                  <p:cNvSpPr>
                    <a:spLocks noChangeAspect="1" noEditPoints="1"/>
                  </p:cNvSpPr>
                  <p:nvPr/>
                </p:nvSpPr>
                <p:spPr bwMode="auto">
                  <a:xfrm>
                    <a:off x="4262" y="3335"/>
                    <a:ext cx="21" cy="10"/>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1" name="Freeform 940"/>
                  <p:cNvSpPr>
                    <a:spLocks noChangeAspect="1" noEditPoints="1"/>
                  </p:cNvSpPr>
                  <p:nvPr/>
                </p:nvSpPr>
                <p:spPr bwMode="auto">
                  <a:xfrm>
                    <a:off x="4253" y="3322"/>
                    <a:ext cx="21" cy="1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2" name="Freeform 941"/>
                  <p:cNvSpPr>
                    <a:spLocks noChangeAspect="1" noEditPoints="1"/>
                  </p:cNvSpPr>
                  <p:nvPr/>
                </p:nvSpPr>
                <p:spPr bwMode="auto">
                  <a:xfrm>
                    <a:off x="4254" y="3322"/>
                    <a:ext cx="19" cy="15"/>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3" name="Freeform 942"/>
                  <p:cNvSpPr>
                    <a:spLocks noChangeAspect="1" noEditPoints="1"/>
                  </p:cNvSpPr>
                  <p:nvPr/>
                </p:nvSpPr>
                <p:spPr bwMode="auto">
                  <a:xfrm>
                    <a:off x="4266" y="3337"/>
                    <a:ext cx="13" cy="6"/>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4" name="Freeform 943"/>
                  <p:cNvSpPr>
                    <a:spLocks noChangeAspect="1" noEditPoints="1"/>
                  </p:cNvSpPr>
                  <p:nvPr/>
                </p:nvSpPr>
                <p:spPr bwMode="auto">
                  <a:xfrm>
                    <a:off x="4258" y="3324"/>
                    <a:ext cx="13" cy="12"/>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5" name="Freeform 944"/>
                  <p:cNvSpPr>
                    <a:spLocks noChangeAspect="1"/>
                  </p:cNvSpPr>
                  <p:nvPr/>
                </p:nvSpPr>
                <p:spPr bwMode="auto">
                  <a:xfrm>
                    <a:off x="4261" y="3327"/>
                    <a:ext cx="7" cy="7"/>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6" name="Freeform 945"/>
                  <p:cNvSpPr>
                    <a:spLocks noChangeAspect="1" noEditPoints="1"/>
                  </p:cNvSpPr>
                  <p:nvPr/>
                </p:nvSpPr>
                <p:spPr bwMode="auto">
                  <a:xfrm>
                    <a:off x="4270" y="3339"/>
                    <a:ext cx="3"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7" name="Freeform 946"/>
                  <p:cNvSpPr>
                    <a:spLocks noChangeAspect="1"/>
                  </p:cNvSpPr>
                  <p:nvPr/>
                </p:nvSpPr>
                <p:spPr bwMode="auto">
                  <a:xfrm>
                    <a:off x="4271" y="3338"/>
                    <a:ext cx="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8" name="Freeform 947"/>
                  <p:cNvSpPr>
                    <a:spLocks noChangeAspect="1"/>
                  </p:cNvSpPr>
                  <p:nvPr/>
                </p:nvSpPr>
                <p:spPr bwMode="auto">
                  <a:xfrm>
                    <a:off x="4264" y="3336"/>
                    <a:ext cx="7" cy="4"/>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19" name="Freeform 948"/>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0" name="Freeform 949"/>
                  <p:cNvSpPr>
                    <a:spLocks noChangeAspect="1" noEditPoints="1"/>
                  </p:cNvSpPr>
                  <p:nvPr/>
                </p:nvSpPr>
                <p:spPr bwMode="auto">
                  <a:xfrm>
                    <a:off x="4246" y="3315"/>
                    <a:ext cx="51" cy="44"/>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1" name="Freeform 950"/>
                  <p:cNvSpPr>
                    <a:spLocks noChangeAspect="1" noEditPoints="1"/>
                  </p:cNvSpPr>
                  <p:nvPr/>
                </p:nvSpPr>
                <p:spPr bwMode="auto">
                  <a:xfrm>
                    <a:off x="4245" y="3315"/>
                    <a:ext cx="52" cy="44"/>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2" name="Freeform 951"/>
                  <p:cNvSpPr>
                    <a:spLocks noChangeAspect="1" noEditPoints="1"/>
                  </p:cNvSpPr>
                  <p:nvPr/>
                </p:nvSpPr>
                <p:spPr bwMode="auto">
                  <a:xfrm>
                    <a:off x="4243" y="3314"/>
                    <a:ext cx="52" cy="4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3" name="Freeform 952"/>
                  <p:cNvSpPr>
                    <a:spLocks noChangeAspect="1"/>
                  </p:cNvSpPr>
                  <p:nvPr/>
                </p:nvSpPr>
                <p:spPr bwMode="auto">
                  <a:xfrm>
                    <a:off x="4292" y="3342"/>
                    <a:ext cx="0"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4" name="Freeform 953"/>
                  <p:cNvSpPr>
                    <a:spLocks noChangeAspect="1" noEditPoints="1"/>
                  </p:cNvSpPr>
                  <p:nvPr/>
                </p:nvSpPr>
                <p:spPr bwMode="auto">
                  <a:xfrm>
                    <a:off x="4242" y="3314"/>
                    <a:ext cx="53" cy="51"/>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5" name="Freeform 954"/>
                  <p:cNvSpPr>
                    <a:spLocks noChangeAspect="1" noEditPoints="1"/>
                  </p:cNvSpPr>
                  <p:nvPr/>
                </p:nvSpPr>
                <p:spPr bwMode="auto">
                  <a:xfrm>
                    <a:off x="4241" y="3316"/>
                    <a:ext cx="53" cy="4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6" name="Freeform 955"/>
                  <p:cNvSpPr>
                    <a:spLocks noChangeAspect="1" noEditPoints="1"/>
                  </p:cNvSpPr>
                  <p:nvPr/>
                </p:nvSpPr>
                <p:spPr bwMode="auto">
                  <a:xfrm>
                    <a:off x="4241" y="3317"/>
                    <a:ext cx="53" cy="4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7" name="Freeform 956"/>
                  <p:cNvSpPr>
                    <a:spLocks noChangeAspect="1" noEditPoints="1"/>
                  </p:cNvSpPr>
                  <p:nvPr/>
                </p:nvSpPr>
                <p:spPr bwMode="auto">
                  <a:xfrm>
                    <a:off x="4235" y="3317"/>
                    <a:ext cx="58" cy="4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8" name="Freeform 957"/>
                  <p:cNvSpPr>
                    <a:spLocks noChangeAspect="1" noEditPoints="1"/>
                  </p:cNvSpPr>
                  <p:nvPr/>
                </p:nvSpPr>
                <p:spPr bwMode="auto">
                  <a:xfrm>
                    <a:off x="4235" y="3317"/>
                    <a:ext cx="56" cy="46"/>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29" name="Freeform 958"/>
                  <p:cNvSpPr>
                    <a:spLocks noChangeAspect="1" noEditPoints="1"/>
                  </p:cNvSpPr>
                  <p:nvPr/>
                </p:nvSpPr>
                <p:spPr bwMode="auto">
                  <a:xfrm>
                    <a:off x="4246" y="3326"/>
                    <a:ext cx="51" cy="36"/>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0" name="Freeform 959"/>
                  <p:cNvSpPr>
                    <a:spLocks noChangeAspect="1" noEditPoints="1"/>
                  </p:cNvSpPr>
                  <p:nvPr/>
                </p:nvSpPr>
                <p:spPr bwMode="auto">
                  <a:xfrm>
                    <a:off x="4249" y="3329"/>
                    <a:ext cx="48" cy="3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1" name="Freeform 960"/>
                  <p:cNvSpPr>
                    <a:spLocks noChangeAspect="1" noEditPoints="1"/>
                  </p:cNvSpPr>
                  <p:nvPr/>
                </p:nvSpPr>
                <p:spPr bwMode="auto">
                  <a:xfrm>
                    <a:off x="4250" y="3330"/>
                    <a:ext cx="47" cy="32"/>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2" name="Freeform 961"/>
                  <p:cNvSpPr>
                    <a:spLocks noChangeAspect="1" noEditPoints="1"/>
                  </p:cNvSpPr>
                  <p:nvPr/>
                </p:nvSpPr>
                <p:spPr bwMode="auto">
                  <a:xfrm>
                    <a:off x="4252" y="3332"/>
                    <a:ext cx="44" cy="30"/>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3" name="Freeform 962"/>
                  <p:cNvSpPr>
                    <a:spLocks noChangeAspect="1" noEditPoints="1"/>
                  </p:cNvSpPr>
                  <p:nvPr/>
                </p:nvSpPr>
                <p:spPr bwMode="auto">
                  <a:xfrm>
                    <a:off x="4253" y="3333"/>
                    <a:ext cx="43" cy="28"/>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4" name="Freeform 963"/>
                  <p:cNvSpPr>
                    <a:spLocks noChangeAspect="1" noEditPoints="1"/>
                  </p:cNvSpPr>
                  <p:nvPr/>
                </p:nvSpPr>
                <p:spPr bwMode="auto">
                  <a:xfrm>
                    <a:off x="4254" y="3334"/>
                    <a:ext cx="40" cy="24"/>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5" name="Freeform 964"/>
                  <p:cNvSpPr>
                    <a:spLocks noChangeAspect="1"/>
                  </p:cNvSpPr>
                  <p:nvPr/>
                </p:nvSpPr>
                <p:spPr bwMode="auto">
                  <a:xfrm>
                    <a:off x="4255" y="3335"/>
                    <a:ext cx="39" cy="23"/>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6" name="Freeform 965"/>
                  <p:cNvSpPr>
                    <a:spLocks noChangeAspect="1" noEditPoints="1"/>
                  </p:cNvSpPr>
                  <p:nvPr/>
                </p:nvSpPr>
                <p:spPr bwMode="auto">
                  <a:xfrm>
                    <a:off x="4257" y="3336"/>
                    <a:ext cx="36" cy="21"/>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7" name="Freeform 966"/>
                  <p:cNvSpPr>
                    <a:spLocks noChangeAspect="1" noEditPoints="1"/>
                  </p:cNvSpPr>
                  <p:nvPr/>
                </p:nvSpPr>
                <p:spPr bwMode="auto">
                  <a:xfrm>
                    <a:off x="4258" y="3337"/>
                    <a:ext cx="34" cy="19"/>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8" name="Freeform 967"/>
                  <p:cNvSpPr>
                    <a:spLocks noChangeAspect="1" noEditPoints="1"/>
                  </p:cNvSpPr>
                  <p:nvPr/>
                </p:nvSpPr>
                <p:spPr bwMode="auto">
                  <a:xfrm>
                    <a:off x="4258" y="3338"/>
                    <a:ext cx="34" cy="18"/>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39" name="Freeform 968"/>
                  <p:cNvSpPr>
                    <a:spLocks noChangeAspect="1" noEditPoints="1"/>
                  </p:cNvSpPr>
                  <p:nvPr/>
                </p:nvSpPr>
                <p:spPr bwMode="auto">
                  <a:xfrm>
                    <a:off x="4259" y="3338"/>
                    <a:ext cx="32" cy="1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0" name="Freeform 969"/>
                  <p:cNvSpPr>
                    <a:spLocks noChangeAspect="1" noEditPoints="1"/>
                  </p:cNvSpPr>
                  <p:nvPr/>
                </p:nvSpPr>
                <p:spPr bwMode="auto">
                  <a:xfrm>
                    <a:off x="4260" y="3339"/>
                    <a:ext cx="30" cy="1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1" name="Freeform 970"/>
                  <p:cNvSpPr>
                    <a:spLocks noChangeAspect="1" noEditPoints="1"/>
                  </p:cNvSpPr>
                  <p:nvPr/>
                </p:nvSpPr>
                <p:spPr bwMode="auto">
                  <a:xfrm>
                    <a:off x="4261" y="3340"/>
                    <a:ext cx="29" cy="1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2" name="Freeform 971"/>
                  <p:cNvSpPr>
                    <a:spLocks noChangeAspect="1"/>
                  </p:cNvSpPr>
                  <p:nvPr/>
                </p:nvSpPr>
                <p:spPr bwMode="auto">
                  <a:xfrm>
                    <a:off x="4261" y="3340"/>
                    <a:ext cx="28" cy="1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3" name="Freeform 972"/>
                  <p:cNvSpPr>
                    <a:spLocks noChangeAspect="1" noEditPoints="1"/>
                  </p:cNvSpPr>
                  <p:nvPr/>
                </p:nvSpPr>
                <p:spPr bwMode="auto">
                  <a:xfrm>
                    <a:off x="4262" y="3341"/>
                    <a:ext cx="26" cy="12"/>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4" name="Freeform 973"/>
                  <p:cNvSpPr>
                    <a:spLocks noChangeAspect="1"/>
                  </p:cNvSpPr>
                  <p:nvPr/>
                </p:nvSpPr>
                <p:spPr bwMode="auto">
                  <a:xfrm>
                    <a:off x="4263" y="3341"/>
                    <a:ext cx="24" cy="12"/>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5" name="Freeform 974"/>
                  <p:cNvSpPr>
                    <a:spLocks noChangeAspect="1" noEditPoints="1"/>
                  </p:cNvSpPr>
                  <p:nvPr/>
                </p:nvSpPr>
                <p:spPr bwMode="auto">
                  <a:xfrm>
                    <a:off x="4263" y="3341"/>
                    <a:ext cx="23" cy="11"/>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6" name="Freeform 975"/>
                  <p:cNvSpPr>
                    <a:spLocks noChangeAspect="1" noEditPoints="1"/>
                  </p:cNvSpPr>
                  <p:nvPr/>
                </p:nvSpPr>
                <p:spPr bwMode="auto">
                  <a:xfrm>
                    <a:off x="4264" y="3342"/>
                    <a:ext cx="21" cy="10"/>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7" name="Freeform 976"/>
                  <p:cNvSpPr>
                    <a:spLocks noChangeAspect="1" noEditPoints="1"/>
                  </p:cNvSpPr>
                  <p:nvPr/>
                </p:nvSpPr>
                <p:spPr bwMode="auto">
                  <a:xfrm>
                    <a:off x="4264" y="3342"/>
                    <a:ext cx="20" cy="10"/>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8" name="Freeform 977"/>
                  <p:cNvSpPr>
                    <a:spLocks noChangeAspect="1"/>
                  </p:cNvSpPr>
                  <p:nvPr/>
                </p:nvSpPr>
                <p:spPr bwMode="auto">
                  <a:xfrm>
                    <a:off x="4265" y="3342"/>
                    <a:ext cx="18" cy="1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49" name="Freeform 978"/>
                  <p:cNvSpPr>
                    <a:spLocks noChangeAspect="1"/>
                  </p:cNvSpPr>
                  <p:nvPr/>
                </p:nvSpPr>
                <p:spPr bwMode="auto">
                  <a:xfrm>
                    <a:off x="4265" y="3343"/>
                    <a:ext cx="17" cy="8"/>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0" name="Freeform 979"/>
                  <p:cNvSpPr>
                    <a:spLocks noChangeAspect="1" noEditPoints="1"/>
                  </p:cNvSpPr>
                  <p:nvPr/>
                </p:nvSpPr>
                <p:spPr bwMode="auto">
                  <a:xfrm>
                    <a:off x="4266" y="3343"/>
                    <a:ext cx="16" cy="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1" name="Freeform 980"/>
                  <p:cNvSpPr>
                    <a:spLocks noChangeAspect="1" noEditPoints="1"/>
                  </p:cNvSpPr>
                  <p:nvPr/>
                </p:nvSpPr>
                <p:spPr bwMode="auto">
                  <a:xfrm>
                    <a:off x="4266" y="3343"/>
                    <a:ext cx="15" cy="8"/>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2" name="Freeform 981"/>
                  <p:cNvSpPr>
                    <a:spLocks noChangeAspect="1"/>
                  </p:cNvSpPr>
                  <p:nvPr/>
                </p:nvSpPr>
                <p:spPr bwMode="auto">
                  <a:xfrm>
                    <a:off x="4267" y="3343"/>
                    <a:ext cx="13" cy="7"/>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3" name="Freeform 982"/>
                  <p:cNvSpPr>
                    <a:spLocks noChangeAspect="1" noEditPoints="1"/>
                  </p:cNvSpPr>
                  <p:nvPr/>
                </p:nvSpPr>
                <p:spPr bwMode="auto">
                  <a:xfrm>
                    <a:off x="4268" y="3344"/>
                    <a:ext cx="11" cy="6"/>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4" name="Freeform 983"/>
                  <p:cNvSpPr>
                    <a:spLocks noChangeAspect="1" noEditPoints="1"/>
                  </p:cNvSpPr>
                  <p:nvPr/>
                </p:nvSpPr>
                <p:spPr bwMode="auto">
                  <a:xfrm>
                    <a:off x="4268" y="3344"/>
                    <a:ext cx="10" cy="6"/>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5" name="Freeform 984"/>
                  <p:cNvSpPr>
                    <a:spLocks noChangeAspect="1"/>
                  </p:cNvSpPr>
                  <p:nvPr/>
                </p:nvSpPr>
                <p:spPr bwMode="auto">
                  <a:xfrm>
                    <a:off x="4270" y="3345"/>
                    <a:ext cx="7" cy="4"/>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6" name="Freeform 985"/>
                  <p:cNvSpPr>
                    <a:spLocks noChangeAspect="1" noEditPoints="1"/>
                  </p:cNvSpPr>
                  <p:nvPr/>
                </p:nvSpPr>
                <p:spPr bwMode="auto">
                  <a:xfrm>
                    <a:off x="4271" y="3345"/>
                    <a:ext cx="5" cy="4"/>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7" name="Freeform 986"/>
                  <p:cNvSpPr>
                    <a:spLocks noChangeAspect="1" noEditPoints="1"/>
                  </p:cNvSpPr>
                  <p:nvPr/>
                </p:nvSpPr>
                <p:spPr bwMode="auto">
                  <a:xfrm>
                    <a:off x="4272" y="3346"/>
                    <a:ext cx="3" cy="3"/>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8" name="Freeform 987"/>
                  <p:cNvSpPr>
                    <a:spLocks noChangeAspect="1"/>
                  </p:cNvSpPr>
                  <p:nvPr/>
                </p:nvSpPr>
                <p:spPr bwMode="auto">
                  <a:xfrm>
                    <a:off x="4273" y="3346"/>
                    <a:ext cx="1" cy="2"/>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59" name="Freeform 988"/>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0" name="Freeform 989"/>
                  <p:cNvSpPr>
                    <a:spLocks noChangeAspect="1" noEditPoints="1"/>
                  </p:cNvSpPr>
                  <p:nvPr/>
                </p:nvSpPr>
                <p:spPr bwMode="auto">
                  <a:xfrm>
                    <a:off x="4239" y="3328"/>
                    <a:ext cx="2" cy="5"/>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1" name="Freeform 990"/>
                  <p:cNvSpPr>
                    <a:spLocks noChangeAspect="1" noEditPoints="1"/>
                  </p:cNvSpPr>
                  <p:nvPr/>
                </p:nvSpPr>
                <p:spPr bwMode="auto">
                  <a:xfrm>
                    <a:off x="4239" y="3327"/>
                    <a:ext cx="3" cy="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2" name="Freeform 991"/>
                  <p:cNvSpPr>
                    <a:spLocks noChangeAspect="1" noEditPoints="1"/>
                  </p:cNvSpPr>
                  <p:nvPr/>
                </p:nvSpPr>
                <p:spPr bwMode="auto">
                  <a:xfrm>
                    <a:off x="4239" y="3326"/>
                    <a:ext cx="1" cy="3"/>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3" name="Freeform 992"/>
                  <p:cNvSpPr>
                    <a:spLocks noChangeAspect="1" noEditPoints="1"/>
                  </p:cNvSpPr>
                  <p:nvPr/>
                </p:nvSpPr>
                <p:spPr bwMode="auto">
                  <a:xfrm>
                    <a:off x="4247" y="3343"/>
                    <a:ext cx="2" cy="1"/>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4" name="Freeform 993"/>
                  <p:cNvSpPr>
                    <a:spLocks noChangeAspect="1" noEditPoints="1"/>
                  </p:cNvSpPr>
                  <p:nvPr/>
                </p:nvSpPr>
                <p:spPr bwMode="auto">
                  <a:xfrm>
                    <a:off x="4240" y="3324"/>
                    <a:ext cx="0" cy="2"/>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5" name="Freeform 994"/>
                  <p:cNvSpPr>
                    <a:spLocks noChangeAspect="1" noEditPoints="1"/>
                  </p:cNvSpPr>
                  <p:nvPr/>
                </p:nvSpPr>
                <p:spPr bwMode="auto">
                  <a:xfrm>
                    <a:off x="4247" y="3343"/>
                    <a:ext cx="7" cy="6"/>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6" name="Freeform 995"/>
                  <p:cNvSpPr>
                    <a:spLocks noChangeAspect="1" noEditPoints="1"/>
                  </p:cNvSpPr>
                  <p:nvPr/>
                </p:nvSpPr>
                <p:spPr bwMode="auto">
                  <a:xfrm>
                    <a:off x="4240" y="3322"/>
                    <a:ext cx="0" cy="1"/>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0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7" name="Freeform 996"/>
                  <p:cNvSpPr>
                    <a:spLocks noChangeAspect="1" noEditPoints="1"/>
                  </p:cNvSpPr>
                  <p:nvPr/>
                </p:nvSpPr>
                <p:spPr bwMode="auto">
                  <a:xfrm>
                    <a:off x="4252" y="3348"/>
                    <a:ext cx="11" cy="7"/>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8" name="Freeform 997"/>
                  <p:cNvSpPr>
                    <a:spLocks noChangeAspect="1" noEditPoints="1"/>
                  </p:cNvSpPr>
                  <p:nvPr/>
                </p:nvSpPr>
                <p:spPr bwMode="auto">
                  <a:xfrm>
                    <a:off x="4240" y="3319"/>
                    <a:ext cx="22" cy="3"/>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69" name="Freeform 998"/>
                  <p:cNvSpPr>
                    <a:spLocks noChangeAspect="1" noEditPoints="1"/>
                  </p:cNvSpPr>
                  <p:nvPr/>
                </p:nvSpPr>
                <p:spPr bwMode="auto">
                  <a:xfrm>
                    <a:off x="4265" y="3356"/>
                    <a:ext cx="4" cy="2"/>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0" name="Freeform 999"/>
                  <p:cNvSpPr>
                    <a:spLocks noChangeAspect="1" noEditPoints="1"/>
                  </p:cNvSpPr>
                  <p:nvPr/>
                </p:nvSpPr>
                <p:spPr bwMode="auto">
                  <a:xfrm>
                    <a:off x="4274" y="3360"/>
                    <a:ext cx="6" cy="1"/>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1" name="Freeform 1000"/>
                  <p:cNvSpPr>
                    <a:spLocks noChangeAspect="1" noEditPoints="1"/>
                  </p:cNvSpPr>
                  <p:nvPr/>
                </p:nvSpPr>
                <p:spPr bwMode="auto">
                  <a:xfrm>
                    <a:off x="4242" y="3317"/>
                    <a:ext cx="50" cy="2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2" name="Freeform 1001"/>
                  <p:cNvSpPr>
                    <a:spLocks noChangeAspect="1" noEditPoints="1"/>
                  </p:cNvSpPr>
                  <p:nvPr/>
                </p:nvSpPr>
                <p:spPr bwMode="auto">
                  <a:xfrm>
                    <a:off x="4287" y="3342"/>
                    <a:ext cx="8" cy="19"/>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3" name="Freeform 1002"/>
                  <p:cNvSpPr>
                    <a:spLocks noChangeAspect="1" noEditPoints="1"/>
                  </p:cNvSpPr>
                  <p:nvPr/>
                </p:nvSpPr>
                <p:spPr bwMode="auto">
                  <a:xfrm>
                    <a:off x="4276" y="3343"/>
                    <a:ext cx="0"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4" name="Freeform 1003"/>
                  <p:cNvSpPr>
                    <a:spLocks noChangeAspect="1"/>
                  </p:cNvSpPr>
                  <p:nvPr/>
                </p:nvSpPr>
                <p:spPr bwMode="auto">
                  <a:xfrm>
                    <a:off x="4274" y="3342"/>
                    <a:ext cx="2" cy="1"/>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5" name="Freeform 1004"/>
                  <p:cNvSpPr>
                    <a:spLocks noChangeAspect="1"/>
                  </p:cNvSpPr>
                  <p:nvPr/>
                </p:nvSpPr>
                <p:spPr bwMode="auto">
                  <a:xfrm>
                    <a:off x="4271" y="3341"/>
                    <a:ext cx="3" cy="1"/>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6" name="Freeform 1005"/>
                  <p:cNvSpPr>
                    <a:spLocks noChangeAspect="1"/>
                  </p:cNvSpPr>
                  <p:nvPr/>
                </p:nvSpPr>
                <p:spPr bwMode="auto">
                  <a:xfrm>
                    <a:off x="4268" y="3340"/>
                    <a:ext cx="3" cy="1"/>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7" name="Freeform 1006"/>
                  <p:cNvSpPr>
                    <a:spLocks noChangeAspect="1" noEditPoints="1"/>
                  </p:cNvSpPr>
                  <p:nvPr/>
                </p:nvSpPr>
                <p:spPr bwMode="auto">
                  <a:xfrm>
                    <a:off x="4267" y="3339"/>
                    <a:ext cx="1"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8" name="Freeform 1007"/>
                  <p:cNvSpPr>
                    <a:spLocks noChangeAspect="1" noEditPoints="1"/>
                  </p:cNvSpPr>
                  <p:nvPr/>
                </p:nvSpPr>
                <p:spPr bwMode="auto">
                  <a:xfrm>
                    <a:off x="4268" y="3339"/>
                    <a:ext cx="3"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79" name="Freeform 1008"/>
                  <p:cNvSpPr>
                    <a:spLocks noChangeAspect="1" noEditPoints="1"/>
                  </p:cNvSpPr>
                  <p:nvPr/>
                </p:nvSpPr>
                <p:spPr bwMode="auto">
                  <a:xfrm>
                    <a:off x="4249" y="3325"/>
                    <a:ext cx="20" cy="14"/>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0" name="Freeform 1009"/>
                  <p:cNvSpPr>
                    <a:spLocks noChangeAspect="1" noEditPoints="1"/>
                  </p:cNvSpPr>
                  <p:nvPr/>
                </p:nvSpPr>
                <p:spPr bwMode="auto">
                  <a:xfrm>
                    <a:off x="4249" y="3325"/>
                    <a:ext cx="19" cy="13"/>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1" name="Freeform 1010"/>
                  <p:cNvSpPr>
                    <a:spLocks noChangeAspect="1"/>
                  </p:cNvSpPr>
                  <p:nvPr/>
                </p:nvSpPr>
                <p:spPr bwMode="auto">
                  <a:xfrm>
                    <a:off x="4265" y="3337"/>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2" name="Freeform 1011"/>
                  <p:cNvSpPr>
                    <a:spLocks noChangeAspect="1" noEditPoints="1"/>
                  </p:cNvSpPr>
                  <p:nvPr/>
                </p:nvSpPr>
                <p:spPr bwMode="auto">
                  <a:xfrm>
                    <a:off x="4264" y="3336"/>
                    <a:ext cx="1" cy="1"/>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3" name="Freeform 1012"/>
                  <p:cNvSpPr>
                    <a:spLocks noChangeAspect="1" noEditPoints="1"/>
                  </p:cNvSpPr>
                  <p:nvPr/>
                </p:nvSpPr>
                <p:spPr bwMode="auto">
                  <a:xfrm>
                    <a:off x="4267" y="3338"/>
                    <a:ext cx="0" cy="0"/>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4" name="Freeform 1013"/>
                  <p:cNvSpPr>
                    <a:spLocks noChangeAspect="1"/>
                  </p:cNvSpPr>
                  <p:nvPr/>
                </p:nvSpPr>
                <p:spPr bwMode="auto">
                  <a:xfrm>
                    <a:off x="4267" y="3338"/>
                    <a:ext cx="0"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5" name="Freeform 1014"/>
                  <p:cNvSpPr>
                    <a:spLocks noChangeAspect="1"/>
                  </p:cNvSpPr>
                  <p:nvPr/>
                </p:nvSpPr>
                <p:spPr bwMode="auto">
                  <a:xfrm>
                    <a:off x="4267" y="3338"/>
                    <a:ext cx="1"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0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6" name="Freeform 1015"/>
                  <p:cNvSpPr>
                    <a:spLocks noChangeAspect="1" noEditPoints="1"/>
                  </p:cNvSpPr>
                  <p:nvPr/>
                </p:nvSpPr>
                <p:spPr bwMode="auto">
                  <a:xfrm>
                    <a:off x="4267" y="3338"/>
                    <a:ext cx="0"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0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7" name="Freeform 1016"/>
                  <p:cNvSpPr>
                    <a:spLocks noChangeAspect="1" noEditPoints="1"/>
                  </p:cNvSpPr>
                  <p:nvPr/>
                </p:nvSpPr>
                <p:spPr bwMode="auto">
                  <a:xfrm>
                    <a:off x="4267" y="3338"/>
                    <a:ext cx="0" cy="1"/>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0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8" name="Freeform 1017"/>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0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89" name="Freeform 1018"/>
                  <p:cNvSpPr>
                    <a:spLocks noChangeAspect="1" noEditPoints="1"/>
                  </p:cNvSpPr>
                  <p:nvPr/>
                </p:nvSpPr>
                <p:spPr bwMode="auto">
                  <a:xfrm>
                    <a:off x="4267" y="3338"/>
                    <a:ext cx="0" cy="1"/>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90" name="Freeform 1019"/>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0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91" name="Freeform 1020"/>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92" name="Freeform 1021"/>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93" name="Oval 1022"/>
                  <p:cNvSpPr>
                    <a:spLocks noChangeAspect="1" noChangeArrowheads="1"/>
                  </p:cNvSpPr>
                  <p:nvPr/>
                </p:nvSpPr>
                <p:spPr bwMode="auto">
                  <a:xfrm>
                    <a:off x="4267" y="333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094" name="Freeform 1023"/>
                  <p:cNvSpPr>
                    <a:spLocks noChangeAspect="1" noEditPoints="1"/>
                  </p:cNvSpPr>
                  <p:nvPr/>
                </p:nvSpPr>
                <p:spPr bwMode="auto">
                  <a:xfrm>
                    <a:off x="4267" y="333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95" name="Freeform 0"/>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96" name="Freeform 1"/>
                  <p:cNvSpPr>
                    <a:spLocks noChangeAspect="1" noEditPoints="1"/>
                  </p:cNvSpPr>
                  <p:nvPr/>
                </p:nvSpPr>
                <p:spPr bwMode="auto">
                  <a:xfrm>
                    <a:off x="4267" y="3338"/>
                    <a:ext cx="0" cy="0"/>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97" name="Freeform 2"/>
                  <p:cNvSpPr>
                    <a:spLocks noChangeAspect="1" noEditPoints="1"/>
                  </p:cNvSpPr>
                  <p:nvPr/>
                </p:nvSpPr>
                <p:spPr bwMode="auto">
                  <a:xfrm>
                    <a:off x="4267" y="3338"/>
                    <a:ext cx="0" cy="0"/>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98" name="Freeform 3"/>
                  <p:cNvSpPr>
                    <a:spLocks noChangeAspect="1" noEditPoints="1"/>
                  </p:cNvSpPr>
                  <p:nvPr/>
                </p:nvSpPr>
                <p:spPr bwMode="auto">
                  <a:xfrm>
                    <a:off x="4267" y="3338"/>
                    <a:ext cx="0" cy="0"/>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099" name="Freeform 4"/>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0" name="Freeform 5"/>
                  <p:cNvSpPr>
                    <a:spLocks noChangeAspect="1" noEditPoints="1"/>
                  </p:cNvSpPr>
                  <p:nvPr/>
                </p:nvSpPr>
                <p:spPr bwMode="auto">
                  <a:xfrm>
                    <a:off x="4267" y="3338"/>
                    <a:ext cx="0" cy="0"/>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1" name="Freeform 6"/>
                  <p:cNvSpPr>
                    <a:spLocks noChangeAspect="1" noEditPoints="1"/>
                  </p:cNvSpPr>
                  <p:nvPr/>
                </p:nvSpPr>
                <p:spPr bwMode="auto">
                  <a:xfrm>
                    <a:off x="4267" y="3338"/>
                    <a:ext cx="1" cy="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2" name="Freeform 7"/>
                  <p:cNvSpPr>
                    <a:spLocks noChangeAspect="1" noEditPoints="1"/>
                  </p:cNvSpPr>
                  <p:nvPr/>
                </p:nvSpPr>
                <p:spPr bwMode="auto">
                  <a:xfrm>
                    <a:off x="4267" y="3338"/>
                    <a:ext cx="1"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0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3" name="Freeform 8"/>
                  <p:cNvSpPr>
                    <a:spLocks noChangeAspect="1" noEditPoints="1"/>
                  </p:cNvSpPr>
                  <p:nvPr/>
                </p:nvSpPr>
                <p:spPr bwMode="auto">
                  <a:xfrm>
                    <a:off x="4267" y="3338"/>
                    <a:ext cx="1" cy="0"/>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0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4" name="Freeform 9"/>
                  <p:cNvSpPr>
                    <a:spLocks noChangeAspect="1" noEditPoints="1"/>
                  </p:cNvSpPr>
                  <p:nvPr/>
                </p:nvSpPr>
                <p:spPr bwMode="auto">
                  <a:xfrm>
                    <a:off x="4246" y="3318"/>
                    <a:ext cx="44" cy="29"/>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5" name="Freeform 10"/>
                  <p:cNvSpPr>
                    <a:spLocks noChangeAspect="1" noEditPoints="1"/>
                  </p:cNvSpPr>
                  <p:nvPr/>
                </p:nvSpPr>
                <p:spPr bwMode="auto">
                  <a:xfrm>
                    <a:off x="4246" y="3319"/>
                    <a:ext cx="40" cy="19"/>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6" name="Freeform 11"/>
                  <p:cNvSpPr>
                    <a:spLocks noChangeAspect="1" noEditPoints="1"/>
                  </p:cNvSpPr>
                  <p:nvPr/>
                </p:nvSpPr>
                <p:spPr bwMode="auto">
                  <a:xfrm>
                    <a:off x="4253" y="3328"/>
                    <a:ext cx="36" cy="19"/>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7" name="Freeform 12"/>
                  <p:cNvSpPr>
                    <a:spLocks noChangeAspect="1" noEditPoints="1"/>
                  </p:cNvSpPr>
                  <p:nvPr/>
                </p:nvSpPr>
                <p:spPr bwMode="auto">
                  <a:xfrm>
                    <a:off x="4248" y="3319"/>
                    <a:ext cx="33" cy="19"/>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8" name="Freeform 13"/>
                  <p:cNvSpPr>
                    <a:spLocks noChangeAspect="1"/>
                  </p:cNvSpPr>
                  <p:nvPr/>
                </p:nvSpPr>
                <p:spPr bwMode="auto">
                  <a:xfrm>
                    <a:off x="4256" y="3330"/>
                    <a:ext cx="31" cy="1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09" name="Freeform 14"/>
                  <p:cNvSpPr>
                    <a:spLocks noChangeAspect="1" noEditPoints="1"/>
                  </p:cNvSpPr>
                  <p:nvPr/>
                </p:nvSpPr>
                <p:spPr bwMode="auto">
                  <a:xfrm>
                    <a:off x="4248" y="3319"/>
                    <a:ext cx="31" cy="1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0" name="Freeform 15"/>
                  <p:cNvSpPr>
                    <a:spLocks noChangeAspect="1"/>
                  </p:cNvSpPr>
                  <p:nvPr/>
                </p:nvSpPr>
                <p:spPr bwMode="auto">
                  <a:xfrm>
                    <a:off x="4259" y="3333"/>
                    <a:ext cx="26" cy="13"/>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1" name="Freeform 16"/>
                  <p:cNvSpPr>
                    <a:spLocks noChangeAspect="1" noEditPoints="1"/>
                  </p:cNvSpPr>
                  <p:nvPr/>
                </p:nvSpPr>
                <p:spPr bwMode="auto">
                  <a:xfrm>
                    <a:off x="4250" y="3321"/>
                    <a:ext cx="26" cy="1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2" name="Freeform 17"/>
                  <p:cNvSpPr>
                    <a:spLocks noChangeAspect="1" noEditPoints="1"/>
                  </p:cNvSpPr>
                  <p:nvPr/>
                </p:nvSpPr>
                <p:spPr bwMode="auto">
                  <a:xfrm>
                    <a:off x="4265" y="3337"/>
                    <a:ext cx="2" cy="1"/>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3" name="Freeform 18"/>
                  <p:cNvSpPr>
                    <a:spLocks noChangeAspect="1" noEditPoints="1"/>
                  </p:cNvSpPr>
                  <p:nvPr/>
                </p:nvSpPr>
                <p:spPr bwMode="auto">
                  <a:xfrm>
                    <a:off x="4262" y="3335"/>
                    <a:ext cx="21" cy="10"/>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4" name="Freeform 19"/>
                  <p:cNvSpPr>
                    <a:spLocks noChangeAspect="1" noEditPoints="1"/>
                  </p:cNvSpPr>
                  <p:nvPr/>
                </p:nvSpPr>
                <p:spPr bwMode="auto">
                  <a:xfrm>
                    <a:off x="4253" y="3322"/>
                    <a:ext cx="21" cy="1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5" name="Freeform 20"/>
                  <p:cNvSpPr>
                    <a:spLocks noChangeAspect="1" noEditPoints="1"/>
                  </p:cNvSpPr>
                  <p:nvPr/>
                </p:nvSpPr>
                <p:spPr bwMode="auto">
                  <a:xfrm>
                    <a:off x="4254" y="3322"/>
                    <a:ext cx="19" cy="15"/>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6" name="Freeform 21"/>
                  <p:cNvSpPr>
                    <a:spLocks noChangeAspect="1" noEditPoints="1"/>
                  </p:cNvSpPr>
                  <p:nvPr/>
                </p:nvSpPr>
                <p:spPr bwMode="auto">
                  <a:xfrm>
                    <a:off x="4266" y="3337"/>
                    <a:ext cx="13" cy="6"/>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7" name="Freeform 22"/>
                  <p:cNvSpPr>
                    <a:spLocks noChangeAspect="1" noEditPoints="1"/>
                  </p:cNvSpPr>
                  <p:nvPr/>
                </p:nvSpPr>
                <p:spPr bwMode="auto">
                  <a:xfrm>
                    <a:off x="4258" y="3324"/>
                    <a:ext cx="13" cy="12"/>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8" name="Freeform 23"/>
                  <p:cNvSpPr>
                    <a:spLocks noChangeAspect="1"/>
                  </p:cNvSpPr>
                  <p:nvPr/>
                </p:nvSpPr>
                <p:spPr bwMode="auto">
                  <a:xfrm>
                    <a:off x="4261" y="3327"/>
                    <a:ext cx="7" cy="7"/>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19" name="Freeform 24"/>
                  <p:cNvSpPr>
                    <a:spLocks noChangeAspect="1" noEditPoints="1"/>
                  </p:cNvSpPr>
                  <p:nvPr/>
                </p:nvSpPr>
                <p:spPr bwMode="auto">
                  <a:xfrm>
                    <a:off x="4270" y="3339"/>
                    <a:ext cx="3"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0" name="Freeform 25"/>
                  <p:cNvSpPr>
                    <a:spLocks noChangeAspect="1"/>
                  </p:cNvSpPr>
                  <p:nvPr/>
                </p:nvSpPr>
                <p:spPr bwMode="auto">
                  <a:xfrm>
                    <a:off x="4271" y="3338"/>
                    <a:ext cx="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1" name="Freeform 26"/>
                  <p:cNvSpPr>
                    <a:spLocks noChangeAspect="1"/>
                  </p:cNvSpPr>
                  <p:nvPr/>
                </p:nvSpPr>
                <p:spPr bwMode="auto">
                  <a:xfrm>
                    <a:off x="4264" y="3336"/>
                    <a:ext cx="7" cy="4"/>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2" name="Freeform 27"/>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3" name="Freeform 28"/>
                  <p:cNvSpPr>
                    <a:spLocks noChangeAspect="1" noEditPoints="1"/>
                  </p:cNvSpPr>
                  <p:nvPr/>
                </p:nvSpPr>
                <p:spPr bwMode="auto">
                  <a:xfrm>
                    <a:off x="4246" y="3315"/>
                    <a:ext cx="51" cy="44"/>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4" name="Freeform 29"/>
                  <p:cNvSpPr>
                    <a:spLocks noChangeAspect="1" noEditPoints="1"/>
                  </p:cNvSpPr>
                  <p:nvPr/>
                </p:nvSpPr>
                <p:spPr bwMode="auto">
                  <a:xfrm>
                    <a:off x="4245" y="3315"/>
                    <a:ext cx="52" cy="44"/>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5" name="Freeform 30"/>
                  <p:cNvSpPr>
                    <a:spLocks noChangeAspect="1" noEditPoints="1"/>
                  </p:cNvSpPr>
                  <p:nvPr/>
                </p:nvSpPr>
                <p:spPr bwMode="auto">
                  <a:xfrm>
                    <a:off x="4243" y="3314"/>
                    <a:ext cx="52" cy="4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6" name="Freeform 31"/>
                  <p:cNvSpPr>
                    <a:spLocks noChangeAspect="1"/>
                  </p:cNvSpPr>
                  <p:nvPr/>
                </p:nvSpPr>
                <p:spPr bwMode="auto">
                  <a:xfrm>
                    <a:off x="4292" y="3342"/>
                    <a:ext cx="0"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7" name="Freeform 32"/>
                  <p:cNvSpPr>
                    <a:spLocks noChangeAspect="1" noEditPoints="1"/>
                  </p:cNvSpPr>
                  <p:nvPr/>
                </p:nvSpPr>
                <p:spPr bwMode="auto">
                  <a:xfrm>
                    <a:off x="4242" y="3314"/>
                    <a:ext cx="53" cy="51"/>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8" name="Freeform 33"/>
                  <p:cNvSpPr>
                    <a:spLocks noChangeAspect="1" noEditPoints="1"/>
                  </p:cNvSpPr>
                  <p:nvPr/>
                </p:nvSpPr>
                <p:spPr bwMode="auto">
                  <a:xfrm>
                    <a:off x="4241" y="3316"/>
                    <a:ext cx="53" cy="4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29" name="Freeform 34"/>
                  <p:cNvSpPr>
                    <a:spLocks noChangeAspect="1" noEditPoints="1"/>
                  </p:cNvSpPr>
                  <p:nvPr/>
                </p:nvSpPr>
                <p:spPr bwMode="auto">
                  <a:xfrm>
                    <a:off x="4241" y="3317"/>
                    <a:ext cx="53" cy="4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0" name="Freeform 35"/>
                  <p:cNvSpPr>
                    <a:spLocks noChangeAspect="1" noEditPoints="1"/>
                  </p:cNvSpPr>
                  <p:nvPr/>
                </p:nvSpPr>
                <p:spPr bwMode="auto">
                  <a:xfrm>
                    <a:off x="4235" y="3317"/>
                    <a:ext cx="58" cy="4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1" name="Freeform 36"/>
                  <p:cNvSpPr>
                    <a:spLocks noChangeAspect="1" noEditPoints="1"/>
                  </p:cNvSpPr>
                  <p:nvPr/>
                </p:nvSpPr>
                <p:spPr bwMode="auto">
                  <a:xfrm>
                    <a:off x="4235" y="3317"/>
                    <a:ext cx="56" cy="46"/>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2" name="Freeform 37"/>
                  <p:cNvSpPr>
                    <a:spLocks noChangeAspect="1" noEditPoints="1"/>
                  </p:cNvSpPr>
                  <p:nvPr/>
                </p:nvSpPr>
                <p:spPr bwMode="auto">
                  <a:xfrm>
                    <a:off x="4246" y="3326"/>
                    <a:ext cx="51" cy="36"/>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3" name="Freeform 38"/>
                  <p:cNvSpPr>
                    <a:spLocks noChangeAspect="1" noEditPoints="1"/>
                  </p:cNvSpPr>
                  <p:nvPr/>
                </p:nvSpPr>
                <p:spPr bwMode="auto">
                  <a:xfrm>
                    <a:off x="4249" y="3329"/>
                    <a:ext cx="48" cy="3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4" name="Freeform 39"/>
                  <p:cNvSpPr>
                    <a:spLocks noChangeAspect="1" noEditPoints="1"/>
                  </p:cNvSpPr>
                  <p:nvPr/>
                </p:nvSpPr>
                <p:spPr bwMode="auto">
                  <a:xfrm>
                    <a:off x="4250" y="3330"/>
                    <a:ext cx="47" cy="32"/>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5" name="Freeform 40"/>
                  <p:cNvSpPr>
                    <a:spLocks noChangeAspect="1" noEditPoints="1"/>
                  </p:cNvSpPr>
                  <p:nvPr/>
                </p:nvSpPr>
                <p:spPr bwMode="auto">
                  <a:xfrm>
                    <a:off x="4252" y="3332"/>
                    <a:ext cx="44" cy="30"/>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6" name="Freeform 41"/>
                  <p:cNvSpPr>
                    <a:spLocks noChangeAspect="1" noEditPoints="1"/>
                  </p:cNvSpPr>
                  <p:nvPr/>
                </p:nvSpPr>
                <p:spPr bwMode="auto">
                  <a:xfrm>
                    <a:off x="4253" y="3333"/>
                    <a:ext cx="43" cy="28"/>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7" name="Freeform 42"/>
                  <p:cNvSpPr>
                    <a:spLocks noChangeAspect="1" noEditPoints="1"/>
                  </p:cNvSpPr>
                  <p:nvPr/>
                </p:nvSpPr>
                <p:spPr bwMode="auto">
                  <a:xfrm>
                    <a:off x="4254" y="3334"/>
                    <a:ext cx="40" cy="24"/>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8" name="Freeform 43"/>
                  <p:cNvSpPr>
                    <a:spLocks noChangeAspect="1"/>
                  </p:cNvSpPr>
                  <p:nvPr/>
                </p:nvSpPr>
                <p:spPr bwMode="auto">
                  <a:xfrm>
                    <a:off x="4255" y="3335"/>
                    <a:ext cx="39" cy="23"/>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39" name="Freeform 44"/>
                  <p:cNvSpPr>
                    <a:spLocks noChangeAspect="1" noEditPoints="1"/>
                  </p:cNvSpPr>
                  <p:nvPr/>
                </p:nvSpPr>
                <p:spPr bwMode="auto">
                  <a:xfrm>
                    <a:off x="4257" y="3336"/>
                    <a:ext cx="36" cy="21"/>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0" name="Freeform 45"/>
                  <p:cNvSpPr>
                    <a:spLocks noChangeAspect="1" noEditPoints="1"/>
                  </p:cNvSpPr>
                  <p:nvPr/>
                </p:nvSpPr>
                <p:spPr bwMode="auto">
                  <a:xfrm>
                    <a:off x="4258" y="3337"/>
                    <a:ext cx="34" cy="19"/>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1" name="Freeform 46"/>
                  <p:cNvSpPr>
                    <a:spLocks noChangeAspect="1" noEditPoints="1"/>
                  </p:cNvSpPr>
                  <p:nvPr/>
                </p:nvSpPr>
                <p:spPr bwMode="auto">
                  <a:xfrm>
                    <a:off x="4258" y="3338"/>
                    <a:ext cx="34" cy="18"/>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2" name="Freeform 47"/>
                  <p:cNvSpPr>
                    <a:spLocks noChangeAspect="1" noEditPoints="1"/>
                  </p:cNvSpPr>
                  <p:nvPr/>
                </p:nvSpPr>
                <p:spPr bwMode="auto">
                  <a:xfrm>
                    <a:off x="4259" y="3338"/>
                    <a:ext cx="32" cy="1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3" name="Freeform 48"/>
                  <p:cNvSpPr>
                    <a:spLocks noChangeAspect="1" noEditPoints="1"/>
                  </p:cNvSpPr>
                  <p:nvPr/>
                </p:nvSpPr>
                <p:spPr bwMode="auto">
                  <a:xfrm>
                    <a:off x="4260" y="3339"/>
                    <a:ext cx="30" cy="1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4" name="Freeform 49"/>
                  <p:cNvSpPr>
                    <a:spLocks noChangeAspect="1" noEditPoints="1"/>
                  </p:cNvSpPr>
                  <p:nvPr/>
                </p:nvSpPr>
                <p:spPr bwMode="auto">
                  <a:xfrm>
                    <a:off x="4261" y="3340"/>
                    <a:ext cx="29" cy="1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5" name="Freeform 50"/>
                  <p:cNvSpPr>
                    <a:spLocks noChangeAspect="1"/>
                  </p:cNvSpPr>
                  <p:nvPr/>
                </p:nvSpPr>
                <p:spPr bwMode="auto">
                  <a:xfrm>
                    <a:off x="4261" y="3340"/>
                    <a:ext cx="28" cy="1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6" name="Freeform 51"/>
                  <p:cNvSpPr>
                    <a:spLocks noChangeAspect="1" noEditPoints="1"/>
                  </p:cNvSpPr>
                  <p:nvPr/>
                </p:nvSpPr>
                <p:spPr bwMode="auto">
                  <a:xfrm>
                    <a:off x="4262" y="3341"/>
                    <a:ext cx="26" cy="12"/>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7" name="Freeform 52"/>
                  <p:cNvSpPr>
                    <a:spLocks noChangeAspect="1"/>
                  </p:cNvSpPr>
                  <p:nvPr/>
                </p:nvSpPr>
                <p:spPr bwMode="auto">
                  <a:xfrm>
                    <a:off x="4263" y="3341"/>
                    <a:ext cx="24" cy="12"/>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8" name="Freeform 53"/>
                  <p:cNvSpPr>
                    <a:spLocks noChangeAspect="1" noEditPoints="1"/>
                  </p:cNvSpPr>
                  <p:nvPr/>
                </p:nvSpPr>
                <p:spPr bwMode="auto">
                  <a:xfrm>
                    <a:off x="4263" y="3341"/>
                    <a:ext cx="23" cy="11"/>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49" name="Freeform 54"/>
                  <p:cNvSpPr>
                    <a:spLocks noChangeAspect="1" noEditPoints="1"/>
                  </p:cNvSpPr>
                  <p:nvPr/>
                </p:nvSpPr>
                <p:spPr bwMode="auto">
                  <a:xfrm>
                    <a:off x="4264" y="3342"/>
                    <a:ext cx="21" cy="10"/>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0" name="Freeform 55"/>
                  <p:cNvSpPr>
                    <a:spLocks noChangeAspect="1" noEditPoints="1"/>
                  </p:cNvSpPr>
                  <p:nvPr/>
                </p:nvSpPr>
                <p:spPr bwMode="auto">
                  <a:xfrm>
                    <a:off x="4264" y="3342"/>
                    <a:ext cx="20" cy="10"/>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1" name="Freeform 56"/>
                  <p:cNvSpPr>
                    <a:spLocks noChangeAspect="1"/>
                  </p:cNvSpPr>
                  <p:nvPr/>
                </p:nvSpPr>
                <p:spPr bwMode="auto">
                  <a:xfrm>
                    <a:off x="4265" y="3342"/>
                    <a:ext cx="18" cy="1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2" name="Freeform 57"/>
                  <p:cNvSpPr>
                    <a:spLocks noChangeAspect="1"/>
                  </p:cNvSpPr>
                  <p:nvPr/>
                </p:nvSpPr>
                <p:spPr bwMode="auto">
                  <a:xfrm>
                    <a:off x="4265" y="3343"/>
                    <a:ext cx="17" cy="8"/>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3" name="Freeform 58"/>
                  <p:cNvSpPr>
                    <a:spLocks noChangeAspect="1" noEditPoints="1"/>
                  </p:cNvSpPr>
                  <p:nvPr/>
                </p:nvSpPr>
                <p:spPr bwMode="auto">
                  <a:xfrm>
                    <a:off x="4266" y="3343"/>
                    <a:ext cx="16" cy="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4" name="Freeform 59"/>
                  <p:cNvSpPr>
                    <a:spLocks noChangeAspect="1" noEditPoints="1"/>
                  </p:cNvSpPr>
                  <p:nvPr/>
                </p:nvSpPr>
                <p:spPr bwMode="auto">
                  <a:xfrm>
                    <a:off x="4266" y="3343"/>
                    <a:ext cx="15" cy="8"/>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5" name="Freeform 60"/>
                  <p:cNvSpPr>
                    <a:spLocks noChangeAspect="1"/>
                  </p:cNvSpPr>
                  <p:nvPr/>
                </p:nvSpPr>
                <p:spPr bwMode="auto">
                  <a:xfrm>
                    <a:off x="4267" y="3343"/>
                    <a:ext cx="13" cy="7"/>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6" name="Freeform 61"/>
                  <p:cNvSpPr>
                    <a:spLocks noChangeAspect="1" noEditPoints="1"/>
                  </p:cNvSpPr>
                  <p:nvPr/>
                </p:nvSpPr>
                <p:spPr bwMode="auto">
                  <a:xfrm>
                    <a:off x="4268" y="3344"/>
                    <a:ext cx="11" cy="6"/>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7" name="Freeform 62"/>
                  <p:cNvSpPr>
                    <a:spLocks noChangeAspect="1" noEditPoints="1"/>
                  </p:cNvSpPr>
                  <p:nvPr/>
                </p:nvSpPr>
                <p:spPr bwMode="auto">
                  <a:xfrm>
                    <a:off x="4268" y="3344"/>
                    <a:ext cx="10" cy="6"/>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8" name="Freeform 63"/>
                  <p:cNvSpPr>
                    <a:spLocks noChangeAspect="1"/>
                  </p:cNvSpPr>
                  <p:nvPr/>
                </p:nvSpPr>
                <p:spPr bwMode="auto">
                  <a:xfrm>
                    <a:off x="4270" y="3345"/>
                    <a:ext cx="7" cy="4"/>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59" name="Freeform 64"/>
                  <p:cNvSpPr>
                    <a:spLocks noChangeAspect="1" noEditPoints="1"/>
                  </p:cNvSpPr>
                  <p:nvPr/>
                </p:nvSpPr>
                <p:spPr bwMode="auto">
                  <a:xfrm>
                    <a:off x="4271" y="3345"/>
                    <a:ext cx="5" cy="4"/>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0" name="Freeform 65"/>
                  <p:cNvSpPr>
                    <a:spLocks noChangeAspect="1" noEditPoints="1"/>
                  </p:cNvSpPr>
                  <p:nvPr/>
                </p:nvSpPr>
                <p:spPr bwMode="auto">
                  <a:xfrm>
                    <a:off x="4272" y="3346"/>
                    <a:ext cx="3" cy="3"/>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1" name="Freeform 66"/>
                  <p:cNvSpPr>
                    <a:spLocks noChangeAspect="1"/>
                  </p:cNvSpPr>
                  <p:nvPr/>
                </p:nvSpPr>
                <p:spPr bwMode="auto">
                  <a:xfrm>
                    <a:off x="4273" y="3346"/>
                    <a:ext cx="1" cy="2"/>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2" name="Freeform 67"/>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3" name="Freeform 68"/>
                  <p:cNvSpPr>
                    <a:spLocks noChangeAspect="1" noEditPoints="1"/>
                  </p:cNvSpPr>
                  <p:nvPr/>
                </p:nvSpPr>
                <p:spPr bwMode="auto">
                  <a:xfrm>
                    <a:off x="4239" y="3328"/>
                    <a:ext cx="2" cy="5"/>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4" name="Freeform 69"/>
                  <p:cNvSpPr>
                    <a:spLocks noChangeAspect="1" noEditPoints="1"/>
                  </p:cNvSpPr>
                  <p:nvPr/>
                </p:nvSpPr>
                <p:spPr bwMode="auto">
                  <a:xfrm>
                    <a:off x="4239" y="3327"/>
                    <a:ext cx="3" cy="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5" name="Freeform 70"/>
                  <p:cNvSpPr>
                    <a:spLocks noChangeAspect="1" noEditPoints="1"/>
                  </p:cNvSpPr>
                  <p:nvPr/>
                </p:nvSpPr>
                <p:spPr bwMode="auto">
                  <a:xfrm>
                    <a:off x="4239" y="3326"/>
                    <a:ext cx="1" cy="3"/>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6" name="Freeform 71"/>
                  <p:cNvSpPr>
                    <a:spLocks noChangeAspect="1" noEditPoints="1"/>
                  </p:cNvSpPr>
                  <p:nvPr/>
                </p:nvSpPr>
                <p:spPr bwMode="auto">
                  <a:xfrm>
                    <a:off x="4247" y="3343"/>
                    <a:ext cx="2" cy="1"/>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7" name="Freeform 72"/>
                  <p:cNvSpPr>
                    <a:spLocks noChangeAspect="1" noEditPoints="1"/>
                  </p:cNvSpPr>
                  <p:nvPr/>
                </p:nvSpPr>
                <p:spPr bwMode="auto">
                  <a:xfrm>
                    <a:off x="4240" y="3324"/>
                    <a:ext cx="0" cy="2"/>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8" name="Freeform 73"/>
                  <p:cNvSpPr>
                    <a:spLocks noChangeAspect="1" noEditPoints="1"/>
                  </p:cNvSpPr>
                  <p:nvPr/>
                </p:nvSpPr>
                <p:spPr bwMode="auto">
                  <a:xfrm>
                    <a:off x="4247" y="3343"/>
                    <a:ext cx="7" cy="6"/>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69" name="Freeform 74"/>
                  <p:cNvSpPr>
                    <a:spLocks noChangeAspect="1" noEditPoints="1"/>
                  </p:cNvSpPr>
                  <p:nvPr/>
                </p:nvSpPr>
                <p:spPr bwMode="auto">
                  <a:xfrm>
                    <a:off x="4240" y="3322"/>
                    <a:ext cx="0" cy="1"/>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0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0" name="Freeform 75"/>
                  <p:cNvSpPr>
                    <a:spLocks noChangeAspect="1" noEditPoints="1"/>
                  </p:cNvSpPr>
                  <p:nvPr/>
                </p:nvSpPr>
                <p:spPr bwMode="auto">
                  <a:xfrm>
                    <a:off x="4252" y="3348"/>
                    <a:ext cx="11" cy="7"/>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1" name="Freeform 76"/>
                  <p:cNvSpPr>
                    <a:spLocks noChangeAspect="1" noEditPoints="1"/>
                  </p:cNvSpPr>
                  <p:nvPr/>
                </p:nvSpPr>
                <p:spPr bwMode="auto">
                  <a:xfrm>
                    <a:off x="4240" y="3319"/>
                    <a:ext cx="22" cy="3"/>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2" name="Freeform 77"/>
                  <p:cNvSpPr>
                    <a:spLocks noChangeAspect="1" noEditPoints="1"/>
                  </p:cNvSpPr>
                  <p:nvPr/>
                </p:nvSpPr>
                <p:spPr bwMode="auto">
                  <a:xfrm>
                    <a:off x="4265" y="3356"/>
                    <a:ext cx="4" cy="2"/>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3" name="Freeform 78"/>
                  <p:cNvSpPr>
                    <a:spLocks noChangeAspect="1" noEditPoints="1"/>
                  </p:cNvSpPr>
                  <p:nvPr/>
                </p:nvSpPr>
                <p:spPr bwMode="auto">
                  <a:xfrm>
                    <a:off x="4274" y="3360"/>
                    <a:ext cx="6" cy="1"/>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4" name="Freeform 79"/>
                  <p:cNvSpPr>
                    <a:spLocks noChangeAspect="1" noEditPoints="1"/>
                  </p:cNvSpPr>
                  <p:nvPr/>
                </p:nvSpPr>
                <p:spPr bwMode="auto">
                  <a:xfrm>
                    <a:off x="4242" y="3317"/>
                    <a:ext cx="50" cy="2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5" name="Freeform 80"/>
                  <p:cNvSpPr>
                    <a:spLocks noChangeAspect="1" noEditPoints="1"/>
                  </p:cNvSpPr>
                  <p:nvPr/>
                </p:nvSpPr>
                <p:spPr bwMode="auto">
                  <a:xfrm>
                    <a:off x="4287" y="3342"/>
                    <a:ext cx="8" cy="19"/>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6" name="Freeform 81"/>
                  <p:cNvSpPr>
                    <a:spLocks noChangeAspect="1" noEditPoints="1"/>
                  </p:cNvSpPr>
                  <p:nvPr/>
                </p:nvSpPr>
                <p:spPr bwMode="auto">
                  <a:xfrm>
                    <a:off x="4276" y="3343"/>
                    <a:ext cx="0"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7" name="Freeform 82"/>
                  <p:cNvSpPr>
                    <a:spLocks noChangeAspect="1"/>
                  </p:cNvSpPr>
                  <p:nvPr/>
                </p:nvSpPr>
                <p:spPr bwMode="auto">
                  <a:xfrm>
                    <a:off x="4274" y="3342"/>
                    <a:ext cx="2" cy="1"/>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8" name="Freeform 83"/>
                  <p:cNvSpPr>
                    <a:spLocks noChangeAspect="1"/>
                  </p:cNvSpPr>
                  <p:nvPr/>
                </p:nvSpPr>
                <p:spPr bwMode="auto">
                  <a:xfrm>
                    <a:off x="4271" y="3341"/>
                    <a:ext cx="3" cy="1"/>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79" name="Freeform 84"/>
                  <p:cNvSpPr>
                    <a:spLocks noChangeAspect="1"/>
                  </p:cNvSpPr>
                  <p:nvPr/>
                </p:nvSpPr>
                <p:spPr bwMode="auto">
                  <a:xfrm>
                    <a:off x="4268" y="3340"/>
                    <a:ext cx="3" cy="1"/>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0" name="Freeform 85"/>
                  <p:cNvSpPr>
                    <a:spLocks noChangeAspect="1" noEditPoints="1"/>
                  </p:cNvSpPr>
                  <p:nvPr/>
                </p:nvSpPr>
                <p:spPr bwMode="auto">
                  <a:xfrm>
                    <a:off x="4267" y="3339"/>
                    <a:ext cx="1"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1" name="Freeform 86"/>
                  <p:cNvSpPr>
                    <a:spLocks noChangeAspect="1" noEditPoints="1"/>
                  </p:cNvSpPr>
                  <p:nvPr/>
                </p:nvSpPr>
                <p:spPr bwMode="auto">
                  <a:xfrm>
                    <a:off x="4268" y="3339"/>
                    <a:ext cx="3"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2" name="Freeform 87"/>
                  <p:cNvSpPr>
                    <a:spLocks noChangeAspect="1" noEditPoints="1"/>
                  </p:cNvSpPr>
                  <p:nvPr/>
                </p:nvSpPr>
                <p:spPr bwMode="auto">
                  <a:xfrm>
                    <a:off x="4249" y="3325"/>
                    <a:ext cx="20" cy="14"/>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3" name="Freeform 88"/>
                  <p:cNvSpPr>
                    <a:spLocks noChangeAspect="1" noEditPoints="1"/>
                  </p:cNvSpPr>
                  <p:nvPr/>
                </p:nvSpPr>
                <p:spPr bwMode="auto">
                  <a:xfrm>
                    <a:off x="4249" y="3325"/>
                    <a:ext cx="19" cy="13"/>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4" name="Freeform 89"/>
                  <p:cNvSpPr>
                    <a:spLocks noChangeAspect="1"/>
                  </p:cNvSpPr>
                  <p:nvPr/>
                </p:nvSpPr>
                <p:spPr bwMode="auto">
                  <a:xfrm>
                    <a:off x="4265" y="3337"/>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5" name="Freeform 90"/>
                  <p:cNvSpPr>
                    <a:spLocks noChangeAspect="1" noEditPoints="1"/>
                  </p:cNvSpPr>
                  <p:nvPr/>
                </p:nvSpPr>
                <p:spPr bwMode="auto">
                  <a:xfrm>
                    <a:off x="4264" y="3336"/>
                    <a:ext cx="1" cy="1"/>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6" name="Freeform 91"/>
                  <p:cNvSpPr>
                    <a:spLocks noChangeAspect="1" noEditPoints="1"/>
                  </p:cNvSpPr>
                  <p:nvPr/>
                </p:nvSpPr>
                <p:spPr bwMode="auto">
                  <a:xfrm>
                    <a:off x="4267" y="3338"/>
                    <a:ext cx="0" cy="0"/>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7" name="Freeform 92"/>
                  <p:cNvSpPr>
                    <a:spLocks noChangeAspect="1"/>
                  </p:cNvSpPr>
                  <p:nvPr/>
                </p:nvSpPr>
                <p:spPr bwMode="auto">
                  <a:xfrm>
                    <a:off x="4267" y="3338"/>
                    <a:ext cx="0"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8" name="Freeform 93"/>
                  <p:cNvSpPr>
                    <a:spLocks noChangeAspect="1"/>
                  </p:cNvSpPr>
                  <p:nvPr/>
                </p:nvSpPr>
                <p:spPr bwMode="auto">
                  <a:xfrm>
                    <a:off x="4267" y="3338"/>
                    <a:ext cx="1"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0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89" name="Freeform 94"/>
                  <p:cNvSpPr>
                    <a:spLocks noChangeAspect="1" noEditPoints="1"/>
                  </p:cNvSpPr>
                  <p:nvPr/>
                </p:nvSpPr>
                <p:spPr bwMode="auto">
                  <a:xfrm>
                    <a:off x="4267" y="3338"/>
                    <a:ext cx="0"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0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90" name="Freeform 95"/>
                  <p:cNvSpPr>
                    <a:spLocks noChangeAspect="1" noEditPoints="1"/>
                  </p:cNvSpPr>
                  <p:nvPr/>
                </p:nvSpPr>
                <p:spPr bwMode="auto">
                  <a:xfrm>
                    <a:off x="4267" y="3338"/>
                    <a:ext cx="0" cy="1"/>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0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91" name="Freeform 96"/>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0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92" name="Freeform 97"/>
                  <p:cNvSpPr>
                    <a:spLocks noChangeAspect="1" noEditPoints="1"/>
                  </p:cNvSpPr>
                  <p:nvPr/>
                </p:nvSpPr>
                <p:spPr bwMode="auto">
                  <a:xfrm>
                    <a:off x="4267" y="3338"/>
                    <a:ext cx="0" cy="1"/>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93" name="Freeform 98"/>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0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94" name="Freeform 99"/>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95" name="Freeform 100"/>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96" name="Oval 101"/>
                  <p:cNvSpPr>
                    <a:spLocks noChangeAspect="1" noChangeArrowheads="1"/>
                  </p:cNvSpPr>
                  <p:nvPr/>
                </p:nvSpPr>
                <p:spPr bwMode="auto">
                  <a:xfrm>
                    <a:off x="4267" y="333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197" name="Freeform 102"/>
                  <p:cNvSpPr>
                    <a:spLocks noChangeAspect="1" noEditPoints="1"/>
                  </p:cNvSpPr>
                  <p:nvPr/>
                </p:nvSpPr>
                <p:spPr bwMode="auto">
                  <a:xfrm>
                    <a:off x="4267" y="333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98" name="Freeform 103"/>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199" name="Freeform 104"/>
                  <p:cNvSpPr>
                    <a:spLocks noChangeAspect="1" noEditPoints="1"/>
                  </p:cNvSpPr>
                  <p:nvPr/>
                </p:nvSpPr>
                <p:spPr bwMode="auto">
                  <a:xfrm>
                    <a:off x="4267" y="3338"/>
                    <a:ext cx="0" cy="0"/>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0" name="Freeform 105"/>
                  <p:cNvSpPr>
                    <a:spLocks noChangeAspect="1" noEditPoints="1"/>
                  </p:cNvSpPr>
                  <p:nvPr/>
                </p:nvSpPr>
                <p:spPr bwMode="auto">
                  <a:xfrm>
                    <a:off x="4267" y="3338"/>
                    <a:ext cx="0" cy="0"/>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1" name="Freeform 106"/>
                  <p:cNvSpPr>
                    <a:spLocks noChangeAspect="1" noEditPoints="1"/>
                  </p:cNvSpPr>
                  <p:nvPr/>
                </p:nvSpPr>
                <p:spPr bwMode="auto">
                  <a:xfrm>
                    <a:off x="4267" y="3338"/>
                    <a:ext cx="0" cy="0"/>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2" name="Freeform 107"/>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3" name="Freeform 108"/>
                  <p:cNvSpPr>
                    <a:spLocks noChangeAspect="1" noEditPoints="1"/>
                  </p:cNvSpPr>
                  <p:nvPr/>
                </p:nvSpPr>
                <p:spPr bwMode="auto">
                  <a:xfrm>
                    <a:off x="4267" y="3338"/>
                    <a:ext cx="0" cy="0"/>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4" name="Freeform 109"/>
                  <p:cNvSpPr>
                    <a:spLocks noChangeAspect="1" noEditPoints="1"/>
                  </p:cNvSpPr>
                  <p:nvPr/>
                </p:nvSpPr>
                <p:spPr bwMode="auto">
                  <a:xfrm>
                    <a:off x="4267" y="3338"/>
                    <a:ext cx="1" cy="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5" name="Freeform 110"/>
                  <p:cNvSpPr>
                    <a:spLocks noChangeAspect="1" noEditPoints="1"/>
                  </p:cNvSpPr>
                  <p:nvPr/>
                </p:nvSpPr>
                <p:spPr bwMode="auto">
                  <a:xfrm>
                    <a:off x="4267" y="3338"/>
                    <a:ext cx="1"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0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6" name="Freeform 111"/>
                  <p:cNvSpPr>
                    <a:spLocks noChangeAspect="1" noEditPoints="1"/>
                  </p:cNvSpPr>
                  <p:nvPr/>
                </p:nvSpPr>
                <p:spPr bwMode="auto">
                  <a:xfrm>
                    <a:off x="4267" y="3338"/>
                    <a:ext cx="1" cy="0"/>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0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7" name="Freeform 112"/>
                  <p:cNvSpPr>
                    <a:spLocks noChangeAspect="1" noEditPoints="1"/>
                  </p:cNvSpPr>
                  <p:nvPr/>
                </p:nvSpPr>
                <p:spPr bwMode="auto">
                  <a:xfrm>
                    <a:off x="4246" y="3318"/>
                    <a:ext cx="44" cy="29"/>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8" name="Freeform 113"/>
                  <p:cNvSpPr>
                    <a:spLocks noChangeAspect="1" noEditPoints="1"/>
                  </p:cNvSpPr>
                  <p:nvPr/>
                </p:nvSpPr>
                <p:spPr bwMode="auto">
                  <a:xfrm>
                    <a:off x="4246" y="3319"/>
                    <a:ext cx="40" cy="19"/>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09" name="Freeform 114"/>
                  <p:cNvSpPr>
                    <a:spLocks noChangeAspect="1" noEditPoints="1"/>
                  </p:cNvSpPr>
                  <p:nvPr/>
                </p:nvSpPr>
                <p:spPr bwMode="auto">
                  <a:xfrm>
                    <a:off x="4253" y="3328"/>
                    <a:ext cx="36" cy="19"/>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0" name="Freeform 115"/>
                  <p:cNvSpPr>
                    <a:spLocks noChangeAspect="1" noEditPoints="1"/>
                  </p:cNvSpPr>
                  <p:nvPr/>
                </p:nvSpPr>
                <p:spPr bwMode="auto">
                  <a:xfrm>
                    <a:off x="4248" y="3319"/>
                    <a:ext cx="33" cy="19"/>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1" name="Freeform 116"/>
                  <p:cNvSpPr>
                    <a:spLocks noChangeAspect="1"/>
                  </p:cNvSpPr>
                  <p:nvPr/>
                </p:nvSpPr>
                <p:spPr bwMode="auto">
                  <a:xfrm>
                    <a:off x="4256" y="3330"/>
                    <a:ext cx="31" cy="1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2" name="Freeform 117"/>
                  <p:cNvSpPr>
                    <a:spLocks noChangeAspect="1" noEditPoints="1"/>
                  </p:cNvSpPr>
                  <p:nvPr/>
                </p:nvSpPr>
                <p:spPr bwMode="auto">
                  <a:xfrm>
                    <a:off x="4248" y="3319"/>
                    <a:ext cx="31" cy="1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3" name="Freeform 118"/>
                  <p:cNvSpPr>
                    <a:spLocks noChangeAspect="1"/>
                  </p:cNvSpPr>
                  <p:nvPr/>
                </p:nvSpPr>
                <p:spPr bwMode="auto">
                  <a:xfrm>
                    <a:off x="4259" y="3333"/>
                    <a:ext cx="26" cy="13"/>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4" name="Freeform 119"/>
                  <p:cNvSpPr>
                    <a:spLocks noChangeAspect="1" noEditPoints="1"/>
                  </p:cNvSpPr>
                  <p:nvPr/>
                </p:nvSpPr>
                <p:spPr bwMode="auto">
                  <a:xfrm>
                    <a:off x="4250" y="3321"/>
                    <a:ext cx="26" cy="1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5" name="Freeform 120"/>
                  <p:cNvSpPr>
                    <a:spLocks noChangeAspect="1" noEditPoints="1"/>
                  </p:cNvSpPr>
                  <p:nvPr/>
                </p:nvSpPr>
                <p:spPr bwMode="auto">
                  <a:xfrm>
                    <a:off x="4265" y="3337"/>
                    <a:ext cx="2" cy="1"/>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6" name="Freeform 121"/>
                  <p:cNvSpPr>
                    <a:spLocks noChangeAspect="1" noEditPoints="1"/>
                  </p:cNvSpPr>
                  <p:nvPr/>
                </p:nvSpPr>
                <p:spPr bwMode="auto">
                  <a:xfrm>
                    <a:off x="4262" y="3335"/>
                    <a:ext cx="21" cy="10"/>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7" name="Freeform 122"/>
                  <p:cNvSpPr>
                    <a:spLocks noChangeAspect="1" noEditPoints="1"/>
                  </p:cNvSpPr>
                  <p:nvPr/>
                </p:nvSpPr>
                <p:spPr bwMode="auto">
                  <a:xfrm>
                    <a:off x="4253" y="3322"/>
                    <a:ext cx="21" cy="1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8" name="Freeform 123"/>
                  <p:cNvSpPr>
                    <a:spLocks noChangeAspect="1" noEditPoints="1"/>
                  </p:cNvSpPr>
                  <p:nvPr/>
                </p:nvSpPr>
                <p:spPr bwMode="auto">
                  <a:xfrm>
                    <a:off x="4254" y="3322"/>
                    <a:ext cx="19" cy="15"/>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19" name="Freeform 124"/>
                  <p:cNvSpPr>
                    <a:spLocks noChangeAspect="1" noEditPoints="1"/>
                  </p:cNvSpPr>
                  <p:nvPr/>
                </p:nvSpPr>
                <p:spPr bwMode="auto">
                  <a:xfrm>
                    <a:off x="4266" y="3337"/>
                    <a:ext cx="13" cy="6"/>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0" name="Freeform 125"/>
                  <p:cNvSpPr>
                    <a:spLocks noChangeAspect="1" noEditPoints="1"/>
                  </p:cNvSpPr>
                  <p:nvPr/>
                </p:nvSpPr>
                <p:spPr bwMode="auto">
                  <a:xfrm>
                    <a:off x="4258" y="3324"/>
                    <a:ext cx="13" cy="12"/>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1" name="Freeform 126"/>
                  <p:cNvSpPr>
                    <a:spLocks noChangeAspect="1"/>
                  </p:cNvSpPr>
                  <p:nvPr/>
                </p:nvSpPr>
                <p:spPr bwMode="auto">
                  <a:xfrm>
                    <a:off x="4261" y="3327"/>
                    <a:ext cx="7" cy="7"/>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2" name="Freeform 127"/>
                  <p:cNvSpPr>
                    <a:spLocks noChangeAspect="1" noEditPoints="1"/>
                  </p:cNvSpPr>
                  <p:nvPr/>
                </p:nvSpPr>
                <p:spPr bwMode="auto">
                  <a:xfrm>
                    <a:off x="4270" y="3339"/>
                    <a:ext cx="3"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3" name="Freeform 128"/>
                  <p:cNvSpPr>
                    <a:spLocks noChangeAspect="1"/>
                  </p:cNvSpPr>
                  <p:nvPr/>
                </p:nvSpPr>
                <p:spPr bwMode="auto">
                  <a:xfrm>
                    <a:off x="4271" y="3338"/>
                    <a:ext cx="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4" name="Freeform 129"/>
                  <p:cNvSpPr>
                    <a:spLocks noChangeAspect="1"/>
                  </p:cNvSpPr>
                  <p:nvPr/>
                </p:nvSpPr>
                <p:spPr bwMode="auto">
                  <a:xfrm>
                    <a:off x="4264" y="3336"/>
                    <a:ext cx="7" cy="4"/>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5" name="Freeform 130"/>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6" name="Freeform 131"/>
                  <p:cNvSpPr>
                    <a:spLocks noChangeAspect="1" noEditPoints="1"/>
                  </p:cNvSpPr>
                  <p:nvPr/>
                </p:nvSpPr>
                <p:spPr bwMode="auto">
                  <a:xfrm>
                    <a:off x="4246" y="3315"/>
                    <a:ext cx="51" cy="44"/>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7" name="Freeform 132"/>
                  <p:cNvSpPr>
                    <a:spLocks noChangeAspect="1" noEditPoints="1"/>
                  </p:cNvSpPr>
                  <p:nvPr/>
                </p:nvSpPr>
                <p:spPr bwMode="auto">
                  <a:xfrm>
                    <a:off x="4245" y="3315"/>
                    <a:ext cx="52" cy="44"/>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8" name="Freeform 133"/>
                  <p:cNvSpPr>
                    <a:spLocks noChangeAspect="1" noEditPoints="1"/>
                  </p:cNvSpPr>
                  <p:nvPr/>
                </p:nvSpPr>
                <p:spPr bwMode="auto">
                  <a:xfrm>
                    <a:off x="4243" y="3314"/>
                    <a:ext cx="52" cy="4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29" name="Freeform 134"/>
                  <p:cNvSpPr>
                    <a:spLocks noChangeAspect="1"/>
                  </p:cNvSpPr>
                  <p:nvPr/>
                </p:nvSpPr>
                <p:spPr bwMode="auto">
                  <a:xfrm>
                    <a:off x="4292" y="3342"/>
                    <a:ext cx="0"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0" name="Freeform 135"/>
                  <p:cNvSpPr>
                    <a:spLocks noChangeAspect="1" noEditPoints="1"/>
                  </p:cNvSpPr>
                  <p:nvPr/>
                </p:nvSpPr>
                <p:spPr bwMode="auto">
                  <a:xfrm>
                    <a:off x="4242" y="3314"/>
                    <a:ext cx="53" cy="51"/>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1" name="Freeform 136"/>
                  <p:cNvSpPr>
                    <a:spLocks noChangeAspect="1" noEditPoints="1"/>
                  </p:cNvSpPr>
                  <p:nvPr/>
                </p:nvSpPr>
                <p:spPr bwMode="auto">
                  <a:xfrm>
                    <a:off x="4241" y="3316"/>
                    <a:ext cx="53" cy="4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2" name="Freeform 137"/>
                  <p:cNvSpPr>
                    <a:spLocks noChangeAspect="1" noEditPoints="1"/>
                  </p:cNvSpPr>
                  <p:nvPr/>
                </p:nvSpPr>
                <p:spPr bwMode="auto">
                  <a:xfrm>
                    <a:off x="4241" y="3317"/>
                    <a:ext cx="53" cy="4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3" name="Freeform 138"/>
                  <p:cNvSpPr>
                    <a:spLocks noChangeAspect="1" noEditPoints="1"/>
                  </p:cNvSpPr>
                  <p:nvPr/>
                </p:nvSpPr>
                <p:spPr bwMode="auto">
                  <a:xfrm>
                    <a:off x="4235" y="3317"/>
                    <a:ext cx="58" cy="4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4" name="Freeform 139"/>
                  <p:cNvSpPr>
                    <a:spLocks noChangeAspect="1" noEditPoints="1"/>
                  </p:cNvSpPr>
                  <p:nvPr/>
                </p:nvSpPr>
                <p:spPr bwMode="auto">
                  <a:xfrm>
                    <a:off x="4235" y="3317"/>
                    <a:ext cx="56" cy="46"/>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5" name="Freeform 140"/>
                  <p:cNvSpPr>
                    <a:spLocks noChangeAspect="1" noEditPoints="1"/>
                  </p:cNvSpPr>
                  <p:nvPr/>
                </p:nvSpPr>
                <p:spPr bwMode="auto">
                  <a:xfrm>
                    <a:off x="4246" y="3326"/>
                    <a:ext cx="51" cy="36"/>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6" name="Freeform 141"/>
                  <p:cNvSpPr>
                    <a:spLocks noChangeAspect="1" noEditPoints="1"/>
                  </p:cNvSpPr>
                  <p:nvPr/>
                </p:nvSpPr>
                <p:spPr bwMode="auto">
                  <a:xfrm>
                    <a:off x="4249" y="3329"/>
                    <a:ext cx="48" cy="3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7" name="Freeform 142"/>
                  <p:cNvSpPr>
                    <a:spLocks noChangeAspect="1" noEditPoints="1"/>
                  </p:cNvSpPr>
                  <p:nvPr/>
                </p:nvSpPr>
                <p:spPr bwMode="auto">
                  <a:xfrm>
                    <a:off x="4250" y="3330"/>
                    <a:ext cx="47" cy="32"/>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8" name="Freeform 143"/>
                  <p:cNvSpPr>
                    <a:spLocks noChangeAspect="1" noEditPoints="1"/>
                  </p:cNvSpPr>
                  <p:nvPr/>
                </p:nvSpPr>
                <p:spPr bwMode="auto">
                  <a:xfrm>
                    <a:off x="4252" y="3332"/>
                    <a:ext cx="44" cy="30"/>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39" name="Freeform 144"/>
                  <p:cNvSpPr>
                    <a:spLocks noChangeAspect="1" noEditPoints="1"/>
                  </p:cNvSpPr>
                  <p:nvPr/>
                </p:nvSpPr>
                <p:spPr bwMode="auto">
                  <a:xfrm>
                    <a:off x="4253" y="3333"/>
                    <a:ext cx="43" cy="28"/>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0" name="Freeform 145"/>
                  <p:cNvSpPr>
                    <a:spLocks noChangeAspect="1" noEditPoints="1"/>
                  </p:cNvSpPr>
                  <p:nvPr/>
                </p:nvSpPr>
                <p:spPr bwMode="auto">
                  <a:xfrm>
                    <a:off x="4254" y="3334"/>
                    <a:ext cx="40" cy="24"/>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1" name="Freeform 146"/>
                  <p:cNvSpPr>
                    <a:spLocks noChangeAspect="1"/>
                  </p:cNvSpPr>
                  <p:nvPr/>
                </p:nvSpPr>
                <p:spPr bwMode="auto">
                  <a:xfrm>
                    <a:off x="4255" y="3335"/>
                    <a:ext cx="39" cy="23"/>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2" name="Freeform 147"/>
                  <p:cNvSpPr>
                    <a:spLocks noChangeAspect="1" noEditPoints="1"/>
                  </p:cNvSpPr>
                  <p:nvPr/>
                </p:nvSpPr>
                <p:spPr bwMode="auto">
                  <a:xfrm>
                    <a:off x="4257" y="3336"/>
                    <a:ext cx="36" cy="21"/>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3" name="Freeform 148"/>
                  <p:cNvSpPr>
                    <a:spLocks noChangeAspect="1" noEditPoints="1"/>
                  </p:cNvSpPr>
                  <p:nvPr/>
                </p:nvSpPr>
                <p:spPr bwMode="auto">
                  <a:xfrm>
                    <a:off x="4258" y="3337"/>
                    <a:ext cx="34" cy="19"/>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4" name="Freeform 149"/>
                  <p:cNvSpPr>
                    <a:spLocks noChangeAspect="1" noEditPoints="1"/>
                  </p:cNvSpPr>
                  <p:nvPr/>
                </p:nvSpPr>
                <p:spPr bwMode="auto">
                  <a:xfrm>
                    <a:off x="4258" y="3338"/>
                    <a:ext cx="34" cy="18"/>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5" name="Freeform 150"/>
                  <p:cNvSpPr>
                    <a:spLocks noChangeAspect="1" noEditPoints="1"/>
                  </p:cNvSpPr>
                  <p:nvPr/>
                </p:nvSpPr>
                <p:spPr bwMode="auto">
                  <a:xfrm>
                    <a:off x="4259" y="3338"/>
                    <a:ext cx="32" cy="1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6" name="Freeform 151"/>
                  <p:cNvSpPr>
                    <a:spLocks noChangeAspect="1" noEditPoints="1"/>
                  </p:cNvSpPr>
                  <p:nvPr/>
                </p:nvSpPr>
                <p:spPr bwMode="auto">
                  <a:xfrm>
                    <a:off x="4260" y="3339"/>
                    <a:ext cx="30" cy="1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7" name="Freeform 152"/>
                  <p:cNvSpPr>
                    <a:spLocks noChangeAspect="1" noEditPoints="1"/>
                  </p:cNvSpPr>
                  <p:nvPr/>
                </p:nvSpPr>
                <p:spPr bwMode="auto">
                  <a:xfrm>
                    <a:off x="4261" y="3340"/>
                    <a:ext cx="29" cy="1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8" name="Freeform 153"/>
                  <p:cNvSpPr>
                    <a:spLocks noChangeAspect="1"/>
                  </p:cNvSpPr>
                  <p:nvPr/>
                </p:nvSpPr>
                <p:spPr bwMode="auto">
                  <a:xfrm>
                    <a:off x="4261" y="3340"/>
                    <a:ext cx="28" cy="1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49" name="Freeform 154"/>
                  <p:cNvSpPr>
                    <a:spLocks noChangeAspect="1" noEditPoints="1"/>
                  </p:cNvSpPr>
                  <p:nvPr/>
                </p:nvSpPr>
                <p:spPr bwMode="auto">
                  <a:xfrm>
                    <a:off x="4262" y="3341"/>
                    <a:ext cx="26" cy="12"/>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0" name="Freeform 155"/>
                  <p:cNvSpPr>
                    <a:spLocks noChangeAspect="1"/>
                  </p:cNvSpPr>
                  <p:nvPr/>
                </p:nvSpPr>
                <p:spPr bwMode="auto">
                  <a:xfrm>
                    <a:off x="4263" y="3341"/>
                    <a:ext cx="24" cy="12"/>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1" name="Freeform 156"/>
                  <p:cNvSpPr>
                    <a:spLocks noChangeAspect="1" noEditPoints="1"/>
                  </p:cNvSpPr>
                  <p:nvPr/>
                </p:nvSpPr>
                <p:spPr bwMode="auto">
                  <a:xfrm>
                    <a:off x="4263" y="3341"/>
                    <a:ext cx="23" cy="11"/>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2" name="Freeform 157"/>
                  <p:cNvSpPr>
                    <a:spLocks noChangeAspect="1" noEditPoints="1"/>
                  </p:cNvSpPr>
                  <p:nvPr/>
                </p:nvSpPr>
                <p:spPr bwMode="auto">
                  <a:xfrm>
                    <a:off x="4264" y="3342"/>
                    <a:ext cx="21" cy="10"/>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3" name="Freeform 158"/>
                  <p:cNvSpPr>
                    <a:spLocks noChangeAspect="1" noEditPoints="1"/>
                  </p:cNvSpPr>
                  <p:nvPr/>
                </p:nvSpPr>
                <p:spPr bwMode="auto">
                  <a:xfrm>
                    <a:off x="4264" y="3342"/>
                    <a:ext cx="20" cy="10"/>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4" name="Freeform 159"/>
                  <p:cNvSpPr>
                    <a:spLocks noChangeAspect="1"/>
                  </p:cNvSpPr>
                  <p:nvPr/>
                </p:nvSpPr>
                <p:spPr bwMode="auto">
                  <a:xfrm>
                    <a:off x="4265" y="3342"/>
                    <a:ext cx="18" cy="1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5" name="Freeform 160"/>
                  <p:cNvSpPr>
                    <a:spLocks noChangeAspect="1"/>
                  </p:cNvSpPr>
                  <p:nvPr/>
                </p:nvSpPr>
                <p:spPr bwMode="auto">
                  <a:xfrm>
                    <a:off x="4265" y="3343"/>
                    <a:ext cx="17" cy="8"/>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6" name="Freeform 161"/>
                  <p:cNvSpPr>
                    <a:spLocks noChangeAspect="1" noEditPoints="1"/>
                  </p:cNvSpPr>
                  <p:nvPr/>
                </p:nvSpPr>
                <p:spPr bwMode="auto">
                  <a:xfrm>
                    <a:off x="4266" y="3343"/>
                    <a:ext cx="16" cy="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7" name="Freeform 162"/>
                  <p:cNvSpPr>
                    <a:spLocks noChangeAspect="1" noEditPoints="1"/>
                  </p:cNvSpPr>
                  <p:nvPr/>
                </p:nvSpPr>
                <p:spPr bwMode="auto">
                  <a:xfrm>
                    <a:off x="4266" y="3343"/>
                    <a:ext cx="15" cy="8"/>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8" name="Freeform 163"/>
                  <p:cNvSpPr>
                    <a:spLocks noChangeAspect="1"/>
                  </p:cNvSpPr>
                  <p:nvPr/>
                </p:nvSpPr>
                <p:spPr bwMode="auto">
                  <a:xfrm>
                    <a:off x="4267" y="3343"/>
                    <a:ext cx="13" cy="7"/>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59" name="Freeform 164"/>
                  <p:cNvSpPr>
                    <a:spLocks noChangeAspect="1" noEditPoints="1"/>
                  </p:cNvSpPr>
                  <p:nvPr/>
                </p:nvSpPr>
                <p:spPr bwMode="auto">
                  <a:xfrm>
                    <a:off x="4268" y="3344"/>
                    <a:ext cx="11" cy="6"/>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0" name="Freeform 165"/>
                  <p:cNvSpPr>
                    <a:spLocks noChangeAspect="1" noEditPoints="1"/>
                  </p:cNvSpPr>
                  <p:nvPr/>
                </p:nvSpPr>
                <p:spPr bwMode="auto">
                  <a:xfrm>
                    <a:off x="4268" y="3344"/>
                    <a:ext cx="10" cy="6"/>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1" name="Freeform 166"/>
                  <p:cNvSpPr>
                    <a:spLocks noChangeAspect="1"/>
                  </p:cNvSpPr>
                  <p:nvPr/>
                </p:nvSpPr>
                <p:spPr bwMode="auto">
                  <a:xfrm>
                    <a:off x="4270" y="3345"/>
                    <a:ext cx="7" cy="4"/>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2" name="Freeform 167"/>
                  <p:cNvSpPr>
                    <a:spLocks noChangeAspect="1" noEditPoints="1"/>
                  </p:cNvSpPr>
                  <p:nvPr/>
                </p:nvSpPr>
                <p:spPr bwMode="auto">
                  <a:xfrm>
                    <a:off x="4271" y="3345"/>
                    <a:ext cx="5" cy="4"/>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3" name="Freeform 168"/>
                  <p:cNvSpPr>
                    <a:spLocks noChangeAspect="1" noEditPoints="1"/>
                  </p:cNvSpPr>
                  <p:nvPr/>
                </p:nvSpPr>
                <p:spPr bwMode="auto">
                  <a:xfrm>
                    <a:off x="4272" y="3346"/>
                    <a:ext cx="3" cy="3"/>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4" name="Freeform 169"/>
                  <p:cNvSpPr>
                    <a:spLocks noChangeAspect="1"/>
                  </p:cNvSpPr>
                  <p:nvPr/>
                </p:nvSpPr>
                <p:spPr bwMode="auto">
                  <a:xfrm>
                    <a:off x="4273" y="3346"/>
                    <a:ext cx="1" cy="2"/>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5" name="Freeform 170"/>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6" name="Freeform 171"/>
                  <p:cNvSpPr>
                    <a:spLocks noChangeAspect="1" noEditPoints="1"/>
                  </p:cNvSpPr>
                  <p:nvPr/>
                </p:nvSpPr>
                <p:spPr bwMode="auto">
                  <a:xfrm>
                    <a:off x="4239" y="3328"/>
                    <a:ext cx="2" cy="5"/>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7" name="Freeform 172"/>
                  <p:cNvSpPr>
                    <a:spLocks noChangeAspect="1" noEditPoints="1"/>
                  </p:cNvSpPr>
                  <p:nvPr/>
                </p:nvSpPr>
                <p:spPr bwMode="auto">
                  <a:xfrm>
                    <a:off x="4239" y="3327"/>
                    <a:ext cx="3" cy="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8" name="Freeform 173"/>
                  <p:cNvSpPr>
                    <a:spLocks noChangeAspect="1" noEditPoints="1"/>
                  </p:cNvSpPr>
                  <p:nvPr/>
                </p:nvSpPr>
                <p:spPr bwMode="auto">
                  <a:xfrm>
                    <a:off x="4239" y="3326"/>
                    <a:ext cx="1" cy="3"/>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69" name="Freeform 174"/>
                  <p:cNvSpPr>
                    <a:spLocks noChangeAspect="1" noEditPoints="1"/>
                  </p:cNvSpPr>
                  <p:nvPr/>
                </p:nvSpPr>
                <p:spPr bwMode="auto">
                  <a:xfrm>
                    <a:off x="4247" y="3343"/>
                    <a:ext cx="2" cy="1"/>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0" name="Freeform 175"/>
                  <p:cNvSpPr>
                    <a:spLocks noChangeAspect="1" noEditPoints="1"/>
                  </p:cNvSpPr>
                  <p:nvPr/>
                </p:nvSpPr>
                <p:spPr bwMode="auto">
                  <a:xfrm>
                    <a:off x="4240" y="3324"/>
                    <a:ext cx="0" cy="2"/>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1" name="Freeform 176"/>
                  <p:cNvSpPr>
                    <a:spLocks noChangeAspect="1" noEditPoints="1"/>
                  </p:cNvSpPr>
                  <p:nvPr/>
                </p:nvSpPr>
                <p:spPr bwMode="auto">
                  <a:xfrm>
                    <a:off x="4247" y="3343"/>
                    <a:ext cx="7" cy="6"/>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2" name="Freeform 177"/>
                  <p:cNvSpPr>
                    <a:spLocks noChangeAspect="1" noEditPoints="1"/>
                  </p:cNvSpPr>
                  <p:nvPr/>
                </p:nvSpPr>
                <p:spPr bwMode="auto">
                  <a:xfrm>
                    <a:off x="4240" y="3322"/>
                    <a:ext cx="0" cy="1"/>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0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3" name="Freeform 178"/>
                  <p:cNvSpPr>
                    <a:spLocks noChangeAspect="1" noEditPoints="1"/>
                  </p:cNvSpPr>
                  <p:nvPr/>
                </p:nvSpPr>
                <p:spPr bwMode="auto">
                  <a:xfrm>
                    <a:off x="4252" y="3348"/>
                    <a:ext cx="11" cy="7"/>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4" name="Freeform 179"/>
                  <p:cNvSpPr>
                    <a:spLocks noChangeAspect="1" noEditPoints="1"/>
                  </p:cNvSpPr>
                  <p:nvPr/>
                </p:nvSpPr>
                <p:spPr bwMode="auto">
                  <a:xfrm>
                    <a:off x="4240" y="3319"/>
                    <a:ext cx="22" cy="3"/>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5" name="Freeform 180"/>
                  <p:cNvSpPr>
                    <a:spLocks noChangeAspect="1" noEditPoints="1"/>
                  </p:cNvSpPr>
                  <p:nvPr/>
                </p:nvSpPr>
                <p:spPr bwMode="auto">
                  <a:xfrm>
                    <a:off x="4265" y="3356"/>
                    <a:ext cx="4" cy="2"/>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6" name="Freeform 181"/>
                  <p:cNvSpPr>
                    <a:spLocks noChangeAspect="1" noEditPoints="1"/>
                  </p:cNvSpPr>
                  <p:nvPr/>
                </p:nvSpPr>
                <p:spPr bwMode="auto">
                  <a:xfrm>
                    <a:off x="4274" y="3360"/>
                    <a:ext cx="6" cy="1"/>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7" name="Freeform 182"/>
                  <p:cNvSpPr>
                    <a:spLocks noChangeAspect="1" noEditPoints="1"/>
                  </p:cNvSpPr>
                  <p:nvPr/>
                </p:nvSpPr>
                <p:spPr bwMode="auto">
                  <a:xfrm>
                    <a:off x="4242" y="3317"/>
                    <a:ext cx="50" cy="2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8" name="Freeform 183"/>
                  <p:cNvSpPr>
                    <a:spLocks noChangeAspect="1" noEditPoints="1"/>
                  </p:cNvSpPr>
                  <p:nvPr/>
                </p:nvSpPr>
                <p:spPr bwMode="auto">
                  <a:xfrm>
                    <a:off x="4287" y="3342"/>
                    <a:ext cx="8" cy="19"/>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79" name="Freeform 184"/>
                  <p:cNvSpPr>
                    <a:spLocks noChangeAspect="1" noEditPoints="1"/>
                  </p:cNvSpPr>
                  <p:nvPr/>
                </p:nvSpPr>
                <p:spPr bwMode="auto">
                  <a:xfrm>
                    <a:off x="4276" y="3343"/>
                    <a:ext cx="0"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0" name="Freeform 185"/>
                  <p:cNvSpPr>
                    <a:spLocks noChangeAspect="1"/>
                  </p:cNvSpPr>
                  <p:nvPr/>
                </p:nvSpPr>
                <p:spPr bwMode="auto">
                  <a:xfrm>
                    <a:off x="4274" y="3342"/>
                    <a:ext cx="2" cy="1"/>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1" name="Freeform 186"/>
                  <p:cNvSpPr>
                    <a:spLocks noChangeAspect="1"/>
                  </p:cNvSpPr>
                  <p:nvPr/>
                </p:nvSpPr>
                <p:spPr bwMode="auto">
                  <a:xfrm>
                    <a:off x="4271" y="3341"/>
                    <a:ext cx="3" cy="1"/>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2" name="Freeform 187"/>
                  <p:cNvSpPr>
                    <a:spLocks noChangeAspect="1"/>
                  </p:cNvSpPr>
                  <p:nvPr/>
                </p:nvSpPr>
                <p:spPr bwMode="auto">
                  <a:xfrm>
                    <a:off x="4268" y="3340"/>
                    <a:ext cx="3" cy="1"/>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3" name="Freeform 188"/>
                  <p:cNvSpPr>
                    <a:spLocks noChangeAspect="1" noEditPoints="1"/>
                  </p:cNvSpPr>
                  <p:nvPr/>
                </p:nvSpPr>
                <p:spPr bwMode="auto">
                  <a:xfrm>
                    <a:off x="4267" y="3339"/>
                    <a:ext cx="1"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4" name="Freeform 189"/>
                  <p:cNvSpPr>
                    <a:spLocks noChangeAspect="1" noEditPoints="1"/>
                  </p:cNvSpPr>
                  <p:nvPr/>
                </p:nvSpPr>
                <p:spPr bwMode="auto">
                  <a:xfrm>
                    <a:off x="4268" y="3339"/>
                    <a:ext cx="3"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5" name="Freeform 190"/>
                  <p:cNvSpPr>
                    <a:spLocks noChangeAspect="1" noEditPoints="1"/>
                  </p:cNvSpPr>
                  <p:nvPr/>
                </p:nvSpPr>
                <p:spPr bwMode="auto">
                  <a:xfrm>
                    <a:off x="4249" y="3325"/>
                    <a:ext cx="20" cy="14"/>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6" name="Freeform 191"/>
                  <p:cNvSpPr>
                    <a:spLocks noChangeAspect="1" noEditPoints="1"/>
                  </p:cNvSpPr>
                  <p:nvPr/>
                </p:nvSpPr>
                <p:spPr bwMode="auto">
                  <a:xfrm>
                    <a:off x="4249" y="3325"/>
                    <a:ext cx="19" cy="13"/>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7" name="Freeform 192"/>
                  <p:cNvSpPr>
                    <a:spLocks noChangeAspect="1"/>
                  </p:cNvSpPr>
                  <p:nvPr/>
                </p:nvSpPr>
                <p:spPr bwMode="auto">
                  <a:xfrm>
                    <a:off x="4265" y="3337"/>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8" name="Freeform 193"/>
                  <p:cNvSpPr>
                    <a:spLocks noChangeAspect="1" noEditPoints="1"/>
                  </p:cNvSpPr>
                  <p:nvPr/>
                </p:nvSpPr>
                <p:spPr bwMode="auto">
                  <a:xfrm>
                    <a:off x="4264" y="3336"/>
                    <a:ext cx="1" cy="1"/>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89" name="Freeform 194"/>
                  <p:cNvSpPr>
                    <a:spLocks noChangeAspect="1" noEditPoints="1"/>
                  </p:cNvSpPr>
                  <p:nvPr/>
                </p:nvSpPr>
                <p:spPr bwMode="auto">
                  <a:xfrm>
                    <a:off x="4267" y="3338"/>
                    <a:ext cx="0" cy="0"/>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0" name="Freeform 195"/>
                  <p:cNvSpPr>
                    <a:spLocks noChangeAspect="1"/>
                  </p:cNvSpPr>
                  <p:nvPr/>
                </p:nvSpPr>
                <p:spPr bwMode="auto">
                  <a:xfrm>
                    <a:off x="4267" y="3338"/>
                    <a:ext cx="0"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1" name="Freeform 196"/>
                  <p:cNvSpPr>
                    <a:spLocks noChangeAspect="1"/>
                  </p:cNvSpPr>
                  <p:nvPr/>
                </p:nvSpPr>
                <p:spPr bwMode="auto">
                  <a:xfrm>
                    <a:off x="4267" y="3338"/>
                    <a:ext cx="1"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0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2" name="Freeform 197"/>
                  <p:cNvSpPr>
                    <a:spLocks noChangeAspect="1" noEditPoints="1"/>
                  </p:cNvSpPr>
                  <p:nvPr/>
                </p:nvSpPr>
                <p:spPr bwMode="auto">
                  <a:xfrm>
                    <a:off x="4267" y="3338"/>
                    <a:ext cx="0"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0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3" name="Freeform 198"/>
                  <p:cNvSpPr>
                    <a:spLocks noChangeAspect="1" noEditPoints="1"/>
                  </p:cNvSpPr>
                  <p:nvPr/>
                </p:nvSpPr>
                <p:spPr bwMode="auto">
                  <a:xfrm>
                    <a:off x="4267" y="3338"/>
                    <a:ext cx="0" cy="1"/>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0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4" name="Freeform 199"/>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0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5" name="Freeform 200"/>
                  <p:cNvSpPr>
                    <a:spLocks noChangeAspect="1" noEditPoints="1"/>
                  </p:cNvSpPr>
                  <p:nvPr/>
                </p:nvSpPr>
                <p:spPr bwMode="auto">
                  <a:xfrm>
                    <a:off x="4267" y="3338"/>
                    <a:ext cx="0" cy="1"/>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6" name="Freeform 201"/>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0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7" name="Freeform 202"/>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8" name="Freeform 203"/>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299" name="Oval 204"/>
                  <p:cNvSpPr>
                    <a:spLocks noChangeAspect="1" noChangeArrowheads="1"/>
                  </p:cNvSpPr>
                  <p:nvPr/>
                </p:nvSpPr>
                <p:spPr bwMode="auto">
                  <a:xfrm>
                    <a:off x="4267" y="333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300" name="Freeform 205"/>
                  <p:cNvSpPr>
                    <a:spLocks noChangeAspect="1" noEditPoints="1"/>
                  </p:cNvSpPr>
                  <p:nvPr/>
                </p:nvSpPr>
                <p:spPr bwMode="auto">
                  <a:xfrm>
                    <a:off x="4267" y="333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01" name="Freeform 206"/>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02" name="Freeform 207"/>
                  <p:cNvSpPr>
                    <a:spLocks noChangeAspect="1" noEditPoints="1"/>
                  </p:cNvSpPr>
                  <p:nvPr/>
                </p:nvSpPr>
                <p:spPr bwMode="auto">
                  <a:xfrm>
                    <a:off x="4267" y="3338"/>
                    <a:ext cx="0" cy="0"/>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03" name="Freeform 208"/>
                  <p:cNvSpPr>
                    <a:spLocks noChangeAspect="1" noEditPoints="1"/>
                  </p:cNvSpPr>
                  <p:nvPr/>
                </p:nvSpPr>
                <p:spPr bwMode="auto">
                  <a:xfrm>
                    <a:off x="4267" y="3338"/>
                    <a:ext cx="0" cy="0"/>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04" name="Freeform 209"/>
                  <p:cNvSpPr>
                    <a:spLocks noChangeAspect="1" noEditPoints="1"/>
                  </p:cNvSpPr>
                  <p:nvPr/>
                </p:nvSpPr>
                <p:spPr bwMode="auto">
                  <a:xfrm>
                    <a:off x="4267" y="3338"/>
                    <a:ext cx="0" cy="0"/>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05" name="Freeform 210"/>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06" name="Freeform 211"/>
                  <p:cNvSpPr>
                    <a:spLocks noChangeAspect="1" noEditPoints="1"/>
                  </p:cNvSpPr>
                  <p:nvPr/>
                </p:nvSpPr>
                <p:spPr bwMode="auto">
                  <a:xfrm>
                    <a:off x="4267" y="3338"/>
                    <a:ext cx="0" cy="0"/>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07" name="Freeform 212"/>
                  <p:cNvSpPr>
                    <a:spLocks noChangeAspect="1" noEditPoints="1"/>
                  </p:cNvSpPr>
                  <p:nvPr/>
                </p:nvSpPr>
                <p:spPr bwMode="auto">
                  <a:xfrm>
                    <a:off x="4267" y="3338"/>
                    <a:ext cx="1" cy="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08" name="Freeform 213"/>
                  <p:cNvSpPr>
                    <a:spLocks noChangeAspect="1" noEditPoints="1"/>
                  </p:cNvSpPr>
                  <p:nvPr/>
                </p:nvSpPr>
                <p:spPr bwMode="auto">
                  <a:xfrm>
                    <a:off x="4267" y="3338"/>
                    <a:ext cx="1"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0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09" name="Freeform 214"/>
                  <p:cNvSpPr>
                    <a:spLocks noChangeAspect="1" noEditPoints="1"/>
                  </p:cNvSpPr>
                  <p:nvPr/>
                </p:nvSpPr>
                <p:spPr bwMode="auto">
                  <a:xfrm>
                    <a:off x="4267" y="3338"/>
                    <a:ext cx="1" cy="0"/>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0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0" name="Freeform 215"/>
                  <p:cNvSpPr>
                    <a:spLocks noChangeAspect="1" noEditPoints="1"/>
                  </p:cNvSpPr>
                  <p:nvPr/>
                </p:nvSpPr>
                <p:spPr bwMode="auto">
                  <a:xfrm>
                    <a:off x="4246" y="3318"/>
                    <a:ext cx="44" cy="29"/>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1" name="Freeform 216"/>
                  <p:cNvSpPr>
                    <a:spLocks noChangeAspect="1" noEditPoints="1"/>
                  </p:cNvSpPr>
                  <p:nvPr/>
                </p:nvSpPr>
                <p:spPr bwMode="auto">
                  <a:xfrm>
                    <a:off x="4246" y="3319"/>
                    <a:ext cx="40" cy="19"/>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2" name="Freeform 217"/>
                  <p:cNvSpPr>
                    <a:spLocks noChangeAspect="1" noEditPoints="1"/>
                  </p:cNvSpPr>
                  <p:nvPr/>
                </p:nvSpPr>
                <p:spPr bwMode="auto">
                  <a:xfrm>
                    <a:off x="4253" y="3328"/>
                    <a:ext cx="36" cy="19"/>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3" name="Freeform 218"/>
                  <p:cNvSpPr>
                    <a:spLocks noChangeAspect="1" noEditPoints="1"/>
                  </p:cNvSpPr>
                  <p:nvPr/>
                </p:nvSpPr>
                <p:spPr bwMode="auto">
                  <a:xfrm>
                    <a:off x="4248" y="3319"/>
                    <a:ext cx="33" cy="19"/>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4" name="Freeform 219"/>
                  <p:cNvSpPr>
                    <a:spLocks noChangeAspect="1"/>
                  </p:cNvSpPr>
                  <p:nvPr/>
                </p:nvSpPr>
                <p:spPr bwMode="auto">
                  <a:xfrm>
                    <a:off x="4256" y="3330"/>
                    <a:ext cx="31" cy="1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5" name="Freeform 220"/>
                  <p:cNvSpPr>
                    <a:spLocks noChangeAspect="1" noEditPoints="1"/>
                  </p:cNvSpPr>
                  <p:nvPr/>
                </p:nvSpPr>
                <p:spPr bwMode="auto">
                  <a:xfrm>
                    <a:off x="4248" y="3319"/>
                    <a:ext cx="31" cy="1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6" name="Freeform 221"/>
                  <p:cNvSpPr>
                    <a:spLocks noChangeAspect="1"/>
                  </p:cNvSpPr>
                  <p:nvPr/>
                </p:nvSpPr>
                <p:spPr bwMode="auto">
                  <a:xfrm>
                    <a:off x="4259" y="3333"/>
                    <a:ext cx="26" cy="13"/>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7" name="Freeform 222"/>
                  <p:cNvSpPr>
                    <a:spLocks noChangeAspect="1" noEditPoints="1"/>
                  </p:cNvSpPr>
                  <p:nvPr/>
                </p:nvSpPr>
                <p:spPr bwMode="auto">
                  <a:xfrm>
                    <a:off x="4250" y="3321"/>
                    <a:ext cx="26" cy="1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8" name="Freeform 223"/>
                  <p:cNvSpPr>
                    <a:spLocks noChangeAspect="1" noEditPoints="1"/>
                  </p:cNvSpPr>
                  <p:nvPr/>
                </p:nvSpPr>
                <p:spPr bwMode="auto">
                  <a:xfrm>
                    <a:off x="4265" y="3337"/>
                    <a:ext cx="2" cy="1"/>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19" name="Freeform 224"/>
                  <p:cNvSpPr>
                    <a:spLocks noChangeAspect="1" noEditPoints="1"/>
                  </p:cNvSpPr>
                  <p:nvPr/>
                </p:nvSpPr>
                <p:spPr bwMode="auto">
                  <a:xfrm>
                    <a:off x="4262" y="3335"/>
                    <a:ext cx="21" cy="10"/>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0" name="Freeform 225"/>
                  <p:cNvSpPr>
                    <a:spLocks noChangeAspect="1" noEditPoints="1"/>
                  </p:cNvSpPr>
                  <p:nvPr/>
                </p:nvSpPr>
                <p:spPr bwMode="auto">
                  <a:xfrm>
                    <a:off x="4253" y="3322"/>
                    <a:ext cx="21" cy="1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1" name="Freeform 226"/>
                  <p:cNvSpPr>
                    <a:spLocks noChangeAspect="1" noEditPoints="1"/>
                  </p:cNvSpPr>
                  <p:nvPr/>
                </p:nvSpPr>
                <p:spPr bwMode="auto">
                  <a:xfrm>
                    <a:off x="4254" y="3322"/>
                    <a:ext cx="19" cy="15"/>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2" name="Freeform 227"/>
                  <p:cNvSpPr>
                    <a:spLocks noChangeAspect="1" noEditPoints="1"/>
                  </p:cNvSpPr>
                  <p:nvPr/>
                </p:nvSpPr>
                <p:spPr bwMode="auto">
                  <a:xfrm>
                    <a:off x="4266" y="3337"/>
                    <a:ext cx="13" cy="6"/>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3" name="Freeform 228"/>
                  <p:cNvSpPr>
                    <a:spLocks noChangeAspect="1" noEditPoints="1"/>
                  </p:cNvSpPr>
                  <p:nvPr/>
                </p:nvSpPr>
                <p:spPr bwMode="auto">
                  <a:xfrm>
                    <a:off x="4258" y="3324"/>
                    <a:ext cx="13" cy="12"/>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4" name="Freeform 229"/>
                  <p:cNvSpPr>
                    <a:spLocks noChangeAspect="1"/>
                  </p:cNvSpPr>
                  <p:nvPr/>
                </p:nvSpPr>
                <p:spPr bwMode="auto">
                  <a:xfrm>
                    <a:off x="4261" y="3327"/>
                    <a:ext cx="7" cy="7"/>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5" name="Freeform 230"/>
                  <p:cNvSpPr>
                    <a:spLocks noChangeAspect="1" noEditPoints="1"/>
                  </p:cNvSpPr>
                  <p:nvPr/>
                </p:nvSpPr>
                <p:spPr bwMode="auto">
                  <a:xfrm>
                    <a:off x="4270" y="3339"/>
                    <a:ext cx="3"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6" name="Freeform 231"/>
                  <p:cNvSpPr>
                    <a:spLocks noChangeAspect="1"/>
                  </p:cNvSpPr>
                  <p:nvPr/>
                </p:nvSpPr>
                <p:spPr bwMode="auto">
                  <a:xfrm>
                    <a:off x="4271" y="3338"/>
                    <a:ext cx="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7" name="Freeform 232"/>
                  <p:cNvSpPr>
                    <a:spLocks noChangeAspect="1"/>
                  </p:cNvSpPr>
                  <p:nvPr/>
                </p:nvSpPr>
                <p:spPr bwMode="auto">
                  <a:xfrm>
                    <a:off x="4264" y="3336"/>
                    <a:ext cx="7" cy="4"/>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8" name="Freeform 233"/>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29" name="Freeform 234"/>
                  <p:cNvSpPr>
                    <a:spLocks noChangeAspect="1" noEditPoints="1"/>
                  </p:cNvSpPr>
                  <p:nvPr/>
                </p:nvSpPr>
                <p:spPr bwMode="auto">
                  <a:xfrm>
                    <a:off x="4246" y="3315"/>
                    <a:ext cx="51" cy="44"/>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0" name="Freeform 235"/>
                  <p:cNvSpPr>
                    <a:spLocks noChangeAspect="1" noEditPoints="1"/>
                  </p:cNvSpPr>
                  <p:nvPr/>
                </p:nvSpPr>
                <p:spPr bwMode="auto">
                  <a:xfrm>
                    <a:off x="4245" y="3315"/>
                    <a:ext cx="52" cy="44"/>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1" name="Freeform 236"/>
                  <p:cNvSpPr>
                    <a:spLocks noChangeAspect="1" noEditPoints="1"/>
                  </p:cNvSpPr>
                  <p:nvPr/>
                </p:nvSpPr>
                <p:spPr bwMode="auto">
                  <a:xfrm>
                    <a:off x="4243" y="3314"/>
                    <a:ext cx="52" cy="4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2" name="Freeform 237"/>
                  <p:cNvSpPr>
                    <a:spLocks noChangeAspect="1"/>
                  </p:cNvSpPr>
                  <p:nvPr/>
                </p:nvSpPr>
                <p:spPr bwMode="auto">
                  <a:xfrm>
                    <a:off x="4292" y="3342"/>
                    <a:ext cx="0"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3" name="Freeform 238"/>
                  <p:cNvSpPr>
                    <a:spLocks noChangeAspect="1" noEditPoints="1"/>
                  </p:cNvSpPr>
                  <p:nvPr/>
                </p:nvSpPr>
                <p:spPr bwMode="auto">
                  <a:xfrm>
                    <a:off x="4242" y="3314"/>
                    <a:ext cx="53" cy="51"/>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4" name="Freeform 239"/>
                  <p:cNvSpPr>
                    <a:spLocks noChangeAspect="1" noEditPoints="1"/>
                  </p:cNvSpPr>
                  <p:nvPr/>
                </p:nvSpPr>
                <p:spPr bwMode="auto">
                  <a:xfrm>
                    <a:off x="4241" y="3316"/>
                    <a:ext cx="53" cy="4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5" name="Freeform 240"/>
                  <p:cNvSpPr>
                    <a:spLocks noChangeAspect="1" noEditPoints="1"/>
                  </p:cNvSpPr>
                  <p:nvPr/>
                </p:nvSpPr>
                <p:spPr bwMode="auto">
                  <a:xfrm>
                    <a:off x="4241" y="3317"/>
                    <a:ext cx="53" cy="4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6" name="Freeform 241"/>
                  <p:cNvSpPr>
                    <a:spLocks noChangeAspect="1" noEditPoints="1"/>
                  </p:cNvSpPr>
                  <p:nvPr/>
                </p:nvSpPr>
                <p:spPr bwMode="auto">
                  <a:xfrm>
                    <a:off x="4235" y="3317"/>
                    <a:ext cx="58" cy="4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7" name="Freeform 242"/>
                  <p:cNvSpPr>
                    <a:spLocks noChangeAspect="1" noEditPoints="1"/>
                  </p:cNvSpPr>
                  <p:nvPr/>
                </p:nvSpPr>
                <p:spPr bwMode="auto">
                  <a:xfrm>
                    <a:off x="4235" y="3317"/>
                    <a:ext cx="56" cy="46"/>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8" name="Freeform 243"/>
                  <p:cNvSpPr>
                    <a:spLocks noChangeAspect="1" noEditPoints="1"/>
                  </p:cNvSpPr>
                  <p:nvPr/>
                </p:nvSpPr>
                <p:spPr bwMode="auto">
                  <a:xfrm>
                    <a:off x="4246" y="3326"/>
                    <a:ext cx="51" cy="36"/>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39" name="Freeform 244"/>
                  <p:cNvSpPr>
                    <a:spLocks noChangeAspect="1" noEditPoints="1"/>
                  </p:cNvSpPr>
                  <p:nvPr/>
                </p:nvSpPr>
                <p:spPr bwMode="auto">
                  <a:xfrm>
                    <a:off x="4249" y="3329"/>
                    <a:ext cx="48" cy="3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0" name="Freeform 245"/>
                  <p:cNvSpPr>
                    <a:spLocks noChangeAspect="1" noEditPoints="1"/>
                  </p:cNvSpPr>
                  <p:nvPr/>
                </p:nvSpPr>
                <p:spPr bwMode="auto">
                  <a:xfrm>
                    <a:off x="4250" y="3330"/>
                    <a:ext cx="47" cy="32"/>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1" name="Freeform 246"/>
                  <p:cNvSpPr>
                    <a:spLocks noChangeAspect="1" noEditPoints="1"/>
                  </p:cNvSpPr>
                  <p:nvPr/>
                </p:nvSpPr>
                <p:spPr bwMode="auto">
                  <a:xfrm>
                    <a:off x="4252" y="3332"/>
                    <a:ext cx="44" cy="30"/>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2" name="Freeform 247"/>
                  <p:cNvSpPr>
                    <a:spLocks noChangeAspect="1" noEditPoints="1"/>
                  </p:cNvSpPr>
                  <p:nvPr/>
                </p:nvSpPr>
                <p:spPr bwMode="auto">
                  <a:xfrm>
                    <a:off x="4253" y="3333"/>
                    <a:ext cx="43" cy="28"/>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3" name="Freeform 248"/>
                  <p:cNvSpPr>
                    <a:spLocks noChangeAspect="1" noEditPoints="1"/>
                  </p:cNvSpPr>
                  <p:nvPr/>
                </p:nvSpPr>
                <p:spPr bwMode="auto">
                  <a:xfrm>
                    <a:off x="4254" y="3334"/>
                    <a:ext cx="40" cy="24"/>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4" name="Freeform 249"/>
                  <p:cNvSpPr>
                    <a:spLocks noChangeAspect="1"/>
                  </p:cNvSpPr>
                  <p:nvPr/>
                </p:nvSpPr>
                <p:spPr bwMode="auto">
                  <a:xfrm>
                    <a:off x="4255" y="3335"/>
                    <a:ext cx="39" cy="23"/>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5" name="Freeform 250"/>
                  <p:cNvSpPr>
                    <a:spLocks noChangeAspect="1" noEditPoints="1"/>
                  </p:cNvSpPr>
                  <p:nvPr/>
                </p:nvSpPr>
                <p:spPr bwMode="auto">
                  <a:xfrm>
                    <a:off x="4257" y="3336"/>
                    <a:ext cx="36" cy="21"/>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6" name="Freeform 251"/>
                  <p:cNvSpPr>
                    <a:spLocks noChangeAspect="1" noEditPoints="1"/>
                  </p:cNvSpPr>
                  <p:nvPr/>
                </p:nvSpPr>
                <p:spPr bwMode="auto">
                  <a:xfrm>
                    <a:off x="4258" y="3337"/>
                    <a:ext cx="34" cy="19"/>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7" name="Freeform 252"/>
                  <p:cNvSpPr>
                    <a:spLocks noChangeAspect="1" noEditPoints="1"/>
                  </p:cNvSpPr>
                  <p:nvPr/>
                </p:nvSpPr>
                <p:spPr bwMode="auto">
                  <a:xfrm>
                    <a:off x="4258" y="3338"/>
                    <a:ext cx="34" cy="18"/>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8" name="Freeform 253"/>
                  <p:cNvSpPr>
                    <a:spLocks noChangeAspect="1" noEditPoints="1"/>
                  </p:cNvSpPr>
                  <p:nvPr/>
                </p:nvSpPr>
                <p:spPr bwMode="auto">
                  <a:xfrm>
                    <a:off x="4259" y="3338"/>
                    <a:ext cx="32" cy="1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49" name="Freeform 254"/>
                  <p:cNvSpPr>
                    <a:spLocks noChangeAspect="1" noEditPoints="1"/>
                  </p:cNvSpPr>
                  <p:nvPr/>
                </p:nvSpPr>
                <p:spPr bwMode="auto">
                  <a:xfrm>
                    <a:off x="4260" y="3339"/>
                    <a:ext cx="30" cy="1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0" name="Freeform 255"/>
                  <p:cNvSpPr>
                    <a:spLocks noChangeAspect="1" noEditPoints="1"/>
                  </p:cNvSpPr>
                  <p:nvPr/>
                </p:nvSpPr>
                <p:spPr bwMode="auto">
                  <a:xfrm>
                    <a:off x="4261" y="3340"/>
                    <a:ext cx="29" cy="1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1" name="Freeform 256"/>
                  <p:cNvSpPr>
                    <a:spLocks noChangeAspect="1"/>
                  </p:cNvSpPr>
                  <p:nvPr/>
                </p:nvSpPr>
                <p:spPr bwMode="auto">
                  <a:xfrm>
                    <a:off x="4261" y="3340"/>
                    <a:ext cx="28" cy="1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2" name="Freeform 257"/>
                  <p:cNvSpPr>
                    <a:spLocks noChangeAspect="1" noEditPoints="1"/>
                  </p:cNvSpPr>
                  <p:nvPr/>
                </p:nvSpPr>
                <p:spPr bwMode="auto">
                  <a:xfrm>
                    <a:off x="4262" y="3341"/>
                    <a:ext cx="26" cy="12"/>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3" name="Freeform 258"/>
                  <p:cNvSpPr>
                    <a:spLocks noChangeAspect="1"/>
                  </p:cNvSpPr>
                  <p:nvPr/>
                </p:nvSpPr>
                <p:spPr bwMode="auto">
                  <a:xfrm>
                    <a:off x="4263" y="3341"/>
                    <a:ext cx="24" cy="12"/>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4" name="Freeform 259"/>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5" name="Freeform 260"/>
                  <p:cNvSpPr>
                    <a:spLocks noChangeAspect="1" noEditPoints="1"/>
                  </p:cNvSpPr>
                  <p:nvPr/>
                </p:nvSpPr>
                <p:spPr bwMode="auto">
                  <a:xfrm>
                    <a:off x="4239" y="3328"/>
                    <a:ext cx="2" cy="5"/>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6" name="Freeform 261"/>
                  <p:cNvSpPr>
                    <a:spLocks noChangeAspect="1" noEditPoints="1"/>
                  </p:cNvSpPr>
                  <p:nvPr/>
                </p:nvSpPr>
                <p:spPr bwMode="auto">
                  <a:xfrm>
                    <a:off x="4239" y="3327"/>
                    <a:ext cx="3" cy="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7" name="Freeform 262"/>
                  <p:cNvSpPr>
                    <a:spLocks noChangeAspect="1" noEditPoints="1"/>
                  </p:cNvSpPr>
                  <p:nvPr/>
                </p:nvSpPr>
                <p:spPr bwMode="auto">
                  <a:xfrm>
                    <a:off x="4239" y="3326"/>
                    <a:ext cx="1" cy="3"/>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8" name="Freeform 263"/>
                  <p:cNvSpPr>
                    <a:spLocks noChangeAspect="1" noEditPoints="1"/>
                  </p:cNvSpPr>
                  <p:nvPr/>
                </p:nvSpPr>
                <p:spPr bwMode="auto">
                  <a:xfrm>
                    <a:off x="4247" y="3343"/>
                    <a:ext cx="2" cy="1"/>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59" name="Freeform 264"/>
                  <p:cNvSpPr>
                    <a:spLocks noChangeAspect="1" noEditPoints="1"/>
                  </p:cNvSpPr>
                  <p:nvPr/>
                </p:nvSpPr>
                <p:spPr bwMode="auto">
                  <a:xfrm>
                    <a:off x="4240" y="3324"/>
                    <a:ext cx="0" cy="2"/>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0" name="Freeform 265"/>
                  <p:cNvSpPr>
                    <a:spLocks noChangeAspect="1" noEditPoints="1"/>
                  </p:cNvSpPr>
                  <p:nvPr/>
                </p:nvSpPr>
                <p:spPr bwMode="auto">
                  <a:xfrm>
                    <a:off x="4247" y="3343"/>
                    <a:ext cx="7" cy="6"/>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1" name="Freeform 266"/>
                  <p:cNvSpPr>
                    <a:spLocks noChangeAspect="1" noEditPoints="1"/>
                  </p:cNvSpPr>
                  <p:nvPr/>
                </p:nvSpPr>
                <p:spPr bwMode="auto">
                  <a:xfrm>
                    <a:off x="4240" y="3322"/>
                    <a:ext cx="0" cy="1"/>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0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2" name="Freeform 267"/>
                  <p:cNvSpPr>
                    <a:spLocks noChangeAspect="1" noEditPoints="1"/>
                  </p:cNvSpPr>
                  <p:nvPr/>
                </p:nvSpPr>
                <p:spPr bwMode="auto">
                  <a:xfrm>
                    <a:off x="4252" y="3348"/>
                    <a:ext cx="11" cy="7"/>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3" name="Freeform 268"/>
                  <p:cNvSpPr>
                    <a:spLocks noChangeAspect="1" noEditPoints="1"/>
                  </p:cNvSpPr>
                  <p:nvPr/>
                </p:nvSpPr>
                <p:spPr bwMode="auto">
                  <a:xfrm>
                    <a:off x="4240" y="3319"/>
                    <a:ext cx="22" cy="3"/>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4" name="Freeform 269"/>
                  <p:cNvSpPr>
                    <a:spLocks noChangeAspect="1" noEditPoints="1"/>
                  </p:cNvSpPr>
                  <p:nvPr/>
                </p:nvSpPr>
                <p:spPr bwMode="auto">
                  <a:xfrm>
                    <a:off x="4265" y="3356"/>
                    <a:ext cx="4" cy="2"/>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5" name="Freeform 270"/>
                  <p:cNvSpPr>
                    <a:spLocks noChangeAspect="1" noEditPoints="1"/>
                  </p:cNvSpPr>
                  <p:nvPr/>
                </p:nvSpPr>
                <p:spPr bwMode="auto">
                  <a:xfrm>
                    <a:off x="4274" y="3360"/>
                    <a:ext cx="6" cy="1"/>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6" name="Freeform 271"/>
                  <p:cNvSpPr>
                    <a:spLocks noChangeAspect="1" noEditPoints="1"/>
                  </p:cNvSpPr>
                  <p:nvPr/>
                </p:nvSpPr>
                <p:spPr bwMode="auto">
                  <a:xfrm>
                    <a:off x="4242" y="3317"/>
                    <a:ext cx="50" cy="2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7" name="Freeform 272"/>
                  <p:cNvSpPr>
                    <a:spLocks noChangeAspect="1" noEditPoints="1"/>
                  </p:cNvSpPr>
                  <p:nvPr/>
                </p:nvSpPr>
                <p:spPr bwMode="auto">
                  <a:xfrm>
                    <a:off x="4287" y="3342"/>
                    <a:ext cx="8" cy="19"/>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8" name="Freeform 273"/>
                  <p:cNvSpPr>
                    <a:spLocks noChangeAspect="1" noEditPoints="1"/>
                  </p:cNvSpPr>
                  <p:nvPr/>
                </p:nvSpPr>
                <p:spPr bwMode="auto">
                  <a:xfrm>
                    <a:off x="4276" y="3343"/>
                    <a:ext cx="0"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69" name="Freeform 274"/>
                  <p:cNvSpPr>
                    <a:spLocks noChangeAspect="1"/>
                  </p:cNvSpPr>
                  <p:nvPr/>
                </p:nvSpPr>
                <p:spPr bwMode="auto">
                  <a:xfrm>
                    <a:off x="4274" y="3342"/>
                    <a:ext cx="2" cy="1"/>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0" name="Freeform 275"/>
                  <p:cNvSpPr>
                    <a:spLocks noChangeAspect="1"/>
                  </p:cNvSpPr>
                  <p:nvPr/>
                </p:nvSpPr>
                <p:spPr bwMode="auto">
                  <a:xfrm>
                    <a:off x="4271" y="3341"/>
                    <a:ext cx="3" cy="1"/>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1" name="Freeform 276"/>
                  <p:cNvSpPr>
                    <a:spLocks noChangeAspect="1"/>
                  </p:cNvSpPr>
                  <p:nvPr/>
                </p:nvSpPr>
                <p:spPr bwMode="auto">
                  <a:xfrm>
                    <a:off x="4268" y="3340"/>
                    <a:ext cx="3" cy="1"/>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2" name="Freeform 277"/>
                  <p:cNvSpPr>
                    <a:spLocks noChangeAspect="1" noEditPoints="1"/>
                  </p:cNvSpPr>
                  <p:nvPr/>
                </p:nvSpPr>
                <p:spPr bwMode="auto">
                  <a:xfrm>
                    <a:off x="4267" y="3339"/>
                    <a:ext cx="1"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3" name="Freeform 278"/>
                  <p:cNvSpPr>
                    <a:spLocks noChangeAspect="1" noEditPoints="1"/>
                  </p:cNvSpPr>
                  <p:nvPr/>
                </p:nvSpPr>
                <p:spPr bwMode="auto">
                  <a:xfrm>
                    <a:off x="4268" y="3339"/>
                    <a:ext cx="3"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4" name="Freeform 279"/>
                  <p:cNvSpPr>
                    <a:spLocks noChangeAspect="1" noEditPoints="1"/>
                  </p:cNvSpPr>
                  <p:nvPr/>
                </p:nvSpPr>
                <p:spPr bwMode="auto">
                  <a:xfrm>
                    <a:off x="4249" y="3325"/>
                    <a:ext cx="20" cy="14"/>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5" name="Freeform 280"/>
                  <p:cNvSpPr>
                    <a:spLocks noChangeAspect="1" noEditPoints="1"/>
                  </p:cNvSpPr>
                  <p:nvPr/>
                </p:nvSpPr>
                <p:spPr bwMode="auto">
                  <a:xfrm>
                    <a:off x="4249" y="3325"/>
                    <a:ext cx="19" cy="13"/>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6" name="Freeform 281"/>
                  <p:cNvSpPr>
                    <a:spLocks noChangeAspect="1"/>
                  </p:cNvSpPr>
                  <p:nvPr/>
                </p:nvSpPr>
                <p:spPr bwMode="auto">
                  <a:xfrm>
                    <a:off x="4265" y="3337"/>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7" name="Freeform 282"/>
                  <p:cNvSpPr>
                    <a:spLocks noChangeAspect="1" noEditPoints="1"/>
                  </p:cNvSpPr>
                  <p:nvPr/>
                </p:nvSpPr>
                <p:spPr bwMode="auto">
                  <a:xfrm>
                    <a:off x="4264" y="3336"/>
                    <a:ext cx="1" cy="1"/>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8" name="Freeform 283"/>
                  <p:cNvSpPr>
                    <a:spLocks noChangeAspect="1" noEditPoints="1"/>
                  </p:cNvSpPr>
                  <p:nvPr/>
                </p:nvSpPr>
                <p:spPr bwMode="auto">
                  <a:xfrm>
                    <a:off x="4267" y="3338"/>
                    <a:ext cx="0" cy="0"/>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79" name="Freeform 284"/>
                  <p:cNvSpPr>
                    <a:spLocks noChangeAspect="1"/>
                  </p:cNvSpPr>
                  <p:nvPr/>
                </p:nvSpPr>
                <p:spPr bwMode="auto">
                  <a:xfrm>
                    <a:off x="4267" y="3338"/>
                    <a:ext cx="0"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80" name="Freeform 285"/>
                  <p:cNvSpPr>
                    <a:spLocks noChangeAspect="1"/>
                  </p:cNvSpPr>
                  <p:nvPr/>
                </p:nvSpPr>
                <p:spPr bwMode="auto">
                  <a:xfrm>
                    <a:off x="4267" y="3338"/>
                    <a:ext cx="1"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0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81" name="Freeform 286"/>
                  <p:cNvSpPr>
                    <a:spLocks noChangeAspect="1" noEditPoints="1"/>
                  </p:cNvSpPr>
                  <p:nvPr/>
                </p:nvSpPr>
                <p:spPr bwMode="auto">
                  <a:xfrm>
                    <a:off x="4267" y="3338"/>
                    <a:ext cx="0"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0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82" name="Freeform 287"/>
                  <p:cNvSpPr>
                    <a:spLocks noChangeAspect="1" noEditPoints="1"/>
                  </p:cNvSpPr>
                  <p:nvPr/>
                </p:nvSpPr>
                <p:spPr bwMode="auto">
                  <a:xfrm>
                    <a:off x="4267" y="3338"/>
                    <a:ext cx="0" cy="1"/>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0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83" name="Freeform 288"/>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0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84" name="Freeform 289"/>
                  <p:cNvSpPr>
                    <a:spLocks noChangeAspect="1" noEditPoints="1"/>
                  </p:cNvSpPr>
                  <p:nvPr/>
                </p:nvSpPr>
                <p:spPr bwMode="auto">
                  <a:xfrm>
                    <a:off x="4267" y="3338"/>
                    <a:ext cx="0" cy="1"/>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85" name="Freeform 290"/>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0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86" name="Freeform 291"/>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87" name="Freeform 292"/>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88" name="Oval 293"/>
                  <p:cNvSpPr>
                    <a:spLocks noChangeAspect="1" noChangeArrowheads="1"/>
                  </p:cNvSpPr>
                  <p:nvPr/>
                </p:nvSpPr>
                <p:spPr bwMode="auto">
                  <a:xfrm>
                    <a:off x="4267" y="333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389" name="Freeform 294"/>
                  <p:cNvSpPr>
                    <a:spLocks noChangeAspect="1" noEditPoints="1"/>
                  </p:cNvSpPr>
                  <p:nvPr/>
                </p:nvSpPr>
                <p:spPr bwMode="auto">
                  <a:xfrm>
                    <a:off x="4267" y="333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0" name="Freeform 295"/>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1" name="Freeform 296"/>
                  <p:cNvSpPr>
                    <a:spLocks noChangeAspect="1" noEditPoints="1"/>
                  </p:cNvSpPr>
                  <p:nvPr/>
                </p:nvSpPr>
                <p:spPr bwMode="auto">
                  <a:xfrm>
                    <a:off x="4267" y="3338"/>
                    <a:ext cx="0" cy="0"/>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2" name="Freeform 297"/>
                  <p:cNvSpPr>
                    <a:spLocks noChangeAspect="1" noEditPoints="1"/>
                  </p:cNvSpPr>
                  <p:nvPr/>
                </p:nvSpPr>
                <p:spPr bwMode="auto">
                  <a:xfrm>
                    <a:off x="4267" y="3338"/>
                    <a:ext cx="0" cy="0"/>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3" name="Freeform 298"/>
                  <p:cNvSpPr>
                    <a:spLocks noChangeAspect="1" noEditPoints="1"/>
                  </p:cNvSpPr>
                  <p:nvPr/>
                </p:nvSpPr>
                <p:spPr bwMode="auto">
                  <a:xfrm>
                    <a:off x="4267" y="3338"/>
                    <a:ext cx="0" cy="0"/>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4" name="Freeform 299"/>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5" name="Freeform 300"/>
                  <p:cNvSpPr>
                    <a:spLocks noChangeAspect="1" noEditPoints="1"/>
                  </p:cNvSpPr>
                  <p:nvPr/>
                </p:nvSpPr>
                <p:spPr bwMode="auto">
                  <a:xfrm>
                    <a:off x="4267" y="3338"/>
                    <a:ext cx="0" cy="0"/>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6" name="Freeform 301"/>
                  <p:cNvSpPr>
                    <a:spLocks noChangeAspect="1" noEditPoints="1"/>
                  </p:cNvSpPr>
                  <p:nvPr/>
                </p:nvSpPr>
                <p:spPr bwMode="auto">
                  <a:xfrm>
                    <a:off x="4267" y="3338"/>
                    <a:ext cx="1" cy="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7" name="Freeform 302"/>
                  <p:cNvSpPr>
                    <a:spLocks noChangeAspect="1" noEditPoints="1"/>
                  </p:cNvSpPr>
                  <p:nvPr/>
                </p:nvSpPr>
                <p:spPr bwMode="auto">
                  <a:xfrm>
                    <a:off x="4267" y="3338"/>
                    <a:ext cx="1"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0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8" name="Freeform 303"/>
                  <p:cNvSpPr>
                    <a:spLocks noChangeAspect="1" noEditPoints="1"/>
                  </p:cNvSpPr>
                  <p:nvPr/>
                </p:nvSpPr>
                <p:spPr bwMode="auto">
                  <a:xfrm>
                    <a:off x="4267" y="3338"/>
                    <a:ext cx="1" cy="0"/>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0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399" name="Freeform 304"/>
                  <p:cNvSpPr>
                    <a:spLocks noChangeAspect="1" noEditPoints="1"/>
                  </p:cNvSpPr>
                  <p:nvPr/>
                </p:nvSpPr>
                <p:spPr bwMode="auto">
                  <a:xfrm>
                    <a:off x="4246" y="3318"/>
                    <a:ext cx="44" cy="29"/>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0" name="Freeform 305"/>
                  <p:cNvSpPr>
                    <a:spLocks noChangeAspect="1" noEditPoints="1"/>
                  </p:cNvSpPr>
                  <p:nvPr/>
                </p:nvSpPr>
                <p:spPr bwMode="auto">
                  <a:xfrm>
                    <a:off x="4246" y="3319"/>
                    <a:ext cx="40" cy="19"/>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1" name="Freeform 306"/>
                  <p:cNvSpPr>
                    <a:spLocks noChangeAspect="1" noEditPoints="1"/>
                  </p:cNvSpPr>
                  <p:nvPr/>
                </p:nvSpPr>
                <p:spPr bwMode="auto">
                  <a:xfrm>
                    <a:off x="4253" y="3328"/>
                    <a:ext cx="36" cy="19"/>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2" name="Freeform 307"/>
                  <p:cNvSpPr>
                    <a:spLocks noChangeAspect="1" noEditPoints="1"/>
                  </p:cNvSpPr>
                  <p:nvPr/>
                </p:nvSpPr>
                <p:spPr bwMode="auto">
                  <a:xfrm>
                    <a:off x="4248" y="3319"/>
                    <a:ext cx="33" cy="19"/>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3" name="Freeform 308"/>
                  <p:cNvSpPr>
                    <a:spLocks noChangeAspect="1"/>
                  </p:cNvSpPr>
                  <p:nvPr/>
                </p:nvSpPr>
                <p:spPr bwMode="auto">
                  <a:xfrm>
                    <a:off x="4256" y="3330"/>
                    <a:ext cx="31" cy="1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4" name="Freeform 309"/>
                  <p:cNvSpPr>
                    <a:spLocks noChangeAspect="1" noEditPoints="1"/>
                  </p:cNvSpPr>
                  <p:nvPr/>
                </p:nvSpPr>
                <p:spPr bwMode="auto">
                  <a:xfrm>
                    <a:off x="4248" y="3319"/>
                    <a:ext cx="31" cy="1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5" name="Freeform 310"/>
                  <p:cNvSpPr>
                    <a:spLocks noChangeAspect="1"/>
                  </p:cNvSpPr>
                  <p:nvPr/>
                </p:nvSpPr>
                <p:spPr bwMode="auto">
                  <a:xfrm>
                    <a:off x="4259" y="3333"/>
                    <a:ext cx="26" cy="13"/>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6" name="Freeform 311"/>
                  <p:cNvSpPr>
                    <a:spLocks noChangeAspect="1" noEditPoints="1"/>
                  </p:cNvSpPr>
                  <p:nvPr/>
                </p:nvSpPr>
                <p:spPr bwMode="auto">
                  <a:xfrm>
                    <a:off x="4250" y="3321"/>
                    <a:ext cx="26" cy="1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7" name="Freeform 312"/>
                  <p:cNvSpPr>
                    <a:spLocks noChangeAspect="1" noEditPoints="1"/>
                  </p:cNvSpPr>
                  <p:nvPr/>
                </p:nvSpPr>
                <p:spPr bwMode="auto">
                  <a:xfrm>
                    <a:off x="4265" y="3337"/>
                    <a:ext cx="2" cy="1"/>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8" name="Freeform 313"/>
                  <p:cNvSpPr>
                    <a:spLocks noChangeAspect="1" noEditPoints="1"/>
                  </p:cNvSpPr>
                  <p:nvPr/>
                </p:nvSpPr>
                <p:spPr bwMode="auto">
                  <a:xfrm>
                    <a:off x="4262" y="3335"/>
                    <a:ext cx="21" cy="10"/>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09" name="Freeform 314"/>
                  <p:cNvSpPr>
                    <a:spLocks noChangeAspect="1" noEditPoints="1"/>
                  </p:cNvSpPr>
                  <p:nvPr/>
                </p:nvSpPr>
                <p:spPr bwMode="auto">
                  <a:xfrm>
                    <a:off x="4253" y="3322"/>
                    <a:ext cx="21" cy="1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0" name="Freeform 315"/>
                  <p:cNvSpPr>
                    <a:spLocks noChangeAspect="1" noEditPoints="1"/>
                  </p:cNvSpPr>
                  <p:nvPr/>
                </p:nvSpPr>
                <p:spPr bwMode="auto">
                  <a:xfrm>
                    <a:off x="4254" y="3322"/>
                    <a:ext cx="19" cy="15"/>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1" name="Freeform 316"/>
                  <p:cNvSpPr>
                    <a:spLocks noChangeAspect="1" noEditPoints="1"/>
                  </p:cNvSpPr>
                  <p:nvPr/>
                </p:nvSpPr>
                <p:spPr bwMode="auto">
                  <a:xfrm>
                    <a:off x="4266" y="3337"/>
                    <a:ext cx="13" cy="6"/>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2" name="Freeform 317"/>
                  <p:cNvSpPr>
                    <a:spLocks noChangeAspect="1" noEditPoints="1"/>
                  </p:cNvSpPr>
                  <p:nvPr/>
                </p:nvSpPr>
                <p:spPr bwMode="auto">
                  <a:xfrm>
                    <a:off x="4258" y="3324"/>
                    <a:ext cx="13" cy="12"/>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3" name="Freeform 318"/>
                  <p:cNvSpPr>
                    <a:spLocks noChangeAspect="1"/>
                  </p:cNvSpPr>
                  <p:nvPr/>
                </p:nvSpPr>
                <p:spPr bwMode="auto">
                  <a:xfrm>
                    <a:off x="4261" y="3327"/>
                    <a:ext cx="7" cy="7"/>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4" name="Freeform 319"/>
                  <p:cNvSpPr>
                    <a:spLocks noChangeAspect="1" noEditPoints="1"/>
                  </p:cNvSpPr>
                  <p:nvPr/>
                </p:nvSpPr>
                <p:spPr bwMode="auto">
                  <a:xfrm>
                    <a:off x="4270" y="3339"/>
                    <a:ext cx="3"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5" name="Freeform 320"/>
                  <p:cNvSpPr>
                    <a:spLocks noChangeAspect="1"/>
                  </p:cNvSpPr>
                  <p:nvPr/>
                </p:nvSpPr>
                <p:spPr bwMode="auto">
                  <a:xfrm>
                    <a:off x="4271" y="3338"/>
                    <a:ext cx="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6" name="Freeform 321"/>
                  <p:cNvSpPr>
                    <a:spLocks noChangeAspect="1"/>
                  </p:cNvSpPr>
                  <p:nvPr/>
                </p:nvSpPr>
                <p:spPr bwMode="auto">
                  <a:xfrm>
                    <a:off x="4264" y="3336"/>
                    <a:ext cx="7" cy="4"/>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7" name="Freeform 322"/>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8" name="Freeform 323"/>
                  <p:cNvSpPr>
                    <a:spLocks noChangeAspect="1" noEditPoints="1"/>
                  </p:cNvSpPr>
                  <p:nvPr/>
                </p:nvSpPr>
                <p:spPr bwMode="auto">
                  <a:xfrm>
                    <a:off x="4246" y="3315"/>
                    <a:ext cx="51" cy="44"/>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19" name="Freeform 324"/>
                  <p:cNvSpPr>
                    <a:spLocks noChangeAspect="1" noEditPoints="1"/>
                  </p:cNvSpPr>
                  <p:nvPr/>
                </p:nvSpPr>
                <p:spPr bwMode="auto">
                  <a:xfrm>
                    <a:off x="4245" y="3315"/>
                    <a:ext cx="52" cy="44"/>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0" name="Freeform 325"/>
                  <p:cNvSpPr>
                    <a:spLocks noChangeAspect="1" noEditPoints="1"/>
                  </p:cNvSpPr>
                  <p:nvPr/>
                </p:nvSpPr>
                <p:spPr bwMode="auto">
                  <a:xfrm>
                    <a:off x="4243" y="3314"/>
                    <a:ext cx="52" cy="4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1" name="Freeform 326"/>
                  <p:cNvSpPr>
                    <a:spLocks noChangeAspect="1"/>
                  </p:cNvSpPr>
                  <p:nvPr/>
                </p:nvSpPr>
                <p:spPr bwMode="auto">
                  <a:xfrm>
                    <a:off x="4292" y="3342"/>
                    <a:ext cx="0"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2" name="Freeform 327"/>
                  <p:cNvSpPr>
                    <a:spLocks noChangeAspect="1" noEditPoints="1"/>
                  </p:cNvSpPr>
                  <p:nvPr/>
                </p:nvSpPr>
                <p:spPr bwMode="auto">
                  <a:xfrm>
                    <a:off x="4242" y="3314"/>
                    <a:ext cx="53" cy="51"/>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3" name="Freeform 328"/>
                  <p:cNvSpPr>
                    <a:spLocks noChangeAspect="1" noEditPoints="1"/>
                  </p:cNvSpPr>
                  <p:nvPr/>
                </p:nvSpPr>
                <p:spPr bwMode="auto">
                  <a:xfrm>
                    <a:off x="4241" y="3316"/>
                    <a:ext cx="53" cy="4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4" name="Freeform 329"/>
                  <p:cNvSpPr>
                    <a:spLocks noChangeAspect="1" noEditPoints="1"/>
                  </p:cNvSpPr>
                  <p:nvPr/>
                </p:nvSpPr>
                <p:spPr bwMode="auto">
                  <a:xfrm>
                    <a:off x="4241" y="3317"/>
                    <a:ext cx="53" cy="4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5" name="Freeform 330"/>
                  <p:cNvSpPr>
                    <a:spLocks noChangeAspect="1" noEditPoints="1"/>
                  </p:cNvSpPr>
                  <p:nvPr/>
                </p:nvSpPr>
                <p:spPr bwMode="auto">
                  <a:xfrm>
                    <a:off x="4235" y="3317"/>
                    <a:ext cx="58" cy="4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6" name="Freeform 331"/>
                  <p:cNvSpPr>
                    <a:spLocks noChangeAspect="1" noEditPoints="1"/>
                  </p:cNvSpPr>
                  <p:nvPr/>
                </p:nvSpPr>
                <p:spPr bwMode="auto">
                  <a:xfrm>
                    <a:off x="4235" y="3317"/>
                    <a:ext cx="56" cy="46"/>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7" name="Freeform 332"/>
                  <p:cNvSpPr>
                    <a:spLocks noChangeAspect="1" noEditPoints="1"/>
                  </p:cNvSpPr>
                  <p:nvPr/>
                </p:nvSpPr>
                <p:spPr bwMode="auto">
                  <a:xfrm>
                    <a:off x="4246" y="3326"/>
                    <a:ext cx="51" cy="36"/>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8" name="Freeform 333"/>
                  <p:cNvSpPr>
                    <a:spLocks noChangeAspect="1" noEditPoints="1"/>
                  </p:cNvSpPr>
                  <p:nvPr/>
                </p:nvSpPr>
                <p:spPr bwMode="auto">
                  <a:xfrm>
                    <a:off x="4249" y="3329"/>
                    <a:ext cx="48" cy="3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29" name="Freeform 334"/>
                  <p:cNvSpPr>
                    <a:spLocks noChangeAspect="1" noEditPoints="1"/>
                  </p:cNvSpPr>
                  <p:nvPr/>
                </p:nvSpPr>
                <p:spPr bwMode="auto">
                  <a:xfrm>
                    <a:off x="4250" y="3330"/>
                    <a:ext cx="47" cy="32"/>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0" name="Freeform 335"/>
                  <p:cNvSpPr>
                    <a:spLocks noChangeAspect="1" noEditPoints="1"/>
                  </p:cNvSpPr>
                  <p:nvPr/>
                </p:nvSpPr>
                <p:spPr bwMode="auto">
                  <a:xfrm>
                    <a:off x="4252" y="3332"/>
                    <a:ext cx="44" cy="30"/>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1" name="Freeform 336"/>
                  <p:cNvSpPr>
                    <a:spLocks noChangeAspect="1" noEditPoints="1"/>
                  </p:cNvSpPr>
                  <p:nvPr/>
                </p:nvSpPr>
                <p:spPr bwMode="auto">
                  <a:xfrm>
                    <a:off x="4253" y="3333"/>
                    <a:ext cx="43" cy="28"/>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2" name="Freeform 337"/>
                  <p:cNvSpPr>
                    <a:spLocks noChangeAspect="1" noEditPoints="1"/>
                  </p:cNvSpPr>
                  <p:nvPr/>
                </p:nvSpPr>
                <p:spPr bwMode="auto">
                  <a:xfrm>
                    <a:off x="4254" y="3334"/>
                    <a:ext cx="40" cy="24"/>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3" name="Freeform 338"/>
                  <p:cNvSpPr>
                    <a:spLocks noChangeAspect="1"/>
                  </p:cNvSpPr>
                  <p:nvPr/>
                </p:nvSpPr>
                <p:spPr bwMode="auto">
                  <a:xfrm>
                    <a:off x="4255" y="3335"/>
                    <a:ext cx="39" cy="23"/>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4" name="Freeform 339"/>
                  <p:cNvSpPr>
                    <a:spLocks noChangeAspect="1" noEditPoints="1"/>
                  </p:cNvSpPr>
                  <p:nvPr/>
                </p:nvSpPr>
                <p:spPr bwMode="auto">
                  <a:xfrm>
                    <a:off x="4257" y="3336"/>
                    <a:ext cx="36" cy="21"/>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5" name="Freeform 340"/>
                  <p:cNvSpPr>
                    <a:spLocks noChangeAspect="1" noEditPoints="1"/>
                  </p:cNvSpPr>
                  <p:nvPr/>
                </p:nvSpPr>
                <p:spPr bwMode="auto">
                  <a:xfrm>
                    <a:off x="4258" y="3337"/>
                    <a:ext cx="34" cy="19"/>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6" name="Freeform 341"/>
                  <p:cNvSpPr>
                    <a:spLocks noChangeAspect="1" noEditPoints="1"/>
                  </p:cNvSpPr>
                  <p:nvPr/>
                </p:nvSpPr>
                <p:spPr bwMode="auto">
                  <a:xfrm>
                    <a:off x="4258" y="3338"/>
                    <a:ext cx="34" cy="18"/>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7" name="Freeform 342"/>
                  <p:cNvSpPr>
                    <a:spLocks noChangeAspect="1" noEditPoints="1"/>
                  </p:cNvSpPr>
                  <p:nvPr/>
                </p:nvSpPr>
                <p:spPr bwMode="auto">
                  <a:xfrm>
                    <a:off x="4259" y="3338"/>
                    <a:ext cx="32" cy="1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8" name="Freeform 343"/>
                  <p:cNvSpPr>
                    <a:spLocks noChangeAspect="1" noEditPoints="1"/>
                  </p:cNvSpPr>
                  <p:nvPr/>
                </p:nvSpPr>
                <p:spPr bwMode="auto">
                  <a:xfrm>
                    <a:off x="4260" y="3339"/>
                    <a:ext cx="30" cy="1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39" name="Freeform 344"/>
                  <p:cNvSpPr>
                    <a:spLocks noChangeAspect="1" noEditPoints="1"/>
                  </p:cNvSpPr>
                  <p:nvPr/>
                </p:nvSpPr>
                <p:spPr bwMode="auto">
                  <a:xfrm>
                    <a:off x="4261" y="3340"/>
                    <a:ext cx="29" cy="1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0" name="Freeform 345"/>
                  <p:cNvSpPr>
                    <a:spLocks noChangeAspect="1"/>
                  </p:cNvSpPr>
                  <p:nvPr/>
                </p:nvSpPr>
                <p:spPr bwMode="auto">
                  <a:xfrm>
                    <a:off x="4261" y="3340"/>
                    <a:ext cx="28" cy="1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1" name="Freeform 346"/>
                  <p:cNvSpPr>
                    <a:spLocks noChangeAspect="1" noEditPoints="1"/>
                  </p:cNvSpPr>
                  <p:nvPr/>
                </p:nvSpPr>
                <p:spPr bwMode="auto">
                  <a:xfrm>
                    <a:off x="4262" y="3341"/>
                    <a:ext cx="26" cy="12"/>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2" name="Freeform 347"/>
                  <p:cNvSpPr>
                    <a:spLocks noChangeAspect="1"/>
                  </p:cNvSpPr>
                  <p:nvPr/>
                </p:nvSpPr>
                <p:spPr bwMode="auto">
                  <a:xfrm>
                    <a:off x="4263" y="3341"/>
                    <a:ext cx="24" cy="12"/>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3" name="Freeform 348"/>
                  <p:cNvSpPr>
                    <a:spLocks noChangeAspect="1" noEditPoints="1"/>
                  </p:cNvSpPr>
                  <p:nvPr/>
                </p:nvSpPr>
                <p:spPr bwMode="auto">
                  <a:xfrm>
                    <a:off x="4263" y="3341"/>
                    <a:ext cx="23" cy="11"/>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4" name="Freeform 349"/>
                  <p:cNvSpPr>
                    <a:spLocks noChangeAspect="1" noEditPoints="1"/>
                  </p:cNvSpPr>
                  <p:nvPr/>
                </p:nvSpPr>
                <p:spPr bwMode="auto">
                  <a:xfrm>
                    <a:off x="4264" y="3342"/>
                    <a:ext cx="21" cy="10"/>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5" name="Freeform 350"/>
                  <p:cNvSpPr>
                    <a:spLocks noChangeAspect="1" noEditPoints="1"/>
                  </p:cNvSpPr>
                  <p:nvPr/>
                </p:nvSpPr>
                <p:spPr bwMode="auto">
                  <a:xfrm>
                    <a:off x="4264" y="3342"/>
                    <a:ext cx="20" cy="10"/>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6" name="Freeform 351"/>
                  <p:cNvSpPr>
                    <a:spLocks noChangeAspect="1"/>
                  </p:cNvSpPr>
                  <p:nvPr/>
                </p:nvSpPr>
                <p:spPr bwMode="auto">
                  <a:xfrm>
                    <a:off x="4265" y="3342"/>
                    <a:ext cx="18" cy="1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7" name="Freeform 352"/>
                  <p:cNvSpPr>
                    <a:spLocks noChangeAspect="1"/>
                  </p:cNvSpPr>
                  <p:nvPr/>
                </p:nvSpPr>
                <p:spPr bwMode="auto">
                  <a:xfrm>
                    <a:off x="4265" y="3343"/>
                    <a:ext cx="17" cy="8"/>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8" name="Freeform 353"/>
                  <p:cNvSpPr>
                    <a:spLocks noChangeAspect="1" noEditPoints="1"/>
                  </p:cNvSpPr>
                  <p:nvPr/>
                </p:nvSpPr>
                <p:spPr bwMode="auto">
                  <a:xfrm>
                    <a:off x="4266" y="3343"/>
                    <a:ext cx="16" cy="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49" name="Freeform 354"/>
                  <p:cNvSpPr>
                    <a:spLocks noChangeAspect="1" noEditPoints="1"/>
                  </p:cNvSpPr>
                  <p:nvPr/>
                </p:nvSpPr>
                <p:spPr bwMode="auto">
                  <a:xfrm>
                    <a:off x="4266" y="3343"/>
                    <a:ext cx="15" cy="8"/>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0" name="Freeform 355"/>
                  <p:cNvSpPr>
                    <a:spLocks noChangeAspect="1"/>
                  </p:cNvSpPr>
                  <p:nvPr/>
                </p:nvSpPr>
                <p:spPr bwMode="auto">
                  <a:xfrm>
                    <a:off x="4267" y="3343"/>
                    <a:ext cx="13" cy="7"/>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1" name="Freeform 356"/>
                  <p:cNvSpPr>
                    <a:spLocks noChangeAspect="1" noEditPoints="1"/>
                  </p:cNvSpPr>
                  <p:nvPr/>
                </p:nvSpPr>
                <p:spPr bwMode="auto">
                  <a:xfrm>
                    <a:off x="4268" y="3344"/>
                    <a:ext cx="11" cy="6"/>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2" name="Freeform 357"/>
                  <p:cNvSpPr>
                    <a:spLocks noChangeAspect="1" noEditPoints="1"/>
                  </p:cNvSpPr>
                  <p:nvPr/>
                </p:nvSpPr>
                <p:spPr bwMode="auto">
                  <a:xfrm>
                    <a:off x="4268" y="3344"/>
                    <a:ext cx="10" cy="6"/>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3" name="Freeform 358"/>
                  <p:cNvSpPr>
                    <a:spLocks noChangeAspect="1"/>
                  </p:cNvSpPr>
                  <p:nvPr/>
                </p:nvSpPr>
                <p:spPr bwMode="auto">
                  <a:xfrm>
                    <a:off x="4270" y="3345"/>
                    <a:ext cx="7" cy="4"/>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4" name="Freeform 359"/>
                  <p:cNvSpPr>
                    <a:spLocks noChangeAspect="1" noEditPoints="1"/>
                  </p:cNvSpPr>
                  <p:nvPr/>
                </p:nvSpPr>
                <p:spPr bwMode="auto">
                  <a:xfrm>
                    <a:off x="4271" y="3345"/>
                    <a:ext cx="5" cy="4"/>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5" name="Freeform 360"/>
                  <p:cNvSpPr>
                    <a:spLocks noChangeAspect="1" noEditPoints="1"/>
                  </p:cNvSpPr>
                  <p:nvPr/>
                </p:nvSpPr>
                <p:spPr bwMode="auto">
                  <a:xfrm>
                    <a:off x="4272" y="3346"/>
                    <a:ext cx="3" cy="3"/>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6" name="Freeform 361"/>
                  <p:cNvSpPr>
                    <a:spLocks noChangeAspect="1"/>
                  </p:cNvSpPr>
                  <p:nvPr/>
                </p:nvSpPr>
                <p:spPr bwMode="auto">
                  <a:xfrm>
                    <a:off x="4273" y="3346"/>
                    <a:ext cx="1" cy="2"/>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7" name="Freeform 362"/>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8" name="Freeform 363"/>
                  <p:cNvSpPr>
                    <a:spLocks noChangeAspect="1" noEditPoints="1"/>
                  </p:cNvSpPr>
                  <p:nvPr/>
                </p:nvSpPr>
                <p:spPr bwMode="auto">
                  <a:xfrm>
                    <a:off x="4239" y="3328"/>
                    <a:ext cx="2" cy="5"/>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59" name="Freeform 364"/>
                  <p:cNvSpPr>
                    <a:spLocks noChangeAspect="1" noEditPoints="1"/>
                  </p:cNvSpPr>
                  <p:nvPr/>
                </p:nvSpPr>
                <p:spPr bwMode="auto">
                  <a:xfrm>
                    <a:off x="4239" y="3327"/>
                    <a:ext cx="3" cy="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0" name="Freeform 365"/>
                  <p:cNvSpPr>
                    <a:spLocks noChangeAspect="1" noEditPoints="1"/>
                  </p:cNvSpPr>
                  <p:nvPr/>
                </p:nvSpPr>
                <p:spPr bwMode="auto">
                  <a:xfrm>
                    <a:off x="4239" y="3326"/>
                    <a:ext cx="1" cy="3"/>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1" name="Freeform 366"/>
                  <p:cNvSpPr>
                    <a:spLocks noChangeAspect="1" noEditPoints="1"/>
                  </p:cNvSpPr>
                  <p:nvPr/>
                </p:nvSpPr>
                <p:spPr bwMode="auto">
                  <a:xfrm>
                    <a:off x="4247" y="3343"/>
                    <a:ext cx="2" cy="1"/>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2" name="Freeform 367"/>
                  <p:cNvSpPr>
                    <a:spLocks noChangeAspect="1" noEditPoints="1"/>
                  </p:cNvSpPr>
                  <p:nvPr/>
                </p:nvSpPr>
                <p:spPr bwMode="auto">
                  <a:xfrm>
                    <a:off x="4240" y="3324"/>
                    <a:ext cx="0" cy="2"/>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3" name="Freeform 368"/>
                  <p:cNvSpPr>
                    <a:spLocks noChangeAspect="1" noEditPoints="1"/>
                  </p:cNvSpPr>
                  <p:nvPr/>
                </p:nvSpPr>
                <p:spPr bwMode="auto">
                  <a:xfrm>
                    <a:off x="4247" y="3343"/>
                    <a:ext cx="7" cy="6"/>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4" name="Freeform 369"/>
                  <p:cNvSpPr>
                    <a:spLocks noChangeAspect="1" noEditPoints="1"/>
                  </p:cNvSpPr>
                  <p:nvPr/>
                </p:nvSpPr>
                <p:spPr bwMode="auto">
                  <a:xfrm>
                    <a:off x="4240" y="3322"/>
                    <a:ext cx="0" cy="1"/>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0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5" name="Freeform 370"/>
                  <p:cNvSpPr>
                    <a:spLocks noChangeAspect="1" noEditPoints="1"/>
                  </p:cNvSpPr>
                  <p:nvPr/>
                </p:nvSpPr>
                <p:spPr bwMode="auto">
                  <a:xfrm>
                    <a:off x="4252" y="3348"/>
                    <a:ext cx="11" cy="7"/>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6" name="Freeform 371"/>
                  <p:cNvSpPr>
                    <a:spLocks noChangeAspect="1" noEditPoints="1"/>
                  </p:cNvSpPr>
                  <p:nvPr/>
                </p:nvSpPr>
                <p:spPr bwMode="auto">
                  <a:xfrm>
                    <a:off x="4240" y="3319"/>
                    <a:ext cx="22" cy="3"/>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7" name="Freeform 372"/>
                  <p:cNvSpPr>
                    <a:spLocks noChangeAspect="1" noEditPoints="1"/>
                  </p:cNvSpPr>
                  <p:nvPr/>
                </p:nvSpPr>
                <p:spPr bwMode="auto">
                  <a:xfrm>
                    <a:off x="4265" y="3356"/>
                    <a:ext cx="4" cy="2"/>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8" name="Freeform 373"/>
                  <p:cNvSpPr>
                    <a:spLocks noChangeAspect="1" noEditPoints="1"/>
                  </p:cNvSpPr>
                  <p:nvPr/>
                </p:nvSpPr>
                <p:spPr bwMode="auto">
                  <a:xfrm>
                    <a:off x="4274" y="3360"/>
                    <a:ext cx="6" cy="1"/>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69" name="Freeform 374"/>
                  <p:cNvSpPr>
                    <a:spLocks noChangeAspect="1" noEditPoints="1"/>
                  </p:cNvSpPr>
                  <p:nvPr/>
                </p:nvSpPr>
                <p:spPr bwMode="auto">
                  <a:xfrm>
                    <a:off x="4242" y="3317"/>
                    <a:ext cx="50" cy="27"/>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0" name="Freeform 375"/>
                  <p:cNvSpPr>
                    <a:spLocks noChangeAspect="1" noEditPoints="1"/>
                  </p:cNvSpPr>
                  <p:nvPr/>
                </p:nvSpPr>
                <p:spPr bwMode="auto">
                  <a:xfrm>
                    <a:off x="4287" y="3342"/>
                    <a:ext cx="8" cy="19"/>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1" name="Freeform 376"/>
                  <p:cNvSpPr>
                    <a:spLocks noChangeAspect="1" noEditPoints="1"/>
                  </p:cNvSpPr>
                  <p:nvPr/>
                </p:nvSpPr>
                <p:spPr bwMode="auto">
                  <a:xfrm>
                    <a:off x="4276" y="3343"/>
                    <a:ext cx="0" cy="0"/>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2" name="Freeform 377"/>
                  <p:cNvSpPr>
                    <a:spLocks noChangeAspect="1"/>
                  </p:cNvSpPr>
                  <p:nvPr/>
                </p:nvSpPr>
                <p:spPr bwMode="auto">
                  <a:xfrm>
                    <a:off x="4274" y="3342"/>
                    <a:ext cx="2" cy="1"/>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3" name="Freeform 378"/>
                  <p:cNvSpPr>
                    <a:spLocks noChangeAspect="1"/>
                  </p:cNvSpPr>
                  <p:nvPr/>
                </p:nvSpPr>
                <p:spPr bwMode="auto">
                  <a:xfrm>
                    <a:off x="4271" y="3341"/>
                    <a:ext cx="3" cy="1"/>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4" name="Freeform 379"/>
                  <p:cNvSpPr>
                    <a:spLocks noChangeAspect="1"/>
                  </p:cNvSpPr>
                  <p:nvPr/>
                </p:nvSpPr>
                <p:spPr bwMode="auto">
                  <a:xfrm>
                    <a:off x="4268" y="3340"/>
                    <a:ext cx="3" cy="1"/>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5" name="Freeform 380"/>
                  <p:cNvSpPr>
                    <a:spLocks noChangeAspect="1" noEditPoints="1"/>
                  </p:cNvSpPr>
                  <p:nvPr/>
                </p:nvSpPr>
                <p:spPr bwMode="auto">
                  <a:xfrm>
                    <a:off x="4267" y="3339"/>
                    <a:ext cx="1" cy="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6" name="Freeform 381"/>
                  <p:cNvSpPr>
                    <a:spLocks noChangeAspect="1" noEditPoints="1"/>
                  </p:cNvSpPr>
                  <p:nvPr/>
                </p:nvSpPr>
                <p:spPr bwMode="auto">
                  <a:xfrm>
                    <a:off x="4268" y="3339"/>
                    <a:ext cx="3" cy="1"/>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7" name="Freeform 382"/>
                  <p:cNvSpPr>
                    <a:spLocks noChangeAspect="1" noEditPoints="1"/>
                  </p:cNvSpPr>
                  <p:nvPr/>
                </p:nvSpPr>
                <p:spPr bwMode="auto">
                  <a:xfrm>
                    <a:off x="4249" y="3325"/>
                    <a:ext cx="20" cy="14"/>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8" name="Freeform 383"/>
                  <p:cNvSpPr>
                    <a:spLocks noChangeAspect="1" noEditPoints="1"/>
                  </p:cNvSpPr>
                  <p:nvPr/>
                </p:nvSpPr>
                <p:spPr bwMode="auto">
                  <a:xfrm>
                    <a:off x="4249" y="3325"/>
                    <a:ext cx="19" cy="13"/>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79" name="Freeform 384"/>
                  <p:cNvSpPr>
                    <a:spLocks noChangeAspect="1"/>
                  </p:cNvSpPr>
                  <p:nvPr/>
                </p:nvSpPr>
                <p:spPr bwMode="auto">
                  <a:xfrm>
                    <a:off x="4265" y="3337"/>
                    <a:ext cx="1" cy="0"/>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0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0" name="Freeform 385"/>
                  <p:cNvSpPr>
                    <a:spLocks noChangeAspect="1" noEditPoints="1"/>
                  </p:cNvSpPr>
                  <p:nvPr/>
                </p:nvSpPr>
                <p:spPr bwMode="auto">
                  <a:xfrm>
                    <a:off x="4264" y="3336"/>
                    <a:ext cx="1" cy="1"/>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1" name="Freeform 386"/>
                  <p:cNvSpPr>
                    <a:spLocks noChangeAspect="1" noEditPoints="1"/>
                  </p:cNvSpPr>
                  <p:nvPr/>
                </p:nvSpPr>
                <p:spPr bwMode="auto">
                  <a:xfrm>
                    <a:off x="4267" y="3338"/>
                    <a:ext cx="0" cy="0"/>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2" name="Freeform 387"/>
                  <p:cNvSpPr>
                    <a:spLocks noChangeAspect="1"/>
                  </p:cNvSpPr>
                  <p:nvPr/>
                </p:nvSpPr>
                <p:spPr bwMode="auto">
                  <a:xfrm>
                    <a:off x="4267" y="3338"/>
                    <a:ext cx="0" cy="0"/>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3" name="Freeform 388"/>
                  <p:cNvSpPr>
                    <a:spLocks noChangeAspect="1"/>
                  </p:cNvSpPr>
                  <p:nvPr/>
                </p:nvSpPr>
                <p:spPr bwMode="auto">
                  <a:xfrm>
                    <a:off x="4267" y="3338"/>
                    <a:ext cx="1" cy="0"/>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0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4" name="Freeform 389"/>
                  <p:cNvSpPr>
                    <a:spLocks noChangeAspect="1" noEditPoints="1"/>
                  </p:cNvSpPr>
                  <p:nvPr/>
                </p:nvSpPr>
                <p:spPr bwMode="auto">
                  <a:xfrm>
                    <a:off x="4267" y="3338"/>
                    <a:ext cx="0" cy="1"/>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0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5" name="Freeform 390"/>
                  <p:cNvSpPr>
                    <a:spLocks noChangeAspect="1" noEditPoints="1"/>
                  </p:cNvSpPr>
                  <p:nvPr/>
                </p:nvSpPr>
                <p:spPr bwMode="auto">
                  <a:xfrm>
                    <a:off x="4267" y="3338"/>
                    <a:ext cx="0" cy="1"/>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0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6" name="Freeform 391"/>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0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7" name="Freeform 392"/>
                  <p:cNvSpPr>
                    <a:spLocks noChangeAspect="1" noEditPoints="1"/>
                  </p:cNvSpPr>
                  <p:nvPr/>
                </p:nvSpPr>
                <p:spPr bwMode="auto">
                  <a:xfrm>
                    <a:off x="4267" y="3338"/>
                    <a:ext cx="0" cy="1"/>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8" name="Freeform 393"/>
                  <p:cNvSpPr>
                    <a:spLocks noChangeAspect="1" noEditPoints="1"/>
                  </p:cNvSpPr>
                  <p:nvPr/>
                </p:nvSpPr>
                <p:spPr bwMode="auto">
                  <a:xfrm>
                    <a:off x="4267" y="3338"/>
                    <a:ext cx="0" cy="1"/>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0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89" name="Freeform 394"/>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90" name="Freeform 395"/>
                  <p:cNvSpPr>
                    <a:spLocks noChangeAspect="1" noEditPoints="1"/>
                  </p:cNvSpPr>
                  <p:nvPr/>
                </p:nvSpPr>
                <p:spPr bwMode="auto">
                  <a:xfrm>
                    <a:off x="4267" y="3338"/>
                    <a:ext cx="0" cy="1"/>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0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91" name="Oval 396"/>
                  <p:cNvSpPr>
                    <a:spLocks noChangeAspect="1" noChangeArrowheads="1"/>
                  </p:cNvSpPr>
                  <p:nvPr/>
                </p:nvSpPr>
                <p:spPr bwMode="auto">
                  <a:xfrm>
                    <a:off x="4267" y="3338"/>
                    <a:ext cx="0" cy="0"/>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8492" name="Freeform 397"/>
                  <p:cNvSpPr>
                    <a:spLocks noChangeAspect="1" noEditPoints="1"/>
                  </p:cNvSpPr>
                  <p:nvPr/>
                </p:nvSpPr>
                <p:spPr bwMode="auto">
                  <a:xfrm>
                    <a:off x="4267" y="3338"/>
                    <a:ext cx="0" cy="0"/>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93" name="Freeform 398"/>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94" name="Freeform 399"/>
                  <p:cNvSpPr>
                    <a:spLocks noChangeAspect="1" noEditPoints="1"/>
                  </p:cNvSpPr>
                  <p:nvPr/>
                </p:nvSpPr>
                <p:spPr bwMode="auto">
                  <a:xfrm>
                    <a:off x="4267" y="3338"/>
                    <a:ext cx="0" cy="0"/>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95" name="Freeform 400"/>
                  <p:cNvSpPr>
                    <a:spLocks noChangeAspect="1" noEditPoints="1"/>
                  </p:cNvSpPr>
                  <p:nvPr/>
                </p:nvSpPr>
                <p:spPr bwMode="auto">
                  <a:xfrm>
                    <a:off x="4267" y="3338"/>
                    <a:ext cx="0" cy="0"/>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96" name="Freeform 401"/>
                  <p:cNvSpPr>
                    <a:spLocks noChangeAspect="1" noEditPoints="1"/>
                  </p:cNvSpPr>
                  <p:nvPr/>
                </p:nvSpPr>
                <p:spPr bwMode="auto">
                  <a:xfrm>
                    <a:off x="4267" y="3338"/>
                    <a:ext cx="0" cy="0"/>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97" name="Freeform 402"/>
                  <p:cNvSpPr>
                    <a:spLocks noChangeAspect="1" noEditPoints="1"/>
                  </p:cNvSpPr>
                  <p:nvPr/>
                </p:nvSpPr>
                <p:spPr bwMode="auto">
                  <a:xfrm>
                    <a:off x="4267" y="3338"/>
                    <a:ext cx="0" cy="0"/>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98" name="Freeform 403"/>
                  <p:cNvSpPr>
                    <a:spLocks noChangeAspect="1" noEditPoints="1"/>
                  </p:cNvSpPr>
                  <p:nvPr/>
                </p:nvSpPr>
                <p:spPr bwMode="auto">
                  <a:xfrm>
                    <a:off x="4267" y="3338"/>
                    <a:ext cx="0" cy="0"/>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499" name="Freeform 404"/>
                  <p:cNvSpPr>
                    <a:spLocks noChangeAspect="1" noEditPoints="1"/>
                  </p:cNvSpPr>
                  <p:nvPr/>
                </p:nvSpPr>
                <p:spPr bwMode="auto">
                  <a:xfrm>
                    <a:off x="4267" y="3338"/>
                    <a:ext cx="1" cy="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0" name="Freeform 405"/>
                  <p:cNvSpPr>
                    <a:spLocks noChangeAspect="1" noEditPoints="1"/>
                  </p:cNvSpPr>
                  <p:nvPr/>
                </p:nvSpPr>
                <p:spPr bwMode="auto">
                  <a:xfrm>
                    <a:off x="4267" y="3338"/>
                    <a:ext cx="1" cy="0"/>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0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1" name="Freeform 406"/>
                  <p:cNvSpPr>
                    <a:spLocks noChangeAspect="1" noEditPoints="1"/>
                  </p:cNvSpPr>
                  <p:nvPr/>
                </p:nvSpPr>
                <p:spPr bwMode="auto">
                  <a:xfrm>
                    <a:off x="4267" y="3338"/>
                    <a:ext cx="1" cy="0"/>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0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2" name="Freeform 407"/>
                  <p:cNvSpPr>
                    <a:spLocks noChangeAspect="1" noEditPoints="1"/>
                  </p:cNvSpPr>
                  <p:nvPr/>
                </p:nvSpPr>
                <p:spPr bwMode="auto">
                  <a:xfrm>
                    <a:off x="4246" y="3318"/>
                    <a:ext cx="44" cy="29"/>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3" name="Freeform 408"/>
                  <p:cNvSpPr>
                    <a:spLocks noChangeAspect="1" noEditPoints="1"/>
                  </p:cNvSpPr>
                  <p:nvPr/>
                </p:nvSpPr>
                <p:spPr bwMode="auto">
                  <a:xfrm>
                    <a:off x="4246" y="3319"/>
                    <a:ext cx="40" cy="19"/>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4" name="Freeform 409"/>
                  <p:cNvSpPr>
                    <a:spLocks noChangeAspect="1" noEditPoints="1"/>
                  </p:cNvSpPr>
                  <p:nvPr/>
                </p:nvSpPr>
                <p:spPr bwMode="auto">
                  <a:xfrm>
                    <a:off x="4253" y="3328"/>
                    <a:ext cx="36" cy="19"/>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5" name="Freeform 410"/>
                  <p:cNvSpPr>
                    <a:spLocks noChangeAspect="1" noEditPoints="1"/>
                  </p:cNvSpPr>
                  <p:nvPr/>
                </p:nvSpPr>
                <p:spPr bwMode="auto">
                  <a:xfrm>
                    <a:off x="4248" y="3319"/>
                    <a:ext cx="33" cy="19"/>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6" name="Freeform 411"/>
                  <p:cNvSpPr>
                    <a:spLocks noChangeAspect="1"/>
                  </p:cNvSpPr>
                  <p:nvPr/>
                </p:nvSpPr>
                <p:spPr bwMode="auto">
                  <a:xfrm>
                    <a:off x="4256" y="3330"/>
                    <a:ext cx="31" cy="16"/>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7" name="Freeform 412"/>
                  <p:cNvSpPr>
                    <a:spLocks noChangeAspect="1" noEditPoints="1"/>
                  </p:cNvSpPr>
                  <p:nvPr/>
                </p:nvSpPr>
                <p:spPr bwMode="auto">
                  <a:xfrm>
                    <a:off x="4248" y="3319"/>
                    <a:ext cx="31" cy="19"/>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8" name="Freeform 413"/>
                  <p:cNvSpPr>
                    <a:spLocks noChangeAspect="1"/>
                  </p:cNvSpPr>
                  <p:nvPr/>
                </p:nvSpPr>
                <p:spPr bwMode="auto">
                  <a:xfrm>
                    <a:off x="4259" y="3333"/>
                    <a:ext cx="26" cy="13"/>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09" name="Freeform 414"/>
                  <p:cNvSpPr>
                    <a:spLocks noChangeAspect="1" noEditPoints="1"/>
                  </p:cNvSpPr>
                  <p:nvPr/>
                </p:nvSpPr>
                <p:spPr bwMode="auto">
                  <a:xfrm>
                    <a:off x="4250" y="3321"/>
                    <a:ext cx="26" cy="1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0" name="Freeform 415"/>
                  <p:cNvSpPr>
                    <a:spLocks noChangeAspect="1" noEditPoints="1"/>
                  </p:cNvSpPr>
                  <p:nvPr/>
                </p:nvSpPr>
                <p:spPr bwMode="auto">
                  <a:xfrm>
                    <a:off x="4265" y="3337"/>
                    <a:ext cx="2" cy="1"/>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1" name="Freeform 416"/>
                  <p:cNvSpPr>
                    <a:spLocks noChangeAspect="1" noEditPoints="1"/>
                  </p:cNvSpPr>
                  <p:nvPr/>
                </p:nvSpPr>
                <p:spPr bwMode="auto">
                  <a:xfrm>
                    <a:off x="4262" y="3335"/>
                    <a:ext cx="21" cy="10"/>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2" name="Freeform 417"/>
                  <p:cNvSpPr>
                    <a:spLocks noChangeAspect="1" noEditPoints="1"/>
                  </p:cNvSpPr>
                  <p:nvPr/>
                </p:nvSpPr>
                <p:spPr bwMode="auto">
                  <a:xfrm>
                    <a:off x="4253" y="3322"/>
                    <a:ext cx="21" cy="15"/>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3" name="Freeform 418"/>
                  <p:cNvSpPr>
                    <a:spLocks noChangeAspect="1" noEditPoints="1"/>
                  </p:cNvSpPr>
                  <p:nvPr/>
                </p:nvSpPr>
                <p:spPr bwMode="auto">
                  <a:xfrm>
                    <a:off x="4254" y="3322"/>
                    <a:ext cx="19" cy="15"/>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4" name="Freeform 419"/>
                  <p:cNvSpPr>
                    <a:spLocks noChangeAspect="1" noEditPoints="1"/>
                  </p:cNvSpPr>
                  <p:nvPr/>
                </p:nvSpPr>
                <p:spPr bwMode="auto">
                  <a:xfrm>
                    <a:off x="4266" y="3337"/>
                    <a:ext cx="13" cy="6"/>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5" name="Freeform 420"/>
                  <p:cNvSpPr>
                    <a:spLocks noChangeAspect="1" noEditPoints="1"/>
                  </p:cNvSpPr>
                  <p:nvPr/>
                </p:nvSpPr>
                <p:spPr bwMode="auto">
                  <a:xfrm>
                    <a:off x="4258" y="3324"/>
                    <a:ext cx="13" cy="12"/>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6" name="Freeform 421"/>
                  <p:cNvSpPr>
                    <a:spLocks noChangeAspect="1"/>
                  </p:cNvSpPr>
                  <p:nvPr/>
                </p:nvSpPr>
                <p:spPr bwMode="auto">
                  <a:xfrm>
                    <a:off x="4261" y="3327"/>
                    <a:ext cx="7" cy="7"/>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7" name="Freeform 422"/>
                  <p:cNvSpPr>
                    <a:spLocks noChangeAspect="1" noEditPoints="1"/>
                  </p:cNvSpPr>
                  <p:nvPr/>
                </p:nvSpPr>
                <p:spPr bwMode="auto">
                  <a:xfrm>
                    <a:off x="4270" y="3339"/>
                    <a:ext cx="3" cy="1"/>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8" name="Freeform 423"/>
                  <p:cNvSpPr>
                    <a:spLocks noChangeAspect="1"/>
                  </p:cNvSpPr>
                  <p:nvPr/>
                </p:nvSpPr>
                <p:spPr bwMode="auto">
                  <a:xfrm>
                    <a:off x="4271" y="3338"/>
                    <a:ext cx="9" cy="0"/>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0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19" name="Freeform 424"/>
                  <p:cNvSpPr>
                    <a:spLocks noChangeAspect="1"/>
                  </p:cNvSpPr>
                  <p:nvPr/>
                </p:nvSpPr>
                <p:spPr bwMode="auto">
                  <a:xfrm>
                    <a:off x="4264" y="3336"/>
                    <a:ext cx="7" cy="4"/>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0" name="Freeform 425"/>
                  <p:cNvSpPr>
                    <a:spLocks noChangeAspect="1" noEditPoints="1"/>
                  </p:cNvSpPr>
                  <p:nvPr/>
                </p:nvSpPr>
                <p:spPr bwMode="auto">
                  <a:xfrm>
                    <a:off x="4239" y="3317"/>
                    <a:ext cx="56" cy="44"/>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1" name="Freeform 426"/>
                  <p:cNvSpPr>
                    <a:spLocks noChangeAspect="1" noEditPoints="1"/>
                  </p:cNvSpPr>
                  <p:nvPr/>
                </p:nvSpPr>
                <p:spPr bwMode="auto">
                  <a:xfrm>
                    <a:off x="4246" y="3315"/>
                    <a:ext cx="51" cy="44"/>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2" name="Freeform 427"/>
                  <p:cNvSpPr>
                    <a:spLocks noChangeAspect="1" noEditPoints="1"/>
                  </p:cNvSpPr>
                  <p:nvPr/>
                </p:nvSpPr>
                <p:spPr bwMode="auto">
                  <a:xfrm>
                    <a:off x="4245" y="3315"/>
                    <a:ext cx="52" cy="44"/>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3" name="Freeform 428"/>
                  <p:cNvSpPr>
                    <a:spLocks noChangeAspect="1" noEditPoints="1"/>
                  </p:cNvSpPr>
                  <p:nvPr/>
                </p:nvSpPr>
                <p:spPr bwMode="auto">
                  <a:xfrm>
                    <a:off x="4243" y="3314"/>
                    <a:ext cx="52" cy="48"/>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4" name="Freeform 429"/>
                  <p:cNvSpPr>
                    <a:spLocks noChangeAspect="1"/>
                  </p:cNvSpPr>
                  <p:nvPr/>
                </p:nvSpPr>
                <p:spPr bwMode="auto">
                  <a:xfrm>
                    <a:off x="4292" y="3342"/>
                    <a:ext cx="0" cy="0"/>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5" name="Freeform 430"/>
                  <p:cNvSpPr>
                    <a:spLocks noChangeAspect="1" noEditPoints="1"/>
                  </p:cNvSpPr>
                  <p:nvPr/>
                </p:nvSpPr>
                <p:spPr bwMode="auto">
                  <a:xfrm>
                    <a:off x="4242" y="3314"/>
                    <a:ext cx="53" cy="51"/>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6" name="Freeform 431"/>
                  <p:cNvSpPr>
                    <a:spLocks noChangeAspect="1" noEditPoints="1"/>
                  </p:cNvSpPr>
                  <p:nvPr/>
                </p:nvSpPr>
                <p:spPr bwMode="auto">
                  <a:xfrm>
                    <a:off x="4241" y="3316"/>
                    <a:ext cx="53" cy="49"/>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7" name="Freeform 432"/>
                  <p:cNvSpPr>
                    <a:spLocks noChangeAspect="1" noEditPoints="1"/>
                  </p:cNvSpPr>
                  <p:nvPr/>
                </p:nvSpPr>
                <p:spPr bwMode="auto">
                  <a:xfrm>
                    <a:off x="4241" y="3317"/>
                    <a:ext cx="53" cy="48"/>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8" name="Freeform 433"/>
                  <p:cNvSpPr>
                    <a:spLocks noChangeAspect="1" noEditPoints="1"/>
                  </p:cNvSpPr>
                  <p:nvPr/>
                </p:nvSpPr>
                <p:spPr bwMode="auto">
                  <a:xfrm>
                    <a:off x="4235" y="3317"/>
                    <a:ext cx="58" cy="4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29" name="Freeform 434"/>
                  <p:cNvSpPr>
                    <a:spLocks noChangeAspect="1" noEditPoints="1"/>
                  </p:cNvSpPr>
                  <p:nvPr/>
                </p:nvSpPr>
                <p:spPr bwMode="auto">
                  <a:xfrm>
                    <a:off x="4235" y="3317"/>
                    <a:ext cx="56" cy="46"/>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0" name="Freeform 435"/>
                  <p:cNvSpPr>
                    <a:spLocks noChangeAspect="1" noEditPoints="1"/>
                  </p:cNvSpPr>
                  <p:nvPr/>
                </p:nvSpPr>
                <p:spPr bwMode="auto">
                  <a:xfrm>
                    <a:off x="4246" y="3326"/>
                    <a:ext cx="51" cy="36"/>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1" name="Freeform 436"/>
                  <p:cNvSpPr>
                    <a:spLocks noChangeAspect="1" noEditPoints="1"/>
                  </p:cNvSpPr>
                  <p:nvPr/>
                </p:nvSpPr>
                <p:spPr bwMode="auto">
                  <a:xfrm>
                    <a:off x="4249" y="3329"/>
                    <a:ext cx="48" cy="33"/>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2" name="Freeform 437"/>
                  <p:cNvSpPr>
                    <a:spLocks noChangeAspect="1" noEditPoints="1"/>
                  </p:cNvSpPr>
                  <p:nvPr/>
                </p:nvSpPr>
                <p:spPr bwMode="auto">
                  <a:xfrm>
                    <a:off x="4250" y="3330"/>
                    <a:ext cx="47" cy="32"/>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3" name="Freeform 438"/>
                  <p:cNvSpPr>
                    <a:spLocks noChangeAspect="1" noEditPoints="1"/>
                  </p:cNvSpPr>
                  <p:nvPr/>
                </p:nvSpPr>
                <p:spPr bwMode="auto">
                  <a:xfrm>
                    <a:off x="4252" y="3332"/>
                    <a:ext cx="44" cy="30"/>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4" name="Freeform 439"/>
                  <p:cNvSpPr>
                    <a:spLocks noChangeAspect="1" noEditPoints="1"/>
                  </p:cNvSpPr>
                  <p:nvPr/>
                </p:nvSpPr>
                <p:spPr bwMode="auto">
                  <a:xfrm>
                    <a:off x="4253" y="3333"/>
                    <a:ext cx="43" cy="28"/>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5" name="Freeform 440"/>
                  <p:cNvSpPr>
                    <a:spLocks noChangeAspect="1" noEditPoints="1"/>
                  </p:cNvSpPr>
                  <p:nvPr/>
                </p:nvSpPr>
                <p:spPr bwMode="auto">
                  <a:xfrm>
                    <a:off x="4254" y="3334"/>
                    <a:ext cx="40" cy="24"/>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6" name="Freeform 441"/>
                  <p:cNvSpPr>
                    <a:spLocks noChangeAspect="1"/>
                  </p:cNvSpPr>
                  <p:nvPr/>
                </p:nvSpPr>
                <p:spPr bwMode="auto">
                  <a:xfrm>
                    <a:off x="4255" y="3335"/>
                    <a:ext cx="39" cy="23"/>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7" name="Freeform 442"/>
                  <p:cNvSpPr>
                    <a:spLocks noChangeAspect="1" noEditPoints="1"/>
                  </p:cNvSpPr>
                  <p:nvPr/>
                </p:nvSpPr>
                <p:spPr bwMode="auto">
                  <a:xfrm>
                    <a:off x="4257" y="3336"/>
                    <a:ext cx="36" cy="21"/>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8" name="Freeform 443"/>
                  <p:cNvSpPr>
                    <a:spLocks noChangeAspect="1" noEditPoints="1"/>
                  </p:cNvSpPr>
                  <p:nvPr/>
                </p:nvSpPr>
                <p:spPr bwMode="auto">
                  <a:xfrm>
                    <a:off x="4258" y="3337"/>
                    <a:ext cx="34" cy="19"/>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39" name="Freeform 444"/>
                  <p:cNvSpPr>
                    <a:spLocks noChangeAspect="1" noEditPoints="1"/>
                  </p:cNvSpPr>
                  <p:nvPr/>
                </p:nvSpPr>
                <p:spPr bwMode="auto">
                  <a:xfrm>
                    <a:off x="4258" y="3338"/>
                    <a:ext cx="34" cy="18"/>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0" name="Freeform 445"/>
                  <p:cNvSpPr>
                    <a:spLocks noChangeAspect="1" noEditPoints="1"/>
                  </p:cNvSpPr>
                  <p:nvPr/>
                </p:nvSpPr>
                <p:spPr bwMode="auto">
                  <a:xfrm>
                    <a:off x="4259" y="3338"/>
                    <a:ext cx="32" cy="18"/>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1" name="Freeform 446"/>
                  <p:cNvSpPr>
                    <a:spLocks noChangeAspect="1" noEditPoints="1"/>
                  </p:cNvSpPr>
                  <p:nvPr/>
                </p:nvSpPr>
                <p:spPr bwMode="auto">
                  <a:xfrm>
                    <a:off x="4260" y="3339"/>
                    <a:ext cx="30" cy="16"/>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2" name="Freeform 447"/>
                  <p:cNvSpPr>
                    <a:spLocks noChangeAspect="1" noEditPoints="1"/>
                  </p:cNvSpPr>
                  <p:nvPr/>
                </p:nvSpPr>
                <p:spPr bwMode="auto">
                  <a:xfrm>
                    <a:off x="4261" y="3340"/>
                    <a:ext cx="29" cy="1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3" name="Freeform 448"/>
                  <p:cNvSpPr>
                    <a:spLocks noChangeAspect="1"/>
                  </p:cNvSpPr>
                  <p:nvPr/>
                </p:nvSpPr>
                <p:spPr bwMode="auto">
                  <a:xfrm>
                    <a:off x="4261" y="3340"/>
                    <a:ext cx="28" cy="1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4" name="Freeform 449"/>
                  <p:cNvSpPr>
                    <a:spLocks noChangeAspect="1" noEditPoints="1"/>
                  </p:cNvSpPr>
                  <p:nvPr/>
                </p:nvSpPr>
                <p:spPr bwMode="auto">
                  <a:xfrm>
                    <a:off x="4262" y="3341"/>
                    <a:ext cx="26" cy="12"/>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5" name="Freeform 450"/>
                  <p:cNvSpPr>
                    <a:spLocks noChangeAspect="1"/>
                  </p:cNvSpPr>
                  <p:nvPr/>
                </p:nvSpPr>
                <p:spPr bwMode="auto">
                  <a:xfrm>
                    <a:off x="4263" y="3341"/>
                    <a:ext cx="24" cy="12"/>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6" name="Freeform 451"/>
                  <p:cNvSpPr>
                    <a:spLocks noChangeAspect="1" noEditPoints="1"/>
                  </p:cNvSpPr>
                  <p:nvPr/>
                </p:nvSpPr>
                <p:spPr bwMode="auto">
                  <a:xfrm>
                    <a:off x="4263" y="3341"/>
                    <a:ext cx="23" cy="11"/>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7" name="Freeform 452"/>
                  <p:cNvSpPr>
                    <a:spLocks noChangeAspect="1" noEditPoints="1"/>
                  </p:cNvSpPr>
                  <p:nvPr/>
                </p:nvSpPr>
                <p:spPr bwMode="auto">
                  <a:xfrm>
                    <a:off x="4264" y="3342"/>
                    <a:ext cx="21" cy="10"/>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8" name="Freeform 453"/>
                  <p:cNvSpPr>
                    <a:spLocks noChangeAspect="1" noEditPoints="1"/>
                  </p:cNvSpPr>
                  <p:nvPr/>
                </p:nvSpPr>
                <p:spPr bwMode="auto">
                  <a:xfrm>
                    <a:off x="4264" y="3342"/>
                    <a:ext cx="20" cy="10"/>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49" name="Freeform 454"/>
                  <p:cNvSpPr>
                    <a:spLocks noChangeAspect="1"/>
                  </p:cNvSpPr>
                  <p:nvPr/>
                </p:nvSpPr>
                <p:spPr bwMode="auto">
                  <a:xfrm>
                    <a:off x="4265" y="3342"/>
                    <a:ext cx="18" cy="10"/>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0" name="Freeform 455"/>
                  <p:cNvSpPr>
                    <a:spLocks noChangeAspect="1"/>
                  </p:cNvSpPr>
                  <p:nvPr/>
                </p:nvSpPr>
                <p:spPr bwMode="auto">
                  <a:xfrm>
                    <a:off x="4265" y="3343"/>
                    <a:ext cx="17" cy="8"/>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1" name="Freeform 456"/>
                  <p:cNvSpPr>
                    <a:spLocks noChangeAspect="1" noEditPoints="1"/>
                  </p:cNvSpPr>
                  <p:nvPr/>
                </p:nvSpPr>
                <p:spPr bwMode="auto">
                  <a:xfrm>
                    <a:off x="4266" y="3343"/>
                    <a:ext cx="16" cy="8"/>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2" name="Freeform 457"/>
                  <p:cNvSpPr>
                    <a:spLocks noChangeAspect="1" noEditPoints="1"/>
                  </p:cNvSpPr>
                  <p:nvPr/>
                </p:nvSpPr>
                <p:spPr bwMode="auto">
                  <a:xfrm>
                    <a:off x="4266" y="3343"/>
                    <a:ext cx="15" cy="8"/>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3" name="Freeform 458"/>
                  <p:cNvSpPr>
                    <a:spLocks noChangeAspect="1"/>
                  </p:cNvSpPr>
                  <p:nvPr/>
                </p:nvSpPr>
                <p:spPr bwMode="auto">
                  <a:xfrm>
                    <a:off x="4267" y="3343"/>
                    <a:ext cx="13" cy="7"/>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4" name="Freeform 459"/>
                  <p:cNvSpPr>
                    <a:spLocks noChangeAspect="1" noEditPoints="1"/>
                  </p:cNvSpPr>
                  <p:nvPr/>
                </p:nvSpPr>
                <p:spPr bwMode="auto">
                  <a:xfrm>
                    <a:off x="4268" y="3344"/>
                    <a:ext cx="11" cy="6"/>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5" name="Freeform 460"/>
                  <p:cNvSpPr>
                    <a:spLocks noChangeAspect="1" noEditPoints="1"/>
                  </p:cNvSpPr>
                  <p:nvPr/>
                </p:nvSpPr>
                <p:spPr bwMode="auto">
                  <a:xfrm>
                    <a:off x="4268" y="3344"/>
                    <a:ext cx="10" cy="6"/>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6" name="Freeform 461"/>
                  <p:cNvSpPr>
                    <a:spLocks noChangeAspect="1"/>
                  </p:cNvSpPr>
                  <p:nvPr/>
                </p:nvSpPr>
                <p:spPr bwMode="auto">
                  <a:xfrm>
                    <a:off x="4270" y="3345"/>
                    <a:ext cx="7" cy="4"/>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7" name="Freeform 462"/>
                  <p:cNvSpPr>
                    <a:spLocks noChangeAspect="1" noEditPoints="1"/>
                  </p:cNvSpPr>
                  <p:nvPr/>
                </p:nvSpPr>
                <p:spPr bwMode="auto">
                  <a:xfrm>
                    <a:off x="4271" y="3345"/>
                    <a:ext cx="5" cy="4"/>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8" name="Freeform 463"/>
                  <p:cNvSpPr>
                    <a:spLocks noChangeAspect="1" noEditPoints="1"/>
                  </p:cNvSpPr>
                  <p:nvPr/>
                </p:nvSpPr>
                <p:spPr bwMode="auto">
                  <a:xfrm>
                    <a:off x="4272" y="3346"/>
                    <a:ext cx="3" cy="3"/>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78559" name="Freeform 464"/>
                  <p:cNvSpPr>
                    <a:spLocks noChangeAspect="1"/>
                  </p:cNvSpPr>
                  <p:nvPr/>
                </p:nvSpPr>
                <p:spPr bwMode="auto">
                  <a:xfrm>
                    <a:off x="4273" y="3346"/>
                    <a:ext cx="1" cy="2"/>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grpSp>
            <p:nvGrpSpPr>
              <p:cNvPr id="77904" name="Group 465"/>
              <p:cNvGrpSpPr>
                <a:grpSpLocks/>
              </p:cNvGrpSpPr>
              <p:nvPr/>
            </p:nvGrpSpPr>
            <p:grpSpPr bwMode="auto">
              <a:xfrm>
                <a:off x="4220" y="3441"/>
                <a:ext cx="72" cy="71"/>
                <a:chOff x="4220" y="3441"/>
                <a:chExt cx="72" cy="71"/>
              </a:xfrm>
            </p:grpSpPr>
            <p:sp>
              <p:nvSpPr>
                <p:cNvPr id="77923" name="Oval 466"/>
                <p:cNvSpPr>
                  <a:spLocks noChangeAspect="1" noChangeArrowheads="1"/>
                </p:cNvSpPr>
                <p:nvPr/>
              </p:nvSpPr>
              <p:spPr bwMode="auto">
                <a:xfrm>
                  <a:off x="4220" y="3441"/>
                  <a:ext cx="72" cy="7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nvGrpSpPr>
                <p:cNvPr id="77924" name="Group 467"/>
                <p:cNvGrpSpPr>
                  <a:grpSpLocks/>
                </p:cNvGrpSpPr>
                <p:nvPr/>
              </p:nvGrpSpPr>
              <p:grpSpPr bwMode="auto">
                <a:xfrm>
                  <a:off x="4237" y="3470"/>
                  <a:ext cx="9" cy="9"/>
                  <a:chOff x="4237" y="3470"/>
                  <a:chExt cx="9" cy="9"/>
                </a:xfrm>
              </p:grpSpPr>
              <p:sp>
                <p:nvSpPr>
                  <p:cNvPr id="77952" name="AutoShape 468"/>
                  <p:cNvSpPr>
                    <a:spLocks noChangeAspect="1" noChangeArrowheads="1"/>
                  </p:cNvSpPr>
                  <p:nvPr/>
                </p:nvSpPr>
                <p:spPr bwMode="auto">
                  <a:xfrm rot="1249668">
                    <a:off x="4237" y="3470"/>
                    <a:ext cx="9"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53" name="Oval 469"/>
                  <p:cNvSpPr>
                    <a:spLocks noChangeAspect="1" noChangeArrowheads="1"/>
                  </p:cNvSpPr>
                  <p:nvPr/>
                </p:nvSpPr>
                <p:spPr bwMode="auto">
                  <a:xfrm rot="6699966">
                    <a:off x="4240" y="3473"/>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7925" name="Group 470"/>
                <p:cNvGrpSpPr>
                  <a:grpSpLocks/>
                </p:cNvGrpSpPr>
                <p:nvPr/>
              </p:nvGrpSpPr>
              <p:grpSpPr bwMode="auto">
                <a:xfrm>
                  <a:off x="4240" y="3459"/>
                  <a:ext cx="9" cy="9"/>
                  <a:chOff x="4240" y="3459"/>
                  <a:chExt cx="9" cy="9"/>
                </a:xfrm>
              </p:grpSpPr>
              <p:sp>
                <p:nvSpPr>
                  <p:cNvPr id="77950" name="AutoShape 471"/>
                  <p:cNvSpPr>
                    <a:spLocks noChangeAspect="1" noChangeArrowheads="1"/>
                  </p:cNvSpPr>
                  <p:nvPr/>
                </p:nvSpPr>
                <p:spPr bwMode="auto">
                  <a:xfrm rot="-1753252">
                    <a:off x="4240" y="3459"/>
                    <a:ext cx="9"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51" name="Oval 472"/>
                  <p:cNvSpPr>
                    <a:spLocks noChangeAspect="1" noChangeArrowheads="1"/>
                  </p:cNvSpPr>
                  <p:nvPr/>
                </p:nvSpPr>
                <p:spPr bwMode="auto">
                  <a:xfrm rot="3697046">
                    <a:off x="4243" y="3462"/>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7926" name="Group 473"/>
                <p:cNvGrpSpPr>
                  <a:grpSpLocks/>
                </p:cNvGrpSpPr>
                <p:nvPr/>
              </p:nvGrpSpPr>
              <p:grpSpPr bwMode="auto">
                <a:xfrm>
                  <a:off x="4251" y="3469"/>
                  <a:ext cx="9" cy="9"/>
                  <a:chOff x="4251" y="3469"/>
                  <a:chExt cx="9" cy="9"/>
                </a:xfrm>
              </p:grpSpPr>
              <p:sp>
                <p:nvSpPr>
                  <p:cNvPr id="77948" name="AutoShape 474"/>
                  <p:cNvSpPr>
                    <a:spLocks noChangeAspect="1" noChangeArrowheads="1"/>
                  </p:cNvSpPr>
                  <p:nvPr/>
                </p:nvSpPr>
                <p:spPr bwMode="auto">
                  <a:xfrm rot="1918005">
                    <a:off x="4251" y="3469"/>
                    <a:ext cx="9"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49" name="Oval 475"/>
                  <p:cNvSpPr>
                    <a:spLocks noChangeAspect="1" noChangeArrowheads="1"/>
                  </p:cNvSpPr>
                  <p:nvPr/>
                </p:nvSpPr>
                <p:spPr bwMode="auto">
                  <a:xfrm rot="7368303">
                    <a:off x="4254" y="3472"/>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7927" name="Group 476"/>
                <p:cNvGrpSpPr>
                  <a:grpSpLocks/>
                </p:cNvGrpSpPr>
                <p:nvPr/>
              </p:nvGrpSpPr>
              <p:grpSpPr bwMode="auto">
                <a:xfrm>
                  <a:off x="4246" y="3480"/>
                  <a:ext cx="9" cy="9"/>
                  <a:chOff x="4246" y="3480"/>
                  <a:chExt cx="9" cy="9"/>
                </a:xfrm>
              </p:grpSpPr>
              <p:sp>
                <p:nvSpPr>
                  <p:cNvPr id="77946" name="AutoShape 477"/>
                  <p:cNvSpPr>
                    <a:spLocks noChangeAspect="1" noChangeArrowheads="1"/>
                  </p:cNvSpPr>
                  <p:nvPr/>
                </p:nvSpPr>
                <p:spPr bwMode="auto">
                  <a:xfrm rot="1918005">
                    <a:off x="4246" y="3480"/>
                    <a:ext cx="9"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47" name="Oval 478"/>
                  <p:cNvSpPr>
                    <a:spLocks noChangeAspect="1" noChangeArrowheads="1"/>
                  </p:cNvSpPr>
                  <p:nvPr/>
                </p:nvSpPr>
                <p:spPr bwMode="auto">
                  <a:xfrm rot="7368303">
                    <a:off x="4249" y="3483"/>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7928" name="Group 479"/>
                <p:cNvGrpSpPr>
                  <a:grpSpLocks/>
                </p:cNvGrpSpPr>
                <p:nvPr/>
              </p:nvGrpSpPr>
              <p:grpSpPr bwMode="auto">
                <a:xfrm>
                  <a:off x="4255" y="3458"/>
                  <a:ext cx="8" cy="9"/>
                  <a:chOff x="4255" y="3458"/>
                  <a:chExt cx="8" cy="9"/>
                </a:xfrm>
              </p:grpSpPr>
              <p:sp>
                <p:nvSpPr>
                  <p:cNvPr id="77944" name="AutoShape 480"/>
                  <p:cNvSpPr>
                    <a:spLocks noChangeAspect="1" noChangeArrowheads="1"/>
                  </p:cNvSpPr>
                  <p:nvPr/>
                </p:nvSpPr>
                <p:spPr bwMode="auto">
                  <a:xfrm>
                    <a:off x="4255" y="3458"/>
                    <a:ext cx="8"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45" name="Oval 481"/>
                  <p:cNvSpPr>
                    <a:spLocks noChangeAspect="1" noChangeArrowheads="1"/>
                  </p:cNvSpPr>
                  <p:nvPr/>
                </p:nvSpPr>
                <p:spPr bwMode="auto">
                  <a:xfrm rot="5450298">
                    <a:off x="4257" y="3461"/>
                    <a:ext cx="3"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7929" name="Group 482"/>
                <p:cNvGrpSpPr>
                  <a:grpSpLocks/>
                </p:cNvGrpSpPr>
                <p:nvPr/>
              </p:nvGrpSpPr>
              <p:grpSpPr bwMode="auto">
                <a:xfrm>
                  <a:off x="4248" y="3480"/>
                  <a:ext cx="8" cy="9"/>
                  <a:chOff x="4248" y="3480"/>
                  <a:chExt cx="8" cy="9"/>
                </a:xfrm>
              </p:grpSpPr>
              <p:sp>
                <p:nvSpPr>
                  <p:cNvPr id="77942" name="AutoShape 483"/>
                  <p:cNvSpPr>
                    <a:spLocks noChangeAspect="1" noChangeArrowheads="1"/>
                  </p:cNvSpPr>
                  <p:nvPr/>
                </p:nvSpPr>
                <p:spPr bwMode="auto">
                  <a:xfrm rot="1249668">
                    <a:off x="4248" y="3480"/>
                    <a:ext cx="8"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43" name="Oval 484"/>
                  <p:cNvSpPr>
                    <a:spLocks noChangeAspect="1" noChangeArrowheads="1"/>
                  </p:cNvSpPr>
                  <p:nvPr/>
                </p:nvSpPr>
                <p:spPr bwMode="auto">
                  <a:xfrm rot="6699966">
                    <a:off x="4250" y="3483"/>
                    <a:ext cx="3"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7930" name="Group 485"/>
                <p:cNvGrpSpPr>
                  <a:grpSpLocks/>
                </p:cNvGrpSpPr>
                <p:nvPr/>
              </p:nvGrpSpPr>
              <p:grpSpPr bwMode="auto">
                <a:xfrm>
                  <a:off x="4251" y="3469"/>
                  <a:ext cx="9" cy="9"/>
                  <a:chOff x="4251" y="3469"/>
                  <a:chExt cx="9" cy="9"/>
                </a:xfrm>
              </p:grpSpPr>
              <p:sp>
                <p:nvSpPr>
                  <p:cNvPr id="77940" name="AutoShape 486"/>
                  <p:cNvSpPr>
                    <a:spLocks noChangeAspect="1" noChangeArrowheads="1"/>
                  </p:cNvSpPr>
                  <p:nvPr/>
                </p:nvSpPr>
                <p:spPr bwMode="auto">
                  <a:xfrm rot="-1753252">
                    <a:off x="4251" y="3469"/>
                    <a:ext cx="9"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41" name="Oval 487"/>
                  <p:cNvSpPr>
                    <a:spLocks noChangeAspect="1" noChangeArrowheads="1"/>
                  </p:cNvSpPr>
                  <p:nvPr/>
                </p:nvSpPr>
                <p:spPr bwMode="auto">
                  <a:xfrm rot="3697046">
                    <a:off x="4254" y="3472"/>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7931" name="Group 488"/>
                <p:cNvGrpSpPr>
                  <a:grpSpLocks/>
                </p:cNvGrpSpPr>
                <p:nvPr/>
              </p:nvGrpSpPr>
              <p:grpSpPr bwMode="auto">
                <a:xfrm>
                  <a:off x="4262" y="3480"/>
                  <a:ext cx="9" cy="9"/>
                  <a:chOff x="4262" y="3480"/>
                  <a:chExt cx="9" cy="9"/>
                </a:xfrm>
              </p:grpSpPr>
              <p:sp>
                <p:nvSpPr>
                  <p:cNvPr id="77938" name="AutoShape 489"/>
                  <p:cNvSpPr>
                    <a:spLocks noChangeAspect="1" noChangeArrowheads="1"/>
                  </p:cNvSpPr>
                  <p:nvPr/>
                </p:nvSpPr>
                <p:spPr bwMode="auto">
                  <a:xfrm rot="1918005">
                    <a:off x="4262" y="3480"/>
                    <a:ext cx="9"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39" name="Oval 490"/>
                  <p:cNvSpPr>
                    <a:spLocks noChangeAspect="1" noChangeArrowheads="1"/>
                  </p:cNvSpPr>
                  <p:nvPr/>
                </p:nvSpPr>
                <p:spPr bwMode="auto">
                  <a:xfrm rot="7368303">
                    <a:off x="4265" y="3483"/>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7932" name="Group 491"/>
                <p:cNvGrpSpPr>
                  <a:grpSpLocks/>
                </p:cNvGrpSpPr>
                <p:nvPr/>
              </p:nvGrpSpPr>
              <p:grpSpPr bwMode="auto">
                <a:xfrm>
                  <a:off x="4257" y="3490"/>
                  <a:ext cx="9" cy="9"/>
                  <a:chOff x="4257" y="3490"/>
                  <a:chExt cx="9" cy="9"/>
                </a:xfrm>
              </p:grpSpPr>
              <p:sp>
                <p:nvSpPr>
                  <p:cNvPr id="77936" name="AutoShape 492"/>
                  <p:cNvSpPr>
                    <a:spLocks noChangeAspect="1" noChangeArrowheads="1"/>
                  </p:cNvSpPr>
                  <p:nvPr/>
                </p:nvSpPr>
                <p:spPr bwMode="auto">
                  <a:xfrm rot="1918005">
                    <a:off x="4257" y="3490"/>
                    <a:ext cx="9"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37" name="Oval 493"/>
                  <p:cNvSpPr>
                    <a:spLocks noChangeAspect="1" noChangeArrowheads="1"/>
                  </p:cNvSpPr>
                  <p:nvPr/>
                </p:nvSpPr>
                <p:spPr bwMode="auto">
                  <a:xfrm rot="7368303">
                    <a:off x="4260" y="3493"/>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77933" name="Group 494"/>
                <p:cNvGrpSpPr>
                  <a:grpSpLocks/>
                </p:cNvGrpSpPr>
                <p:nvPr/>
              </p:nvGrpSpPr>
              <p:grpSpPr bwMode="auto">
                <a:xfrm>
                  <a:off x="4265" y="3469"/>
                  <a:ext cx="9" cy="9"/>
                  <a:chOff x="4265" y="3469"/>
                  <a:chExt cx="9" cy="9"/>
                </a:xfrm>
              </p:grpSpPr>
              <p:sp>
                <p:nvSpPr>
                  <p:cNvPr id="77934" name="AutoShape 495"/>
                  <p:cNvSpPr>
                    <a:spLocks noChangeAspect="1" noChangeArrowheads="1"/>
                  </p:cNvSpPr>
                  <p:nvPr/>
                </p:nvSpPr>
                <p:spPr bwMode="auto">
                  <a:xfrm>
                    <a:off x="4265" y="3469"/>
                    <a:ext cx="9" cy="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35" name="Oval 496"/>
                  <p:cNvSpPr>
                    <a:spLocks noChangeAspect="1" noChangeArrowheads="1"/>
                  </p:cNvSpPr>
                  <p:nvPr/>
                </p:nvSpPr>
                <p:spPr bwMode="auto">
                  <a:xfrm rot="5450298">
                    <a:off x="4268" y="3472"/>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grpSp>
            <p:nvGrpSpPr>
              <p:cNvPr id="77905" name="Group 497"/>
              <p:cNvGrpSpPr>
                <a:grpSpLocks/>
              </p:cNvGrpSpPr>
              <p:nvPr/>
            </p:nvGrpSpPr>
            <p:grpSpPr bwMode="auto">
              <a:xfrm>
                <a:off x="4071" y="3508"/>
                <a:ext cx="72" cy="71"/>
                <a:chOff x="4071" y="3508"/>
                <a:chExt cx="72" cy="71"/>
              </a:xfrm>
            </p:grpSpPr>
            <p:sp>
              <p:nvSpPr>
                <p:cNvPr id="77906" name="Oval 498"/>
                <p:cNvSpPr>
                  <a:spLocks noChangeAspect="1" noChangeArrowheads="1"/>
                </p:cNvSpPr>
                <p:nvPr/>
              </p:nvSpPr>
              <p:spPr bwMode="auto">
                <a:xfrm>
                  <a:off x="4071" y="3508"/>
                  <a:ext cx="72" cy="71"/>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07" name="Oval 499"/>
                <p:cNvSpPr>
                  <a:spLocks noChangeAspect="1" noChangeArrowheads="1"/>
                </p:cNvSpPr>
                <p:nvPr/>
              </p:nvSpPr>
              <p:spPr bwMode="auto">
                <a:xfrm rot="2139937">
                  <a:off x="4096" y="3540"/>
                  <a:ext cx="3"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08" name="Oval 500"/>
                <p:cNvSpPr>
                  <a:spLocks noChangeAspect="1" noChangeArrowheads="1"/>
                </p:cNvSpPr>
                <p:nvPr/>
              </p:nvSpPr>
              <p:spPr bwMode="auto">
                <a:xfrm rot="2139937">
                  <a:off x="4100" y="3556"/>
                  <a:ext cx="4"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09" name="Oval 501"/>
                <p:cNvSpPr>
                  <a:spLocks noChangeAspect="1" noChangeArrowheads="1"/>
                </p:cNvSpPr>
                <p:nvPr/>
              </p:nvSpPr>
              <p:spPr bwMode="auto">
                <a:xfrm rot="21250862" flipH="1">
                  <a:off x="4101" y="3548"/>
                  <a:ext cx="4"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0" name="Oval 502"/>
                <p:cNvSpPr>
                  <a:spLocks noChangeAspect="1" noChangeArrowheads="1"/>
                </p:cNvSpPr>
                <p:nvPr/>
              </p:nvSpPr>
              <p:spPr bwMode="auto">
                <a:xfrm rot="21250862" flipH="1">
                  <a:off x="4100" y="3535"/>
                  <a:ext cx="4"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1" name="Oval 503"/>
                <p:cNvSpPr>
                  <a:spLocks noChangeAspect="1" noChangeArrowheads="1"/>
                </p:cNvSpPr>
                <p:nvPr/>
              </p:nvSpPr>
              <p:spPr bwMode="auto">
                <a:xfrm rot="3425164">
                  <a:off x="4080" y="3550"/>
                  <a:ext cx="4"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2" name="Oval 504"/>
                <p:cNvSpPr>
                  <a:spLocks noChangeAspect="1" noChangeArrowheads="1"/>
                </p:cNvSpPr>
                <p:nvPr/>
              </p:nvSpPr>
              <p:spPr bwMode="auto">
                <a:xfrm rot="3425164">
                  <a:off x="4090" y="3553"/>
                  <a:ext cx="3"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3" name="Oval 505"/>
                <p:cNvSpPr>
                  <a:spLocks noChangeAspect="1" noChangeArrowheads="1"/>
                </p:cNvSpPr>
                <p:nvPr/>
              </p:nvSpPr>
              <p:spPr bwMode="auto">
                <a:xfrm rot="936087" flipH="1">
                  <a:off x="4089" y="3546"/>
                  <a:ext cx="3"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4" name="Oval 506"/>
                <p:cNvSpPr>
                  <a:spLocks noChangeAspect="1" noChangeArrowheads="1"/>
                </p:cNvSpPr>
                <p:nvPr/>
              </p:nvSpPr>
              <p:spPr bwMode="auto">
                <a:xfrm rot="936087" flipH="1">
                  <a:off x="4084" y="3546"/>
                  <a:ext cx="4"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5" name="Oval 507"/>
                <p:cNvSpPr>
                  <a:spLocks noChangeAspect="1" noChangeArrowheads="1"/>
                </p:cNvSpPr>
                <p:nvPr/>
              </p:nvSpPr>
              <p:spPr bwMode="auto">
                <a:xfrm rot="5450298">
                  <a:off x="4108" y="3543"/>
                  <a:ext cx="4"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6" name="Oval 508"/>
                <p:cNvSpPr>
                  <a:spLocks noChangeAspect="1" noChangeArrowheads="1"/>
                </p:cNvSpPr>
                <p:nvPr/>
              </p:nvSpPr>
              <p:spPr bwMode="auto">
                <a:xfrm rot="2961222" flipH="1">
                  <a:off x="4117" y="3530"/>
                  <a:ext cx="4"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7" name="Oval 509"/>
                <p:cNvSpPr>
                  <a:spLocks noChangeAspect="1" noChangeArrowheads="1"/>
                </p:cNvSpPr>
                <p:nvPr/>
              </p:nvSpPr>
              <p:spPr bwMode="auto">
                <a:xfrm rot="2961222" flipH="1">
                  <a:off x="4093" y="3539"/>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8" name="Oval 510"/>
                <p:cNvSpPr>
                  <a:spLocks noChangeAspect="1" noChangeArrowheads="1"/>
                </p:cNvSpPr>
                <p:nvPr/>
              </p:nvSpPr>
              <p:spPr bwMode="auto">
                <a:xfrm rot="21250862" flipH="1">
                  <a:off x="4111" y="3546"/>
                  <a:ext cx="3"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19" name="Oval 511"/>
                <p:cNvSpPr>
                  <a:spLocks noChangeAspect="1" noChangeArrowheads="1"/>
                </p:cNvSpPr>
                <p:nvPr/>
              </p:nvSpPr>
              <p:spPr bwMode="auto">
                <a:xfrm rot="21250862" flipH="1">
                  <a:off x="4130" y="3534"/>
                  <a:ext cx="4"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20" name="Oval 512"/>
                <p:cNvSpPr>
                  <a:spLocks noChangeAspect="1" noChangeArrowheads="1"/>
                </p:cNvSpPr>
                <p:nvPr/>
              </p:nvSpPr>
              <p:spPr bwMode="auto">
                <a:xfrm rot="21250862" flipH="1">
                  <a:off x="4111" y="3526"/>
                  <a:ext cx="3" cy="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21" name="Oval 513"/>
                <p:cNvSpPr>
                  <a:spLocks noChangeAspect="1" noChangeArrowheads="1"/>
                </p:cNvSpPr>
                <p:nvPr/>
              </p:nvSpPr>
              <p:spPr bwMode="auto">
                <a:xfrm rot="21250862" flipH="1">
                  <a:off x="4120" y="3539"/>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77922" name="Oval 514"/>
                <p:cNvSpPr>
                  <a:spLocks noChangeAspect="1" noChangeArrowheads="1"/>
                </p:cNvSpPr>
                <p:nvPr/>
              </p:nvSpPr>
              <p:spPr bwMode="auto">
                <a:xfrm rot="2961222" flipH="1">
                  <a:off x="4128" y="3541"/>
                  <a:ext cx="3" cy="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grpSp>
          <p:nvGrpSpPr>
            <p:cNvPr id="77888" name="Group 515"/>
            <p:cNvGrpSpPr>
              <a:grpSpLocks/>
            </p:cNvGrpSpPr>
            <p:nvPr/>
          </p:nvGrpSpPr>
          <p:grpSpPr bwMode="auto">
            <a:xfrm>
              <a:off x="3203" y="1803"/>
              <a:ext cx="634" cy="980"/>
              <a:chOff x="3203" y="1803"/>
              <a:chExt cx="634" cy="980"/>
            </a:xfrm>
          </p:grpSpPr>
          <p:sp>
            <p:nvSpPr>
              <p:cNvPr id="77889" name="Freeform 516"/>
              <p:cNvSpPr>
                <a:spLocks noChangeAspect="1"/>
              </p:cNvSpPr>
              <p:nvPr/>
            </p:nvSpPr>
            <p:spPr bwMode="auto">
              <a:xfrm rot="2515289">
                <a:off x="3381" y="1803"/>
                <a:ext cx="289" cy="980"/>
              </a:xfrm>
              <a:custGeom>
                <a:avLst/>
                <a:gdLst>
                  <a:gd name="T0" fmla="*/ 0 w 3550"/>
                  <a:gd name="T1" fmla="*/ 0 h 12000"/>
                  <a:gd name="T2" fmla="*/ 0 w 3550"/>
                  <a:gd name="T3" fmla="*/ 0 h 12000"/>
                  <a:gd name="T4" fmla="*/ 0 w 3550"/>
                  <a:gd name="T5" fmla="*/ 0 h 12000"/>
                  <a:gd name="T6" fmla="*/ 0 w 3550"/>
                  <a:gd name="T7" fmla="*/ 0 h 12000"/>
                  <a:gd name="T8" fmla="*/ 0 w 3550"/>
                  <a:gd name="T9" fmla="*/ 0 h 12000"/>
                  <a:gd name="T10" fmla="*/ 0 w 3550"/>
                  <a:gd name="T11" fmla="*/ 0 h 12000"/>
                  <a:gd name="T12" fmla="*/ 0 w 3550"/>
                  <a:gd name="T13" fmla="*/ 0 h 12000"/>
                  <a:gd name="T14" fmla="*/ 0 w 3550"/>
                  <a:gd name="T15" fmla="*/ 0 h 12000"/>
                  <a:gd name="T16" fmla="*/ 0 w 3550"/>
                  <a:gd name="T17" fmla="*/ 0 h 12000"/>
                  <a:gd name="T18" fmla="*/ 0 w 3550"/>
                  <a:gd name="T19" fmla="*/ 0 h 12000"/>
                  <a:gd name="T20" fmla="*/ 0 w 3550"/>
                  <a:gd name="T21" fmla="*/ 0 h 12000"/>
                  <a:gd name="T22" fmla="*/ 0 w 3550"/>
                  <a:gd name="T23" fmla="*/ 0 h 12000"/>
                  <a:gd name="T24" fmla="*/ 0 w 3550"/>
                  <a:gd name="T25" fmla="*/ 0 h 12000"/>
                  <a:gd name="T26" fmla="*/ 0 w 3550"/>
                  <a:gd name="T27" fmla="*/ 0 h 12000"/>
                  <a:gd name="T28" fmla="*/ 0 w 3550"/>
                  <a:gd name="T29" fmla="*/ 0 h 12000"/>
                  <a:gd name="T30" fmla="*/ 0 w 3550"/>
                  <a:gd name="T31" fmla="*/ 0 h 12000"/>
                  <a:gd name="T32" fmla="*/ 0 w 3550"/>
                  <a:gd name="T33" fmla="*/ 0 h 12000"/>
                  <a:gd name="T34" fmla="*/ 0 w 3550"/>
                  <a:gd name="T35" fmla="*/ 0 h 12000"/>
                  <a:gd name="T36" fmla="*/ 0 w 3550"/>
                  <a:gd name="T37" fmla="*/ 0 h 12000"/>
                  <a:gd name="T38" fmla="*/ 0 w 3550"/>
                  <a:gd name="T39" fmla="*/ 0 h 12000"/>
                  <a:gd name="T40" fmla="*/ 0 w 3550"/>
                  <a:gd name="T41" fmla="*/ 0 h 12000"/>
                  <a:gd name="T42" fmla="*/ 0 w 3550"/>
                  <a:gd name="T43" fmla="*/ 0 h 12000"/>
                  <a:gd name="T44" fmla="*/ 0 w 3550"/>
                  <a:gd name="T45" fmla="*/ 0 h 12000"/>
                  <a:gd name="T46" fmla="*/ 0 w 3550"/>
                  <a:gd name="T47" fmla="*/ 0 h 12000"/>
                  <a:gd name="T48" fmla="*/ 0 w 3550"/>
                  <a:gd name="T49" fmla="*/ 0 h 12000"/>
                  <a:gd name="T50" fmla="*/ 0 w 3550"/>
                  <a:gd name="T51" fmla="*/ 0 h 12000"/>
                  <a:gd name="T52" fmla="*/ 0 w 3550"/>
                  <a:gd name="T53" fmla="*/ 0 h 12000"/>
                  <a:gd name="T54" fmla="*/ 0 w 3550"/>
                  <a:gd name="T55" fmla="*/ 0 h 12000"/>
                  <a:gd name="T56" fmla="*/ 0 w 3550"/>
                  <a:gd name="T57" fmla="*/ 0 h 12000"/>
                  <a:gd name="T58" fmla="*/ 0 w 3550"/>
                  <a:gd name="T59" fmla="*/ 0 h 12000"/>
                  <a:gd name="T60" fmla="*/ 0 w 3550"/>
                  <a:gd name="T61" fmla="*/ 0 h 12000"/>
                  <a:gd name="T62" fmla="*/ 0 w 3550"/>
                  <a:gd name="T63" fmla="*/ 0 h 12000"/>
                  <a:gd name="T64" fmla="*/ 0 w 3550"/>
                  <a:gd name="T65" fmla="*/ 0 h 12000"/>
                  <a:gd name="T66" fmla="*/ 0 w 3550"/>
                  <a:gd name="T67" fmla="*/ 0 h 12000"/>
                  <a:gd name="T68" fmla="*/ 0 w 3550"/>
                  <a:gd name="T69" fmla="*/ 0 h 12000"/>
                  <a:gd name="T70" fmla="*/ 0 w 3550"/>
                  <a:gd name="T71" fmla="*/ 0 h 12000"/>
                  <a:gd name="T72" fmla="*/ 0 w 3550"/>
                  <a:gd name="T73" fmla="*/ 0 h 12000"/>
                  <a:gd name="T74" fmla="*/ 0 w 3550"/>
                  <a:gd name="T75" fmla="*/ 0 h 12000"/>
                  <a:gd name="T76" fmla="*/ 0 w 3550"/>
                  <a:gd name="T77" fmla="*/ 0 h 12000"/>
                  <a:gd name="T78" fmla="*/ 0 w 3550"/>
                  <a:gd name="T79" fmla="*/ 0 h 12000"/>
                  <a:gd name="T80" fmla="*/ 0 w 3550"/>
                  <a:gd name="T81" fmla="*/ 0 h 12000"/>
                  <a:gd name="T82" fmla="*/ 0 w 3550"/>
                  <a:gd name="T83" fmla="*/ 0 h 12000"/>
                  <a:gd name="T84" fmla="*/ 0 w 3550"/>
                  <a:gd name="T85" fmla="*/ 0 h 12000"/>
                  <a:gd name="T86" fmla="*/ 0 w 3550"/>
                  <a:gd name="T87" fmla="*/ 0 h 12000"/>
                  <a:gd name="T88" fmla="*/ 0 w 3550"/>
                  <a:gd name="T89" fmla="*/ 0 h 12000"/>
                  <a:gd name="T90" fmla="*/ 0 w 3550"/>
                  <a:gd name="T91" fmla="*/ 0 h 12000"/>
                  <a:gd name="T92" fmla="*/ 0 w 3550"/>
                  <a:gd name="T93" fmla="*/ 0 h 12000"/>
                  <a:gd name="T94" fmla="*/ 0 w 3550"/>
                  <a:gd name="T95" fmla="*/ 0 h 12000"/>
                  <a:gd name="T96" fmla="*/ 0 w 3550"/>
                  <a:gd name="T97" fmla="*/ 0 h 12000"/>
                  <a:gd name="T98" fmla="*/ 0 w 3550"/>
                  <a:gd name="T99" fmla="*/ 0 h 12000"/>
                  <a:gd name="T100" fmla="*/ 0 w 3550"/>
                  <a:gd name="T101" fmla="*/ 0 h 12000"/>
                  <a:gd name="T102" fmla="*/ 0 w 3550"/>
                  <a:gd name="T103" fmla="*/ 0 h 12000"/>
                  <a:gd name="T104" fmla="*/ 0 w 3550"/>
                  <a:gd name="T105" fmla="*/ 0 h 12000"/>
                  <a:gd name="T106" fmla="*/ 0 w 3550"/>
                  <a:gd name="T107" fmla="*/ 0 h 12000"/>
                  <a:gd name="T108" fmla="*/ 0 w 3550"/>
                  <a:gd name="T109" fmla="*/ 0 h 12000"/>
                  <a:gd name="T110" fmla="*/ 0 w 3550"/>
                  <a:gd name="T111" fmla="*/ 0 h 12000"/>
                  <a:gd name="T112" fmla="*/ 0 w 3550"/>
                  <a:gd name="T113" fmla="*/ 0 h 12000"/>
                  <a:gd name="T114" fmla="*/ 0 w 3550"/>
                  <a:gd name="T115" fmla="*/ 0 h 12000"/>
                  <a:gd name="T116" fmla="*/ 0 w 3550"/>
                  <a:gd name="T117" fmla="*/ 0 h 12000"/>
                  <a:gd name="T118" fmla="*/ 0 w 3550"/>
                  <a:gd name="T119" fmla="*/ 0 h 12000"/>
                  <a:gd name="T120" fmla="*/ 0 w 3550"/>
                  <a:gd name="T121" fmla="*/ 0 h 120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50"/>
                  <a:gd name="T184" fmla="*/ 0 h 12000"/>
                  <a:gd name="T185" fmla="*/ 3550 w 3550"/>
                  <a:gd name="T186" fmla="*/ 12000 h 120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50" h="12000">
                    <a:moveTo>
                      <a:pt x="1051" y="653"/>
                    </a:moveTo>
                    <a:cubicBezTo>
                      <a:pt x="1019" y="740"/>
                      <a:pt x="959" y="833"/>
                      <a:pt x="905" y="892"/>
                    </a:cubicBezTo>
                    <a:cubicBezTo>
                      <a:pt x="852" y="950"/>
                      <a:pt x="760" y="1002"/>
                      <a:pt x="733" y="997"/>
                    </a:cubicBezTo>
                    <a:cubicBezTo>
                      <a:pt x="706" y="991"/>
                      <a:pt x="755" y="880"/>
                      <a:pt x="749" y="845"/>
                    </a:cubicBezTo>
                    <a:cubicBezTo>
                      <a:pt x="744" y="810"/>
                      <a:pt x="733" y="793"/>
                      <a:pt x="701" y="775"/>
                    </a:cubicBezTo>
                    <a:cubicBezTo>
                      <a:pt x="668" y="758"/>
                      <a:pt x="625" y="723"/>
                      <a:pt x="566" y="723"/>
                    </a:cubicBezTo>
                    <a:cubicBezTo>
                      <a:pt x="507" y="723"/>
                      <a:pt x="404" y="734"/>
                      <a:pt x="345" y="764"/>
                    </a:cubicBezTo>
                    <a:cubicBezTo>
                      <a:pt x="286" y="793"/>
                      <a:pt x="254" y="833"/>
                      <a:pt x="205" y="909"/>
                    </a:cubicBezTo>
                    <a:cubicBezTo>
                      <a:pt x="157" y="985"/>
                      <a:pt x="81" y="1125"/>
                      <a:pt x="49" y="1230"/>
                    </a:cubicBezTo>
                    <a:cubicBezTo>
                      <a:pt x="17" y="1334"/>
                      <a:pt x="0" y="1457"/>
                      <a:pt x="6" y="1556"/>
                    </a:cubicBezTo>
                    <a:cubicBezTo>
                      <a:pt x="11" y="1655"/>
                      <a:pt x="27" y="1766"/>
                      <a:pt x="71" y="1835"/>
                    </a:cubicBezTo>
                    <a:cubicBezTo>
                      <a:pt x="114" y="1905"/>
                      <a:pt x="237" y="1940"/>
                      <a:pt x="281" y="1981"/>
                    </a:cubicBezTo>
                    <a:cubicBezTo>
                      <a:pt x="324" y="2022"/>
                      <a:pt x="302" y="1987"/>
                      <a:pt x="329" y="2074"/>
                    </a:cubicBezTo>
                    <a:cubicBezTo>
                      <a:pt x="356" y="2162"/>
                      <a:pt x="415" y="2348"/>
                      <a:pt x="458" y="2505"/>
                    </a:cubicBezTo>
                    <a:cubicBezTo>
                      <a:pt x="501" y="2663"/>
                      <a:pt x="539" y="2744"/>
                      <a:pt x="593" y="3030"/>
                    </a:cubicBezTo>
                    <a:cubicBezTo>
                      <a:pt x="647" y="3315"/>
                      <a:pt x="706" y="3758"/>
                      <a:pt x="792" y="4230"/>
                    </a:cubicBezTo>
                    <a:cubicBezTo>
                      <a:pt x="879" y="4701"/>
                      <a:pt x="981" y="5004"/>
                      <a:pt x="1105" y="5872"/>
                    </a:cubicBezTo>
                    <a:cubicBezTo>
                      <a:pt x="1229" y="6740"/>
                      <a:pt x="1493" y="8686"/>
                      <a:pt x="1541" y="9449"/>
                    </a:cubicBezTo>
                    <a:cubicBezTo>
                      <a:pt x="1590" y="10212"/>
                      <a:pt x="1476" y="10235"/>
                      <a:pt x="1412" y="10463"/>
                    </a:cubicBezTo>
                    <a:cubicBezTo>
                      <a:pt x="1347" y="10690"/>
                      <a:pt x="1191" y="10672"/>
                      <a:pt x="1137" y="10800"/>
                    </a:cubicBezTo>
                    <a:cubicBezTo>
                      <a:pt x="1083" y="10929"/>
                      <a:pt x="1078" y="11103"/>
                      <a:pt x="1078" y="11237"/>
                    </a:cubicBezTo>
                    <a:cubicBezTo>
                      <a:pt x="1078" y="11371"/>
                      <a:pt x="1116" y="11482"/>
                      <a:pt x="1137" y="11593"/>
                    </a:cubicBezTo>
                    <a:cubicBezTo>
                      <a:pt x="1159" y="11703"/>
                      <a:pt x="1169" y="11826"/>
                      <a:pt x="1218" y="11890"/>
                    </a:cubicBezTo>
                    <a:cubicBezTo>
                      <a:pt x="1266" y="11954"/>
                      <a:pt x="1369" y="12000"/>
                      <a:pt x="1428" y="11995"/>
                    </a:cubicBezTo>
                    <a:cubicBezTo>
                      <a:pt x="1487" y="11989"/>
                      <a:pt x="1536" y="11872"/>
                      <a:pt x="1590" y="11855"/>
                    </a:cubicBezTo>
                    <a:cubicBezTo>
                      <a:pt x="1643" y="11837"/>
                      <a:pt x="1703" y="11901"/>
                      <a:pt x="1762" y="11884"/>
                    </a:cubicBezTo>
                    <a:cubicBezTo>
                      <a:pt x="1821" y="11866"/>
                      <a:pt x="1897" y="11773"/>
                      <a:pt x="1945" y="11756"/>
                    </a:cubicBezTo>
                    <a:cubicBezTo>
                      <a:pt x="1994" y="11738"/>
                      <a:pt x="1999" y="11797"/>
                      <a:pt x="2064" y="11779"/>
                    </a:cubicBezTo>
                    <a:cubicBezTo>
                      <a:pt x="2128" y="11762"/>
                      <a:pt x="2204" y="11616"/>
                      <a:pt x="2328" y="11645"/>
                    </a:cubicBezTo>
                    <a:cubicBezTo>
                      <a:pt x="2452" y="11674"/>
                      <a:pt x="2635" y="11942"/>
                      <a:pt x="2807" y="11966"/>
                    </a:cubicBezTo>
                    <a:cubicBezTo>
                      <a:pt x="2979" y="11989"/>
                      <a:pt x="3270" y="11901"/>
                      <a:pt x="3378" y="11779"/>
                    </a:cubicBezTo>
                    <a:cubicBezTo>
                      <a:pt x="3486" y="11657"/>
                      <a:pt x="3448" y="11354"/>
                      <a:pt x="3464" y="11232"/>
                    </a:cubicBezTo>
                    <a:cubicBezTo>
                      <a:pt x="3480" y="11109"/>
                      <a:pt x="3464" y="11127"/>
                      <a:pt x="3480" y="11057"/>
                    </a:cubicBezTo>
                    <a:cubicBezTo>
                      <a:pt x="3497" y="10987"/>
                      <a:pt x="3550" y="10888"/>
                      <a:pt x="3550" y="10812"/>
                    </a:cubicBezTo>
                    <a:cubicBezTo>
                      <a:pt x="3550" y="10736"/>
                      <a:pt x="3513" y="10678"/>
                      <a:pt x="3480" y="10602"/>
                    </a:cubicBezTo>
                    <a:cubicBezTo>
                      <a:pt x="3448" y="10527"/>
                      <a:pt x="3400" y="10404"/>
                      <a:pt x="3362" y="10358"/>
                    </a:cubicBezTo>
                    <a:cubicBezTo>
                      <a:pt x="3324" y="10311"/>
                      <a:pt x="3297" y="10329"/>
                      <a:pt x="3260" y="10317"/>
                    </a:cubicBezTo>
                    <a:cubicBezTo>
                      <a:pt x="3222" y="10305"/>
                      <a:pt x="3200" y="10323"/>
                      <a:pt x="3141" y="10299"/>
                    </a:cubicBezTo>
                    <a:cubicBezTo>
                      <a:pt x="3082" y="10276"/>
                      <a:pt x="2979" y="10288"/>
                      <a:pt x="2904" y="10160"/>
                    </a:cubicBezTo>
                    <a:cubicBezTo>
                      <a:pt x="2829" y="10032"/>
                      <a:pt x="2823" y="10177"/>
                      <a:pt x="2678" y="9507"/>
                    </a:cubicBezTo>
                    <a:cubicBezTo>
                      <a:pt x="2532" y="8837"/>
                      <a:pt x="2215" y="7061"/>
                      <a:pt x="2026" y="6129"/>
                    </a:cubicBezTo>
                    <a:cubicBezTo>
                      <a:pt x="1837" y="5197"/>
                      <a:pt x="1660" y="4480"/>
                      <a:pt x="1552" y="3921"/>
                    </a:cubicBezTo>
                    <a:cubicBezTo>
                      <a:pt x="1444" y="3362"/>
                      <a:pt x="1380" y="3041"/>
                      <a:pt x="1380" y="2785"/>
                    </a:cubicBezTo>
                    <a:cubicBezTo>
                      <a:pt x="1380" y="2529"/>
                      <a:pt x="1503" y="2499"/>
                      <a:pt x="1536" y="2377"/>
                    </a:cubicBezTo>
                    <a:cubicBezTo>
                      <a:pt x="1568" y="2255"/>
                      <a:pt x="1584" y="2138"/>
                      <a:pt x="1579" y="2039"/>
                    </a:cubicBezTo>
                    <a:cubicBezTo>
                      <a:pt x="1573" y="1940"/>
                      <a:pt x="1493" y="1876"/>
                      <a:pt x="1493" y="1789"/>
                    </a:cubicBezTo>
                    <a:cubicBezTo>
                      <a:pt x="1493" y="1701"/>
                      <a:pt x="1520" y="1608"/>
                      <a:pt x="1568" y="1515"/>
                    </a:cubicBezTo>
                    <a:cubicBezTo>
                      <a:pt x="1617" y="1422"/>
                      <a:pt x="1692" y="1299"/>
                      <a:pt x="1800" y="1230"/>
                    </a:cubicBezTo>
                    <a:cubicBezTo>
                      <a:pt x="1907" y="1160"/>
                      <a:pt x="2128" y="1160"/>
                      <a:pt x="2220" y="1101"/>
                    </a:cubicBezTo>
                    <a:cubicBezTo>
                      <a:pt x="2311" y="1043"/>
                      <a:pt x="2322" y="956"/>
                      <a:pt x="2344" y="874"/>
                    </a:cubicBezTo>
                    <a:cubicBezTo>
                      <a:pt x="2365" y="793"/>
                      <a:pt x="2360" y="682"/>
                      <a:pt x="2349" y="600"/>
                    </a:cubicBezTo>
                    <a:cubicBezTo>
                      <a:pt x="2338" y="519"/>
                      <a:pt x="2311" y="414"/>
                      <a:pt x="2279" y="373"/>
                    </a:cubicBezTo>
                    <a:cubicBezTo>
                      <a:pt x="2247" y="333"/>
                      <a:pt x="2182" y="333"/>
                      <a:pt x="2161" y="344"/>
                    </a:cubicBezTo>
                    <a:cubicBezTo>
                      <a:pt x="2139" y="356"/>
                      <a:pt x="2161" y="478"/>
                      <a:pt x="2155" y="461"/>
                    </a:cubicBezTo>
                    <a:cubicBezTo>
                      <a:pt x="2150" y="443"/>
                      <a:pt x="2139" y="292"/>
                      <a:pt x="2118" y="233"/>
                    </a:cubicBezTo>
                    <a:cubicBezTo>
                      <a:pt x="2096" y="175"/>
                      <a:pt x="2064" y="146"/>
                      <a:pt x="2026" y="111"/>
                    </a:cubicBezTo>
                    <a:cubicBezTo>
                      <a:pt x="1988" y="76"/>
                      <a:pt x="1945" y="53"/>
                      <a:pt x="1886" y="35"/>
                    </a:cubicBezTo>
                    <a:cubicBezTo>
                      <a:pt x="1827" y="18"/>
                      <a:pt x="1762" y="0"/>
                      <a:pt x="1681" y="6"/>
                    </a:cubicBezTo>
                    <a:cubicBezTo>
                      <a:pt x="1600" y="12"/>
                      <a:pt x="1493" y="6"/>
                      <a:pt x="1396" y="65"/>
                    </a:cubicBezTo>
                    <a:cubicBezTo>
                      <a:pt x="1299" y="123"/>
                      <a:pt x="1164" y="251"/>
                      <a:pt x="1105" y="350"/>
                    </a:cubicBezTo>
                    <a:cubicBezTo>
                      <a:pt x="1046" y="449"/>
                      <a:pt x="1062" y="589"/>
                      <a:pt x="1051" y="653"/>
                    </a:cubicBezTo>
                  </a:path>
                </a:pathLst>
              </a:custGeom>
              <a:solidFill>
                <a:srgbClr val="FFCC99"/>
              </a:solidFill>
              <a:ln w="3175">
                <a:solidFill>
                  <a:schemeClr val="tx1"/>
                </a:solidFill>
                <a:round/>
                <a:headEnd/>
                <a:tailEnd/>
              </a:ln>
            </p:spPr>
            <p:txBody>
              <a:bodyPr/>
              <a:lstStyle/>
              <a:p>
                <a:endParaRPr lang="en-US"/>
              </a:p>
            </p:txBody>
          </p:sp>
          <p:sp>
            <p:nvSpPr>
              <p:cNvPr id="77890" name="Freeform 517"/>
              <p:cNvSpPr>
                <a:spLocks noChangeAspect="1"/>
              </p:cNvSpPr>
              <p:nvPr/>
            </p:nvSpPr>
            <p:spPr bwMode="auto">
              <a:xfrm rot="2515289">
                <a:off x="3770" y="1934"/>
                <a:ext cx="67" cy="28"/>
              </a:xfrm>
              <a:custGeom>
                <a:avLst/>
                <a:gdLst>
                  <a:gd name="T0" fmla="*/ 0 w 98"/>
                  <a:gd name="T1" fmla="*/ 0 h 41"/>
                  <a:gd name="T2" fmla="*/ 1 w 98"/>
                  <a:gd name="T3" fmla="*/ 1 h 41"/>
                  <a:gd name="T4" fmla="*/ 1 w 98"/>
                  <a:gd name="T5" fmla="*/ 1 h 41"/>
                  <a:gd name="T6" fmla="*/ 1 w 98"/>
                  <a:gd name="T7" fmla="*/ 1 h 41"/>
                  <a:gd name="T8" fmla="*/ 0 60000 65536"/>
                  <a:gd name="T9" fmla="*/ 0 60000 65536"/>
                  <a:gd name="T10" fmla="*/ 0 60000 65536"/>
                  <a:gd name="T11" fmla="*/ 0 60000 65536"/>
                  <a:gd name="T12" fmla="*/ 0 w 98"/>
                  <a:gd name="T13" fmla="*/ 0 h 41"/>
                  <a:gd name="T14" fmla="*/ 98 w 98"/>
                  <a:gd name="T15" fmla="*/ 41 h 41"/>
                </a:gdLst>
                <a:ahLst/>
                <a:cxnLst>
                  <a:cxn ang="T8">
                    <a:pos x="T0" y="T1"/>
                  </a:cxn>
                  <a:cxn ang="T9">
                    <a:pos x="T2" y="T3"/>
                  </a:cxn>
                  <a:cxn ang="T10">
                    <a:pos x="T4" y="T5"/>
                  </a:cxn>
                  <a:cxn ang="T11">
                    <a:pos x="T6" y="T7"/>
                  </a:cxn>
                </a:cxnLst>
                <a:rect l="T12" t="T13" r="T14" b="T15"/>
                <a:pathLst>
                  <a:path w="98" h="41">
                    <a:moveTo>
                      <a:pt x="0" y="0"/>
                    </a:moveTo>
                    <a:cubicBezTo>
                      <a:pt x="6" y="4"/>
                      <a:pt x="21" y="20"/>
                      <a:pt x="33" y="25"/>
                    </a:cubicBezTo>
                    <a:cubicBezTo>
                      <a:pt x="45" y="30"/>
                      <a:pt x="60" y="29"/>
                      <a:pt x="71" y="32"/>
                    </a:cubicBezTo>
                    <a:cubicBezTo>
                      <a:pt x="82" y="34"/>
                      <a:pt x="92" y="39"/>
                      <a:pt x="98" y="41"/>
                    </a:cubicBezTo>
                  </a:path>
                </a:pathLst>
              </a:custGeom>
              <a:solidFill>
                <a:srgbClr val="FFCC99"/>
              </a:solidFill>
              <a:ln w="3175" cap="rnd">
                <a:solidFill>
                  <a:schemeClr val="tx1"/>
                </a:solidFill>
                <a:round/>
                <a:headEnd/>
                <a:tailEnd/>
              </a:ln>
            </p:spPr>
            <p:txBody>
              <a:bodyPr/>
              <a:lstStyle/>
              <a:p>
                <a:endParaRPr lang="en-US"/>
              </a:p>
            </p:txBody>
          </p:sp>
          <p:sp>
            <p:nvSpPr>
              <p:cNvPr id="77891" name="Freeform 518"/>
              <p:cNvSpPr>
                <a:spLocks noChangeAspect="1"/>
              </p:cNvSpPr>
              <p:nvPr/>
            </p:nvSpPr>
            <p:spPr bwMode="auto">
              <a:xfrm rot="2515289">
                <a:off x="3755" y="1967"/>
                <a:ext cx="38" cy="31"/>
              </a:xfrm>
              <a:custGeom>
                <a:avLst/>
                <a:gdLst>
                  <a:gd name="T0" fmla="*/ 1 w 56"/>
                  <a:gd name="T1" fmla="*/ 0 h 46"/>
                  <a:gd name="T2" fmla="*/ 1 w 56"/>
                  <a:gd name="T3" fmla="*/ 1 h 46"/>
                  <a:gd name="T4" fmla="*/ 0 w 56"/>
                  <a:gd name="T5" fmla="*/ 1 h 46"/>
                  <a:gd name="T6" fmla="*/ 0 60000 65536"/>
                  <a:gd name="T7" fmla="*/ 0 60000 65536"/>
                  <a:gd name="T8" fmla="*/ 0 60000 65536"/>
                  <a:gd name="T9" fmla="*/ 0 w 56"/>
                  <a:gd name="T10" fmla="*/ 0 h 46"/>
                  <a:gd name="T11" fmla="*/ 56 w 56"/>
                  <a:gd name="T12" fmla="*/ 46 h 46"/>
                </a:gdLst>
                <a:ahLst/>
                <a:cxnLst>
                  <a:cxn ang="T6">
                    <a:pos x="T0" y="T1"/>
                  </a:cxn>
                  <a:cxn ang="T7">
                    <a:pos x="T2" y="T3"/>
                  </a:cxn>
                  <a:cxn ang="T8">
                    <a:pos x="T4" y="T5"/>
                  </a:cxn>
                </a:cxnLst>
                <a:rect l="T9" t="T10" r="T11" b="T12"/>
                <a:pathLst>
                  <a:path w="56" h="46">
                    <a:moveTo>
                      <a:pt x="56" y="0"/>
                    </a:moveTo>
                    <a:cubicBezTo>
                      <a:pt x="51" y="2"/>
                      <a:pt x="32" y="7"/>
                      <a:pt x="23" y="14"/>
                    </a:cubicBezTo>
                    <a:cubicBezTo>
                      <a:pt x="14" y="22"/>
                      <a:pt x="5" y="39"/>
                      <a:pt x="0" y="46"/>
                    </a:cubicBezTo>
                  </a:path>
                </a:pathLst>
              </a:custGeom>
              <a:solidFill>
                <a:srgbClr val="FFCC99"/>
              </a:solidFill>
              <a:ln w="3175" cap="rnd">
                <a:solidFill>
                  <a:schemeClr val="tx1"/>
                </a:solidFill>
                <a:round/>
                <a:headEnd/>
                <a:tailEnd/>
              </a:ln>
            </p:spPr>
            <p:txBody>
              <a:bodyPr/>
              <a:lstStyle/>
              <a:p>
                <a:endParaRPr lang="en-US"/>
              </a:p>
            </p:txBody>
          </p:sp>
          <p:sp>
            <p:nvSpPr>
              <p:cNvPr id="77892" name="Freeform 519"/>
              <p:cNvSpPr>
                <a:spLocks noChangeAspect="1"/>
              </p:cNvSpPr>
              <p:nvPr/>
            </p:nvSpPr>
            <p:spPr bwMode="auto">
              <a:xfrm rot="2515289">
                <a:off x="3762" y="1925"/>
                <a:ext cx="14" cy="30"/>
              </a:xfrm>
              <a:custGeom>
                <a:avLst/>
                <a:gdLst>
                  <a:gd name="T0" fmla="*/ 0 w 21"/>
                  <a:gd name="T1" fmla="*/ 1 h 44"/>
                  <a:gd name="T2" fmla="*/ 1 w 21"/>
                  <a:gd name="T3" fmla="*/ 1 h 44"/>
                  <a:gd name="T4" fmla="*/ 1 w 21"/>
                  <a:gd name="T5" fmla="*/ 0 h 44"/>
                  <a:gd name="T6" fmla="*/ 0 60000 65536"/>
                  <a:gd name="T7" fmla="*/ 0 60000 65536"/>
                  <a:gd name="T8" fmla="*/ 0 60000 65536"/>
                  <a:gd name="T9" fmla="*/ 0 w 21"/>
                  <a:gd name="T10" fmla="*/ 0 h 44"/>
                  <a:gd name="T11" fmla="*/ 21 w 21"/>
                  <a:gd name="T12" fmla="*/ 44 h 44"/>
                </a:gdLst>
                <a:ahLst/>
                <a:cxnLst>
                  <a:cxn ang="T6">
                    <a:pos x="T0" y="T1"/>
                  </a:cxn>
                  <a:cxn ang="T7">
                    <a:pos x="T2" y="T3"/>
                  </a:cxn>
                  <a:cxn ang="T8">
                    <a:pos x="T4" y="T5"/>
                  </a:cxn>
                </a:cxnLst>
                <a:rect l="T9" t="T10" r="T11" b="T12"/>
                <a:pathLst>
                  <a:path w="21" h="44">
                    <a:moveTo>
                      <a:pt x="0" y="44"/>
                    </a:moveTo>
                    <a:cubicBezTo>
                      <a:pt x="2" y="42"/>
                      <a:pt x="12" y="37"/>
                      <a:pt x="15" y="30"/>
                    </a:cubicBezTo>
                    <a:cubicBezTo>
                      <a:pt x="19" y="23"/>
                      <a:pt x="20" y="7"/>
                      <a:pt x="21" y="0"/>
                    </a:cubicBezTo>
                  </a:path>
                </a:pathLst>
              </a:custGeom>
              <a:solidFill>
                <a:srgbClr val="FFCC99"/>
              </a:solidFill>
              <a:ln w="3175" cap="rnd">
                <a:solidFill>
                  <a:schemeClr val="tx1"/>
                </a:solidFill>
                <a:round/>
                <a:headEnd/>
                <a:tailEnd/>
              </a:ln>
            </p:spPr>
            <p:txBody>
              <a:bodyPr/>
              <a:lstStyle/>
              <a:p>
                <a:endParaRPr lang="en-US"/>
              </a:p>
            </p:txBody>
          </p:sp>
          <p:sp>
            <p:nvSpPr>
              <p:cNvPr id="77893" name="Freeform 520"/>
              <p:cNvSpPr>
                <a:spLocks noChangeAspect="1"/>
              </p:cNvSpPr>
              <p:nvPr/>
            </p:nvSpPr>
            <p:spPr bwMode="auto">
              <a:xfrm rot="2515289">
                <a:off x="3712" y="1914"/>
                <a:ext cx="27" cy="9"/>
              </a:xfrm>
              <a:custGeom>
                <a:avLst/>
                <a:gdLst>
                  <a:gd name="T0" fmla="*/ 0 w 40"/>
                  <a:gd name="T1" fmla="*/ 1 h 14"/>
                  <a:gd name="T2" fmla="*/ 1 w 40"/>
                  <a:gd name="T3" fmla="*/ 1 h 14"/>
                  <a:gd name="T4" fmla="*/ 1 w 40"/>
                  <a:gd name="T5" fmla="*/ 1 h 14"/>
                  <a:gd name="T6" fmla="*/ 1 w 40"/>
                  <a:gd name="T7" fmla="*/ 1 h 14"/>
                  <a:gd name="T8" fmla="*/ 0 60000 65536"/>
                  <a:gd name="T9" fmla="*/ 0 60000 65536"/>
                  <a:gd name="T10" fmla="*/ 0 60000 65536"/>
                  <a:gd name="T11" fmla="*/ 0 60000 65536"/>
                  <a:gd name="T12" fmla="*/ 0 w 40"/>
                  <a:gd name="T13" fmla="*/ 0 h 14"/>
                  <a:gd name="T14" fmla="*/ 40 w 40"/>
                  <a:gd name="T15" fmla="*/ 14 h 14"/>
                </a:gdLst>
                <a:ahLst/>
                <a:cxnLst>
                  <a:cxn ang="T8">
                    <a:pos x="T0" y="T1"/>
                  </a:cxn>
                  <a:cxn ang="T9">
                    <a:pos x="T2" y="T3"/>
                  </a:cxn>
                  <a:cxn ang="T10">
                    <a:pos x="T4" y="T5"/>
                  </a:cxn>
                  <a:cxn ang="T11">
                    <a:pos x="T6" y="T7"/>
                  </a:cxn>
                </a:cxnLst>
                <a:rect l="T12" t="T13" r="T14" b="T15"/>
                <a:pathLst>
                  <a:path w="40" h="14">
                    <a:moveTo>
                      <a:pt x="0" y="1"/>
                    </a:moveTo>
                    <a:cubicBezTo>
                      <a:pt x="3" y="1"/>
                      <a:pt x="10" y="0"/>
                      <a:pt x="14" y="2"/>
                    </a:cubicBezTo>
                    <a:cubicBezTo>
                      <a:pt x="19" y="4"/>
                      <a:pt x="25" y="12"/>
                      <a:pt x="29" y="13"/>
                    </a:cubicBezTo>
                    <a:cubicBezTo>
                      <a:pt x="33" y="14"/>
                      <a:pt x="38" y="12"/>
                      <a:pt x="40" y="12"/>
                    </a:cubicBezTo>
                  </a:path>
                </a:pathLst>
              </a:custGeom>
              <a:solidFill>
                <a:srgbClr val="FFCC99"/>
              </a:solidFill>
              <a:ln w="3175" cap="rnd">
                <a:solidFill>
                  <a:schemeClr val="tx1"/>
                </a:solidFill>
                <a:round/>
                <a:headEnd/>
                <a:tailEnd/>
              </a:ln>
            </p:spPr>
            <p:txBody>
              <a:bodyPr/>
              <a:lstStyle/>
              <a:p>
                <a:endParaRPr lang="en-US"/>
              </a:p>
            </p:txBody>
          </p:sp>
          <p:sp>
            <p:nvSpPr>
              <p:cNvPr id="77894" name="Freeform 521"/>
              <p:cNvSpPr>
                <a:spLocks noChangeAspect="1"/>
              </p:cNvSpPr>
              <p:nvPr/>
            </p:nvSpPr>
            <p:spPr bwMode="auto">
              <a:xfrm rot="2515289">
                <a:off x="3660" y="1948"/>
                <a:ext cx="17" cy="28"/>
              </a:xfrm>
              <a:custGeom>
                <a:avLst/>
                <a:gdLst>
                  <a:gd name="T0" fmla="*/ 0 w 24"/>
                  <a:gd name="T1" fmla="*/ 1 h 41"/>
                  <a:gd name="T2" fmla="*/ 1 w 24"/>
                  <a:gd name="T3" fmla="*/ 1 h 41"/>
                  <a:gd name="T4" fmla="*/ 1 w 24"/>
                  <a:gd name="T5" fmla="*/ 0 h 41"/>
                  <a:gd name="T6" fmla="*/ 0 60000 65536"/>
                  <a:gd name="T7" fmla="*/ 0 60000 65536"/>
                  <a:gd name="T8" fmla="*/ 0 60000 65536"/>
                  <a:gd name="T9" fmla="*/ 0 w 24"/>
                  <a:gd name="T10" fmla="*/ 0 h 41"/>
                  <a:gd name="T11" fmla="*/ 24 w 24"/>
                  <a:gd name="T12" fmla="*/ 41 h 41"/>
                </a:gdLst>
                <a:ahLst/>
                <a:cxnLst>
                  <a:cxn ang="T6">
                    <a:pos x="T0" y="T1"/>
                  </a:cxn>
                  <a:cxn ang="T7">
                    <a:pos x="T2" y="T3"/>
                  </a:cxn>
                  <a:cxn ang="T8">
                    <a:pos x="T4" y="T5"/>
                  </a:cxn>
                </a:cxnLst>
                <a:rect l="T9" t="T10" r="T11" b="T12"/>
                <a:pathLst>
                  <a:path w="24" h="41">
                    <a:moveTo>
                      <a:pt x="0" y="41"/>
                    </a:moveTo>
                    <a:cubicBezTo>
                      <a:pt x="2" y="39"/>
                      <a:pt x="12" y="34"/>
                      <a:pt x="16" y="27"/>
                    </a:cubicBezTo>
                    <a:cubicBezTo>
                      <a:pt x="19" y="20"/>
                      <a:pt x="22" y="6"/>
                      <a:pt x="24" y="0"/>
                    </a:cubicBezTo>
                  </a:path>
                </a:pathLst>
              </a:custGeom>
              <a:solidFill>
                <a:srgbClr val="FFCC99"/>
              </a:solidFill>
              <a:ln w="3175" cap="rnd">
                <a:solidFill>
                  <a:schemeClr val="tx1"/>
                </a:solidFill>
                <a:round/>
                <a:headEnd/>
                <a:tailEnd/>
              </a:ln>
            </p:spPr>
            <p:txBody>
              <a:bodyPr/>
              <a:lstStyle/>
              <a:p>
                <a:endParaRPr lang="en-US"/>
              </a:p>
            </p:txBody>
          </p:sp>
          <p:sp>
            <p:nvSpPr>
              <p:cNvPr id="77895" name="Freeform 522"/>
              <p:cNvSpPr>
                <a:spLocks noChangeAspect="1"/>
              </p:cNvSpPr>
              <p:nvPr/>
            </p:nvSpPr>
            <p:spPr bwMode="auto">
              <a:xfrm rot="2515289">
                <a:off x="3326" y="2472"/>
                <a:ext cx="47" cy="161"/>
              </a:xfrm>
              <a:custGeom>
                <a:avLst/>
                <a:gdLst>
                  <a:gd name="T0" fmla="*/ 0 w 575"/>
                  <a:gd name="T1" fmla="*/ 0 h 1975"/>
                  <a:gd name="T2" fmla="*/ 0 w 575"/>
                  <a:gd name="T3" fmla="*/ 0 h 1975"/>
                  <a:gd name="T4" fmla="*/ 0 w 575"/>
                  <a:gd name="T5" fmla="*/ 0 h 1975"/>
                  <a:gd name="T6" fmla="*/ 0 60000 65536"/>
                  <a:gd name="T7" fmla="*/ 0 60000 65536"/>
                  <a:gd name="T8" fmla="*/ 0 60000 65536"/>
                  <a:gd name="T9" fmla="*/ 0 w 575"/>
                  <a:gd name="T10" fmla="*/ 0 h 1975"/>
                  <a:gd name="T11" fmla="*/ 575 w 575"/>
                  <a:gd name="T12" fmla="*/ 1975 h 1975"/>
                </a:gdLst>
                <a:ahLst/>
                <a:cxnLst>
                  <a:cxn ang="T6">
                    <a:pos x="T0" y="T1"/>
                  </a:cxn>
                  <a:cxn ang="T7">
                    <a:pos x="T2" y="T3"/>
                  </a:cxn>
                  <a:cxn ang="T8">
                    <a:pos x="T4" y="T5"/>
                  </a:cxn>
                </a:cxnLst>
                <a:rect l="T9" t="T10" r="T11" b="T12"/>
                <a:pathLst>
                  <a:path w="575" h="1975">
                    <a:moveTo>
                      <a:pt x="575" y="1975"/>
                    </a:moveTo>
                    <a:cubicBezTo>
                      <a:pt x="537" y="1893"/>
                      <a:pt x="444" y="1812"/>
                      <a:pt x="351" y="1481"/>
                    </a:cubicBezTo>
                    <a:lnTo>
                      <a:pt x="0" y="0"/>
                    </a:lnTo>
                  </a:path>
                </a:pathLst>
              </a:custGeom>
              <a:solidFill>
                <a:srgbClr val="FFCC99"/>
              </a:solidFill>
              <a:ln w="3175" cap="rnd">
                <a:solidFill>
                  <a:schemeClr val="tx1"/>
                </a:solidFill>
                <a:round/>
                <a:headEnd/>
                <a:tailEnd/>
              </a:ln>
            </p:spPr>
            <p:txBody>
              <a:bodyPr/>
              <a:lstStyle/>
              <a:p>
                <a:endParaRPr lang="en-US"/>
              </a:p>
            </p:txBody>
          </p:sp>
          <p:sp>
            <p:nvSpPr>
              <p:cNvPr id="77896" name="Freeform 523"/>
              <p:cNvSpPr>
                <a:spLocks noChangeAspect="1"/>
              </p:cNvSpPr>
              <p:nvPr/>
            </p:nvSpPr>
            <p:spPr bwMode="auto">
              <a:xfrm rot="2515289">
                <a:off x="3288" y="2509"/>
                <a:ext cx="15" cy="84"/>
              </a:xfrm>
              <a:custGeom>
                <a:avLst/>
                <a:gdLst>
                  <a:gd name="T0" fmla="*/ 0 w 22"/>
                  <a:gd name="T1" fmla="*/ 1 h 124"/>
                  <a:gd name="T2" fmla="*/ 1 w 22"/>
                  <a:gd name="T3" fmla="*/ 1 h 124"/>
                  <a:gd name="T4" fmla="*/ 1 w 22"/>
                  <a:gd name="T5" fmla="*/ 0 h 124"/>
                  <a:gd name="T6" fmla="*/ 0 60000 65536"/>
                  <a:gd name="T7" fmla="*/ 0 60000 65536"/>
                  <a:gd name="T8" fmla="*/ 0 60000 65536"/>
                  <a:gd name="T9" fmla="*/ 0 w 22"/>
                  <a:gd name="T10" fmla="*/ 0 h 124"/>
                  <a:gd name="T11" fmla="*/ 22 w 22"/>
                  <a:gd name="T12" fmla="*/ 124 h 124"/>
                </a:gdLst>
                <a:ahLst/>
                <a:cxnLst>
                  <a:cxn ang="T6">
                    <a:pos x="T0" y="T1"/>
                  </a:cxn>
                  <a:cxn ang="T7">
                    <a:pos x="T2" y="T3"/>
                  </a:cxn>
                  <a:cxn ang="T8">
                    <a:pos x="T4" y="T5"/>
                  </a:cxn>
                </a:cxnLst>
                <a:rect l="T9" t="T10" r="T11" b="T12"/>
                <a:pathLst>
                  <a:path w="22" h="124">
                    <a:moveTo>
                      <a:pt x="0" y="124"/>
                    </a:moveTo>
                    <a:cubicBezTo>
                      <a:pt x="2" y="114"/>
                      <a:pt x="12" y="84"/>
                      <a:pt x="16" y="64"/>
                    </a:cubicBezTo>
                    <a:cubicBezTo>
                      <a:pt x="19" y="44"/>
                      <a:pt x="21" y="13"/>
                      <a:pt x="22" y="0"/>
                    </a:cubicBezTo>
                  </a:path>
                </a:pathLst>
              </a:custGeom>
              <a:solidFill>
                <a:srgbClr val="FFCC99"/>
              </a:solidFill>
              <a:ln w="3175" cap="rnd">
                <a:solidFill>
                  <a:schemeClr val="tx1"/>
                </a:solidFill>
                <a:round/>
                <a:headEnd/>
                <a:tailEnd/>
              </a:ln>
            </p:spPr>
            <p:txBody>
              <a:bodyPr/>
              <a:lstStyle/>
              <a:p>
                <a:endParaRPr lang="en-US"/>
              </a:p>
            </p:txBody>
          </p:sp>
          <p:sp>
            <p:nvSpPr>
              <p:cNvPr id="77897" name="Freeform 524"/>
              <p:cNvSpPr>
                <a:spLocks noChangeAspect="1"/>
              </p:cNvSpPr>
              <p:nvPr/>
            </p:nvSpPr>
            <p:spPr bwMode="auto">
              <a:xfrm rot="2515289">
                <a:off x="3203" y="2600"/>
                <a:ext cx="100" cy="82"/>
              </a:xfrm>
              <a:custGeom>
                <a:avLst/>
                <a:gdLst>
                  <a:gd name="T0" fmla="*/ 1 w 148"/>
                  <a:gd name="T1" fmla="*/ 1 h 121"/>
                  <a:gd name="T2" fmla="*/ 1 w 148"/>
                  <a:gd name="T3" fmla="*/ 1 h 121"/>
                  <a:gd name="T4" fmla="*/ 1 w 148"/>
                  <a:gd name="T5" fmla="*/ 1 h 121"/>
                  <a:gd name="T6" fmla="*/ 1 w 148"/>
                  <a:gd name="T7" fmla="*/ 0 h 121"/>
                  <a:gd name="T8" fmla="*/ 1 w 148"/>
                  <a:gd name="T9" fmla="*/ 1 h 121"/>
                  <a:gd name="T10" fmla="*/ 1 w 148"/>
                  <a:gd name="T11" fmla="*/ 1 h 121"/>
                  <a:gd name="T12" fmla="*/ 1 w 148"/>
                  <a:gd name="T13" fmla="*/ 1 h 121"/>
                  <a:gd name="T14" fmla="*/ 1 w 148"/>
                  <a:gd name="T15" fmla="*/ 1 h 121"/>
                  <a:gd name="T16" fmla="*/ 0 60000 65536"/>
                  <a:gd name="T17" fmla="*/ 0 60000 65536"/>
                  <a:gd name="T18" fmla="*/ 0 60000 65536"/>
                  <a:gd name="T19" fmla="*/ 0 60000 65536"/>
                  <a:gd name="T20" fmla="*/ 0 60000 65536"/>
                  <a:gd name="T21" fmla="*/ 0 60000 65536"/>
                  <a:gd name="T22" fmla="*/ 0 60000 65536"/>
                  <a:gd name="T23" fmla="*/ 0 60000 65536"/>
                  <a:gd name="T24" fmla="*/ 0 w 148"/>
                  <a:gd name="T25" fmla="*/ 0 h 121"/>
                  <a:gd name="T26" fmla="*/ 148 w 148"/>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8" h="121">
                    <a:moveTo>
                      <a:pt x="3" y="121"/>
                    </a:moveTo>
                    <a:cubicBezTo>
                      <a:pt x="3" y="108"/>
                      <a:pt x="0" y="64"/>
                      <a:pt x="3" y="46"/>
                    </a:cubicBezTo>
                    <a:cubicBezTo>
                      <a:pt x="6" y="28"/>
                      <a:pt x="14" y="21"/>
                      <a:pt x="21" y="13"/>
                    </a:cubicBezTo>
                    <a:cubicBezTo>
                      <a:pt x="28" y="5"/>
                      <a:pt x="35" y="1"/>
                      <a:pt x="46" y="0"/>
                    </a:cubicBezTo>
                    <a:cubicBezTo>
                      <a:pt x="56" y="0"/>
                      <a:pt x="72" y="8"/>
                      <a:pt x="84" y="9"/>
                    </a:cubicBezTo>
                    <a:cubicBezTo>
                      <a:pt x="97" y="9"/>
                      <a:pt x="113" y="3"/>
                      <a:pt x="122" y="4"/>
                    </a:cubicBezTo>
                    <a:cubicBezTo>
                      <a:pt x="131" y="6"/>
                      <a:pt x="136" y="11"/>
                      <a:pt x="140" y="15"/>
                    </a:cubicBezTo>
                    <a:cubicBezTo>
                      <a:pt x="145" y="19"/>
                      <a:pt x="146" y="26"/>
                      <a:pt x="148" y="29"/>
                    </a:cubicBezTo>
                  </a:path>
                </a:pathLst>
              </a:custGeom>
              <a:solidFill>
                <a:srgbClr val="FFCC99"/>
              </a:solidFill>
              <a:ln w="3175" cap="rnd">
                <a:solidFill>
                  <a:schemeClr val="tx1"/>
                </a:solidFill>
                <a:round/>
                <a:headEnd/>
                <a:tailEnd/>
              </a:ln>
            </p:spPr>
            <p:txBody>
              <a:bodyPr/>
              <a:lstStyle/>
              <a:p>
                <a:endParaRPr lang="en-US"/>
              </a:p>
            </p:txBody>
          </p:sp>
          <p:sp>
            <p:nvSpPr>
              <p:cNvPr id="77898" name="Freeform 525"/>
              <p:cNvSpPr>
                <a:spLocks noChangeAspect="1"/>
              </p:cNvSpPr>
              <p:nvPr/>
            </p:nvSpPr>
            <p:spPr bwMode="auto">
              <a:xfrm rot="2515289">
                <a:off x="3273" y="2686"/>
                <a:ext cx="2" cy="28"/>
              </a:xfrm>
              <a:custGeom>
                <a:avLst/>
                <a:gdLst>
                  <a:gd name="T0" fmla="*/ 0 w 4"/>
                  <a:gd name="T1" fmla="*/ 1 h 42"/>
                  <a:gd name="T2" fmla="*/ 1 w 4"/>
                  <a:gd name="T3" fmla="*/ 1 h 42"/>
                  <a:gd name="T4" fmla="*/ 0 w 4"/>
                  <a:gd name="T5" fmla="*/ 0 h 42"/>
                  <a:gd name="T6" fmla="*/ 0 60000 65536"/>
                  <a:gd name="T7" fmla="*/ 0 60000 65536"/>
                  <a:gd name="T8" fmla="*/ 0 60000 65536"/>
                  <a:gd name="T9" fmla="*/ 0 w 4"/>
                  <a:gd name="T10" fmla="*/ 0 h 42"/>
                  <a:gd name="T11" fmla="*/ 4 w 4"/>
                  <a:gd name="T12" fmla="*/ 42 h 42"/>
                </a:gdLst>
                <a:ahLst/>
                <a:cxnLst>
                  <a:cxn ang="T6">
                    <a:pos x="T0" y="T1"/>
                  </a:cxn>
                  <a:cxn ang="T7">
                    <a:pos x="T2" y="T3"/>
                  </a:cxn>
                  <a:cxn ang="T8">
                    <a:pos x="T4" y="T5"/>
                  </a:cxn>
                </a:cxnLst>
                <a:rect l="T9" t="T10" r="T11" b="T12"/>
                <a:pathLst>
                  <a:path w="4" h="42">
                    <a:moveTo>
                      <a:pt x="0" y="42"/>
                    </a:moveTo>
                    <a:cubicBezTo>
                      <a:pt x="1" y="39"/>
                      <a:pt x="4" y="32"/>
                      <a:pt x="4" y="25"/>
                    </a:cubicBezTo>
                    <a:cubicBezTo>
                      <a:pt x="4" y="18"/>
                      <a:pt x="1" y="4"/>
                      <a:pt x="0" y="0"/>
                    </a:cubicBezTo>
                  </a:path>
                </a:pathLst>
              </a:custGeom>
              <a:solidFill>
                <a:srgbClr val="FFCC99"/>
              </a:solidFill>
              <a:ln w="3175" cap="rnd">
                <a:solidFill>
                  <a:schemeClr val="tx1"/>
                </a:solidFill>
                <a:round/>
                <a:headEnd/>
                <a:tailEnd/>
              </a:ln>
            </p:spPr>
            <p:txBody>
              <a:bodyPr/>
              <a:lstStyle/>
              <a:p>
                <a:endParaRPr lang="en-US"/>
              </a:p>
            </p:txBody>
          </p:sp>
          <p:sp>
            <p:nvSpPr>
              <p:cNvPr id="77899" name="Freeform 526"/>
              <p:cNvSpPr>
                <a:spLocks noChangeAspect="1"/>
              </p:cNvSpPr>
              <p:nvPr/>
            </p:nvSpPr>
            <p:spPr bwMode="auto">
              <a:xfrm rot="2515289">
                <a:off x="3808" y="1997"/>
                <a:ext cx="10" cy="19"/>
              </a:xfrm>
              <a:custGeom>
                <a:avLst/>
                <a:gdLst>
                  <a:gd name="T0" fmla="*/ 1 w 14"/>
                  <a:gd name="T1" fmla="*/ 1 h 27"/>
                  <a:gd name="T2" fmla="*/ 1 w 14"/>
                  <a:gd name="T3" fmla="*/ 1 h 27"/>
                  <a:gd name="T4" fmla="*/ 0 w 14"/>
                  <a:gd name="T5" fmla="*/ 0 h 27"/>
                  <a:gd name="T6" fmla="*/ 0 60000 65536"/>
                  <a:gd name="T7" fmla="*/ 0 60000 65536"/>
                  <a:gd name="T8" fmla="*/ 0 60000 65536"/>
                  <a:gd name="T9" fmla="*/ 0 w 14"/>
                  <a:gd name="T10" fmla="*/ 0 h 27"/>
                  <a:gd name="T11" fmla="*/ 14 w 14"/>
                  <a:gd name="T12" fmla="*/ 27 h 27"/>
                </a:gdLst>
                <a:ahLst/>
                <a:cxnLst>
                  <a:cxn ang="T6">
                    <a:pos x="T0" y="T1"/>
                  </a:cxn>
                  <a:cxn ang="T7">
                    <a:pos x="T2" y="T3"/>
                  </a:cxn>
                  <a:cxn ang="T8">
                    <a:pos x="T4" y="T5"/>
                  </a:cxn>
                </a:cxnLst>
                <a:rect l="T9" t="T10" r="T11" b="T12"/>
                <a:pathLst>
                  <a:path w="14" h="27">
                    <a:moveTo>
                      <a:pt x="12" y="27"/>
                    </a:moveTo>
                    <a:cubicBezTo>
                      <a:pt x="12" y="25"/>
                      <a:pt x="14" y="15"/>
                      <a:pt x="12" y="11"/>
                    </a:cubicBezTo>
                    <a:cubicBezTo>
                      <a:pt x="10" y="7"/>
                      <a:pt x="3" y="2"/>
                      <a:pt x="0" y="0"/>
                    </a:cubicBezTo>
                  </a:path>
                </a:pathLst>
              </a:custGeom>
              <a:solidFill>
                <a:srgbClr val="FFCC99"/>
              </a:solidFill>
              <a:ln w="3175" cap="rnd">
                <a:solidFill>
                  <a:schemeClr val="tx1"/>
                </a:solidFill>
                <a:round/>
                <a:headEnd/>
                <a:tailEnd/>
              </a:ln>
            </p:spPr>
            <p:txBody>
              <a:bodyPr/>
              <a:lstStyle/>
              <a:p>
                <a:endParaRPr lang="en-US"/>
              </a:p>
            </p:txBody>
          </p:sp>
        </p:grpSp>
      </p:grpSp>
      <p:grpSp>
        <p:nvGrpSpPr>
          <p:cNvPr id="574726" name="Group 527"/>
          <p:cNvGrpSpPr>
            <a:grpSpLocks/>
          </p:cNvGrpSpPr>
          <p:nvPr/>
        </p:nvGrpSpPr>
        <p:grpSpPr bwMode="auto">
          <a:xfrm>
            <a:off x="2863850" y="1779588"/>
            <a:ext cx="3195638" cy="2633662"/>
            <a:chOff x="1080" y="990"/>
            <a:chExt cx="2264" cy="1659"/>
          </a:xfrm>
        </p:grpSpPr>
        <p:grpSp>
          <p:nvGrpSpPr>
            <p:cNvPr id="77836" name="Group 528"/>
            <p:cNvGrpSpPr>
              <a:grpSpLocks/>
            </p:cNvGrpSpPr>
            <p:nvPr/>
          </p:nvGrpSpPr>
          <p:grpSpPr bwMode="auto">
            <a:xfrm>
              <a:off x="1080" y="990"/>
              <a:ext cx="2012" cy="1356"/>
              <a:chOff x="1080" y="990"/>
              <a:chExt cx="2012" cy="1356"/>
            </a:xfrm>
          </p:grpSpPr>
          <p:sp>
            <p:nvSpPr>
              <p:cNvPr id="77838" name="Line 529"/>
              <p:cNvSpPr>
                <a:spLocks noChangeAspect="1" noChangeShapeType="1"/>
              </p:cNvSpPr>
              <p:nvPr/>
            </p:nvSpPr>
            <p:spPr bwMode="auto">
              <a:xfrm>
                <a:off x="2315" y="1224"/>
                <a:ext cx="777" cy="1122"/>
              </a:xfrm>
              <a:prstGeom prst="line">
                <a:avLst/>
              </a:prstGeom>
              <a:noFill/>
              <a:ln w="38100">
                <a:solidFill>
                  <a:schemeClr val="accent2"/>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77839" name="Rectangle 530"/>
              <p:cNvSpPr>
                <a:spLocks noChangeAspect="1" noChangeArrowheads="1"/>
              </p:cNvSpPr>
              <p:nvPr/>
            </p:nvSpPr>
            <p:spPr bwMode="auto">
              <a:xfrm>
                <a:off x="1080" y="990"/>
                <a:ext cx="1695"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1600" i="1">
                    <a:solidFill>
                      <a:schemeClr val="accent2"/>
                    </a:solidFill>
                    <a:latin typeface="Arial" panose="020B0604020202020204" pitchFamily="34" charset="0"/>
                    <a:ea typeface="ＭＳ Ｐゴシック" panose="020B0600070205080204" pitchFamily="34" charset="-128"/>
                  </a:rPr>
                  <a:t>Transport</a:t>
                </a:r>
                <a:r>
                  <a:rPr lang="en-US" altLang="en-US" sz="1600">
                    <a:solidFill>
                      <a:schemeClr val="accent2"/>
                    </a:solidFill>
                    <a:latin typeface="Arial" panose="020B0604020202020204" pitchFamily="34" charset="0"/>
                    <a:ea typeface="ＭＳ Ｐゴシック" panose="020B0600070205080204" pitchFamily="34" charset="-128"/>
                  </a:rPr>
                  <a:t> ~3 mg (</a:t>
                </a:r>
                <a:r>
                  <a:rPr lang="en-US" altLang="en-US" sz="1600" baseline="-10000">
                    <a:solidFill>
                      <a:schemeClr val="accent2"/>
                    </a:solidFill>
                    <a:latin typeface="Arial" panose="020B0604020202020204" pitchFamily="34" charset="0"/>
                    <a:ea typeface="ＭＳ Ｐゴシック" panose="020B0600070205080204" pitchFamily="34" charset="-128"/>
                  </a:rPr>
                  <a:t>˜</a:t>
                </a:r>
                <a:r>
                  <a:rPr lang="en-US" altLang="en-US" sz="1600">
                    <a:solidFill>
                      <a:schemeClr val="accent2"/>
                    </a:solidFill>
                    <a:latin typeface="Arial" panose="020B0604020202020204" pitchFamily="34" charset="0"/>
                    <a:ea typeface="ＭＳ Ｐゴシック" panose="020B0600070205080204" pitchFamily="34" charset="-128"/>
                  </a:rPr>
                  <a:t>0.1%)</a:t>
                </a:r>
                <a:endParaRPr lang="en-US" altLang="en-US" sz="2000">
                  <a:solidFill>
                    <a:schemeClr val="accent2"/>
                  </a:solidFill>
                  <a:latin typeface="Arial" panose="020B0604020202020204" pitchFamily="34" charset="0"/>
                  <a:ea typeface="ＭＳ Ｐゴシック" panose="020B0600070205080204" pitchFamily="34" charset="-128"/>
                </a:endParaRPr>
              </a:p>
              <a:p>
                <a:pPr algn="ctr">
                  <a:lnSpc>
                    <a:spcPct val="80000"/>
                  </a:lnSpc>
                  <a:spcBef>
                    <a:spcPct val="0"/>
                  </a:spcBef>
                  <a:buFontTx/>
                  <a:buNone/>
                </a:pPr>
                <a:r>
                  <a:rPr lang="en-US" altLang="en-US" sz="1400">
                    <a:solidFill>
                      <a:schemeClr val="accent2"/>
                    </a:solidFill>
                    <a:latin typeface="Arial" panose="020B0604020202020204" pitchFamily="34" charset="0"/>
                    <a:ea typeface="ＭＳ Ｐゴシック" panose="020B0600070205080204" pitchFamily="34" charset="-128"/>
                  </a:rPr>
                  <a:t>(Transferrin)</a:t>
                </a:r>
              </a:p>
            </p:txBody>
          </p:sp>
        </p:grpSp>
        <p:sp>
          <p:nvSpPr>
            <p:cNvPr id="77837" name="Oval 531"/>
            <p:cNvSpPr>
              <a:spLocks noChangeAspect="1" noChangeArrowheads="1"/>
            </p:cNvSpPr>
            <p:nvPr/>
          </p:nvSpPr>
          <p:spPr bwMode="auto">
            <a:xfrm>
              <a:off x="2918" y="2346"/>
              <a:ext cx="426" cy="303"/>
            </a:xfrm>
            <a:prstGeom prst="ellipse">
              <a:avLst/>
            </a:prstGeom>
            <a:noFill/>
            <a:ln w="38100">
              <a:solidFill>
                <a:schemeClr val="accent2"/>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sp>
        <p:nvSpPr>
          <p:cNvPr id="77835" name="TextBox 5265"/>
          <p:cNvSpPr txBox="1">
            <a:spLocks noChangeArrowheads="1"/>
          </p:cNvSpPr>
          <p:nvPr/>
        </p:nvSpPr>
        <p:spPr bwMode="auto">
          <a:xfrm>
            <a:off x="10155238" y="644842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02291356-3FEC-42C3-86B9-B9A5724C9674}" type="slidenum">
              <a:rPr lang="en-US" altLang="en-US" sz="1200"/>
              <a:pPr>
                <a:spcBef>
                  <a:spcPct val="0"/>
                </a:spcBef>
                <a:buFontTx/>
                <a:buNone/>
              </a:pPr>
              <a:t>37</a:t>
            </a:fld>
            <a:endParaRPr lang="en-US" altLang="en-US" sz="1200"/>
          </a:p>
        </p:txBody>
      </p:sp>
      <p:sp>
        <p:nvSpPr>
          <p:cNvPr id="5267" name="Rectangle 526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8" name="TextBox 7"/>
          <p:cNvSpPr txBox="1"/>
          <p:nvPr/>
        </p:nvSpPr>
        <p:spPr>
          <a:xfrm>
            <a:off x="23072" y="5433354"/>
            <a:ext cx="4262129" cy="646331"/>
          </a:xfrm>
          <a:prstGeom prst="rect">
            <a:avLst/>
          </a:prstGeom>
          <a:noFill/>
        </p:spPr>
        <p:txBody>
          <a:bodyPr wrap="none" rtlCol="0">
            <a:spAutoFit/>
          </a:bodyPr>
          <a:lstStyle/>
          <a:p>
            <a:r>
              <a:rPr lang="en-US" sz="1200" dirty="0"/>
              <a:t>Reprinted by permission from </a:t>
            </a:r>
            <a:r>
              <a:rPr lang="en-US" sz="1200" dirty="0" smtClean="0"/>
              <a:t>Springer Nature</a:t>
            </a:r>
            <a:r>
              <a:rPr lang="en-US" sz="1200" dirty="0"/>
              <a:t>: Nature </a:t>
            </a:r>
            <a:endParaRPr lang="en-US" sz="1200" dirty="0" smtClean="0"/>
          </a:p>
          <a:p>
            <a:r>
              <a:rPr lang="en-US" sz="1200" dirty="0" smtClean="0"/>
              <a:t>Reviews Genetics Nature </a:t>
            </a:r>
            <a:r>
              <a:rPr lang="en-US" sz="1200" dirty="0"/>
              <a:t>Reviews Genetics, Iron homeostasis: </a:t>
            </a:r>
            <a:endParaRPr lang="en-US" sz="1200" dirty="0" smtClean="0"/>
          </a:p>
          <a:p>
            <a:r>
              <a:rPr lang="en-US" sz="1200" dirty="0" smtClean="0"/>
              <a:t>insights </a:t>
            </a:r>
            <a:r>
              <a:rPr lang="en-US" sz="1200" dirty="0"/>
              <a:t>from genetics and animal </a:t>
            </a:r>
            <a:r>
              <a:rPr lang="en-US" sz="1200" dirty="0" smtClean="0"/>
              <a:t>models Andrews, N., Dec. 2000</a:t>
            </a:r>
            <a:endParaRPr lang="en-US" sz="1200" dirty="0"/>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574726"/>
                                        </p:tgtEl>
                                        <p:attrNameLst>
                                          <p:attrName>style.visibility</p:attrName>
                                        </p:attrNameLst>
                                      </p:cBhvr>
                                      <p:to>
                                        <p:strVal val="visible"/>
                                      </p:to>
                                    </p:set>
                                    <p:animEffect transition="in" filter="dissolve">
                                      <p:cBhvr>
                                        <p:cTn id="7" dur="1000"/>
                                        <p:tgtEl>
                                          <p:spTgt spid="57472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1000"/>
                                        <p:tgtEl>
                                          <p:spTgt spid="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dissolve">
                                      <p:cBhvr>
                                        <p:cTn id="17" dur="1000"/>
                                        <p:tgtEl>
                                          <p:spTgt spid="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ssolve">
                                      <p:cBhvr>
                                        <p:cTn id="22" dur="1000"/>
                                        <p:tgtEl>
                                          <p:spTgt spid="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9" presetClass="entr" presetSubtype="0"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dissolve">
                                      <p:cBhvr>
                                        <p:cTn id="27" dur="1000"/>
                                        <p:tgtEl>
                                          <p:spTgt spid="6"/>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9" presetClass="entr" presetSubtype="0" fill="hold" nodeType="click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dissolve">
                                      <p:cBhvr>
                                        <p:cTn id="32"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4994" name="Rectangle 2"/>
          <p:cNvSpPr>
            <a:spLocks noGrp="1"/>
          </p:cNvSpPr>
          <p:nvPr>
            <p:ph type="title"/>
          </p:nvPr>
        </p:nvSpPr>
        <p:spPr/>
        <p:txBody>
          <a:bodyPr/>
          <a:lstStyle/>
          <a:p>
            <a:r>
              <a:rPr lang="en-US" altLang="en-US" smtClean="0"/>
              <a:t>Mechanisms of iron homeostasis</a:t>
            </a:r>
          </a:p>
        </p:txBody>
      </p:sp>
      <p:sp>
        <p:nvSpPr>
          <p:cNvPr id="285707" name="Rectangle 11"/>
          <p:cNvSpPr>
            <a:spLocks noGrp="1"/>
          </p:cNvSpPr>
          <p:nvPr>
            <p:ph type="body" sz="half" idx="4294967295"/>
          </p:nvPr>
        </p:nvSpPr>
        <p:spPr>
          <a:xfrm>
            <a:off x="6629400" y="1722438"/>
            <a:ext cx="4038600" cy="3230562"/>
          </a:xfrm>
        </p:spPr>
        <p:txBody>
          <a:bodyPr/>
          <a:lstStyle/>
          <a:p>
            <a:pPr>
              <a:spcBef>
                <a:spcPct val="0"/>
              </a:spcBef>
            </a:pPr>
            <a:r>
              <a:rPr lang="en-US" altLang="en-US" smtClean="0"/>
              <a:t>NOT regulated</a:t>
            </a:r>
          </a:p>
          <a:p>
            <a:pPr>
              <a:spcBef>
                <a:spcPct val="0"/>
              </a:spcBef>
            </a:pPr>
            <a:r>
              <a:rPr lang="ja-JP" altLang="en-US" smtClean="0"/>
              <a:t>“</a:t>
            </a:r>
            <a:r>
              <a:rPr lang="en-US" altLang="ja-JP" smtClean="0"/>
              <a:t>Insensible</a:t>
            </a:r>
            <a:r>
              <a:rPr lang="ja-JP" altLang="en-US" smtClean="0"/>
              <a:t>”</a:t>
            </a:r>
            <a:r>
              <a:rPr lang="en-US" altLang="ja-JP" smtClean="0"/>
              <a:t> losses</a:t>
            </a:r>
          </a:p>
          <a:p>
            <a:pPr lvl="1">
              <a:spcBef>
                <a:spcPct val="0"/>
              </a:spcBef>
            </a:pPr>
            <a:r>
              <a:rPr lang="en-US" altLang="en-US" smtClean="0"/>
              <a:t>Physiological exfoliation</a:t>
            </a:r>
          </a:p>
          <a:p>
            <a:pPr lvl="1">
              <a:spcBef>
                <a:spcPct val="0"/>
              </a:spcBef>
            </a:pPr>
            <a:r>
              <a:rPr lang="en-US" altLang="en-US" smtClean="0"/>
              <a:t>Bleeding</a:t>
            </a:r>
          </a:p>
          <a:p>
            <a:pPr lvl="1">
              <a:spcBef>
                <a:spcPct val="0"/>
              </a:spcBef>
            </a:pPr>
            <a:r>
              <a:rPr lang="en-US" altLang="en-US" smtClean="0"/>
              <a:t>Reproductive</a:t>
            </a:r>
          </a:p>
          <a:p>
            <a:pPr lvl="1">
              <a:spcBef>
                <a:spcPct val="0"/>
              </a:spcBef>
            </a:pPr>
            <a:endParaRPr lang="en-US" altLang="en-US" smtClean="0"/>
          </a:p>
        </p:txBody>
      </p:sp>
      <p:sp>
        <p:nvSpPr>
          <p:cNvPr id="285706" name="Rectangle 10"/>
          <p:cNvSpPr>
            <a:spLocks noGrp="1"/>
          </p:cNvSpPr>
          <p:nvPr>
            <p:ph type="body" sz="half" idx="4294967295"/>
          </p:nvPr>
        </p:nvSpPr>
        <p:spPr>
          <a:xfrm>
            <a:off x="1828800" y="1722438"/>
            <a:ext cx="4038600" cy="3230562"/>
          </a:xfrm>
        </p:spPr>
        <p:txBody>
          <a:bodyPr/>
          <a:lstStyle/>
          <a:p>
            <a:pPr>
              <a:spcBef>
                <a:spcPct val="0"/>
              </a:spcBef>
            </a:pPr>
            <a:r>
              <a:rPr lang="en-US" altLang="en-US" smtClean="0"/>
              <a:t>Regulated </a:t>
            </a:r>
          </a:p>
          <a:p>
            <a:pPr lvl="1">
              <a:spcBef>
                <a:spcPct val="0"/>
              </a:spcBef>
            </a:pPr>
            <a:r>
              <a:rPr lang="en-US" altLang="en-US" smtClean="0"/>
              <a:t>Intestine may increase rate of absorption up to 10x</a:t>
            </a:r>
          </a:p>
          <a:p>
            <a:pPr>
              <a:spcBef>
                <a:spcPct val="0"/>
              </a:spcBef>
            </a:pPr>
            <a:r>
              <a:rPr lang="en-US" altLang="en-US" smtClean="0"/>
              <a:t>Responsive to:</a:t>
            </a:r>
          </a:p>
          <a:p>
            <a:pPr lvl="1">
              <a:spcBef>
                <a:spcPct val="0"/>
              </a:spcBef>
            </a:pPr>
            <a:r>
              <a:rPr lang="en-US" altLang="en-US" smtClean="0"/>
              <a:t>Iron status</a:t>
            </a:r>
          </a:p>
          <a:p>
            <a:pPr lvl="1">
              <a:spcBef>
                <a:spcPct val="0"/>
              </a:spcBef>
            </a:pPr>
            <a:r>
              <a:rPr lang="en-US" altLang="en-US" smtClean="0"/>
              <a:t>Erythropoietic demand</a:t>
            </a:r>
          </a:p>
          <a:p>
            <a:pPr lvl="1">
              <a:spcBef>
                <a:spcPct val="0"/>
              </a:spcBef>
            </a:pPr>
            <a:r>
              <a:rPr lang="en-US" altLang="en-US" smtClean="0"/>
              <a:t>Hypoxia</a:t>
            </a:r>
          </a:p>
          <a:p>
            <a:pPr lvl="1">
              <a:spcBef>
                <a:spcPct val="0"/>
              </a:spcBef>
            </a:pPr>
            <a:r>
              <a:rPr lang="en-US" altLang="en-US" smtClean="0"/>
              <a:t>Inflammation</a:t>
            </a:r>
          </a:p>
        </p:txBody>
      </p:sp>
      <p:sp>
        <p:nvSpPr>
          <p:cNvPr id="285702" name="Text Box 6"/>
          <p:cNvSpPr txBox="1">
            <a:spLocks noChangeArrowheads="1"/>
          </p:cNvSpPr>
          <p:nvPr/>
        </p:nvSpPr>
        <p:spPr bwMode="auto">
          <a:xfrm>
            <a:off x="2174876" y="1139825"/>
            <a:ext cx="20621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3200" b="1" i="1" u="sng">
                <a:ea typeface="ＭＳ Ｐゴシック" panose="020B0600070205080204" pitchFamily="34" charset="-128"/>
              </a:rPr>
              <a:t>Absorption</a:t>
            </a:r>
          </a:p>
        </p:txBody>
      </p:sp>
      <p:sp>
        <p:nvSpPr>
          <p:cNvPr id="285703" name="Text Box 7"/>
          <p:cNvSpPr txBox="1">
            <a:spLocks noChangeArrowheads="1"/>
          </p:cNvSpPr>
          <p:nvPr/>
        </p:nvSpPr>
        <p:spPr bwMode="auto">
          <a:xfrm>
            <a:off x="7010401" y="1160463"/>
            <a:ext cx="89852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3200" b="1" i="1" u="sng">
                <a:ea typeface="ＭＳ Ｐゴシック" panose="020B0600070205080204" pitchFamily="34" charset="-128"/>
              </a:rPr>
              <a:t>Loss</a:t>
            </a:r>
          </a:p>
        </p:txBody>
      </p:sp>
      <p:sp>
        <p:nvSpPr>
          <p:cNvPr id="285711" name="Rectangle 15"/>
          <p:cNvSpPr>
            <a:spLocks noChangeArrowheads="1"/>
          </p:cNvSpPr>
          <p:nvPr/>
        </p:nvSpPr>
        <p:spPr bwMode="auto">
          <a:xfrm>
            <a:off x="1985964" y="5486401"/>
            <a:ext cx="82327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lvl="1" algn="ctr">
              <a:spcBef>
                <a:spcPct val="0"/>
              </a:spcBef>
              <a:buNone/>
            </a:pPr>
            <a:r>
              <a:rPr lang="en-US" altLang="en-US" b="1" i="1">
                <a:solidFill>
                  <a:srgbClr val="FF0000"/>
                </a:solidFill>
                <a:ea typeface="ＭＳ Ｐゴシック" panose="020B0600070205080204" pitchFamily="34" charset="-128"/>
              </a:rPr>
              <a:t>Body iron status is regulated </a:t>
            </a:r>
            <a:r>
              <a:rPr lang="en-US" altLang="en-US" b="1" i="1" u="sng">
                <a:solidFill>
                  <a:srgbClr val="FF0000"/>
                </a:solidFill>
                <a:ea typeface="ＭＳ Ｐゴシック" panose="020B0600070205080204" pitchFamily="34" charset="-128"/>
              </a:rPr>
              <a:t>entirely</a:t>
            </a:r>
            <a:r>
              <a:rPr lang="en-US" altLang="en-US" b="1" i="1">
                <a:solidFill>
                  <a:srgbClr val="FF0000"/>
                </a:solidFill>
                <a:ea typeface="ＭＳ Ｐゴシック" panose="020B0600070205080204" pitchFamily="34" charset="-128"/>
              </a:rPr>
              <a:t> at the level of absorption!</a:t>
            </a:r>
          </a:p>
        </p:txBody>
      </p:sp>
      <p:sp>
        <p:nvSpPr>
          <p:cNvPr id="85000" name="TextBox 7"/>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426FE10-7939-45FC-AF6E-A94B33AF777E}" type="slidenum">
              <a:rPr lang="en-US" altLang="en-US" sz="1200"/>
              <a:pPr>
                <a:spcBef>
                  <a:spcPct val="0"/>
                </a:spcBef>
                <a:buFontTx/>
                <a:buNone/>
              </a:pPr>
              <a:t>38</a:t>
            </a:fld>
            <a:endParaRPr lang="en-US" altLang="en-US" sz="1200"/>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1000"/>
                                  </p:stCondLst>
                                  <p:childTnLst>
                                    <p:set>
                                      <p:cBhvr>
                                        <p:cTn id="6" dur="1" fill="hold">
                                          <p:stCondLst>
                                            <p:cond delay="0"/>
                                          </p:stCondLst>
                                        </p:cTn>
                                        <p:tgtEl>
                                          <p:spTgt spid="285702"/>
                                        </p:tgtEl>
                                        <p:attrNameLst>
                                          <p:attrName>style.visibility</p:attrName>
                                        </p:attrNameLst>
                                      </p:cBhvr>
                                      <p:to>
                                        <p:strVal val="visible"/>
                                      </p:to>
                                    </p:set>
                                    <p:animEffect transition="in" filter="fade">
                                      <p:cBhvr>
                                        <p:cTn id="7" dur="1000"/>
                                        <p:tgtEl>
                                          <p:spTgt spid="285702"/>
                                        </p:tgtEl>
                                      </p:cBhvr>
                                    </p:animEffect>
                                  </p:childTnLst>
                                </p:cTn>
                              </p:par>
                            </p:childTnLst>
                          </p:cTn>
                        </p:par>
                        <p:par>
                          <p:cTn id="8" fill="hold" nodeType="afterGroup">
                            <p:stCondLst>
                              <p:cond delay="2000"/>
                            </p:stCondLst>
                            <p:childTnLst>
                              <p:par>
                                <p:cTn id="9" presetID="10" presetClass="entr" presetSubtype="0" fill="hold" grpId="0" nodeType="afterEffect">
                                  <p:stCondLst>
                                    <p:cond delay="0"/>
                                  </p:stCondLst>
                                  <p:childTnLst>
                                    <p:set>
                                      <p:cBhvr>
                                        <p:cTn id="10" dur="1" fill="hold">
                                          <p:stCondLst>
                                            <p:cond delay="0"/>
                                          </p:stCondLst>
                                        </p:cTn>
                                        <p:tgtEl>
                                          <p:spTgt spid="285703"/>
                                        </p:tgtEl>
                                        <p:attrNameLst>
                                          <p:attrName>style.visibility</p:attrName>
                                        </p:attrNameLst>
                                      </p:cBhvr>
                                      <p:to>
                                        <p:strVal val="visible"/>
                                      </p:to>
                                    </p:set>
                                    <p:animEffect transition="in" filter="fade">
                                      <p:cBhvr>
                                        <p:cTn id="11" dur="1000"/>
                                        <p:tgtEl>
                                          <p:spTgt spid="285703"/>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85706">
                                            <p:txEl>
                                              <p:pRg st="0" end="0"/>
                                            </p:txEl>
                                          </p:spTgt>
                                        </p:tgtEl>
                                        <p:attrNameLst>
                                          <p:attrName>style.visibility</p:attrName>
                                        </p:attrNameLst>
                                      </p:cBhvr>
                                      <p:to>
                                        <p:strVal val="visible"/>
                                      </p:to>
                                    </p:set>
                                    <p:animEffect transition="in" filter="fade">
                                      <p:cBhvr>
                                        <p:cTn id="16" dur="1000"/>
                                        <p:tgtEl>
                                          <p:spTgt spid="285706">
                                            <p:txEl>
                                              <p:pRg st="0" end="0"/>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85706">
                                            <p:txEl>
                                              <p:pRg st="1" end="1"/>
                                            </p:txEl>
                                          </p:spTgt>
                                        </p:tgtEl>
                                        <p:attrNameLst>
                                          <p:attrName>style.visibility</p:attrName>
                                        </p:attrNameLst>
                                      </p:cBhvr>
                                      <p:to>
                                        <p:strVal val="visible"/>
                                      </p:to>
                                    </p:set>
                                    <p:animEffect transition="in" filter="fade">
                                      <p:cBhvr>
                                        <p:cTn id="19" dur="1000"/>
                                        <p:tgtEl>
                                          <p:spTgt spid="285706">
                                            <p:txEl>
                                              <p:pRg st="1" end="1"/>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85706">
                                            <p:txEl>
                                              <p:pRg st="2" end="2"/>
                                            </p:txEl>
                                          </p:spTgt>
                                        </p:tgtEl>
                                        <p:attrNameLst>
                                          <p:attrName>style.visibility</p:attrName>
                                        </p:attrNameLst>
                                      </p:cBhvr>
                                      <p:to>
                                        <p:strVal val="visible"/>
                                      </p:to>
                                    </p:set>
                                    <p:animEffect transition="in" filter="fade">
                                      <p:cBhvr>
                                        <p:cTn id="22" dur="1000"/>
                                        <p:tgtEl>
                                          <p:spTgt spid="285706">
                                            <p:txEl>
                                              <p:pRg st="2" end="2"/>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285706">
                                            <p:txEl>
                                              <p:pRg st="3" end="3"/>
                                            </p:txEl>
                                          </p:spTgt>
                                        </p:tgtEl>
                                        <p:attrNameLst>
                                          <p:attrName>style.visibility</p:attrName>
                                        </p:attrNameLst>
                                      </p:cBhvr>
                                      <p:to>
                                        <p:strVal val="visible"/>
                                      </p:to>
                                    </p:set>
                                    <p:animEffect transition="in" filter="fade">
                                      <p:cBhvr>
                                        <p:cTn id="25" dur="1000"/>
                                        <p:tgtEl>
                                          <p:spTgt spid="285706">
                                            <p:txEl>
                                              <p:pRg st="3" end="3"/>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285706">
                                            <p:txEl>
                                              <p:pRg st="4" end="4"/>
                                            </p:txEl>
                                          </p:spTgt>
                                        </p:tgtEl>
                                        <p:attrNameLst>
                                          <p:attrName>style.visibility</p:attrName>
                                        </p:attrNameLst>
                                      </p:cBhvr>
                                      <p:to>
                                        <p:strVal val="visible"/>
                                      </p:to>
                                    </p:set>
                                    <p:animEffect transition="in" filter="fade">
                                      <p:cBhvr>
                                        <p:cTn id="28" dur="1000"/>
                                        <p:tgtEl>
                                          <p:spTgt spid="285706">
                                            <p:txEl>
                                              <p:pRg st="4" end="4"/>
                                            </p:tx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85706">
                                            <p:txEl>
                                              <p:pRg st="5" end="5"/>
                                            </p:txEl>
                                          </p:spTgt>
                                        </p:tgtEl>
                                        <p:attrNameLst>
                                          <p:attrName>style.visibility</p:attrName>
                                        </p:attrNameLst>
                                      </p:cBhvr>
                                      <p:to>
                                        <p:strVal val="visible"/>
                                      </p:to>
                                    </p:set>
                                    <p:animEffect transition="in" filter="fade">
                                      <p:cBhvr>
                                        <p:cTn id="31" dur="1000"/>
                                        <p:tgtEl>
                                          <p:spTgt spid="285706">
                                            <p:txEl>
                                              <p:pRg st="5" end="5"/>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285706">
                                            <p:txEl>
                                              <p:pRg st="6" end="6"/>
                                            </p:txEl>
                                          </p:spTgt>
                                        </p:tgtEl>
                                        <p:attrNameLst>
                                          <p:attrName>style.visibility</p:attrName>
                                        </p:attrNameLst>
                                      </p:cBhvr>
                                      <p:to>
                                        <p:strVal val="visible"/>
                                      </p:to>
                                    </p:set>
                                    <p:animEffect transition="in" filter="fade">
                                      <p:cBhvr>
                                        <p:cTn id="34" dur="1000"/>
                                        <p:tgtEl>
                                          <p:spTgt spid="285706">
                                            <p:txEl>
                                              <p:pRg st="6" end="6"/>
                                            </p:txEl>
                                          </p:spTgt>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285707">
                                            <p:txEl>
                                              <p:pRg st="0" end="0"/>
                                            </p:txEl>
                                          </p:spTgt>
                                        </p:tgtEl>
                                        <p:attrNameLst>
                                          <p:attrName>style.visibility</p:attrName>
                                        </p:attrNameLst>
                                      </p:cBhvr>
                                      <p:to>
                                        <p:strVal val="visible"/>
                                      </p:to>
                                    </p:set>
                                    <p:animEffect transition="in" filter="fade">
                                      <p:cBhvr>
                                        <p:cTn id="39" dur="1000"/>
                                        <p:tgtEl>
                                          <p:spTgt spid="285707">
                                            <p:txEl>
                                              <p:pRg st="0" end="0"/>
                                            </p:txEl>
                                          </p:spTgt>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85707">
                                            <p:txEl>
                                              <p:pRg st="1" end="1"/>
                                            </p:txEl>
                                          </p:spTgt>
                                        </p:tgtEl>
                                        <p:attrNameLst>
                                          <p:attrName>style.visibility</p:attrName>
                                        </p:attrNameLst>
                                      </p:cBhvr>
                                      <p:to>
                                        <p:strVal val="visible"/>
                                      </p:to>
                                    </p:set>
                                    <p:animEffect transition="in" filter="fade">
                                      <p:cBhvr>
                                        <p:cTn id="42" dur="1000"/>
                                        <p:tgtEl>
                                          <p:spTgt spid="285707">
                                            <p:txEl>
                                              <p:pRg st="1" end="1"/>
                                            </p:txEl>
                                          </p:spTgt>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85707">
                                            <p:txEl>
                                              <p:pRg st="2" end="2"/>
                                            </p:txEl>
                                          </p:spTgt>
                                        </p:tgtEl>
                                        <p:attrNameLst>
                                          <p:attrName>style.visibility</p:attrName>
                                        </p:attrNameLst>
                                      </p:cBhvr>
                                      <p:to>
                                        <p:strVal val="visible"/>
                                      </p:to>
                                    </p:set>
                                    <p:animEffect transition="in" filter="fade">
                                      <p:cBhvr>
                                        <p:cTn id="45" dur="1000"/>
                                        <p:tgtEl>
                                          <p:spTgt spid="285707">
                                            <p:txEl>
                                              <p:pRg st="2" end="2"/>
                                            </p:txEl>
                                          </p:spTgt>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285707">
                                            <p:txEl>
                                              <p:pRg st="3" end="3"/>
                                            </p:txEl>
                                          </p:spTgt>
                                        </p:tgtEl>
                                        <p:attrNameLst>
                                          <p:attrName>style.visibility</p:attrName>
                                        </p:attrNameLst>
                                      </p:cBhvr>
                                      <p:to>
                                        <p:strVal val="visible"/>
                                      </p:to>
                                    </p:set>
                                    <p:animEffect transition="in" filter="fade">
                                      <p:cBhvr>
                                        <p:cTn id="48" dur="1000"/>
                                        <p:tgtEl>
                                          <p:spTgt spid="285707">
                                            <p:txEl>
                                              <p:pRg st="3" end="3"/>
                                            </p:txEl>
                                          </p:spTgt>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285707">
                                            <p:txEl>
                                              <p:pRg st="4" end="4"/>
                                            </p:txEl>
                                          </p:spTgt>
                                        </p:tgtEl>
                                        <p:attrNameLst>
                                          <p:attrName>style.visibility</p:attrName>
                                        </p:attrNameLst>
                                      </p:cBhvr>
                                      <p:to>
                                        <p:strVal val="visible"/>
                                      </p:to>
                                    </p:set>
                                    <p:animEffect transition="in" filter="fade">
                                      <p:cBhvr>
                                        <p:cTn id="51" dur="1000"/>
                                        <p:tgtEl>
                                          <p:spTgt spid="285707">
                                            <p:txEl>
                                              <p:pRg st="4" end="4"/>
                                            </p:txEl>
                                          </p:spTgt>
                                        </p:tgtEl>
                                      </p:cBhvr>
                                    </p:animEffect>
                                  </p:childTnLst>
                                </p:cTn>
                              </p:par>
                            </p:childTnLst>
                          </p:cTn>
                        </p:par>
                      </p:childTnLst>
                    </p:cTn>
                  </p:par>
                  <p:par>
                    <p:cTn id="52" fill="hold" nodeType="clickPar">
                      <p:stCondLst>
                        <p:cond delay="indefinite"/>
                      </p:stCondLst>
                      <p:childTnLst>
                        <p:par>
                          <p:cTn id="53" fill="hold" nodeType="withGroup">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285711"/>
                                        </p:tgtEl>
                                        <p:attrNameLst>
                                          <p:attrName>style.visibility</p:attrName>
                                        </p:attrNameLst>
                                      </p:cBhvr>
                                      <p:to>
                                        <p:strVal val="visible"/>
                                      </p:to>
                                    </p:set>
                                    <p:animEffect transition="in" filter="fade">
                                      <p:cBhvr>
                                        <p:cTn id="56" dur="1000"/>
                                        <p:tgtEl>
                                          <p:spTgt spid="2857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707" grpId="0" build="allAtOnce"/>
      <p:bldP spid="285706" grpId="0" build="allAtOnce"/>
      <p:bldP spid="285702" grpId="0"/>
      <p:bldP spid="285703" grpId="0"/>
      <p:bldP spid="28571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2"/>
          <p:cNvSpPr>
            <a:spLocks noGrp="1"/>
          </p:cNvSpPr>
          <p:nvPr>
            <p:ph type="title"/>
          </p:nvPr>
        </p:nvSpPr>
        <p:spPr/>
        <p:txBody>
          <a:bodyPr/>
          <a:lstStyle/>
          <a:p>
            <a:r>
              <a:rPr lang="en-US" altLang="en-US" smtClean="0"/>
              <a:t>Iron Absorption</a:t>
            </a:r>
          </a:p>
        </p:txBody>
      </p:sp>
      <p:sp>
        <p:nvSpPr>
          <p:cNvPr id="374787" name="Rectangle 3">
            <a:extLst>
              <a:ext uri="{FF2B5EF4-FFF2-40B4-BE49-F238E27FC236}">
                <a16:creationId xmlns="" xmlns:a16="http://schemas.microsoft.com/office/drawing/2014/main" id="{2EB911C1-60CC-4A05-A0C2-8316FD164D29}"/>
              </a:ext>
            </a:extLst>
          </p:cNvPr>
          <p:cNvSpPr>
            <a:spLocks noGrp="1" noChangeArrowheads="1"/>
          </p:cNvSpPr>
          <p:nvPr>
            <p:ph idx="1"/>
          </p:nvPr>
        </p:nvSpPr>
        <p:spPr>
          <a:xfrm>
            <a:off x="2028825" y="1143001"/>
            <a:ext cx="8229600" cy="4983163"/>
          </a:xfrm>
        </p:spPr>
        <p:txBody>
          <a:bodyPr/>
          <a:lstStyle/>
          <a:p>
            <a:pPr>
              <a:spcBef>
                <a:spcPts val="0"/>
              </a:spcBef>
              <a:defRPr/>
            </a:pPr>
            <a:r>
              <a:rPr lang="en-US" dirty="0"/>
              <a:t>~10% of dietary iron absorbed, exclusively in duodenum</a:t>
            </a:r>
          </a:p>
          <a:p>
            <a:pPr>
              <a:spcBef>
                <a:spcPts val="0"/>
              </a:spcBef>
              <a:defRPr/>
            </a:pPr>
            <a:r>
              <a:rPr lang="en-US" dirty="0"/>
              <a:t>Varies with:</a:t>
            </a:r>
          </a:p>
          <a:p>
            <a:pPr lvl="1">
              <a:spcBef>
                <a:spcPts val="0"/>
              </a:spcBef>
              <a:defRPr/>
            </a:pPr>
            <a:r>
              <a:rPr lang="en-US" dirty="0"/>
              <a:t>Iron content of diet, bioavailability of dietary iron, and iron stores</a:t>
            </a:r>
          </a:p>
          <a:p>
            <a:pPr>
              <a:spcBef>
                <a:spcPts val="0"/>
              </a:spcBef>
              <a:defRPr/>
            </a:pPr>
            <a:r>
              <a:rPr lang="en-US" dirty="0"/>
              <a:t>Heme iron (30-70%) &gt; non-heme iron (&lt; 5%)</a:t>
            </a:r>
          </a:p>
          <a:p>
            <a:pPr>
              <a:spcBef>
                <a:spcPts val="0"/>
              </a:spcBef>
              <a:defRPr/>
            </a:pPr>
            <a:r>
              <a:rPr lang="en-US" dirty="0"/>
              <a:t>Ferrous (Fe</a:t>
            </a:r>
            <a:r>
              <a:rPr lang="en-US" baseline="30000" dirty="0"/>
              <a:t>+2</a:t>
            </a:r>
            <a:r>
              <a:rPr lang="en-US" dirty="0"/>
              <a:t>) &gt; Ferric (Fe</a:t>
            </a:r>
            <a:r>
              <a:rPr lang="en-US" baseline="30000" dirty="0"/>
              <a:t>+3</a:t>
            </a:r>
            <a:r>
              <a:rPr lang="en-US" dirty="0"/>
              <a:t>)</a:t>
            </a:r>
          </a:p>
          <a:p>
            <a:pPr>
              <a:spcBef>
                <a:spcPts val="0"/>
              </a:spcBef>
              <a:defRPr/>
            </a:pPr>
            <a:r>
              <a:rPr lang="en-US" u="sng" dirty="0"/>
              <a:t>Enhanced by</a:t>
            </a:r>
            <a:r>
              <a:rPr lang="en-US" dirty="0"/>
              <a:t>:	            </a:t>
            </a:r>
            <a:r>
              <a:rPr lang="en-US" u="sng" dirty="0"/>
              <a:t>Depressed by</a:t>
            </a:r>
            <a:r>
              <a:rPr lang="en-US" dirty="0"/>
              <a:t>:</a:t>
            </a:r>
          </a:p>
          <a:p>
            <a:pPr marL="0" indent="0">
              <a:spcBef>
                <a:spcPts val="0"/>
              </a:spcBef>
              <a:buNone/>
              <a:defRPr/>
            </a:pPr>
            <a:r>
              <a:rPr lang="en-US" dirty="0"/>
              <a:t>     Red meat			Vegetable fiber	Tea/Tannin</a:t>
            </a:r>
          </a:p>
          <a:p>
            <a:pPr marL="0" indent="0">
              <a:spcBef>
                <a:spcPts val="0"/>
              </a:spcBef>
              <a:buNone/>
              <a:defRPr/>
            </a:pPr>
            <a:r>
              <a:rPr lang="en-US" dirty="0"/>
              <a:t>     Ascorbic acid		</a:t>
            </a:r>
            <a:r>
              <a:rPr lang="en-US" dirty="0" err="1"/>
              <a:t>Phytates</a:t>
            </a:r>
            <a:r>
              <a:rPr lang="en-US" dirty="0"/>
              <a:t>		Egg yolk</a:t>
            </a:r>
          </a:p>
          <a:p>
            <a:pPr marL="0" indent="0">
              <a:spcBef>
                <a:spcPts val="0"/>
              </a:spcBef>
              <a:buNone/>
              <a:defRPr/>
            </a:pPr>
            <a:r>
              <a:rPr lang="en-US" dirty="0"/>
              <a:t>     Breast milk		Phosphates		Cow milk</a:t>
            </a:r>
          </a:p>
        </p:txBody>
      </p:sp>
      <p:sp>
        <p:nvSpPr>
          <p:cNvPr id="6" name="Rectangle 5"/>
          <p:cNvSpPr>
            <a:spLocks noChangeArrowheads="1"/>
          </p:cNvSpPr>
          <p:nvPr/>
        </p:nvSpPr>
        <p:spPr bwMode="auto">
          <a:xfrm>
            <a:off x="8382000" y="5334001"/>
            <a:ext cx="1600200" cy="487363"/>
          </a:xfrm>
          <a:prstGeom prst="rect">
            <a:avLst/>
          </a:prstGeom>
          <a:noFill/>
          <a:ln w="38100" algn="ctr">
            <a:solidFill>
              <a:srgbClr val="FF66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87045"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403DE78F-0810-49AA-9AF0-DE2767B54F11}" type="slidenum">
              <a:rPr lang="en-US" altLang="en-US" sz="1200"/>
              <a:pPr>
                <a:spcBef>
                  <a:spcPct val="0"/>
                </a:spcBef>
                <a:buFontTx/>
                <a:buNone/>
              </a:pPr>
              <a:t>39</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74787">
                                            <p:txEl>
                                              <p:pRg st="5" end="5"/>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74787">
                                            <p:txEl>
                                              <p:pRg st="6" end="6"/>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74787">
                                            <p:txEl>
                                              <p:pRg st="7" end="7"/>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74787">
                                            <p:txEl>
                                              <p:pRg st="8" end="8"/>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 xmlns:a16="http://schemas.microsoft.com/office/drawing/2014/main" id="{C2E9B27B-91B6-48E7-8541-D040B668B35F}"/>
              </a:ext>
            </a:extLst>
          </p:cNvPr>
          <p:cNvSpPr/>
          <p:nvPr/>
        </p:nvSpPr>
        <p:spPr>
          <a:xfrm>
            <a:off x="1981200" y="3044825"/>
            <a:ext cx="8382000" cy="318135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119063" indent="-119063">
              <a:buFont typeface="Arial" panose="020B0604020202020204" pitchFamily="34" charset="0"/>
              <a:buChar char="•"/>
              <a:defRPr/>
            </a:pPr>
            <a:r>
              <a:rPr lang="en-US" dirty="0">
                <a:solidFill>
                  <a:schemeClr val="tx1"/>
                </a:solidFill>
              </a:rPr>
              <a:t>Hematopoiesis in the developing embryo occurs in multiple waves and at different anatomic sites. </a:t>
            </a:r>
          </a:p>
          <a:p>
            <a:pPr marL="119063" indent="-119063">
              <a:buFont typeface="Arial" panose="020B0604020202020204" pitchFamily="34" charset="0"/>
              <a:buChar char="•"/>
              <a:defRPr/>
            </a:pPr>
            <a:r>
              <a:rPr lang="en-US" b="1" dirty="0">
                <a:solidFill>
                  <a:schemeClr val="tx1"/>
                </a:solidFill>
              </a:rPr>
              <a:t>First wave </a:t>
            </a:r>
            <a:r>
              <a:rPr lang="en-US" dirty="0">
                <a:solidFill>
                  <a:schemeClr val="tx1"/>
                </a:solidFill>
              </a:rPr>
              <a:t>occurs in the yolk sack, an extraembryonic tissue derived from mesoderm and produces primitive erythroid cells (</a:t>
            </a:r>
            <a:r>
              <a:rPr lang="en-US" b="1" dirty="0" err="1">
                <a:solidFill>
                  <a:schemeClr val="tx1"/>
                </a:solidFill>
              </a:rPr>
              <a:t>EryP</a:t>
            </a:r>
            <a:r>
              <a:rPr lang="en-US" dirty="0">
                <a:solidFill>
                  <a:schemeClr val="tx1"/>
                </a:solidFill>
              </a:rPr>
              <a:t>). </a:t>
            </a:r>
            <a:r>
              <a:rPr lang="en-US" dirty="0" err="1">
                <a:solidFill>
                  <a:schemeClr val="tx1"/>
                </a:solidFill>
              </a:rPr>
              <a:t>EryP</a:t>
            </a:r>
            <a:r>
              <a:rPr lang="en-US" dirty="0">
                <a:solidFill>
                  <a:schemeClr val="tx1"/>
                </a:solidFill>
              </a:rPr>
              <a:t> provide oxygen to the embryo &amp; stimulate vessel development. </a:t>
            </a:r>
          </a:p>
          <a:p>
            <a:pPr marL="119063" indent="-119063">
              <a:buFont typeface="Arial" panose="020B0604020202020204" pitchFamily="34" charset="0"/>
              <a:buChar char="•"/>
              <a:defRPr/>
            </a:pPr>
            <a:r>
              <a:rPr lang="en-US" b="1" dirty="0">
                <a:solidFill>
                  <a:schemeClr val="tx1"/>
                </a:solidFill>
              </a:rPr>
              <a:t>Second wave</a:t>
            </a:r>
            <a:r>
              <a:rPr lang="en-US" dirty="0">
                <a:solidFill>
                  <a:schemeClr val="tx1"/>
                </a:solidFill>
              </a:rPr>
              <a:t> arises in the yolk sac, but is “definitive” (</a:t>
            </a:r>
            <a:r>
              <a:rPr lang="en-US" b="1" dirty="0">
                <a:solidFill>
                  <a:schemeClr val="tx1"/>
                </a:solidFill>
              </a:rPr>
              <a:t>Fetal </a:t>
            </a:r>
            <a:r>
              <a:rPr lang="en-US" b="1" dirty="0" err="1">
                <a:solidFill>
                  <a:schemeClr val="tx1"/>
                </a:solidFill>
              </a:rPr>
              <a:t>EryD</a:t>
            </a:r>
            <a:r>
              <a:rPr lang="en-US" dirty="0">
                <a:solidFill>
                  <a:schemeClr val="tx1"/>
                </a:solidFill>
              </a:rPr>
              <a:t>) erythroid, mega, &amp; myeloid. </a:t>
            </a:r>
          </a:p>
          <a:p>
            <a:pPr marL="119063" indent="-119063">
              <a:buFont typeface="Arial" panose="020B0604020202020204" pitchFamily="34" charset="0"/>
              <a:buChar char="•"/>
              <a:defRPr/>
            </a:pPr>
            <a:r>
              <a:rPr lang="en-US" b="1" dirty="0">
                <a:solidFill>
                  <a:schemeClr val="tx1"/>
                </a:solidFill>
              </a:rPr>
              <a:t>Third wave</a:t>
            </a:r>
            <a:r>
              <a:rPr lang="en-US" dirty="0">
                <a:solidFill>
                  <a:schemeClr val="tx1"/>
                </a:solidFill>
              </a:rPr>
              <a:t> HSCs emerge within the major arteries of the embryo, yolk sac, and placenta. HSCs home to and expand within the fetal liver by 7-8 weeks where they undergo robust expansion and differentiation of definitive erythroid cells (Fetal </a:t>
            </a:r>
            <a:r>
              <a:rPr lang="en-US" dirty="0" err="1">
                <a:solidFill>
                  <a:schemeClr val="tx1"/>
                </a:solidFill>
              </a:rPr>
              <a:t>EryD</a:t>
            </a:r>
            <a:r>
              <a:rPr lang="en-US" dirty="0">
                <a:solidFill>
                  <a:schemeClr val="tx1"/>
                </a:solidFill>
              </a:rPr>
              <a:t>).  </a:t>
            </a:r>
          </a:p>
          <a:p>
            <a:pPr marL="119063" indent="-119063">
              <a:buFont typeface="Arial" panose="020B0604020202020204" pitchFamily="34" charset="0"/>
              <a:buChar char="•"/>
              <a:defRPr/>
            </a:pPr>
            <a:r>
              <a:rPr lang="en-US" dirty="0">
                <a:solidFill>
                  <a:schemeClr val="tx1"/>
                </a:solidFill>
              </a:rPr>
              <a:t>Erythropoiesis moves to the BM at ~7 months and hepatic production decreases during the 3rd trimester and ceases soon after birth. </a:t>
            </a:r>
          </a:p>
          <a:p>
            <a:pPr marL="119063" indent="-119063">
              <a:buFont typeface="Arial" panose="020B0604020202020204" pitchFamily="34" charset="0"/>
              <a:buChar char="•"/>
              <a:defRPr/>
            </a:pPr>
            <a:r>
              <a:rPr lang="en-US" dirty="0">
                <a:solidFill>
                  <a:schemeClr val="tx1"/>
                </a:solidFill>
              </a:rPr>
              <a:t>Definitive erythroid cells (</a:t>
            </a:r>
            <a:r>
              <a:rPr lang="en-US" b="1" dirty="0">
                <a:solidFill>
                  <a:schemeClr val="tx1"/>
                </a:solidFill>
              </a:rPr>
              <a:t>Adult </a:t>
            </a:r>
            <a:r>
              <a:rPr lang="en-US" b="1" dirty="0" err="1">
                <a:solidFill>
                  <a:schemeClr val="tx1"/>
                </a:solidFill>
              </a:rPr>
              <a:t>EryD</a:t>
            </a:r>
            <a:r>
              <a:rPr lang="en-US" dirty="0">
                <a:solidFill>
                  <a:schemeClr val="tx1"/>
                </a:solidFill>
              </a:rPr>
              <a:t>) are produced continuously from HSCs in the bone marrow throughout postnatal life. </a:t>
            </a:r>
          </a:p>
        </p:txBody>
      </p:sp>
      <p:sp>
        <p:nvSpPr>
          <p:cNvPr id="18435" name="Title 12"/>
          <p:cNvSpPr>
            <a:spLocks noGrp="1"/>
          </p:cNvSpPr>
          <p:nvPr>
            <p:ph type="title"/>
          </p:nvPr>
        </p:nvSpPr>
        <p:spPr/>
        <p:txBody>
          <a:bodyPr/>
          <a:lstStyle/>
          <a:p>
            <a:r>
              <a:rPr lang="en-US" altLang="en-US" smtClean="0"/>
              <a:t>Erythroid Development</a:t>
            </a:r>
          </a:p>
        </p:txBody>
      </p:sp>
      <p:pic>
        <p:nvPicPr>
          <p:cNvPr id="18436" name="Content Placeholder 6"/>
          <p:cNvPicPr>
            <a:picLocks noGrp="1" noChangeAspect="1" noChangeArrowheads="1"/>
          </p:cNvPicPr>
          <p:nvPr>
            <p:ph idx="1"/>
          </p:nvPr>
        </p:nvPicPr>
        <p:blipFill>
          <a:blip r:embed="rId4">
            <a:extLst>
              <a:ext uri="{28A0092B-C50C-407E-A947-70E740481C1C}">
                <a14:useLocalDpi xmlns:a14="http://schemas.microsoft.com/office/drawing/2010/main" val="0"/>
              </a:ext>
            </a:extLst>
          </a:blip>
          <a:srcRect b="78386"/>
          <a:stretch>
            <a:fillRect/>
          </a:stretch>
        </p:blipFill>
        <p:spPr>
          <a:xfrm>
            <a:off x="1981200" y="936625"/>
            <a:ext cx="8229600" cy="1143000"/>
          </a:xfrm>
        </p:spPr>
      </p:pic>
      <p:sp>
        <p:nvSpPr>
          <p:cNvPr id="18437" name="Slide Number Placeholder 3"/>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8A10CF1B-CDF4-4F82-8ECD-682FD903FF8E}" type="slidenum">
              <a:rPr lang="en-US" altLang="en-US" sz="1200">
                <a:solidFill>
                  <a:srgbClr val="898989"/>
                </a:solidFill>
              </a:rPr>
              <a:pPr>
                <a:spcBef>
                  <a:spcPct val="0"/>
                </a:spcBef>
                <a:buFontTx/>
                <a:buNone/>
              </a:pPr>
              <a:t>4</a:t>
            </a:fld>
            <a:endParaRPr lang="en-US" altLang="en-US" sz="1200">
              <a:solidFill>
                <a:srgbClr val="898989"/>
              </a:solidFill>
            </a:endParaRPr>
          </a:p>
        </p:txBody>
      </p:sp>
      <p:graphicFrame>
        <p:nvGraphicFramePr>
          <p:cNvPr id="18438" name="Object 13"/>
          <p:cNvGraphicFramePr>
            <a:graphicFrameLocks noChangeAspect="1"/>
          </p:cNvGraphicFramePr>
          <p:nvPr/>
        </p:nvGraphicFramePr>
        <p:xfrm>
          <a:off x="2803525" y="2079626"/>
          <a:ext cx="7219950" cy="581025"/>
        </p:xfrm>
        <a:graphic>
          <a:graphicData uri="http://schemas.openxmlformats.org/presentationml/2006/ole">
            <mc:AlternateContent xmlns:mc="http://schemas.openxmlformats.org/markup-compatibility/2006">
              <mc:Choice xmlns:v="urn:schemas-microsoft-com:vml" Requires="v">
                <p:oleObj spid="_x0000_s18452" name="Image" r:id="rId5" imgW="11834921" imgH="952381" progId="Photoshop.Image.11">
                  <p:embed/>
                </p:oleObj>
              </mc:Choice>
              <mc:Fallback>
                <p:oleObj name="Image" r:id="rId5" imgW="11834921" imgH="952381" progId="Photoshop.Image.11">
                  <p:embed/>
                  <p:pic>
                    <p:nvPicPr>
                      <p:cNvPr id="0" name="Object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03525" y="2079626"/>
                        <a:ext cx="7219950"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140"/>
          <p:cNvSpPr>
            <a:spLocks noChangeArrowheads="1"/>
          </p:cNvSpPr>
          <p:nvPr/>
        </p:nvSpPr>
        <p:spPr bwMode="auto">
          <a:xfrm>
            <a:off x="1524000" y="6051550"/>
            <a:ext cx="9144000" cy="80645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Times" panose="02020603050405020304" pitchFamily="18" charset="0"/>
            </a:endParaRPr>
          </a:p>
        </p:txBody>
      </p:sp>
      <p:sp>
        <p:nvSpPr>
          <p:cNvPr id="88067" name="Freeform 129"/>
          <p:cNvSpPr>
            <a:spLocks/>
          </p:cNvSpPr>
          <p:nvPr/>
        </p:nvSpPr>
        <p:spPr bwMode="auto">
          <a:xfrm>
            <a:off x="2554288" y="868363"/>
            <a:ext cx="2316162" cy="1509712"/>
          </a:xfrm>
          <a:custGeom>
            <a:avLst/>
            <a:gdLst>
              <a:gd name="T0" fmla="*/ 2147483646 w 1461"/>
              <a:gd name="T1" fmla="*/ 2147483646 h 636"/>
              <a:gd name="T2" fmla="*/ 2147483646 w 1461"/>
              <a:gd name="T3" fmla="*/ 2147483646 h 636"/>
              <a:gd name="T4" fmla="*/ 2147483646 w 1461"/>
              <a:gd name="T5" fmla="*/ 2147483646 h 636"/>
              <a:gd name="T6" fmla="*/ 2147483646 w 1461"/>
              <a:gd name="T7" fmla="*/ 2147483646 h 636"/>
              <a:gd name="T8" fmla="*/ 2147483646 w 1461"/>
              <a:gd name="T9" fmla="*/ 2147483646 h 636"/>
              <a:gd name="T10" fmla="*/ 2147483646 w 1461"/>
              <a:gd name="T11" fmla="*/ 2147483646 h 636"/>
              <a:gd name="T12" fmla="*/ 2147483646 w 1461"/>
              <a:gd name="T13" fmla="*/ 2147483646 h 636"/>
              <a:gd name="T14" fmla="*/ 2147483646 w 1461"/>
              <a:gd name="T15" fmla="*/ 2147483646 h 636"/>
              <a:gd name="T16" fmla="*/ 2147483646 w 1461"/>
              <a:gd name="T17" fmla="*/ 2147483646 h 636"/>
              <a:gd name="T18" fmla="*/ 2147483646 w 1461"/>
              <a:gd name="T19" fmla="*/ 2147483646 h 636"/>
              <a:gd name="T20" fmla="*/ 2147483646 w 1461"/>
              <a:gd name="T21" fmla="*/ 2147483646 h 636"/>
              <a:gd name="T22" fmla="*/ 2147483646 w 1461"/>
              <a:gd name="T23" fmla="*/ 2147483646 h 636"/>
              <a:gd name="T24" fmla="*/ 2147483646 w 1461"/>
              <a:gd name="T25" fmla="*/ 2147483646 h 636"/>
              <a:gd name="T26" fmla="*/ 2147483646 w 1461"/>
              <a:gd name="T27" fmla="*/ 2147483646 h 636"/>
              <a:gd name="T28" fmla="*/ 2147483646 w 1461"/>
              <a:gd name="T29" fmla="*/ 2147483646 h 636"/>
              <a:gd name="T30" fmla="*/ 2147483646 w 1461"/>
              <a:gd name="T31" fmla="*/ 2147483646 h 636"/>
              <a:gd name="T32" fmla="*/ 2147483646 w 1461"/>
              <a:gd name="T33" fmla="*/ 2147483646 h 636"/>
              <a:gd name="T34" fmla="*/ 2147483646 w 1461"/>
              <a:gd name="T35" fmla="*/ 2147483646 h 636"/>
              <a:gd name="T36" fmla="*/ 2147483646 w 1461"/>
              <a:gd name="T37" fmla="*/ 2147483646 h 636"/>
              <a:gd name="T38" fmla="*/ 2147483646 w 1461"/>
              <a:gd name="T39" fmla="*/ 2147483646 h 636"/>
              <a:gd name="T40" fmla="*/ 2147483646 w 1461"/>
              <a:gd name="T41" fmla="*/ 2147483646 h 636"/>
              <a:gd name="T42" fmla="*/ 2147483646 w 1461"/>
              <a:gd name="T43" fmla="*/ 2147483646 h 636"/>
              <a:gd name="T44" fmla="*/ 2147483646 w 1461"/>
              <a:gd name="T45" fmla="*/ 2147483646 h 636"/>
              <a:gd name="T46" fmla="*/ 2147483646 w 1461"/>
              <a:gd name="T47" fmla="*/ 2147483646 h 636"/>
              <a:gd name="T48" fmla="*/ 2147483646 w 1461"/>
              <a:gd name="T49" fmla="*/ 2147483646 h 636"/>
              <a:gd name="T50" fmla="*/ 2147483646 w 1461"/>
              <a:gd name="T51" fmla="*/ 2147483646 h 636"/>
              <a:gd name="T52" fmla="*/ 2147483646 w 1461"/>
              <a:gd name="T53" fmla="*/ 2147483646 h 636"/>
              <a:gd name="T54" fmla="*/ 2147483646 w 1461"/>
              <a:gd name="T55" fmla="*/ 2147483646 h 636"/>
              <a:gd name="T56" fmla="*/ 2147483646 w 1461"/>
              <a:gd name="T57" fmla="*/ 2147483646 h 636"/>
              <a:gd name="T58" fmla="*/ 2147483646 w 1461"/>
              <a:gd name="T59" fmla="*/ 2147483646 h 636"/>
              <a:gd name="T60" fmla="*/ 2147483646 w 1461"/>
              <a:gd name="T61" fmla="*/ 2147483646 h 636"/>
              <a:gd name="T62" fmla="*/ 2147483646 w 1461"/>
              <a:gd name="T63" fmla="*/ 2147483646 h 636"/>
              <a:gd name="T64" fmla="*/ 2147483646 w 1461"/>
              <a:gd name="T65" fmla="*/ 2147483646 h 636"/>
              <a:gd name="T66" fmla="*/ 2147483646 w 1461"/>
              <a:gd name="T67" fmla="*/ 2147483646 h 636"/>
              <a:gd name="T68" fmla="*/ 2147483646 w 1461"/>
              <a:gd name="T69" fmla="*/ 2147483646 h 636"/>
              <a:gd name="T70" fmla="*/ 2147483646 w 1461"/>
              <a:gd name="T71" fmla="*/ 2147483646 h 636"/>
              <a:gd name="T72" fmla="*/ 2147483646 w 1461"/>
              <a:gd name="T73" fmla="*/ 2147483646 h 636"/>
              <a:gd name="T74" fmla="*/ 2147483646 w 1461"/>
              <a:gd name="T75" fmla="*/ 2147483646 h 636"/>
              <a:gd name="T76" fmla="*/ 2147483646 w 1461"/>
              <a:gd name="T77" fmla="*/ 2147483646 h 636"/>
              <a:gd name="T78" fmla="*/ 2147483646 w 1461"/>
              <a:gd name="T79" fmla="*/ 2147483646 h 636"/>
              <a:gd name="T80" fmla="*/ 2147483646 w 1461"/>
              <a:gd name="T81" fmla="*/ 2147483646 h 636"/>
              <a:gd name="T82" fmla="*/ 2147483646 w 1461"/>
              <a:gd name="T83" fmla="*/ 2147483646 h 636"/>
              <a:gd name="T84" fmla="*/ 2147483646 w 1461"/>
              <a:gd name="T85" fmla="*/ 2147483646 h 636"/>
              <a:gd name="T86" fmla="*/ 2147483646 w 1461"/>
              <a:gd name="T87" fmla="*/ 2147483646 h 636"/>
              <a:gd name="T88" fmla="*/ 2147483646 w 1461"/>
              <a:gd name="T89" fmla="*/ 2147483646 h 636"/>
              <a:gd name="T90" fmla="*/ 2147483646 w 1461"/>
              <a:gd name="T91" fmla="*/ 2147483646 h 636"/>
              <a:gd name="T92" fmla="*/ 2147483646 w 1461"/>
              <a:gd name="T93" fmla="*/ 2147483646 h 636"/>
              <a:gd name="T94" fmla="*/ 2147483646 w 1461"/>
              <a:gd name="T95" fmla="*/ 2147483646 h 636"/>
              <a:gd name="T96" fmla="*/ 2147483646 w 1461"/>
              <a:gd name="T97" fmla="*/ 2147483646 h 636"/>
              <a:gd name="T98" fmla="*/ 2147483646 w 1461"/>
              <a:gd name="T99" fmla="*/ 2147483646 h 636"/>
              <a:gd name="T100" fmla="*/ 2147483646 w 1461"/>
              <a:gd name="T101" fmla="*/ 2147483646 h 636"/>
              <a:gd name="T102" fmla="*/ 2147483646 w 1461"/>
              <a:gd name="T103" fmla="*/ 2147483646 h 636"/>
              <a:gd name="T104" fmla="*/ 2147483646 w 1461"/>
              <a:gd name="T105" fmla="*/ 2147483646 h 636"/>
              <a:gd name="T106" fmla="*/ 2147483646 w 1461"/>
              <a:gd name="T107" fmla="*/ 2147483646 h 636"/>
              <a:gd name="T108" fmla="*/ 2147483646 w 1461"/>
              <a:gd name="T109" fmla="*/ 2147483646 h 636"/>
              <a:gd name="T110" fmla="*/ 2147483646 w 1461"/>
              <a:gd name="T111" fmla="*/ 2147483646 h 636"/>
              <a:gd name="T112" fmla="*/ 2147483646 w 1461"/>
              <a:gd name="T113" fmla="*/ 2147483646 h 636"/>
              <a:gd name="T114" fmla="*/ 2147483646 w 1461"/>
              <a:gd name="T115" fmla="*/ 2147483646 h 636"/>
              <a:gd name="T116" fmla="*/ 2147483646 w 1461"/>
              <a:gd name="T117" fmla="*/ 2147483646 h 6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61"/>
              <a:gd name="T178" fmla="*/ 0 h 636"/>
              <a:gd name="T179" fmla="*/ 1461 w 1461"/>
              <a:gd name="T180" fmla="*/ 636 h 6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61" h="636">
                <a:moveTo>
                  <a:pt x="72" y="610"/>
                </a:moveTo>
                <a:cubicBezTo>
                  <a:pt x="66" y="573"/>
                  <a:pt x="57" y="545"/>
                  <a:pt x="40" y="514"/>
                </a:cubicBezTo>
                <a:cubicBezTo>
                  <a:pt x="32" y="500"/>
                  <a:pt x="15" y="476"/>
                  <a:pt x="15" y="476"/>
                </a:cubicBezTo>
                <a:cubicBezTo>
                  <a:pt x="12" y="437"/>
                  <a:pt x="8" y="399"/>
                  <a:pt x="8" y="361"/>
                </a:cubicBezTo>
                <a:cubicBezTo>
                  <a:pt x="8" y="341"/>
                  <a:pt x="0" y="315"/>
                  <a:pt x="15" y="303"/>
                </a:cubicBezTo>
                <a:cubicBezTo>
                  <a:pt x="33" y="288"/>
                  <a:pt x="61" y="299"/>
                  <a:pt x="85" y="297"/>
                </a:cubicBezTo>
                <a:cubicBezTo>
                  <a:pt x="155" y="306"/>
                  <a:pt x="125" y="293"/>
                  <a:pt x="111" y="342"/>
                </a:cubicBezTo>
                <a:cubicBezTo>
                  <a:pt x="115" y="430"/>
                  <a:pt x="111" y="435"/>
                  <a:pt x="130" y="495"/>
                </a:cubicBezTo>
                <a:cubicBezTo>
                  <a:pt x="132" y="520"/>
                  <a:pt x="119" y="551"/>
                  <a:pt x="136" y="572"/>
                </a:cubicBezTo>
                <a:cubicBezTo>
                  <a:pt x="136" y="573"/>
                  <a:pt x="187" y="556"/>
                  <a:pt x="200" y="553"/>
                </a:cubicBezTo>
                <a:cubicBezTo>
                  <a:pt x="213" y="544"/>
                  <a:pt x="226" y="535"/>
                  <a:pt x="239" y="527"/>
                </a:cubicBezTo>
                <a:cubicBezTo>
                  <a:pt x="245" y="522"/>
                  <a:pt x="258" y="514"/>
                  <a:pt x="258" y="514"/>
                </a:cubicBezTo>
                <a:cubicBezTo>
                  <a:pt x="268" y="480"/>
                  <a:pt x="249" y="488"/>
                  <a:pt x="239" y="457"/>
                </a:cubicBezTo>
                <a:cubicBezTo>
                  <a:pt x="230" y="401"/>
                  <a:pt x="212" y="343"/>
                  <a:pt x="181" y="297"/>
                </a:cubicBezTo>
                <a:cubicBezTo>
                  <a:pt x="165" y="248"/>
                  <a:pt x="188" y="303"/>
                  <a:pt x="156" y="271"/>
                </a:cubicBezTo>
                <a:cubicBezTo>
                  <a:pt x="123" y="238"/>
                  <a:pt x="178" y="261"/>
                  <a:pt x="130" y="246"/>
                </a:cubicBezTo>
                <a:cubicBezTo>
                  <a:pt x="114" y="221"/>
                  <a:pt x="114" y="198"/>
                  <a:pt x="98" y="175"/>
                </a:cubicBezTo>
                <a:cubicBezTo>
                  <a:pt x="120" y="152"/>
                  <a:pt x="138" y="153"/>
                  <a:pt x="168" y="143"/>
                </a:cubicBezTo>
                <a:cubicBezTo>
                  <a:pt x="221" y="161"/>
                  <a:pt x="183" y="204"/>
                  <a:pt x="232" y="220"/>
                </a:cubicBezTo>
                <a:cubicBezTo>
                  <a:pt x="239" y="241"/>
                  <a:pt x="246" y="262"/>
                  <a:pt x="252" y="284"/>
                </a:cubicBezTo>
                <a:cubicBezTo>
                  <a:pt x="252" y="298"/>
                  <a:pt x="250" y="419"/>
                  <a:pt x="271" y="450"/>
                </a:cubicBezTo>
                <a:cubicBezTo>
                  <a:pt x="274" y="455"/>
                  <a:pt x="283" y="454"/>
                  <a:pt x="290" y="457"/>
                </a:cubicBezTo>
                <a:cubicBezTo>
                  <a:pt x="297" y="482"/>
                  <a:pt x="296" y="492"/>
                  <a:pt x="322" y="502"/>
                </a:cubicBezTo>
                <a:cubicBezTo>
                  <a:pt x="328" y="497"/>
                  <a:pt x="335" y="494"/>
                  <a:pt x="341" y="489"/>
                </a:cubicBezTo>
                <a:cubicBezTo>
                  <a:pt x="351" y="477"/>
                  <a:pt x="367" y="450"/>
                  <a:pt x="367" y="450"/>
                </a:cubicBezTo>
                <a:cubicBezTo>
                  <a:pt x="360" y="377"/>
                  <a:pt x="349" y="324"/>
                  <a:pt x="328" y="258"/>
                </a:cubicBezTo>
                <a:cubicBezTo>
                  <a:pt x="324" y="245"/>
                  <a:pt x="323" y="230"/>
                  <a:pt x="316" y="220"/>
                </a:cubicBezTo>
                <a:cubicBezTo>
                  <a:pt x="301" y="198"/>
                  <a:pt x="303" y="205"/>
                  <a:pt x="296" y="182"/>
                </a:cubicBezTo>
                <a:cubicBezTo>
                  <a:pt x="285" y="151"/>
                  <a:pt x="282" y="118"/>
                  <a:pt x="264" y="92"/>
                </a:cubicBezTo>
                <a:cubicBezTo>
                  <a:pt x="276" y="57"/>
                  <a:pt x="288" y="51"/>
                  <a:pt x="322" y="41"/>
                </a:cubicBezTo>
                <a:cubicBezTo>
                  <a:pt x="376" y="121"/>
                  <a:pt x="368" y="231"/>
                  <a:pt x="392" y="322"/>
                </a:cubicBezTo>
                <a:cubicBezTo>
                  <a:pt x="396" y="340"/>
                  <a:pt x="417" y="448"/>
                  <a:pt x="444" y="457"/>
                </a:cubicBezTo>
                <a:cubicBezTo>
                  <a:pt x="475" y="466"/>
                  <a:pt x="456" y="461"/>
                  <a:pt x="501" y="470"/>
                </a:cubicBezTo>
                <a:cubicBezTo>
                  <a:pt x="513" y="450"/>
                  <a:pt x="519" y="433"/>
                  <a:pt x="527" y="412"/>
                </a:cubicBezTo>
                <a:cubicBezTo>
                  <a:pt x="511" y="370"/>
                  <a:pt x="490" y="347"/>
                  <a:pt x="482" y="303"/>
                </a:cubicBezTo>
                <a:cubicBezTo>
                  <a:pt x="484" y="281"/>
                  <a:pt x="489" y="260"/>
                  <a:pt x="488" y="239"/>
                </a:cubicBezTo>
                <a:cubicBezTo>
                  <a:pt x="486" y="222"/>
                  <a:pt x="473" y="209"/>
                  <a:pt x="469" y="194"/>
                </a:cubicBezTo>
                <a:cubicBezTo>
                  <a:pt x="459" y="160"/>
                  <a:pt x="456" y="136"/>
                  <a:pt x="431" y="111"/>
                </a:cubicBezTo>
                <a:cubicBezTo>
                  <a:pt x="439" y="24"/>
                  <a:pt x="428" y="31"/>
                  <a:pt x="501" y="9"/>
                </a:cubicBezTo>
                <a:cubicBezTo>
                  <a:pt x="530" y="52"/>
                  <a:pt x="506" y="3"/>
                  <a:pt x="501" y="47"/>
                </a:cubicBezTo>
                <a:cubicBezTo>
                  <a:pt x="498" y="70"/>
                  <a:pt x="515" y="99"/>
                  <a:pt x="527" y="118"/>
                </a:cubicBezTo>
                <a:cubicBezTo>
                  <a:pt x="531" y="158"/>
                  <a:pt x="540" y="192"/>
                  <a:pt x="546" y="233"/>
                </a:cubicBezTo>
                <a:cubicBezTo>
                  <a:pt x="551" y="339"/>
                  <a:pt x="544" y="319"/>
                  <a:pt x="572" y="386"/>
                </a:cubicBezTo>
                <a:cubicBezTo>
                  <a:pt x="578" y="400"/>
                  <a:pt x="574" y="418"/>
                  <a:pt x="584" y="431"/>
                </a:cubicBezTo>
                <a:cubicBezTo>
                  <a:pt x="588" y="436"/>
                  <a:pt x="597" y="435"/>
                  <a:pt x="604" y="438"/>
                </a:cubicBezTo>
                <a:cubicBezTo>
                  <a:pt x="629" y="428"/>
                  <a:pt x="626" y="417"/>
                  <a:pt x="636" y="393"/>
                </a:cubicBezTo>
                <a:cubicBezTo>
                  <a:pt x="640" y="328"/>
                  <a:pt x="647" y="166"/>
                  <a:pt x="610" y="111"/>
                </a:cubicBezTo>
                <a:cubicBezTo>
                  <a:pt x="600" y="82"/>
                  <a:pt x="584" y="44"/>
                  <a:pt x="604" y="15"/>
                </a:cubicBezTo>
                <a:cubicBezTo>
                  <a:pt x="613" y="0"/>
                  <a:pt x="638" y="8"/>
                  <a:pt x="655" y="2"/>
                </a:cubicBezTo>
                <a:cubicBezTo>
                  <a:pt x="665" y="38"/>
                  <a:pt x="673" y="75"/>
                  <a:pt x="687" y="111"/>
                </a:cubicBezTo>
                <a:cubicBezTo>
                  <a:pt x="688" y="133"/>
                  <a:pt x="695" y="263"/>
                  <a:pt x="700" y="290"/>
                </a:cubicBezTo>
                <a:cubicBezTo>
                  <a:pt x="702" y="303"/>
                  <a:pt x="712" y="329"/>
                  <a:pt x="712" y="329"/>
                </a:cubicBezTo>
                <a:cubicBezTo>
                  <a:pt x="716" y="396"/>
                  <a:pt x="690" y="459"/>
                  <a:pt x="757" y="438"/>
                </a:cubicBezTo>
                <a:cubicBezTo>
                  <a:pt x="765" y="414"/>
                  <a:pt x="771" y="404"/>
                  <a:pt x="764" y="380"/>
                </a:cubicBezTo>
                <a:cubicBezTo>
                  <a:pt x="768" y="313"/>
                  <a:pt x="770" y="215"/>
                  <a:pt x="808" y="156"/>
                </a:cubicBezTo>
                <a:cubicBezTo>
                  <a:pt x="812" y="130"/>
                  <a:pt x="815" y="104"/>
                  <a:pt x="821" y="79"/>
                </a:cubicBezTo>
                <a:cubicBezTo>
                  <a:pt x="825" y="58"/>
                  <a:pt x="839" y="41"/>
                  <a:pt x="847" y="22"/>
                </a:cubicBezTo>
                <a:cubicBezTo>
                  <a:pt x="882" y="27"/>
                  <a:pt x="898" y="25"/>
                  <a:pt x="911" y="60"/>
                </a:cubicBezTo>
                <a:cubicBezTo>
                  <a:pt x="906" y="77"/>
                  <a:pt x="893" y="147"/>
                  <a:pt x="885" y="156"/>
                </a:cubicBezTo>
                <a:cubicBezTo>
                  <a:pt x="880" y="160"/>
                  <a:pt x="872" y="160"/>
                  <a:pt x="866" y="162"/>
                </a:cubicBezTo>
                <a:cubicBezTo>
                  <a:pt x="864" y="168"/>
                  <a:pt x="863" y="176"/>
                  <a:pt x="860" y="182"/>
                </a:cubicBezTo>
                <a:cubicBezTo>
                  <a:pt x="854" y="189"/>
                  <a:pt x="843" y="192"/>
                  <a:pt x="840" y="201"/>
                </a:cubicBezTo>
                <a:cubicBezTo>
                  <a:pt x="831" y="224"/>
                  <a:pt x="828" y="269"/>
                  <a:pt x="821" y="297"/>
                </a:cubicBezTo>
                <a:cubicBezTo>
                  <a:pt x="816" y="333"/>
                  <a:pt x="825" y="372"/>
                  <a:pt x="815" y="406"/>
                </a:cubicBezTo>
                <a:cubicBezTo>
                  <a:pt x="837" y="439"/>
                  <a:pt x="830" y="440"/>
                  <a:pt x="898" y="418"/>
                </a:cubicBezTo>
                <a:cubicBezTo>
                  <a:pt x="910" y="413"/>
                  <a:pt x="906" y="392"/>
                  <a:pt x="911" y="380"/>
                </a:cubicBezTo>
                <a:cubicBezTo>
                  <a:pt x="913" y="358"/>
                  <a:pt x="910" y="336"/>
                  <a:pt x="917" y="316"/>
                </a:cubicBezTo>
                <a:cubicBezTo>
                  <a:pt x="921" y="301"/>
                  <a:pt x="934" y="290"/>
                  <a:pt x="943" y="278"/>
                </a:cubicBezTo>
                <a:cubicBezTo>
                  <a:pt x="960" y="252"/>
                  <a:pt x="972" y="231"/>
                  <a:pt x="981" y="201"/>
                </a:cubicBezTo>
                <a:cubicBezTo>
                  <a:pt x="986" y="181"/>
                  <a:pt x="989" y="151"/>
                  <a:pt x="1007" y="137"/>
                </a:cubicBezTo>
                <a:cubicBezTo>
                  <a:pt x="1017" y="128"/>
                  <a:pt x="1033" y="125"/>
                  <a:pt x="1045" y="118"/>
                </a:cubicBezTo>
                <a:cubicBezTo>
                  <a:pt x="1054" y="143"/>
                  <a:pt x="1061" y="168"/>
                  <a:pt x="1071" y="194"/>
                </a:cubicBezTo>
                <a:cubicBezTo>
                  <a:pt x="1064" y="198"/>
                  <a:pt x="1057" y="201"/>
                  <a:pt x="1052" y="207"/>
                </a:cubicBezTo>
                <a:cubicBezTo>
                  <a:pt x="1046" y="212"/>
                  <a:pt x="1044" y="220"/>
                  <a:pt x="1039" y="226"/>
                </a:cubicBezTo>
                <a:cubicBezTo>
                  <a:pt x="1027" y="236"/>
                  <a:pt x="1000" y="252"/>
                  <a:pt x="1000" y="252"/>
                </a:cubicBezTo>
                <a:cubicBezTo>
                  <a:pt x="994" y="277"/>
                  <a:pt x="990" y="294"/>
                  <a:pt x="975" y="316"/>
                </a:cubicBezTo>
                <a:cubicBezTo>
                  <a:pt x="959" y="388"/>
                  <a:pt x="982" y="318"/>
                  <a:pt x="949" y="361"/>
                </a:cubicBezTo>
                <a:cubicBezTo>
                  <a:pt x="940" y="371"/>
                  <a:pt x="940" y="386"/>
                  <a:pt x="936" y="399"/>
                </a:cubicBezTo>
                <a:cubicBezTo>
                  <a:pt x="945" y="424"/>
                  <a:pt x="954" y="435"/>
                  <a:pt x="981" y="444"/>
                </a:cubicBezTo>
                <a:cubicBezTo>
                  <a:pt x="995" y="439"/>
                  <a:pt x="1013" y="440"/>
                  <a:pt x="1026" y="431"/>
                </a:cubicBezTo>
                <a:cubicBezTo>
                  <a:pt x="1031" y="426"/>
                  <a:pt x="1029" y="417"/>
                  <a:pt x="1032" y="412"/>
                </a:cubicBezTo>
                <a:cubicBezTo>
                  <a:pt x="1035" y="405"/>
                  <a:pt x="1040" y="399"/>
                  <a:pt x="1045" y="393"/>
                </a:cubicBezTo>
                <a:cubicBezTo>
                  <a:pt x="1054" y="351"/>
                  <a:pt x="1057" y="311"/>
                  <a:pt x="1071" y="271"/>
                </a:cubicBezTo>
                <a:cubicBezTo>
                  <a:pt x="1071" y="268"/>
                  <a:pt x="1081" y="235"/>
                  <a:pt x="1084" y="233"/>
                </a:cubicBezTo>
                <a:cubicBezTo>
                  <a:pt x="1088" y="228"/>
                  <a:pt x="1096" y="228"/>
                  <a:pt x="1103" y="226"/>
                </a:cubicBezTo>
                <a:cubicBezTo>
                  <a:pt x="1115" y="172"/>
                  <a:pt x="1152" y="160"/>
                  <a:pt x="1199" y="143"/>
                </a:cubicBezTo>
                <a:cubicBezTo>
                  <a:pt x="1216" y="195"/>
                  <a:pt x="1215" y="165"/>
                  <a:pt x="1205" y="201"/>
                </a:cubicBezTo>
                <a:cubicBezTo>
                  <a:pt x="1195" y="233"/>
                  <a:pt x="1208" y="222"/>
                  <a:pt x="1180" y="233"/>
                </a:cubicBezTo>
                <a:cubicBezTo>
                  <a:pt x="1167" y="250"/>
                  <a:pt x="1152" y="265"/>
                  <a:pt x="1141" y="284"/>
                </a:cubicBezTo>
                <a:cubicBezTo>
                  <a:pt x="1126" y="307"/>
                  <a:pt x="1129" y="320"/>
                  <a:pt x="1109" y="342"/>
                </a:cubicBezTo>
                <a:cubicBezTo>
                  <a:pt x="1098" y="374"/>
                  <a:pt x="1081" y="404"/>
                  <a:pt x="1071" y="438"/>
                </a:cubicBezTo>
                <a:cubicBezTo>
                  <a:pt x="1079" y="472"/>
                  <a:pt x="1089" y="466"/>
                  <a:pt x="1109" y="495"/>
                </a:cubicBezTo>
                <a:cubicBezTo>
                  <a:pt x="1123" y="487"/>
                  <a:pt x="1142" y="487"/>
                  <a:pt x="1154" y="476"/>
                </a:cubicBezTo>
                <a:cubicBezTo>
                  <a:pt x="1175" y="454"/>
                  <a:pt x="1153" y="425"/>
                  <a:pt x="1192" y="399"/>
                </a:cubicBezTo>
                <a:cubicBezTo>
                  <a:pt x="1210" y="372"/>
                  <a:pt x="1211" y="346"/>
                  <a:pt x="1244" y="335"/>
                </a:cubicBezTo>
                <a:cubicBezTo>
                  <a:pt x="1254" y="291"/>
                  <a:pt x="1251" y="287"/>
                  <a:pt x="1295" y="271"/>
                </a:cubicBezTo>
                <a:cubicBezTo>
                  <a:pt x="1329" y="221"/>
                  <a:pt x="1333" y="263"/>
                  <a:pt x="1340" y="297"/>
                </a:cubicBezTo>
                <a:cubicBezTo>
                  <a:pt x="1328" y="336"/>
                  <a:pt x="1330" y="354"/>
                  <a:pt x="1288" y="367"/>
                </a:cubicBezTo>
                <a:cubicBezTo>
                  <a:pt x="1263" y="383"/>
                  <a:pt x="1260" y="397"/>
                  <a:pt x="1231" y="406"/>
                </a:cubicBezTo>
                <a:cubicBezTo>
                  <a:pt x="1212" y="456"/>
                  <a:pt x="1239" y="393"/>
                  <a:pt x="1205" y="438"/>
                </a:cubicBezTo>
                <a:cubicBezTo>
                  <a:pt x="1196" y="449"/>
                  <a:pt x="1193" y="464"/>
                  <a:pt x="1186" y="476"/>
                </a:cubicBezTo>
                <a:cubicBezTo>
                  <a:pt x="1173" y="515"/>
                  <a:pt x="1160" y="568"/>
                  <a:pt x="1205" y="585"/>
                </a:cubicBezTo>
                <a:cubicBezTo>
                  <a:pt x="1245" y="573"/>
                  <a:pt x="1225" y="585"/>
                  <a:pt x="1256" y="540"/>
                </a:cubicBezTo>
                <a:cubicBezTo>
                  <a:pt x="1264" y="527"/>
                  <a:pt x="1282" y="502"/>
                  <a:pt x="1282" y="502"/>
                </a:cubicBezTo>
                <a:cubicBezTo>
                  <a:pt x="1297" y="449"/>
                  <a:pt x="1273" y="517"/>
                  <a:pt x="1308" y="463"/>
                </a:cubicBezTo>
                <a:cubicBezTo>
                  <a:pt x="1331" y="425"/>
                  <a:pt x="1312" y="426"/>
                  <a:pt x="1359" y="412"/>
                </a:cubicBezTo>
                <a:cubicBezTo>
                  <a:pt x="1365" y="407"/>
                  <a:pt x="1370" y="401"/>
                  <a:pt x="1378" y="399"/>
                </a:cubicBezTo>
                <a:cubicBezTo>
                  <a:pt x="1386" y="395"/>
                  <a:pt x="1396" y="397"/>
                  <a:pt x="1404" y="393"/>
                </a:cubicBezTo>
                <a:cubicBezTo>
                  <a:pt x="1410" y="388"/>
                  <a:pt x="1410" y="379"/>
                  <a:pt x="1416" y="374"/>
                </a:cubicBezTo>
                <a:cubicBezTo>
                  <a:pt x="1421" y="368"/>
                  <a:pt x="1429" y="365"/>
                  <a:pt x="1436" y="361"/>
                </a:cubicBezTo>
                <a:cubicBezTo>
                  <a:pt x="1444" y="363"/>
                  <a:pt x="1457" y="359"/>
                  <a:pt x="1461" y="367"/>
                </a:cubicBezTo>
                <a:cubicBezTo>
                  <a:pt x="1461" y="368"/>
                  <a:pt x="1448" y="429"/>
                  <a:pt x="1448" y="431"/>
                </a:cubicBezTo>
                <a:cubicBezTo>
                  <a:pt x="1441" y="445"/>
                  <a:pt x="1431" y="457"/>
                  <a:pt x="1423" y="470"/>
                </a:cubicBezTo>
                <a:cubicBezTo>
                  <a:pt x="1418" y="476"/>
                  <a:pt x="1410" y="489"/>
                  <a:pt x="1410" y="489"/>
                </a:cubicBezTo>
                <a:cubicBezTo>
                  <a:pt x="1396" y="531"/>
                  <a:pt x="1415" y="485"/>
                  <a:pt x="1384" y="521"/>
                </a:cubicBezTo>
                <a:cubicBezTo>
                  <a:pt x="1360" y="547"/>
                  <a:pt x="1356" y="573"/>
                  <a:pt x="1333" y="598"/>
                </a:cubicBezTo>
                <a:cubicBezTo>
                  <a:pt x="1329" y="608"/>
                  <a:pt x="1327" y="636"/>
                  <a:pt x="1314" y="636"/>
                </a:cubicBezTo>
                <a:lnTo>
                  <a:pt x="72" y="61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88068" name="Freeform 198"/>
          <p:cNvSpPr>
            <a:spLocks/>
          </p:cNvSpPr>
          <p:nvPr/>
        </p:nvSpPr>
        <p:spPr bwMode="auto">
          <a:xfrm>
            <a:off x="4432301" y="1519238"/>
            <a:ext cx="595313" cy="969962"/>
          </a:xfrm>
          <a:custGeom>
            <a:avLst/>
            <a:gdLst>
              <a:gd name="T0" fmla="*/ 2147483646 w 241"/>
              <a:gd name="T1" fmla="*/ 2147483646 h 447"/>
              <a:gd name="T2" fmla="*/ 2147483646 w 241"/>
              <a:gd name="T3" fmla="*/ 2147483646 h 447"/>
              <a:gd name="T4" fmla="*/ 2147483646 w 241"/>
              <a:gd name="T5" fmla="*/ 2147483646 h 447"/>
              <a:gd name="T6" fmla="*/ 2147483646 w 241"/>
              <a:gd name="T7" fmla="*/ 2147483646 h 447"/>
              <a:gd name="T8" fmla="*/ 2147483646 w 241"/>
              <a:gd name="T9" fmla="*/ 2147483646 h 447"/>
              <a:gd name="T10" fmla="*/ 0 60000 65536"/>
              <a:gd name="T11" fmla="*/ 0 60000 65536"/>
              <a:gd name="T12" fmla="*/ 0 60000 65536"/>
              <a:gd name="T13" fmla="*/ 0 60000 65536"/>
              <a:gd name="T14" fmla="*/ 0 60000 65536"/>
              <a:gd name="T15" fmla="*/ 0 w 241"/>
              <a:gd name="T16" fmla="*/ 0 h 447"/>
              <a:gd name="T17" fmla="*/ 241 w 241"/>
              <a:gd name="T18" fmla="*/ 447 h 447"/>
            </a:gdLst>
            <a:ahLst/>
            <a:cxnLst>
              <a:cxn ang="T10">
                <a:pos x="T0" y="T1"/>
              </a:cxn>
              <a:cxn ang="T11">
                <a:pos x="T2" y="T3"/>
              </a:cxn>
              <a:cxn ang="T12">
                <a:pos x="T4" y="T5"/>
              </a:cxn>
              <a:cxn ang="T13">
                <a:pos x="T6" y="T7"/>
              </a:cxn>
              <a:cxn ang="T14">
                <a:pos x="T8" y="T9"/>
              </a:cxn>
            </a:cxnLst>
            <a:rect l="T15" t="T16" r="T17" b="T18"/>
            <a:pathLst>
              <a:path w="241" h="447">
                <a:moveTo>
                  <a:pt x="18" y="272"/>
                </a:moveTo>
                <a:cubicBezTo>
                  <a:pt x="0" y="332"/>
                  <a:pt x="42" y="447"/>
                  <a:pt x="76" y="412"/>
                </a:cubicBezTo>
                <a:cubicBezTo>
                  <a:pt x="110" y="377"/>
                  <a:pt x="205" y="120"/>
                  <a:pt x="223" y="60"/>
                </a:cubicBezTo>
                <a:cubicBezTo>
                  <a:pt x="241" y="0"/>
                  <a:pt x="218" y="17"/>
                  <a:pt x="185" y="54"/>
                </a:cubicBezTo>
                <a:cubicBezTo>
                  <a:pt x="152" y="91"/>
                  <a:pt x="36" y="212"/>
                  <a:pt x="18" y="27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88069" name="Freeform 200"/>
          <p:cNvSpPr>
            <a:spLocks/>
          </p:cNvSpPr>
          <p:nvPr/>
        </p:nvSpPr>
        <p:spPr bwMode="auto">
          <a:xfrm>
            <a:off x="2419350" y="1524000"/>
            <a:ext cx="509588" cy="846138"/>
          </a:xfrm>
          <a:custGeom>
            <a:avLst/>
            <a:gdLst>
              <a:gd name="T0" fmla="*/ 2147483646 w 206"/>
              <a:gd name="T1" fmla="*/ 2147483646 h 390"/>
              <a:gd name="T2" fmla="*/ 2147483646 w 206"/>
              <a:gd name="T3" fmla="*/ 2147483646 h 390"/>
              <a:gd name="T4" fmla="*/ 2147483646 w 206"/>
              <a:gd name="T5" fmla="*/ 0 h 390"/>
              <a:gd name="T6" fmla="*/ 2147483646 w 206"/>
              <a:gd name="T7" fmla="*/ 2147483646 h 390"/>
              <a:gd name="T8" fmla="*/ 2147483646 w 206"/>
              <a:gd name="T9" fmla="*/ 2147483646 h 390"/>
              <a:gd name="T10" fmla="*/ 2147483646 w 206"/>
              <a:gd name="T11" fmla="*/ 2147483646 h 390"/>
              <a:gd name="T12" fmla="*/ 2147483646 w 206"/>
              <a:gd name="T13" fmla="*/ 2147483646 h 390"/>
              <a:gd name="T14" fmla="*/ 2147483646 w 206"/>
              <a:gd name="T15" fmla="*/ 2147483646 h 390"/>
              <a:gd name="T16" fmla="*/ 2147483646 w 206"/>
              <a:gd name="T17" fmla="*/ 2147483646 h 390"/>
              <a:gd name="T18" fmla="*/ 2147483646 w 206"/>
              <a:gd name="T19" fmla="*/ 2147483646 h 3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6"/>
              <a:gd name="T31" fmla="*/ 0 h 390"/>
              <a:gd name="T32" fmla="*/ 206 w 206"/>
              <a:gd name="T33" fmla="*/ 390 h 3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6" h="390">
                <a:moveTo>
                  <a:pt x="181" y="364"/>
                </a:moveTo>
                <a:cubicBezTo>
                  <a:pt x="167" y="337"/>
                  <a:pt x="159" y="309"/>
                  <a:pt x="149" y="281"/>
                </a:cubicBezTo>
                <a:cubicBezTo>
                  <a:pt x="145" y="140"/>
                  <a:pt x="206" y="20"/>
                  <a:pt x="72" y="0"/>
                </a:cubicBezTo>
                <a:cubicBezTo>
                  <a:pt x="63" y="2"/>
                  <a:pt x="54" y="2"/>
                  <a:pt x="47" y="6"/>
                </a:cubicBezTo>
                <a:cubicBezTo>
                  <a:pt x="33" y="12"/>
                  <a:pt x="8" y="32"/>
                  <a:pt x="8" y="32"/>
                </a:cubicBezTo>
                <a:cubicBezTo>
                  <a:pt x="0" y="63"/>
                  <a:pt x="3" y="90"/>
                  <a:pt x="15" y="121"/>
                </a:cubicBezTo>
                <a:cubicBezTo>
                  <a:pt x="19" y="146"/>
                  <a:pt x="22" y="172"/>
                  <a:pt x="28" y="198"/>
                </a:cubicBezTo>
                <a:cubicBezTo>
                  <a:pt x="30" y="210"/>
                  <a:pt x="40" y="236"/>
                  <a:pt x="40" y="236"/>
                </a:cubicBezTo>
                <a:cubicBezTo>
                  <a:pt x="45" y="282"/>
                  <a:pt x="32" y="362"/>
                  <a:pt x="72" y="390"/>
                </a:cubicBezTo>
                <a:cubicBezTo>
                  <a:pt x="117" y="384"/>
                  <a:pt x="138" y="378"/>
                  <a:pt x="181" y="36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88070" name="Freeform 204"/>
          <p:cNvSpPr>
            <a:spLocks/>
          </p:cNvSpPr>
          <p:nvPr/>
        </p:nvSpPr>
        <p:spPr bwMode="auto">
          <a:xfrm>
            <a:off x="2492376" y="1579563"/>
            <a:ext cx="434975" cy="722312"/>
          </a:xfrm>
          <a:custGeom>
            <a:avLst/>
            <a:gdLst>
              <a:gd name="T0" fmla="*/ 2147483646 w 197"/>
              <a:gd name="T1" fmla="*/ 2147483646 h 333"/>
              <a:gd name="T2" fmla="*/ 2147483646 w 197"/>
              <a:gd name="T3" fmla="*/ 2147483646 h 333"/>
              <a:gd name="T4" fmla="*/ 2147483646 w 197"/>
              <a:gd name="T5" fmla="*/ 2147483646 h 333"/>
              <a:gd name="T6" fmla="*/ 2147483646 w 197"/>
              <a:gd name="T7" fmla="*/ 2147483646 h 333"/>
              <a:gd name="T8" fmla="*/ 2147483646 w 197"/>
              <a:gd name="T9" fmla="*/ 2147483646 h 333"/>
              <a:gd name="T10" fmla="*/ 2147483646 w 197"/>
              <a:gd name="T11" fmla="*/ 0 h 333"/>
              <a:gd name="T12" fmla="*/ 2147483646 w 197"/>
              <a:gd name="T13" fmla="*/ 2147483646 h 333"/>
              <a:gd name="T14" fmla="*/ 2147483646 w 197"/>
              <a:gd name="T15" fmla="*/ 2147483646 h 333"/>
              <a:gd name="T16" fmla="*/ 2147483646 w 197"/>
              <a:gd name="T17" fmla="*/ 2147483646 h 333"/>
              <a:gd name="T18" fmla="*/ 2147483646 w 197"/>
              <a:gd name="T19" fmla="*/ 2147483646 h 333"/>
              <a:gd name="T20" fmla="*/ 2147483646 w 197"/>
              <a:gd name="T21" fmla="*/ 2147483646 h 333"/>
              <a:gd name="T22" fmla="*/ 2147483646 w 197"/>
              <a:gd name="T23" fmla="*/ 2147483646 h 333"/>
              <a:gd name="T24" fmla="*/ 2147483646 w 197"/>
              <a:gd name="T25" fmla="*/ 2147483646 h 333"/>
              <a:gd name="T26" fmla="*/ 2147483646 w 197"/>
              <a:gd name="T27" fmla="*/ 2147483646 h 3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7"/>
              <a:gd name="T43" fmla="*/ 0 h 333"/>
              <a:gd name="T44" fmla="*/ 197 w 197"/>
              <a:gd name="T45" fmla="*/ 333 h 33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7" h="333">
                <a:moveTo>
                  <a:pt x="180" y="276"/>
                </a:moveTo>
                <a:cubicBezTo>
                  <a:pt x="190" y="242"/>
                  <a:pt x="172" y="220"/>
                  <a:pt x="154" y="192"/>
                </a:cubicBezTo>
                <a:cubicBezTo>
                  <a:pt x="149" y="178"/>
                  <a:pt x="123" y="99"/>
                  <a:pt x="116" y="90"/>
                </a:cubicBezTo>
                <a:cubicBezTo>
                  <a:pt x="111" y="83"/>
                  <a:pt x="103" y="81"/>
                  <a:pt x="97" y="77"/>
                </a:cubicBezTo>
                <a:cubicBezTo>
                  <a:pt x="90" y="60"/>
                  <a:pt x="89" y="25"/>
                  <a:pt x="77" y="13"/>
                </a:cubicBezTo>
                <a:cubicBezTo>
                  <a:pt x="67" y="3"/>
                  <a:pt x="51" y="4"/>
                  <a:pt x="39" y="0"/>
                </a:cubicBezTo>
                <a:cubicBezTo>
                  <a:pt x="0" y="14"/>
                  <a:pt x="10" y="3"/>
                  <a:pt x="26" y="77"/>
                </a:cubicBezTo>
                <a:cubicBezTo>
                  <a:pt x="31" y="104"/>
                  <a:pt x="79" y="156"/>
                  <a:pt x="103" y="173"/>
                </a:cubicBezTo>
                <a:cubicBezTo>
                  <a:pt x="117" y="217"/>
                  <a:pt x="96" y="163"/>
                  <a:pt x="129" y="212"/>
                </a:cubicBezTo>
                <a:cubicBezTo>
                  <a:pt x="140" y="229"/>
                  <a:pt x="147" y="256"/>
                  <a:pt x="154" y="276"/>
                </a:cubicBezTo>
                <a:cubicBezTo>
                  <a:pt x="160" y="295"/>
                  <a:pt x="173" y="333"/>
                  <a:pt x="173" y="333"/>
                </a:cubicBezTo>
                <a:cubicBezTo>
                  <a:pt x="179" y="304"/>
                  <a:pt x="178" y="305"/>
                  <a:pt x="186" y="282"/>
                </a:cubicBezTo>
                <a:cubicBezTo>
                  <a:pt x="188" y="275"/>
                  <a:pt x="197" y="267"/>
                  <a:pt x="193" y="263"/>
                </a:cubicBezTo>
                <a:cubicBezTo>
                  <a:pt x="188" y="258"/>
                  <a:pt x="184" y="271"/>
                  <a:pt x="180" y="276"/>
                </a:cubicBez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88071" name="Freeform 205"/>
          <p:cNvSpPr>
            <a:spLocks/>
          </p:cNvSpPr>
          <p:nvPr/>
        </p:nvSpPr>
        <p:spPr bwMode="auto">
          <a:xfrm>
            <a:off x="4556126" y="1633539"/>
            <a:ext cx="252413" cy="561975"/>
          </a:xfrm>
          <a:custGeom>
            <a:avLst/>
            <a:gdLst>
              <a:gd name="T0" fmla="*/ 2147483646 w 115"/>
              <a:gd name="T1" fmla="*/ 2147483646 h 259"/>
              <a:gd name="T2" fmla="*/ 2147483646 w 115"/>
              <a:gd name="T3" fmla="*/ 2147483646 h 259"/>
              <a:gd name="T4" fmla="*/ 2147483646 w 115"/>
              <a:gd name="T5" fmla="*/ 2147483646 h 259"/>
              <a:gd name="T6" fmla="*/ 2147483646 w 115"/>
              <a:gd name="T7" fmla="*/ 2147483646 h 259"/>
              <a:gd name="T8" fmla="*/ 2147483646 w 115"/>
              <a:gd name="T9" fmla="*/ 2147483646 h 259"/>
              <a:gd name="T10" fmla="*/ 0 w 115"/>
              <a:gd name="T11" fmla="*/ 2147483646 h 259"/>
              <a:gd name="T12" fmla="*/ 2147483646 w 115"/>
              <a:gd name="T13" fmla="*/ 2147483646 h 259"/>
              <a:gd name="T14" fmla="*/ 0 60000 65536"/>
              <a:gd name="T15" fmla="*/ 0 60000 65536"/>
              <a:gd name="T16" fmla="*/ 0 60000 65536"/>
              <a:gd name="T17" fmla="*/ 0 60000 65536"/>
              <a:gd name="T18" fmla="*/ 0 60000 65536"/>
              <a:gd name="T19" fmla="*/ 0 60000 65536"/>
              <a:gd name="T20" fmla="*/ 0 60000 65536"/>
              <a:gd name="T21" fmla="*/ 0 w 115"/>
              <a:gd name="T22" fmla="*/ 0 h 259"/>
              <a:gd name="T23" fmla="*/ 115 w 115"/>
              <a:gd name="T24" fmla="*/ 259 h 2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259">
                <a:moveTo>
                  <a:pt x="26" y="259"/>
                </a:moveTo>
                <a:cubicBezTo>
                  <a:pt x="32" y="203"/>
                  <a:pt x="34" y="158"/>
                  <a:pt x="83" y="125"/>
                </a:cubicBezTo>
                <a:cubicBezTo>
                  <a:pt x="102" y="96"/>
                  <a:pt x="105" y="67"/>
                  <a:pt x="115" y="35"/>
                </a:cubicBezTo>
                <a:cubicBezTo>
                  <a:pt x="59" y="0"/>
                  <a:pt x="77" y="82"/>
                  <a:pt x="58" y="106"/>
                </a:cubicBezTo>
                <a:cubicBezTo>
                  <a:pt x="48" y="117"/>
                  <a:pt x="32" y="120"/>
                  <a:pt x="19" y="125"/>
                </a:cubicBezTo>
                <a:cubicBezTo>
                  <a:pt x="10" y="152"/>
                  <a:pt x="0" y="185"/>
                  <a:pt x="0" y="215"/>
                </a:cubicBezTo>
                <a:lnTo>
                  <a:pt x="26" y="259"/>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88072" name="Group 148"/>
          <p:cNvGrpSpPr>
            <a:grpSpLocks/>
          </p:cNvGrpSpPr>
          <p:nvPr/>
        </p:nvGrpSpPr>
        <p:grpSpPr bwMode="auto">
          <a:xfrm>
            <a:off x="2673350" y="1481139"/>
            <a:ext cx="2108200" cy="4294187"/>
            <a:chOff x="874" y="1019"/>
            <a:chExt cx="1495" cy="2705"/>
          </a:xfrm>
        </p:grpSpPr>
        <p:sp>
          <p:nvSpPr>
            <p:cNvPr id="88142" name="Freeform 6"/>
            <p:cNvSpPr>
              <a:spLocks noChangeAspect="1"/>
            </p:cNvSpPr>
            <p:nvPr/>
          </p:nvSpPr>
          <p:spPr bwMode="auto">
            <a:xfrm>
              <a:off x="951" y="1149"/>
              <a:ext cx="1375" cy="2485"/>
            </a:xfrm>
            <a:custGeom>
              <a:avLst/>
              <a:gdLst>
                <a:gd name="T0" fmla="*/ 0 w 7150"/>
                <a:gd name="T1" fmla="*/ 0 h 11000"/>
                <a:gd name="T2" fmla="*/ 0 w 7150"/>
                <a:gd name="T3" fmla="*/ 0 h 11000"/>
                <a:gd name="T4" fmla="*/ 0 w 7150"/>
                <a:gd name="T5" fmla="*/ 0 h 11000"/>
                <a:gd name="T6" fmla="*/ 0 w 7150"/>
                <a:gd name="T7" fmla="*/ 0 h 11000"/>
                <a:gd name="T8" fmla="*/ 0 w 7150"/>
                <a:gd name="T9" fmla="*/ 0 h 11000"/>
                <a:gd name="T10" fmla="*/ 0 w 7150"/>
                <a:gd name="T11" fmla="*/ 0 h 11000"/>
                <a:gd name="T12" fmla="*/ 0 w 7150"/>
                <a:gd name="T13" fmla="*/ 0 h 11000"/>
                <a:gd name="T14" fmla="*/ 0 w 7150"/>
                <a:gd name="T15" fmla="*/ 0 h 11000"/>
                <a:gd name="T16" fmla="*/ 0 w 7150"/>
                <a:gd name="T17" fmla="*/ 0 h 11000"/>
                <a:gd name="T18" fmla="*/ 0 w 7150"/>
                <a:gd name="T19" fmla="*/ 0 h 11000"/>
                <a:gd name="T20" fmla="*/ 0 w 7150"/>
                <a:gd name="T21" fmla="*/ 0 h 11000"/>
                <a:gd name="T22" fmla="*/ 0 w 7150"/>
                <a:gd name="T23" fmla="*/ 0 h 11000"/>
                <a:gd name="T24" fmla="*/ 0 w 7150"/>
                <a:gd name="T25" fmla="*/ 0 h 11000"/>
                <a:gd name="T26" fmla="*/ 0 w 7150"/>
                <a:gd name="T27" fmla="*/ 0 h 11000"/>
                <a:gd name="T28" fmla="*/ 0 w 7150"/>
                <a:gd name="T29" fmla="*/ 0 h 11000"/>
                <a:gd name="T30" fmla="*/ 0 w 7150"/>
                <a:gd name="T31" fmla="*/ 0 h 11000"/>
                <a:gd name="T32" fmla="*/ 0 w 7150"/>
                <a:gd name="T33" fmla="*/ 0 h 11000"/>
                <a:gd name="T34" fmla="*/ 0 w 7150"/>
                <a:gd name="T35" fmla="*/ 0 h 11000"/>
                <a:gd name="T36" fmla="*/ 0 w 7150"/>
                <a:gd name="T37" fmla="*/ 0 h 11000"/>
                <a:gd name="T38" fmla="*/ 0 w 7150"/>
                <a:gd name="T39" fmla="*/ 0 h 11000"/>
                <a:gd name="T40" fmla="*/ 0 w 7150"/>
                <a:gd name="T41" fmla="*/ 0 h 11000"/>
                <a:gd name="T42" fmla="*/ 0 w 7150"/>
                <a:gd name="T43" fmla="*/ 0 h 11000"/>
                <a:gd name="T44" fmla="*/ 0 w 7150"/>
                <a:gd name="T45" fmla="*/ 0 h 11000"/>
                <a:gd name="T46" fmla="*/ 0 w 7150"/>
                <a:gd name="T47" fmla="*/ 0 h 110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0"/>
                <a:gd name="T73" fmla="*/ 0 h 11000"/>
                <a:gd name="T74" fmla="*/ 7150 w 7150"/>
                <a:gd name="T75" fmla="*/ 11000 h 1100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0" h="11000">
                  <a:moveTo>
                    <a:pt x="290" y="7518"/>
                  </a:moveTo>
                  <a:cubicBezTo>
                    <a:pt x="331" y="7974"/>
                    <a:pt x="317" y="8444"/>
                    <a:pt x="359" y="8900"/>
                  </a:cubicBezTo>
                  <a:cubicBezTo>
                    <a:pt x="400" y="9259"/>
                    <a:pt x="497" y="9466"/>
                    <a:pt x="524" y="9521"/>
                  </a:cubicBezTo>
                  <a:cubicBezTo>
                    <a:pt x="607" y="9715"/>
                    <a:pt x="842" y="10226"/>
                    <a:pt x="1670" y="10558"/>
                  </a:cubicBezTo>
                  <a:cubicBezTo>
                    <a:pt x="2802" y="11000"/>
                    <a:pt x="4030" y="10876"/>
                    <a:pt x="4389" y="10834"/>
                  </a:cubicBezTo>
                  <a:cubicBezTo>
                    <a:pt x="5038" y="10738"/>
                    <a:pt x="5908" y="10503"/>
                    <a:pt x="6377" y="9908"/>
                  </a:cubicBezTo>
                  <a:cubicBezTo>
                    <a:pt x="6694" y="9508"/>
                    <a:pt x="6736" y="9052"/>
                    <a:pt x="6763" y="8775"/>
                  </a:cubicBezTo>
                  <a:cubicBezTo>
                    <a:pt x="6805" y="8416"/>
                    <a:pt x="6791" y="8043"/>
                    <a:pt x="6819" y="7684"/>
                  </a:cubicBezTo>
                  <a:cubicBezTo>
                    <a:pt x="6846" y="7435"/>
                    <a:pt x="6888" y="7200"/>
                    <a:pt x="6915" y="6951"/>
                  </a:cubicBezTo>
                  <a:cubicBezTo>
                    <a:pt x="6943" y="6661"/>
                    <a:pt x="7012" y="5970"/>
                    <a:pt x="7067" y="5113"/>
                  </a:cubicBezTo>
                  <a:cubicBezTo>
                    <a:pt x="7150" y="3745"/>
                    <a:pt x="7136" y="2584"/>
                    <a:pt x="7122" y="2488"/>
                  </a:cubicBezTo>
                  <a:cubicBezTo>
                    <a:pt x="7067" y="1230"/>
                    <a:pt x="6253" y="733"/>
                    <a:pt x="5949" y="539"/>
                  </a:cubicBezTo>
                  <a:cubicBezTo>
                    <a:pt x="6542" y="885"/>
                    <a:pt x="6763" y="1520"/>
                    <a:pt x="6763" y="2253"/>
                  </a:cubicBezTo>
                  <a:cubicBezTo>
                    <a:pt x="6763" y="3565"/>
                    <a:pt x="6736" y="5141"/>
                    <a:pt x="6501" y="7089"/>
                  </a:cubicBezTo>
                  <a:cubicBezTo>
                    <a:pt x="6335" y="8623"/>
                    <a:pt x="6970" y="10033"/>
                    <a:pt x="3561" y="10613"/>
                  </a:cubicBezTo>
                  <a:cubicBezTo>
                    <a:pt x="6970" y="10033"/>
                    <a:pt x="6335" y="8623"/>
                    <a:pt x="6501" y="7089"/>
                  </a:cubicBezTo>
                  <a:cubicBezTo>
                    <a:pt x="6736" y="5141"/>
                    <a:pt x="6763" y="3565"/>
                    <a:pt x="6763" y="2253"/>
                  </a:cubicBezTo>
                  <a:cubicBezTo>
                    <a:pt x="6763" y="1520"/>
                    <a:pt x="6542" y="885"/>
                    <a:pt x="5949" y="539"/>
                  </a:cubicBezTo>
                  <a:cubicBezTo>
                    <a:pt x="5687" y="401"/>
                    <a:pt x="5328" y="221"/>
                    <a:pt x="4541" y="97"/>
                  </a:cubicBezTo>
                  <a:cubicBezTo>
                    <a:pt x="4017" y="14"/>
                    <a:pt x="3382" y="0"/>
                    <a:pt x="2829" y="69"/>
                  </a:cubicBezTo>
                  <a:cubicBezTo>
                    <a:pt x="1394" y="221"/>
                    <a:pt x="800" y="760"/>
                    <a:pt x="483" y="1147"/>
                  </a:cubicBezTo>
                  <a:cubicBezTo>
                    <a:pt x="41" y="1700"/>
                    <a:pt x="27" y="2418"/>
                    <a:pt x="14" y="2667"/>
                  </a:cubicBezTo>
                  <a:cubicBezTo>
                    <a:pt x="14" y="2667"/>
                    <a:pt x="0" y="3911"/>
                    <a:pt x="69" y="5113"/>
                  </a:cubicBezTo>
                  <a:cubicBezTo>
                    <a:pt x="124" y="6053"/>
                    <a:pt x="152" y="6343"/>
                    <a:pt x="290" y="751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43" name="Freeform 7"/>
            <p:cNvSpPr>
              <a:spLocks noChangeAspect="1"/>
            </p:cNvSpPr>
            <p:nvPr/>
          </p:nvSpPr>
          <p:spPr bwMode="auto">
            <a:xfrm>
              <a:off x="874" y="1156"/>
              <a:ext cx="1450" cy="2453"/>
            </a:xfrm>
            <a:custGeom>
              <a:avLst/>
              <a:gdLst>
                <a:gd name="T0" fmla="*/ 0 w 7541"/>
                <a:gd name="T1" fmla="*/ 0 h 10859"/>
                <a:gd name="T2" fmla="*/ 0 w 7541"/>
                <a:gd name="T3" fmla="*/ 0 h 10859"/>
                <a:gd name="T4" fmla="*/ 0 w 7541"/>
                <a:gd name="T5" fmla="*/ 0 h 10859"/>
                <a:gd name="T6" fmla="*/ 0 w 7541"/>
                <a:gd name="T7" fmla="*/ 0 h 10859"/>
                <a:gd name="T8" fmla="*/ 0 w 7541"/>
                <a:gd name="T9" fmla="*/ 0 h 10859"/>
                <a:gd name="T10" fmla="*/ 0 w 7541"/>
                <a:gd name="T11" fmla="*/ 0 h 10859"/>
                <a:gd name="T12" fmla="*/ 0 w 7541"/>
                <a:gd name="T13" fmla="*/ 0 h 10859"/>
                <a:gd name="T14" fmla="*/ 0 w 7541"/>
                <a:gd name="T15" fmla="*/ 0 h 10859"/>
                <a:gd name="T16" fmla="*/ 0 w 7541"/>
                <a:gd name="T17" fmla="*/ 0 h 10859"/>
                <a:gd name="T18" fmla="*/ 0 w 7541"/>
                <a:gd name="T19" fmla="*/ 0 h 10859"/>
                <a:gd name="T20" fmla="*/ 0 w 7541"/>
                <a:gd name="T21" fmla="*/ 0 h 10859"/>
                <a:gd name="T22" fmla="*/ 0 w 7541"/>
                <a:gd name="T23" fmla="*/ 0 h 10859"/>
                <a:gd name="T24" fmla="*/ 0 w 7541"/>
                <a:gd name="T25" fmla="*/ 0 h 10859"/>
                <a:gd name="T26" fmla="*/ 0 w 7541"/>
                <a:gd name="T27" fmla="*/ 0 h 10859"/>
                <a:gd name="T28" fmla="*/ 0 w 7541"/>
                <a:gd name="T29" fmla="*/ 0 h 10859"/>
                <a:gd name="T30" fmla="*/ 0 w 7541"/>
                <a:gd name="T31" fmla="*/ 0 h 10859"/>
                <a:gd name="T32" fmla="*/ 0 w 7541"/>
                <a:gd name="T33" fmla="*/ 0 h 10859"/>
                <a:gd name="T34" fmla="*/ 0 w 7541"/>
                <a:gd name="T35" fmla="*/ 0 h 10859"/>
                <a:gd name="T36" fmla="*/ 0 w 7541"/>
                <a:gd name="T37" fmla="*/ 0 h 10859"/>
                <a:gd name="T38" fmla="*/ 0 w 7541"/>
                <a:gd name="T39" fmla="*/ 0 h 10859"/>
                <a:gd name="T40" fmla="*/ 0 w 7541"/>
                <a:gd name="T41" fmla="*/ 0 h 10859"/>
                <a:gd name="T42" fmla="*/ 0 w 7541"/>
                <a:gd name="T43" fmla="*/ 0 h 10859"/>
                <a:gd name="T44" fmla="*/ 0 w 7541"/>
                <a:gd name="T45" fmla="*/ 0 h 10859"/>
                <a:gd name="T46" fmla="*/ 0 w 7541"/>
                <a:gd name="T47" fmla="*/ 0 h 10859"/>
                <a:gd name="T48" fmla="*/ 0 w 7541"/>
                <a:gd name="T49" fmla="*/ 0 h 10859"/>
                <a:gd name="T50" fmla="*/ 0 w 7541"/>
                <a:gd name="T51" fmla="*/ 0 h 10859"/>
                <a:gd name="T52" fmla="*/ 0 w 7541"/>
                <a:gd name="T53" fmla="*/ 0 h 10859"/>
                <a:gd name="T54" fmla="*/ 0 w 7541"/>
                <a:gd name="T55" fmla="*/ 0 h 10859"/>
                <a:gd name="T56" fmla="*/ 0 w 7541"/>
                <a:gd name="T57" fmla="*/ 0 h 10859"/>
                <a:gd name="T58" fmla="*/ 0 w 7541"/>
                <a:gd name="T59" fmla="*/ 0 h 10859"/>
                <a:gd name="T60" fmla="*/ 0 w 7541"/>
                <a:gd name="T61" fmla="*/ 0 h 10859"/>
                <a:gd name="T62" fmla="*/ 0 w 7541"/>
                <a:gd name="T63" fmla="*/ 0 h 10859"/>
                <a:gd name="T64" fmla="*/ 0 w 7541"/>
                <a:gd name="T65" fmla="*/ 0 h 10859"/>
                <a:gd name="T66" fmla="*/ 0 w 7541"/>
                <a:gd name="T67" fmla="*/ 0 h 10859"/>
                <a:gd name="T68" fmla="*/ 0 w 7541"/>
                <a:gd name="T69" fmla="*/ 0 h 10859"/>
                <a:gd name="T70" fmla="*/ 0 w 7541"/>
                <a:gd name="T71" fmla="*/ 0 h 10859"/>
                <a:gd name="T72" fmla="*/ 0 w 7541"/>
                <a:gd name="T73" fmla="*/ 0 h 10859"/>
                <a:gd name="T74" fmla="*/ 0 w 7541"/>
                <a:gd name="T75" fmla="*/ 0 h 10859"/>
                <a:gd name="T76" fmla="*/ 0 w 7541"/>
                <a:gd name="T77" fmla="*/ 0 h 10859"/>
                <a:gd name="T78" fmla="*/ 0 w 7541"/>
                <a:gd name="T79" fmla="*/ 0 h 10859"/>
                <a:gd name="T80" fmla="*/ 0 w 7541"/>
                <a:gd name="T81" fmla="*/ 0 h 10859"/>
                <a:gd name="T82" fmla="*/ 0 w 7541"/>
                <a:gd name="T83" fmla="*/ 0 h 10859"/>
                <a:gd name="T84" fmla="*/ 0 w 7541"/>
                <a:gd name="T85" fmla="*/ 0 h 10859"/>
                <a:gd name="T86" fmla="*/ 0 w 7541"/>
                <a:gd name="T87" fmla="*/ 0 h 10859"/>
                <a:gd name="T88" fmla="*/ 0 w 7541"/>
                <a:gd name="T89" fmla="*/ 0 h 10859"/>
                <a:gd name="T90" fmla="*/ 0 w 7541"/>
                <a:gd name="T91" fmla="*/ 0 h 10859"/>
                <a:gd name="T92" fmla="*/ 0 w 7541"/>
                <a:gd name="T93" fmla="*/ 0 h 10859"/>
                <a:gd name="T94" fmla="*/ 0 w 7541"/>
                <a:gd name="T95" fmla="*/ 0 h 10859"/>
                <a:gd name="T96" fmla="*/ 0 w 7541"/>
                <a:gd name="T97" fmla="*/ 0 h 10859"/>
                <a:gd name="T98" fmla="*/ 0 w 7541"/>
                <a:gd name="T99" fmla="*/ 0 h 10859"/>
                <a:gd name="T100" fmla="*/ 0 w 7541"/>
                <a:gd name="T101" fmla="*/ 0 h 108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1"/>
                <a:gd name="T154" fmla="*/ 0 h 10859"/>
                <a:gd name="T155" fmla="*/ 7541 w 7541"/>
                <a:gd name="T156" fmla="*/ 10859 h 1085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1" h="10859">
                  <a:moveTo>
                    <a:pt x="7169" y="2225"/>
                  </a:moveTo>
                  <a:cubicBezTo>
                    <a:pt x="7169" y="3537"/>
                    <a:pt x="7141" y="5112"/>
                    <a:pt x="6906" y="7060"/>
                  </a:cubicBezTo>
                  <a:cubicBezTo>
                    <a:pt x="6740" y="8593"/>
                    <a:pt x="7376" y="10002"/>
                    <a:pt x="3964" y="10583"/>
                  </a:cubicBezTo>
                  <a:cubicBezTo>
                    <a:pt x="3840" y="10583"/>
                    <a:pt x="3688" y="10596"/>
                    <a:pt x="3563" y="10596"/>
                  </a:cubicBezTo>
                  <a:cubicBezTo>
                    <a:pt x="2818" y="10624"/>
                    <a:pt x="1257" y="10679"/>
                    <a:pt x="856" y="9256"/>
                  </a:cubicBezTo>
                  <a:cubicBezTo>
                    <a:pt x="842" y="9201"/>
                    <a:pt x="0" y="2570"/>
                    <a:pt x="980" y="1534"/>
                  </a:cubicBezTo>
                  <a:cubicBezTo>
                    <a:pt x="1892" y="581"/>
                    <a:pt x="4102" y="705"/>
                    <a:pt x="4917" y="1520"/>
                  </a:cubicBezTo>
                  <a:cubicBezTo>
                    <a:pt x="5097" y="1713"/>
                    <a:pt x="5249" y="1865"/>
                    <a:pt x="5331" y="5927"/>
                  </a:cubicBezTo>
                  <a:cubicBezTo>
                    <a:pt x="5345" y="6562"/>
                    <a:pt x="4959" y="7170"/>
                    <a:pt x="5207" y="7820"/>
                  </a:cubicBezTo>
                  <a:cubicBezTo>
                    <a:pt x="5414" y="8372"/>
                    <a:pt x="6091" y="8731"/>
                    <a:pt x="5884" y="9464"/>
                  </a:cubicBezTo>
                  <a:cubicBezTo>
                    <a:pt x="5691" y="10099"/>
                    <a:pt x="4972" y="10306"/>
                    <a:pt x="3964" y="10583"/>
                  </a:cubicBezTo>
                  <a:cubicBezTo>
                    <a:pt x="7376" y="10002"/>
                    <a:pt x="6740" y="8593"/>
                    <a:pt x="6906" y="7060"/>
                  </a:cubicBezTo>
                  <a:cubicBezTo>
                    <a:pt x="7141" y="5112"/>
                    <a:pt x="7169" y="3537"/>
                    <a:pt x="7169" y="2225"/>
                  </a:cubicBezTo>
                  <a:cubicBezTo>
                    <a:pt x="7169" y="1492"/>
                    <a:pt x="6948" y="857"/>
                    <a:pt x="6354" y="512"/>
                  </a:cubicBezTo>
                  <a:cubicBezTo>
                    <a:pt x="6298" y="498"/>
                    <a:pt x="6243" y="456"/>
                    <a:pt x="6188" y="429"/>
                  </a:cubicBezTo>
                  <a:cubicBezTo>
                    <a:pt x="6119" y="401"/>
                    <a:pt x="6022" y="360"/>
                    <a:pt x="5953" y="332"/>
                  </a:cubicBezTo>
                  <a:cubicBezTo>
                    <a:pt x="5787" y="263"/>
                    <a:pt x="5787" y="263"/>
                    <a:pt x="5787" y="263"/>
                  </a:cubicBezTo>
                  <a:cubicBezTo>
                    <a:pt x="5732" y="249"/>
                    <a:pt x="5649" y="222"/>
                    <a:pt x="5594" y="208"/>
                  </a:cubicBezTo>
                  <a:cubicBezTo>
                    <a:pt x="5428" y="166"/>
                    <a:pt x="5428" y="166"/>
                    <a:pt x="5428" y="166"/>
                  </a:cubicBezTo>
                  <a:cubicBezTo>
                    <a:pt x="5373" y="152"/>
                    <a:pt x="5304" y="139"/>
                    <a:pt x="5262" y="125"/>
                  </a:cubicBezTo>
                  <a:cubicBezTo>
                    <a:pt x="5097" y="97"/>
                    <a:pt x="5097" y="97"/>
                    <a:pt x="5097" y="97"/>
                  </a:cubicBezTo>
                  <a:cubicBezTo>
                    <a:pt x="5055" y="83"/>
                    <a:pt x="4986" y="70"/>
                    <a:pt x="4945" y="70"/>
                  </a:cubicBezTo>
                  <a:cubicBezTo>
                    <a:pt x="4793" y="42"/>
                    <a:pt x="4793" y="42"/>
                    <a:pt x="4793" y="42"/>
                  </a:cubicBezTo>
                  <a:cubicBezTo>
                    <a:pt x="4738" y="42"/>
                    <a:pt x="4682" y="42"/>
                    <a:pt x="4627" y="28"/>
                  </a:cubicBezTo>
                  <a:cubicBezTo>
                    <a:pt x="4475" y="14"/>
                    <a:pt x="4475" y="14"/>
                    <a:pt x="4475" y="14"/>
                  </a:cubicBezTo>
                  <a:cubicBezTo>
                    <a:pt x="4434" y="14"/>
                    <a:pt x="4378" y="14"/>
                    <a:pt x="4323" y="14"/>
                  </a:cubicBezTo>
                  <a:cubicBezTo>
                    <a:pt x="4171" y="0"/>
                    <a:pt x="4171" y="0"/>
                    <a:pt x="4171" y="0"/>
                  </a:cubicBezTo>
                  <a:cubicBezTo>
                    <a:pt x="4130" y="0"/>
                    <a:pt x="4061" y="0"/>
                    <a:pt x="4019" y="0"/>
                  </a:cubicBezTo>
                  <a:cubicBezTo>
                    <a:pt x="3867" y="0"/>
                    <a:pt x="3867" y="0"/>
                    <a:pt x="3867" y="0"/>
                  </a:cubicBezTo>
                  <a:cubicBezTo>
                    <a:pt x="3826" y="0"/>
                    <a:pt x="3757" y="0"/>
                    <a:pt x="3715" y="0"/>
                  </a:cubicBezTo>
                  <a:cubicBezTo>
                    <a:pt x="3563" y="14"/>
                    <a:pt x="3563" y="14"/>
                    <a:pt x="3563" y="14"/>
                  </a:cubicBezTo>
                  <a:cubicBezTo>
                    <a:pt x="3508" y="14"/>
                    <a:pt x="3453" y="14"/>
                    <a:pt x="3398" y="28"/>
                  </a:cubicBezTo>
                  <a:cubicBezTo>
                    <a:pt x="3232" y="42"/>
                    <a:pt x="3232" y="42"/>
                    <a:pt x="3232" y="42"/>
                  </a:cubicBezTo>
                  <a:cubicBezTo>
                    <a:pt x="3191" y="42"/>
                    <a:pt x="3121" y="56"/>
                    <a:pt x="3066" y="56"/>
                  </a:cubicBezTo>
                  <a:cubicBezTo>
                    <a:pt x="2900" y="83"/>
                    <a:pt x="2900" y="83"/>
                    <a:pt x="2900" y="83"/>
                  </a:cubicBezTo>
                  <a:cubicBezTo>
                    <a:pt x="2652" y="125"/>
                    <a:pt x="2472" y="166"/>
                    <a:pt x="2210" y="249"/>
                  </a:cubicBezTo>
                  <a:cubicBezTo>
                    <a:pt x="2030" y="304"/>
                    <a:pt x="2030" y="304"/>
                    <a:pt x="2030" y="304"/>
                  </a:cubicBezTo>
                  <a:cubicBezTo>
                    <a:pt x="1906" y="360"/>
                    <a:pt x="1726" y="429"/>
                    <a:pt x="1561" y="539"/>
                  </a:cubicBezTo>
                  <a:cubicBezTo>
                    <a:pt x="1395" y="636"/>
                    <a:pt x="1395" y="636"/>
                    <a:pt x="1395" y="636"/>
                  </a:cubicBezTo>
                  <a:cubicBezTo>
                    <a:pt x="1312" y="705"/>
                    <a:pt x="1215" y="774"/>
                    <a:pt x="1146" y="843"/>
                  </a:cubicBezTo>
                  <a:cubicBezTo>
                    <a:pt x="1008" y="981"/>
                    <a:pt x="1008" y="981"/>
                    <a:pt x="1008" y="981"/>
                  </a:cubicBezTo>
                  <a:cubicBezTo>
                    <a:pt x="967" y="1037"/>
                    <a:pt x="898" y="1106"/>
                    <a:pt x="856" y="1175"/>
                  </a:cubicBezTo>
                  <a:cubicBezTo>
                    <a:pt x="746" y="1327"/>
                    <a:pt x="746" y="1327"/>
                    <a:pt x="746" y="1327"/>
                  </a:cubicBezTo>
                  <a:cubicBezTo>
                    <a:pt x="718" y="1382"/>
                    <a:pt x="677" y="1465"/>
                    <a:pt x="649" y="1520"/>
                  </a:cubicBezTo>
                  <a:cubicBezTo>
                    <a:pt x="580" y="1686"/>
                    <a:pt x="580" y="1686"/>
                    <a:pt x="580" y="1686"/>
                  </a:cubicBezTo>
                  <a:cubicBezTo>
                    <a:pt x="552" y="1741"/>
                    <a:pt x="525" y="1824"/>
                    <a:pt x="511" y="1879"/>
                  </a:cubicBezTo>
                  <a:cubicBezTo>
                    <a:pt x="469" y="2059"/>
                    <a:pt x="469" y="2059"/>
                    <a:pt x="469" y="2059"/>
                  </a:cubicBezTo>
                  <a:cubicBezTo>
                    <a:pt x="456" y="2114"/>
                    <a:pt x="442" y="2197"/>
                    <a:pt x="442" y="2252"/>
                  </a:cubicBezTo>
                  <a:cubicBezTo>
                    <a:pt x="414" y="2446"/>
                    <a:pt x="414" y="2446"/>
                    <a:pt x="414" y="2446"/>
                  </a:cubicBezTo>
                  <a:cubicBezTo>
                    <a:pt x="414" y="2501"/>
                    <a:pt x="414" y="2584"/>
                    <a:pt x="414" y="2639"/>
                  </a:cubicBezTo>
                  <a:cubicBezTo>
                    <a:pt x="414" y="2846"/>
                    <a:pt x="414" y="2846"/>
                    <a:pt x="414" y="2846"/>
                  </a:cubicBezTo>
                  <a:cubicBezTo>
                    <a:pt x="414" y="2902"/>
                    <a:pt x="414" y="2984"/>
                    <a:pt x="414" y="3054"/>
                  </a:cubicBezTo>
                  <a:cubicBezTo>
                    <a:pt x="414" y="3261"/>
                    <a:pt x="414" y="3261"/>
                    <a:pt x="414" y="3261"/>
                  </a:cubicBezTo>
                  <a:cubicBezTo>
                    <a:pt x="414" y="3316"/>
                    <a:pt x="414" y="3413"/>
                    <a:pt x="414" y="3468"/>
                  </a:cubicBezTo>
                  <a:cubicBezTo>
                    <a:pt x="414" y="3689"/>
                    <a:pt x="414" y="3689"/>
                    <a:pt x="414" y="3689"/>
                  </a:cubicBezTo>
                  <a:cubicBezTo>
                    <a:pt x="428" y="3758"/>
                    <a:pt x="428" y="3841"/>
                    <a:pt x="428" y="3910"/>
                  </a:cubicBezTo>
                  <a:cubicBezTo>
                    <a:pt x="428" y="4131"/>
                    <a:pt x="428" y="4131"/>
                    <a:pt x="428" y="4131"/>
                  </a:cubicBezTo>
                  <a:cubicBezTo>
                    <a:pt x="428" y="4200"/>
                    <a:pt x="428" y="4297"/>
                    <a:pt x="442" y="4366"/>
                  </a:cubicBezTo>
                  <a:cubicBezTo>
                    <a:pt x="442" y="4601"/>
                    <a:pt x="442" y="4601"/>
                    <a:pt x="442" y="4601"/>
                  </a:cubicBezTo>
                  <a:cubicBezTo>
                    <a:pt x="456" y="4670"/>
                    <a:pt x="456" y="4767"/>
                    <a:pt x="456" y="4836"/>
                  </a:cubicBezTo>
                  <a:cubicBezTo>
                    <a:pt x="469" y="5084"/>
                    <a:pt x="469" y="5084"/>
                    <a:pt x="469" y="5084"/>
                  </a:cubicBezTo>
                  <a:cubicBezTo>
                    <a:pt x="469" y="5153"/>
                    <a:pt x="483" y="5250"/>
                    <a:pt x="483" y="5333"/>
                  </a:cubicBezTo>
                  <a:cubicBezTo>
                    <a:pt x="497" y="5582"/>
                    <a:pt x="497" y="5582"/>
                    <a:pt x="497" y="5582"/>
                  </a:cubicBezTo>
                  <a:cubicBezTo>
                    <a:pt x="511" y="5651"/>
                    <a:pt x="511" y="5761"/>
                    <a:pt x="525" y="5830"/>
                  </a:cubicBezTo>
                  <a:cubicBezTo>
                    <a:pt x="538" y="6093"/>
                    <a:pt x="538" y="6093"/>
                    <a:pt x="538" y="6093"/>
                  </a:cubicBezTo>
                  <a:cubicBezTo>
                    <a:pt x="552" y="6176"/>
                    <a:pt x="552" y="6286"/>
                    <a:pt x="566" y="6369"/>
                  </a:cubicBezTo>
                  <a:cubicBezTo>
                    <a:pt x="594" y="6645"/>
                    <a:pt x="594" y="6645"/>
                    <a:pt x="594" y="6645"/>
                  </a:cubicBezTo>
                  <a:cubicBezTo>
                    <a:pt x="594" y="6728"/>
                    <a:pt x="608" y="6839"/>
                    <a:pt x="621" y="6922"/>
                  </a:cubicBezTo>
                  <a:cubicBezTo>
                    <a:pt x="649" y="7198"/>
                    <a:pt x="649" y="7198"/>
                    <a:pt x="649" y="7198"/>
                  </a:cubicBezTo>
                  <a:cubicBezTo>
                    <a:pt x="663" y="7281"/>
                    <a:pt x="677" y="7405"/>
                    <a:pt x="690" y="7488"/>
                  </a:cubicBezTo>
                  <a:cubicBezTo>
                    <a:pt x="704" y="7695"/>
                    <a:pt x="704" y="7695"/>
                    <a:pt x="704" y="7695"/>
                  </a:cubicBezTo>
                  <a:cubicBezTo>
                    <a:pt x="718" y="7778"/>
                    <a:pt x="718" y="7778"/>
                    <a:pt x="718" y="7778"/>
                  </a:cubicBezTo>
                  <a:cubicBezTo>
                    <a:pt x="718" y="7999"/>
                    <a:pt x="718" y="7999"/>
                    <a:pt x="718" y="7999"/>
                  </a:cubicBezTo>
                  <a:cubicBezTo>
                    <a:pt x="732" y="8068"/>
                    <a:pt x="732" y="8151"/>
                    <a:pt x="732" y="8220"/>
                  </a:cubicBezTo>
                  <a:cubicBezTo>
                    <a:pt x="732" y="8441"/>
                    <a:pt x="732" y="8441"/>
                    <a:pt x="732" y="8441"/>
                  </a:cubicBezTo>
                  <a:cubicBezTo>
                    <a:pt x="746" y="8496"/>
                    <a:pt x="746" y="8593"/>
                    <a:pt x="746" y="8648"/>
                  </a:cubicBezTo>
                  <a:cubicBezTo>
                    <a:pt x="759" y="8869"/>
                    <a:pt x="759" y="8869"/>
                    <a:pt x="759" y="8869"/>
                  </a:cubicBezTo>
                  <a:cubicBezTo>
                    <a:pt x="773" y="8939"/>
                    <a:pt x="787" y="9021"/>
                    <a:pt x="801" y="9091"/>
                  </a:cubicBezTo>
                  <a:cubicBezTo>
                    <a:pt x="856" y="9298"/>
                    <a:pt x="856" y="9298"/>
                    <a:pt x="856" y="9298"/>
                  </a:cubicBezTo>
                  <a:cubicBezTo>
                    <a:pt x="870" y="9367"/>
                    <a:pt x="911" y="9464"/>
                    <a:pt x="939" y="9533"/>
                  </a:cubicBezTo>
                  <a:cubicBezTo>
                    <a:pt x="1022" y="9698"/>
                    <a:pt x="1022" y="9698"/>
                    <a:pt x="1022" y="9698"/>
                  </a:cubicBezTo>
                  <a:cubicBezTo>
                    <a:pt x="1077" y="9781"/>
                    <a:pt x="1146" y="9878"/>
                    <a:pt x="1201" y="9947"/>
                  </a:cubicBezTo>
                  <a:cubicBezTo>
                    <a:pt x="1340" y="10085"/>
                    <a:pt x="1340" y="10085"/>
                    <a:pt x="1340" y="10085"/>
                  </a:cubicBezTo>
                  <a:cubicBezTo>
                    <a:pt x="1533" y="10237"/>
                    <a:pt x="1561" y="10265"/>
                    <a:pt x="1726" y="10361"/>
                  </a:cubicBezTo>
                  <a:cubicBezTo>
                    <a:pt x="1892" y="10444"/>
                    <a:pt x="1892" y="10444"/>
                    <a:pt x="1892" y="10444"/>
                  </a:cubicBezTo>
                  <a:cubicBezTo>
                    <a:pt x="1961" y="10472"/>
                    <a:pt x="2044" y="10513"/>
                    <a:pt x="2099" y="10541"/>
                  </a:cubicBezTo>
                  <a:cubicBezTo>
                    <a:pt x="2265" y="10596"/>
                    <a:pt x="2265" y="10596"/>
                    <a:pt x="2265" y="10596"/>
                  </a:cubicBezTo>
                  <a:cubicBezTo>
                    <a:pt x="2320" y="10610"/>
                    <a:pt x="2403" y="10638"/>
                    <a:pt x="2458" y="10652"/>
                  </a:cubicBezTo>
                  <a:cubicBezTo>
                    <a:pt x="2610" y="10693"/>
                    <a:pt x="2610" y="10693"/>
                    <a:pt x="2610" y="10693"/>
                  </a:cubicBezTo>
                  <a:cubicBezTo>
                    <a:pt x="2666" y="10707"/>
                    <a:pt x="2721" y="10721"/>
                    <a:pt x="2776" y="10734"/>
                  </a:cubicBezTo>
                  <a:cubicBezTo>
                    <a:pt x="2928" y="10762"/>
                    <a:pt x="2928" y="10762"/>
                    <a:pt x="2928" y="10762"/>
                  </a:cubicBezTo>
                  <a:cubicBezTo>
                    <a:pt x="2970" y="10776"/>
                    <a:pt x="3039" y="10776"/>
                    <a:pt x="3080" y="10790"/>
                  </a:cubicBezTo>
                  <a:cubicBezTo>
                    <a:pt x="3218" y="10804"/>
                    <a:pt x="3218" y="10804"/>
                    <a:pt x="3218" y="10804"/>
                  </a:cubicBezTo>
                  <a:cubicBezTo>
                    <a:pt x="3273" y="10817"/>
                    <a:pt x="3329" y="10817"/>
                    <a:pt x="3370" y="10817"/>
                  </a:cubicBezTo>
                  <a:cubicBezTo>
                    <a:pt x="3508" y="10831"/>
                    <a:pt x="3508" y="10831"/>
                    <a:pt x="3508" y="10831"/>
                  </a:cubicBezTo>
                  <a:cubicBezTo>
                    <a:pt x="3550" y="10831"/>
                    <a:pt x="3605" y="10845"/>
                    <a:pt x="3646" y="10845"/>
                  </a:cubicBezTo>
                  <a:cubicBezTo>
                    <a:pt x="3784" y="10845"/>
                    <a:pt x="3784" y="10845"/>
                    <a:pt x="3784" y="10845"/>
                  </a:cubicBezTo>
                  <a:cubicBezTo>
                    <a:pt x="3826" y="10845"/>
                    <a:pt x="3881" y="10859"/>
                    <a:pt x="3923" y="10859"/>
                  </a:cubicBezTo>
                  <a:cubicBezTo>
                    <a:pt x="4061" y="10845"/>
                    <a:pt x="4061" y="10845"/>
                    <a:pt x="4061" y="10845"/>
                  </a:cubicBezTo>
                  <a:cubicBezTo>
                    <a:pt x="4102" y="10845"/>
                    <a:pt x="4157" y="10845"/>
                    <a:pt x="4199" y="10845"/>
                  </a:cubicBezTo>
                  <a:cubicBezTo>
                    <a:pt x="4337" y="10845"/>
                    <a:pt x="4337" y="10845"/>
                    <a:pt x="4337" y="10845"/>
                  </a:cubicBezTo>
                  <a:cubicBezTo>
                    <a:pt x="4392" y="10845"/>
                    <a:pt x="4447" y="10831"/>
                    <a:pt x="4489" y="10831"/>
                  </a:cubicBezTo>
                  <a:cubicBezTo>
                    <a:pt x="4641" y="10817"/>
                    <a:pt x="4641" y="10817"/>
                    <a:pt x="4641" y="10817"/>
                  </a:cubicBezTo>
                  <a:cubicBezTo>
                    <a:pt x="4682" y="10817"/>
                    <a:pt x="4738" y="10804"/>
                    <a:pt x="4793" y="10804"/>
                  </a:cubicBezTo>
                  <a:cubicBezTo>
                    <a:pt x="4959" y="10776"/>
                    <a:pt x="4959" y="10776"/>
                    <a:pt x="4959" y="10776"/>
                  </a:cubicBezTo>
                  <a:cubicBezTo>
                    <a:pt x="5442" y="10679"/>
                    <a:pt x="5718" y="10596"/>
                    <a:pt x="6077" y="10431"/>
                  </a:cubicBezTo>
                  <a:cubicBezTo>
                    <a:pt x="6257" y="10334"/>
                    <a:pt x="6257" y="10334"/>
                    <a:pt x="6257" y="10334"/>
                  </a:cubicBezTo>
                  <a:cubicBezTo>
                    <a:pt x="6450" y="10210"/>
                    <a:pt x="6492" y="10182"/>
                    <a:pt x="6657" y="10030"/>
                  </a:cubicBezTo>
                  <a:cubicBezTo>
                    <a:pt x="6782" y="9878"/>
                    <a:pt x="6782" y="9878"/>
                    <a:pt x="6782" y="9878"/>
                  </a:cubicBezTo>
                  <a:cubicBezTo>
                    <a:pt x="6837" y="9795"/>
                    <a:pt x="6906" y="9685"/>
                    <a:pt x="6961" y="9602"/>
                  </a:cubicBezTo>
                  <a:cubicBezTo>
                    <a:pt x="7044" y="9422"/>
                    <a:pt x="7044" y="9422"/>
                    <a:pt x="7044" y="9422"/>
                  </a:cubicBezTo>
                  <a:cubicBezTo>
                    <a:pt x="7058" y="9339"/>
                    <a:pt x="7086" y="9242"/>
                    <a:pt x="7113" y="9173"/>
                  </a:cubicBezTo>
                  <a:cubicBezTo>
                    <a:pt x="7155" y="8966"/>
                    <a:pt x="7155" y="8966"/>
                    <a:pt x="7155" y="8966"/>
                  </a:cubicBezTo>
                  <a:cubicBezTo>
                    <a:pt x="7155" y="8897"/>
                    <a:pt x="7169" y="8800"/>
                    <a:pt x="7169" y="8731"/>
                  </a:cubicBezTo>
                  <a:cubicBezTo>
                    <a:pt x="7196" y="8524"/>
                    <a:pt x="7196" y="8524"/>
                    <a:pt x="7196" y="8524"/>
                  </a:cubicBezTo>
                  <a:cubicBezTo>
                    <a:pt x="7196" y="8455"/>
                    <a:pt x="7196" y="8358"/>
                    <a:pt x="7196" y="8289"/>
                  </a:cubicBezTo>
                  <a:cubicBezTo>
                    <a:pt x="7210" y="8082"/>
                    <a:pt x="7210" y="8082"/>
                    <a:pt x="7210" y="8082"/>
                  </a:cubicBezTo>
                  <a:cubicBezTo>
                    <a:pt x="7210" y="8013"/>
                    <a:pt x="7210" y="7930"/>
                    <a:pt x="7210" y="7861"/>
                  </a:cubicBezTo>
                  <a:cubicBezTo>
                    <a:pt x="7224" y="7654"/>
                    <a:pt x="7224" y="7654"/>
                    <a:pt x="7224" y="7654"/>
                  </a:cubicBezTo>
                  <a:cubicBezTo>
                    <a:pt x="7251" y="7502"/>
                    <a:pt x="7251" y="7502"/>
                    <a:pt x="7251" y="7502"/>
                  </a:cubicBezTo>
                  <a:cubicBezTo>
                    <a:pt x="7279" y="7212"/>
                    <a:pt x="7279" y="7212"/>
                    <a:pt x="7279" y="7212"/>
                  </a:cubicBezTo>
                  <a:cubicBezTo>
                    <a:pt x="7293" y="7129"/>
                    <a:pt x="7307" y="7018"/>
                    <a:pt x="7320" y="6922"/>
                  </a:cubicBezTo>
                  <a:cubicBezTo>
                    <a:pt x="7348" y="6645"/>
                    <a:pt x="7348" y="6645"/>
                    <a:pt x="7348" y="6645"/>
                  </a:cubicBezTo>
                  <a:cubicBezTo>
                    <a:pt x="7348" y="6562"/>
                    <a:pt x="7362" y="6466"/>
                    <a:pt x="7376" y="6383"/>
                  </a:cubicBezTo>
                  <a:cubicBezTo>
                    <a:pt x="7390" y="6107"/>
                    <a:pt x="7390" y="6107"/>
                    <a:pt x="7390" y="6107"/>
                  </a:cubicBezTo>
                  <a:cubicBezTo>
                    <a:pt x="7403" y="6037"/>
                    <a:pt x="7417" y="5927"/>
                    <a:pt x="7417" y="5844"/>
                  </a:cubicBezTo>
                  <a:cubicBezTo>
                    <a:pt x="7445" y="5595"/>
                    <a:pt x="7445" y="5595"/>
                    <a:pt x="7445" y="5595"/>
                  </a:cubicBezTo>
                  <a:cubicBezTo>
                    <a:pt x="7445" y="5513"/>
                    <a:pt x="7445" y="5416"/>
                    <a:pt x="7459" y="5333"/>
                  </a:cubicBezTo>
                  <a:cubicBezTo>
                    <a:pt x="7472" y="5084"/>
                    <a:pt x="7472" y="5084"/>
                    <a:pt x="7472" y="5084"/>
                  </a:cubicBezTo>
                  <a:cubicBezTo>
                    <a:pt x="7472" y="5015"/>
                    <a:pt x="7486" y="4918"/>
                    <a:pt x="7486" y="4849"/>
                  </a:cubicBezTo>
                  <a:cubicBezTo>
                    <a:pt x="7500" y="4615"/>
                    <a:pt x="7500" y="4615"/>
                    <a:pt x="7500" y="4615"/>
                  </a:cubicBezTo>
                  <a:cubicBezTo>
                    <a:pt x="7500" y="4545"/>
                    <a:pt x="7500" y="4449"/>
                    <a:pt x="7500" y="4380"/>
                  </a:cubicBezTo>
                  <a:cubicBezTo>
                    <a:pt x="7514" y="4145"/>
                    <a:pt x="7514" y="4145"/>
                    <a:pt x="7514" y="4145"/>
                  </a:cubicBezTo>
                  <a:cubicBezTo>
                    <a:pt x="7514" y="4076"/>
                    <a:pt x="7514" y="3993"/>
                    <a:pt x="7514" y="3924"/>
                  </a:cubicBezTo>
                  <a:cubicBezTo>
                    <a:pt x="7528" y="3703"/>
                    <a:pt x="7528" y="3703"/>
                    <a:pt x="7528" y="3703"/>
                  </a:cubicBezTo>
                  <a:cubicBezTo>
                    <a:pt x="7528" y="3634"/>
                    <a:pt x="7528" y="3551"/>
                    <a:pt x="7528" y="3482"/>
                  </a:cubicBezTo>
                  <a:cubicBezTo>
                    <a:pt x="7528" y="3275"/>
                    <a:pt x="7528" y="3275"/>
                    <a:pt x="7528" y="3275"/>
                  </a:cubicBezTo>
                  <a:cubicBezTo>
                    <a:pt x="7528" y="3205"/>
                    <a:pt x="7528" y="3123"/>
                    <a:pt x="7528" y="3054"/>
                  </a:cubicBezTo>
                  <a:cubicBezTo>
                    <a:pt x="7541" y="2860"/>
                    <a:pt x="7541" y="2860"/>
                    <a:pt x="7541" y="2860"/>
                  </a:cubicBezTo>
                  <a:cubicBezTo>
                    <a:pt x="7541" y="2791"/>
                    <a:pt x="7541" y="2708"/>
                    <a:pt x="7541" y="2653"/>
                  </a:cubicBezTo>
                  <a:cubicBezTo>
                    <a:pt x="7528" y="2459"/>
                    <a:pt x="7528" y="2459"/>
                    <a:pt x="7528" y="2459"/>
                  </a:cubicBezTo>
                  <a:cubicBezTo>
                    <a:pt x="7528" y="2404"/>
                    <a:pt x="7514" y="2335"/>
                    <a:pt x="7514" y="2266"/>
                  </a:cubicBezTo>
                  <a:cubicBezTo>
                    <a:pt x="7486" y="2086"/>
                    <a:pt x="7486" y="2086"/>
                    <a:pt x="7486" y="2086"/>
                  </a:cubicBezTo>
                  <a:cubicBezTo>
                    <a:pt x="7472" y="2031"/>
                    <a:pt x="7459" y="1948"/>
                    <a:pt x="7445" y="1893"/>
                  </a:cubicBezTo>
                  <a:cubicBezTo>
                    <a:pt x="7390" y="1713"/>
                    <a:pt x="7390" y="1713"/>
                    <a:pt x="7390" y="1713"/>
                  </a:cubicBezTo>
                  <a:cubicBezTo>
                    <a:pt x="7362" y="1658"/>
                    <a:pt x="7334" y="1589"/>
                    <a:pt x="7307" y="1534"/>
                  </a:cubicBezTo>
                  <a:cubicBezTo>
                    <a:pt x="7224" y="1368"/>
                    <a:pt x="7224" y="1368"/>
                    <a:pt x="7224" y="1368"/>
                  </a:cubicBezTo>
                  <a:cubicBezTo>
                    <a:pt x="7182" y="1313"/>
                    <a:pt x="7141" y="1230"/>
                    <a:pt x="7099" y="1189"/>
                  </a:cubicBezTo>
                  <a:cubicBezTo>
                    <a:pt x="6989" y="1037"/>
                    <a:pt x="6989" y="1037"/>
                    <a:pt x="6989" y="1037"/>
                  </a:cubicBezTo>
                  <a:cubicBezTo>
                    <a:pt x="6934" y="981"/>
                    <a:pt x="6878" y="912"/>
                    <a:pt x="6823" y="857"/>
                  </a:cubicBezTo>
                  <a:cubicBezTo>
                    <a:pt x="6671" y="733"/>
                    <a:pt x="6671" y="733"/>
                    <a:pt x="6671" y="733"/>
                  </a:cubicBezTo>
                  <a:cubicBezTo>
                    <a:pt x="6478" y="581"/>
                    <a:pt x="6478" y="581"/>
                    <a:pt x="6354" y="512"/>
                  </a:cubicBezTo>
                  <a:cubicBezTo>
                    <a:pt x="6948" y="857"/>
                    <a:pt x="7169" y="1492"/>
                    <a:pt x="7169" y="2225"/>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44" name="Freeform 8"/>
            <p:cNvSpPr>
              <a:spLocks noChangeAspect="1"/>
            </p:cNvSpPr>
            <p:nvPr/>
          </p:nvSpPr>
          <p:spPr bwMode="auto">
            <a:xfrm>
              <a:off x="919" y="1156"/>
              <a:ext cx="1405" cy="2487"/>
            </a:xfrm>
            <a:custGeom>
              <a:avLst/>
              <a:gdLst>
                <a:gd name="T0" fmla="*/ 0 w 7308"/>
                <a:gd name="T1" fmla="*/ 0 h 11009"/>
                <a:gd name="T2" fmla="*/ 0 w 7308"/>
                <a:gd name="T3" fmla="*/ 0 h 11009"/>
                <a:gd name="T4" fmla="*/ 0 w 7308"/>
                <a:gd name="T5" fmla="*/ 0 h 11009"/>
                <a:gd name="T6" fmla="*/ 0 w 7308"/>
                <a:gd name="T7" fmla="*/ 0 h 11009"/>
                <a:gd name="T8" fmla="*/ 0 w 7308"/>
                <a:gd name="T9" fmla="*/ 0 h 11009"/>
                <a:gd name="T10" fmla="*/ 0 w 7308"/>
                <a:gd name="T11" fmla="*/ 0 h 11009"/>
                <a:gd name="T12" fmla="*/ 0 w 7308"/>
                <a:gd name="T13" fmla="*/ 0 h 11009"/>
                <a:gd name="T14" fmla="*/ 0 w 7308"/>
                <a:gd name="T15" fmla="*/ 0 h 11009"/>
                <a:gd name="T16" fmla="*/ 0 w 7308"/>
                <a:gd name="T17" fmla="*/ 0 h 11009"/>
                <a:gd name="T18" fmla="*/ 0 w 7308"/>
                <a:gd name="T19" fmla="*/ 0 h 11009"/>
                <a:gd name="T20" fmla="*/ 0 w 7308"/>
                <a:gd name="T21" fmla="*/ 0 h 11009"/>
                <a:gd name="T22" fmla="*/ 0 w 7308"/>
                <a:gd name="T23" fmla="*/ 0 h 11009"/>
                <a:gd name="T24" fmla="*/ 0 w 7308"/>
                <a:gd name="T25" fmla="*/ 0 h 11009"/>
                <a:gd name="T26" fmla="*/ 0 w 7308"/>
                <a:gd name="T27" fmla="*/ 0 h 11009"/>
                <a:gd name="T28" fmla="*/ 0 w 7308"/>
                <a:gd name="T29" fmla="*/ 0 h 11009"/>
                <a:gd name="T30" fmla="*/ 0 w 7308"/>
                <a:gd name="T31" fmla="*/ 0 h 11009"/>
                <a:gd name="T32" fmla="*/ 0 w 7308"/>
                <a:gd name="T33" fmla="*/ 0 h 11009"/>
                <a:gd name="T34" fmla="*/ 0 w 7308"/>
                <a:gd name="T35" fmla="*/ 0 h 11009"/>
                <a:gd name="T36" fmla="*/ 0 w 7308"/>
                <a:gd name="T37" fmla="*/ 0 h 11009"/>
                <a:gd name="T38" fmla="*/ 0 w 7308"/>
                <a:gd name="T39" fmla="*/ 0 h 11009"/>
                <a:gd name="T40" fmla="*/ 0 w 7308"/>
                <a:gd name="T41" fmla="*/ 0 h 11009"/>
                <a:gd name="T42" fmla="*/ 0 w 7308"/>
                <a:gd name="T43" fmla="*/ 0 h 11009"/>
                <a:gd name="T44" fmla="*/ 0 w 7308"/>
                <a:gd name="T45" fmla="*/ 0 h 11009"/>
                <a:gd name="T46" fmla="*/ 0 w 7308"/>
                <a:gd name="T47" fmla="*/ 0 h 11009"/>
                <a:gd name="T48" fmla="*/ 0 w 7308"/>
                <a:gd name="T49" fmla="*/ 0 h 11009"/>
                <a:gd name="T50" fmla="*/ 0 w 7308"/>
                <a:gd name="T51" fmla="*/ 0 h 11009"/>
                <a:gd name="T52" fmla="*/ 0 w 7308"/>
                <a:gd name="T53" fmla="*/ 0 h 11009"/>
                <a:gd name="T54" fmla="*/ 0 w 7308"/>
                <a:gd name="T55" fmla="*/ 0 h 11009"/>
                <a:gd name="T56" fmla="*/ 0 w 7308"/>
                <a:gd name="T57" fmla="*/ 0 h 11009"/>
                <a:gd name="T58" fmla="*/ 0 w 7308"/>
                <a:gd name="T59" fmla="*/ 0 h 11009"/>
                <a:gd name="T60" fmla="*/ 0 w 7308"/>
                <a:gd name="T61" fmla="*/ 0 h 11009"/>
                <a:gd name="T62" fmla="*/ 0 w 7308"/>
                <a:gd name="T63" fmla="*/ 0 h 11009"/>
                <a:gd name="T64" fmla="*/ 0 w 7308"/>
                <a:gd name="T65" fmla="*/ 0 h 11009"/>
                <a:gd name="T66" fmla="*/ 0 w 7308"/>
                <a:gd name="T67" fmla="*/ 0 h 11009"/>
                <a:gd name="T68" fmla="*/ 0 w 7308"/>
                <a:gd name="T69" fmla="*/ 0 h 11009"/>
                <a:gd name="T70" fmla="*/ 0 w 7308"/>
                <a:gd name="T71" fmla="*/ 0 h 11009"/>
                <a:gd name="T72" fmla="*/ 0 w 7308"/>
                <a:gd name="T73" fmla="*/ 0 h 11009"/>
                <a:gd name="T74" fmla="*/ 0 w 7308"/>
                <a:gd name="T75" fmla="*/ 0 h 11009"/>
                <a:gd name="T76" fmla="*/ 0 w 7308"/>
                <a:gd name="T77" fmla="*/ 0 h 11009"/>
                <a:gd name="T78" fmla="*/ 0 w 7308"/>
                <a:gd name="T79" fmla="*/ 0 h 11009"/>
                <a:gd name="T80" fmla="*/ 0 w 7308"/>
                <a:gd name="T81" fmla="*/ 0 h 11009"/>
                <a:gd name="T82" fmla="*/ 0 w 7308"/>
                <a:gd name="T83" fmla="*/ 0 h 11009"/>
                <a:gd name="T84" fmla="*/ 0 w 7308"/>
                <a:gd name="T85" fmla="*/ 0 h 11009"/>
                <a:gd name="T86" fmla="*/ 0 w 7308"/>
                <a:gd name="T87" fmla="*/ 0 h 11009"/>
                <a:gd name="T88" fmla="*/ 0 w 7308"/>
                <a:gd name="T89" fmla="*/ 0 h 11009"/>
                <a:gd name="T90" fmla="*/ 0 w 7308"/>
                <a:gd name="T91" fmla="*/ 0 h 11009"/>
                <a:gd name="T92" fmla="*/ 0 w 7308"/>
                <a:gd name="T93" fmla="*/ 0 h 11009"/>
                <a:gd name="T94" fmla="*/ 0 w 7308"/>
                <a:gd name="T95" fmla="*/ 0 h 11009"/>
                <a:gd name="T96" fmla="*/ 0 w 7308"/>
                <a:gd name="T97" fmla="*/ 0 h 11009"/>
                <a:gd name="T98" fmla="*/ 0 w 7308"/>
                <a:gd name="T99" fmla="*/ 0 h 11009"/>
                <a:gd name="T100" fmla="*/ 0 w 7308"/>
                <a:gd name="T101" fmla="*/ 0 h 11009"/>
                <a:gd name="T102" fmla="*/ 0 w 7308"/>
                <a:gd name="T103" fmla="*/ 0 h 1100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308"/>
                <a:gd name="T157" fmla="*/ 0 h 11009"/>
                <a:gd name="T158" fmla="*/ 7308 w 7308"/>
                <a:gd name="T159" fmla="*/ 11009 h 1100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308" h="11009">
                  <a:moveTo>
                    <a:pt x="6935" y="2224"/>
                  </a:moveTo>
                  <a:cubicBezTo>
                    <a:pt x="6935" y="3536"/>
                    <a:pt x="6908" y="5111"/>
                    <a:pt x="6673" y="7059"/>
                  </a:cubicBezTo>
                  <a:cubicBezTo>
                    <a:pt x="6535" y="8302"/>
                    <a:pt x="6935" y="9462"/>
                    <a:pt x="5264" y="10166"/>
                  </a:cubicBezTo>
                  <a:cubicBezTo>
                    <a:pt x="5209" y="10194"/>
                    <a:pt x="5139" y="10235"/>
                    <a:pt x="5084" y="10277"/>
                  </a:cubicBezTo>
                  <a:cubicBezTo>
                    <a:pt x="4822" y="10401"/>
                    <a:pt x="4255" y="10608"/>
                    <a:pt x="3758" y="10581"/>
                  </a:cubicBezTo>
                  <a:cubicBezTo>
                    <a:pt x="3730" y="10581"/>
                    <a:pt x="3730" y="10581"/>
                    <a:pt x="3730" y="10581"/>
                  </a:cubicBezTo>
                  <a:cubicBezTo>
                    <a:pt x="3730" y="10581"/>
                    <a:pt x="3730" y="10581"/>
                    <a:pt x="3730" y="10581"/>
                  </a:cubicBezTo>
                  <a:cubicBezTo>
                    <a:pt x="3716" y="10594"/>
                    <a:pt x="3716" y="10594"/>
                    <a:pt x="3716" y="10594"/>
                  </a:cubicBezTo>
                  <a:cubicBezTo>
                    <a:pt x="3551" y="10663"/>
                    <a:pt x="1285" y="11009"/>
                    <a:pt x="649" y="9407"/>
                  </a:cubicBezTo>
                  <a:cubicBezTo>
                    <a:pt x="553" y="9144"/>
                    <a:pt x="0" y="2984"/>
                    <a:pt x="359" y="2045"/>
                  </a:cubicBezTo>
                  <a:cubicBezTo>
                    <a:pt x="1064" y="166"/>
                    <a:pt x="4670" y="636"/>
                    <a:pt x="5070" y="1824"/>
                  </a:cubicBezTo>
                  <a:cubicBezTo>
                    <a:pt x="5139" y="2031"/>
                    <a:pt x="5264" y="5498"/>
                    <a:pt x="5264" y="5539"/>
                  </a:cubicBezTo>
                  <a:cubicBezTo>
                    <a:pt x="5291" y="6437"/>
                    <a:pt x="5291" y="6437"/>
                    <a:pt x="5098" y="7086"/>
                  </a:cubicBezTo>
                  <a:cubicBezTo>
                    <a:pt x="5084" y="7114"/>
                    <a:pt x="5015" y="7362"/>
                    <a:pt x="5084" y="7639"/>
                  </a:cubicBezTo>
                  <a:cubicBezTo>
                    <a:pt x="5236" y="8246"/>
                    <a:pt x="5789" y="8688"/>
                    <a:pt x="5789" y="9365"/>
                  </a:cubicBezTo>
                  <a:cubicBezTo>
                    <a:pt x="5789" y="9821"/>
                    <a:pt x="5443" y="10056"/>
                    <a:pt x="5264" y="10166"/>
                  </a:cubicBezTo>
                  <a:cubicBezTo>
                    <a:pt x="6935" y="9462"/>
                    <a:pt x="6535" y="8302"/>
                    <a:pt x="6673" y="7059"/>
                  </a:cubicBezTo>
                  <a:cubicBezTo>
                    <a:pt x="6908" y="5111"/>
                    <a:pt x="6935" y="3536"/>
                    <a:pt x="6935" y="2224"/>
                  </a:cubicBezTo>
                  <a:cubicBezTo>
                    <a:pt x="6935" y="1492"/>
                    <a:pt x="6714" y="857"/>
                    <a:pt x="6120" y="512"/>
                  </a:cubicBezTo>
                  <a:cubicBezTo>
                    <a:pt x="6065" y="498"/>
                    <a:pt x="6010" y="456"/>
                    <a:pt x="5955" y="429"/>
                  </a:cubicBezTo>
                  <a:cubicBezTo>
                    <a:pt x="5885" y="401"/>
                    <a:pt x="5789" y="360"/>
                    <a:pt x="5720" y="332"/>
                  </a:cubicBezTo>
                  <a:cubicBezTo>
                    <a:pt x="5554" y="263"/>
                    <a:pt x="5554" y="263"/>
                    <a:pt x="5554" y="263"/>
                  </a:cubicBezTo>
                  <a:cubicBezTo>
                    <a:pt x="5499" y="249"/>
                    <a:pt x="5416" y="221"/>
                    <a:pt x="5361" y="208"/>
                  </a:cubicBezTo>
                  <a:cubicBezTo>
                    <a:pt x="5195" y="166"/>
                    <a:pt x="5195" y="166"/>
                    <a:pt x="5195" y="166"/>
                  </a:cubicBezTo>
                  <a:cubicBezTo>
                    <a:pt x="5139" y="152"/>
                    <a:pt x="5070" y="139"/>
                    <a:pt x="5029" y="125"/>
                  </a:cubicBezTo>
                  <a:cubicBezTo>
                    <a:pt x="4863" y="97"/>
                    <a:pt x="4863" y="97"/>
                    <a:pt x="4863" y="97"/>
                  </a:cubicBezTo>
                  <a:cubicBezTo>
                    <a:pt x="4822" y="83"/>
                    <a:pt x="4753" y="70"/>
                    <a:pt x="4711" y="70"/>
                  </a:cubicBezTo>
                  <a:cubicBezTo>
                    <a:pt x="4559" y="42"/>
                    <a:pt x="4559" y="42"/>
                    <a:pt x="4559" y="42"/>
                  </a:cubicBezTo>
                  <a:cubicBezTo>
                    <a:pt x="4504" y="42"/>
                    <a:pt x="4449" y="42"/>
                    <a:pt x="4393" y="28"/>
                  </a:cubicBezTo>
                  <a:cubicBezTo>
                    <a:pt x="4241" y="14"/>
                    <a:pt x="4241" y="14"/>
                    <a:pt x="4241" y="14"/>
                  </a:cubicBezTo>
                  <a:cubicBezTo>
                    <a:pt x="4200" y="14"/>
                    <a:pt x="4145" y="14"/>
                    <a:pt x="4089" y="14"/>
                  </a:cubicBezTo>
                  <a:cubicBezTo>
                    <a:pt x="3938" y="0"/>
                    <a:pt x="3938" y="0"/>
                    <a:pt x="3938" y="0"/>
                  </a:cubicBezTo>
                  <a:cubicBezTo>
                    <a:pt x="3896" y="0"/>
                    <a:pt x="3827" y="0"/>
                    <a:pt x="3786" y="0"/>
                  </a:cubicBezTo>
                  <a:cubicBezTo>
                    <a:pt x="3634" y="0"/>
                    <a:pt x="3634" y="0"/>
                    <a:pt x="3634" y="0"/>
                  </a:cubicBezTo>
                  <a:cubicBezTo>
                    <a:pt x="3592" y="0"/>
                    <a:pt x="3523" y="0"/>
                    <a:pt x="3482" y="0"/>
                  </a:cubicBezTo>
                  <a:cubicBezTo>
                    <a:pt x="3330" y="14"/>
                    <a:pt x="3330" y="14"/>
                    <a:pt x="3330" y="14"/>
                  </a:cubicBezTo>
                  <a:cubicBezTo>
                    <a:pt x="3274" y="14"/>
                    <a:pt x="3219" y="14"/>
                    <a:pt x="3164" y="28"/>
                  </a:cubicBezTo>
                  <a:cubicBezTo>
                    <a:pt x="2998" y="42"/>
                    <a:pt x="2998" y="42"/>
                    <a:pt x="2998" y="42"/>
                  </a:cubicBezTo>
                  <a:cubicBezTo>
                    <a:pt x="2957" y="42"/>
                    <a:pt x="2888" y="56"/>
                    <a:pt x="2832" y="56"/>
                  </a:cubicBezTo>
                  <a:cubicBezTo>
                    <a:pt x="2667" y="83"/>
                    <a:pt x="2667" y="83"/>
                    <a:pt x="2667" y="83"/>
                  </a:cubicBezTo>
                  <a:cubicBezTo>
                    <a:pt x="2418" y="125"/>
                    <a:pt x="2238" y="166"/>
                    <a:pt x="1976" y="249"/>
                  </a:cubicBezTo>
                  <a:cubicBezTo>
                    <a:pt x="1796" y="304"/>
                    <a:pt x="1796" y="304"/>
                    <a:pt x="1796" y="304"/>
                  </a:cubicBezTo>
                  <a:cubicBezTo>
                    <a:pt x="1672" y="360"/>
                    <a:pt x="1492" y="429"/>
                    <a:pt x="1326" y="539"/>
                  </a:cubicBezTo>
                  <a:cubicBezTo>
                    <a:pt x="1161" y="636"/>
                    <a:pt x="1161" y="636"/>
                    <a:pt x="1161" y="636"/>
                  </a:cubicBezTo>
                  <a:cubicBezTo>
                    <a:pt x="1078" y="705"/>
                    <a:pt x="981" y="774"/>
                    <a:pt x="912" y="843"/>
                  </a:cubicBezTo>
                  <a:cubicBezTo>
                    <a:pt x="774" y="981"/>
                    <a:pt x="774" y="981"/>
                    <a:pt x="774" y="981"/>
                  </a:cubicBezTo>
                  <a:cubicBezTo>
                    <a:pt x="732" y="1036"/>
                    <a:pt x="663" y="1105"/>
                    <a:pt x="622" y="1175"/>
                  </a:cubicBezTo>
                  <a:cubicBezTo>
                    <a:pt x="511" y="1326"/>
                    <a:pt x="511" y="1326"/>
                    <a:pt x="511" y="1326"/>
                  </a:cubicBezTo>
                  <a:cubicBezTo>
                    <a:pt x="484" y="1382"/>
                    <a:pt x="442" y="1465"/>
                    <a:pt x="415" y="1520"/>
                  </a:cubicBezTo>
                  <a:cubicBezTo>
                    <a:pt x="346" y="1686"/>
                    <a:pt x="346" y="1686"/>
                    <a:pt x="346" y="1686"/>
                  </a:cubicBezTo>
                  <a:cubicBezTo>
                    <a:pt x="318" y="1741"/>
                    <a:pt x="290" y="1824"/>
                    <a:pt x="276" y="1879"/>
                  </a:cubicBezTo>
                  <a:cubicBezTo>
                    <a:pt x="235" y="2058"/>
                    <a:pt x="235" y="2058"/>
                    <a:pt x="235" y="2058"/>
                  </a:cubicBezTo>
                  <a:cubicBezTo>
                    <a:pt x="221" y="2114"/>
                    <a:pt x="207" y="2197"/>
                    <a:pt x="207" y="2252"/>
                  </a:cubicBezTo>
                  <a:cubicBezTo>
                    <a:pt x="180" y="2445"/>
                    <a:pt x="180" y="2445"/>
                    <a:pt x="180" y="2445"/>
                  </a:cubicBezTo>
                  <a:cubicBezTo>
                    <a:pt x="180" y="2500"/>
                    <a:pt x="180" y="2583"/>
                    <a:pt x="180" y="2639"/>
                  </a:cubicBezTo>
                  <a:cubicBezTo>
                    <a:pt x="180" y="2846"/>
                    <a:pt x="180" y="2846"/>
                    <a:pt x="180" y="2846"/>
                  </a:cubicBezTo>
                  <a:cubicBezTo>
                    <a:pt x="180" y="2901"/>
                    <a:pt x="180" y="2984"/>
                    <a:pt x="180" y="3053"/>
                  </a:cubicBezTo>
                  <a:cubicBezTo>
                    <a:pt x="180" y="3260"/>
                    <a:pt x="180" y="3260"/>
                    <a:pt x="180" y="3260"/>
                  </a:cubicBezTo>
                  <a:cubicBezTo>
                    <a:pt x="180" y="3315"/>
                    <a:pt x="180" y="3412"/>
                    <a:pt x="180" y="3467"/>
                  </a:cubicBezTo>
                  <a:cubicBezTo>
                    <a:pt x="180" y="3688"/>
                    <a:pt x="180" y="3688"/>
                    <a:pt x="180" y="3688"/>
                  </a:cubicBezTo>
                  <a:cubicBezTo>
                    <a:pt x="194" y="3757"/>
                    <a:pt x="194" y="3840"/>
                    <a:pt x="194" y="3909"/>
                  </a:cubicBezTo>
                  <a:cubicBezTo>
                    <a:pt x="194" y="4130"/>
                    <a:pt x="194" y="4130"/>
                    <a:pt x="194" y="4130"/>
                  </a:cubicBezTo>
                  <a:cubicBezTo>
                    <a:pt x="194" y="4199"/>
                    <a:pt x="194" y="4296"/>
                    <a:pt x="207" y="4365"/>
                  </a:cubicBezTo>
                  <a:cubicBezTo>
                    <a:pt x="207" y="4600"/>
                    <a:pt x="207" y="4600"/>
                    <a:pt x="207" y="4600"/>
                  </a:cubicBezTo>
                  <a:cubicBezTo>
                    <a:pt x="221" y="4669"/>
                    <a:pt x="221" y="4766"/>
                    <a:pt x="221" y="4835"/>
                  </a:cubicBezTo>
                  <a:cubicBezTo>
                    <a:pt x="235" y="5083"/>
                    <a:pt x="235" y="5083"/>
                    <a:pt x="235" y="5083"/>
                  </a:cubicBezTo>
                  <a:cubicBezTo>
                    <a:pt x="235" y="5152"/>
                    <a:pt x="249" y="5249"/>
                    <a:pt x="249" y="5332"/>
                  </a:cubicBezTo>
                  <a:cubicBezTo>
                    <a:pt x="263" y="5581"/>
                    <a:pt x="263" y="5581"/>
                    <a:pt x="263" y="5581"/>
                  </a:cubicBezTo>
                  <a:cubicBezTo>
                    <a:pt x="276" y="5650"/>
                    <a:pt x="276" y="5760"/>
                    <a:pt x="290" y="5829"/>
                  </a:cubicBezTo>
                  <a:cubicBezTo>
                    <a:pt x="304" y="6092"/>
                    <a:pt x="304" y="6092"/>
                    <a:pt x="304" y="6092"/>
                  </a:cubicBezTo>
                  <a:cubicBezTo>
                    <a:pt x="318" y="6175"/>
                    <a:pt x="318" y="6285"/>
                    <a:pt x="332" y="6368"/>
                  </a:cubicBezTo>
                  <a:cubicBezTo>
                    <a:pt x="359" y="6644"/>
                    <a:pt x="359" y="6644"/>
                    <a:pt x="359" y="6644"/>
                  </a:cubicBezTo>
                  <a:cubicBezTo>
                    <a:pt x="359" y="6727"/>
                    <a:pt x="373" y="6838"/>
                    <a:pt x="387" y="6920"/>
                  </a:cubicBezTo>
                  <a:cubicBezTo>
                    <a:pt x="415" y="7197"/>
                    <a:pt x="415" y="7197"/>
                    <a:pt x="415" y="7197"/>
                  </a:cubicBezTo>
                  <a:cubicBezTo>
                    <a:pt x="428" y="7280"/>
                    <a:pt x="442" y="7404"/>
                    <a:pt x="456" y="7487"/>
                  </a:cubicBezTo>
                  <a:cubicBezTo>
                    <a:pt x="470" y="7694"/>
                    <a:pt x="470" y="7694"/>
                    <a:pt x="470" y="7694"/>
                  </a:cubicBezTo>
                  <a:cubicBezTo>
                    <a:pt x="484" y="7777"/>
                    <a:pt x="484" y="7777"/>
                    <a:pt x="484" y="7777"/>
                  </a:cubicBezTo>
                  <a:cubicBezTo>
                    <a:pt x="484" y="7998"/>
                    <a:pt x="484" y="7998"/>
                    <a:pt x="484" y="7998"/>
                  </a:cubicBezTo>
                  <a:cubicBezTo>
                    <a:pt x="497" y="8067"/>
                    <a:pt x="497" y="8150"/>
                    <a:pt x="497" y="8219"/>
                  </a:cubicBezTo>
                  <a:cubicBezTo>
                    <a:pt x="497" y="8440"/>
                    <a:pt x="497" y="8440"/>
                    <a:pt x="497" y="8440"/>
                  </a:cubicBezTo>
                  <a:cubicBezTo>
                    <a:pt x="511" y="8495"/>
                    <a:pt x="511" y="8592"/>
                    <a:pt x="511" y="8647"/>
                  </a:cubicBezTo>
                  <a:cubicBezTo>
                    <a:pt x="525" y="8868"/>
                    <a:pt x="525" y="8868"/>
                    <a:pt x="525" y="8868"/>
                  </a:cubicBezTo>
                  <a:cubicBezTo>
                    <a:pt x="539" y="8937"/>
                    <a:pt x="553" y="9020"/>
                    <a:pt x="567" y="9089"/>
                  </a:cubicBezTo>
                  <a:cubicBezTo>
                    <a:pt x="622" y="9296"/>
                    <a:pt x="622" y="9296"/>
                    <a:pt x="622" y="9296"/>
                  </a:cubicBezTo>
                  <a:cubicBezTo>
                    <a:pt x="636" y="9365"/>
                    <a:pt x="677" y="9462"/>
                    <a:pt x="705" y="9531"/>
                  </a:cubicBezTo>
                  <a:cubicBezTo>
                    <a:pt x="788" y="9697"/>
                    <a:pt x="788" y="9697"/>
                    <a:pt x="788" y="9697"/>
                  </a:cubicBezTo>
                  <a:cubicBezTo>
                    <a:pt x="843" y="9780"/>
                    <a:pt x="912" y="9876"/>
                    <a:pt x="967" y="9945"/>
                  </a:cubicBezTo>
                  <a:cubicBezTo>
                    <a:pt x="1105" y="10083"/>
                    <a:pt x="1105" y="10083"/>
                    <a:pt x="1105" y="10083"/>
                  </a:cubicBezTo>
                  <a:cubicBezTo>
                    <a:pt x="1299" y="10235"/>
                    <a:pt x="1326" y="10263"/>
                    <a:pt x="1492" y="10360"/>
                  </a:cubicBezTo>
                  <a:cubicBezTo>
                    <a:pt x="1658" y="10443"/>
                    <a:pt x="1658" y="10443"/>
                    <a:pt x="1658" y="10443"/>
                  </a:cubicBezTo>
                  <a:cubicBezTo>
                    <a:pt x="1727" y="10470"/>
                    <a:pt x="1810" y="10512"/>
                    <a:pt x="1865" y="10539"/>
                  </a:cubicBezTo>
                  <a:cubicBezTo>
                    <a:pt x="2031" y="10594"/>
                    <a:pt x="2031" y="10594"/>
                    <a:pt x="2031" y="10594"/>
                  </a:cubicBezTo>
                  <a:cubicBezTo>
                    <a:pt x="2086" y="10608"/>
                    <a:pt x="2169" y="10636"/>
                    <a:pt x="2224" y="10650"/>
                  </a:cubicBezTo>
                  <a:cubicBezTo>
                    <a:pt x="2376" y="10691"/>
                    <a:pt x="2376" y="10691"/>
                    <a:pt x="2376" y="10691"/>
                  </a:cubicBezTo>
                  <a:cubicBezTo>
                    <a:pt x="2432" y="10705"/>
                    <a:pt x="2487" y="10719"/>
                    <a:pt x="2542" y="10733"/>
                  </a:cubicBezTo>
                  <a:cubicBezTo>
                    <a:pt x="2694" y="10760"/>
                    <a:pt x="2694" y="10760"/>
                    <a:pt x="2694" y="10760"/>
                  </a:cubicBezTo>
                  <a:cubicBezTo>
                    <a:pt x="2736" y="10774"/>
                    <a:pt x="2805" y="10774"/>
                    <a:pt x="2846" y="10788"/>
                  </a:cubicBezTo>
                  <a:cubicBezTo>
                    <a:pt x="2984" y="10802"/>
                    <a:pt x="2984" y="10802"/>
                    <a:pt x="2984" y="10802"/>
                  </a:cubicBezTo>
                  <a:cubicBezTo>
                    <a:pt x="3040" y="10815"/>
                    <a:pt x="3095" y="10815"/>
                    <a:pt x="3136" y="10815"/>
                  </a:cubicBezTo>
                  <a:cubicBezTo>
                    <a:pt x="3274" y="10829"/>
                    <a:pt x="3274" y="10829"/>
                    <a:pt x="3274" y="10829"/>
                  </a:cubicBezTo>
                  <a:cubicBezTo>
                    <a:pt x="3316" y="10829"/>
                    <a:pt x="3371" y="10843"/>
                    <a:pt x="3413" y="10843"/>
                  </a:cubicBezTo>
                  <a:cubicBezTo>
                    <a:pt x="3551" y="10843"/>
                    <a:pt x="3551" y="10843"/>
                    <a:pt x="3551" y="10843"/>
                  </a:cubicBezTo>
                  <a:cubicBezTo>
                    <a:pt x="3592" y="10843"/>
                    <a:pt x="3647" y="10857"/>
                    <a:pt x="3689" y="10857"/>
                  </a:cubicBezTo>
                  <a:cubicBezTo>
                    <a:pt x="3827" y="10843"/>
                    <a:pt x="3827" y="10843"/>
                    <a:pt x="3827" y="10843"/>
                  </a:cubicBezTo>
                  <a:cubicBezTo>
                    <a:pt x="3868" y="10843"/>
                    <a:pt x="3924" y="10843"/>
                    <a:pt x="3965" y="10843"/>
                  </a:cubicBezTo>
                  <a:cubicBezTo>
                    <a:pt x="4103" y="10843"/>
                    <a:pt x="4103" y="10843"/>
                    <a:pt x="4103" y="10843"/>
                  </a:cubicBezTo>
                  <a:cubicBezTo>
                    <a:pt x="4159" y="10843"/>
                    <a:pt x="4214" y="10829"/>
                    <a:pt x="4255" y="10829"/>
                  </a:cubicBezTo>
                  <a:cubicBezTo>
                    <a:pt x="4407" y="10815"/>
                    <a:pt x="4407" y="10815"/>
                    <a:pt x="4407" y="10815"/>
                  </a:cubicBezTo>
                  <a:cubicBezTo>
                    <a:pt x="4449" y="10815"/>
                    <a:pt x="4504" y="10802"/>
                    <a:pt x="4559" y="10802"/>
                  </a:cubicBezTo>
                  <a:cubicBezTo>
                    <a:pt x="4725" y="10774"/>
                    <a:pt x="4725" y="10774"/>
                    <a:pt x="4725" y="10774"/>
                  </a:cubicBezTo>
                  <a:cubicBezTo>
                    <a:pt x="5209" y="10677"/>
                    <a:pt x="5485" y="10594"/>
                    <a:pt x="5844" y="10429"/>
                  </a:cubicBezTo>
                  <a:cubicBezTo>
                    <a:pt x="6024" y="10332"/>
                    <a:pt x="6024" y="10332"/>
                    <a:pt x="6024" y="10332"/>
                  </a:cubicBezTo>
                  <a:cubicBezTo>
                    <a:pt x="6217" y="10208"/>
                    <a:pt x="6259" y="10180"/>
                    <a:pt x="6424" y="10028"/>
                  </a:cubicBezTo>
                  <a:cubicBezTo>
                    <a:pt x="6549" y="9876"/>
                    <a:pt x="6549" y="9876"/>
                    <a:pt x="6549" y="9876"/>
                  </a:cubicBezTo>
                  <a:cubicBezTo>
                    <a:pt x="6604" y="9793"/>
                    <a:pt x="6673" y="9683"/>
                    <a:pt x="6728" y="9600"/>
                  </a:cubicBezTo>
                  <a:cubicBezTo>
                    <a:pt x="6811" y="9420"/>
                    <a:pt x="6811" y="9420"/>
                    <a:pt x="6811" y="9420"/>
                  </a:cubicBezTo>
                  <a:cubicBezTo>
                    <a:pt x="6825" y="9338"/>
                    <a:pt x="6853" y="9241"/>
                    <a:pt x="6880" y="9172"/>
                  </a:cubicBezTo>
                  <a:cubicBezTo>
                    <a:pt x="6922" y="8965"/>
                    <a:pt x="6922" y="8965"/>
                    <a:pt x="6922" y="8965"/>
                  </a:cubicBezTo>
                  <a:cubicBezTo>
                    <a:pt x="6922" y="8896"/>
                    <a:pt x="6935" y="8799"/>
                    <a:pt x="6935" y="8730"/>
                  </a:cubicBezTo>
                  <a:cubicBezTo>
                    <a:pt x="6963" y="8523"/>
                    <a:pt x="6963" y="8523"/>
                    <a:pt x="6963" y="8523"/>
                  </a:cubicBezTo>
                  <a:cubicBezTo>
                    <a:pt x="6963" y="8454"/>
                    <a:pt x="6963" y="8357"/>
                    <a:pt x="6963" y="8288"/>
                  </a:cubicBezTo>
                  <a:cubicBezTo>
                    <a:pt x="6977" y="8081"/>
                    <a:pt x="6977" y="8081"/>
                    <a:pt x="6977" y="8081"/>
                  </a:cubicBezTo>
                  <a:cubicBezTo>
                    <a:pt x="6977" y="8012"/>
                    <a:pt x="6977" y="7929"/>
                    <a:pt x="6977" y="7860"/>
                  </a:cubicBezTo>
                  <a:cubicBezTo>
                    <a:pt x="6991" y="7652"/>
                    <a:pt x="6991" y="7652"/>
                    <a:pt x="6991" y="7652"/>
                  </a:cubicBezTo>
                  <a:cubicBezTo>
                    <a:pt x="7018" y="7501"/>
                    <a:pt x="7018" y="7501"/>
                    <a:pt x="7018" y="7501"/>
                  </a:cubicBezTo>
                  <a:cubicBezTo>
                    <a:pt x="7046" y="7210"/>
                    <a:pt x="7046" y="7210"/>
                    <a:pt x="7046" y="7210"/>
                  </a:cubicBezTo>
                  <a:cubicBezTo>
                    <a:pt x="7060" y="7128"/>
                    <a:pt x="7074" y="7017"/>
                    <a:pt x="7087" y="6920"/>
                  </a:cubicBezTo>
                  <a:cubicBezTo>
                    <a:pt x="7115" y="6644"/>
                    <a:pt x="7115" y="6644"/>
                    <a:pt x="7115" y="6644"/>
                  </a:cubicBezTo>
                  <a:cubicBezTo>
                    <a:pt x="7115" y="6561"/>
                    <a:pt x="7129" y="6465"/>
                    <a:pt x="7143" y="6382"/>
                  </a:cubicBezTo>
                  <a:cubicBezTo>
                    <a:pt x="7157" y="6105"/>
                    <a:pt x="7157" y="6105"/>
                    <a:pt x="7157" y="6105"/>
                  </a:cubicBezTo>
                  <a:cubicBezTo>
                    <a:pt x="7170" y="6036"/>
                    <a:pt x="7184" y="5926"/>
                    <a:pt x="7184" y="5843"/>
                  </a:cubicBezTo>
                  <a:cubicBezTo>
                    <a:pt x="7212" y="5594"/>
                    <a:pt x="7212" y="5594"/>
                    <a:pt x="7212" y="5594"/>
                  </a:cubicBezTo>
                  <a:cubicBezTo>
                    <a:pt x="7212" y="5512"/>
                    <a:pt x="7212" y="5415"/>
                    <a:pt x="7226" y="5332"/>
                  </a:cubicBezTo>
                  <a:cubicBezTo>
                    <a:pt x="7239" y="5083"/>
                    <a:pt x="7239" y="5083"/>
                    <a:pt x="7239" y="5083"/>
                  </a:cubicBezTo>
                  <a:cubicBezTo>
                    <a:pt x="7239" y="5014"/>
                    <a:pt x="7253" y="4918"/>
                    <a:pt x="7253" y="4849"/>
                  </a:cubicBezTo>
                  <a:cubicBezTo>
                    <a:pt x="7267" y="4614"/>
                    <a:pt x="7267" y="4614"/>
                    <a:pt x="7267" y="4614"/>
                  </a:cubicBezTo>
                  <a:cubicBezTo>
                    <a:pt x="7267" y="4545"/>
                    <a:pt x="7267" y="4448"/>
                    <a:pt x="7267" y="4379"/>
                  </a:cubicBezTo>
                  <a:cubicBezTo>
                    <a:pt x="7281" y="4144"/>
                    <a:pt x="7281" y="4144"/>
                    <a:pt x="7281" y="4144"/>
                  </a:cubicBezTo>
                  <a:cubicBezTo>
                    <a:pt x="7281" y="4075"/>
                    <a:pt x="7281" y="3992"/>
                    <a:pt x="7281" y="3923"/>
                  </a:cubicBezTo>
                  <a:cubicBezTo>
                    <a:pt x="7295" y="3702"/>
                    <a:pt x="7295" y="3702"/>
                    <a:pt x="7295" y="3702"/>
                  </a:cubicBezTo>
                  <a:cubicBezTo>
                    <a:pt x="7295" y="3633"/>
                    <a:pt x="7295" y="3550"/>
                    <a:pt x="7295" y="3481"/>
                  </a:cubicBezTo>
                  <a:cubicBezTo>
                    <a:pt x="7295" y="3274"/>
                    <a:pt x="7295" y="3274"/>
                    <a:pt x="7295" y="3274"/>
                  </a:cubicBezTo>
                  <a:cubicBezTo>
                    <a:pt x="7295" y="3205"/>
                    <a:pt x="7295" y="3122"/>
                    <a:pt x="7295" y="3053"/>
                  </a:cubicBezTo>
                  <a:cubicBezTo>
                    <a:pt x="7308" y="2860"/>
                    <a:pt x="7308" y="2860"/>
                    <a:pt x="7308" y="2860"/>
                  </a:cubicBezTo>
                  <a:cubicBezTo>
                    <a:pt x="7308" y="2791"/>
                    <a:pt x="7308" y="2708"/>
                    <a:pt x="7308" y="2652"/>
                  </a:cubicBezTo>
                  <a:cubicBezTo>
                    <a:pt x="7295" y="2459"/>
                    <a:pt x="7295" y="2459"/>
                    <a:pt x="7295" y="2459"/>
                  </a:cubicBezTo>
                  <a:cubicBezTo>
                    <a:pt x="7295" y="2404"/>
                    <a:pt x="7281" y="2335"/>
                    <a:pt x="7281" y="2266"/>
                  </a:cubicBezTo>
                  <a:cubicBezTo>
                    <a:pt x="7253" y="2086"/>
                    <a:pt x="7253" y="2086"/>
                    <a:pt x="7253" y="2086"/>
                  </a:cubicBezTo>
                  <a:cubicBezTo>
                    <a:pt x="7239" y="2031"/>
                    <a:pt x="7226" y="1948"/>
                    <a:pt x="7212" y="1893"/>
                  </a:cubicBezTo>
                  <a:cubicBezTo>
                    <a:pt x="7157" y="1713"/>
                    <a:pt x="7157" y="1713"/>
                    <a:pt x="7157" y="1713"/>
                  </a:cubicBezTo>
                  <a:cubicBezTo>
                    <a:pt x="7129" y="1658"/>
                    <a:pt x="7101" y="1589"/>
                    <a:pt x="7074" y="1534"/>
                  </a:cubicBezTo>
                  <a:cubicBezTo>
                    <a:pt x="6991" y="1368"/>
                    <a:pt x="6991" y="1368"/>
                    <a:pt x="6991" y="1368"/>
                  </a:cubicBezTo>
                  <a:cubicBezTo>
                    <a:pt x="6949" y="1313"/>
                    <a:pt x="6908" y="1230"/>
                    <a:pt x="6866" y="1188"/>
                  </a:cubicBezTo>
                  <a:cubicBezTo>
                    <a:pt x="6756" y="1036"/>
                    <a:pt x="6756" y="1036"/>
                    <a:pt x="6756" y="1036"/>
                  </a:cubicBezTo>
                  <a:cubicBezTo>
                    <a:pt x="6701" y="981"/>
                    <a:pt x="6645" y="912"/>
                    <a:pt x="6590" y="857"/>
                  </a:cubicBezTo>
                  <a:cubicBezTo>
                    <a:pt x="6438" y="733"/>
                    <a:pt x="6438" y="733"/>
                    <a:pt x="6438" y="733"/>
                  </a:cubicBezTo>
                  <a:cubicBezTo>
                    <a:pt x="6245" y="581"/>
                    <a:pt x="6245" y="581"/>
                    <a:pt x="6120" y="512"/>
                  </a:cubicBezTo>
                  <a:cubicBezTo>
                    <a:pt x="6714" y="857"/>
                    <a:pt x="6935" y="1492"/>
                    <a:pt x="6935" y="222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45" name="Freeform 9"/>
            <p:cNvSpPr>
              <a:spLocks noChangeAspect="1"/>
            </p:cNvSpPr>
            <p:nvPr/>
          </p:nvSpPr>
          <p:spPr bwMode="auto">
            <a:xfrm>
              <a:off x="898" y="1156"/>
              <a:ext cx="1354" cy="2240"/>
            </a:xfrm>
            <a:custGeom>
              <a:avLst/>
              <a:gdLst>
                <a:gd name="T0" fmla="*/ 0 w 7041"/>
                <a:gd name="T1" fmla="*/ 0 h 9917"/>
                <a:gd name="T2" fmla="*/ 0 w 7041"/>
                <a:gd name="T3" fmla="*/ 0 h 9917"/>
                <a:gd name="T4" fmla="*/ 0 w 7041"/>
                <a:gd name="T5" fmla="*/ 0 h 9917"/>
                <a:gd name="T6" fmla="*/ 0 w 7041"/>
                <a:gd name="T7" fmla="*/ 0 h 9917"/>
                <a:gd name="T8" fmla="*/ 0 w 7041"/>
                <a:gd name="T9" fmla="*/ 0 h 9917"/>
                <a:gd name="T10" fmla="*/ 0 w 7041"/>
                <a:gd name="T11" fmla="*/ 0 h 9917"/>
                <a:gd name="T12" fmla="*/ 0 w 7041"/>
                <a:gd name="T13" fmla="*/ 0 h 9917"/>
                <a:gd name="T14" fmla="*/ 0 w 7041"/>
                <a:gd name="T15" fmla="*/ 0 h 9917"/>
                <a:gd name="T16" fmla="*/ 0 w 7041"/>
                <a:gd name="T17" fmla="*/ 0 h 9917"/>
                <a:gd name="T18" fmla="*/ 0 w 7041"/>
                <a:gd name="T19" fmla="*/ 0 h 9917"/>
                <a:gd name="T20" fmla="*/ 0 w 7041"/>
                <a:gd name="T21" fmla="*/ 0 h 9917"/>
                <a:gd name="T22" fmla="*/ 0 w 7041"/>
                <a:gd name="T23" fmla="*/ 0 h 9917"/>
                <a:gd name="T24" fmla="*/ 0 w 7041"/>
                <a:gd name="T25" fmla="*/ 0 h 9917"/>
                <a:gd name="T26" fmla="*/ 0 w 7041"/>
                <a:gd name="T27" fmla="*/ 0 h 9917"/>
                <a:gd name="T28" fmla="*/ 0 w 7041"/>
                <a:gd name="T29" fmla="*/ 0 h 9917"/>
                <a:gd name="T30" fmla="*/ 0 w 7041"/>
                <a:gd name="T31" fmla="*/ 0 h 9917"/>
                <a:gd name="T32" fmla="*/ 0 w 7041"/>
                <a:gd name="T33" fmla="*/ 0 h 9917"/>
                <a:gd name="T34" fmla="*/ 0 w 7041"/>
                <a:gd name="T35" fmla="*/ 0 h 9917"/>
                <a:gd name="T36" fmla="*/ 0 w 7041"/>
                <a:gd name="T37" fmla="*/ 0 h 9917"/>
                <a:gd name="T38" fmla="*/ 0 w 7041"/>
                <a:gd name="T39" fmla="*/ 0 h 9917"/>
                <a:gd name="T40" fmla="*/ 0 w 7041"/>
                <a:gd name="T41" fmla="*/ 0 h 9917"/>
                <a:gd name="T42" fmla="*/ 0 w 7041"/>
                <a:gd name="T43" fmla="*/ 0 h 9917"/>
                <a:gd name="T44" fmla="*/ 0 w 7041"/>
                <a:gd name="T45" fmla="*/ 0 h 9917"/>
                <a:gd name="T46" fmla="*/ 0 w 7041"/>
                <a:gd name="T47" fmla="*/ 0 h 9917"/>
                <a:gd name="T48" fmla="*/ 0 w 7041"/>
                <a:gd name="T49" fmla="*/ 0 h 9917"/>
                <a:gd name="T50" fmla="*/ 0 w 7041"/>
                <a:gd name="T51" fmla="*/ 0 h 9917"/>
                <a:gd name="T52" fmla="*/ 0 w 7041"/>
                <a:gd name="T53" fmla="*/ 0 h 9917"/>
                <a:gd name="T54" fmla="*/ 0 w 7041"/>
                <a:gd name="T55" fmla="*/ 0 h 9917"/>
                <a:gd name="T56" fmla="*/ 0 w 7041"/>
                <a:gd name="T57" fmla="*/ 0 h 9917"/>
                <a:gd name="T58" fmla="*/ 0 w 7041"/>
                <a:gd name="T59" fmla="*/ 0 h 9917"/>
                <a:gd name="T60" fmla="*/ 0 w 7041"/>
                <a:gd name="T61" fmla="*/ 0 h 9917"/>
                <a:gd name="T62" fmla="*/ 0 w 7041"/>
                <a:gd name="T63" fmla="*/ 0 h 9917"/>
                <a:gd name="T64" fmla="*/ 0 w 7041"/>
                <a:gd name="T65" fmla="*/ 0 h 9917"/>
                <a:gd name="T66" fmla="*/ 0 w 7041"/>
                <a:gd name="T67" fmla="*/ 0 h 9917"/>
                <a:gd name="T68" fmla="*/ 0 w 7041"/>
                <a:gd name="T69" fmla="*/ 0 h 9917"/>
                <a:gd name="T70" fmla="*/ 0 w 7041"/>
                <a:gd name="T71" fmla="*/ 0 h 9917"/>
                <a:gd name="T72" fmla="*/ 0 w 7041"/>
                <a:gd name="T73" fmla="*/ 0 h 9917"/>
                <a:gd name="T74" fmla="*/ 0 w 7041"/>
                <a:gd name="T75" fmla="*/ 0 h 99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041"/>
                <a:gd name="T115" fmla="*/ 0 h 9917"/>
                <a:gd name="T116" fmla="*/ 7041 w 7041"/>
                <a:gd name="T117" fmla="*/ 9917 h 99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041" h="9917">
                  <a:moveTo>
                    <a:pt x="718" y="9282"/>
                  </a:moveTo>
                  <a:cubicBezTo>
                    <a:pt x="704" y="9227"/>
                    <a:pt x="0" y="2846"/>
                    <a:pt x="497" y="1851"/>
                  </a:cubicBezTo>
                  <a:cubicBezTo>
                    <a:pt x="1146" y="567"/>
                    <a:pt x="3452" y="401"/>
                    <a:pt x="4777" y="1202"/>
                  </a:cubicBezTo>
                  <a:cubicBezTo>
                    <a:pt x="5343" y="1547"/>
                    <a:pt x="5371" y="1824"/>
                    <a:pt x="5412" y="2155"/>
                  </a:cubicBezTo>
                  <a:cubicBezTo>
                    <a:pt x="5426" y="2183"/>
                    <a:pt x="5619" y="5926"/>
                    <a:pt x="5523" y="6533"/>
                  </a:cubicBezTo>
                  <a:cubicBezTo>
                    <a:pt x="5343" y="7763"/>
                    <a:pt x="5343" y="7763"/>
                    <a:pt x="5730" y="8508"/>
                  </a:cubicBezTo>
                  <a:cubicBezTo>
                    <a:pt x="5923" y="8909"/>
                    <a:pt x="6199" y="9448"/>
                    <a:pt x="5840" y="9917"/>
                  </a:cubicBezTo>
                  <a:cubicBezTo>
                    <a:pt x="6959" y="9213"/>
                    <a:pt x="6655" y="8163"/>
                    <a:pt x="6779" y="7058"/>
                  </a:cubicBezTo>
                  <a:cubicBezTo>
                    <a:pt x="7014" y="5111"/>
                    <a:pt x="7041" y="3536"/>
                    <a:pt x="7041" y="2224"/>
                  </a:cubicBezTo>
                  <a:cubicBezTo>
                    <a:pt x="7041" y="1492"/>
                    <a:pt x="6821" y="857"/>
                    <a:pt x="6227" y="511"/>
                  </a:cubicBezTo>
                  <a:cubicBezTo>
                    <a:pt x="6172" y="498"/>
                    <a:pt x="6116" y="456"/>
                    <a:pt x="6061" y="429"/>
                  </a:cubicBezTo>
                  <a:cubicBezTo>
                    <a:pt x="5992" y="401"/>
                    <a:pt x="5895" y="360"/>
                    <a:pt x="5826" y="332"/>
                  </a:cubicBezTo>
                  <a:cubicBezTo>
                    <a:pt x="5661" y="263"/>
                    <a:pt x="5661" y="263"/>
                    <a:pt x="5661" y="263"/>
                  </a:cubicBezTo>
                  <a:cubicBezTo>
                    <a:pt x="5606" y="249"/>
                    <a:pt x="5523" y="221"/>
                    <a:pt x="5467" y="208"/>
                  </a:cubicBezTo>
                  <a:cubicBezTo>
                    <a:pt x="5302" y="166"/>
                    <a:pt x="5302" y="166"/>
                    <a:pt x="5302" y="166"/>
                  </a:cubicBezTo>
                  <a:cubicBezTo>
                    <a:pt x="5247" y="152"/>
                    <a:pt x="5177" y="139"/>
                    <a:pt x="5136" y="125"/>
                  </a:cubicBezTo>
                  <a:cubicBezTo>
                    <a:pt x="4970" y="97"/>
                    <a:pt x="4970" y="97"/>
                    <a:pt x="4970" y="97"/>
                  </a:cubicBezTo>
                  <a:cubicBezTo>
                    <a:pt x="4929" y="83"/>
                    <a:pt x="4860" y="70"/>
                    <a:pt x="4819" y="70"/>
                  </a:cubicBezTo>
                  <a:cubicBezTo>
                    <a:pt x="4667" y="42"/>
                    <a:pt x="4667" y="42"/>
                    <a:pt x="4667" y="42"/>
                  </a:cubicBezTo>
                  <a:cubicBezTo>
                    <a:pt x="4611" y="42"/>
                    <a:pt x="4556" y="42"/>
                    <a:pt x="4501" y="28"/>
                  </a:cubicBezTo>
                  <a:cubicBezTo>
                    <a:pt x="4349" y="14"/>
                    <a:pt x="4349" y="14"/>
                    <a:pt x="4349" y="14"/>
                  </a:cubicBezTo>
                  <a:cubicBezTo>
                    <a:pt x="4308" y="14"/>
                    <a:pt x="4252" y="14"/>
                    <a:pt x="4197" y="14"/>
                  </a:cubicBezTo>
                  <a:cubicBezTo>
                    <a:pt x="4045" y="0"/>
                    <a:pt x="4045" y="0"/>
                    <a:pt x="4045" y="0"/>
                  </a:cubicBezTo>
                  <a:cubicBezTo>
                    <a:pt x="4004" y="0"/>
                    <a:pt x="3935" y="0"/>
                    <a:pt x="3893" y="0"/>
                  </a:cubicBezTo>
                  <a:cubicBezTo>
                    <a:pt x="3742" y="0"/>
                    <a:pt x="3742" y="0"/>
                    <a:pt x="3742" y="0"/>
                  </a:cubicBezTo>
                  <a:cubicBezTo>
                    <a:pt x="3700" y="0"/>
                    <a:pt x="3631" y="0"/>
                    <a:pt x="3590" y="0"/>
                  </a:cubicBezTo>
                  <a:cubicBezTo>
                    <a:pt x="3438" y="14"/>
                    <a:pt x="3438" y="14"/>
                    <a:pt x="3438" y="14"/>
                  </a:cubicBezTo>
                  <a:cubicBezTo>
                    <a:pt x="3383" y="14"/>
                    <a:pt x="3327" y="14"/>
                    <a:pt x="3272" y="28"/>
                  </a:cubicBezTo>
                  <a:cubicBezTo>
                    <a:pt x="3106" y="42"/>
                    <a:pt x="3106" y="42"/>
                    <a:pt x="3106" y="42"/>
                  </a:cubicBezTo>
                  <a:cubicBezTo>
                    <a:pt x="3065" y="42"/>
                    <a:pt x="2996" y="56"/>
                    <a:pt x="2941" y="56"/>
                  </a:cubicBezTo>
                  <a:cubicBezTo>
                    <a:pt x="2775" y="83"/>
                    <a:pt x="2775" y="83"/>
                    <a:pt x="2775" y="83"/>
                  </a:cubicBezTo>
                  <a:cubicBezTo>
                    <a:pt x="2527" y="125"/>
                    <a:pt x="2347" y="166"/>
                    <a:pt x="2085" y="249"/>
                  </a:cubicBezTo>
                  <a:cubicBezTo>
                    <a:pt x="1905" y="304"/>
                    <a:pt x="1905" y="304"/>
                    <a:pt x="1905" y="304"/>
                  </a:cubicBezTo>
                  <a:cubicBezTo>
                    <a:pt x="1781" y="360"/>
                    <a:pt x="1601" y="429"/>
                    <a:pt x="1436" y="539"/>
                  </a:cubicBezTo>
                  <a:cubicBezTo>
                    <a:pt x="1270" y="636"/>
                    <a:pt x="1270" y="636"/>
                    <a:pt x="1270" y="636"/>
                  </a:cubicBezTo>
                  <a:cubicBezTo>
                    <a:pt x="1187" y="705"/>
                    <a:pt x="1091" y="774"/>
                    <a:pt x="1022" y="843"/>
                  </a:cubicBezTo>
                  <a:cubicBezTo>
                    <a:pt x="883" y="981"/>
                    <a:pt x="883" y="981"/>
                    <a:pt x="883" y="981"/>
                  </a:cubicBezTo>
                  <a:cubicBezTo>
                    <a:pt x="842" y="1036"/>
                    <a:pt x="773" y="1105"/>
                    <a:pt x="732" y="1174"/>
                  </a:cubicBezTo>
                  <a:cubicBezTo>
                    <a:pt x="621" y="1326"/>
                    <a:pt x="621" y="1326"/>
                    <a:pt x="621" y="1326"/>
                  </a:cubicBezTo>
                  <a:cubicBezTo>
                    <a:pt x="594" y="1382"/>
                    <a:pt x="552" y="1464"/>
                    <a:pt x="524" y="1520"/>
                  </a:cubicBezTo>
                  <a:cubicBezTo>
                    <a:pt x="455" y="1685"/>
                    <a:pt x="455" y="1685"/>
                    <a:pt x="455" y="1685"/>
                  </a:cubicBezTo>
                  <a:cubicBezTo>
                    <a:pt x="428" y="1741"/>
                    <a:pt x="400" y="1824"/>
                    <a:pt x="386" y="1879"/>
                  </a:cubicBezTo>
                  <a:cubicBezTo>
                    <a:pt x="345" y="2058"/>
                    <a:pt x="345" y="2058"/>
                    <a:pt x="345" y="2058"/>
                  </a:cubicBezTo>
                  <a:cubicBezTo>
                    <a:pt x="331" y="2114"/>
                    <a:pt x="317" y="2196"/>
                    <a:pt x="317" y="2252"/>
                  </a:cubicBezTo>
                  <a:cubicBezTo>
                    <a:pt x="290" y="2445"/>
                    <a:pt x="290" y="2445"/>
                    <a:pt x="290" y="2445"/>
                  </a:cubicBezTo>
                  <a:cubicBezTo>
                    <a:pt x="290" y="2500"/>
                    <a:pt x="290" y="2583"/>
                    <a:pt x="290" y="2638"/>
                  </a:cubicBezTo>
                  <a:cubicBezTo>
                    <a:pt x="290" y="2846"/>
                    <a:pt x="290" y="2846"/>
                    <a:pt x="290" y="2846"/>
                  </a:cubicBezTo>
                  <a:cubicBezTo>
                    <a:pt x="290" y="2901"/>
                    <a:pt x="290" y="2984"/>
                    <a:pt x="290" y="3053"/>
                  </a:cubicBezTo>
                  <a:cubicBezTo>
                    <a:pt x="290" y="3260"/>
                    <a:pt x="290" y="3260"/>
                    <a:pt x="290" y="3260"/>
                  </a:cubicBezTo>
                  <a:cubicBezTo>
                    <a:pt x="290" y="3315"/>
                    <a:pt x="290" y="3412"/>
                    <a:pt x="290" y="3467"/>
                  </a:cubicBezTo>
                  <a:cubicBezTo>
                    <a:pt x="290" y="3688"/>
                    <a:pt x="290" y="3688"/>
                    <a:pt x="290" y="3688"/>
                  </a:cubicBezTo>
                  <a:cubicBezTo>
                    <a:pt x="304" y="3757"/>
                    <a:pt x="304" y="3840"/>
                    <a:pt x="304" y="3909"/>
                  </a:cubicBezTo>
                  <a:cubicBezTo>
                    <a:pt x="304" y="4130"/>
                    <a:pt x="304" y="4130"/>
                    <a:pt x="304" y="4130"/>
                  </a:cubicBezTo>
                  <a:cubicBezTo>
                    <a:pt x="304" y="4199"/>
                    <a:pt x="304" y="4296"/>
                    <a:pt x="317" y="4365"/>
                  </a:cubicBezTo>
                  <a:cubicBezTo>
                    <a:pt x="317" y="4600"/>
                    <a:pt x="317" y="4600"/>
                    <a:pt x="317" y="4600"/>
                  </a:cubicBezTo>
                  <a:cubicBezTo>
                    <a:pt x="331" y="4669"/>
                    <a:pt x="331" y="4765"/>
                    <a:pt x="331" y="4834"/>
                  </a:cubicBezTo>
                  <a:cubicBezTo>
                    <a:pt x="345" y="5083"/>
                    <a:pt x="345" y="5083"/>
                    <a:pt x="345" y="5083"/>
                  </a:cubicBezTo>
                  <a:cubicBezTo>
                    <a:pt x="345" y="5152"/>
                    <a:pt x="359" y="5249"/>
                    <a:pt x="359" y="5332"/>
                  </a:cubicBezTo>
                  <a:cubicBezTo>
                    <a:pt x="373" y="5580"/>
                    <a:pt x="373" y="5580"/>
                    <a:pt x="373" y="5580"/>
                  </a:cubicBezTo>
                  <a:cubicBezTo>
                    <a:pt x="386" y="5649"/>
                    <a:pt x="386" y="5760"/>
                    <a:pt x="400" y="5829"/>
                  </a:cubicBezTo>
                  <a:cubicBezTo>
                    <a:pt x="414" y="6091"/>
                    <a:pt x="414" y="6091"/>
                    <a:pt x="414" y="6091"/>
                  </a:cubicBezTo>
                  <a:cubicBezTo>
                    <a:pt x="428" y="6174"/>
                    <a:pt x="428" y="6285"/>
                    <a:pt x="442" y="6368"/>
                  </a:cubicBezTo>
                  <a:cubicBezTo>
                    <a:pt x="469" y="6644"/>
                    <a:pt x="469" y="6644"/>
                    <a:pt x="469" y="6644"/>
                  </a:cubicBezTo>
                  <a:cubicBezTo>
                    <a:pt x="469" y="6727"/>
                    <a:pt x="483" y="6837"/>
                    <a:pt x="497" y="6920"/>
                  </a:cubicBezTo>
                  <a:cubicBezTo>
                    <a:pt x="524" y="7196"/>
                    <a:pt x="524" y="7196"/>
                    <a:pt x="524" y="7196"/>
                  </a:cubicBezTo>
                  <a:cubicBezTo>
                    <a:pt x="538" y="7279"/>
                    <a:pt x="552" y="7403"/>
                    <a:pt x="566" y="7486"/>
                  </a:cubicBezTo>
                  <a:cubicBezTo>
                    <a:pt x="580" y="7693"/>
                    <a:pt x="580" y="7693"/>
                    <a:pt x="580" y="7693"/>
                  </a:cubicBezTo>
                  <a:cubicBezTo>
                    <a:pt x="594" y="7776"/>
                    <a:pt x="594" y="7776"/>
                    <a:pt x="594" y="7776"/>
                  </a:cubicBezTo>
                  <a:cubicBezTo>
                    <a:pt x="594" y="7997"/>
                    <a:pt x="594" y="7997"/>
                    <a:pt x="594" y="7997"/>
                  </a:cubicBezTo>
                  <a:cubicBezTo>
                    <a:pt x="607" y="8066"/>
                    <a:pt x="607" y="8149"/>
                    <a:pt x="607" y="8218"/>
                  </a:cubicBezTo>
                  <a:cubicBezTo>
                    <a:pt x="607" y="8439"/>
                    <a:pt x="607" y="8439"/>
                    <a:pt x="607" y="8439"/>
                  </a:cubicBezTo>
                  <a:cubicBezTo>
                    <a:pt x="621" y="8495"/>
                    <a:pt x="621" y="8591"/>
                    <a:pt x="621" y="8646"/>
                  </a:cubicBezTo>
                  <a:cubicBezTo>
                    <a:pt x="635" y="8867"/>
                    <a:pt x="635" y="8867"/>
                    <a:pt x="635" y="8867"/>
                  </a:cubicBezTo>
                  <a:cubicBezTo>
                    <a:pt x="649" y="8937"/>
                    <a:pt x="663" y="9019"/>
                    <a:pt x="676" y="9088"/>
                  </a:cubicBezTo>
                  <a:cubicBezTo>
                    <a:pt x="732" y="9296"/>
                    <a:pt x="732" y="9296"/>
                    <a:pt x="732" y="9296"/>
                  </a:cubicBezTo>
                  <a:cubicBezTo>
                    <a:pt x="759" y="9420"/>
                    <a:pt x="759" y="9420"/>
                    <a:pt x="759" y="9420"/>
                  </a:cubicBezTo>
                  <a:cubicBezTo>
                    <a:pt x="718" y="9282"/>
                    <a:pt x="718" y="9282"/>
                    <a:pt x="718" y="928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46" name="Freeform 10"/>
            <p:cNvSpPr>
              <a:spLocks noChangeAspect="1"/>
            </p:cNvSpPr>
            <p:nvPr/>
          </p:nvSpPr>
          <p:spPr bwMode="auto">
            <a:xfrm>
              <a:off x="1174" y="1271"/>
              <a:ext cx="1150" cy="2393"/>
            </a:xfrm>
            <a:custGeom>
              <a:avLst/>
              <a:gdLst>
                <a:gd name="T0" fmla="*/ 0 w 5983"/>
                <a:gd name="T1" fmla="*/ 0 h 10591"/>
                <a:gd name="T2" fmla="*/ 0 w 5983"/>
                <a:gd name="T3" fmla="*/ 0 h 10591"/>
                <a:gd name="T4" fmla="*/ 0 w 5983"/>
                <a:gd name="T5" fmla="*/ 0 h 10591"/>
                <a:gd name="T6" fmla="*/ 0 w 5983"/>
                <a:gd name="T7" fmla="*/ 0 h 10591"/>
                <a:gd name="T8" fmla="*/ 0 w 5983"/>
                <a:gd name="T9" fmla="*/ 0 h 10591"/>
                <a:gd name="T10" fmla="*/ 0 w 5983"/>
                <a:gd name="T11" fmla="*/ 0 h 10591"/>
                <a:gd name="T12" fmla="*/ 0 w 5983"/>
                <a:gd name="T13" fmla="*/ 0 h 10591"/>
                <a:gd name="T14" fmla="*/ 0 w 5983"/>
                <a:gd name="T15" fmla="*/ 0 h 10591"/>
                <a:gd name="T16" fmla="*/ 0 w 5983"/>
                <a:gd name="T17" fmla="*/ 0 h 10591"/>
                <a:gd name="T18" fmla="*/ 0 w 5983"/>
                <a:gd name="T19" fmla="*/ 0 h 10591"/>
                <a:gd name="T20" fmla="*/ 0 w 5983"/>
                <a:gd name="T21" fmla="*/ 0 h 10591"/>
                <a:gd name="T22" fmla="*/ 0 w 5983"/>
                <a:gd name="T23" fmla="*/ 0 h 10591"/>
                <a:gd name="T24" fmla="*/ 0 w 5983"/>
                <a:gd name="T25" fmla="*/ 0 h 10591"/>
                <a:gd name="T26" fmla="*/ 0 w 5983"/>
                <a:gd name="T27" fmla="*/ 0 h 10591"/>
                <a:gd name="T28" fmla="*/ 0 w 5983"/>
                <a:gd name="T29" fmla="*/ 0 h 10591"/>
                <a:gd name="T30" fmla="*/ 0 w 5983"/>
                <a:gd name="T31" fmla="*/ 0 h 10591"/>
                <a:gd name="T32" fmla="*/ 0 w 5983"/>
                <a:gd name="T33" fmla="*/ 0 h 10591"/>
                <a:gd name="T34" fmla="*/ 0 w 5983"/>
                <a:gd name="T35" fmla="*/ 0 h 10591"/>
                <a:gd name="T36" fmla="*/ 0 w 5983"/>
                <a:gd name="T37" fmla="*/ 0 h 10591"/>
                <a:gd name="T38" fmla="*/ 0 w 5983"/>
                <a:gd name="T39" fmla="*/ 0 h 10591"/>
                <a:gd name="T40" fmla="*/ 0 w 5983"/>
                <a:gd name="T41" fmla="*/ 0 h 10591"/>
                <a:gd name="T42" fmla="*/ 0 w 5983"/>
                <a:gd name="T43" fmla="*/ 0 h 10591"/>
                <a:gd name="T44" fmla="*/ 0 w 5983"/>
                <a:gd name="T45" fmla="*/ 0 h 10591"/>
                <a:gd name="T46" fmla="*/ 0 w 5983"/>
                <a:gd name="T47" fmla="*/ 0 h 10591"/>
                <a:gd name="T48" fmla="*/ 0 w 5983"/>
                <a:gd name="T49" fmla="*/ 0 h 10591"/>
                <a:gd name="T50" fmla="*/ 0 w 5983"/>
                <a:gd name="T51" fmla="*/ 0 h 10591"/>
                <a:gd name="T52" fmla="*/ 0 w 5983"/>
                <a:gd name="T53" fmla="*/ 0 h 10591"/>
                <a:gd name="T54" fmla="*/ 0 w 5983"/>
                <a:gd name="T55" fmla="*/ 0 h 10591"/>
                <a:gd name="T56" fmla="*/ 0 w 5983"/>
                <a:gd name="T57" fmla="*/ 0 h 10591"/>
                <a:gd name="T58" fmla="*/ 0 w 5983"/>
                <a:gd name="T59" fmla="*/ 0 h 10591"/>
                <a:gd name="T60" fmla="*/ 0 w 5983"/>
                <a:gd name="T61" fmla="*/ 0 h 10591"/>
                <a:gd name="T62" fmla="*/ 0 w 5983"/>
                <a:gd name="T63" fmla="*/ 0 h 10591"/>
                <a:gd name="T64" fmla="*/ 0 w 5983"/>
                <a:gd name="T65" fmla="*/ 0 h 10591"/>
                <a:gd name="T66" fmla="*/ 0 w 5983"/>
                <a:gd name="T67" fmla="*/ 0 h 10591"/>
                <a:gd name="T68" fmla="*/ 0 w 5983"/>
                <a:gd name="T69" fmla="*/ 0 h 10591"/>
                <a:gd name="T70" fmla="*/ 0 w 5983"/>
                <a:gd name="T71" fmla="*/ 0 h 10591"/>
                <a:gd name="T72" fmla="*/ 0 w 5983"/>
                <a:gd name="T73" fmla="*/ 0 h 105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983"/>
                <a:gd name="T112" fmla="*/ 0 h 10591"/>
                <a:gd name="T113" fmla="*/ 5983 w 5983"/>
                <a:gd name="T114" fmla="*/ 10591 h 105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983" h="10591">
                  <a:moveTo>
                    <a:pt x="5610" y="1712"/>
                  </a:moveTo>
                  <a:cubicBezTo>
                    <a:pt x="5610" y="3024"/>
                    <a:pt x="5583" y="4598"/>
                    <a:pt x="5348" y="6545"/>
                  </a:cubicBezTo>
                  <a:cubicBezTo>
                    <a:pt x="5223" y="7650"/>
                    <a:pt x="5527" y="8700"/>
                    <a:pt x="4408" y="9404"/>
                  </a:cubicBezTo>
                  <a:cubicBezTo>
                    <a:pt x="4381" y="9445"/>
                    <a:pt x="4339" y="9501"/>
                    <a:pt x="4311" y="9528"/>
                  </a:cubicBezTo>
                  <a:cubicBezTo>
                    <a:pt x="3565" y="10205"/>
                    <a:pt x="1368" y="10591"/>
                    <a:pt x="0" y="9749"/>
                  </a:cubicBezTo>
                  <a:cubicBezTo>
                    <a:pt x="97" y="9804"/>
                    <a:pt x="235" y="9873"/>
                    <a:pt x="332" y="9929"/>
                  </a:cubicBezTo>
                  <a:cubicBezTo>
                    <a:pt x="401" y="9956"/>
                    <a:pt x="484" y="9998"/>
                    <a:pt x="539" y="10025"/>
                  </a:cubicBezTo>
                  <a:cubicBezTo>
                    <a:pt x="705" y="10081"/>
                    <a:pt x="705" y="10081"/>
                    <a:pt x="705" y="10081"/>
                  </a:cubicBezTo>
                  <a:cubicBezTo>
                    <a:pt x="760" y="10094"/>
                    <a:pt x="843" y="10122"/>
                    <a:pt x="898" y="10136"/>
                  </a:cubicBezTo>
                  <a:cubicBezTo>
                    <a:pt x="1050" y="10177"/>
                    <a:pt x="1050" y="10177"/>
                    <a:pt x="1050" y="10177"/>
                  </a:cubicBezTo>
                  <a:cubicBezTo>
                    <a:pt x="1106" y="10191"/>
                    <a:pt x="1161" y="10205"/>
                    <a:pt x="1216" y="10219"/>
                  </a:cubicBezTo>
                  <a:cubicBezTo>
                    <a:pt x="1368" y="10246"/>
                    <a:pt x="1368" y="10246"/>
                    <a:pt x="1368" y="10246"/>
                  </a:cubicBezTo>
                  <a:cubicBezTo>
                    <a:pt x="1410" y="10260"/>
                    <a:pt x="1479" y="10260"/>
                    <a:pt x="1520" y="10274"/>
                  </a:cubicBezTo>
                  <a:cubicBezTo>
                    <a:pt x="1658" y="10288"/>
                    <a:pt x="1658" y="10288"/>
                    <a:pt x="1658" y="10288"/>
                  </a:cubicBezTo>
                  <a:cubicBezTo>
                    <a:pt x="1714" y="10301"/>
                    <a:pt x="1769" y="10301"/>
                    <a:pt x="1810" y="10301"/>
                  </a:cubicBezTo>
                  <a:cubicBezTo>
                    <a:pt x="1949" y="10315"/>
                    <a:pt x="1949" y="10315"/>
                    <a:pt x="1949" y="10315"/>
                  </a:cubicBezTo>
                  <a:cubicBezTo>
                    <a:pt x="1990" y="10315"/>
                    <a:pt x="2045" y="10329"/>
                    <a:pt x="2087" y="10329"/>
                  </a:cubicBezTo>
                  <a:cubicBezTo>
                    <a:pt x="2225" y="10329"/>
                    <a:pt x="2225" y="10329"/>
                    <a:pt x="2225" y="10329"/>
                  </a:cubicBezTo>
                  <a:cubicBezTo>
                    <a:pt x="2266" y="10329"/>
                    <a:pt x="2322" y="10343"/>
                    <a:pt x="2363" y="10343"/>
                  </a:cubicBezTo>
                  <a:cubicBezTo>
                    <a:pt x="2501" y="10329"/>
                    <a:pt x="2501" y="10329"/>
                    <a:pt x="2501" y="10329"/>
                  </a:cubicBezTo>
                  <a:cubicBezTo>
                    <a:pt x="2543" y="10329"/>
                    <a:pt x="2598" y="10329"/>
                    <a:pt x="2639" y="10329"/>
                  </a:cubicBezTo>
                  <a:cubicBezTo>
                    <a:pt x="2778" y="10329"/>
                    <a:pt x="2778" y="10329"/>
                    <a:pt x="2778" y="10329"/>
                  </a:cubicBezTo>
                  <a:cubicBezTo>
                    <a:pt x="2833" y="10329"/>
                    <a:pt x="2888" y="10315"/>
                    <a:pt x="2930" y="10315"/>
                  </a:cubicBezTo>
                  <a:cubicBezTo>
                    <a:pt x="3082" y="10301"/>
                    <a:pt x="3082" y="10301"/>
                    <a:pt x="3082" y="10301"/>
                  </a:cubicBezTo>
                  <a:cubicBezTo>
                    <a:pt x="3123" y="10301"/>
                    <a:pt x="3178" y="10288"/>
                    <a:pt x="3234" y="10288"/>
                  </a:cubicBezTo>
                  <a:cubicBezTo>
                    <a:pt x="3399" y="10260"/>
                    <a:pt x="3399" y="10260"/>
                    <a:pt x="3399" y="10260"/>
                  </a:cubicBezTo>
                  <a:cubicBezTo>
                    <a:pt x="3883" y="10163"/>
                    <a:pt x="4159" y="10081"/>
                    <a:pt x="4519" y="9915"/>
                  </a:cubicBezTo>
                  <a:cubicBezTo>
                    <a:pt x="4698" y="9818"/>
                    <a:pt x="4698" y="9818"/>
                    <a:pt x="4698" y="9818"/>
                  </a:cubicBezTo>
                  <a:cubicBezTo>
                    <a:pt x="4892" y="9694"/>
                    <a:pt x="4933" y="9666"/>
                    <a:pt x="5099" y="9514"/>
                  </a:cubicBezTo>
                  <a:cubicBezTo>
                    <a:pt x="5223" y="9362"/>
                    <a:pt x="5223" y="9362"/>
                    <a:pt x="5223" y="9362"/>
                  </a:cubicBezTo>
                  <a:cubicBezTo>
                    <a:pt x="5279" y="9280"/>
                    <a:pt x="5348" y="9169"/>
                    <a:pt x="5403" y="9086"/>
                  </a:cubicBezTo>
                  <a:cubicBezTo>
                    <a:pt x="5486" y="8907"/>
                    <a:pt x="5486" y="8907"/>
                    <a:pt x="5486" y="8907"/>
                  </a:cubicBezTo>
                  <a:cubicBezTo>
                    <a:pt x="5500" y="8824"/>
                    <a:pt x="5527" y="8727"/>
                    <a:pt x="5555" y="8658"/>
                  </a:cubicBezTo>
                  <a:cubicBezTo>
                    <a:pt x="5597" y="8451"/>
                    <a:pt x="5597" y="8451"/>
                    <a:pt x="5597" y="8451"/>
                  </a:cubicBezTo>
                  <a:cubicBezTo>
                    <a:pt x="5597" y="8382"/>
                    <a:pt x="5610" y="8285"/>
                    <a:pt x="5610" y="8216"/>
                  </a:cubicBezTo>
                  <a:cubicBezTo>
                    <a:pt x="5638" y="8009"/>
                    <a:pt x="5638" y="8009"/>
                    <a:pt x="5638" y="8009"/>
                  </a:cubicBezTo>
                  <a:cubicBezTo>
                    <a:pt x="5638" y="7940"/>
                    <a:pt x="5638" y="7843"/>
                    <a:pt x="5638" y="7774"/>
                  </a:cubicBezTo>
                  <a:cubicBezTo>
                    <a:pt x="5652" y="7567"/>
                    <a:pt x="5652" y="7567"/>
                    <a:pt x="5652" y="7567"/>
                  </a:cubicBezTo>
                  <a:cubicBezTo>
                    <a:pt x="5652" y="7498"/>
                    <a:pt x="5652" y="7415"/>
                    <a:pt x="5652" y="7346"/>
                  </a:cubicBezTo>
                  <a:cubicBezTo>
                    <a:pt x="5666" y="7139"/>
                    <a:pt x="5666" y="7139"/>
                    <a:pt x="5666" y="7139"/>
                  </a:cubicBezTo>
                  <a:cubicBezTo>
                    <a:pt x="5693" y="6987"/>
                    <a:pt x="5693" y="6987"/>
                    <a:pt x="5693" y="6987"/>
                  </a:cubicBezTo>
                  <a:cubicBezTo>
                    <a:pt x="5721" y="6697"/>
                    <a:pt x="5721" y="6697"/>
                    <a:pt x="5721" y="6697"/>
                  </a:cubicBezTo>
                  <a:cubicBezTo>
                    <a:pt x="5735" y="6614"/>
                    <a:pt x="5749" y="6504"/>
                    <a:pt x="5762" y="6407"/>
                  </a:cubicBezTo>
                  <a:cubicBezTo>
                    <a:pt x="5790" y="6131"/>
                    <a:pt x="5790" y="6131"/>
                    <a:pt x="5790" y="6131"/>
                  </a:cubicBezTo>
                  <a:cubicBezTo>
                    <a:pt x="5790" y="6048"/>
                    <a:pt x="5804" y="5952"/>
                    <a:pt x="5818" y="5869"/>
                  </a:cubicBezTo>
                  <a:cubicBezTo>
                    <a:pt x="5831" y="5593"/>
                    <a:pt x="5831" y="5593"/>
                    <a:pt x="5831" y="5593"/>
                  </a:cubicBezTo>
                  <a:cubicBezTo>
                    <a:pt x="5845" y="5523"/>
                    <a:pt x="5859" y="5413"/>
                    <a:pt x="5859" y="5330"/>
                  </a:cubicBezTo>
                  <a:cubicBezTo>
                    <a:pt x="5887" y="5082"/>
                    <a:pt x="5887" y="5082"/>
                    <a:pt x="5887" y="5082"/>
                  </a:cubicBezTo>
                  <a:cubicBezTo>
                    <a:pt x="5887" y="4999"/>
                    <a:pt x="5887" y="4902"/>
                    <a:pt x="5901" y="4819"/>
                  </a:cubicBezTo>
                  <a:cubicBezTo>
                    <a:pt x="5914" y="4571"/>
                    <a:pt x="5914" y="4571"/>
                    <a:pt x="5914" y="4571"/>
                  </a:cubicBezTo>
                  <a:cubicBezTo>
                    <a:pt x="5914" y="4502"/>
                    <a:pt x="5928" y="4405"/>
                    <a:pt x="5928" y="4336"/>
                  </a:cubicBezTo>
                  <a:cubicBezTo>
                    <a:pt x="5942" y="4101"/>
                    <a:pt x="5942" y="4101"/>
                    <a:pt x="5942" y="4101"/>
                  </a:cubicBezTo>
                  <a:cubicBezTo>
                    <a:pt x="5942" y="4032"/>
                    <a:pt x="5942" y="3935"/>
                    <a:pt x="5942" y="3866"/>
                  </a:cubicBezTo>
                  <a:cubicBezTo>
                    <a:pt x="5956" y="3632"/>
                    <a:pt x="5956" y="3632"/>
                    <a:pt x="5956" y="3632"/>
                  </a:cubicBezTo>
                  <a:cubicBezTo>
                    <a:pt x="5956" y="3563"/>
                    <a:pt x="5956" y="3480"/>
                    <a:pt x="5956" y="3411"/>
                  </a:cubicBezTo>
                  <a:cubicBezTo>
                    <a:pt x="5970" y="3190"/>
                    <a:pt x="5970" y="3190"/>
                    <a:pt x="5970" y="3190"/>
                  </a:cubicBezTo>
                  <a:cubicBezTo>
                    <a:pt x="5970" y="3121"/>
                    <a:pt x="5970" y="3038"/>
                    <a:pt x="5970" y="2969"/>
                  </a:cubicBezTo>
                  <a:cubicBezTo>
                    <a:pt x="5970" y="2762"/>
                    <a:pt x="5970" y="2762"/>
                    <a:pt x="5970" y="2762"/>
                  </a:cubicBezTo>
                  <a:cubicBezTo>
                    <a:pt x="5970" y="2693"/>
                    <a:pt x="5970" y="2610"/>
                    <a:pt x="5970" y="2541"/>
                  </a:cubicBezTo>
                  <a:cubicBezTo>
                    <a:pt x="5983" y="2347"/>
                    <a:pt x="5983" y="2347"/>
                    <a:pt x="5983" y="2347"/>
                  </a:cubicBezTo>
                  <a:cubicBezTo>
                    <a:pt x="5983" y="2278"/>
                    <a:pt x="5983" y="2195"/>
                    <a:pt x="5983" y="2140"/>
                  </a:cubicBezTo>
                  <a:cubicBezTo>
                    <a:pt x="5970" y="1947"/>
                    <a:pt x="5970" y="1947"/>
                    <a:pt x="5970" y="1947"/>
                  </a:cubicBezTo>
                  <a:cubicBezTo>
                    <a:pt x="5970" y="1892"/>
                    <a:pt x="5956" y="1823"/>
                    <a:pt x="5956" y="1754"/>
                  </a:cubicBezTo>
                  <a:cubicBezTo>
                    <a:pt x="5928" y="1574"/>
                    <a:pt x="5928" y="1574"/>
                    <a:pt x="5928" y="1574"/>
                  </a:cubicBezTo>
                  <a:cubicBezTo>
                    <a:pt x="5914" y="1519"/>
                    <a:pt x="5901" y="1436"/>
                    <a:pt x="5887" y="1381"/>
                  </a:cubicBezTo>
                  <a:cubicBezTo>
                    <a:pt x="5831" y="1201"/>
                    <a:pt x="5831" y="1201"/>
                    <a:pt x="5831" y="1201"/>
                  </a:cubicBezTo>
                  <a:cubicBezTo>
                    <a:pt x="5804" y="1146"/>
                    <a:pt x="5776" y="1077"/>
                    <a:pt x="5749" y="1022"/>
                  </a:cubicBezTo>
                  <a:cubicBezTo>
                    <a:pt x="5666" y="856"/>
                    <a:pt x="5666" y="856"/>
                    <a:pt x="5666" y="856"/>
                  </a:cubicBezTo>
                  <a:cubicBezTo>
                    <a:pt x="5624" y="801"/>
                    <a:pt x="5583" y="718"/>
                    <a:pt x="5541" y="676"/>
                  </a:cubicBezTo>
                  <a:cubicBezTo>
                    <a:pt x="5431" y="525"/>
                    <a:pt x="5431" y="525"/>
                    <a:pt x="5431" y="525"/>
                  </a:cubicBezTo>
                  <a:cubicBezTo>
                    <a:pt x="5375" y="469"/>
                    <a:pt x="5320" y="400"/>
                    <a:pt x="5265" y="345"/>
                  </a:cubicBezTo>
                  <a:cubicBezTo>
                    <a:pt x="5113" y="221"/>
                    <a:pt x="5113" y="221"/>
                    <a:pt x="5113" y="221"/>
                  </a:cubicBezTo>
                  <a:cubicBezTo>
                    <a:pt x="4919" y="69"/>
                    <a:pt x="4919" y="69"/>
                    <a:pt x="4795" y="0"/>
                  </a:cubicBezTo>
                  <a:cubicBezTo>
                    <a:pt x="5389" y="345"/>
                    <a:pt x="5610" y="980"/>
                    <a:pt x="5610" y="171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47" name="Freeform 11"/>
            <p:cNvSpPr>
              <a:spLocks noChangeAspect="1"/>
            </p:cNvSpPr>
            <p:nvPr/>
          </p:nvSpPr>
          <p:spPr bwMode="auto">
            <a:xfrm>
              <a:off x="885" y="1156"/>
              <a:ext cx="1367" cy="2203"/>
            </a:xfrm>
            <a:custGeom>
              <a:avLst/>
              <a:gdLst>
                <a:gd name="T0" fmla="*/ 0 w 7108"/>
                <a:gd name="T1" fmla="*/ 0 h 9750"/>
                <a:gd name="T2" fmla="*/ 0 w 7108"/>
                <a:gd name="T3" fmla="*/ 0 h 9750"/>
                <a:gd name="T4" fmla="*/ 0 w 7108"/>
                <a:gd name="T5" fmla="*/ 0 h 9750"/>
                <a:gd name="T6" fmla="*/ 0 w 7108"/>
                <a:gd name="T7" fmla="*/ 0 h 9750"/>
                <a:gd name="T8" fmla="*/ 0 w 7108"/>
                <a:gd name="T9" fmla="*/ 0 h 9750"/>
                <a:gd name="T10" fmla="*/ 0 w 7108"/>
                <a:gd name="T11" fmla="*/ 0 h 9750"/>
                <a:gd name="T12" fmla="*/ 0 w 7108"/>
                <a:gd name="T13" fmla="*/ 0 h 9750"/>
                <a:gd name="T14" fmla="*/ 0 w 7108"/>
                <a:gd name="T15" fmla="*/ 0 h 9750"/>
                <a:gd name="T16" fmla="*/ 0 w 7108"/>
                <a:gd name="T17" fmla="*/ 0 h 9750"/>
                <a:gd name="T18" fmla="*/ 0 w 7108"/>
                <a:gd name="T19" fmla="*/ 0 h 9750"/>
                <a:gd name="T20" fmla="*/ 0 w 7108"/>
                <a:gd name="T21" fmla="*/ 0 h 9750"/>
                <a:gd name="T22" fmla="*/ 0 w 7108"/>
                <a:gd name="T23" fmla="*/ 0 h 9750"/>
                <a:gd name="T24" fmla="*/ 0 w 7108"/>
                <a:gd name="T25" fmla="*/ 0 h 9750"/>
                <a:gd name="T26" fmla="*/ 0 w 7108"/>
                <a:gd name="T27" fmla="*/ 0 h 9750"/>
                <a:gd name="T28" fmla="*/ 0 w 7108"/>
                <a:gd name="T29" fmla="*/ 0 h 9750"/>
                <a:gd name="T30" fmla="*/ 0 w 7108"/>
                <a:gd name="T31" fmla="*/ 0 h 9750"/>
                <a:gd name="T32" fmla="*/ 0 w 7108"/>
                <a:gd name="T33" fmla="*/ 0 h 9750"/>
                <a:gd name="T34" fmla="*/ 0 w 7108"/>
                <a:gd name="T35" fmla="*/ 0 h 9750"/>
                <a:gd name="T36" fmla="*/ 0 w 7108"/>
                <a:gd name="T37" fmla="*/ 0 h 9750"/>
                <a:gd name="T38" fmla="*/ 0 w 7108"/>
                <a:gd name="T39" fmla="*/ 0 h 9750"/>
                <a:gd name="T40" fmla="*/ 0 w 7108"/>
                <a:gd name="T41" fmla="*/ 0 h 9750"/>
                <a:gd name="T42" fmla="*/ 0 w 7108"/>
                <a:gd name="T43" fmla="*/ 0 h 9750"/>
                <a:gd name="T44" fmla="*/ 0 w 7108"/>
                <a:gd name="T45" fmla="*/ 0 h 9750"/>
                <a:gd name="T46" fmla="*/ 0 w 7108"/>
                <a:gd name="T47" fmla="*/ 0 h 9750"/>
                <a:gd name="T48" fmla="*/ 0 w 7108"/>
                <a:gd name="T49" fmla="*/ 0 h 9750"/>
                <a:gd name="T50" fmla="*/ 0 w 7108"/>
                <a:gd name="T51" fmla="*/ 0 h 9750"/>
                <a:gd name="T52" fmla="*/ 0 w 7108"/>
                <a:gd name="T53" fmla="*/ 0 h 9750"/>
                <a:gd name="T54" fmla="*/ 0 w 7108"/>
                <a:gd name="T55" fmla="*/ 0 h 9750"/>
                <a:gd name="T56" fmla="*/ 0 w 7108"/>
                <a:gd name="T57" fmla="*/ 0 h 9750"/>
                <a:gd name="T58" fmla="*/ 0 w 7108"/>
                <a:gd name="T59" fmla="*/ 0 h 9750"/>
                <a:gd name="T60" fmla="*/ 0 w 7108"/>
                <a:gd name="T61" fmla="*/ 0 h 9750"/>
                <a:gd name="T62" fmla="*/ 0 w 7108"/>
                <a:gd name="T63" fmla="*/ 0 h 9750"/>
                <a:gd name="T64" fmla="*/ 0 w 7108"/>
                <a:gd name="T65" fmla="*/ 0 h 9750"/>
                <a:gd name="T66" fmla="*/ 0 w 7108"/>
                <a:gd name="T67" fmla="*/ 0 h 9750"/>
                <a:gd name="T68" fmla="*/ 0 w 7108"/>
                <a:gd name="T69" fmla="*/ 0 h 9750"/>
                <a:gd name="T70" fmla="*/ 0 w 7108"/>
                <a:gd name="T71" fmla="*/ 0 h 9750"/>
                <a:gd name="T72" fmla="*/ 0 w 7108"/>
                <a:gd name="T73" fmla="*/ 0 h 975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108"/>
                <a:gd name="T112" fmla="*/ 0 h 9750"/>
                <a:gd name="T113" fmla="*/ 7108 w 7108"/>
                <a:gd name="T114" fmla="*/ 9750 h 975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108" h="9750">
                  <a:moveTo>
                    <a:pt x="732" y="8977"/>
                  </a:moveTo>
                  <a:cubicBezTo>
                    <a:pt x="718" y="8908"/>
                    <a:pt x="0" y="2721"/>
                    <a:pt x="607" y="1699"/>
                  </a:cubicBezTo>
                  <a:cubicBezTo>
                    <a:pt x="1449" y="263"/>
                    <a:pt x="4100" y="401"/>
                    <a:pt x="5218" y="1312"/>
                  </a:cubicBezTo>
                  <a:cubicBezTo>
                    <a:pt x="5632" y="1644"/>
                    <a:pt x="5659" y="1906"/>
                    <a:pt x="5687" y="2182"/>
                  </a:cubicBezTo>
                  <a:cubicBezTo>
                    <a:pt x="5714" y="2445"/>
                    <a:pt x="5811" y="5276"/>
                    <a:pt x="5783" y="6132"/>
                  </a:cubicBezTo>
                  <a:cubicBezTo>
                    <a:pt x="5770" y="6781"/>
                    <a:pt x="5452" y="7403"/>
                    <a:pt x="5714" y="8052"/>
                  </a:cubicBezTo>
                  <a:cubicBezTo>
                    <a:pt x="6253" y="9405"/>
                    <a:pt x="6253" y="9405"/>
                    <a:pt x="6142" y="9750"/>
                  </a:cubicBezTo>
                  <a:cubicBezTo>
                    <a:pt x="6984" y="9046"/>
                    <a:pt x="6736" y="8079"/>
                    <a:pt x="6846" y="7057"/>
                  </a:cubicBezTo>
                  <a:cubicBezTo>
                    <a:pt x="7081" y="5110"/>
                    <a:pt x="7108" y="3536"/>
                    <a:pt x="7108" y="2224"/>
                  </a:cubicBezTo>
                  <a:cubicBezTo>
                    <a:pt x="7108" y="1492"/>
                    <a:pt x="6888" y="857"/>
                    <a:pt x="6294" y="511"/>
                  </a:cubicBezTo>
                  <a:cubicBezTo>
                    <a:pt x="6239" y="498"/>
                    <a:pt x="6184" y="456"/>
                    <a:pt x="6128" y="429"/>
                  </a:cubicBezTo>
                  <a:cubicBezTo>
                    <a:pt x="6059" y="401"/>
                    <a:pt x="5963" y="360"/>
                    <a:pt x="5894" y="332"/>
                  </a:cubicBezTo>
                  <a:cubicBezTo>
                    <a:pt x="5728" y="263"/>
                    <a:pt x="5728" y="263"/>
                    <a:pt x="5728" y="263"/>
                  </a:cubicBezTo>
                  <a:cubicBezTo>
                    <a:pt x="5673" y="249"/>
                    <a:pt x="5590" y="221"/>
                    <a:pt x="5535" y="208"/>
                  </a:cubicBezTo>
                  <a:cubicBezTo>
                    <a:pt x="5369" y="166"/>
                    <a:pt x="5369" y="166"/>
                    <a:pt x="5369" y="166"/>
                  </a:cubicBezTo>
                  <a:cubicBezTo>
                    <a:pt x="5314" y="152"/>
                    <a:pt x="5245" y="139"/>
                    <a:pt x="5204" y="125"/>
                  </a:cubicBezTo>
                  <a:cubicBezTo>
                    <a:pt x="5038" y="97"/>
                    <a:pt x="5038" y="97"/>
                    <a:pt x="5038" y="97"/>
                  </a:cubicBezTo>
                  <a:cubicBezTo>
                    <a:pt x="4997" y="83"/>
                    <a:pt x="4928" y="70"/>
                    <a:pt x="4886" y="70"/>
                  </a:cubicBezTo>
                  <a:cubicBezTo>
                    <a:pt x="4734" y="42"/>
                    <a:pt x="4734" y="42"/>
                    <a:pt x="4734" y="42"/>
                  </a:cubicBezTo>
                  <a:cubicBezTo>
                    <a:pt x="4679" y="42"/>
                    <a:pt x="4624" y="42"/>
                    <a:pt x="4569" y="28"/>
                  </a:cubicBezTo>
                  <a:cubicBezTo>
                    <a:pt x="4417" y="14"/>
                    <a:pt x="4417" y="14"/>
                    <a:pt x="4417" y="14"/>
                  </a:cubicBezTo>
                  <a:cubicBezTo>
                    <a:pt x="4376" y="14"/>
                    <a:pt x="4320" y="14"/>
                    <a:pt x="4265" y="14"/>
                  </a:cubicBezTo>
                  <a:cubicBezTo>
                    <a:pt x="4113" y="0"/>
                    <a:pt x="4113" y="0"/>
                    <a:pt x="4113" y="0"/>
                  </a:cubicBezTo>
                  <a:cubicBezTo>
                    <a:pt x="4072" y="0"/>
                    <a:pt x="4003" y="0"/>
                    <a:pt x="3961" y="0"/>
                  </a:cubicBezTo>
                  <a:cubicBezTo>
                    <a:pt x="3810" y="0"/>
                    <a:pt x="3810" y="0"/>
                    <a:pt x="3810" y="0"/>
                  </a:cubicBezTo>
                  <a:cubicBezTo>
                    <a:pt x="3768" y="0"/>
                    <a:pt x="3699" y="0"/>
                    <a:pt x="3658" y="0"/>
                  </a:cubicBezTo>
                  <a:cubicBezTo>
                    <a:pt x="3506" y="14"/>
                    <a:pt x="3506" y="14"/>
                    <a:pt x="3506" y="14"/>
                  </a:cubicBezTo>
                  <a:cubicBezTo>
                    <a:pt x="3451" y="14"/>
                    <a:pt x="3396" y="14"/>
                    <a:pt x="3340" y="28"/>
                  </a:cubicBezTo>
                  <a:cubicBezTo>
                    <a:pt x="3175" y="42"/>
                    <a:pt x="3175" y="42"/>
                    <a:pt x="3175" y="42"/>
                  </a:cubicBezTo>
                  <a:cubicBezTo>
                    <a:pt x="3133" y="42"/>
                    <a:pt x="3064" y="56"/>
                    <a:pt x="3009" y="56"/>
                  </a:cubicBezTo>
                  <a:cubicBezTo>
                    <a:pt x="2843" y="83"/>
                    <a:pt x="2843" y="83"/>
                    <a:pt x="2843" y="83"/>
                  </a:cubicBezTo>
                  <a:cubicBezTo>
                    <a:pt x="2595" y="125"/>
                    <a:pt x="2416" y="166"/>
                    <a:pt x="2153" y="249"/>
                  </a:cubicBezTo>
                  <a:cubicBezTo>
                    <a:pt x="1974" y="304"/>
                    <a:pt x="1974" y="304"/>
                    <a:pt x="1974" y="304"/>
                  </a:cubicBezTo>
                  <a:cubicBezTo>
                    <a:pt x="1850" y="360"/>
                    <a:pt x="1670" y="429"/>
                    <a:pt x="1505" y="539"/>
                  </a:cubicBezTo>
                  <a:cubicBezTo>
                    <a:pt x="1339" y="636"/>
                    <a:pt x="1339" y="636"/>
                    <a:pt x="1339" y="636"/>
                  </a:cubicBezTo>
                  <a:cubicBezTo>
                    <a:pt x="1256" y="705"/>
                    <a:pt x="1160" y="774"/>
                    <a:pt x="1091" y="843"/>
                  </a:cubicBezTo>
                  <a:cubicBezTo>
                    <a:pt x="953" y="981"/>
                    <a:pt x="953" y="981"/>
                    <a:pt x="953" y="981"/>
                  </a:cubicBezTo>
                  <a:cubicBezTo>
                    <a:pt x="911" y="1036"/>
                    <a:pt x="842" y="1105"/>
                    <a:pt x="801" y="1174"/>
                  </a:cubicBezTo>
                  <a:cubicBezTo>
                    <a:pt x="690" y="1326"/>
                    <a:pt x="690" y="1326"/>
                    <a:pt x="690" y="1326"/>
                  </a:cubicBezTo>
                  <a:cubicBezTo>
                    <a:pt x="663" y="1381"/>
                    <a:pt x="621" y="1464"/>
                    <a:pt x="594" y="1520"/>
                  </a:cubicBezTo>
                  <a:cubicBezTo>
                    <a:pt x="525" y="1685"/>
                    <a:pt x="525" y="1685"/>
                    <a:pt x="525" y="1685"/>
                  </a:cubicBezTo>
                  <a:cubicBezTo>
                    <a:pt x="497" y="1741"/>
                    <a:pt x="469" y="1823"/>
                    <a:pt x="456" y="1879"/>
                  </a:cubicBezTo>
                  <a:cubicBezTo>
                    <a:pt x="414" y="2058"/>
                    <a:pt x="414" y="2058"/>
                    <a:pt x="414" y="2058"/>
                  </a:cubicBezTo>
                  <a:cubicBezTo>
                    <a:pt x="400" y="2113"/>
                    <a:pt x="387" y="2196"/>
                    <a:pt x="387" y="2252"/>
                  </a:cubicBezTo>
                  <a:cubicBezTo>
                    <a:pt x="359" y="2445"/>
                    <a:pt x="359" y="2445"/>
                    <a:pt x="359" y="2445"/>
                  </a:cubicBezTo>
                  <a:cubicBezTo>
                    <a:pt x="359" y="2500"/>
                    <a:pt x="359" y="2583"/>
                    <a:pt x="359" y="2638"/>
                  </a:cubicBezTo>
                  <a:cubicBezTo>
                    <a:pt x="359" y="2845"/>
                    <a:pt x="359" y="2845"/>
                    <a:pt x="359" y="2845"/>
                  </a:cubicBezTo>
                  <a:cubicBezTo>
                    <a:pt x="359" y="2901"/>
                    <a:pt x="359" y="2983"/>
                    <a:pt x="359" y="3053"/>
                  </a:cubicBezTo>
                  <a:cubicBezTo>
                    <a:pt x="359" y="3260"/>
                    <a:pt x="359" y="3260"/>
                    <a:pt x="359" y="3260"/>
                  </a:cubicBezTo>
                  <a:cubicBezTo>
                    <a:pt x="359" y="3315"/>
                    <a:pt x="359" y="3412"/>
                    <a:pt x="359" y="3467"/>
                  </a:cubicBezTo>
                  <a:cubicBezTo>
                    <a:pt x="359" y="3688"/>
                    <a:pt x="359" y="3688"/>
                    <a:pt x="359" y="3688"/>
                  </a:cubicBezTo>
                  <a:cubicBezTo>
                    <a:pt x="373" y="3757"/>
                    <a:pt x="373" y="3840"/>
                    <a:pt x="373" y="3909"/>
                  </a:cubicBezTo>
                  <a:cubicBezTo>
                    <a:pt x="373" y="4130"/>
                    <a:pt x="373" y="4130"/>
                    <a:pt x="373" y="4130"/>
                  </a:cubicBezTo>
                  <a:cubicBezTo>
                    <a:pt x="373" y="4199"/>
                    <a:pt x="373" y="4295"/>
                    <a:pt x="387" y="4364"/>
                  </a:cubicBezTo>
                  <a:cubicBezTo>
                    <a:pt x="387" y="4599"/>
                    <a:pt x="387" y="4599"/>
                    <a:pt x="387" y="4599"/>
                  </a:cubicBezTo>
                  <a:cubicBezTo>
                    <a:pt x="400" y="4668"/>
                    <a:pt x="400" y="4765"/>
                    <a:pt x="400" y="4834"/>
                  </a:cubicBezTo>
                  <a:cubicBezTo>
                    <a:pt x="414" y="5083"/>
                    <a:pt x="414" y="5083"/>
                    <a:pt x="414" y="5083"/>
                  </a:cubicBezTo>
                  <a:cubicBezTo>
                    <a:pt x="414" y="5152"/>
                    <a:pt x="428" y="5248"/>
                    <a:pt x="428" y="5331"/>
                  </a:cubicBezTo>
                  <a:cubicBezTo>
                    <a:pt x="442" y="5580"/>
                    <a:pt x="442" y="5580"/>
                    <a:pt x="442" y="5580"/>
                  </a:cubicBezTo>
                  <a:cubicBezTo>
                    <a:pt x="456" y="5649"/>
                    <a:pt x="456" y="5759"/>
                    <a:pt x="469" y="5828"/>
                  </a:cubicBezTo>
                  <a:cubicBezTo>
                    <a:pt x="483" y="6091"/>
                    <a:pt x="483" y="6091"/>
                    <a:pt x="483" y="6091"/>
                  </a:cubicBezTo>
                  <a:cubicBezTo>
                    <a:pt x="497" y="6174"/>
                    <a:pt x="497" y="6284"/>
                    <a:pt x="511" y="6367"/>
                  </a:cubicBezTo>
                  <a:cubicBezTo>
                    <a:pt x="538" y="6643"/>
                    <a:pt x="538" y="6643"/>
                    <a:pt x="538" y="6643"/>
                  </a:cubicBezTo>
                  <a:cubicBezTo>
                    <a:pt x="538" y="6726"/>
                    <a:pt x="552" y="6837"/>
                    <a:pt x="566" y="6919"/>
                  </a:cubicBezTo>
                  <a:cubicBezTo>
                    <a:pt x="594" y="7196"/>
                    <a:pt x="594" y="7196"/>
                    <a:pt x="594" y="7196"/>
                  </a:cubicBezTo>
                  <a:cubicBezTo>
                    <a:pt x="607" y="7278"/>
                    <a:pt x="621" y="7403"/>
                    <a:pt x="635" y="7486"/>
                  </a:cubicBezTo>
                  <a:cubicBezTo>
                    <a:pt x="649" y="7693"/>
                    <a:pt x="649" y="7693"/>
                    <a:pt x="649" y="7693"/>
                  </a:cubicBezTo>
                  <a:cubicBezTo>
                    <a:pt x="663" y="7776"/>
                    <a:pt x="663" y="7776"/>
                    <a:pt x="663" y="7776"/>
                  </a:cubicBezTo>
                  <a:cubicBezTo>
                    <a:pt x="663" y="7997"/>
                    <a:pt x="663" y="7997"/>
                    <a:pt x="663" y="7997"/>
                  </a:cubicBezTo>
                  <a:cubicBezTo>
                    <a:pt x="676" y="8066"/>
                    <a:pt x="676" y="8148"/>
                    <a:pt x="676" y="8218"/>
                  </a:cubicBezTo>
                  <a:cubicBezTo>
                    <a:pt x="676" y="8439"/>
                    <a:pt x="676" y="8439"/>
                    <a:pt x="676" y="8439"/>
                  </a:cubicBezTo>
                  <a:cubicBezTo>
                    <a:pt x="690" y="8494"/>
                    <a:pt x="690" y="8590"/>
                    <a:pt x="690" y="8646"/>
                  </a:cubicBezTo>
                  <a:cubicBezTo>
                    <a:pt x="704" y="8867"/>
                    <a:pt x="704" y="8867"/>
                    <a:pt x="704" y="8867"/>
                  </a:cubicBezTo>
                  <a:cubicBezTo>
                    <a:pt x="732" y="8977"/>
                    <a:pt x="732" y="8977"/>
                    <a:pt x="732" y="8977"/>
                  </a:cubicBezTo>
                  <a:cubicBezTo>
                    <a:pt x="732" y="8977"/>
                    <a:pt x="732" y="8977"/>
                    <a:pt x="732" y="897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48" name="Freeform 12"/>
            <p:cNvSpPr>
              <a:spLocks noChangeAspect="1"/>
            </p:cNvSpPr>
            <p:nvPr/>
          </p:nvSpPr>
          <p:spPr bwMode="auto">
            <a:xfrm>
              <a:off x="1291" y="1271"/>
              <a:ext cx="1033" cy="2389"/>
            </a:xfrm>
            <a:custGeom>
              <a:avLst/>
              <a:gdLst>
                <a:gd name="T0" fmla="*/ 0 w 5375"/>
                <a:gd name="T1" fmla="*/ 0 h 10575"/>
                <a:gd name="T2" fmla="*/ 0 w 5375"/>
                <a:gd name="T3" fmla="*/ 0 h 10575"/>
                <a:gd name="T4" fmla="*/ 0 w 5375"/>
                <a:gd name="T5" fmla="*/ 0 h 10575"/>
                <a:gd name="T6" fmla="*/ 0 w 5375"/>
                <a:gd name="T7" fmla="*/ 0 h 10575"/>
                <a:gd name="T8" fmla="*/ 0 w 5375"/>
                <a:gd name="T9" fmla="*/ 0 h 10575"/>
                <a:gd name="T10" fmla="*/ 0 w 5375"/>
                <a:gd name="T11" fmla="*/ 0 h 10575"/>
                <a:gd name="T12" fmla="*/ 0 w 5375"/>
                <a:gd name="T13" fmla="*/ 0 h 10575"/>
                <a:gd name="T14" fmla="*/ 0 w 5375"/>
                <a:gd name="T15" fmla="*/ 0 h 10575"/>
                <a:gd name="T16" fmla="*/ 0 w 5375"/>
                <a:gd name="T17" fmla="*/ 0 h 10575"/>
                <a:gd name="T18" fmla="*/ 0 w 5375"/>
                <a:gd name="T19" fmla="*/ 0 h 10575"/>
                <a:gd name="T20" fmla="*/ 0 w 5375"/>
                <a:gd name="T21" fmla="*/ 0 h 10575"/>
                <a:gd name="T22" fmla="*/ 0 w 5375"/>
                <a:gd name="T23" fmla="*/ 0 h 10575"/>
                <a:gd name="T24" fmla="*/ 0 w 5375"/>
                <a:gd name="T25" fmla="*/ 0 h 10575"/>
                <a:gd name="T26" fmla="*/ 0 w 5375"/>
                <a:gd name="T27" fmla="*/ 0 h 10575"/>
                <a:gd name="T28" fmla="*/ 0 w 5375"/>
                <a:gd name="T29" fmla="*/ 0 h 10575"/>
                <a:gd name="T30" fmla="*/ 0 w 5375"/>
                <a:gd name="T31" fmla="*/ 0 h 10575"/>
                <a:gd name="T32" fmla="*/ 0 w 5375"/>
                <a:gd name="T33" fmla="*/ 0 h 10575"/>
                <a:gd name="T34" fmla="*/ 0 w 5375"/>
                <a:gd name="T35" fmla="*/ 0 h 10575"/>
                <a:gd name="T36" fmla="*/ 0 w 5375"/>
                <a:gd name="T37" fmla="*/ 0 h 10575"/>
                <a:gd name="T38" fmla="*/ 0 w 5375"/>
                <a:gd name="T39" fmla="*/ 0 h 10575"/>
                <a:gd name="T40" fmla="*/ 0 w 5375"/>
                <a:gd name="T41" fmla="*/ 0 h 10575"/>
                <a:gd name="T42" fmla="*/ 0 w 5375"/>
                <a:gd name="T43" fmla="*/ 0 h 10575"/>
                <a:gd name="T44" fmla="*/ 0 w 5375"/>
                <a:gd name="T45" fmla="*/ 0 h 10575"/>
                <a:gd name="T46" fmla="*/ 0 w 5375"/>
                <a:gd name="T47" fmla="*/ 0 h 10575"/>
                <a:gd name="T48" fmla="*/ 0 w 5375"/>
                <a:gd name="T49" fmla="*/ 0 h 10575"/>
                <a:gd name="T50" fmla="*/ 0 w 5375"/>
                <a:gd name="T51" fmla="*/ 0 h 10575"/>
                <a:gd name="T52" fmla="*/ 0 w 5375"/>
                <a:gd name="T53" fmla="*/ 0 h 10575"/>
                <a:gd name="T54" fmla="*/ 0 w 5375"/>
                <a:gd name="T55" fmla="*/ 0 h 10575"/>
                <a:gd name="T56" fmla="*/ 0 w 5375"/>
                <a:gd name="T57" fmla="*/ 0 h 10575"/>
                <a:gd name="T58" fmla="*/ 0 w 5375"/>
                <a:gd name="T59" fmla="*/ 0 h 10575"/>
                <a:gd name="T60" fmla="*/ 0 w 5375"/>
                <a:gd name="T61" fmla="*/ 0 h 10575"/>
                <a:gd name="T62" fmla="*/ 0 w 5375"/>
                <a:gd name="T63" fmla="*/ 0 h 10575"/>
                <a:gd name="T64" fmla="*/ 0 w 5375"/>
                <a:gd name="T65" fmla="*/ 0 h 10575"/>
                <a:gd name="T66" fmla="*/ 0 w 5375"/>
                <a:gd name="T67" fmla="*/ 0 h 10575"/>
                <a:gd name="T68" fmla="*/ 0 w 5375"/>
                <a:gd name="T69" fmla="*/ 0 h 10575"/>
                <a:gd name="T70" fmla="*/ 0 w 5375"/>
                <a:gd name="T71" fmla="*/ 0 h 105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375"/>
                <a:gd name="T109" fmla="*/ 0 h 10575"/>
                <a:gd name="T110" fmla="*/ 5375 w 5375"/>
                <a:gd name="T111" fmla="*/ 10575 h 105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375" h="10575">
                  <a:moveTo>
                    <a:pt x="5002" y="1714"/>
                  </a:moveTo>
                  <a:cubicBezTo>
                    <a:pt x="5002" y="3027"/>
                    <a:pt x="4975" y="4603"/>
                    <a:pt x="4740" y="6552"/>
                  </a:cubicBezTo>
                  <a:cubicBezTo>
                    <a:pt x="4629" y="7575"/>
                    <a:pt x="4878" y="8543"/>
                    <a:pt x="4035" y="9248"/>
                  </a:cubicBezTo>
                  <a:cubicBezTo>
                    <a:pt x="4021" y="9289"/>
                    <a:pt x="4008" y="9345"/>
                    <a:pt x="3994" y="9372"/>
                  </a:cubicBezTo>
                  <a:cubicBezTo>
                    <a:pt x="3524" y="10215"/>
                    <a:pt x="1410" y="10575"/>
                    <a:pt x="0" y="10063"/>
                  </a:cubicBezTo>
                  <a:cubicBezTo>
                    <a:pt x="166" y="10119"/>
                    <a:pt x="166" y="10119"/>
                    <a:pt x="166" y="10119"/>
                  </a:cubicBezTo>
                  <a:cubicBezTo>
                    <a:pt x="291" y="10146"/>
                    <a:pt x="291" y="10146"/>
                    <a:pt x="291" y="10146"/>
                  </a:cubicBezTo>
                  <a:cubicBezTo>
                    <a:pt x="443" y="10188"/>
                    <a:pt x="443" y="10188"/>
                    <a:pt x="443" y="10188"/>
                  </a:cubicBezTo>
                  <a:cubicBezTo>
                    <a:pt x="498" y="10202"/>
                    <a:pt x="553" y="10215"/>
                    <a:pt x="608" y="10229"/>
                  </a:cubicBezTo>
                  <a:cubicBezTo>
                    <a:pt x="760" y="10257"/>
                    <a:pt x="760" y="10257"/>
                    <a:pt x="760" y="10257"/>
                  </a:cubicBezTo>
                  <a:cubicBezTo>
                    <a:pt x="802" y="10271"/>
                    <a:pt x="871" y="10271"/>
                    <a:pt x="912" y="10285"/>
                  </a:cubicBezTo>
                  <a:cubicBezTo>
                    <a:pt x="1051" y="10298"/>
                    <a:pt x="1051" y="10298"/>
                    <a:pt x="1051" y="10298"/>
                  </a:cubicBezTo>
                  <a:cubicBezTo>
                    <a:pt x="1106" y="10312"/>
                    <a:pt x="1161" y="10312"/>
                    <a:pt x="1203" y="10312"/>
                  </a:cubicBezTo>
                  <a:cubicBezTo>
                    <a:pt x="1341" y="10326"/>
                    <a:pt x="1341" y="10326"/>
                    <a:pt x="1341" y="10326"/>
                  </a:cubicBezTo>
                  <a:cubicBezTo>
                    <a:pt x="1382" y="10326"/>
                    <a:pt x="1437" y="10340"/>
                    <a:pt x="1479" y="10340"/>
                  </a:cubicBezTo>
                  <a:cubicBezTo>
                    <a:pt x="1617" y="10340"/>
                    <a:pt x="1617" y="10340"/>
                    <a:pt x="1617" y="10340"/>
                  </a:cubicBezTo>
                  <a:cubicBezTo>
                    <a:pt x="1659" y="10340"/>
                    <a:pt x="1714" y="10354"/>
                    <a:pt x="1755" y="10354"/>
                  </a:cubicBezTo>
                  <a:cubicBezTo>
                    <a:pt x="1893" y="10340"/>
                    <a:pt x="1893" y="10340"/>
                    <a:pt x="1893" y="10340"/>
                  </a:cubicBezTo>
                  <a:cubicBezTo>
                    <a:pt x="1935" y="10340"/>
                    <a:pt x="1990" y="10340"/>
                    <a:pt x="2032" y="10340"/>
                  </a:cubicBezTo>
                  <a:cubicBezTo>
                    <a:pt x="2170" y="10340"/>
                    <a:pt x="2170" y="10340"/>
                    <a:pt x="2170" y="10340"/>
                  </a:cubicBezTo>
                  <a:cubicBezTo>
                    <a:pt x="2225" y="10340"/>
                    <a:pt x="2280" y="10326"/>
                    <a:pt x="2322" y="10326"/>
                  </a:cubicBezTo>
                  <a:cubicBezTo>
                    <a:pt x="2474" y="10312"/>
                    <a:pt x="2474" y="10312"/>
                    <a:pt x="2474" y="10312"/>
                  </a:cubicBezTo>
                  <a:cubicBezTo>
                    <a:pt x="2515" y="10312"/>
                    <a:pt x="2571" y="10298"/>
                    <a:pt x="2626" y="10298"/>
                  </a:cubicBezTo>
                  <a:cubicBezTo>
                    <a:pt x="2792" y="10271"/>
                    <a:pt x="2792" y="10271"/>
                    <a:pt x="2792" y="10271"/>
                  </a:cubicBezTo>
                  <a:cubicBezTo>
                    <a:pt x="3275" y="10174"/>
                    <a:pt x="3552" y="10091"/>
                    <a:pt x="3911" y="9925"/>
                  </a:cubicBezTo>
                  <a:cubicBezTo>
                    <a:pt x="4090" y="9828"/>
                    <a:pt x="4090" y="9828"/>
                    <a:pt x="4090" y="9828"/>
                  </a:cubicBezTo>
                  <a:cubicBezTo>
                    <a:pt x="4284" y="9704"/>
                    <a:pt x="4325" y="9676"/>
                    <a:pt x="4491" y="9524"/>
                  </a:cubicBezTo>
                  <a:cubicBezTo>
                    <a:pt x="4616" y="9372"/>
                    <a:pt x="4616" y="9372"/>
                    <a:pt x="4616" y="9372"/>
                  </a:cubicBezTo>
                  <a:cubicBezTo>
                    <a:pt x="4671" y="9289"/>
                    <a:pt x="4740" y="9179"/>
                    <a:pt x="4795" y="9096"/>
                  </a:cubicBezTo>
                  <a:cubicBezTo>
                    <a:pt x="4878" y="8916"/>
                    <a:pt x="4878" y="8916"/>
                    <a:pt x="4878" y="8916"/>
                  </a:cubicBezTo>
                  <a:cubicBezTo>
                    <a:pt x="4892" y="8833"/>
                    <a:pt x="4919" y="8736"/>
                    <a:pt x="4947" y="8667"/>
                  </a:cubicBezTo>
                  <a:cubicBezTo>
                    <a:pt x="4989" y="8460"/>
                    <a:pt x="4989" y="8460"/>
                    <a:pt x="4989" y="8460"/>
                  </a:cubicBezTo>
                  <a:cubicBezTo>
                    <a:pt x="4989" y="8391"/>
                    <a:pt x="5002" y="8294"/>
                    <a:pt x="5002" y="8225"/>
                  </a:cubicBezTo>
                  <a:cubicBezTo>
                    <a:pt x="5030" y="8017"/>
                    <a:pt x="5030" y="8017"/>
                    <a:pt x="5030" y="8017"/>
                  </a:cubicBezTo>
                  <a:cubicBezTo>
                    <a:pt x="5030" y="7948"/>
                    <a:pt x="5030" y="7852"/>
                    <a:pt x="5030" y="7782"/>
                  </a:cubicBezTo>
                  <a:cubicBezTo>
                    <a:pt x="5044" y="7575"/>
                    <a:pt x="5044" y="7575"/>
                    <a:pt x="5044" y="7575"/>
                  </a:cubicBezTo>
                  <a:cubicBezTo>
                    <a:pt x="5044" y="7506"/>
                    <a:pt x="5044" y="7423"/>
                    <a:pt x="5044" y="7354"/>
                  </a:cubicBezTo>
                  <a:cubicBezTo>
                    <a:pt x="5058" y="7147"/>
                    <a:pt x="5058" y="7147"/>
                    <a:pt x="5058" y="7147"/>
                  </a:cubicBezTo>
                  <a:cubicBezTo>
                    <a:pt x="5085" y="6995"/>
                    <a:pt x="5085" y="6995"/>
                    <a:pt x="5085" y="6995"/>
                  </a:cubicBezTo>
                  <a:cubicBezTo>
                    <a:pt x="5113" y="6704"/>
                    <a:pt x="5113" y="6704"/>
                    <a:pt x="5113" y="6704"/>
                  </a:cubicBezTo>
                  <a:cubicBezTo>
                    <a:pt x="5127" y="6621"/>
                    <a:pt x="5141" y="6511"/>
                    <a:pt x="5154" y="6414"/>
                  </a:cubicBezTo>
                  <a:cubicBezTo>
                    <a:pt x="5182" y="6137"/>
                    <a:pt x="5182" y="6137"/>
                    <a:pt x="5182" y="6137"/>
                  </a:cubicBezTo>
                  <a:cubicBezTo>
                    <a:pt x="5182" y="6055"/>
                    <a:pt x="5196" y="5958"/>
                    <a:pt x="5210" y="5875"/>
                  </a:cubicBezTo>
                  <a:cubicBezTo>
                    <a:pt x="5223" y="5598"/>
                    <a:pt x="5223" y="5598"/>
                    <a:pt x="5223" y="5598"/>
                  </a:cubicBezTo>
                  <a:cubicBezTo>
                    <a:pt x="5237" y="5529"/>
                    <a:pt x="5251" y="5419"/>
                    <a:pt x="5251" y="5336"/>
                  </a:cubicBezTo>
                  <a:cubicBezTo>
                    <a:pt x="5279" y="5087"/>
                    <a:pt x="5279" y="5087"/>
                    <a:pt x="5279" y="5087"/>
                  </a:cubicBezTo>
                  <a:cubicBezTo>
                    <a:pt x="5279" y="5004"/>
                    <a:pt x="5279" y="4907"/>
                    <a:pt x="5293" y="4824"/>
                  </a:cubicBezTo>
                  <a:cubicBezTo>
                    <a:pt x="5306" y="4575"/>
                    <a:pt x="5306" y="4575"/>
                    <a:pt x="5306" y="4575"/>
                  </a:cubicBezTo>
                  <a:cubicBezTo>
                    <a:pt x="5306" y="4506"/>
                    <a:pt x="5320" y="4410"/>
                    <a:pt x="5320" y="4340"/>
                  </a:cubicBezTo>
                  <a:cubicBezTo>
                    <a:pt x="5334" y="4105"/>
                    <a:pt x="5334" y="4105"/>
                    <a:pt x="5334" y="4105"/>
                  </a:cubicBezTo>
                  <a:cubicBezTo>
                    <a:pt x="5334" y="4036"/>
                    <a:pt x="5334" y="3940"/>
                    <a:pt x="5334" y="3870"/>
                  </a:cubicBezTo>
                  <a:cubicBezTo>
                    <a:pt x="5348" y="3635"/>
                    <a:pt x="5348" y="3635"/>
                    <a:pt x="5348" y="3635"/>
                  </a:cubicBezTo>
                  <a:cubicBezTo>
                    <a:pt x="5348" y="3566"/>
                    <a:pt x="5348" y="3483"/>
                    <a:pt x="5348" y="3414"/>
                  </a:cubicBezTo>
                  <a:cubicBezTo>
                    <a:pt x="5362" y="3193"/>
                    <a:pt x="5362" y="3193"/>
                    <a:pt x="5362" y="3193"/>
                  </a:cubicBezTo>
                  <a:cubicBezTo>
                    <a:pt x="5362" y="3124"/>
                    <a:pt x="5362" y="3041"/>
                    <a:pt x="5362" y="2972"/>
                  </a:cubicBezTo>
                  <a:cubicBezTo>
                    <a:pt x="5362" y="2765"/>
                    <a:pt x="5362" y="2765"/>
                    <a:pt x="5362" y="2765"/>
                  </a:cubicBezTo>
                  <a:cubicBezTo>
                    <a:pt x="5362" y="2695"/>
                    <a:pt x="5362" y="2612"/>
                    <a:pt x="5362" y="2543"/>
                  </a:cubicBezTo>
                  <a:cubicBezTo>
                    <a:pt x="5375" y="2350"/>
                    <a:pt x="5375" y="2350"/>
                    <a:pt x="5375" y="2350"/>
                  </a:cubicBezTo>
                  <a:cubicBezTo>
                    <a:pt x="5375" y="2281"/>
                    <a:pt x="5375" y="2198"/>
                    <a:pt x="5375" y="2142"/>
                  </a:cubicBezTo>
                  <a:cubicBezTo>
                    <a:pt x="5362" y="1949"/>
                    <a:pt x="5362" y="1949"/>
                    <a:pt x="5362" y="1949"/>
                  </a:cubicBezTo>
                  <a:cubicBezTo>
                    <a:pt x="5362" y="1894"/>
                    <a:pt x="5348" y="1825"/>
                    <a:pt x="5348" y="1755"/>
                  </a:cubicBezTo>
                  <a:cubicBezTo>
                    <a:pt x="5320" y="1576"/>
                    <a:pt x="5320" y="1576"/>
                    <a:pt x="5320" y="1576"/>
                  </a:cubicBezTo>
                  <a:cubicBezTo>
                    <a:pt x="5306" y="1520"/>
                    <a:pt x="5293" y="1437"/>
                    <a:pt x="5279" y="1382"/>
                  </a:cubicBezTo>
                  <a:cubicBezTo>
                    <a:pt x="5223" y="1202"/>
                    <a:pt x="5223" y="1202"/>
                    <a:pt x="5223" y="1202"/>
                  </a:cubicBezTo>
                  <a:cubicBezTo>
                    <a:pt x="5196" y="1147"/>
                    <a:pt x="5168" y="1078"/>
                    <a:pt x="5141" y="1023"/>
                  </a:cubicBezTo>
                  <a:cubicBezTo>
                    <a:pt x="5058" y="857"/>
                    <a:pt x="5058" y="857"/>
                    <a:pt x="5058" y="857"/>
                  </a:cubicBezTo>
                  <a:cubicBezTo>
                    <a:pt x="5016" y="802"/>
                    <a:pt x="4975" y="719"/>
                    <a:pt x="4933" y="677"/>
                  </a:cubicBezTo>
                  <a:cubicBezTo>
                    <a:pt x="4823" y="525"/>
                    <a:pt x="4823" y="525"/>
                    <a:pt x="4823" y="525"/>
                  </a:cubicBezTo>
                  <a:cubicBezTo>
                    <a:pt x="4768" y="470"/>
                    <a:pt x="4712" y="401"/>
                    <a:pt x="4657" y="345"/>
                  </a:cubicBezTo>
                  <a:cubicBezTo>
                    <a:pt x="4505" y="221"/>
                    <a:pt x="4505" y="221"/>
                    <a:pt x="4505" y="221"/>
                  </a:cubicBezTo>
                  <a:cubicBezTo>
                    <a:pt x="4312" y="69"/>
                    <a:pt x="4312" y="69"/>
                    <a:pt x="4187" y="0"/>
                  </a:cubicBezTo>
                  <a:cubicBezTo>
                    <a:pt x="4781" y="345"/>
                    <a:pt x="5002" y="981"/>
                    <a:pt x="5002" y="17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49" name="Freeform 13"/>
            <p:cNvSpPr>
              <a:spLocks noChangeAspect="1"/>
            </p:cNvSpPr>
            <p:nvPr/>
          </p:nvSpPr>
          <p:spPr bwMode="auto">
            <a:xfrm>
              <a:off x="953" y="1143"/>
              <a:ext cx="1299" cy="2182"/>
            </a:xfrm>
            <a:custGeom>
              <a:avLst/>
              <a:gdLst>
                <a:gd name="T0" fmla="*/ 0 w 6750"/>
                <a:gd name="T1" fmla="*/ 0 h 9658"/>
                <a:gd name="T2" fmla="*/ 0 w 6750"/>
                <a:gd name="T3" fmla="*/ 0 h 9658"/>
                <a:gd name="T4" fmla="*/ 0 w 6750"/>
                <a:gd name="T5" fmla="*/ 0 h 9658"/>
                <a:gd name="T6" fmla="*/ 0 w 6750"/>
                <a:gd name="T7" fmla="*/ 0 h 9658"/>
                <a:gd name="T8" fmla="*/ 0 w 6750"/>
                <a:gd name="T9" fmla="*/ 0 h 9658"/>
                <a:gd name="T10" fmla="*/ 0 w 6750"/>
                <a:gd name="T11" fmla="*/ 0 h 9658"/>
                <a:gd name="T12" fmla="*/ 0 w 6750"/>
                <a:gd name="T13" fmla="*/ 0 h 9658"/>
                <a:gd name="T14" fmla="*/ 0 w 6750"/>
                <a:gd name="T15" fmla="*/ 0 h 9658"/>
                <a:gd name="T16" fmla="*/ 0 w 6750"/>
                <a:gd name="T17" fmla="*/ 0 h 9658"/>
                <a:gd name="T18" fmla="*/ 0 w 6750"/>
                <a:gd name="T19" fmla="*/ 0 h 9658"/>
                <a:gd name="T20" fmla="*/ 0 w 6750"/>
                <a:gd name="T21" fmla="*/ 0 h 9658"/>
                <a:gd name="T22" fmla="*/ 0 w 6750"/>
                <a:gd name="T23" fmla="*/ 0 h 9658"/>
                <a:gd name="T24" fmla="*/ 0 w 6750"/>
                <a:gd name="T25" fmla="*/ 0 h 9658"/>
                <a:gd name="T26" fmla="*/ 0 w 6750"/>
                <a:gd name="T27" fmla="*/ 0 h 9658"/>
                <a:gd name="T28" fmla="*/ 0 w 6750"/>
                <a:gd name="T29" fmla="*/ 0 h 9658"/>
                <a:gd name="T30" fmla="*/ 0 w 6750"/>
                <a:gd name="T31" fmla="*/ 0 h 9658"/>
                <a:gd name="T32" fmla="*/ 0 w 6750"/>
                <a:gd name="T33" fmla="*/ 0 h 9658"/>
                <a:gd name="T34" fmla="*/ 0 w 6750"/>
                <a:gd name="T35" fmla="*/ 0 h 9658"/>
                <a:gd name="T36" fmla="*/ 0 w 6750"/>
                <a:gd name="T37" fmla="*/ 0 h 9658"/>
                <a:gd name="T38" fmla="*/ 0 w 6750"/>
                <a:gd name="T39" fmla="*/ 0 h 9658"/>
                <a:gd name="T40" fmla="*/ 0 w 6750"/>
                <a:gd name="T41" fmla="*/ 0 h 9658"/>
                <a:gd name="T42" fmla="*/ 0 w 6750"/>
                <a:gd name="T43" fmla="*/ 0 h 9658"/>
                <a:gd name="T44" fmla="*/ 0 w 6750"/>
                <a:gd name="T45" fmla="*/ 0 h 9658"/>
                <a:gd name="T46" fmla="*/ 0 w 6750"/>
                <a:gd name="T47" fmla="*/ 0 h 9658"/>
                <a:gd name="T48" fmla="*/ 0 w 6750"/>
                <a:gd name="T49" fmla="*/ 0 h 9658"/>
                <a:gd name="T50" fmla="*/ 0 w 6750"/>
                <a:gd name="T51" fmla="*/ 0 h 9658"/>
                <a:gd name="T52" fmla="*/ 0 w 6750"/>
                <a:gd name="T53" fmla="*/ 0 h 9658"/>
                <a:gd name="T54" fmla="*/ 0 w 6750"/>
                <a:gd name="T55" fmla="*/ 0 h 9658"/>
                <a:gd name="T56" fmla="*/ 0 w 6750"/>
                <a:gd name="T57" fmla="*/ 0 h 9658"/>
                <a:gd name="T58" fmla="*/ 0 w 6750"/>
                <a:gd name="T59" fmla="*/ 0 h 9658"/>
                <a:gd name="T60" fmla="*/ 0 w 6750"/>
                <a:gd name="T61" fmla="*/ 0 h 9658"/>
                <a:gd name="T62" fmla="*/ 0 w 6750"/>
                <a:gd name="T63" fmla="*/ 0 h 9658"/>
                <a:gd name="T64" fmla="*/ 0 w 6750"/>
                <a:gd name="T65" fmla="*/ 0 h 9658"/>
                <a:gd name="T66" fmla="*/ 0 w 6750"/>
                <a:gd name="T67" fmla="*/ 0 h 9658"/>
                <a:gd name="T68" fmla="*/ 0 w 6750"/>
                <a:gd name="T69" fmla="*/ 0 h 9658"/>
                <a:gd name="T70" fmla="*/ 0 w 6750"/>
                <a:gd name="T71" fmla="*/ 0 h 9658"/>
                <a:gd name="T72" fmla="*/ 0 w 6750"/>
                <a:gd name="T73" fmla="*/ 0 h 9658"/>
                <a:gd name="T74" fmla="*/ 0 w 6750"/>
                <a:gd name="T75" fmla="*/ 0 h 9658"/>
                <a:gd name="T76" fmla="*/ 0 w 6750"/>
                <a:gd name="T77" fmla="*/ 0 h 9658"/>
                <a:gd name="T78" fmla="*/ 0 w 6750"/>
                <a:gd name="T79" fmla="*/ 0 h 9658"/>
                <a:gd name="T80" fmla="*/ 0 w 6750"/>
                <a:gd name="T81" fmla="*/ 0 h 9658"/>
                <a:gd name="T82" fmla="*/ 0 w 6750"/>
                <a:gd name="T83" fmla="*/ 0 h 9658"/>
                <a:gd name="T84" fmla="*/ 0 w 6750"/>
                <a:gd name="T85" fmla="*/ 0 h 9658"/>
                <a:gd name="T86" fmla="*/ 0 w 6750"/>
                <a:gd name="T87" fmla="*/ 0 h 9658"/>
                <a:gd name="T88" fmla="*/ 0 w 6750"/>
                <a:gd name="T89" fmla="*/ 0 h 9658"/>
                <a:gd name="T90" fmla="*/ 0 w 6750"/>
                <a:gd name="T91" fmla="*/ 0 h 9658"/>
                <a:gd name="T92" fmla="*/ 0 w 6750"/>
                <a:gd name="T93" fmla="*/ 0 h 9658"/>
                <a:gd name="T94" fmla="*/ 0 w 6750"/>
                <a:gd name="T95" fmla="*/ 0 h 9658"/>
                <a:gd name="T96" fmla="*/ 0 w 6750"/>
                <a:gd name="T97" fmla="*/ 0 h 9658"/>
                <a:gd name="T98" fmla="*/ 0 w 6750"/>
                <a:gd name="T99" fmla="*/ 0 h 9658"/>
                <a:gd name="T100" fmla="*/ 0 w 6750"/>
                <a:gd name="T101" fmla="*/ 0 h 96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50"/>
                <a:gd name="T154" fmla="*/ 0 h 9658"/>
                <a:gd name="T155" fmla="*/ 6750 w 6750"/>
                <a:gd name="T156" fmla="*/ 9658 h 96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50" h="9658">
                  <a:moveTo>
                    <a:pt x="0" y="2791"/>
                  </a:moveTo>
                  <a:cubicBezTo>
                    <a:pt x="28" y="0"/>
                    <a:pt x="3907" y="290"/>
                    <a:pt x="5108" y="1396"/>
                  </a:cubicBezTo>
                  <a:cubicBezTo>
                    <a:pt x="5204" y="1479"/>
                    <a:pt x="5481" y="1741"/>
                    <a:pt x="5508" y="1976"/>
                  </a:cubicBezTo>
                  <a:cubicBezTo>
                    <a:pt x="5508" y="2073"/>
                    <a:pt x="5522" y="2183"/>
                    <a:pt x="5536" y="2280"/>
                  </a:cubicBezTo>
                  <a:cubicBezTo>
                    <a:pt x="5536" y="2294"/>
                    <a:pt x="5632" y="4436"/>
                    <a:pt x="5619" y="6107"/>
                  </a:cubicBezTo>
                  <a:cubicBezTo>
                    <a:pt x="5605" y="6729"/>
                    <a:pt x="5287" y="7337"/>
                    <a:pt x="5467" y="7987"/>
                  </a:cubicBezTo>
                  <a:cubicBezTo>
                    <a:pt x="5577" y="8346"/>
                    <a:pt x="5784" y="8664"/>
                    <a:pt x="5881" y="9023"/>
                  </a:cubicBezTo>
                  <a:cubicBezTo>
                    <a:pt x="5977" y="9368"/>
                    <a:pt x="5964" y="9493"/>
                    <a:pt x="5950" y="9658"/>
                  </a:cubicBezTo>
                  <a:cubicBezTo>
                    <a:pt x="6585" y="8968"/>
                    <a:pt x="6392" y="8069"/>
                    <a:pt x="6488" y="7116"/>
                  </a:cubicBezTo>
                  <a:cubicBezTo>
                    <a:pt x="6723" y="5168"/>
                    <a:pt x="6750" y="3593"/>
                    <a:pt x="6750" y="2280"/>
                  </a:cubicBezTo>
                  <a:cubicBezTo>
                    <a:pt x="6750" y="1548"/>
                    <a:pt x="6530" y="912"/>
                    <a:pt x="5936" y="567"/>
                  </a:cubicBezTo>
                  <a:cubicBezTo>
                    <a:pt x="5881" y="553"/>
                    <a:pt x="5826" y="511"/>
                    <a:pt x="5770" y="484"/>
                  </a:cubicBezTo>
                  <a:cubicBezTo>
                    <a:pt x="5701" y="456"/>
                    <a:pt x="5605" y="415"/>
                    <a:pt x="5536" y="387"/>
                  </a:cubicBezTo>
                  <a:cubicBezTo>
                    <a:pt x="5370" y="318"/>
                    <a:pt x="5370" y="318"/>
                    <a:pt x="5370" y="318"/>
                  </a:cubicBezTo>
                  <a:cubicBezTo>
                    <a:pt x="5315" y="304"/>
                    <a:pt x="5232" y="276"/>
                    <a:pt x="5177" y="263"/>
                  </a:cubicBezTo>
                  <a:cubicBezTo>
                    <a:pt x="5011" y="221"/>
                    <a:pt x="5011" y="221"/>
                    <a:pt x="5011" y="221"/>
                  </a:cubicBezTo>
                  <a:cubicBezTo>
                    <a:pt x="4956" y="207"/>
                    <a:pt x="4887" y="194"/>
                    <a:pt x="4846" y="180"/>
                  </a:cubicBezTo>
                  <a:cubicBezTo>
                    <a:pt x="4680" y="152"/>
                    <a:pt x="4680" y="152"/>
                    <a:pt x="4680" y="152"/>
                  </a:cubicBezTo>
                  <a:cubicBezTo>
                    <a:pt x="4639" y="138"/>
                    <a:pt x="4569" y="124"/>
                    <a:pt x="4528" y="124"/>
                  </a:cubicBezTo>
                  <a:cubicBezTo>
                    <a:pt x="4376" y="97"/>
                    <a:pt x="4376" y="97"/>
                    <a:pt x="4376" y="97"/>
                  </a:cubicBezTo>
                  <a:cubicBezTo>
                    <a:pt x="4321" y="97"/>
                    <a:pt x="4266" y="97"/>
                    <a:pt x="4211" y="83"/>
                  </a:cubicBezTo>
                  <a:cubicBezTo>
                    <a:pt x="4059" y="69"/>
                    <a:pt x="4059" y="69"/>
                    <a:pt x="4059" y="69"/>
                  </a:cubicBezTo>
                  <a:cubicBezTo>
                    <a:pt x="4017" y="69"/>
                    <a:pt x="3962" y="69"/>
                    <a:pt x="3907" y="69"/>
                  </a:cubicBezTo>
                  <a:cubicBezTo>
                    <a:pt x="3755" y="55"/>
                    <a:pt x="3755" y="55"/>
                    <a:pt x="3755" y="55"/>
                  </a:cubicBezTo>
                  <a:cubicBezTo>
                    <a:pt x="3714" y="55"/>
                    <a:pt x="3645" y="55"/>
                    <a:pt x="3603" y="55"/>
                  </a:cubicBezTo>
                  <a:cubicBezTo>
                    <a:pt x="3451" y="55"/>
                    <a:pt x="3451" y="55"/>
                    <a:pt x="3451" y="55"/>
                  </a:cubicBezTo>
                  <a:cubicBezTo>
                    <a:pt x="3410" y="55"/>
                    <a:pt x="3341" y="55"/>
                    <a:pt x="3300" y="55"/>
                  </a:cubicBezTo>
                  <a:cubicBezTo>
                    <a:pt x="3148" y="69"/>
                    <a:pt x="3148" y="69"/>
                    <a:pt x="3148" y="69"/>
                  </a:cubicBezTo>
                  <a:cubicBezTo>
                    <a:pt x="3092" y="69"/>
                    <a:pt x="3037" y="69"/>
                    <a:pt x="2982" y="83"/>
                  </a:cubicBezTo>
                  <a:cubicBezTo>
                    <a:pt x="2816" y="97"/>
                    <a:pt x="2816" y="97"/>
                    <a:pt x="2816" y="97"/>
                  </a:cubicBezTo>
                  <a:cubicBezTo>
                    <a:pt x="2775" y="97"/>
                    <a:pt x="2706" y="111"/>
                    <a:pt x="2651" y="111"/>
                  </a:cubicBezTo>
                  <a:cubicBezTo>
                    <a:pt x="2485" y="138"/>
                    <a:pt x="2485" y="138"/>
                    <a:pt x="2485" y="138"/>
                  </a:cubicBezTo>
                  <a:cubicBezTo>
                    <a:pt x="2237" y="180"/>
                    <a:pt x="2057" y="221"/>
                    <a:pt x="1795" y="304"/>
                  </a:cubicBezTo>
                  <a:cubicBezTo>
                    <a:pt x="1616" y="359"/>
                    <a:pt x="1616" y="359"/>
                    <a:pt x="1616" y="359"/>
                  </a:cubicBezTo>
                  <a:cubicBezTo>
                    <a:pt x="1491" y="415"/>
                    <a:pt x="1312" y="484"/>
                    <a:pt x="1146" y="594"/>
                  </a:cubicBezTo>
                  <a:cubicBezTo>
                    <a:pt x="981" y="691"/>
                    <a:pt x="981" y="691"/>
                    <a:pt x="981" y="691"/>
                  </a:cubicBezTo>
                  <a:cubicBezTo>
                    <a:pt x="898" y="760"/>
                    <a:pt x="801" y="829"/>
                    <a:pt x="732" y="898"/>
                  </a:cubicBezTo>
                  <a:cubicBezTo>
                    <a:pt x="594" y="1036"/>
                    <a:pt x="594" y="1036"/>
                    <a:pt x="594" y="1036"/>
                  </a:cubicBezTo>
                  <a:cubicBezTo>
                    <a:pt x="553" y="1092"/>
                    <a:pt x="484" y="1161"/>
                    <a:pt x="442" y="1230"/>
                  </a:cubicBezTo>
                  <a:cubicBezTo>
                    <a:pt x="332" y="1382"/>
                    <a:pt x="332" y="1382"/>
                    <a:pt x="332" y="1382"/>
                  </a:cubicBezTo>
                  <a:cubicBezTo>
                    <a:pt x="304" y="1437"/>
                    <a:pt x="263" y="1520"/>
                    <a:pt x="235" y="1575"/>
                  </a:cubicBezTo>
                  <a:cubicBezTo>
                    <a:pt x="166" y="1741"/>
                    <a:pt x="166" y="1741"/>
                    <a:pt x="166" y="1741"/>
                  </a:cubicBezTo>
                  <a:cubicBezTo>
                    <a:pt x="139" y="1796"/>
                    <a:pt x="111" y="1879"/>
                    <a:pt x="97" y="1935"/>
                  </a:cubicBezTo>
                  <a:cubicBezTo>
                    <a:pt x="56" y="2114"/>
                    <a:pt x="56" y="2114"/>
                    <a:pt x="56" y="2114"/>
                  </a:cubicBezTo>
                  <a:cubicBezTo>
                    <a:pt x="42" y="2169"/>
                    <a:pt x="28" y="2252"/>
                    <a:pt x="28" y="2308"/>
                  </a:cubicBezTo>
                  <a:cubicBezTo>
                    <a:pt x="0" y="2501"/>
                    <a:pt x="0" y="2501"/>
                    <a:pt x="0" y="2501"/>
                  </a:cubicBezTo>
                  <a:cubicBezTo>
                    <a:pt x="0" y="2556"/>
                    <a:pt x="0" y="2639"/>
                    <a:pt x="0" y="2695"/>
                  </a:cubicBezTo>
                  <a:cubicBezTo>
                    <a:pt x="0" y="2902"/>
                    <a:pt x="0" y="2902"/>
                    <a:pt x="0" y="2902"/>
                  </a:cubicBezTo>
                  <a:cubicBezTo>
                    <a:pt x="0" y="3068"/>
                    <a:pt x="0" y="3068"/>
                    <a:pt x="0" y="3068"/>
                  </a:cubicBezTo>
                  <a:cubicBezTo>
                    <a:pt x="0" y="2860"/>
                    <a:pt x="0" y="2860"/>
                    <a:pt x="0" y="2860"/>
                  </a:cubicBezTo>
                  <a:cubicBezTo>
                    <a:pt x="0" y="2833"/>
                    <a:pt x="0" y="2805"/>
                    <a:pt x="0" y="279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0" name="Freeform 14"/>
            <p:cNvSpPr>
              <a:spLocks noChangeAspect="1"/>
            </p:cNvSpPr>
            <p:nvPr/>
          </p:nvSpPr>
          <p:spPr bwMode="auto">
            <a:xfrm>
              <a:off x="1424" y="1271"/>
              <a:ext cx="900" cy="2363"/>
            </a:xfrm>
            <a:custGeom>
              <a:avLst/>
              <a:gdLst>
                <a:gd name="T0" fmla="*/ 0 w 4683"/>
                <a:gd name="T1" fmla="*/ 0 h 10458"/>
                <a:gd name="T2" fmla="*/ 0 w 4683"/>
                <a:gd name="T3" fmla="*/ 0 h 10458"/>
                <a:gd name="T4" fmla="*/ 0 w 4683"/>
                <a:gd name="T5" fmla="*/ 0 h 10458"/>
                <a:gd name="T6" fmla="*/ 0 w 4683"/>
                <a:gd name="T7" fmla="*/ 0 h 10458"/>
                <a:gd name="T8" fmla="*/ 0 w 4683"/>
                <a:gd name="T9" fmla="*/ 0 h 10458"/>
                <a:gd name="T10" fmla="*/ 0 w 4683"/>
                <a:gd name="T11" fmla="*/ 0 h 10458"/>
                <a:gd name="T12" fmla="*/ 0 w 4683"/>
                <a:gd name="T13" fmla="*/ 0 h 10458"/>
                <a:gd name="T14" fmla="*/ 0 w 4683"/>
                <a:gd name="T15" fmla="*/ 0 h 10458"/>
                <a:gd name="T16" fmla="*/ 0 w 4683"/>
                <a:gd name="T17" fmla="*/ 0 h 10458"/>
                <a:gd name="T18" fmla="*/ 0 w 4683"/>
                <a:gd name="T19" fmla="*/ 0 h 10458"/>
                <a:gd name="T20" fmla="*/ 0 w 4683"/>
                <a:gd name="T21" fmla="*/ 0 h 10458"/>
                <a:gd name="T22" fmla="*/ 0 w 4683"/>
                <a:gd name="T23" fmla="*/ 0 h 10458"/>
                <a:gd name="T24" fmla="*/ 0 w 4683"/>
                <a:gd name="T25" fmla="*/ 0 h 10458"/>
                <a:gd name="T26" fmla="*/ 0 w 4683"/>
                <a:gd name="T27" fmla="*/ 0 h 10458"/>
                <a:gd name="T28" fmla="*/ 0 w 4683"/>
                <a:gd name="T29" fmla="*/ 0 h 10458"/>
                <a:gd name="T30" fmla="*/ 0 w 4683"/>
                <a:gd name="T31" fmla="*/ 0 h 10458"/>
                <a:gd name="T32" fmla="*/ 0 w 4683"/>
                <a:gd name="T33" fmla="*/ 0 h 10458"/>
                <a:gd name="T34" fmla="*/ 0 w 4683"/>
                <a:gd name="T35" fmla="*/ 0 h 10458"/>
                <a:gd name="T36" fmla="*/ 0 w 4683"/>
                <a:gd name="T37" fmla="*/ 0 h 10458"/>
                <a:gd name="T38" fmla="*/ 0 w 4683"/>
                <a:gd name="T39" fmla="*/ 0 h 10458"/>
                <a:gd name="T40" fmla="*/ 0 w 4683"/>
                <a:gd name="T41" fmla="*/ 0 h 10458"/>
                <a:gd name="T42" fmla="*/ 0 w 4683"/>
                <a:gd name="T43" fmla="*/ 0 h 10458"/>
                <a:gd name="T44" fmla="*/ 0 w 4683"/>
                <a:gd name="T45" fmla="*/ 0 h 10458"/>
                <a:gd name="T46" fmla="*/ 0 w 4683"/>
                <a:gd name="T47" fmla="*/ 0 h 10458"/>
                <a:gd name="T48" fmla="*/ 0 w 4683"/>
                <a:gd name="T49" fmla="*/ 0 h 10458"/>
                <a:gd name="T50" fmla="*/ 0 w 4683"/>
                <a:gd name="T51" fmla="*/ 0 h 10458"/>
                <a:gd name="T52" fmla="*/ 0 w 4683"/>
                <a:gd name="T53" fmla="*/ 0 h 10458"/>
                <a:gd name="T54" fmla="*/ 0 w 4683"/>
                <a:gd name="T55" fmla="*/ 0 h 10458"/>
                <a:gd name="T56" fmla="*/ 0 w 4683"/>
                <a:gd name="T57" fmla="*/ 0 h 10458"/>
                <a:gd name="T58" fmla="*/ 0 w 4683"/>
                <a:gd name="T59" fmla="*/ 0 h 10458"/>
                <a:gd name="T60" fmla="*/ 0 w 4683"/>
                <a:gd name="T61" fmla="*/ 0 h 10458"/>
                <a:gd name="T62" fmla="*/ 0 w 4683"/>
                <a:gd name="T63" fmla="*/ 0 h 10458"/>
                <a:gd name="T64" fmla="*/ 0 w 4683"/>
                <a:gd name="T65" fmla="*/ 0 h 10458"/>
                <a:gd name="T66" fmla="*/ 0 w 4683"/>
                <a:gd name="T67" fmla="*/ 0 h 104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83"/>
                <a:gd name="T103" fmla="*/ 0 h 10458"/>
                <a:gd name="T104" fmla="*/ 4683 w 4683"/>
                <a:gd name="T105" fmla="*/ 10458 h 104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83" h="10458">
                  <a:moveTo>
                    <a:pt x="4310" y="1713"/>
                  </a:moveTo>
                  <a:cubicBezTo>
                    <a:pt x="4310" y="3025"/>
                    <a:pt x="4283" y="4600"/>
                    <a:pt x="4048" y="6548"/>
                  </a:cubicBezTo>
                  <a:cubicBezTo>
                    <a:pt x="3951" y="7502"/>
                    <a:pt x="4145" y="8400"/>
                    <a:pt x="3509" y="9090"/>
                  </a:cubicBezTo>
                  <a:cubicBezTo>
                    <a:pt x="3509" y="9104"/>
                    <a:pt x="3509" y="9146"/>
                    <a:pt x="3495" y="9159"/>
                  </a:cubicBezTo>
                  <a:cubicBezTo>
                    <a:pt x="3191" y="10265"/>
                    <a:pt x="1230" y="10458"/>
                    <a:pt x="0" y="10237"/>
                  </a:cubicBezTo>
                  <a:cubicBezTo>
                    <a:pt x="152" y="10265"/>
                    <a:pt x="152" y="10265"/>
                    <a:pt x="152" y="10265"/>
                  </a:cubicBezTo>
                  <a:cubicBezTo>
                    <a:pt x="221" y="10279"/>
                    <a:pt x="221" y="10279"/>
                    <a:pt x="221" y="10279"/>
                  </a:cubicBezTo>
                  <a:cubicBezTo>
                    <a:pt x="359" y="10292"/>
                    <a:pt x="359" y="10292"/>
                    <a:pt x="359" y="10292"/>
                  </a:cubicBezTo>
                  <a:cubicBezTo>
                    <a:pt x="415" y="10306"/>
                    <a:pt x="470" y="10306"/>
                    <a:pt x="511" y="10306"/>
                  </a:cubicBezTo>
                  <a:cubicBezTo>
                    <a:pt x="649" y="10320"/>
                    <a:pt x="649" y="10320"/>
                    <a:pt x="649" y="10320"/>
                  </a:cubicBezTo>
                  <a:cubicBezTo>
                    <a:pt x="691" y="10320"/>
                    <a:pt x="746" y="10334"/>
                    <a:pt x="788" y="10334"/>
                  </a:cubicBezTo>
                  <a:cubicBezTo>
                    <a:pt x="926" y="10334"/>
                    <a:pt x="926" y="10334"/>
                    <a:pt x="926" y="10334"/>
                  </a:cubicBezTo>
                  <a:cubicBezTo>
                    <a:pt x="967" y="10334"/>
                    <a:pt x="1022" y="10348"/>
                    <a:pt x="1064" y="10348"/>
                  </a:cubicBezTo>
                  <a:cubicBezTo>
                    <a:pt x="1202" y="10334"/>
                    <a:pt x="1202" y="10334"/>
                    <a:pt x="1202" y="10334"/>
                  </a:cubicBezTo>
                  <a:cubicBezTo>
                    <a:pt x="1243" y="10334"/>
                    <a:pt x="1299" y="10334"/>
                    <a:pt x="1340" y="10334"/>
                  </a:cubicBezTo>
                  <a:cubicBezTo>
                    <a:pt x="1478" y="10334"/>
                    <a:pt x="1478" y="10334"/>
                    <a:pt x="1478" y="10334"/>
                  </a:cubicBezTo>
                  <a:cubicBezTo>
                    <a:pt x="1534" y="10334"/>
                    <a:pt x="1589" y="10320"/>
                    <a:pt x="1630" y="10320"/>
                  </a:cubicBezTo>
                  <a:cubicBezTo>
                    <a:pt x="1782" y="10306"/>
                    <a:pt x="1782" y="10306"/>
                    <a:pt x="1782" y="10306"/>
                  </a:cubicBezTo>
                  <a:cubicBezTo>
                    <a:pt x="1824" y="10306"/>
                    <a:pt x="1879" y="10292"/>
                    <a:pt x="1934" y="10292"/>
                  </a:cubicBezTo>
                  <a:cubicBezTo>
                    <a:pt x="2100" y="10265"/>
                    <a:pt x="2100" y="10265"/>
                    <a:pt x="2100" y="10265"/>
                  </a:cubicBezTo>
                  <a:cubicBezTo>
                    <a:pt x="2584" y="10168"/>
                    <a:pt x="2860" y="10085"/>
                    <a:pt x="3219" y="9919"/>
                  </a:cubicBezTo>
                  <a:cubicBezTo>
                    <a:pt x="3399" y="9823"/>
                    <a:pt x="3399" y="9823"/>
                    <a:pt x="3399" y="9823"/>
                  </a:cubicBezTo>
                  <a:cubicBezTo>
                    <a:pt x="3592" y="9698"/>
                    <a:pt x="3634" y="9671"/>
                    <a:pt x="3799" y="9519"/>
                  </a:cubicBezTo>
                  <a:cubicBezTo>
                    <a:pt x="3924" y="9367"/>
                    <a:pt x="3924" y="9367"/>
                    <a:pt x="3924" y="9367"/>
                  </a:cubicBezTo>
                  <a:cubicBezTo>
                    <a:pt x="3979" y="9284"/>
                    <a:pt x="4048" y="9173"/>
                    <a:pt x="4103" y="9090"/>
                  </a:cubicBezTo>
                  <a:cubicBezTo>
                    <a:pt x="4186" y="8911"/>
                    <a:pt x="4186" y="8911"/>
                    <a:pt x="4186" y="8911"/>
                  </a:cubicBezTo>
                  <a:cubicBezTo>
                    <a:pt x="4200" y="8828"/>
                    <a:pt x="4228" y="8731"/>
                    <a:pt x="4255" y="8662"/>
                  </a:cubicBezTo>
                  <a:cubicBezTo>
                    <a:pt x="4297" y="8455"/>
                    <a:pt x="4297" y="8455"/>
                    <a:pt x="4297" y="8455"/>
                  </a:cubicBezTo>
                  <a:cubicBezTo>
                    <a:pt x="4297" y="8386"/>
                    <a:pt x="4310" y="8289"/>
                    <a:pt x="4310" y="8220"/>
                  </a:cubicBezTo>
                  <a:cubicBezTo>
                    <a:pt x="4338" y="8013"/>
                    <a:pt x="4338" y="8013"/>
                    <a:pt x="4338" y="8013"/>
                  </a:cubicBezTo>
                  <a:cubicBezTo>
                    <a:pt x="4338" y="7944"/>
                    <a:pt x="4338" y="7847"/>
                    <a:pt x="4338" y="7778"/>
                  </a:cubicBezTo>
                  <a:cubicBezTo>
                    <a:pt x="4352" y="7571"/>
                    <a:pt x="4352" y="7571"/>
                    <a:pt x="4352" y="7571"/>
                  </a:cubicBezTo>
                  <a:cubicBezTo>
                    <a:pt x="4352" y="7502"/>
                    <a:pt x="4352" y="7419"/>
                    <a:pt x="4352" y="7350"/>
                  </a:cubicBezTo>
                  <a:cubicBezTo>
                    <a:pt x="4366" y="7142"/>
                    <a:pt x="4366" y="7142"/>
                    <a:pt x="4366" y="7142"/>
                  </a:cubicBezTo>
                  <a:cubicBezTo>
                    <a:pt x="4393" y="6990"/>
                    <a:pt x="4393" y="6990"/>
                    <a:pt x="4393" y="6990"/>
                  </a:cubicBezTo>
                  <a:cubicBezTo>
                    <a:pt x="4421" y="6700"/>
                    <a:pt x="4421" y="6700"/>
                    <a:pt x="4421" y="6700"/>
                  </a:cubicBezTo>
                  <a:cubicBezTo>
                    <a:pt x="4435" y="6617"/>
                    <a:pt x="4449" y="6507"/>
                    <a:pt x="4462" y="6410"/>
                  </a:cubicBezTo>
                  <a:cubicBezTo>
                    <a:pt x="4490" y="6134"/>
                    <a:pt x="4490" y="6134"/>
                    <a:pt x="4490" y="6134"/>
                  </a:cubicBezTo>
                  <a:cubicBezTo>
                    <a:pt x="4490" y="6051"/>
                    <a:pt x="4504" y="5954"/>
                    <a:pt x="4518" y="5871"/>
                  </a:cubicBezTo>
                  <a:cubicBezTo>
                    <a:pt x="4532" y="5595"/>
                    <a:pt x="4532" y="5595"/>
                    <a:pt x="4532" y="5595"/>
                  </a:cubicBezTo>
                  <a:cubicBezTo>
                    <a:pt x="4545" y="5526"/>
                    <a:pt x="4559" y="5415"/>
                    <a:pt x="4559" y="5333"/>
                  </a:cubicBezTo>
                  <a:cubicBezTo>
                    <a:pt x="4587" y="5084"/>
                    <a:pt x="4587" y="5084"/>
                    <a:pt x="4587" y="5084"/>
                  </a:cubicBezTo>
                  <a:cubicBezTo>
                    <a:pt x="4587" y="5001"/>
                    <a:pt x="4587" y="4904"/>
                    <a:pt x="4601" y="4821"/>
                  </a:cubicBezTo>
                  <a:cubicBezTo>
                    <a:pt x="4614" y="4573"/>
                    <a:pt x="4614" y="4573"/>
                    <a:pt x="4614" y="4573"/>
                  </a:cubicBezTo>
                  <a:cubicBezTo>
                    <a:pt x="4614" y="4504"/>
                    <a:pt x="4628" y="4407"/>
                    <a:pt x="4628" y="4338"/>
                  </a:cubicBezTo>
                  <a:cubicBezTo>
                    <a:pt x="4642" y="4103"/>
                    <a:pt x="4642" y="4103"/>
                    <a:pt x="4642" y="4103"/>
                  </a:cubicBezTo>
                  <a:cubicBezTo>
                    <a:pt x="4642" y="4034"/>
                    <a:pt x="4642" y="3937"/>
                    <a:pt x="4642" y="3868"/>
                  </a:cubicBezTo>
                  <a:cubicBezTo>
                    <a:pt x="4656" y="3633"/>
                    <a:pt x="4656" y="3633"/>
                    <a:pt x="4656" y="3633"/>
                  </a:cubicBezTo>
                  <a:cubicBezTo>
                    <a:pt x="4656" y="3564"/>
                    <a:pt x="4656" y="3481"/>
                    <a:pt x="4656" y="3412"/>
                  </a:cubicBezTo>
                  <a:cubicBezTo>
                    <a:pt x="4670" y="3191"/>
                    <a:pt x="4670" y="3191"/>
                    <a:pt x="4670" y="3191"/>
                  </a:cubicBezTo>
                  <a:cubicBezTo>
                    <a:pt x="4670" y="3122"/>
                    <a:pt x="4670" y="3039"/>
                    <a:pt x="4670" y="2970"/>
                  </a:cubicBezTo>
                  <a:cubicBezTo>
                    <a:pt x="4670" y="2763"/>
                    <a:pt x="4670" y="2763"/>
                    <a:pt x="4670" y="2763"/>
                  </a:cubicBezTo>
                  <a:cubicBezTo>
                    <a:pt x="4670" y="2694"/>
                    <a:pt x="4670" y="2611"/>
                    <a:pt x="4670" y="2542"/>
                  </a:cubicBezTo>
                  <a:cubicBezTo>
                    <a:pt x="4683" y="2348"/>
                    <a:pt x="4683" y="2348"/>
                    <a:pt x="4683" y="2348"/>
                  </a:cubicBezTo>
                  <a:cubicBezTo>
                    <a:pt x="4683" y="2279"/>
                    <a:pt x="4683" y="2196"/>
                    <a:pt x="4683" y="2141"/>
                  </a:cubicBezTo>
                  <a:cubicBezTo>
                    <a:pt x="4670" y="1948"/>
                    <a:pt x="4670" y="1948"/>
                    <a:pt x="4670" y="1948"/>
                  </a:cubicBezTo>
                  <a:cubicBezTo>
                    <a:pt x="4670" y="1893"/>
                    <a:pt x="4656" y="1823"/>
                    <a:pt x="4656" y="1754"/>
                  </a:cubicBezTo>
                  <a:cubicBezTo>
                    <a:pt x="4628" y="1575"/>
                    <a:pt x="4628" y="1575"/>
                    <a:pt x="4628" y="1575"/>
                  </a:cubicBezTo>
                  <a:cubicBezTo>
                    <a:pt x="4614" y="1520"/>
                    <a:pt x="4601" y="1437"/>
                    <a:pt x="4587" y="1381"/>
                  </a:cubicBezTo>
                  <a:cubicBezTo>
                    <a:pt x="4532" y="1202"/>
                    <a:pt x="4532" y="1202"/>
                    <a:pt x="4532" y="1202"/>
                  </a:cubicBezTo>
                  <a:cubicBezTo>
                    <a:pt x="4504" y="1146"/>
                    <a:pt x="4476" y="1077"/>
                    <a:pt x="4449" y="1022"/>
                  </a:cubicBezTo>
                  <a:cubicBezTo>
                    <a:pt x="4366" y="856"/>
                    <a:pt x="4366" y="856"/>
                    <a:pt x="4366" y="856"/>
                  </a:cubicBezTo>
                  <a:cubicBezTo>
                    <a:pt x="4324" y="801"/>
                    <a:pt x="4283" y="718"/>
                    <a:pt x="4241" y="677"/>
                  </a:cubicBezTo>
                  <a:cubicBezTo>
                    <a:pt x="4131" y="525"/>
                    <a:pt x="4131" y="525"/>
                    <a:pt x="4131" y="525"/>
                  </a:cubicBezTo>
                  <a:cubicBezTo>
                    <a:pt x="4076" y="470"/>
                    <a:pt x="4020" y="400"/>
                    <a:pt x="3965" y="345"/>
                  </a:cubicBezTo>
                  <a:cubicBezTo>
                    <a:pt x="3813" y="221"/>
                    <a:pt x="3813" y="221"/>
                    <a:pt x="3813" y="221"/>
                  </a:cubicBezTo>
                  <a:cubicBezTo>
                    <a:pt x="3620" y="69"/>
                    <a:pt x="3620" y="69"/>
                    <a:pt x="3495" y="0"/>
                  </a:cubicBezTo>
                  <a:cubicBezTo>
                    <a:pt x="4089" y="345"/>
                    <a:pt x="4310" y="981"/>
                    <a:pt x="4310"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1" name="Freeform 15"/>
            <p:cNvSpPr>
              <a:spLocks noChangeAspect="1"/>
            </p:cNvSpPr>
            <p:nvPr/>
          </p:nvSpPr>
          <p:spPr bwMode="auto">
            <a:xfrm>
              <a:off x="957" y="1091"/>
              <a:ext cx="1295" cy="2200"/>
            </a:xfrm>
            <a:custGeom>
              <a:avLst/>
              <a:gdLst>
                <a:gd name="T0" fmla="*/ 0 w 6725"/>
                <a:gd name="T1" fmla="*/ 0 h 9741"/>
                <a:gd name="T2" fmla="*/ 0 w 6725"/>
                <a:gd name="T3" fmla="*/ 0 h 9741"/>
                <a:gd name="T4" fmla="*/ 0 w 6725"/>
                <a:gd name="T5" fmla="*/ 0 h 9741"/>
                <a:gd name="T6" fmla="*/ 0 w 6725"/>
                <a:gd name="T7" fmla="*/ 0 h 9741"/>
                <a:gd name="T8" fmla="*/ 0 w 6725"/>
                <a:gd name="T9" fmla="*/ 0 h 9741"/>
                <a:gd name="T10" fmla="*/ 0 w 6725"/>
                <a:gd name="T11" fmla="*/ 0 h 9741"/>
                <a:gd name="T12" fmla="*/ 0 w 6725"/>
                <a:gd name="T13" fmla="*/ 0 h 9741"/>
                <a:gd name="T14" fmla="*/ 0 w 6725"/>
                <a:gd name="T15" fmla="*/ 0 h 9741"/>
                <a:gd name="T16" fmla="*/ 0 w 6725"/>
                <a:gd name="T17" fmla="*/ 0 h 9741"/>
                <a:gd name="T18" fmla="*/ 0 w 6725"/>
                <a:gd name="T19" fmla="*/ 0 h 9741"/>
                <a:gd name="T20" fmla="*/ 0 w 6725"/>
                <a:gd name="T21" fmla="*/ 0 h 9741"/>
                <a:gd name="T22" fmla="*/ 0 w 6725"/>
                <a:gd name="T23" fmla="*/ 0 h 9741"/>
                <a:gd name="T24" fmla="*/ 0 w 6725"/>
                <a:gd name="T25" fmla="*/ 0 h 9741"/>
                <a:gd name="T26" fmla="*/ 0 w 6725"/>
                <a:gd name="T27" fmla="*/ 0 h 9741"/>
                <a:gd name="T28" fmla="*/ 0 w 6725"/>
                <a:gd name="T29" fmla="*/ 0 h 9741"/>
                <a:gd name="T30" fmla="*/ 0 w 6725"/>
                <a:gd name="T31" fmla="*/ 0 h 9741"/>
                <a:gd name="T32" fmla="*/ 0 w 6725"/>
                <a:gd name="T33" fmla="*/ 0 h 9741"/>
                <a:gd name="T34" fmla="*/ 0 w 6725"/>
                <a:gd name="T35" fmla="*/ 0 h 9741"/>
                <a:gd name="T36" fmla="*/ 0 w 6725"/>
                <a:gd name="T37" fmla="*/ 0 h 9741"/>
                <a:gd name="T38" fmla="*/ 0 w 6725"/>
                <a:gd name="T39" fmla="*/ 0 h 9741"/>
                <a:gd name="T40" fmla="*/ 0 w 6725"/>
                <a:gd name="T41" fmla="*/ 0 h 9741"/>
                <a:gd name="T42" fmla="*/ 0 w 6725"/>
                <a:gd name="T43" fmla="*/ 0 h 9741"/>
                <a:gd name="T44" fmla="*/ 0 w 6725"/>
                <a:gd name="T45" fmla="*/ 0 h 9741"/>
                <a:gd name="T46" fmla="*/ 0 w 6725"/>
                <a:gd name="T47" fmla="*/ 0 h 9741"/>
                <a:gd name="T48" fmla="*/ 0 w 6725"/>
                <a:gd name="T49" fmla="*/ 0 h 9741"/>
                <a:gd name="T50" fmla="*/ 0 w 6725"/>
                <a:gd name="T51" fmla="*/ 0 h 9741"/>
                <a:gd name="T52" fmla="*/ 0 w 6725"/>
                <a:gd name="T53" fmla="*/ 0 h 9741"/>
                <a:gd name="T54" fmla="*/ 0 w 6725"/>
                <a:gd name="T55" fmla="*/ 0 h 9741"/>
                <a:gd name="T56" fmla="*/ 0 w 6725"/>
                <a:gd name="T57" fmla="*/ 0 h 9741"/>
                <a:gd name="T58" fmla="*/ 0 w 6725"/>
                <a:gd name="T59" fmla="*/ 0 h 9741"/>
                <a:gd name="T60" fmla="*/ 0 w 6725"/>
                <a:gd name="T61" fmla="*/ 0 h 9741"/>
                <a:gd name="T62" fmla="*/ 0 w 6725"/>
                <a:gd name="T63" fmla="*/ 0 h 9741"/>
                <a:gd name="T64" fmla="*/ 0 w 6725"/>
                <a:gd name="T65" fmla="*/ 0 h 9741"/>
                <a:gd name="T66" fmla="*/ 0 w 6725"/>
                <a:gd name="T67" fmla="*/ 0 h 9741"/>
                <a:gd name="T68" fmla="*/ 0 w 6725"/>
                <a:gd name="T69" fmla="*/ 0 h 9741"/>
                <a:gd name="T70" fmla="*/ 0 w 6725"/>
                <a:gd name="T71" fmla="*/ 0 h 9741"/>
                <a:gd name="T72" fmla="*/ 0 w 6725"/>
                <a:gd name="T73" fmla="*/ 0 h 9741"/>
                <a:gd name="T74" fmla="*/ 0 w 6725"/>
                <a:gd name="T75" fmla="*/ 0 h 9741"/>
                <a:gd name="T76" fmla="*/ 0 w 6725"/>
                <a:gd name="T77" fmla="*/ 0 h 9741"/>
                <a:gd name="T78" fmla="*/ 0 w 6725"/>
                <a:gd name="T79" fmla="*/ 0 h 9741"/>
                <a:gd name="T80" fmla="*/ 0 w 6725"/>
                <a:gd name="T81" fmla="*/ 0 h 9741"/>
                <a:gd name="T82" fmla="*/ 0 w 6725"/>
                <a:gd name="T83" fmla="*/ 0 h 9741"/>
                <a:gd name="T84" fmla="*/ 0 w 6725"/>
                <a:gd name="T85" fmla="*/ 0 h 9741"/>
                <a:gd name="T86" fmla="*/ 0 w 6725"/>
                <a:gd name="T87" fmla="*/ 0 h 97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725"/>
                <a:gd name="T133" fmla="*/ 0 h 9741"/>
                <a:gd name="T134" fmla="*/ 6725 w 6725"/>
                <a:gd name="T135" fmla="*/ 9741 h 97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725" h="9741">
                  <a:moveTo>
                    <a:pt x="14" y="2459"/>
                  </a:moveTo>
                  <a:cubicBezTo>
                    <a:pt x="511" y="0"/>
                    <a:pt x="4737" y="635"/>
                    <a:pt x="5566" y="1962"/>
                  </a:cubicBezTo>
                  <a:cubicBezTo>
                    <a:pt x="5717" y="2183"/>
                    <a:pt x="5717" y="2280"/>
                    <a:pt x="5731" y="2556"/>
                  </a:cubicBezTo>
                  <a:cubicBezTo>
                    <a:pt x="5731" y="2570"/>
                    <a:pt x="5828" y="4546"/>
                    <a:pt x="5773" y="6384"/>
                  </a:cubicBezTo>
                  <a:cubicBezTo>
                    <a:pt x="5759" y="7006"/>
                    <a:pt x="5483" y="7627"/>
                    <a:pt x="5635" y="8263"/>
                  </a:cubicBezTo>
                  <a:cubicBezTo>
                    <a:pt x="5745" y="8760"/>
                    <a:pt x="6049" y="9216"/>
                    <a:pt x="6049" y="9741"/>
                  </a:cubicBezTo>
                  <a:cubicBezTo>
                    <a:pt x="6532" y="9078"/>
                    <a:pt x="6366" y="8235"/>
                    <a:pt x="6463" y="7351"/>
                  </a:cubicBezTo>
                  <a:cubicBezTo>
                    <a:pt x="6698" y="5403"/>
                    <a:pt x="6725" y="3827"/>
                    <a:pt x="6725" y="2515"/>
                  </a:cubicBezTo>
                  <a:cubicBezTo>
                    <a:pt x="6725" y="1782"/>
                    <a:pt x="6505" y="1147"/>
                    <a:pt x="5911" y="801"/>
                  </a:cubicBezTo>
                  <a:cubicBezTo>
                    <a:pt x="5856" y="787"/>
                    <a:pt x="5800" y="746"/>
                    <a:pt x="5745" y="718"/>
                  </a:cubicBezTo>
                  <a:cubicBezTo>
                    <a:pt x="5676" y="691"/>
                    <a:pt x="5579" y="649"/>
                    <a:pt x="5510" y="622"/>
                  </a:cubicBezTo>
                  <a:cubicBezTo>
                    <a:pt x="5345" y="553"/>
                    <a:pt x="5345" y="553"/>
                    <a:pt x="5345" y="553"/>
                  </a:cubicBezTo>
                  <a:cubicBezTo>
                    <a:pt x="5289" y="539"/>
                    <a:pt x="5206" y="511"/>
                    <a:pt x="5151" y="497"/>
                  </a:cubicBezTo>
                  <a:cubicBezTo>
                    <a:pt x="4986" y="456"/>
                    <a:pt x="4986" y="456"/>
                    <a:pt x="4986" y="456"/>
                  </a:cubicBezTo>
                  <a:cubicBezTo>
                    <a:pt x="4930" y="442"/>
                    <a:pt x="4861" y="428"/>
                    <a:pt x="4820" y="414"/>
                  </a:cubicBezTo>
                  <a:cubicBezTo>
                    <a:pt x="4654" y="387"/>
                    <a:pt x="4654" y="387"/>
                    <a:pt x="4654" y="387"/>
                  </a:cubicBezTo>
                  <a:cubicBezTo>
                    <a:pt x="4613" y="373"/>
                    <a:pt x="4544" y="359"/>
                    <a:pt x="4502" y="359"/>
                  </a:cubicBezTo>
                  <a:cubicBezTo>
                    <a:pt x="4350" y="331"/>
                    <a:pt x="4350" y="331"/>
                    <a:pt x="4350" y="331"/>
                  </a:cubicBezTo>
                  <a:cubicBezTo>
                    <a:pt x="4295" y="331"/>
                    <a:pt x="4240" y="331"/>
                    <a:pt x="4185" y="318"/>
                  </a:cubicBezTo>
                  <a:cubicBezTo>
                    <a:pt x="4033" y="304"/>
                    <a:pt x="4033" y="304"/>
                    <a:pt x="4033" y="304"/>
                  </a:cubicBezTo>
                  <a:cubicBezTo>
                    <a:pt x="3991" y="304"/>
                    <a:pt x="3936" y="304"/>
                    <a:pt x="3881" y="304"/>
                  </a:cubicBezTo>
                  <a:cubicBezTo>
                    <a:pt x="3729" y="290"/>
                    <a:pt x="3729" y="290"/>
                    <a:pt x="3729" y="290"/>
                  </a:cubicBezTo>
                  <a:cubicBezTo>
                    <a:pt x="3687" y="290"/>
                    <a:pt x="3618" y="290"/>
                    <a:pt x="3577" y="290"/>
                  </a:cubicBezTo>
                  <a:cubicBezTo>
                    <a:pt x="3425" y="290"/>
                    <a:pt x="3425" y="290"/>
                    <a:pt x="3425" y="290"/>
                  </a:cubicBezTo>
                  <a:cubicBezTo>
                    <a:pt x="3384" y="290"/>
                    <a:pt x="3315" y="290"/>
                    <a:pt x="3273" y="290"/>
                  </a:cubicBezTo>
                  <a:cubicBezTo>
                    <a:pt x="3121" y="304"/>
                    <a:pt x="3121" y="304"/>
                    <a:pt x="3121" y="304"/>
                  </a:cubicBezTo>
                  <a:cubicBezTo>
                    <a:pt x="3066" y="304"/>
                    <a:pt x="3011" y="304"/>
                    <a:pt x="2956" y="318"/>
                  </a:cubicBezTo>
                  <a:cubicBezTo>
                    <a:pt x="2790" y="331"/>
                    <a:pt x="2790" y="331"/>
                    <a:pt x="2790" y="331"/>
                  </a:cubicBezTo>
                  <a:cubicBezTo>
                    <a:pt x="2748" y="331"/>
                    <a:pt x="2679" y="345"/>
                    <a:pt x="2624" y="345"/>
                  </a:cubicBezTo>
                  <a:cubicBezTo>
                    <a:pt x="2458" y="373"/>
                    <a:pt x="2458" y="373"/>
                    <a:pt x="2458" y="373"/>
                  </a:cubicBezTo>
                  <a:cubicBezTo>
                    <a:pt x="2210" y="414"/>
                    <a:pt x="2030" y="456"/>
                    <a:pt x="1768" y="539"/>
                  </a:cubicBezTo>
                  <a:cubicBezTo>
                    <a:pt x="1589" y="594"/>
                    <a:pt x="1589" y="594"/>
                    <a:pt x="1589" y="594"/>
                  </a:cubicBezTo>
                  <a:cubicBezTo>
                    <a:pt x="1464" y="649"/>
                    <a:pt x="1285" y="718"/>
                    <a:pt x="1119" y="829"/>
                  </a:cubicBezTo>
                  <a:cubicBezTo>
                    <a:pt x="953" y="926"/>
                    <a:pt x="953" y="926"/>
                    <a:pt x="953" y="926"/>
                  </a:cubicBezTo>
                  <a:cubicBezTo>
                    <a:pt x="870" y="995"/>
                    <a:pt x="774" y="1064"/>
                    <a:pt x="705" y="1133"/>
                  </a:cubicBezTo>
                  <a:cubicBezTo>
                    <a:pt x="567" y="1271"/>
                    <a:pt x="567" y="1271"/>
                    <a:pt x="567" y="1271"/>
                  </a:cubicBezTo>
                  <a:cubicBezTo>
                    <a:pt x="525" y="1326"/>
                    <a:pt x="456" y="1395"/>
                    <a:pt x="415" y="1465"/>
                  </a:cubicBezTo>
                  <a:cubicBezTo>
                    <a:pt x="304" y="1617"/>
                    <a:pt x="304" y="1617"/>
                    <a:pt x="304" y="1617"/>
                  </a:cubicBezTo>
                  <a:cubicBezTo>
                    <a:pt x="277" y="1672"/>
                    <a:pt x="235" y="1755"/>
                    <a:pt x="208" y="1810"/>
                  </a:cubicBezTo>
                  <a:cubicBezTo>
                    <a:pt x="139" y="1976"/>
                    <a:pt x="139" y="1976"/>
                    <a:pt x="139" y="1976"/>
                  </a:cubicBezTo>
                  <a:cubicBezTo>
                    <a:pt x="111" y="2031"/>
                    <a:pt x="83" y="2114"/>
                    <a:pt x="70" y="2169"/>
                  </a:cubicBezTo>
                  <a:cubicBezTo>
                    <a:pt x="28" y="2349"/>
                    <a:pt x="28" y="2349"/>
                    <a:pt x="28" y="2349"/>
                  </a:cubicBezTo>
                  <a:cubicBezTo>
                    <a:pt x="0" y="2473"/>
                    <a:pt x="0" y="2473"/>
                    <a:pt x="0" y="2473"/>
                  </a:cubicBezTo>
                  <a:cubicBezTo>
                    <a:pt x="14" y="2459"/>
                    <a:pt x="14" y="2459"/>
                    <a:pt x="14" y="2459"/>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2" name="Freeform 16"/>
            <p:cNvSpPr>
              <a:spLocks noChangeAspect="1"/>
            </p:cNvSpPr>
            <p:nvPr/>
          </p:nvSpPr>
          <p:spPr bwMode="auto">
            <a:xfrm>
              <a:off x="1598" y="1271"/>
              <a:ext cx="726" cy="2344"/>
            </a:xfrm>
            <a:custGeom>
              <a:avLst/>
              <a:gdLst>
                <a:gd name="T0" fmla="*/ 0 w 3775"/>
                <a:gd name="T1" fmla="*/ 0 h 10375"/>
                <a:gd name="T2" fmla="*/ 0 w 3775"/>
                <a:gd name="T3" fmla="*/ 0 h 10375"/>
                <a:gd name="T4" fmla="*/ 0 w 3775"/>
                <a:gd name="T5" fmla="*/ 0 h 10375"/>
                <a:gd name="T6" fmla="*/ 0 w 3775"/>
                <a:gd name="T7" fmla="*/ 0 h 10375"/>
                <a:gd name="T8" fmla="*/ 0 w 3775"/>
                <a:gd name="T9" fmla="*/ 0 h 10375"/>
                <a:gd name="T10" fmla="*/ 0 w 3775"/>
                <a:gd name="T11" fmla="*/ 0 h 10375"/>
                <a:gd name="T12" fmla="*/ 0 w 3775"/>
                <a:gd name="T13" fmla="*/ 0 h 10375"/>
                <a:gd name="T14" fmla="*/ 0 w 3775"/>
                <a:gd name="T15" fmla="*/ 0 h 10375"/>
                <a:gd name="T16" fmla="*/ 0 w 3775"/>
                <a:gd name="T17" fmla="*/ 0 h 10375"/>
                <a:gd name="T18" fmla="*/ 0 w 3775"/>
                <a:gd name="T19" fmla="*/ 0 h 10375"/>
                <a:gd name="T20" fmla="*/ 0 w 3775"/>
                <a:gd name="T21" fmla="*/ 0 h 10375"/>
                <a:gd name="T22" fmla="*/ 0 w 3775"/>
                <a:gd name="T23" fmla="*/ 0 h 10375"/>
                <a:gd name="T24" fmla="*/ 0 w 3775"/>
                <a:gd name="T25" fmla="*/ 0 h 10375"/>
                <a:gd name="T26" fmla="*/ 0 w 3775"/>
                <a:gd name="T27" fmla="*/ 0 h 10375"/>
                <a:gd name="T28" fmla="*/ 0 w 3775"/>
                <a:gd name="T29" fmla="*/ 0 h 10375"/>
                <a:gd name="T30" fmla="*/ 0 w 3775"/>
                <a:gd name="T31" fmla="*/ 0 h 10375"/>
                <a:gd name="T32" fmla="*/ 0 w 3775"/>
                <a:gd name="T33" fmla="*/ 0 h 10375"/>
                <a:gd name="T34" fmla="*/ 0 w 3775"/>
                <a:gd name="T35" fmla="*/ 0 h 10375"/>
                <a:gd name="T36" fmla="*/ 0 w 3775"/>
                <a:gd name="T37" fmla="*/ 0 h 10375"/>
                <a:gd name="T38" fmla="*/ 0 w 3775"/>
                <a:gd name="T39" fmla="*/ 0 h 10375"/>
                <a:gd name="T40" fmla="*/ 0 w 3775"/>
                <a:gd name="T41" fmla="*/ 0 h 10375"/>
                <a:gd name="T42" fmla="*/ 0 w 3775"/>
                <a:gd name="T43" fmla="*/ 0 h 10375"/>
                <a:gd name="T44" fmla="*/ 0 w 3775"/>
                <a:gd name="T45" fmla="*/ 0 h 10375"/>
                <a:gd name="T46" fmla="*/ 0 w 3775"/>
                <a:gd name="T47" fmla="*/ 0 h 10375"/>
                <a:gd name="T48" fmla="*/ 0 w 3775"/>
                <a:gd name="T49" fmla="*/ 0 h 10375"/>
                <a:gd name="T50" fmla="*/ 0 w 3775"/>
                <a:gd name="T51" fmla="*/ 0 h 10375"/>
                <a:gd name="T52" fmla="*/ 0 w 3775"/>
                <a:gd name="T53" fmla="*/ 0 h 10375"/>
                <a:gd name="T54" fmla="*/ 0 w 3775"/>
                <a:gd name="T55" fmla="*/ 0 h 10375"/>
                <a:gd name="T56" fmla="*/ 0 w 3775"/>
                <a:gd name="T57" fmla="*/ 0 h 10375"/>
                <a:gd name="T58" fmla="*/ 0 w 3775"/>
                <a:gd name="T59" fmla="*/ 0 h 10375"/>
                <a:gd name="T60" fmla="*/ 0 w 3775"/>
                <a:gd name="T61" fmla="*/ 0 h 10375"/>
                <a:gd name="T62" fmla="*/ 0 w 3775"/>
                <a:gd name="T63" fmla="*/ 0 h 10375"/>
                <a:gd name="T64" fmla="*/ 0 w 3775"/>
                <a:gd name="T65" fmla="*/ 0 h 10375"/>
                <a:gd name="T66" fmla="*/ 0 w 3775"/>
                <a:gd name="T67" fmla="*/ 0 h 10375"/>
                <a:gd name="T68" fmla="*/ 0 w 3775"/>
                <a:gd name="T69" fmla="*/ 0 h 10375"/>
                <a:gd name="T70" fmla="*/ 0 w 3775"/>
                <a:gd name="T71" fmla="*/ 0 h 10375"/>
                <a:gd name="T72" fmla="*/ 0 w 3775"/>
                <a:gd name="T73" fmla="*/ 0 h 10375"/>
                <a:gd name="T74" fmla="*/ 0 w 3775"/>
                <a:gd name="T75" fmla="*/ 0 h 10375"/>
                <a:gd name="T76" fmla="*/ 0 w 3775"/>
                <a:gd name="T77" fmla="*/ 0 h 10375"/>
                <a:gd name="T78" fmla="*/ 0 w 3775"/>
                <a:gd name="T79" fmla="*/ 0 h 10375"/>
                <a:gd name="T80" fmla="*/ 0 w 3775"/>
                <a:gd name="T81" fmla="*/ 0 h 10375"/>
                <a:gd name="T82" fmla="*/ 0 w 3775"/>
                <a:gd name="T83" fmla="*/ 0 h 10375"/>
                <a:gd name="T84" fmla="*/ 0 w 3775"/>
                <a:gd name="T85" fmla="*/ 0 h 10375"/>
                <a:gd name="T86" fmla="*/ 0 w 3775"/>
                <a:gd name="T87" fmla="*/ 0 h 10375"/>
                <a:gd name="T88" fmla="*/ 0 w 3775"/>
                <a:gd name="T89" fmla="*/ 0 h 10375"/>
                <a:gd name="T90" fmla="*/ 0 w 3775"/>
                <a:gd name="T91" fmla="*/ 0 h 10375"/>
                <a:gd name="T92" fmla="*/ 0 w 3775"/>
                <a:gd name="T93" fmla="*/ 0 h 10375"/>
                <a:gd name="T94" fmla="*/ 0 w 3775"/>
                <a:gd name="T95" fmla="*/ 0 h 10375"/>
                <a:gd name="T96" fmla="*/ 0 w 3775"/>
                <a:gd name="T97" fmla="*/ 0 h 10375"/>
                <a:gd name="T98" fmla="*/ 0 w 3775"/>
                <a:gd name="T99" fmla="*/ 0 h 10375"/>
                <a:gd name="T100" fmla="*/ 0 w 3775"/>
                <a:gd name="T101" fmla="*/ 0 h 10375"/>
                <a:gd name="T102" fmla="*/ 0 w 3775"/>
                <a:gd name="T103" fmla="*/ 0 h 10375"/>
                <a:gd name="T104" fmla="*/ 0 w 3775"/>
                <a:gd name="T105" fmla="*/ 0 h 10375"/>
                <a:gd name="T106" fmla="*/ 0 w 3775"/>
                <a:gd name="T107" fmla="*/ 0 h 10375"/>
                <a:gd name="T108" fmla="*/ 0 w 3775"/>
                <a:gd name="T109" fmla="*/ 0 h 10375"/>
                <a:gd name="T110" fmla="*/ 0 w 3775"/>
                <a:gd name="T111" fmla="*/ 0 h 10375"/>
                <a:gd name="T112" fmla="*/ 0 w 3775"/>
                <a:gd name="T113" fmla="*/ 0 h 10375"/>
                <a:gd name="T114" fmla="*/ 0 w 3775"/>
                <a:gd name="T115" fmla="*/ 0 h 10375"/>
                <a:gd name="T116" fmla="*/ 0 w 3775"/>
                <a:gd name="T117" fmla="*/ 0 h 10375"/>
                <a:gd name="T118" fmla="*/ 0 w 3775"/>
                <a:gd name="T119" fmla="*/ 0 h 10375"/>
                <a:gd name="T120" fmla="*/ 0 w 3775"/>
                <a:gd name="T121" fmla="*/ 0 h 10375"/>
                <a:gd name="T122" fmla="*/ 0 w 3775"/>
                <a:gd name="T123" fmla="*/ 0 h 1037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775"/>
                <a:gd name="T187" fmla="*/ 0 h 10375"/>
                <a:gd name="T188" fmla="*/ 3775 w 3775"/>
                <a:gd name="T189" fmla="*/ 10375 h 1037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775" h="10375">
                  <a:moveTo>
                    <a:pt x="3402" y="1713"/>
                  </a:moveTo>
                  <a:cubicBezTo>
                    <a:pt x="3402" y="3025"/>
                    <a:pt x="3374" y="4600"/>
                    <a:pt x="3139" y="6548"/>
                  </a:cubicBezTo>
                  <a:cubicBezTo>
                    <a:pt x="3043" y="7432"/>
                    <a:pt x="3209" y="8275"/>
                    <a:pt x="2725" y="8938"/>
                  </a:cubicBezTo>
                  <a:cubicBezTo>
                    <a:pt x="2725" y="8979"/>
                    <a:pt x="2725" y="9035"/>
                    <a:pt x="2725" y="9076"/>
                  </a:cubicBezTo>
                  <a:cubicBezTo>
                    <a:pt x="2531" y="10375"/>
                    <a:pt x="263" y="10347"/>
                    <a:pt x="0" y="10333"/>
                  </a:cubicBezTo>
                  <a:cubicBezTo>
                    <a:pt x="139" y="10347"/>
                    <a:pt x="139" y="10347"/>
                    <a:pt x="139" y="10347"/>
                  </a:cubicBezTo>
                  <a:cubicBezTo>
                    <a:pt x="153" y="10347"/>
                    <a:pt x="153" y="10347"/>
                    <a:pt x="153" y="10347"/>
                  </a:cubicBezTo>
                  <a:cubicBezTo>
                    <a:pt x="291" y="10333"/>
                    <a:pt x="291" y="10333"/>
                    <a:pt x="291" y="10333"/>
                  </a:cubicBezTo>
                  <a:cubicBezTo>
                    <a:pt x="332" y="10333"/>
                    <a:pt x="388" y="10333"/>
                    <a:pt x="429" y="10333"/>
                  </a:cubicBezTo>
                  <a:cubicBezTo>
                    <a:pt x="567" y="10333"/>
                    <a:pt x="567" y="10333"/>
                    <a:pt x="567" y="10333"/>
                  </a:cubicBezTo>
                  <a:cubicBezTo>
                    <a:pt x="623" y="10333"/>
                    <a:pt x="678" y="10320"/>
                    <a:pt x="720" y="10320"/>
                  </a:cubicBezTo>
                  <a:cubicBezTo>
                    <a:pt x="872" y="10306"/>
                    <a:pt x="872" y="10306"/>
                    <a:pt x="872" y="10306"/>
                  </a:cubicBezTo>
                  <a:cubicBezTo>
                    <a:pt x="913" y="10306"/>
                    <a:pt x="968" y="10292"/>
                    <a:pt x="1024" y="10292"/>
                  </a:cubicBezTo>
                  <a:cubicBezTo>
                    <a:pt x="1190" y="10264"/>
                    <a:pt x="1190" y="10264"/>
                    <a:pt x="1190" y="10264"/>
                  </a:cubicBezTo>
                  <a:cubicBezTo>
                    <a:pt x="1674" y="10168"/>
                    <a:pt x="1950" y="10085"/>
                    <a:pt x="2310" y="9919"/>
                  </a:cubicBezTo>
                  <a:cubicBezTo>
                    <a:pt x="2489" y="9822"/>
                    <a:pt x="2489" y="9822"/>
                    <a:pt x="2489" y="9822"/>
                  </a:cubicBezTo>
                  <a:cubicBezTo>
                    <a:pt x="2683" y="9698"/>
                    <a:pt x="2725" y="9670"/>
                    <a:pt x="2890" y="9518"/>
                  </a:cubicBezTo>
                  <a:cubicBezTo>
                    <a:pt x="3015" y="9366"/>
                    <a:pt x="3015" y="9366"/>
                    <a:pt x="3015" y="9366"/>
                  </a:cubicBezTo>
                  <a:cubicBezTo>
                    <a:pt x="3070" y="9283"/>
                    <a:pt x="3139" y="9173"/>
                    <a:pt x="3195" y="9090"/>
                  </a:cubicBezTo>
                  <a:cubicBezTo>
                    <a:pt x="3278" y="8910"/>
                    <a:pt x="3278" y="8910"/>
                    <a:pt x="3278" y="8910"/>
                  </a:cubicBezTo>
                  <a:cubicBezTo>
                    <a:pt x="3291" y="8828"/>
                    <a:pt x="3319" y="8731"/>
                    <a:pt x="3347" y="8662"/>
                  </a:cubicBezTo>
                  <a:cubicBezTo>
                    <a:pt x="3388" y="8455"/>
                    <a:pt x="3388" y="8455"/>
                    <a:pt x="3388" y="8455"/>
                  </a:cubicBezTo>
                  <a:cubicBezTo>
                    <a:pt x="3388" y="8385"/>
                    <a:pt x="3402" y="8289"/>
                    <a:pt x="3402" y="8220"/>
                  </a:cubicBezTo>
                  <a:cubicBezTo>
                    <a:pt x="3430" y="8012"/>
                    <a:pt x="3430" y="8012"/>
                    <a:pt x="3430" y="8012"/>
                  </a:cubicBezTo>
                  <a:cubicBezTo>
                    <a:pt x="3430" y="7943"/>
                    <a:pt x="3430" y="7847"/>
                    <a:pt x="3430" y="7778"/>
                  </a:cubicBezTo>
                  <a:cubicBezTo>
                    <a:pt x="3444" y="7570"/>
                    <a:pt x="3444" y="7570"/>
                    <a:pt x="3444" y="7570"/>
                  </a:cubicBezTo>
                  <a:cubicBezTo>
                    <a:pt x="3444" y="7501"/>
                    <a:pt x="3444" y="7418"/>
                    <a:pt x="3444" y="7349"/>
                  </a:cubicBezTo>
                  <a:cubicBezTo>
                    <a:pt x="3457" y="7142"/>
                    <a:pt x="3457" y="7142"/>
                    <a:pt x="3457" y="7142"/>
                  </a:cubicBezTo>
                  <a:cubicBezTo>
                    <a:pt x="3485" y="6990"/>
                    <a:pt x="3485" y="6990"/>
                    <a:pt x="3485" y="6990"/>
                  </a:cubicBezTo>
                  <a:cubicBezTo>
                    <a:pt x="3513" y="6700"/>
                    <a:pt x="3513" y="6700"/>
                    <a:pt x="3513" y="6700"/>
                  </a:cubicBezTo>
                  <a:cubicBezTo>
                    <a:pt x="3527" y="6617"/>
                    <a:pt x="3540" y="6507"/>
                    <a:pt x="3554" y="6410"/>
                  </a:cubicBezTo>
                  <a:cubicBezTo>
                    <a:pt x="3582" y="6134"/>
                    <a:pt x="3582" y="6134"/>
                    <a:pt x="3582" y="6134"/>
                  </a:cubicBezTo>
                  <a:cubicBezTo>
                    <a:pt x="3582" y="6051"/>
                    <a:pt x="3596" y="5954"/>
                    <a:pt x="3610" y="5871"/>
                  </a:cubicBezTo>
                  <a:cubicBezTo>
                    <a:pt x="3623" y="5595"/>
                    <a:pt x="3623" y="5595"/>
                    <a:pt x="3623" y="5595"/>
                  </a:cubicBezTo>
                  <a:cubicBezTo>
                    <a:pt x="3637" y="5526"/>
                    <a:pt x="3651" y="5415"/>
                    <a:pt x="3651" y="5332"/>
                  </a:cubicBezTo>
                  <a:cubicBezTo>
                    <a:pt x="3679" y="5084"/>
                    <a:pt x="3679" y="5084"/>
                    <a:pt x="3679" y="5084"/>
                  </a:cubicBezTo>
                  <a:cubicBezTo>
                    <a:pt x="3679" y="5001"/>
                    <a:pt x="3679" y="4904"/>
                    <a:pt x="3693" y="4821"/>
                  </a:cubicBezTo>
                  <a:cubicBezTo>
                    <a:pt x="3706" y="4573"/>
                    <a:pt x="3706" y="4573"/>
                    <a:pt x="3706" y="4573"/>
                  </a:cubicBezTo>
                  <a:cubicBezTo>
                    <a:pt x="3706" y="4503"/>
                    <a:pt x="3720" y="4407"/>
                    <a:pt x="3720" y="4338"/>
                  </a:cubicBezTo>
                  <a:cubicBezTo>
                    <a:pt x="3734" y="4103"/>
                    <a:pt x="3734" y="4103"/>
                    <a:pt x="3734" y="4103"/>
                  </a:cubicBezTo>
                  <a:cubicBezTo>
                    <a:pt x="3734" y="4034"/>
                    <a:pt x="3734" y="3937"/>
                    <a:pt x="3734" y="3868"/>
                  </a:cubicBezTo>
                  <a:cubicBezTo>
                    <a:pt x="3748" y="3633"/>
                    <a:pt x="3748" y="3633"/>
                    <a:pt x="3748" y="3633"/>
                  </a:cubicBezTo>
                  <a:cubicBezTo>
                    <a:pt x="3748" y="3564"/>
                    <a:pt x="3748" y="3481"/>
                    <a:pt x="3748" y="3412"/>
                  </a:cubicBezTo>
                  <a:cubicBezTo>
                    <a:pt x="3762" y="3191"/>
                    <a:pt x="3762" y="3191"/>
                    <a:pt x="3762" y="3191"/>
                  </a:cubicBezTo>
                  <a:cubicBezTo>
                    <a:pt x="3762" y="3122"/>
                    <a:pt x="3762" y="3039"/>
                    <a:pt x="3762" y="2970"/>
                  </a:cubicBezTo>
                  <a:cubicBezTo>
                    <a:pt x="3762" y="2763"/>
                    <a:pt x="3762" y="2763"/>
                    <a:pt x="3762" y="2763"/>
                  </a:cubicBezTo>
                  <a:cubicBezTo>
                    <a:pt x="3762" y="2694"/>
                    <a:pt x="3762" y="2611"/>
                    <a:pt x="3762" y="2542"/>
                  </a:cubicBezTo>
                  <a:cubicBezTo>
                    <a:pt x="3775" y="2348"/>
                    <a:pt x="3775" y="2348"/>
                    <a:pt x="3775" y="2348"/>
                  </a:cubicBezTo>
                  <a:cubicBezTo>
                    <a:pt x="3775" y="2279"/>
                    <a:pt x="3775" y="2196"/>
                    <a:pt x="3775" y="2141"/>
                  </a:cubicBezTo>
                  <a:cubicBezTo>
                    <a:pt x="3762" y="1948"/>
                    <a:pt x="3762" y="1948"/>
                    <a:pt x="3762" y="1948"/>
                  </a:cubicBezTo>
                  <a:cubicBezTo>
                    <a:pt x="3762" y="1892"/>
                    <a:pt x="3748" y="1823"/>
                    <a:pt x="3748" y="1754"/>
                  </a:cubicBezTo>
                  <a:cubicBezTo>
                    <a:pt x="3720" y="1575"/>
                    <a:pt x="3720" y="1575"/>
                    <a:pt x="3720" y="1575"/>
                  </a:cubicBezTo>
                  <a:cubicBezTo>
                    <a:pt x="3706" y="1519"/>
                    <a:pt x="3693" y="1437"/>
                    <a:pt x="3679" y="1381"/>
                  </a:cubicBezTo>
                  <a:cubicBezTo>
                    <a:pt x="3623" y="1202"/>
                    <a:pt x="3623" y="1202"/>
                    <a:pt x="3623" y="1202"/>
                  </a:cubicBezTo>
                  <a:cubicBezTo>
                    <a:pt x="3596" y="1146"/>
                    <a:pt x="3568" y="1077"/>
                    <a:pt x="3540" y="1022"/>
                  </a:cubicBezTo>
                  <a:cubicBezTo>
                    <a:pt x="3457" y="856"/>
                    <a:pt x="3457" y="856"/>
                    <a:pt x="3457" y="856"/>
                  </a:cubicBezTo>
                  <a:cubicBezTo>
                    <a:pt x="3416" y="801"/>
                    <a:pt x="3374" y="718"/>
                    <a:pt x="3333" y="677"/>
                  </a:cubicBezTo>
                  <a:cubicBezTo>
                    <a:pt x="3222" y="525"/>
                    <a:pt x="3222" y="525"/>
                    <a:pt x="3222" y="525"/>
                  </a:cubicBezTo>
                  <a:cubicBezTo>
                    <a:pt x="3167" y="470"/>
                    <a:pt x="3112" y="400"/>
                    <a:pt x="3056" y="345"/>
                  </a:cubicBezTo>
                  <a:cubicBezTo>
                    <a:pt x="2904" y="221"/>
                    <a:pt x="2904" y="221"/>
                    <a:pt x="2904" y="221"/>
                  </a:cubicBezTo>
                  <a:cubicBezTo>
                    <a:pt x="2711" y="69"/>
                    <a:pt x="2711" y="69"/>
                    <a:pt x="2586" y="0"/>
                  </a:cubicBezTo>
                  <a:cubicBezTo>
                    <a:pt x="3181" y="345"/>
                    <a:pt x="3402" y="981"/>
                    <a:pt x="3402"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3" name="Freeform 17"/>
            <p:cNvSpPr>
              <a:spLocks noChangeAspect="1"/>
            </p:cNvSpPr>
            <p:nvPr/>
          </p:nvSpPr>
          <p:spPr bwMode="auto">
            <a:xfrm>
              <a:off x="1799" y="1271"/>
              <a:ext cx="525" cy="2325"/>
            </a:xfrm>
            <a:custGeom>
              <a:avLst/>
              <a:gdLst>
                <a:gd name="T0" fmla="*/ 0 w 2733"/>
                <a:gd name="T1" fmla="*/ 0 h 10291"/>
                <a:gd name="T2" fmla="*/ 0 w 2733"/>
                <a:gd name="T3" fmla="*/ 0 h 10291"/>
                <a:gd name="T4" fmla="*/ 0 w 2733"/>
                <a:gd name="T5" fmla="*/ 0 h 10291"/>
                <a:gd name="T6" fmla="*/ 0 w 2733"/>
                <a:gd name="T7" fmla="*/ 0 h 10291"/>
                <a:gd name="T8" fmla="*/ 0 w 2733"/>
                <a:gd name="T9" fmla="*/ 0 h 10291"/>
                <a:gd name="T10" fmla="*/ 0 w 2733"/>
                <a:gd name="T11" fmla="*/ 0 h 10291"/>
                <a:gd name="T12" fmla="*/ 0 w 2733"/>
                <a:gd name="T13" fmla="*/ 0 h 10291"/>
                <a:gd name="T14" fmla="*/ 0 w 2733"/>
                <a:gd name="T15" fmla="*/ 0 h 10291"/>
                <a:gd name="T16" fmla="*/ 0 w 2733"/>
                <a:gd name="T17" fmla="*/ 0 h 10291"/>
                <a:gd name="T18" fmla="*/ 0 w 2733"/>
                <a:gd name="T19" fmla="*/ 0 h 10291"/>
                <a:gd name="T20" fmla="*/ 0 w 2733"/>
                <a:gd name="T21" fmla="*/ 0 h 10291"/>
                <a:gd name="T22" fmla="*/ 0 w 2733"/>
                <a:gd name="T23" fmla="*/ 0 h 10291"/>
                <a:gd name="T24" fmla="*/ 0 w 2733"/>
                <a:gd name="T25" fmla="*/ 0 h 10291"/>
                <a:gd name="T26" fmla="*/ 0 w 2733"/>
                <a:gd name="T27" fmla="*/ 0 h 10291"/>
                <a:gd name="T28" fmla="*/ 0 w 2733"/>
                <a:gd name="T29" fmla="*/ 0 h 10291"/>
                <a:gd name="T30" fmla="*/ 0 w 2733"/>
                <a:gd name="T31" fmla="*/ 0 h 10291"/>
                <a:gd name="T32" fmla="*/ 0 w 2733"/>
                <a:gd name="T33" fmla="*/ 0 h 10291"/>
                <a:gd name="T34" fmla="*/ 0 w 2733"/>
                <a:gd name="T35" fmla="*/ 0 h 10291"/>
                <a:gd name="T36" fmla="*/ 0 w 2733"/>
                <a:gd name="T37" fmla="*/ 0 h 10291"/>
                <a:gd name="T38" fmla="*/ 0 w 2733"/>
                <a:gd name="T39" fmla="*/ 0 h 10291"/>
                <a:gd name="T40" fmla="*/ 0 w 2733"/>
                <a:gd name="T41" fmla="*/ 0 h 10291"/>
                <a:gd name="T42" fmla="*/ 0 w 2733"/>
                <a:gd name="T43" fmla="*/ 0 h 10291"/>
                <a:gd name="T44" fmla="*/ 0 w 2733"/>
                <a:gd name="T45" fmla="*/ 0 h 10291"/>
                <a:gd name="T46" fmla="*/ 0 w 2733"/>
                <a:gd name="T47" fmla="*/ 0 h 10291"/>
                <a:gd name="T48" fmla="*/ 0 w 2733"/>
                <a:gd name="T49" fmla="*/ 0 h 10291"/>
                <a:gd name="T50" fmla="*/ 0 w 2733"/>
                <a:gd name="T51" fmla="*/ 0 h 10291"/>
                <a:gd name="T52" fmla="*/ 0 w 2733"/>
                <a:gd name="T53" fmla="*/ 0 h 10291"/>
                <a:gd name="T54" fmla="*/ 0 w 2733"/>
                <a:gd name="T55" fmla="*/ 0 h 10291"/>
                <a:gd name="T56" fmla="*/ 0 w 2733"/>
                <a:gd name="T57" fmla="*/ 0 h 10291"/>
                <a:gd name="T58" fmla="*/ 0 w 2733"/>
                <a:gd name="T59" fmla="*/ 0 h 10291"/>
                <a:gd name="T60" fmla="*/ 0 w 2733"/>
                <a:gd name="T61" fmla="*/ 0 h 10291"/>
                <a:gd name="T62" fmla="*/ 0 w 2733"/>
                <a:gd name="T63" fmla="*/ 0 h 10291"/>
                <a:gd name="T64" fmla="*/ 0 w 2733"/>
                <a:gd name="T65" fmla="*/ 0 h 10291"/>
                <a:gd name="T66" fmla="*/ 0 w 2733"/>
                <a:gd name="T67" fmla="*/ 0 h 10291"/>
                <a:gd name="T68" fmla="*/ 0 w 2733"/>
                <a:gd name="T69" fmla="*/ 0 h 10291"/>
                <a:gd name="T70" fmla="*/ 0 w 2733"/>
                <a:gd name="T71" fmla="*/ 0 h 10291"/>
                <a:gd name="T72" fmla="*/ 0 w 2733"/>
                <a:gd name="T73" fmla="*/ 0 h 10291"/>
                <a:gd name="T74" fmla="*/ 0 w 2733"/>
                <a:gd name="T75" fmla="*/ 0 h 10291"/>
                <a:gd name="T76" fmla="*/ 0 w 2733"/>
                <a:gd name="T77" fmla="*/ 0 h 10291"/>
                <a:gd name="T78" fmla="*/ 0 w 2733"/>
                <a:gd name="T79" fmla="*/ 0 h 10291"/>
                <a:gd name="T80" fmla="*/ 0 w 2733"/>
                <a:gd name="T81" fmla="*/ 0 h 10291"/>
                <a:gd name="T82" fmla="*/ 0 w 2733"/>
                <a:gd name="T83" fmla="*/ 0 h 10291"/>
                <a:gd name="T84" fmla="*/ 0 w 2733"/>
                <a:gd name="T85" fmla="*/ 0 h 10291"/>
                <a:gd name="T86" fmla="*/ 0 w 2733"/>
                <a:gd name="T87" fmla="*/ 0 h 10291"/>
                <a:gd name="T88" fmla="*/ 0 w 2733"/>
                <a:gd name="T89" fmla="*/ 0 h 10291"/>
                <a:gd name="T90" fmla="*/ 0 w 2733"/>
                <a:gd name="T91" fmla="*/ 0 h 10291"/>
                <a:gd name="T92" fmla="*/ 0 w 2733"/>
                <a:gd name="T93" fmla="*/ 0 h 10291"/>
                <a:gd name="T94" fmla="*/ 0 w 2733"/>
                <a:gd name="T95" fmla="*/ 0 h 10291"/>
                <a:gd name="T96" fmla="*/ 0 w 2733"/>
                <a:gd name="T97" fmla="*/ 0 h 10291"/>
                <a:gd name="T98" fmla="*/ 0 w 2733"/>
                <a:gd name="T99" fmla="*/ 0 h 10291"/>
                <a:gd name="T100" fmla="*/ 0 w 2733"/>
                <a:gd name="T101" fmla="*/ 0 h 10291"/>
                <a:gd name="T102" fmla="*/ 0 w 2733"/>
                <a:gd name="T103" fmla="*/ 0 h 10291"/>
                <a:gd name="T104" fmla="*/ 0 w 2733"/>
                <a:gd name="T105" fmla="*/ 0 h 10291"/>
                <a:gd name="T106" fmla="*/ 0 w 2733"/>
                <a:gd name="T107" fmla="*/ 0 h 102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733"/>
                <a:gd name="T163" fmla="*/ 0 h 10291"/>
                <a:gd name="T164" fmla="*/ 2733 w 2733"/>
                <a:gd name="T165" fmla="*/ 10291 h 102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733" h="10291">
                  <a:moveTo>
                    <a:pt x="2361" y="1713"/>
                  </a:moveTo>
                  <a:cubicBezTo>
                    <a:pt x="2361" y="3025"/>
                    <a:pt x="2333" y="4600"/>
                    <a:pt x="2098" y="6548"/>
                  </a:cubicBezTo>
                  <a:cubicBezTo>
                    <a:pt x="2016" y="7363"/>
                    <a:pt x="2140" y="8136"/>
                    <a:pt x="1795" y="8772"/>
                  </a:cubicBezTo>
                  <a:cubicBezTo>
                    <a:pt x="1795" y="8813"/>
                    <a:pt x="1809" y="8869"/>
                    <a:pt x="1809" y="8910"/>
                  </a:cubicBezTo>
                  <a:cubicBezTo>
                    <a:pt x="1809" y="9656"/>
                    <a:pt x="1187" y="10112"/>
                    <a:pt x="0" y="10291"/>
                  </a:cubicBezTo>
                  <a:cubicBezTo>
                    <a:pt x="166" y="10264"/>
                    <a:pt x="166" y="10264"/>
                    <a:pt x="166" y="10264"/>
                  </a:cubicBezTo>
                  <a:cubicBezTo>
                    <a:pt x="635" y="10167"/>
                    <a:pt x="911" y="10084"/>
                    <a:pt x="1270" y="9918"/>
                  </a:cubicBezTo>
                  <a:cubicBezTo>
                    <a:pt x="1450" y="9822"/>
                    <a:pt x="1450" y="9822"/>
                    <a:pt x="1450" y="9822"/>
                  </a:cubicBezTo>
                  <a:cubicBezTo>
                    <a:pt x="1643" y="9697"/>
                    <a:pt x="1684" y="9670"/>
                    <a:pt x="1850" y="9518"/>
                  </a:cubicBezTo>
                  <a:cubicBezTo>
                    <a:pt x="1974" y="9366"/>
                    <a:pt x="1974" y="9366"/>
                    <a:pt x="1974" y="9366"/>
                  </a:cubicBezTo>
                  <a:cubicBezTo>
                    <a:pt x="2029" y="9283"/>
                    <a:pt x="2098" y="9173"/>
                    <a:pt x="2154" y="9090"/>
                  </a:cubicBezTo>
                  <a:cubicBezTo>
                    <a:pt x="2236" y="8910"/>
                    <a:pt x="2236" y="8910"/>
                    <a:pt x="2236" y="8910"/>
                  </a:cubicBezTo>
                  <a:cubicBezTo>
                    <a:pt x="2250" y="8827"/>
                    <a:pt x="2278" y="8730"/>
                    <a:pt x="2306" y="8661"/>
                  </a:cubicBezTo>
                  <a:cubicBezTo>
                    <a:pt x="2347" y="8454"/>
                    <a:pt x="2347" y="8454"/>
                    <a:pt x="2347" y="8454"/>
                  </a:cubicBezTo>
                  <a:cubicBezTo>
                    <a:pt x="2347" y="8385"/>
                    <a:pt x="2361" y="8288"/>
                    <a:pt x="2361" y="8219"/>
                  </a:cubicBezTo>
                  <a:cubicBezTo>
                    <a:pt x="2388" y="8012"/>
                    <a:pt x="2388" y="8012"/>
                    <a:pt x="2388" y="8012"/>
                  </a:cubicBezTo>
                  <a:cubicBezTo>
                    <a:pt x="2388" y="7943"/>
                    <a:pt x="2388" y="7846"/>
                    <a:pt x="2388" y="7777"/>
                  </a:cubicBezTo>
                  <a:cubicBezTo>
                    <a:pt x="2402" y="7570"/>
                    <a:pt x="2402" y="7570"/>
                    <a:pt x="2402" y="7570"/>
                  </a:cubicBezTo>
                  <a:cubicBezTo>
                    <a:pt x="2402" y="7501"/>
                    <a:pt x="2402" y="7418"/>
                    <a:pt x="2402" y="7349"/>
                  </a:cubicBezTo>
                  <a:cubicBezTo>
                    <a:pt x="2416" y="7142"/>
                    <a:pt x="2416" y="7142"/>
                    <a:pt x="2416" y="7142"/>
                  </a:cubicBezTo>
                  <a:cubicBezTo>
                    <a:pt x="2444" y="6990"/>
                    <a:pt x="2444" y="6990"/>
                    <a:pt x="2444" y="6990"/>
                  </a:cubicBezTo>
                  <a:cubicBezTo>
                    <a:pt x="2471" y="6700"/>
                    <a:pt x="2471" y="6700"/>
                    <a:pt x="2471" y="6700"/>
                  </a:cubicBezTo>
                  <a:cubicBezTo>
                    <a:pt x="2485" y="6617"/>
                    <a:pt x="2499" y="6506"/>
                    <a:pt x="2513" y="6410"/>
                  </a:cubicBezTo>
                  <a:cubicBezTo>
                    <a:pt x="2540" y="6133"/>
                    <a:pt x="2540" y="6133"/>
                    <a:pt x="2540" y="6133"/>
                  </a:cubicBezTo>
                  <a:cubicBezTo>
                    <a:pt x="2540" y="6050"/>
                    <a:pt x="2554" y="5954"/>
                    <a:pt x="2568" y="5871"/>
                  </a:cubicBezTo>
                  <a:cubicBezTo>
                    <a:pt x="2582" y="5595"/>
                    <a:pt x="2582" y="5595"/>
                    <a:pt x="2582" y="5595"/>
                  </a:cubicBezTo>
                  <a:cubicBezTo>
                    <a:pt x="2595" y="5526"/>
                    <a:pt x="2609" y="5415"/>
                    <a:pt x="2609" y="5332"/>
                  </a:cubicBezTo>
                  <a:cubicBezTo>
                    <a:pt x="2637" y="5083"/>
                    <a:pt x="2637" y="5083"/>
                    <a:pt x="2637" y="5083"/>
                  </a:cubicBezTo>
                  <a:cubicBezTo>
                    <a:pt x="2637" y="5001"/>
                    <a:pt x="2637" y="4904"/>
                    <a:pt x="2651" y="4821"/>
                  </a:cubicBezTo>
                  <a:cubicBezTo>
                    <a:pt x="2664" y="4572"/>
                    <a:pt x="2664" y="4572"/>
                    <a:pt x="2664" y="4572"/>
                  </a:cubicBezTo>
                  <a:cubicBezTo>
                    <a:pt x="2664" y="4503"/>
                    <a:pt x="2678" y="4407"/>
                    <a:pt x="2678" y="4337"/>
                  </a:cubicBezTo>
                  <a:cubicBezTo>
                    <a:pt x="2692" y="4103"/>
                    <a:pt x="2692" y="4103"/>
                    <a:pt x="2692" y="4103"/>
                  </a:cubicBezTo>
                  <a:cubicBezTo>
                    <a:pt x="2692" y="4034"/>
                    <a:pt x="2692" y="3937"/>
                    <a:pt x="2692" y="3868"/>
                  </a:cubicBezTo>
                  <a:cubicBezTo>
                    <a:pt x="2706" y="3633"/>
                    <a:pt x="2706" y="3633"/>
                    <a:pt x="2706" y="3633"/>
                  </a:cubicBezTo>
                  <a:cubicBezTo>
                    <a:pt x="2706" y="3564"/>
                    <a:pt x="2706" y="3481"/>
                    <a:pt x="2706" y="3412"/>
                  </a:cubicBezTo>
                  <a:cubicBezTo>
                    <a:pt x="2720" y="3191"/>
                    <a:pt x="2720" y="3191"/>
                    <a:pt x="2720" y="3191"/>
                  </a:cubicBezTo>
                  <a:cubicBezTo>
                    <a:pt x="2720" y="3122"/>
                    <a:pt x="2720" y="3039"/>
                    <a:pt x="2720" y="2970"/>
                  </a:cubicBezTo>
                  <a:cubicBezTo>
                    <a:pt x="2720" y="2763"/>
                    <a:pt x="2720" y="2763"/>
                    <a:pt x="2720" y="2763"/>
                  </a:cubicBezTo>
                  <a:cubicBezTo>
                    <a:pt x="2720" y="2694"/>
                    <a:pt x="2720" y="2611"/>
                    <a:pt x="2720" y="2542"/>
                  </a:cubicBezTo>
                  <a:cubicBezTo>
                    <a:pt x="2733" y="2348"/>
                    <a:pt x="2733" y="2348"/>
                    <a:pt x="2733" y="2348"/>
                  </a:cubicBezTo>
                  <a:cubicBezTo>
                    <a:pt x="2733" y="2279"/>
                    <a:pt x="2733" y="2196"/>
                    <a:pt x="2733" y="2141"/>
                  </a:cubicBezTo>
                  <a:cubicBezTo>
                    <a:pt x="2720" y="1948"/>
                    <a:pt x="2720" y="1948"/>
                    <a:pt x="2720" y="1948"/>
                  </a:cubicBezTo>
                  <a:cubicBezTo>
                    <a:pt x="2720" y="1892"/>
                    <a:pt x="2706" y="1823"/>
                    <a:pt x="2706" y="1754"/>
                  </a:cubicBezTo>
                  <a:cubicBezTo>
                    <a:pt x="2678" y="1575"/>
                    <a:pt x="2678" y="1575"/>
                    <a:pt x="2678" y="1575"/>
                  </a:cubicBezTo>
                  <a:cubicBezTo>
                    <a:pt x="2664" y="1519"/>
                    <a:pt x="2651" y="1436"/>
                    <a:pt x="2637" y="1381"/>
                  </a:cubicBezTo>
                  <a:cubicBezTo>
                    <a:pt x="2582" y="1202"/>
                    <a:pt x="2582" y="1202"/>
                    <a:pt x="2582" y="1202"/>
                  </a:cubicBezTo>
                  <a:cubicBezTo>
                    <a:pt x="2554" y="1146"/>
                    <a:pt x="2526" y="1077"/>
                    <a:pt x="2499" y="1022"/>
                  </a:cubicBezTo>
                  <a:cubicBezTo>
                    <a:pt x="2416" y="856"/>
                    <a:pt x="2416" y="856"/>
                    <a:pt x="2416" y="856"/>
                  </a:cubicBezTo>
                  <a:cubicBezTo>
                    <a:pt x="2375" y="801"/>
                    <a:pt x="2333" y="718"/>
                    <a:pt x="2292" y="677"/>
                  </a:cubicBezTo>
                  <a:cubicBezTo>
                    <a:pt x="2181" y="525"/>
                    <a:pt x="2181" y="525"/>
                    <a:pt x="2181" y="525"/>
                  </a:cubicBezTo>
                  <a:cubicBezTo>
                    <a:pt x="2126" y="469"/>
                    <a:pt x="2071" y="400"/>
                    <a:pt x="2016" y="345"/>
                  </a:cubicBezTo>
                  <a:cubicBezTo>
                    <a:pt x="1864" y="221"/>
                    <a:pt x="1864" y="221"/>
                    <a:pt x="1864" y="221"/>
                  </a:cubicBezTo>
                  <a:cubicBezTo>
                    <a:pt x="1671" y="69"/>
                    <a:pt x="1671" y="69"/>
                    <a:pt x="1546" y="0"/>
                  </a:cubicBezTo>
                  <a:cubicBezTo>
                    <a:pt x="2140" y="345"/>
                    <a:pt x="2361" y="981"/>
                    <a:pt x="2361"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4" name="Freeform 18"/>
            <p:cNvSpPr>
              <a:spLocks noChangeAspect="1"/>
            </p:cNvSpPr>
            <p:nvPr/>
          </p:nvSpPr>
          <p:spPr bwMode="auto">
            <a:xfrm>
              <a:off x="1012" y="1019"/>
              <a:ext cx="1240" cy="2185"/>
            </a:xfrm>
            <a:custGeom>
              <a:avLst/>
              <a:gdLst>
                <a:gd name="T0" fmla="*/ 0 w 6450"/>
                <a:gd name="T1" fmla="*/ 0 h 9675"/>
                <a:gd name="T2" fmla="*/ 0 w 6450"/>
                <a:gd name="T3" fmla="*/ 0 h 9675"/>
                <a:gd name="T4" fmla="*/ 0 w 6450"/>
                <a:gd name="T5" fmla="*/ 0 h 9675"/>
                <a:gd name="T6" fmla="*/ 0 w 6450"/>
                <a:gd name="T7" fmla="*/ 0 h 9675"/>
                <a:gd name="T8" fmla="*/ 0 w 6450"/>
                <a:gd name="T9" fmla="*/ 0 h 9675"/>
                <a:gd name="T10" fmla="*/ 0 w 6450"/>
                <a:gd name="T11" fmla="*/ 0 h 9675"/>
                <a:gd name="T12" fmla="*/ 0 w 6450"/>
                <a:gd name="T13" fmla="*/ 0 h 9675"/>
                <a:gd name="T14" fmla="*/ 0 w 6450"/>
                <a:gd name="T15" fmla="*/ 0 h 9675"/>
                <a:gd name="T16" fmla="*/ 0 w 6450"/>
                <a:gd name="T17" fmla="*/ 0 h 9675"/>
                <a:gd name="T18" fmla="*/ 0 w 6450"/>
                <a:gd name="T19" fmla="*/ 0 h 9675"/>
                <a:gd name="T20" fmla="*/ 0 w 6450"/>
                <a:gd name="T21" fmla="*/ 0 h 9675"/>
                <a:gd name="T22" fmla="*/ 0 w 6450"/>
                <a:gd name="T23" fmla="*/ 0 h 9675"/>
                <a:gd name="T24" fmla="*/ 0 w 6450"/>
                <a:gd name="T25" fmla="*/ 0 h 9675"/>
                <a:gd name="T26" fmla="*/ 0 w 6450"/>
                <a:gd name="T27" fmla="*/ 0 h 9675"/>
                <a:gd name="T28" fmla="*/ 0 w 6450"/>
                <a:gd name="T29" fmla="*/ 0 h 9675"/>
                <a:gd name="T30" fmla="*/ 0 w 6450"/>
                <a:gd name="T31" fmla="*/ 0 h 9675"/>
                <a:gd name="T32" fmla="*/ 0 w 6450"/>
                <a:gd name="T33" fmla="*/ 0 h 9675"/>
                <a:gd name="T34" fmla="*/ 0 w 6450"/>
                <a:gd name="T35" fmla="*/ 0 h 9675"/>
                <a:gd name="T36" fmla="*/ 0 w 6450"/>
                <a:gd name="T37" fmla="*/ 0 h 9675"/>
                <a:gd name="T38" fmla="*/ 0 w 6450"/>
                <a:gd name="T39" fmla="*/ 0 h 9675"/>
                <a:gd name="T40" fmla="*/ 0 w 6450"/>
                <a:gd name="T41" fmla="*/ 0 h 9675"/>
                <a:gd name="T42" fmla="*/ 0 w 6450"/>
                <a:gd name="T43" fmla="*/ 0 h 9675"/>
                <a:gd name="T44" fmla="*/ 0 w 6450"/>
                <a:gd name="T45" fmla="*/ 0 h 9675"/>
                <a:gd name="T46" fmla="*/ 0 w 6450"/>
                <a:gd name="T47" fmla="*/ 0 h 9675"/>
                <a:gd name="T48" fmla="*/ 0 w 6450"/>
                <a:gd name="T49" fmla="*/ 0 h 9675"/>
                <a:gd name="T50" fmla="*/ 0 w 6450"/>
                <a:gd name="T51" fmla="*/ 0 h 9675"/>
                <a:gd name="T52" fmla="*/ 0 w 6450"/>
                <a:gd name="T53" fmla="*/ 0 h 9675"/>
                <a:gd name="T54" fmla="*/ 0 w 6450"/>
                <a:gd name="T55" fmla="*/ 0 h 9675"/>
                <a:gd name="T56" fmla="*/ 0 w 6450"/>
                <a:gd name="T57" fmla="*/ 0 h 9675"/>
                <a:gd name="T58" fmla="*/ 0 w 6450"/>
                <a:gd name="T59" fmla="*/ 0 h 9675"/>
                <a:gd name="T60" fmla="*/ 0 w 6450"/>
                <a:gd name="T61" fmla="*/ 0 h 9675"/>
                <a:gd name="T62" fmla="*/ 0 w 6450"/>
                <a:gd name="T63" fmla="*/ 0 h 9675"/>
                <a:gd name="T64" fmla="*/ 0 w 6450"/>
                <a:gd name="T65" fmla="*/ 0 h 9675"/>
                <a:gd name="T66" fmla="*/ 0 w 6450"/>
                <a:gd name="T67" fmla="*/ 0 h 9675"/>
                <a:gd name="T68" fmla="*/ 0 w 6450"/>
                <a:gd name="T69" fmla="*/ 0 h 9675"/>
                <a:gd name="T70" fmla="*/ 0 w 6450"/>
                <a:gd name="T71" fmla="*/ 0 h 9675"/>
                <a:gd name="T72" fmla="*/ 0 w 6450"/>
                <a:gd name="T73" fmla="*/ 0 h 9675"/>
                <a:gd name="T74" fmla="*/ 0 w 6450"/>
                <a:gd name="T75" fmla="*/ 0 h 9675"/>
                <a:gd name="T76" fmla="*/ 0 w 6450"/>
                <a:gd name="T77" fmla="*/ 0 h 96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450"/>
                <a:gd name="T118" fmla="*/ 0 h 9675"/>
                <a:gd name="T119" fmla="*/ 6450 w 6450"/>
                <a:gd name="T120" fmla="*/ 9675 h 967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450" h="9675">
                  <a:moveTo>
                    <a:pt x="14" y="1977"/>
                  </a:moveTo>
                  <a:cubicBezTo>
                    <a:pt x="1285" y="0"/>
                    <a:pt x="5663" y="954"/>
                    <a:pt x="5967" y="2723"/>
                  </a:cubicBezTo>
                  <a:cubicBezTo>
                    <a:pt x="5995" y="2903"/>
                    <a:pt x="6036" y="4769"/>
                    <a:pt x="5981" y="6151"/>
                  </a:cubicBezTo>
                  <a:cubicBezTo>
                    <a:pt x="5939" y="6897"/>
                    <a:pt x="5760" y="7630"/>
                    <a:pt x="5760" y="8376"/>
                  </a:cubicBezTo>
                  <a:cubicBezTo>
                    <a:pt x="5760" y="8832"/>
                    <a:pt x="5953" y="9247"/>
                    <a:pt x="5981" y="9675"/>
                  </a:cubicBezTo>
                  <a:cubicBezTo>
                    <a:pt x="6216" y="9081"/>
                    <a:pt x="6105" y="8390"/>
                    <a:pt x="6188" y="7671"/>
                  </a:cubicBezTo>
                  <a:cubicBezTo>
                    <a:pt x="6423" y="5722"/>
                    <a:pt x="6450" y="4147"/>
                    <a:pt x="6450" y="2834"/>
                  </a:cubicBezTo>
                  <a:cubicBezTo>
                    <a:pt x="6450" y="2101"/>
                    <a:pt x="6229" y="1465"/>
                    <a:pt x="5636" y="1120"/>
                  </a:cubicBezTo>
                  <a:cubicBezTo>
                    <a:pt x="5580" y="1106"/>
                    <a:pt x="5525" y="1064"/>
                    <a:pt x="5470" y="1037"/>
                  </a:cubicBezTo>
                  <a:cubicBezTo>
                    <a:pt x="5401" y="1009"/>
                    <a:pt x="5304" y="968"/>
                    <a:pt x="5235" y="940"/>
                  </a:cubicBezTo>
                  <a:cubicBezTo>
                    <a:pt x="5069" y="871"/>
                    <a:pt x="5069" y="871"/>
                    <a:pt x="5069" y="871"/>
                  </a:cubicBezTo>
                  <a:cubicBezTo>
                    <a:pt x="5014" y="857"/>
                    <a:pt x="4931" y="829"/>
                    <a:pt x="4876" y="816"/>
                  </a:cubicBezTo>
                  <a:cubicBezTo>
                    <a:pt x="4710" y="774"/>
                    <a:pt x="4710" y="774"/>
                    <a:pt x="4710" y="774"/>
                  </a:cubicBezTo>
                  <a:cubicBezTo>
                    <a:pt x="4655" y="760"/>
                    <a:pt x="4586" y="746"/>
                    <a:pt x="4544" y="733"/>
                  </a:cubicBezTo>
                  <a:cubicBezTo>
                    <a:pt x="4379" y="705"/>
                    <a:pt x="4379" y="705"/>
                    <a:pt x="4379" y="705"/>
                  </a:cubicBezTo>
                  <a:cubicBezTo>
                    <a:pt x="4337" y="691"/>
                    <a:pt x="4268" y="677"/>
                    <a:pt x="4227" y="677"/>
                  </a:cubicBezTo>
                  <a:cubicBezTo>
                    <a:pt x="4075" y="650"/>
                    <a:pt x="4075" y="650"/>
                    <a:pt x="4075" y="650"/>
                  </a:cubicBezTo>
                  <a:cubicBezTo>
                    <a:pt x="4020" y="650"/>
                    <a:pt x="3964" y="650"/>
                    <a:pt x="3909" y="636"/>
                  </a:cubicBezTo>
                  <a:cubicBezTo>
                    <a:pt x="3757" y="622"/>
                    <a:pt x="3757" y="622"/>
                    <a:pt x="3757" y="622"/>
                  </a:cubicBezTo>
                  <a:cubicBezTo>
                    <a:pt x="3716" y="622"/>
                    <a:pt x="3661" y="622"/>
                    <a:pt x="3605" y="622"/>
                  </a:cubicBezTo>
                  <a:cubicBezTo>
                    <a:pt x="3453" y="608"/>
                    <a:pt x="3453" y="608"/>
                    <a:pt x="3453" y="608"/>
                  </a:cubicBezTo>
                  <a:cubicBezTo>
                    <a:pt x="3412" y="608"/>
                    <a:pt x="3343" y="608"/>
                    <a:pt x="3301" y="608"/>
                  </a:cubicBezTo>
                  <a:cubicBezTo>
                    <a:pt x="3150" y="608"/>
                    <a:pt x="3150" y="608"/>
                    <a:pt x="3150" y="608"/>
                  </a:cubicBezTo>
                  <a:cubicBezTo>
                    <a:pt x="3108" y="608"/>
                    <a:pt x="3039" y="608"/>
                    <a:pt x="2998" y="608"/>
                  </a:cubicBezTo>
                  <a:cubicBezTo>
                    <a:pt x="2846" y="622"/>
                    <a:pt x="2846" y="622"/>
                    <a:pt x="2846" y="622"/>
                  </a:cubicBezTo>
                  <a:cubicBezTo>
                    <a:pt x="2790" y="622"/>
                    <a:pt x="2735" y="622"/>
                    <a:pt x="2680" y="636"/>
                  </a:cubicBezTo>
                  <a:cubicBezTo>
                    <a:pt x="2514" y="650"/>
                    <a:pt x="2514" y="650"/>
                    <a:pt x="2514" y="650"/>
                  </a:cubicBezTo>
                  <a:cubicBezTo>
                    <a:pt x="2473" y="650"/>
                    <a:pt x="2404" y="664"/>
                    <a:pt x="2348" y="664"/>
                  </a:cubicBezTo>
                  <a:cubicBezTo>
                    <a:pt x="2183" y="691"/>
                    <a:pt x="2183" y="691"/>
                    <a:pt x="2183" y="691"/>
                  </a:cubicBezTo>
                  <a:cubicBezTo>
                    <a:pt x="1934" y="733"/>
                    <a:pt x="1755" y="774"/>
                    <a:pt x="1492" y="857"/>
                  </a:cubicBezTo>
                  <a:cubicBezTo>
                    <a:pt x="1313" y="912"/>
                    <a:pt x="1313" y="912"/>
                    <a:pt x="1313" y="912"/>
                  </a:cubicBezTo>
                  <a:cubicBezTo>
                    <a:pt x="1188" y="968"/>
                    <a:pt x="1009" y="1037"/>
                    <a:pt x="843" y="1147"/>
                  </a:cubicBezTo>
                  <a:cubicBezTo>
                    <a:pt x="677" y="1244"/>
                    <a:pt x="677" y="1244"/>
                    <a:pt x="677" y="1244"/>
                  </a:cubicBezTo>
                  <a:cubicBezTo>
                    <a:pt x="594" y="1313"/>
                    <a:pt x="498" y="1382"/>
                    <a:pt x="429" y="1451"/>
                  </a:cubicBezTo>
                  <a:cubicBezTo>
                    <a:pt x="291" y="1590"/>
                    <a:pt x="291" y="1590"/>
                    <a:pt x="291" y="1590"/>
                  </a:cubicBezTo>
                  <a:cubicBezTo>
                    <a:pt x="249" y="1645"/>
                    <a:pt x="180" y="1714"/>
                    <a:pt x="139" y="1783"/>
                  </a:cubicBezTo>
                  <a:cubicBezTo>
                    <a:pt x="28" y="1935"/>
                    <a:pt x="28" y="1935"/>
                    <a:pt x="28" y="1935"/>
                  </a:cubicBezTo>
                  <a:cubicBezTo>
                    <a:pt x="0" y="1990"/>
                    <a:pt x="0" y="1990"/>
                    <a:pt x="0" y="1990"/>
                  </a:cubicBezTo>
                  <a:cubicBezTo>
                    <a:pt x="14" y="1977"/>
                    <a:pt x="14" y="1977"/>
                    <a:pt x="14" y="197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5" name="Freeform 19"/>
            <p:cNvSpPr>
              <a:spLocks noChangeAspect="1"/>
            </p:cNvSpPr>
            <p:nvPr/>
          </p:nvSpPr>
          <p:spPr bwMode="auto">
            <a:xfrm>
              <a:off x="1952" y="1271"/>
              <a:ext cx="372" cy="2285"/>
            </a:xfrm>
            <a:custGeom>
              <a:avLst/>
              <a:gdLst>
                <a:gd name="T0" fmla="*/ 0 w 1933"/>
                <a:gd name="T1" fmla="*/ 0 h 10116"/>
                <a:gd name="T2" fmla="*/ 0 w 1933"/>
                <a:gd name="T3" fmla="*/ 0 h 10116"/>
                <a:gd name="T4" fmla="*/ 0 w 1933"/>
                <a:gd name="T5" fmla="*/ 0 h 10116"/>
                <a:gd name="T6" fmla="*/ 0 w 1933"/>
                <a:gd name="T7" fmla="*/ 0 h 10116"/>
                <a:gd name="T8" fmla="*/ 0 w 1933"/>
                <a:gd name="T9" fmla="*/ 0 h 10116"/>
                <a:gd name="T10" fmla="*/ 0 w 1933"/>
                <a:gd name="T11" fmla="*/ 0 h 10116"/>
                <a:gd name="T12" fmla="*/ 0 w 1933"/>
                <a:gd name="T13" fmla="*/ 0 h 10116"/>
                <a:gd name="T14" fmla="*/ 0 w 1933"/>
                <a:gd name="T15" fmla="*/ 0 h 10116"/>
                <a:gd name="T16" fmla="*/ 0 w 1933"/>
                <a:gd name="T17" fmla="*/ 0 h 10116"/>
                <a:gd name="T18" fmla="*/ 0 w 1933"/>
                <a:gd name="T19" fmla="*/ 0 h 10116"/>
                <a:gd name="T20" fmla="*/ 0 w 1933"/>
                <a:gd name="T21" fmla="*/ 0 h 10116"/>
                <a:gd name="T22" fmla="*/ 0 w 1933"/>
                <a:gd name="T23" fmla="*/ 0 h 10116"/>
                <a:gd name="T24" fmla="*/ 0 w 1933"/>
                <a:gd name="T25" fmla="*/ 0 h 10116"/>
                <a:gd name="T26" fmla="*/ 0 w 1933"/>
                <a:gd name="T27" fmla="*/ 0 h 10116"/>
                <a:gd name="T28" fmla="*/ 0 w 1933"/>
                <a:gd name="T29" fmla="*/ 0 h 10116"/>
                <a:gd name="T30" fmla="*/ 0 w 1933"/>
                <a:gd name="T31" fmla="*/ 0 h 10116"/>
                <a:gd name="T32" fmla="*/ 0 w 1933"/>
                <a:gd name="T33" fmla="*/ 0 h 10116"/>
                <a:gd name="T34" fmla="*/ 0 w 1933"/>
                <a:gd name="T35" fmla="*/ 0 h 10116"/>
                <a:gd name="T36" fmla="*/ 0 w 1933"/>
                <a:gd name="T37" fmla="*/ 0 h 10116"/>
                <a:gd name="T38" fmla="*/ 0 w 1933"/>
                <a:gd name="T39" fmla="*/ 0 h 10116"/>
                <a:gd name="T40" fmla="*/ 0 w 1933"/>
                <a:gd name="T41" fmla="*/ 0 h 10116"/>
                <a:gd name="T42" fmla="*/ 0 w 1933"/>
                <a:gd name="T43" fmla="*/ 0 h 10116"/>
                <a:gd name="T44" fmla="*/ 0 w 1933"/>
                <a:gd name="T45" fmla="*/ 0 h 10116"/>
                <a:gd name="T46" fmla="*/ 0 w 1933"/>
                <a:gd name="T47" fmla="*/ 0 h 10116"/>
                <a:gd name="T48" fmla="*/ 0 w 1933"/>
                <a:gd name="T49" fmla="*/ 0 h 10116"/>
                <a:gd name="T50" fmla="*/ 0 w 1933"/>
                <a:gd name="T51" fmla="*/ 0 h 10116"/>
                <a:gd name="T52" fmla="*/ 0 w 1933"/>
                <a:gd name="T53" fmla="*/ 0 h 10116"/>
                <a:gd name="T54" fmla="*/ 0 w 1933"/>
                <a:gd name="T55" fmla="*/ 0 h 10116"/>
                <a:gd name="T56" fmla="*/ 0 w 1933"/>
                <a:gd name="T57" fmla="*/ 0 h 10116"/>
                <a:gd name="T58" fmla="*/ 0 w 1933"/>
                <a:gd name="T59" fmla="*/ 0 h 10116"/>
                <a:gd name="T60" fmla="*/ 0 w 1933"/>
                <a:gd name="T61" fmla="*/ 0 h 10116"/>
                <a:gd name="T62" fmla="*/ 0 w 1933"/>
                <a:gd name="T63" fmla="*/ 0 h 10116"/>
                <a:gd name="T64" fmla="*/ 0 w 1933"/>
                <a:gd name="T65" fmla="*/ 0 h 10116"/>
                <a:gd name="T66" fmla="*/ 0 w 1933"/>
                <a:gd name="T67" fmla="*/ 0 h 10116"/>
                <a:gd name="T68" fmla="*/ 0 w 1933"/>
                <a:gd name="T69" fmla="*/ 0 h 10116"/>
                <a:gd name="T70" fmla="*/ 0 w 1933"/>
                <a:gd name="T71" fmla="*/ 0 h 10116"/>
                <a:gd name="T72" fmla="*/ 0 w 1933"/>
                <a:gd name="T73" fmla="*/ 0 h 10116"/>
                <a:gd name="T74" fmla="*/ 0 w 1933"/>
                <a:gd name="T75" fmla="*/ 0 h 10116"/>
                <a:gd name="T76" fmla="*/ 0 w 1933"/>
                <a:gd name="T77" fmla="*/ 0 h 10116"/>
                <a:gd name="T78" fmla="*/ 0 w 1933"/>
                <a:gd name="T79" fmla="*/ 0 h 10116"/>
                <a:gd name="T80" fmla="*/ 0 w 1933"/>
                <a:gd name="T81" fmla="*/ 0 h 10116"/>
                <a:gd name="T82" fmla="*/ 0 w 1933"/>
                <a:gd name="T83" fmla="*/ 0 h 10116"/>
                <a:gd name="T84" fmla="*/ 0 w 1933"/>
                <a:gd name="T85" fmla="*/ 0 h 10116"/>
                <a:gd name="T86" fmla="*/ 0 w 1933"/>
                <a:gd name="T87" fmla="*/ 0 h 10116"/>
                <a:gd name="T88" fmla="*/ 0 w 1933"/>
                <a:gd name="T89" fmla="*/ 0 h 10116"/>
                <a:gd name="T90" fmla="*/ 0 w 1933"/>
                <a:gd name="T91" fmla="*/ 0 h 10116"/>
                <a:gd name="T92" fmla="*/ 0 w 1933"/>
                <a:gd name="T93" fmla="*/ 0 h 10116"/>
                <a:gd name="T94" fmla="*/ 0 w 1933"/>
                <a:gd name="T95" fmla="*/ 0 h 10116"/>
                <a:gd name="T96" fmla="*/ 0 w 1933"/>
                <a:gd name="T97" fmla="*/ 0 h 10116"/>
                <a:gd name="T98" fmla="*/ 0 w 1933"/>
                <a:gd name="T99" fmla="*/ 0 h 10116"/>
                <a:gd name="T100" fmla="*/ 0 w 1933"/>
                <a:gd name="T101" fmla="*/ 0 h 10116"/>
                <a:gd name="T102" fmla="*/ 0 w 1933"/>
                <a:gd name="T103" fmla="*/ 0 h 10116"/>
                <a:gd name="T104" fmla="*/ 0 w 1933"/>
                <a:gd name="T105" fmla="*/ 0 h 10116"/>
                <a:gd name="T106" fmla="*/ 0 w 1933"/>
                <a:gd name="T107" fmla="*/ 0 h 101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33"/>
                <a:gd name="T163" fmla="*/ 0 h 10116"/>
                <a:gd name="T164" fmla="*/ 1933 w 1933"/>
                <a:gd name="T165" fmla="*/ 10116 h 101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33" h="10116">
                  <a:moveTo>
                    <a:pt x="1561" y="1714"/>
                  </a:moveTo>
                  <a:cubicBezTo>
                    <a:pt x="1561" y="3027"/>
                    <a:pt x="1533" y="4602"/>
                    <a:pt x="1298" y="6551"/>
                  </a:cubicBezTo>
                  <a:cubicBezTo>
                    <a:pt x="1215" y="7269"/>
                    <a:pt x="1326" y="7960"/>
                    <a:pt x="1091" y="8555"/>
                  </a:cubicBezTo>
                  <a:cubicBezTo>
                    <a:pt x="1105" y="8596"/>
                    <a:pt x="1119" y="8624"/>
                    <a:pt x="1119" y="8665"/>
                  </a:cubicBezTo>
                  <a:cubicBezTo>
                    <a:pt x="1215" y="9038"/>
                    <a:pt x="1188" y="9729"/>
                    <a:pt x="0" y="10116"/>
                  </a:cubicBezTo>
                  <a:cubicBezTo>
                    <a:pt x="152" y="10061"/>
                    <a:pt x="152" y="10061"/>
                    <a:pt x="152" y="10061"/>
                  </a:cubicBezTo>
                  <a:cubicBezTo>
                    <a:pt x="359" y="9978"/>
                    <a:pt x="359" y="9978"/>
                    <a:pt x="470" y="9923"/>
                  </a:cubicBezTo>
                  <a:cubicBezTo>
                    <a:pt x="649" y="9826"/>
                    <a:pt x="649" y="9826"/>
                    <a:pt x="649" y="9826"/>
                  </a:cubicBezTo>
                  <a:cubicBezTo>
                    <a:pt x="843" y="9702"/>
                    <a:pt x="884" y="9674"/>
                    <a:pt x="1050" y="9522"/>
                  </a:cubicBezTo>
                  <a:cubicBezTo>
                    <a:pt x="1174" y="9370"/>
                    <a:pt x="1174" y="9370"/>
                    <a:pt x="1174" y="9370"/>
                  </a:cubicBezTo>
                  <a:cubicBezTo>
                    <a:pt x="1229" y="9287"/>
                    <a:pt x="1298" y="9177"/>
                    <a:pt x="1353" y="9094"/>
                  </a:cubicBezTo>
                  <a:cubicBezTo>
                    <a:pt x="1436" y="8914"/>
                    <a:pt x="1436" y="8914"/>
                    <a:pt x="1436" y="8914"/>
                  </a:cubicBezTo>
                  <a:cubicBezTo>
                    <a:pt x="1450" y="8831"/>
                    <a:pt x="1478" y="8734"/>
                    <a:pt x="1505" y="8665"/>
                  </a:cubicBezTo>
                  <a:cubicBezTo>
                    <a:pt x="1547" y="8458"/>
                    <a:pt x="1547" y="8458"/>
                    <a:pt x="1547" y="8458"/>
                  </a:cubicBezTo>
                  <a:cubicBezTo>
                    <a:pt x="1547" y="8389"/>
                    <a:pt x="1561" y="8292"/>
                    <a:pt x="1561" y="8223"/>
                  </a:cubicBezTo>
                  <a:cubicBezTo>
                    <a:pt x="1588" y="8016"/>
                    <a:pt x="1588" y="8016"/>
                    <a:pt x="1588" y="8016"/>
                  </a:cubicBezTo>
                  <a:cubicBezTo>
                    <a:pt x="1588" y="7947"/>
                    <a:pt x="1588" y="7850"/>
                    <a:pt x="1588" y="7781"/>
                  </a:cubicBezTo>
                  <a:cubicBezTo>
                    <a:pt x="1602" y="7573"/>
                    <a:pt x="1602" y="7573"/>
                    <a:pt x="1602" y="7573"/>
                  </a:cubicBezTo>
                  <a:cubicBezTo>
                    <a:pt x="1602" y="7504"/>
                    <a:pt x="1602" y="7421"/>
                    <a:pt x="1602" y="7352"/>
                  </a:cubicBezTo>
                  <a:cubicBezTo>
                    <a:pt x="1616" y="7145"/>
                    <a:pt x="1616" y="7145"/>
                    <a:pt x="1616" y="7145"/>
                  </a:cubicBezTo>
                  <a:cubicBezTo>
                    <a:pt x="1643" y="6993"/>
                    <a:pt x="1643" y="6993"/>
                    <a:pt x="1643" y="6993"/>
                  </a:cubicBezTo>
                  <a:cubicBezTo>
                    <a:pt x="1671" y="6703"/>
                    <a:pt x="1671" y="6703"/>
                    <a:pt x="1671" y="6703"/>
                  </a:cubicBezTo>
                  <a:cubicBezTo>
                    <a:pt x="1685" y="6620"/>
                    <a:pt x="1699" y="6509"/>
                    <a:pt x="1713" y="6413"/>
                  </a:cubicBezTo>
                  <a:cubicBezTo>
                    <a:pt x="1740" y="6136"/>
                    <a:pt x="1740" y="6136"/>
                    <a:pt x="1740" y="6136"/>
                  </a:cubicBezTo>
                  <a:cubicBezTo>
                    <a:pt x="1740" y="6053"/>
                    <a:pt x="1754" y="5956"/>
                    <a:pt x="1768" y="5874"/>
                  </a:cubicBezTo>
                  <a:cubicBezTo>
                    <a:pt x="1782" y="5597"/>
                    <a:pt x="1782" y="5597"/>
                    <a:pt x="1782" y="5597"/>
                  </a:cubicBezTo>
                  <a:cubicBezTo>
                    <a:pt x="1795" y="5528"/>
                    <a:pt x="1809" y="5417"/>
                    <a:pt x="1809" y="5335"/>
                  </a:cubicBezTo>
                  <a:cubicBezTo>
                    <a:pt x="1837" y="5086"/>
                    <a:pt x="1837" y="5086"/>
                    <a:pt x="1837" y="5086"/>
                  </a:cubicBezTo>
                  <a:cubicBezTo>
                    <a:pt x="1837" y="5003"/>
                    <a:pt x="1837" y="4906"/>
                    <a:pt x="1851" y="4823"/>
                  </a:cubicBezTo>
                  <a:cubicBezTo>
                    <a:pt x="1864" y="4574"/>
                    <a:pt x="1864" y="4574"/>
                    <a:pt x="1864" y="4574"/>
                  </a:cubicBezTo>
                  <a:cubicBezTo>
                    <a:pt x="1864" y="4505"/>
                    <a:pt x="1878" y="4409"/>
                    <a:pt x="1878" y="4339"/>
                  </a:cubicBezTo>
                  <a:cubicBezTo>
                    <a:pt x="1892" y="4105"/>
                    <a:pt x="1892" y="4105"/>
                    <a:pt x="1892" y="4105"/>
                  </a:cubicBezTo>
                  <a:cubicBezTo>
                    <a:pt x="1892" y="4035"/>
                    <a:pt x="1892" y="3939"/>
                    <a:pt x="1892" y="3870"/>
                  </a:cubicBezTo>
                  <a:cubicBezTo>
                    <a:pt x="1906" y="3635"/>
                    <a:pt x="1906" y="3635"/>
                    <a:pt x="1906" y="3635"/>
                  </a:cubicBezTo>
                  <a:cubicBezTo>
                    <a:pt x="1906" y="3566"/>
                    <a:pt x="1906" y="3483"/>
                    <a:pt x="1906" y="3413"/>
                  </a:cubicBezTo>
                  <a:cubicBezTo>
                    <a:pt x="1920" y="3192"/>
                    <a:pt x="1920" y="3192"/>
                    <a:pt x="1920" y="3192"/>
                  </a:cubicBezTo>
                  <a:cubicBezTo>
                    <a:pt x="1920" y="3123"/>
                    <a:pt x="1920" y="3040"/>
                    <a:pt x="1920" y="2971"/>
                  </a:cubicBezTo>
                  <a:cubicBezTo>
                    <a:pt x="1920" y="2764"/>
                    <a:pt x="1920" y="2764"/>
                    <a:pt x="1920" y="2764"/>
                  </a:cubicBezTo>
                  <a:cubicBezTo>
                    <a:pt x="1920" y="2695"/>
                    <a:pt x="1920" y="2612"/>
                    <a:pt x="1920" y="2543"/>
                  </a:cubicBezTo>
                  <a:cubicBezTo>
                    <a:pt x="1933" y="2349"/>
                    <a:pt x="1933" y="2349"/>
                    <a:pt x="1933" y="2349"/>
                  </a:cubicBezTo>
                  <a:cubicBezTo>
                    <a:pt x="1933" y="2280"/>
                    <a:pt x="1933" y="2197"/>
                    <a:pt x="1933" y="2142"/>
                  </a:cubicBezTo>
                  <a:cubicBezTo>
                    <a:pt x="1920" y="1949"/>
                    <a:pt x="1920" y="1949"/>
                    <a:pt x="1920" y="1949"/>
                  </a:cubicBezTo>
                  <a:cubicBezTo>
                    <a:pt x="1920" y="1893"/>
                    <a:pt x="1906" y="1824"/>
                    <a:pt x="1906" y="1755"/>
                  </a:cubicBezTo>
                  <a:cubicBezTo>
                    <a:pt x="1878" y="1575"/>
                    <a:pt x="1878" y="1575"/>
                    <a:pt x="1878" y="1575"/>
                  </a:cubicBezTo>
                  <a:cubicBezTo>
                    <a:pt x="1864" y="1520"/>
                    <a:pt x="1851" y="1437"/>
                    <a:pt x="1837" y="1382"/>
                  </a:cubicBezTo>
                  <a:cubicBezTo>
                    <a:pt x="1782" y="1202"/>
                    <a:pt x="1782" y="1202"/>
                    <a:pt x="1782" y="1202"/>
                  </a:cubicBezTo>
                  <a:cubicBezTo>
                    <a:pt x="1754" y="1147"/>
                    <a:pt x="1726" y="1078"/>
                    <a:pt x="1699" y="1023"/>
                  </a:cubicBezTo>
                  <a:cubicBezTo>
                    <a:pt x="1616" y="857"/>
                    <a:pt x="1616" y="857"/>
                    <a:pt x="1616" y="857"/>
                  </a:cubicBezTo>
                  <a:cubicBezTo>
                    <a:pt x="1574" y="801"/>
                    <a:pt x="1533" y="718"/>
                    <a:pt x="1492" y="677"/>
                  </a:cubicBezTo>
                  <a:cubicBezTo>
                    <a:pt x="1381" y="525"/>
                    <a:pt x="1381" y="525"/>
                    <a:pt x="1381" y="525"/>
                  </a:cubicBezTo>
                  <a:cubicBezTo>
                    <a:pt x="1326" y="470"/>
                    <a:pt x="1271" y="401"/>
                    <a:pt x="1215" y="345"/>
                  </a:cubicBezTo>
                  <a:cubicBezTo>
                    <a:pt x="1063" y="221"/>
                    <a:pt x="1063" y="221"/>
                    <a:pt x="1063" y="221"/>
                  </a:cubicBezTo>
                  <a:cubicBezTo>
                    <a:pt x="870" y="69"/>
                    <a:pt x="870" y="69"/>
                    <a:pt x="746" y="0"/>
                  </a:cubicBezTo>
                  <a:cubicBezTo>
                    <a:pt x="1340" y="345"/>
                    <a:pt x="1561" y="981"/>
                    <a:pt x="1561" y="17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6" name="Freeform 20"/>
            <p:cNvSpPr>
              <a:spLocks noChangeAspect="1"/>
            </p:cNvSpPr>
            <p:nvPr/>
          </p:nvSpPr>
          <p:spPr bwMode="auto">
            <a:xfrm>
              <a:off x="970" y="1271"/>
              <a:ext cx="1022" cy="2353"/>
            </a:xfrm>
            <a:custGeom>
              <a:avLst/>
              <a:gdLst>
                <a:gd name="T0" fmla="*/ 0 w 5316"/>
                <a:gd name="T1" fmla="*/ 0 h 10416"/>
                <a:gd name="T2" fmla="*/ 0 w 5316"/>
                <a:gd name="T3" fmla="*/ 0 h 10416"/>
                <a:gd name="T4" fmla="*/ 0 w 5316"/>
                <a:gd name="T5" fmla="*/ 0 h 10416"/>
                <a:gd name="T6" fmla="*/ 0 w 5316"/>
                <a:gd name="T7" fmla="*/ 0 h 10416"/>
                <a:gd name="T8" fmla="*/ 0 w 5316"/>
                <a:gd name="T9" fmla="*/ 0 h 10416"/>
                <a:gd name="T10" fmla="*/ 0 w 5316"/>
                <a:gd name="T11" fmla="*/ 0 h 10416"/>
                <a:gd name="T12" fmla="*/ 0 w 5316"/>
                <a:gd name="T13" fmla="*/ 0 h 10416"/>
                <a:gd name="T14" fmla="*/ 0 w 5316"/>
                <a:gd name="T15" fmla="*/ 0 h 10416"/>
                <a:gd name="T16" fmla="*/ 0 w 5316"/>
                <a:gd name="T17" fmla="*/ 0 h 104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16"/>
                <a:gd name="T28" fmla="*/ 0 h 10416"/>
                <a:gd name="T29" fmla="*/ 5316 w 5316"/>
                <a:gd name="T30" fmla="*/ 10416 h 104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16" h="10416">
                  <a:moveTo>
                    <a:pt x="1809" y="9961"/>
                  </a:moveTo>
                  <a:cubicBezTo>
                    <a:pt x="4640" y="10416"/>
                    <a:pt x="5247" y="8938"/>
                    <a:pt x="5247" y="8924"/>
                  </a:cubicBezTo>
                  <a:cubicBezTo>
                    <a:pt x="5316" y="8690"/>
                    <a:pt x="5316" y="8690"/>
                    <a:pt x="4626" y="7432"/>
                  </a:cubicBezTo>
                  <a:cubicBezTo>
                    <a:pt x="4267" y="6783"/>
                    <a:pt x="4681" y="6161"/>
                    <a:pt x="4681" y="5526"/>
                  </a:cubicBezTo>
                  <a:cubicBezTo>
                    <a:pt x="4681" y="5056"/>
                    <a:pt x="4488" y="1892"/>
                    <a:pt x="4446" y="1575"/>
                  </a:cubicBezTo>
                  <a:cubicBezTo>
                    <a:pt x="4419" y="1285"/>
                    <a:pt x="4419" y="1285"/>
                    <a:pt x="4281" y="1105"/>
                  </a:cubicBezTo>
                  <a:cubicBezTo>
                    <a:pt x="3632" y="221"/>
                    <a:pt x="345" y="0"/>
                    <a:pt x="110" y="1906"/>
                  </a:cubicBezTo>
                  <a:cubicBezTo>
                    <a:pt x="0" y="2708"/>
                    <a:pt x="386" y="8786"/>
                    <a:pt x="400" y="8814"/>
                  </a:cubicBezTo>
                  <a:cubicBezTo>
                    <a:pt x="428" y="8980"/>
                    <a:pt x="649" y="9767"/>
                    <a:pt x="1809" y="996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7" name="Freeform 21"/>
            <p:cNvSpPr>
              <a:spLocks noChangeAspect="1"/>
            </p:cNvSpPr>
            <p:nvPr/>
          </p:nvSpPr>
          <p:spPr bwMode="auto">
            <a:xfrm>
              <a:off x="983" y="1269"/>
              <a:ext cx="1131" cy="2280"/>
            </a:xfrm>
            <a:custGeom>
              <a:avLst/>
              <a:gdLst>
                <a:gd name="T0" fmla="*/ 0 w 5884"/>
                <a:gd name="T1" fmla="*/ 0 h 10092"/>
                <a:gd name="T2" fmla="*/ 0 w 5884"/>
                <a:gd name="T3" fmla="*/ 0 h 10092"/>
                <a:gd name="T4" fmla="*/ 0 w 5884"/>
                <a:gd name="T5" fmla="*/ 0 h 10092"/>
                <a:gd name="T6" fmla="*/ 0 w 5884"/>
                <a:gd name="T7" fmla="*/ 0 h 10092"/>
                <a:gd name="T8" fmla="*/ 0 w 5884"/>
                <a:gd name="T9" fmla="*/ 0 h 10092"/>
                <a:gd name="T10" fmla="*/ 0 w 5884"/>
                <a:gd name="T11" fmla="*/ 0 h 10092"/>
                <a:gd name="T12" fmla="*/ 0 w 5884"/>
                <a:gd name="T13" fmla="*/ 0 h 10092"/>
                <a:gd name="T14" fmla="*/ 0 w 5884"/>
                <a:gd name="T15" fmla="*/ 0 h 10092"/>
                <a:gd name="T16" fmla="*/ 0 w 5884"/>
                <a:gd name="T17" fmla="*/ 0 h 100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84"/>
                <a:gd name="T28" fmla="*/ 0 h 10092"/>
                <a:gd name="T29" fmla="*/ 5884 w 5884"/>
                <a:gd name="T30" fmla="*/ 10092 h 100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84" h="10092">
                  <a:moveTo>
                    <a:pt x="1492" y="9857"/>
                  </a:moveTo>
                  <a:cubicBezTo>
                    <a:pt x="2569" y="10092"/>
                    <a:pt x="5884" y="9775"/>
                    <a:pt x="4834" y="8104"/>
                  </a:cubicBezTo>
                  <a:cubicBezTo>
                    <a:pt x="4227" y="7110"/>
                    <a:pt x="4227" y="7110"/>
                    <a:pt x="4199" y="6958"/>
                  </a:cubicBezTo>
                  <a:cubicBezTo>
                    <a:pt x="4185" y="6862"/>
                    <a:pt x="4185" y="6710"/>
                    <a:pt x="4254" y="6517"/>
                  </a:cubicBezTo>
                  <a:cubicBezTo>
                    <a:pt x="4475" y="5868"/>
                    <a:pt x="4475" y="5868"/>
                    <a:pt x="4392" y="4432"/>
                  </a:cubicBezTo>
                  <a:cubicBezTo>
                    <a:pt x="4199" y="1367"/>
                    <a:pt x="4157" y="1312"/>
                    <a:pt x="4130" y="1284"/>
                  </a:cubicBezTo>
                  <a:cubicBezTo>
                    <a:pt x="3163" y="0"/>
                    <a:pt x="346" y="415"/>
                    <a:pt x="111" y="1864"/>
                  </a:cubicBezTo>
                  <a:cubicBezTo>
                    <a:pt x="0" y="2582"/>
                    <a:pt x="332" y="8753"/>
                    <a:pt x="346" y="8794"/>
                  </a:cubicBezTo>
                  <a:cubicBezTo>
                    <a:pt x="360" y="8932"/>
                    <a:pt x="539" y="9637"/>
                    <a:pt x="1492" y="985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8" name="Freeform 22"/>
            <p:cNvSpPr>
              <a:spLocks noChangeAspect="1"/>
            </p:cNvSpPr>
            <p:nvPr/>
          </p:nvSpPr>
          <p:spPr bwMode="auto">
            <a:xfrm>
              <a:off x="1010" y="1333"/>
              <a:ext cx="1045" cy="2199"/>
            </a:xfrm>
            <a:custGeom>
              <a:avLst/>
              <a:gdLst>
                <a:gd name="T0" fmla="*/ 0 w 5433"/>
                <a:gd name="T1" fmla="*/ 0 h 9733"/>
                <a:gd name="T2" fmla="*/ 0 w 5433"/>
                <a:gd name="T3" fmla="*/ 0 h 9733"/>
                <a:gd name="T4" fmla="*/ 0 w 5433"/>
                <a:gd name="T5" fmla="*/ 0 h 9733"/>
                <a:gd name="T6" fmla="*/ 0 w 5433"/>
                <a:gd name="T7" fmla="*/ 0 h 9733"/>
                <a:gd name="T8" fmla="*/ 0 w 5433"/>
                <a:gd name="T9" fmla="*/ 0 h 9733"/>
                <a:gd name="T10" fmla="*/ 0 w 5433"/>
                <a:gd name="T11" fmla="*/ 0 h 9733"/>
                <a:gd name="T12" fmla="*/ 0 w 5433"/>
                <a:gd name="T13" fmla="*/ 0 h 9733"/>
                <a:gd name="T14" fmla="*/ 0 w 5433"/>
                <a:gd name="T15" fmla="*/ 0 h 9733"/>
                <a:gd name="T16" fmla="*/ 0 w 5433"/>
                <a:gd name="T17" fmla="*/ 0 h 9733"/>
                <a:gd name="T18" fmla="*/ 0 w 5433"/>
                <a:gd name="T19" fmla="*/ 0 h 9733"/>
                <a:gd name="T20" fmla="*/ 0 w 5433"/>
                <a:gd name="T21" fmla="*/ 0 h 97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33"/>
                <a:gd name="T34" fmla="*/ 0 h 9733"/>
                <a:gd name="T35" fmla="*/ 5433 w 5433"/>
                <a:gd name="T36" fmla="*/ 9733 h 97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33" h="9733">
                  <a:moveTo>
                    <a:pt x="965" y="9401"/>
                  </a:moveTo>
                  <a:cubicBezTo>
                    <a:pt x="1917" y="9733"/>
                    <a:pt x="5433" y="9470"/>
                    <a:pt x="4675" y="7977"/>
                  </a:cubicBezTo>
                  <a:cubicBezTo>
                    <a:pt x="4441" y="7521"/>
                    <a:pt x="3985" y="7203"/>
                    <a:pt x="3889" y="6664"/>
                  </a:cubicBezTo>
                  <a:cubicBezTo>
                    <a:pt x="3861" y="6470"/>
                    <a:pt x="3903" y="6346"/>
                    <a:pt x="3985" y="6138"/>
                  </a:cubicBezTo>
                  <a:cubicBezTo>
                    <a:pt x="4151" y="5627"/>
                    <a:pt x="4165" y="5613"/>
                    <a:pt x="4082" y="4410"/>
                  </a:cubicBezTo>
                  <a:cubicBezTo>
                    <a:pt x="4082" y="4369"/>
                    <a:pt x="3861" y="1106"/>
                    <a:pt x="3779" y="981"/>
                  </a:cubicBezTo>
                  <a:cubicBezTo>
                    <a:pt x="3172" y="110"/>
                    <a:pt x="607" y="0"/>
                    <a:pt x="110" y="1382"/>
                  </a:cubicBezTo>
                  <a:cubicBezTo>
                    <a:pt x="14" y="1645"/>
                    <a:pt x="0" y="2876"/>
                    <a:pt x="14" y="3843"/>
                  </a:cubicBezTo>
                  <a:cubicBezTo>
                    <a:pt x="28" y="5115"/>
                    <a:pt x="97" y="5986"/>
                    <a:pt x="193" y="6470"/>
                  </a:cubicBezTo>
                  <a:cubicBezTo>
                    <a:pt x="317" y="7065"/>
                    <a:pt x="138" y="7673"/>
                    <a:pt x="193" y="8268"/>
                  </a:cubicBezTo>
                  <a:cubicBezTo>
                    <a:pt x="276" y="9014"/>
                    <a:pt x="662" y="9291"/>
                    <a:pt x="965" y="940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59" name="Freeform 23"/>
            <p:cNvSpPr>
              <a:spLocks noChangeAspect="1"/>
            </p:cNvSpPr>
            <p:nvPr/>
          </p:nvSpPr>
          <p:spPr bwMode="auto">
            <a:xfrm>
              <a:off x="1028" y="1348"/>
              <a:ext cx="998" cy="2148"/>
            </a:xfrm>
            <a:custGeom>
              <a:avLst/>
              <a:gdLst>
                <a:gd name="T0" fmla="*/ 0 w 5191"/>
                <a:gd name="T1" fmla="*/ 0 h 9509"/>
                <a:gd name="T2" fmla="*/ 0 w 5191"/>
                <a:gd name="T3" fmla="*/ 0 h 9509"/>
                <a:gd name="T4" fmla="*/ 0 w 5191"/>
                <a:gd name="T5" fmla="*/ 0 h 9509"/>
                <a:gd name="T6" fmla="*/ 0 w 5191"/>
                <a:gd name="T7" fmla="*/ 0 h 9509"/>
                <a:gd name="T8" fmla="*/ 0 w 5191"/>
                <a:gd name="T9" fmla="*/ 0 h 9509"/>
                <a:gd name="T10" fmla="*/ 0 w 5191"/>
                <a:gd name="T11" fmla="*/ 0 h 9509"/>
                <a:gd name="T12" fmla="*/ 0 w 5191"/>
                <a:gd name="T13" fmla="*/ 0 h 9509"/>
                <a:gd name="T14" fmla="*/ 0 w 5191"/>
                <a:gd name="T15" fmla="*/ 0 h 9509"/>
                <a:gd name="T16" fmla="*/ 0 w 5191"/>
                <a:gd name="T17" fmla="*/ 0 h 9509"/>
                <a:gd name="T18" fmla="*/ 0 w 5191"/>
                <a:gd name="T19" fmla="*/ 0 h 9509"/>
                <a:gd name="T20" fmla="*/ 0 w 5191"/>
                <a:gd name="T21" fmla="*/ 0 h 9509"/>
                <a:gd name="T22" fmla="*/ 0 w 5191"/>
                <a:gd name="T23" fmla="*/ 0 h 95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191"/>
                <a:gd name="T37" fmla="*/ 0 h 9509"/>
                <a:gd name="T38" fmla="*/ 5191 w 5191"/>
                <a:gd name="T39" fmla="*/ 9509 h 950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191" h="9509">
                  <a:moveTo>
                    <a:pt x="842" y="9260"/>
                  </a:moveTo>
                  <a:cubicBezTo>
                    <a:pt x="1477" y="9509"/>
                    <a:pt x="5191" y="9412"/>
                    <a:pt x="4446" y="7892"/>
                  </a:cubicBezTo>
                  <a:cubicBezTo>
                    <a:pt x="4225" y="7422"/>
                    <a:pt x="3728" y="7132"/>
                    <a:pt x="3631" y="6593"/>
                  </a:cubicBezTo>
                  <a:cubicBezTo>
                    <a:pt x="3590" y="6385"/>
                    <a:pt x="3645" y="6275"/>
                    <a:pt x="3728" y="6054"/>
                  </a:cubicBezTo>
                  <a:cubicBezTo>
                    <a:pt x="3921" y="5542"/>
                    <a:pt x="3935" y="5542"/>
                    <a:pt x="3838" y="4326"/>
                  </a:cubicBezTo>
                  <a:cubicBezTo>
                    <a:pt x="3769" y="3552"/>
                    <a:pt x="3562" y="1037"/>
                    <a:pt x="3479" y="913"/>
                  </a:cubicBezTo>
                  <a:cubicBezTo>
                    <a:pt x="2872" y="0"/>
                    <a:pt x="386" y="166"/>
                    <a:pt x="69" y="1396"/>
                  </a:cubicBezTo>
                  <a:cubicBezTo>
                    <a:pt x="14" y="1631"/>
                    <a:pt x="0" y="3414"/>
                    <a:pt x="0" y="3981"/>
                  </a:cubicBezTo>
                  <a:cubicBezTo>
                    <a:pt x="14" y="4368"/>
                    <a:pt x="14" y="4630"/>
                    <a:pt x="14" y="4755"/>
                  </a:cubicBezTo>
                  <a:cubicBezTo>
                    <a:pt x="55" y="5833"/>
                    <a:pt x="69" y="5874"/>
                    <a:pt x="235" y="6648"/>
                  </a:cubicBezTo>
                  <a:cubicBezTo>
                    <a:pt x="345" y="7215"/>
                    <a:pt x="96" y="7781"/>
                    <a:pt x="152" y="8348"/>
                  </a:cubicBezTo>
                  <a:cubicBezTo>
                    <a:pt x="152" y="8417"/>
                    <a:pt x="235" y="9025"/>
                    <a:pt x="842" y="9260"/>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0" name="Freeform 24"/>
            <p:cNvSpPr>
              <a:spLocks noChangeAspect="1"/>
            </p:cNvSpPr>
            <p:nvPr/>
          </p:nvSpPr>
          <p:spPr bwMode="auto">
            <a:xfrm>
              <a:off x="1047" y="1380"/>
              <a:ext cx="934" cy="2088"/>
            </a:xfrm>
            <a:custGeom>
              <a:avLst/>
              <a:gdLst>
                <a:gd name="T0" fmla="*/ 0 w 4858"/>
                <a:gd name="T1" fmla="*/ 0 h 9242"/>
                <a:gd name="T2" fmla="*/ 0 w 4858"/>
                <a:gd name="T3" fmla="*/ 0 h 9242"/>
                <a:gd name="T4" fmla="*/ 0 w 4858"/>
                <a:gd name="T5" fmla="*/ 0 h 9242"/>
                <a:gd name="T6" fmla="*/ 0 w 4858"/>
                <a:gd name="T7" fmla="*/ 0 h 9242"/>
                <a:gd name="T8" fmla="*/ 0 w 4858"/>
                <a:gd name="T9" fmla="*/ 0 h 9242"/>
                <a:gd name="T10" fmla="*/ 0 w 4858"/>
                <a:gd name="T11" fmla="*/ 0 h 9242"/>
                <a:gd name="T12" fmla="*/ 0 w 4858"/>
                <a:gd name="T13" fmla="*/ 0 h 9242"/>
                <a:gd name="T14" fmla="*/ 0 w 4858"/>
                <a:gd name="T15" fmla="*/ 0 h 9242"/>
                <a:gd name="T16" fmla="*/ 0 w 4858"/>
                <a:gd name="T17" fmla="*/ 0 h 9242"/>
                <a:gd name="T18" fmla="*/ 0 w 4858"/>
                <a:gd name="T19" fmla="*/ 0 h 9242"/>
                <a:gd name="T20" fmla="*/ 0 w 4858"/>
                <a:gd name="T21" fmla="*/ 0 h 9242"/>
                <a:gd name="T22" fmla="*/ 0 w 4858"/>
                <a:gd name="T23" fmla="*/ 0 h 92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58"/>
                <a:gd name="T37" fmla="*/ 0 h 9242"/>
                <a:gd name="T38" fmla="*/ 4858 w 4858"/>
                <a:gd name="T39" fmla="*/ 9242 h 92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58" h="9242">
                  <a:moveTo>
                    <a:pt x="731" y="9048"/>
                  </a:moveTo>
                  <a:cubicBezTo>
                    <a:pt x="1270" y="9242"/>
                    <a:pt x="4858" y="9173"/>
                    <a:pt x="4237" y="7736"/>
                  </a:cubicBezTo>
                  <a:cubicBezTo>
                    <a:pt x="4030" y="7239"/>
                    <a:pt x="3464" y="7004"/>
                    <a:pt x="3354" y="6438"/>
                  </a:cubicBezTo>
                  <a:cubicBezTo>
                    <a:pt x="3340" y="6382"/>
                    <a:pt x="3368" y="6286"/>
                    <a:pt x="3368" y="6217"/>
                  </a:cubicBezTo>
                  <a:cubicBezTo>
                    <a:pt x="3381" y="6106"/>
                    <a:pt x="3437" y="5968"/>
                    <a:pt x="3478" y="5871"/>
                  </a:cubicBezTo>
                  <a:cubicBezTo>
                    <a:pt x="3671" y="5415"/>
                    <a:pt x="3685" y="5388"/>
                    <a:pt x="3575" y="4186"/>
                  </a:cubicBezTo>
                  <a:cubicBezTo>
                    <a:pt x="3257" y="912"/>
                    <a:pt x="3202" y="815"/>
                    <a:pt x="3174" y="760"/>
                  </a:cubicBezTo>
                  <a:cubicBezTo>
                    <a:pt x="2691" y="0"/>
                    <a:pt x="400" y="152"/>
                    <a:pt x="110" y="1202"/>
                  </a:cubicBezTo>
                  <a:cubicBezTo>
                    <a:pt x="41" y="1437"/>
                    <a:pt x="0" y="3647"/>
                    <a:pt x="0" y="3785"/>
                  </a:cubicBezTo>
                  <a:cubicBezTo>
                    <a:pt x="0" y="5553"/>
                    <a:pt x="96" y="5968"/>
                    <a:pt x="152" y="6161"/>
                  </a:cubicBezTo>
                  <a:cubicBezTo>
                    <a:pt x="317" y="6838"/>
                    <a:pt x="27" y="7487"/>
                    <a:pt x="83" y="8164"/>
                  </a:cubicBezTo>
                  <a:cubicBezTo>
                    <a:pt x="138" y="8772"/>
                    <a:pt x="579" y="8979"/>
                    <a:pt x="731" y="904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1" name="Freeform 25"/>
            <p:cNvSpPr>
              <a:spLocks noChangeAspect="1"/>
            </p:cNvSpPr>
            <p:nvPr/>
          </p:nvSpPr>
          <p:spPr bwMode="auto">
            <a:xfrm>
              <a:off x="1065" y="1399"/>
              <a:ext cx="891" cy="2050"/>
            </a:xfrm>
            <a:custGeom>
              <a:avLst/>
              <a:gdLst>
                <a:gd name="T0" fmla="*/ 0 w 4634"/>
                <a:gd name="T1" fmla="*/ 0 h 9075"/>
                <a:gd name="T2" fmla="*/ 0 w 4634"/>
                <a:gd name="T3" fmla="*/ 0 h 9075"/>
                <a:gd name="T4" fmla="*/ 0 w 4634"/>
                <a:gd name="T5" fmla="*/ 0 h 9075"/>
                <a:gd name="T6" fmla="*/ 0 w 4634"/>
                <a:gd name="T7" fmla="*/ 0 h 9075"/>
                <a:gd name="T8" fmla="*/ 0 w 4634"/>
                <a:gd name="T9" fmla="*/ 0 h 9075"/>
                <a:gd name="T10" fmla="*/ 0 w 4634"/>
                <a:gd name="T11" fmla="*/ 0 h 9075"/>
                <a:gd name="T12" fmla="*/ 0 w 4634"/>
                <a:gd name="T13" fmla="*/ 0 h 9075"/>
                <a:gd name="T14" fmla="*/ 0 w 4634"/>
                <a:gd name="T15" fmla="*/ 0 h 9075"/>
                <a:gd name="T16" fmla="*/ 0 w 4634"/>
                <a:gd name="T17" fmla="*/ 0 h 9075"/>
                <a:gd name="T18" fmla="*/ 0 w 4634"/>
                <a:gd name="T19" fmla="*/ 0 h 9075"/>
                <a:gd name="T20" fmla="*/ 0 w 4634"/>
                <a:gd name="T21" fmla="*/ 0 h 9075"/>
                <a:gd name="T22" fmla="*/ 0 w 4634"/>
                <a:gd name="T23" fmla="*/ 0 h 90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34"/>
                <a:gd name="T37" fmla="*/ 0 h 9075"/>
                <a:gd name="T38" fmla="*/ 4634 w 4634"/>
                <a:gd name="T39" fmla="*/ 9075 h 90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34" h="9075">
                  <a:moveTo>
                    <a:pt x="720" y="8924"/>
                  </a:moveTo>
                  <a:cubicBezTo>
                    <a:pt x="1218" y="9075"/>
                    <a:pt x="4634" y="8910"/>
                    <a:pt x="4053" y="7639"/>
                  </a:cubicBezTo>
                  <a:cubicBezTo>
                    <a:pt x="3818" y="7142"/>
                    <a:pt x="3209" y="6934"/>
                    <a:pt x="3099" y="6354"/>
                  </a:cubicBezTo>
                  <a:cubicBezTo>
                    <a:pt x="3057" y="6147"/>
                    <a:pt x="3112" y="6050"/>
                    <a:pt x="3209" y="5829"/>
                  </a:cubicBezTo>
                  <a:cubicBezTo>
                    <a:pt x="3486" y="5263"/>
                    <a:pt x="3472" y="5194"/>
                    <a:pt x="3154" y="2708"/>
                  </a:cubicBezTo>
                  <a:cubicBezTo>
                    <a:pt x="2891" y="650"/>
                    <a:pt x="2891" y="650"/>
                    <a:pt x="2753" y="581"/>
                  </a:cubicBezTo>
                  <a:cubicBezTo>
                    <a:pt x="1729" y="0"/>
                    <a:pt x="415" y="470"/>
                    <a:pt x="166" y="1050"/>
                  </a:cubicBezTo>
                  <a:cubicBezTo>
                    <a:pt x="56" y="1299"/>
                    <a:pt x="14" y="3951"/>
                    <a:pt x="14" y="4545"/>
                  </a:cubicBezTo>
                  <a:cubicBezTo>
                    <a:pt x="28" y="5664"/>
                    <a:pt x="28" y="5664"/>
                    <a:pt x="236" y="6327"/>
                  </a:cubicBezTo>
                  <a:cubicBezTo>
                    <a:pt x="277" y="6437"/>
                    <a:pt x="277" y="6465"/>
                    <a:pt x="291" y="6741"/>
                  </a:cubicBezTo>
                  <a:cubicBezTo>
                    <a:pt x="291" y="7183"/>
                    <a:pt x="0" y="7570"/>
                    <a:pt x="28" y="8012"/>
                  </a:cubicBezTo>
                  <a:cubicBezTo>
                    <a:pt x="70" y="8495"/>
                    <a:pt x="277" y="8785"/>
                    <a:pt x="720" y="892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2" name="Freeform 26"/>
            <p:cNvSpPr>
              <a:spLocks noChangeAspect="1"/>
            </p:cNvSpPr>
            <p:nvPr/>
          </p:nvSpPr>
          <p:spPr bwMode="auto">
            <a:xfrm>
              <a:off x="1079" y="1420"/>
              <a:ext cx="848" cy="2018"/>
            </a:xfrm>
            <a:custGeom>
              <a:avLst/>
              <a:gdLst>
                <a:gd name="T0" fmla="*/ 0 w 4409"/>
                <a:gd name="T1" fmla="*/ 0 h 8933"/>
                <a:gd name="T2" fmla="*/ 0 w 4409"/>
                <a:gd name="T3" fmla="*/ 0 h 8933"/>
                <a:gd name="T4" fmla="*/ 0 w 4409"/>
                <a:gd name="T5" fmla="*/ 0 h 8933"/>
                <a:gd name="T6" fmla="*/ 0 w 4409"/>
                <a:gd name="T7" fmla="*/ 0 h 8933"/>
                <a:gd name="T8" fmla="*/ 0 w 4409"/>
                <a:gd name="T9" fmla="*/ 0 h 8933"/>
                <a:gd name="T10" fmla="*/ 0 w 4409"/>
                <a:gd name="T11" fmla="*/ 0 h 8933"/>
                <a:gd name="T12" fmla="*/ 0 w 4409"/>
                <a:gd name="T13" fmla="*/ 0 h 8933"/>
                <a:gd name="T14" fmla="*/ 0 w 4409"/>
                <a:gd name="T15" fmla="*/ 0 h 8933"/>
                <a:gd name="T16" fmla="*/ 0 w 4409"/>
                <a:gd name="T17" fmla="*/ 0 h 8933"/>
                <a:gd name="T18" fmla="*/ 0 w 4409"/>
                <a:gd name="T19" fmla="*/ 0 h 8933"/>
                <a:gd name="T20" fmla="*/ 0 w 4409"/>
                <a:gd name="T21" fmla="*/ 0 h 8933"/>
                <a:gd name="T22" fmla="*/ 0 w 4409"/>
                <a:gd name="T23" fmla="*/ 0 h 8933"/>
                <a:gd name="T24" fmla="*/ 0 w 4409"/>
                <a:gd name="T25" fmla="*/ 0 h 893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409"/>
                <a:gd name="T40" fmla="*/ 0 h 8933"/>
                <a:gd name="T41" fmla="*/ 4409 w 4409"/>
                <a:gd name="T42" fmla="*/ 8933 h 893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409" h="8933">
                  <a:moveTo>
                    <a:pt x="622" y="8754"/>
                  </a:moveTo>
                  <a:cubicBezTo>
                    <a:pt x="1147" y="8933"/>
                    <a:pt x="4409" y="8698"/>
                    <a:pt x="3870" y="7537"/>
                  </a:cubicBezTo>
                  <a:cubicBezTo>
                    <a:pt x="3635" y="7025"/>
                    <a:pt x="2972" y="6859"/>
                    <a:pt x="2847" y="6265"/>
                  </a:cubicBezTo>
                  <a:cubicBezTo>
                    <a:pt x="2806" y="6057"/>
                    <a:pt x="2861" y="5960"/>
                    <a:pt x="2985" y="5739"/>
                  </a:cubicBezTo>
                  <a:cubicBezTo>
                    <a:pt x="3248" y="5227"/>
                    <a:pt x="3276" y="5186"/>
                    <a:pt x="2958" y="2973"/>
                  </a:cubicBezTo>
                  <a:cubicBezTo>
                    <a:pt x="2612" y="650"/>
                    <a:pt x="2612" y="650"/>
                    <a:pt x="2543" y="581"/>
                  </a:cubicBezTo>
                  <a:cubicBezTo>
                    <a:pt x="1797" y="0"/>
                    <a:pt x="512" y="484"/>
                    <a:pt x="318" y="871"/>
                  </a:cubicBezTo>
                  <a:cubicBezTo>
                    <a:pt x="180" y="1134"/>
                    <a:pt x="111" y="2766"/>
                    <a:pt x="97" y="3084"/>
                  </a:cubicBezTo>
                  <a:cubicBezTo>
                    <a:pt x="97" y="3084"/>
                    <a:pt x="83" y="3499"/>
                    <a:pt x="70" y="3886"/>
                  </a:cubicBezTo>
                  <a:cubicBezTo>
                    <a:pt x="70" y="3927"/>
                    <a:pt x="70" y="3969"/>
                    <a:pt x="70" y="4010"/>
                  </a:cubicBezTo>
                  <a:cubicBezTo>
                    <a:pt x="56" y="5559"/>
                    <a:pt x="97" y="5684"/>
                    <a:pt x="304" y="6223"/>
                  </a:cubicBezTo>
                  <a:cubicBezTo>
                    <a:pt x="553" y="6887"/>
                    <a:pt x="0" y="7426"/>
                    <a:pt x="14" y="8062"/>
                  </a:cubicBezTo>
                  <a:cubicBezTo>
                    <a:pt x="28" y="8076"/>
                    <a:pt x="42" y="8546"/>
                    <a:pt x="622" y="875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3" name="Freeform 27"/>
            <p:cNvSpPr>
              <a:spLocks noChangeAspect="1"/>
            </p:cNvSpPr>
            <p:nvPr/>
          </p:nvSpPr>
          <p:spPr bwMode="auto">
            <a:xfrm>
              <a:off x="1092" y="1486"/>
              <a:ext cx="808" cy="1942"/>
            </a:xfrm>
            <a:custGeom>
              <a:avLst/>
              <a:gdLst>
                <a:gd name="T0" fmla="*/ 0 w 4200"/>
                <a:gd name="T1" fmla="*/ 0 h 8600"/>
                <a:gd name="T2" fmla="*/ 0 w 4200"/>
                <a:gd name="T3" fmla="*/ 0 h 8600"/>
                <a:gd name="T4" fmla="*/ 0 w 4200"/>
                <a:gd name="T5" fmla="*/ 0 h 8600"/>
                <a:gd name="T6" fmla="*/ 0 w 4200"/>
                <a:gd name="T7" fmla="*/ 0 h 8600"/>
                <a:gd name="T8" fmla="*/ 0 w 4200"/>
                <a:gd name="T9" fmla="*/ 0 h 8600"/>
                <a:gd name="T10" fmla="*/ 0 w 4200"/>
                <a:gd name="T11" fmla="*/ 0 h 8600"/>
                <a:gd name="T12" fmla="*/ 0 w 4200"/>
                <a:gd name="T13" fmla="*/ 0 h 8600"/>
                <a:gd name="T14" fmla="*/ 0 w 4200"/>
                <a:gd name="T15" fmla="*/ 0 h 8600"/>
                <a:gd name="T16" fmla="*/ 0 w 4200"/>
                <a:gd name="T17" fmla="*/ 0 h 8600"/>
                <a:gd name="T18" fmla="*/ 0 w 4200"/>
                <a:gd name="T19" fmla="*/ 0 h 8600"/>
                <a:gd name="T20" fmla="*/ 0 w 4200"/>
                <a:gd name="T21" fmla="*/ 0 h 8600"/>
                <a:gd name="T22" fmla="*/ 0 w 4200"/>
                <a:gd name="T23" fmla="*/ 0 h 8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200"/>
                <a:gd name="T37" fmla="*/ 0 h 8600"/>
                <a:gd name="T38" fmla="*/ 4200 w 4200"/>
                <a:gd name="T39" fmla="*/ 8600 h 8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200" h="8600">
                  <a:moveTo>
                    <a:pt x="318" y="8282"/>
                  </a:moveTo>
                  <a:cubicBezTo>
                    <a:pt x="857" y="8600"/>
                    <a:pt x="4200" y="8323"/>
                    <a:pt x="3703" y="7231"/>
                  </a:cubicBezTo>
                  <a:cubicBezTo>
                    <a:pt x="3454" y="6719"/>
                    <a:pt x="2749" y="6595"/>
                    <a:pt x="2611" y="5987"/>
                  </a:cubicBezTo>
                  <a:cubicBezTo>
                    <a:pt x="2570" y="5752"/>
                    <a:pt x="2611" y="5669"/>
                    <a:pt x="2749" y="5447"/>
                  </a:cubicBezTo>
                  <a:cubicBezTo>
                    <a:pt x="3053" y="4922"/>
                    <a:pt x="3081" y="4894"/>
                    <a:pt x="2708" y="2682"/>
                  </a:cubicBezTo>
                  <a:cubicBezTo>
                    <a:pt x="2335" y="428"/>
                    <a:pt x="2224" y="345"/>
                    <a:pt x="2183" y="304"/>
                  </a:cubicBezTo>
                  <a:cubicBezTo>
                    <a:pt x="1948" y="110"/>
                    <a:pt x="580" y="0"/>
                    <a:pt x="387" y="816"/>
                  </a:cubicBezTo>
                  <a:cubicBezTo>
                    <a:pt x="387" y="829"/>
                    <a:pt x="138" y="2890"/>
                    <a:pt x="124" y="4576"/>
                  </a:cubicBezTo>
                  <a:cubicBezTo>
                    <a:pt x="124" y="4963"/>
                    <a:pt x="152" y="5240"/>
                    <a:pt x="166" y="5323"/>
                  </a:cubicBezTo>
                  <a:cubicBezTo>
                    <a:pt x="221" y="5710"/>
                    <a:pt x="525" y="6042"/>
                    <a:pt x="373" y="6471"/>
                  </a:cubicBezTo>
                  <a:cubicBezTo>
                    <a:pt x="0" y="7577"/>
                    <a:pt x="0" y="7577"/>
                    <a:pt x="0" y="7743"/>
                  </a:cubicBezTo>
                  <a:cubicBezTo>
                    <a:pt x="14" y="7964"/>
                    <a:pt x="124" y="8144"/>
                    <a:pt x="318" y="828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4" name="Freeform 28"/>
            <p:cNvSpPr>
              <a:spLocks noChangeAspect="1"/>
            </p:cNvSpPr>
            <p:nvPr/>
          </p:nvSpPr>
          <p:spPr bwMode="auto">
            <a:xfrm>
              <a:off x="1100" y="1484"/>
              <a:ext cx="751" cy="1912"/>
            </a:xfrm>
            <a:custGeom>
              <a:avLst/>
              <a:gdLst>
                <a:gd name="T0" fmla="*/ 0 w 3908"/>
                <a:gd name="T1" fmla="*/ 0 h 8467"/>
                <a:gd name="T2" fmla="*/ 0 w 3908"/>
                <a:gd name="T3" fmla="*/ 0 h 8467"/>
                <a:gd name="T4" fmla="*/ 0 w 3908"/>
                <a:gd name="T5" fmla="*/ 0 h 8467"/>
                <a:gd name="T6" fmla="*/ 0 w 3908"/>
                <a:gd name="T7" fmla="*/ 0 h 8467"/>
                <a:gd name="T8" fmla="*/ 0 w 3908"/>
                <a:gd name="T9" fmla="*/ 0 h 8467"/>
                <a:gd name="T10" fmla="*/ 0 w 3908"/>
                <a:gd name="T11" fmla="*/ 0 h 8467"/>
                <a:gd name="T12" fmla="*/ 0 w 3908"/>
                <a:gd name="T13" fmla="*/ 0 h 8467"/>
                <a:gd name="T14" fmla="*/ 0 w 3908"/>
                <a:gd name="T15" fmla="*/ 0 h 8467"/>
                <a:gd name="T16" fmla="*/ 0 w 3908"/>
                <a:gd name="T17" fmla="*/ 0 h 8467"/>
                <a:gd name="T18" fmla="*/ 0 w 3908"/>
                <a:gd name="T19" fmla="*/ 0 h 8467"/>
                <a:gd name="T20" fmla="*/ 0 w 3908"/>
                <a:gd name="T21" fmla="*/ 0 h 8467"/>
                <a:gd name="T22" fmla="*/ 0 w 3908"/>
                <a:gd name="T23" fmla="*/ 0 h 8467"/>
                <a:gd name="T24" fmla="*/ 0 w 3908"/>
                <a:gd name="T25" fmla="*/ 0 h 8467"/>
                <a:gd name="T26" fmla="*/ 0 w 3908"/>
                <a:gd name="T27" fmla="*/ 0 h 84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08"/>
                <a:gd name="T43" fmla="*/ 0 h 8467"/>
                <a:gd name="T44" fmla="*/ 3908 w 3908"/>
                <a:gd name="T45" fmla="*/ 8467 h 84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08" h="8467">
                  <a:moveTo>
                    <a:pt x="345" y="8232"/>
                  </a:moveTo>
                  <a:cubicBezTo>
                    <a:pt x="746" y="8467"/>
                    <a:pt x="3908" y="8398"/>
                    <a:pt x="3563" y="7238"/>
                  </a:cubicBezTo>
                  <a:cubicBezTo>
                    <a:pt x="3370" y="6603"/>
                    <a:pt x="2555" y="6589"/>
                    <a:pt x="2334" y="5981"/>
                  </a:cubicBezTo>
                  <a:cubicBezTo>
                    <a:pt x="2251" y="5788"/>
                    <a:pt x="2361" y="5677"/>
                    <a:pt x="2527" y="5484"/>
                  </a:cubicBezTo>
                  <a:cubicBezTo>
                    <a:pt x="2859" y="5097"/>
                    <a:pt x="2831" y="4807"/>
                    <a:pt x="2803" y="4531"/>
                  </a:cubicBezTo>
                  <a:cubicBezTo>
                    <a:pt x="1988" y="622"/>
                    <a:pt x="1988" y="622"/>
                    <a:pt x="1988" y="622"/>
                  </a:cubicBezTo>
                  <a:cubicBezTo>
                    <a:pt x="1933" y="470"/>
                    <a:pt x="939" y="0"/>
                    <a:pt x="690" y="788"/>
                  </a:cubicBezTo>
                  <a:cubicBezTo>
                    <a:pt x="690" y="802"/>
                    <a:pt x="359" y="2114"/>
                    <a:pt x="276" y="4020"/>
                  </a:cubicBezTo>
                  <a:cubicBezTo>
                    <a:pt x="248" y="4641"/>
                    <a:pt x="248" y="4848"/>
                    <a:pt x="248" y="4848"/>
                  </a:cubicBezTo>
                  <a:cubicBezTo>
                    <a:pt x="248" y="4973"/>
                    <a:pt x="262" y="5138"/>
                    <a:pt x="276" y="5277"/>
                  </a:cubicBezTo>
                  <a:cubicBezTo>
                    <a:pt x="317" y="5511"/>
                    <a:pt x="566" y="5650"/>
                    <a:pt x="607" y="5884"/>
                  </a:cubicBezTo>
                  <a:cubicBezTo>
                    <a:pt x="635" y="6119"/>
                    <a:pt x="635" y="6119"/>
                    <a:pt x="483" y="6520"/>
                  </a:cubicBezTo>
                  <a:cubicBezTo>
                    <a:pt x="27" y="7666"/>
                    <a:pt x="27" y="7666"/>
                    <a:pt x="27" y="7666"/>
                  </a:cubicBezTo>
                  <a:cubicBezTo>
                    <a:pt x="27" y="7707"/>
                    <a:pt x="0" y="8053"/>
                    <a:pt x="345" y="823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5" name="Freeform 29"/>
            <p:cNvSpPr>
              <a:spLocks noChangeAspect="1"/>
            </p:cNvSpPr>
            <p:nvPr/>
          </p:nvSpPr>
          <p:spPr bwMode="auto">
            <a:xfrm>
              <a:off x="1031" y="1693"/>
              <a:ext cx="804" cy="1671"/>
            </a:xfrm>
            <a:custGeom>
              <a:avLst/>
              <a:gdLst>
                <a:gd name="T0" fmla="*/ 0 w 4184"/>
                <a:gd name="T1" fmla="*/ 0 h 7400"/>
                <a:gd name="T2" fmla="*/ 0 w 4184"/>
                <a:gd name="T3" fmla="*/ 0 h 7400"/>
                <a:gd name="T4" fmla="*/ 0 w 4184"/>
                <a:gd name="T5" fmla="*/ 0 h 7400"/>
                <a:gd name="T6" fmla="*/ 0 w 4184"/>
                <a:gd name="T7" fmla="*/ 0 h 7400"/>
                <a:gd name="T8" fmla="*/ 0 w 4184"/>
                <a:gd name="T9" fmla="*/ 0 h 7400"/>
                <a:gd name="T10" fmla="*/ 0 w 4184"/>
                <a:gd name="T11" fmla="*/ 0 h 7400"/>
                <a:gd name="T12" fmla="*/ 0 w 4184"/>
                <a:gd name="T13" fmla="*/ 0 h 7400"/>
                <a:gd name="T14" fmla="*/ 0 w 4184"/>
                <a:gd name="T15" fmla="*/ 0 h 7400"/>
                <a:gd name="T16" fmla="*/ 0 w 4184"/>
                <a:gd name="T17" fmla="*/ 0 h 7400"/>
                <a:gd name="T18" fmla="*/ 0 w 4184"/>
                <a:gd name="T19" fmla="*/ 0 h 7400"/>
                <a:gd name="T20" fmla="*/ 0 w 4184"/>
                <a:gd name="T21" fmla="*/ 0 h 7400"/>
                <a:gd name="T22" fmla="*/ 0 w 4184"/>
                <a:gd name="T23" fmla="*/ 0 h 7400"/>
                <a:gd name="T24" fmla="*/ 0 w 4184"/>
                <a:gd name="T25" fmla="*/ 0 h 7400"/>
                <a:gd name="T26" fmla="*/ 0 w 4184"/>
                <a:gd name="T27" fmla="*/ 0 h 7400"/>
                <a:gd name="T28" fmla="*/ 0 w 4184"/>
                <a:gd name="T29" fmla="*/ 0 h 74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84"/>
                <a:gd name="T46" fmla="*/ 0 h 7400"/>
                <a:gd name="T47" fmla="*/ 4184 w 4184"/>
                <a:gd name="T48" fmla="*/ 7400 h 740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84" h="7400">
                  <a:moveTo>
                    <a:pt x="787" y="7262"/>
                  </a:moveTo>
                  <a:cubicBezTo>
                    <a:pt x="1036" y="7400"/>
                    <a:pt x="4184" y="7359"/>
                    <a:pt x="3852" y="6310"/>
                  </a:cubicBezTo>
                  <a:cubicBezTo>
                    <a:pt x="3728" y="5923"/>
                    <a:pt x="2941" y="5426"/>
                    <a:pt x="2927" y="5412"/>
                  </a:cubicBezTo>
                  <a:cubicBezTo>
                    <a:pt x="2665" y="5316"/>
                    <a:pt x="2472" y="5081"/>
                    <a:pt x="2458" y="5067"/>
                  </a:cubicBezTo>
                  <a:cubicBezTo>
                    <a:pt x="2375" y="4874"/>
                    <a:pt x="2486" y="4750"/>
                    <a:pt x="2651" y="4570"/>
                  </a:cubicBezTo>
                  <a:cubicBezTo>
                    <a:pt x="3052" y="4142"/>
                    <a:pt x="3079" y="4046"/>
                    <a:pt x="3024" y="3604"/>
                  </a:cubicBezTo>
                  <a:cubicBezTo>
                    <a:pt x="2886" y="2706"/>
                    <a:pt x="2334" y="815"/>
                    <a:pt x="2320" y="801"/>
                  </a:cubicBezTo>
                  <a:cubicBezTo>
                    <a:pt x="2209" y="484"/>
                    <a:pt x="1892" y="304"/>
                    <a:pt x="1740" y="0"/>
                  </a:cubicBezTo>
                  <a:cubicBezTo>
                    <a:pt x="1077" y="1119"/>
                    <a:pt x="1077" y="1119"/>
                    <a:pt x="884" y="2624"/>
                  </a:cubicBezTo>
                  <a:cubicBezTo>
                    <a:pt x="856" y="2831"/>
                    <a:pt x="787" y="3314"/>
                    <a:pt x="787" y="3866"/>
                  </a:cubicBezTo>
                  <a:cubicBezTo>
                    <a:pt x="774" y="3990"/>
                    <a:pt x="801" y="4170"/>
                    <a:pt x="815" y="4294"/>
                  </a:cubicBezTo>
                  <a:cubicBezTo>
                    <a:pt x="815" y="4294"/>
                    <a:pt x="843" y="4460"/>
                    <a:pt x="1133" y="4764"/>
                  </a:cubicBezTo>
                  <a:cubicBezTo>
                    <a:pt x="1271" y="4902"/>
                    <a:pt x="1271" y="4902"/>
                    <a:pt x="1298" y="5205"/>
                  </a:cubicBezTo>
                  <a:cubicBezTo>
                    <a:pt x="1298" y="5247"/>
                    <a:pt x="1271" y="5274"/>
                    <a:pt x="939" y="5675"/>
                  </a:cubicBezTo>
                  <a:cubicBezTo>
                    <a:pt x="843" y="5799"/>
                    <a:pt x="0" y="6834"/>
                    <a:pt x="787" y="726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6" name="Freeform 34"/>
            <p:cNvSpPr>
              <a:spLocks noChangeAspect="1"/>
            </p:cNvSpPr>
            <p:nvPr/>
          </p:nvSpPr>
          <p:spPr bwMode="auto">
            <a:xfrm>
              <a:off x="1206" y="1968"/>
              <a:ext cx="379" cy="858"/>
            </a:xfrm>
            <a:custGeom>
              <a:avLst/>
              <a:gdLst>
                <a:gd name="T0" fmla="*/ 0 w 1975"/>
                <a:gd name="T1" fmla="*/ 0 h 3800"/>
                <a:gd name="T2" fmla="*/ 0 w 1975"/>
                <a:gd name="T3" fmla="*/ 0 h 3800"/>
                <a:gd name="T4" fmla="*/ 0 w 1975"/>
                <a:gd name="T5" fmla="*/ 0 h 3800"/>
                <a:gd name="T6" fmla="*/ 0 w 1975"/>
                <a:gd name="T7" fmla="*/ 0 h 3800"/>
                <a:gd name="T8" fmla="*/ 0 w 1975"/>
                <a:gd name="T9" fmla="*/ 0 h 3800"/>
                <a:gd name="T10" fmla="*/ 0 w 1975"/>
                <a:gd name="T11" fmla="*/ 0 h 3800"/>
                <a:gd name="T12" fmla="*/ 0 w 1975"/>
                <a:gd name="T13" fmla="*/ 0 h 3800"/>
                <a:gd name="T14" fmla="*/ 0 w 1975"/>
                <a:gd name="T15" fmla="*/ 0 h 3800"/>
                <a:gd name="T16" fmla="*/ 0 w 1975"/>
                <a:gd name="T17" fmla="*/ 0 h 3800"/>
                <a:gd name="T18" fmla="*/ 0 w 1975"/>
                <a:gd name="T19" fmla="*/ 0 h 3800"/>
                <a:gd name="T20" fmla="*/ 0 w 1975"/>
                <a:gd name="T21" fmla="*/ 0 h 38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75"/>
                <a:gd name="T34" fmla="*/ 0 h 3800"/>
                <a:gd name="T35" fmla="*/ 1975 w 1975"/>
                <a:gd name="T36" fmla="*/ 3800 h 38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75" h="3800">
                  <a:moveTo>
                    <a:pt x="345" y="3344"/>
                  </a:moveTo>
                  <a:cubicBezTo>
                    <a:pt x="483" y="3510"/>
                    <a:pt x="732" y="3441"/>
                    <a:pt x="884" y="3593"/>
                  </a:cubicBezTo>
                  <a:cubicBezTo>
                    <a:pt x="925" y="3648"/>
                    <a:pt x="925" y="3745"/>
                    <a:pt x="939" y="3800"/>
                  </a:cubicBezTo>
                  <a:cubicBezTo>
                    <a:pt x="967" y="3745"/>
                    <a:pt x="967" y="3634"/>
                    <a:pt x="1022" y="3593"/>
                  </a:cubicBezTo>
                  <a:cubicBezTo>
                    <a:pt x="1063" y="3538"/>
                    <a:pt x="1188" y="3524"/>
                    <a:pt x="1257" y="3496"/>
                  </a:cubicBezTo>
                  <a:cubicBezTo>
                    <a:pt x="1519" y="3413"/>
                    <a:pt x="1519" y="3413"/>
                    <a:pt x="1851" y="3012"/>
                  </a:cubicBezTo>
                  <a:cubicBezTo>
                    <a:pt x="1975" y="2833"/>
                    <a:pt x="1975" y="2833"/>
                    <a:pt x="1947" y="2391"/>
                  </a:cubicBezTo>
                  <a:cubicBezTo>
                    <a:pt x="1947" y="2308"/>
                    <a:pt x="1464" y="594"/>
                    <a:pt x="1422" y="498"/>
                  </a:cubicBezTo>
                  <a:cubicBezTo>
                    <a:pt x="828" y="0"/>
                    <a:pt x="828" y="0"/>
                    <a:pt x="828" y="0"/>
                  </a:cubicBezTo>
                  <a:cubicBezTo>
                    <a:pt x="828" y="0"/>
                    <a:pt x="373" y="470"/>
                    <a:pt x="179" y="1755"/>
                  </a:cubicBezTo>
                  <a:cubicBezTo>
                    <a:pt x="0" y="2985"/>
                    <a:pt x="55" y="3040"/>
                    <a:pt x="345" y="334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7" name="Freeform 39"/>
            <p:cNvSpPr>
              <a:spLocks noChangeAspect="1"/>
            </p:cNvSpPr>
            <p:nvPr/>
          </p:nvSpPr>
          <p:spPr bwMode="auto">
            <a:xfrm>
              <a:off x="1204" y="2177"/>
              <a:ext cx="356" cy="555"/>
            </a:xfrm>
            <a:custGeom>
              <a:avLst/>
              <a:gdLst>
                <a:gd name="T0" fmla="*/ 0 w 1850"/>
                <a:gd name="T1" fmla="*/ 0 h 2458"/>
                <a:gd name="T2" fmla="*/ 0 w 1850"/>
                <a:gd name="T3" fmla="*/ 0 h 2458"/>
                <a:gd name="T4" fmla="*/ 0 w 1850"/>
                <a:gd name="T5" fmla="*/ 0 h 2458"/>
                <a:gd name="T6" fmla="*/ 0 w 1850"/>
                <a:gd name="T7" fmla="*/ 0 h 2458"/>
                <a:gd name="T8" fmla="*/ 0 w 1850"/>
                <a:gd name="T9" fmla="*/ 0 h 2458"/>
                <a:gd name="T10" fmla="*/ 0 w 1850"/>
                <a:gd name="T11" fmla="*/ 0 h 2458"/>
                <a:gd name="T12" fmla="*/ 0 w 1850"/>
                <a:gd name="T13" fmla="*/ 0 h 2458"/>
                <a:gd name="T14" fmla="*/ 0 60000 65536"/>
                <a:gd name="T15" fmla="*/ 0 60000 65536"/>
                <a:gd name="T16" fmla="*/ 0 60000 65536"/>
                <a:gd name="T17" fmla="*/ 0 60000 65536"/>
                <a:gd name="T18" fmla="*/ 0 60000 65536"/>
                <a:gd name="T19" fmla="*/ 0 60000 65536"/>
                <a:gd name="T20" fmla="*/ 0 60000 65536"/>
                <a:gd name="T21" fmla="*/ 0 w 1850"/>
                <a:gd name="T22" fmla="*/ 0 h 2458"/>
                <a:gd name="T23" fmla="*/ 1850 w 1850"/>
                <a:gd name="T24" fmla="*/ 2458 h 24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0" h="2458">
                  <a:moveTo>
                    <a:pt x="428" y="2182"/>
                  </a:moveTo>
                  <a:cubicBezTo>
                    <a:pt x="525" y="2265"/>
                    <a:pt x="912" y="2458"/>
                    <a:pt x="953" y="2458"/>
                  </a:cubicBezTo>
                  <a:cubicBezTo>
                    <a:pt x="1492" y="2293"/>
                    <a:pt x="1492" y="2293"/>
                    <a:pt x="1492" y="2293"/>
                  </a:cubicBezTo>
                  <a:cubicBezTo>
                    <a:pt x="1519" y="2279"/>
                    <a:pt x="1795" y="1934"/>
                    <a:pt x="1809" y="1892"/>
                  </a:cubicBezTo>
                  <a:cubicBezTo>
                    <a:pt x="1850" y="1726"/>
                    <a:pt x="1561" y="484"/>
                    <a:pt x="1450" y="345"/>
                  </a:cubicBezTo>
                  <a:cubicBezTo>
                    <a:pt x="870" y="0"/>
                    <a:pt x="870" y="0"/>
                    <a:pt x="870" y="0"/>
                  </a:cubicBezTo>
                  <a:cubicBezTo>
                    <a:pt x="843" y="14"/>
                    <a:pt x="0" y="1768"/>
                    <a:pt x="428" y="218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8" name="Freeform 46"/>
            <p:cNvSpPr>
              <a:spLocks noChangeAspect="1"/>
            </p:cNvSpPr>
            <p:nvPr/>
          </p:nvSpPr>
          <p:spPr bwMode="auto">
            <a:xfrm>
              <a:off x="1310" y="2363"/>
              <a:ext cx="215" cy="316"/>
            </a:xfrm>
            <a:custGeom>
              <a:avLst/>
              <a:gdLst>
                <a:gd name="T0" fmla="*/ 0 w 1117"/>
                <a:gd name="T1" fmla="*/ 0 h 1400"/>
                <a:gd name="T2" fmla="*/ 0 w 1117"/>
                <a:gd name="T3" fmla="*/ 0 h 1400"/>
                <a:gd name="T4" fmla="*/ 0 w 1117"/>
                <a:gd name="T5" fmla="*/ 0 h 1400"/>
                <a:gd name="T6" fmla="*/ 0 w 1117"/>
                <a:gd name="T7" fmla="*/ 0 h 1400"/>
                <a:gd name="T8" fmla="*/ 0 w 1117"/>
                <a:gd name="T9" fmla="*/ 0 h 1400"/>
                <a:gd name="T10" fmla="*/ 0 w 1117"/>
                <a:gd name="T11" fmla="*/ 0 h 1400"/>
                <a:gd name="T12" fmla="*/ 0 w 1117"/>
                <a:gd name="T13" fmla="*/ 0 h 1400"/>
                <a:gd name="T14" fmla="*/ 0 w 1117"/>
                <a:gd name="T15" fmla="*/ 0 h 1400"/>
                <a:gd name="T16" fmla="*/ 0 60000 65536"/>
                <a:gd name="T17" fmla="*/ 0 60000 65536"/>
                <a:gd name="T18" fmla="*/ 0 60000 65536"/>
                <a:gd name="T19" fmla="*/ 0 60000 65536"/>
                <a:gd name="T20" fmla="*/ 0 60000 65536"/>
                <a:gd name="T21" fmla="*/ 0 60000 65536"/>
                <a:gd name="T22" fmla="*/ 0 60000 65536"/>
                <a:gd name="T23" fmla="*/ 0 60000 65536"/>
                <a:gd name="T24" fmla="*/ 0 w 1117"/>
                <a:gd name="T25" fmla="*/ 0 h 1400"/>
                <a:gd name="T26" fmla="*/ 1117 w 1117"/>
                <a:gd name="T27" fmla="*/ 1400 h 14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17" h="1400">
                  <a:moveTo>
                    <a:pt x="400" y="1400"/>
                  </a:moveTo>
                  <a:cubicBezTo>
                    <a:pt x="924" y="1275"/>
                    <a:pt x="924" y="1275"/>
                    <a:pt x="924" y="1275"/>
                  </a:cubicBezTo>
                  <a:cubicBezTo>
                    <a:pt x="993" y="1248"/>
                    <a:pt x="1048" y="1151"/>
                    <a:pt x="1076" y="1081"/>
                  </a:cubicBezTo>
                  <a:cubicBezTo>
                    <a:pt x="1117" y="984"/>
                    <a:pt x="979" y="291"/>
                    <a:pt x="910" y="222"/>
                  </a:cubicBezTo>
                  <a:cubicBezTo>
                    <a:pt x="897" y="208"/>
                    <a:pt x="345" y="0"/>
                    <a:pt x="331" y="0"/>
                  </a:cubicBezTo>
                  <a:cubicBezTo>
                    <a:pt x="318" y="0"/>
                    <a:pt x="97" y="568"/>
                    <a:pt x="56" y="749"/>
                  </a:cubicBezTo>
                  <a:cubicBezTo>
                    <a:pt x="28" y="873"/>
                    <a:pt x="0" y="1067"/>
                    <a:pt x="69" y="1178"/>
                  </a:cubicBezTo>
                  <a:cubicBezTo>
                    <a:pt x="125" y="1289"/>
                    <a:pt x="276" y="1386"/>
                    <a:pt x="400" y="1400"/>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69" name="Freeform 55"/>
            <p:cNvSpPr>
              <a:spLocks noChangeAspect="1"/>
            </p:cNvSpPr>
            <p:nvPr/>
          </p:nvSpPr>
          <p:spPr bwMode="auto">
            <a:xfrm>
              <a:off x="1379" y="2591"/>
              <a:ext cx="19" cy="32"/>
            </a:xfrm>
            <a:custGeom>
              <a:avLst/>
              <a:gdLst>
                <a:gd name="T0" fmla="*/ 0 w 100"/>
                <a:gd name="T1" fmla="*/ 0 h 142"/>
                <a:gd name="T2" fmla="*/ 0 w 100"/>
                <a:gd name="T3" fmla="*/ 0 h 142"/>
                <a:gd name="T4" fmla="*/ 0 w 100"/>
                <a:gd name="T5" fmla="*/ 0 h 142"/>
                <a:gd name="T6" fmla="*/ 0 w 100"/>
                <a:gd name="T7" fmla="*/ 0 h 142"/>
                <a:gd name="T8" fmla="*/ 0 w 100"/>
                <a:gd name="T9" fmla="*/ 0 h 142"/>
                <a:gd name="T10" fmla="*/ 0 60000 65536"/>
                <a:gd name="T11" fmla="*/ 0 60000 65536"/>
                <a:gd name="T12" fmla="*/ 0 60000 65536"/>
                <a:gd name="T13" fmla="*/ 0 60000 65536"/>
                <a:gd name="T14" fmla="*/ 0 60000 65536"/>
                <a:gd name="T15" fmla="*/ 0 w 100"/>
                <a:gd name="T16" fmla="*/ 0 h 142"/>
                <a:gd name="T17" fmla="*/ 100 w 100"/>
                <a:gd name="T18" fmla="*/ 142 h 142"/>
              </a:gdLst>
              <a:ahLst/>
              <a:cxnLst>
                <a:cxn ang="T10">
                  <a:pos x="T0" y="T1"/>
                </a:cxn>
                <a:cxn ang="T11">
                  <a:pos x="T2" y="T3"/>
                </a:cxn>
                <a:cxn ang="T12">
                  <a:pos x="T4" y="T5"/>
                </a:cxn>
                <a:cxn ang="T13">
                  <a:pos x="T6" y="T7"/>
                </a:cxn>
                <a:cxn ang="T14">
                  <a:pos x="T8" y="T9"/>
                </a:cxn>
              </a:cxnLst>
              <a:rect l="T15" t="T16" r="T17" b="T18"/>
              <a:pathLst>
                <a:path w="100" h="142">
                  <a:moveTo>
                    <a:pt x="28" y="142"/>
                  </a:moveTo>
                  <a:cubicBezTo>
                    <a:pt x="43" y="142"/>
                    <a:pt x="71" y="128"/>
                    <a:pt x="100" y="114"/>
                  </a:cubicBezTo>
                  <a:cubicBezTo>
                    <a:pt x="71" y="85"/>
                    <a:pt x="43" y="29"/>
                    <a:pt x="14" y="0"/>
                  </a:cubicBezTo>
                  <a:cubicBezTo>
                    <a:pt x="14" y="29"/>
                    <a:pt x="0" y="85"/>
                    <a:pt x="14" y="128"/>
                  </a:cubicBezTo>
                  <a:cubicBezTo>
                    <a:pt x="14" y="128"/>
                    <a:pt x="14" y="128"/>
                    <a:pt x="28" y="14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70" name="Oval 56"/>
            <p:cNvSpPr>
              <a:spLocks noChangeAspect="1" noChangeArrowheads="1"/>
            </p:cNvSpPr>
            <p:nvPr/>
          </p:nvSpPr>
          <p:spPr bwMode="auto">
            <a:xfrm>
              <a:off x="1332" y="1921"/>
              <a:ext cx="571" cy="1140"/>
            </a:xfrm>
            <a:prstGeom prst="ellipse">
              <a:avLst/>
            </a:pr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71" name="Freeform 57"/>
            <p:cNvSpPr>
              <a:spLocks noChangeAspect="1"/>
            </p:cNvSpPr>
            <p:nvPr/>
          </p:nvSpPr>
          <p:spPr bwMode="auto">
            <a:xfrm>
              <a:off x="953" y="1092"/>
              <a:ext cx="1376" cy="2517"/>
            </a:xfrm>
            <a:custGeom>
              <a:avLst/>
              <a:gdLst>
                <a:gd name="T0" fmla="*/ 0 w 7150"/>
                <a:gd name="T1" fmla="*/ 0 h 11142"/>
                <a:gd name="T2" fmla="*/ 0 w 7150"/>
                <a:gd name="T3" fmla="*/ 0 h 11142"/>
                <a:gd name="T4" fmla="*/ 0 w 7150"/>
                <a:gd name="T5" fmla="*/ 0 h 11142"/>
                <a:gd name="T6" fmla="*/ 0 w 7150"/>
                <a:gd name="T7" fmla="*/ 0 h 11142"/>
                <a:gd name="T8" fmla="*/ 0 w 7150"/>
                <a:gd name="T9" fmla="*/ 0 h 11142"/>
                <a:gd name="T10" fmla="*/ 0 w 7150"/>
                <a:gd name="T11" fmla="*/ 0 h 11142"/>
                <a:gd name="T12" fmla="*/ 0 w 7150"/>
                <a:gd name="T13" fmla="*/ 0 h 11142"/>
                <a:gd name="T14" fmla="*/ 0 w 7150"/>
                <a:gd name="T15" fmla="*/ 0 h 11142"/>
                <a:gd name="T16" fmla="*/ 0 w 7150"/>
                <a:gd name="T17" fmla="*/ 0 h 11142"/>
                <a:gd name="T18" fmla="*/ 0 w 7150"/>
                <a:gd name="T19" fmla="*/ 0 h 11142"/>
                <a:gd name="T20" fmla="*/ 0 w 7150"/>
                <a:gd name="T21" fmla="*/ 0 h 11142"/>
                <a:gd name="T22" fmla="*/ 0 w 7150"/>
                <a:gd name="T23" fmla="*/ 0 h 11142"/>
                <a:gd name="T24" fmla="*/ 0 w 7150"/>
                <a:gd name="T25" fmla="*/ 0 h 11142"/>
                <a:gd name="T26" fmla="*/ 0 w 7150"/>
                <a:gd name="T27" fmla="*/ 0 h 11142"/>
                <a:gd name="T28" fmla="*/ 0 w 7150"/>
                <a:gd name="T29" fmla="*/ 0 h 11142"/>
                <a:gd name="T30" fmla="*/ 0 w 7150"/>
                <a:gd name="T31" fmla="*/ 0 h 11142"/>
                <a:gd name="T32" fmla="*/ 0 w 7150"/>
                <a:gd name="T33" fmla="*/ 0 h 11142"/>
                <a:gd name="T34" fmla="*/ 0 w 7150"/>
                <a:gd name="T35" fmla="*/ 0 h 11142"/>
                <a:gd name="T36" fmla="*/ 0 w 7150"/>
                <a:gd name="T37" fmla="*/ 0 h 11142"/>
                <a:gd name="T38" fmla="*/ 0 w 7150"/>
                <a:gd name="T39" fmla="*/ 0 h 11142"/>
                <a:gd name="T40" fmla="*/ 0 w 7150"/>
                <a:gd name="T41" fmla="*/ 0 h 11142"/>
                <a:gd name="T42" fmla="*/ 0 w 7150"/>
                <a:gd name="T43" fmla="*/ 0 h 11142"/>
                <a:gd name="T44" fmla="*/ 0 w 7150"/>
                <a:gd name="T45" fmla="*/ 0 h 11142"/>
                <a:gd name="T46" fmla="*/ 0 w 7150"/>
                <a:gd name="T47" fmla="*/ 0 h 11142"/>
                <a:gd name="T48" fmla="*/ 0 w 7150"/>
                <a:gd name="T49" fmla="*/ 0 h 11142"/>
                <a:gd name="T50" fmla="*/ 0 w 7150"/>
                <a:gd name="T51" fmla="*/ 0 h 11142"/>
                <a:gd name="T52" fmla="*/ 0 w 7150"/>
                <a:gd name="T53" fmla="*/ 0 h 11142"/>
                <a:gd name="T54" fmla="*/ 0 w 7150"/>
                <a:gd name="T55" fmla="*/ 0 h 11142"/>
                <a:gd name="T56" fmla="*/ 0 w 7150"/>
                <a:gd name="T57" fmla="*/ 0 h 11142"/>
                <a:gd name="T58" fmla="*/ 0 w 7150"/>
                <a:gd name="T59" fmla="*/ 0 h 11142"/>
                <a:gd name="T60" fmla="*/ 0 w 7150"/>
                <a:gd name="T61" fmla="*/ 0 h 11142"/>
                <a:gd name="T62" fmla="*/ 0 w 7150"/>
                <a:gd name="T63" fmla="*/ 0 h 11142"/>
                <a:gd name="T64" fmla="*/ 0 w 7150"/>
                <a:gd name="T65" fmla="*/ 0 h 11142"/>
                <a:gd name="T66" fmla="*/ 0 w 7150"/>
                <a:gd name="T67" fmla="*/ 0 h 11142"/>
                <a:gd name="T68" fmla="*/ 0 w 7150"/>
                <a:gd name="T69" fmla="*/ 0 h 11142"/>
                <a:gd name="T70" fmla="*/ 0 w 7150"/>
                <a:gd name="T71" fmla="*/ 0 h 11142"/>
                <a:gd name="T72" fmla="*/ 0 w 7150"/>
                <a:gd name="T73" fmla="*/ 0 h 11142"/>
                <a:gd name="T74" fmla="*/ 0 w 7150"/>
                <a:gd name="T75" fmla="*/ 0 h 11142"/>
                <a:gd name="T76" fmla="*/ 0 w 7150"/>
                <a:gd name="T77" fmla="*/ 0 h 11142"/>
                <a:gd name="T78" fmla="*/ 0 w 7150"/>
                <a:gd name="T79" fmla="*/ 0 h 11142"/>
                <a:gd name="T80" fmla="*/ 0 w 7150"/>
                <a:gd name="T81" fmla="*/ 0 h 11142"/>
                <a:gd name="T82" fmla="*/ 0 w 7150"/>
                <a:gd name="T83" fmla="*/ 0 h 11142"/>
                <a:gd name="T84" fmla="*/ 0 w 7150"/>
                <a:gd name="T85" fmla="*/ 0 h 11142"/>
                <a:gd name="T86" fmla="*/ 0 w 7150"/>
                <a:gd name="T87" fmla="*/ 0 h 11142"/>
                <a:gd name="T88" fmla="*/ 0 w 7150"/>
                <a:gd name="T89" fmla="*/ 0 h 11142"/>
                <a:gd name="T90" fmla="*/ 0 w 7150"/>
                <a:gd name="T91" fmla="*/ 0 h 11142"/>
                <a:gd name="T92" fmla="*/ 0 w 7150"/>
                <a:gd name="T93" fmla="*/ 0 h 11142"/>
                <a:gd name="T94" fmla="*/ 0 w 7150"/>
                <a:gd name="T95" fmla="*/ 0 h 11142"/>
                <a:gd name="T96" fmla="*/ 0 w 7150"/>
                <a:gd name="T97" fmla="*/ 0 h 111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50"/>
                <a:gd name="T148" fmla="*/ 0 h 11142"/>
                <a:gd name="T149" fmla="*/ 7150 w 7150"/>
                <a:gd name="T150" fmla="*/ 11142 h 111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50" h="11142">
                  <a:moveTo>
                    <a:pt x="5936" y="788"/>
                  </a:moveTo>
                  <a:cubicBezTo>
                    <a:pt x="6060" y="871"/>
                    <a:pt x="6239" y="982"/>
                    <a:pt x="6405" y="1134"/>
                  </a:cubicBezTo>
                  <a:cubicBezTo>
                    <a:pt x="6529" y="1272"/>
                    <a:pt x="6529" y="1272"/>
                    <a:pt x="6529" y="1272"/>
                  </a:cubicBezTo>
                  <a:cubicBezTo>
                    <a:pt x="6585" y="1327"/>
                    <a:pt x="6640" y="1396"/>
                    <a:pt x="6681" y="1465"/>
                  </a:cubicBezTo>
                  <a:cubicBezTo>
                    <a:pt x="6792" y="1617"/>
                    <a:pt x="6792" y="1617"/>
                    <a:pt x="6792" y="1617"/>
                  </a:cubicBezTo>
                  <a:cubicBezTo>
                    <a:pt x="6819" y="1673"/>
                    <a:pt x="6861" y="1742"/>
                    <a:pt x="6888" y="1811"/>
                  </a:cubicBezTo>
                  <a:cubicBezTo>
                    <a:pt x="6957" y="1977"/>
                    <a:pt x="6957" y="1977"/>
                    <a:pt x="6957" y="1977"/>
                  </a:cubicBezTo>
                  <a:cubicBezTo>
                    <a:pt x="6971" y="2032"/>
                    <a:pt x="6999" y="2115"/>
                    <a:pt x="7026" y="2170"/>
                  </a:cubicBezTo>
                  <a:cubicBezTo>
                    <a:pt x="7068" y="2350"/>
                    <a:pt x="7068" y="2350"/>
                    <a:pt x="7068" y="2350"/>
                  </a:cubicBezTo>
                  <a:cubicBezTo>
                    <a:pt x="7068" y="2405"/>
                    <a:pt x="7081" y="2488"/>
                    <a:pt x="7095" y="2544"/>
                  </a:cubicBezTo>
                  <a:cubicBezTo>
                    <a:pt x="7109" y="2737"/>
                    <a:pt x="7109" y="2737"/>
                    <a:pt x="7109" y="2737"/>
                  </a:cubicBezTo>
                  <a:cubicBezTo>
                    <a:pt x="7109" y="2792"/>
                    <a:pt x="7123" y="2875"/>
                    <a:pt x="7123" y="2931"/>
                  </a:cubicBezTo>
                  <a:cubicBezTo>
                    <a:pt x="7123" y="3138"/>
                    <a:pt x="7123" y="3138"/>
                    <a:pt x="7123" y="3138"/>
                  </a:cubicBezTo>
                  <a:cubicBezTo>
                    <a:pt x="7123" y="3193"/>
                    <a:pt x="7123" y="3276"/>
                    <a:pt x="7109" y="3332"/>
                  </a:cubicBezTo>
                  <a:cubicBezTo>
                    <a:pt x="7109" y="3553"/>
                    <a:pt x="7109" y="3553"/>
                    <a:pt x="7109" y="3553"/>
                  </a:cubicBezTo>
                  <a:cubicBezTo>
                    <a:pt x="7109" y="3608"/>
                    <a:pt x="7109" y="3691"/>
                    <a:pt x="7109" y="3760"/>
                  </a:cubicBezTo>
                  <a:cubicBezTo>
                    <a:pt x="7109" y="3981"/>
                    <a:pt x="7109" y="3981"/>
                    <a:pt x="7109" y="3981"/>
                  </a:cubicBezTo>
                  <a:cubicBezTo>
                    <a:pt x="7109" y="4050"/>
                    <a:pt x="7109" y="4133"/>
                    <a:pt x="7095" y="4202"/>
                  </a:cubicBezTo>
                  <a:cubicBezTo>
                    <a:pt x="7095" y="4424"/>
                    <a:pt x="7095" y="4424"/>
                    <a:pt x="7095" y="4424"/>
                  </a:cubicBezTo>
                  <a:cubicBezTo>
                    <a:pt x="7095" y="4493"/>
                    <a:pt x="7095" y="4590"/>
                    <a:pt x="7081" y="4659"/>
                  </a:cubicBezTo>
                  <a:cubicBezTo>
                    <a:pt x="7081" y="4894"/>
                    <a:pt x="7081" y="4894"/>
                    <a:pt x="7081" y="4894"/>
                  </a:cubicBezTo>
                  <a:cubicBezTo>
                    <a:pt x="7068" y="4963"/>
                    <a:pt x="7068" y="5060"/>
                    <a:pt x="7068" y="5129"/>
                  </a:cubicBezTo>
                  <a:cubicBezTo>
                    <a:pt x="7054" y="5364"/>
                    <a:pt x="7054" y="5364"/>
                    <a:pt x="7054" y="5364"/>
                  </a:cubicBezTo>
                  <a:cubicBezTo>
                    <a:pt x="7054" y="5447"/>
                    <a:pt x="7040" y="5543"/>
                    <a:pt x="7040" y="5612"/>
                  </a:cubicBezTo>
                  <a:cubicBezTo>
                    <a:pt x="7026" y="5875"/>
                    <a:pt x="7026" y="5875"/>
                    <a:pt x="7026" y="5875"/>
                  </a:cubicBezTo>
                  <a:cubicBezTo>
                    <a:pt x="7012" y="5944"/>
                    <a:pt x="7012" y="6055"/>
                    <a:pt x="6999" y="6124"/>
                  </a:cubicBezTo>
                  <a:cubicBezTo>
                    <a:pt x="6985" y="6387"/>
                    <a:pt x="6985" y="6387"/>
                    <a:pt x="6985" y="6387"/>
                  </a:cubicBezTo>
                  <a:cubicBezTo>
                    <a:pt x="6971" y="6469"/>
                    <a:pt x="6957" y="6580"/>
                    <a:pt x="6957" y="6663"/>
                  </a:cubicBezTo>
                  <a:cubicBezTo>
                    <a:pt x="6930" y="6926"/>
                    <a:pt x="6930" y="6926"/>
                    <a:pt x="6930" y="6926"/>
                  </a:cubicBezTo>
                  <a:cubicBezTo>
                    <a:pt x="6916" y="7009"/>
                    <a:pt x="6902" y="7119"/>
                    <a:pt x="6902" y="7202"/>
                  </a:cubicBezTo>
                  <a:cubicBezTo>
                    <a:pt x="6861" y="7492"/>
                    <a:pt x="6861" y="7492"/>
                    <a:pt x="6861" y="7492"/>
                  </a:cubicBezTo>
                  <a:cubicBezTo>
                    <a:pt x="6847" y="7575"/>
                    <a:pt x="6833" y="7700"/>
                    <a:pt x="6833" y="7783"/>
                  </a:cubicBezTo>
                  <a:cubicBezTo>
                    <a:pt x="6805" y="7990"/>
                    <a:pt x="6805" y="7990"/>
                    <a:pt x="6805" y="7990"/>
                  </a:cubicBezTo>
                  <a:cubicBezTo>
                    <a:pt x="6792" y="8142"/>
                    <a:pt x="6792" y="8142"/>
                    <a:pt x="6792" y="8142"/>
                  </a:cubicBezTo>
                  <a:cubicBezTo>
                    <a:pt x="6792" y="8363"/>
                    <a:pt x="6792" y="8363"/>
                    <a:pt x="6792" y="8363"/>
                  </a:cubicBezTo>
                  <a:cubicBezTo>
                    <a:pt x="6778" y="8419"/>
                    <a:pt x="6778" y="8515"/>
                    <a:pt x="6778" y="8571"/>
                  </a:cubicBezTo>
                  <a:cubicBezTo>
                    <a:pt x="6778" y="8792"/>
                    <a:pt x="6778" y="8792"/>
                    <a:pt x="6778" y="8792"/>
                  </a:cubicBezTo>
                  <a:cubicBezTo>
                    <a:pt x="6764" y="8861"/>
                    <a:pt x="6764" y="8958"/>
                    <a:pt x="6750" y="9013"/>
                  </a:cubicBezTo>
                  <a:cubicBezTo>
                    <a:pt x="6736" y="9234"/>
                    <a:pt x="6736" y="9234"/>
                    <a:pt x="6736" y="9234"/>
                  </a:cubicBezTo>
                  <a:cubicBezTo>
                    <a:pt x="6723" y="9303"/>
                    <a:pt x="6709" y="9386"/>
                    <a:pt x="6695" y="9455"/>
                  </a:cubicBezTo>
                  <a:cubicBezTo>
                    <a:pt x="6640" y="9663"/>
                    <a:pt x="6640" y="9663"/>
                    <a:pt x="6640" y="9663"/>
                  </a:cubicBezTo>
                  <a:cubicBezTo>
                    <a:pt x="6612" y="9732"/>
                    <a:pt x="6571" y="9815"/>
                    <a:pt x="6543" y="9884"/>
                  </a:cubicBezTo>
                  <a:cubicBezTo>
                    <a:pt x="6447" y="10064"/>
                    <a:pt x="6447" y="10064"/>
                    <a:pt x="6447" y="10064"/>
                  </a:cubicBezTo>
                  <a:cubicBezTo>
                    <a:pt x="6377" y="10133"/>
                    <a:pt x="6295" y="10243"/>
                    <a:pt x="6239" y="10312"/>
                  </a:cubicBezTo>
                  <a:cubicBezTo>
                    <a:pt x="6101" y="10437"/>
                    <a:pt x="6101" y="10437"/>
                    <a:pt x="6101" y="10437"/>
                  </a:cubicBezTo>
                  <a:cubicBezTo>
                    <a:pt x="5922" y="10575"/>
                    <a:pt x="5881" y="10603"/>
                    <a:pt x="5660" y="10713"/>
                  </a:cubicBezTo>
                  <a:cubicBezTo>
                    <a:pt x="5522" y="10782"/>
                    <a:pt x="5522" y="10782"/>
                    <a:pt x="5522" y="10782"/>
                  </a:cubicBezTo>
                  <a:cubicBezTo>
                    <a:pt x="5177" y="10921"/>
                    <a:pt x="4901" y="11004"/>
                    <a:pt x="4376" y="11087"/>
                  </a:cubicBezTo>
                  <a:cubicBezTo>
                    <a:pt x="4224" y="11100"/>
                    <a:pt x="4224" y="11100"/>
                    <a:pt x="4224" y="11100"/>
                  </a:cubicBezTo>
                  <a:cubicBezTo>
                    <a:pt x="4183" y="11100"/>
                    <a:pt x="4114" y="11114"/>
                    <a:pt x="4072" y="11114"/>
                  </a:cubicBezTo>
                  <a:cubicBezTo>
                    <a:pt x="3921" y="11128"/>
                    <a:pt x="3921" y="11128"/>
                    <a:pt x="3921" y="11128"/>
                  </a:cubicBezTo>
                  <a:cubicBezTo>
                    <a:pt x="3879" y="11128"/>
                    <a:pt x="3824" y="11128"/>
                    <a:pt x="3783" y="11128"/>
                  </a:cubicBezTo>
                  <a:cubicBezTo>
                    <a:pt x="3644" y="11128"/>
                    <a:pt x="3644" y="11128"/>
                    <a:pt x="3644" y="11128"/>
                  </a:cubicBezTo>
                  <a:cubicBezTo>
                    <a:pt x="3603" y="11128"/>
                    <a:pt x="3548" y="11142"/>
                    <a:pt x="3506" y="11142"/>
                  </a:cubicBezTo>
                  <a:cubicBezTo>
                    <a:pt x="3368" y="11128"/>
                    <a:pt x="3368" y="11128"/>
                    <a:pt x="3368" y="11128"/>
                  </a:cubicBezTo>
                  <a:cubicBezTo>
                    <a:pt x="3327" y="11128"/>
                    <a:pt x="3272" y="11128"/>
                    <a:pt x="3230" y="11128"/>
                  </a:cubicBezTo>
                  <a:cubicBezTo>
                    <a:pt x="3092" y="11114"/>
                    <a:pt x="3092" y="11114"/>
                    <a:pt x="3092" y="11114"/>
                  </a:cubicBezTo>
                  <a:cubicBezTo>
                    <a:pt x="3051" y="11114"/>
                    <a:pt x="2996" y="11114"/>
                    <a:pt x="2954" y="11100"/>
                  </a:cubicBezTo>
                  <a:cubicBezTo>
                    <a:pt x="2802" y="11087"/>
                    <a:pt x="2802" y="11087"/>
                    <a:pt x="2802" y="11087"/>
                  </a:cubicBezTo>
                  <a:cubicBezTo>
                    <a:pt x="2761" y="11087"/>
                    <a:pt x="2706" y="11073"/>
                    <a:pt x="2664" y="11073"/>
                  </a:cubicBezTo>
                  <a:cubicBezTo>
                    <a:pt x="2513" y="11045"/>
                    <a:pt x="2513" y="11045"/>
                    <a:pt x="2513" y="11045"/>
                  </a:cubicBezTo>
                  <a:cubicBezTo>
                    <a:pt x="2471" y="11045"/>
                    <a:pt x="2402" y="11031"/>
                    <a:pt x="2361" y="11017"/>
                  </a:cubicBezTo>
                  <a:cubicBezTo>
                    <a:pt x="2209" y="10976"/>
                    <a:pt x="2209" y="10976"/>
                    <a:pt x="2209" y="10976"/>
                  </a:cubicBezTo>
                  <a:cubicBezTo>
                    <a:pt x="2154" y="10962"/>
                    <a:pt x="2085" y="10948"/>
                    <a:pt x="2043" y="10934"/>
                  </a:cubicBezTo>
                  <a:cubicBezTo>
                    <a:pt x="1864" y="10893"/>
                    <a:pt x="1864" y="10893"/>
                    <a:pt x="1864" y="10893"/>
                  </a:cubicBezTo>
                  <a:cubicBezTo>
                    <a:pt x="1809" y="10865"/>
                    <a:pt x="1740" y="10838"/>
                    <a:pt x="1684" y="10824"/>
                  </a:cubicBezTo>
                  <a:cubicBezTo>
                    <a:pt x="1505" y="10741"/>
                    <a:pt x="1505" y="10741"/>
                    <a:pt x="1505" y="10741"/>
                  </a:cubicBezTo>
                  <a:cubicBezTo>
                    <a:pt x="1450" y="10713"/>
                    <a:pt x="1367" y="10672"/>
                    <a:pt x="1312" y="10644"/>
                  </a:cubicBezTo>
                  <a:cubicBezTo>
                    <a:pt x="1132" y="10534"/>
                    <a:pt x="1132" y="10534"/>
                    <a:pt x="1132" y="10534"/>
                  </a:cubicBezTo>
                  <a:cubicBezTo>
                    <a:pt x="925" y="10382"/>
                    <a:pt x="911" y="10354"/>
                    <a:pt x="787" y="10229"/>
                  </a:cubicBezTo>
                  <a:cubicBezTo>
                    <a:pt x="663" y="10077"/>
                    <a:pt x="663" y="10077"/>
                    <a:pt x="663" y="10077"/>
                  </a:cubicBezTo>
                  <a:cubicBezTo>
                    <a:pt x="622" y="9994"/>
                    <a:pt x="553" y="9884"/>
                    <a:pt x="525" y="9815"/>
                  </a:cubicBezTo>
                  <a:cubicBezTo>
                    <a:pt x="442" y="9621"/>
                    <a:pt x="442" y="9621"/>
                    <a:pt x="442" y="9621"/>
                  </a:cubicBezTo>
                  <a:cubicBezTo>
                    <a:pt x="428" y="9538"/>
                    <a:pt x="401" y="9442"/>
                    <a:pt x="387" y="9372"/>
                  </a:cubicBezTo>
                  <a:cubicBezTo>
                    <a:pt x="359" y="9165"/>
                    <a:pt x="359" y="9165"/>
                    <a:pt x="359" y="9165"/>
                  </a:cubicBezTo>
                  <a:cubicBezTo>
                    <a:pt x="346" y="9096"/>
                    <a:pt x="332" y="8999"/>
                    <a:pt x="332" y="8930"/>
                  </a:cubicBezTo>
                  <a:cubicBezTo>
                    <a:pt x="318" y="8723"/>
                    <a:pt x="318" y="8723"/>
                    <a:pt x="318" y="8723"/>
                  </a:cubicBezTo>
                  <a:cubicBezTo>
                    <a:pt x="318" y="8654"/>
                    <a:pt x="318" y="8557"/>
                    <a:pt x="318" y="8502"/>
                  </a:cubicBezTo>
                  <a:cubicBezTo>
                    <a:pt x="304" y="8280"/>
                    <a:pt x="304" y="8280"/>
                    <a:pt x="304" y="8280"/>
                  </a:cubicBezTo>
                  <a:cubicBezTo>
                    <a:pt x="304" y="8211"/>
                    <a:pt x="304" y="8128"/>
                    <a:pt x="304" y="8059"/>
                  </a:cubicBezTo>
                  <a:cubicBezTo>
                    <a:pt x="277" y="7852"/>
                    <a:pt x="277" y="7852"/>
                    <a:pt x="277" y="7852"/>
                  </a:cubicBezTo>
                  <a:cubicBezTo>
                    <a:pt x="277" y="7769"/>
                    <a:pt x="277" y="7769"/>
                    <a:pt x="277" y="7769"/>
                  </a:cubicBezTo>
                  <a:cubicBezTo>
                    <a:pt x="235" y="7479"/>
                    <a:pt x="235" y="7479"/>
                    <a:pt x="235" y="7479"/>
                  </a:cubicBezTo>
                  <a:cubicBezTo>
                    <a:pt x="235" y="7396"/>
                    <a:pt x="221" y="7285"/>
                    <a:pt x="208" y="7202"/>
                  </a:cubicBezTo>
                  <a:cubicBezTo>
                    <a:pt x="180" y="6926"/>
                    <a:pt x="180" y="6926"/>
                    <a:pt x="180" y="6926"/>
                  </a:cubicBezTo>
                  <a:cubicBezTo>
                    <a:pt x="166" y="6843"/>
                    <a:pt x="152" y="6732"/>
                    <a:pt x="152" y="6649"/>
                  </a:cubicBezTo>
                  <a:cubicBezTo>
                    <a:pt x="125" y="6373"/>
                    <a:pt x="125" y="6373"/>
                    <a:pt x="125" y="6373"/>
                  </a:cubicBezTo>
                  <a:cubicBezTo>
                    <a:pt x="125" y="6304"/>
                    <a:pt x="111" y="6193"/>
                    <a:pt x="111" y="6110"/>
                  </a:cubicBezTo>
                  <a:cubicBezTo>
                    <a:pt x="83" y="5861"/>
                    <a:pt x="83" y="5861"/>
                    <a:pt x="83" y="5861"/>
                  </a:cubicBezTo>
                  <a:cubicBezTo>
                    <a:pt x="83" y="5778"/>
                    <a:pt x="69" y="5682"/>
                    <a:pt x="69" y="5612"/>
                  </a:cubicBezTo>
                  <a:cubicBezTo>
                    <a:pt x="56" y="5364"/>
                    <a:pt x="56" y="5364"/>
                    <a:pt x="56" y="5364"/>
                  </a:cubicBezTo>
                  <a:cubicBezTo>
                    <a:pt x="56" y="5281"/>
                    <a:pt x="42" y="5184"/>
                    <a:pt x="42" y="5115"/>
                  </a:cubicBezTo>
                  <a:cubicBezTo>
                    <a:pt x="28" y="4880"/>
                    <a:pt x="28" y="4880"/>
                    <a:pt x="28" y="4880"/>
                  </a:cubicBezTo>
                  <a:cubicBezTo>
                    <a:pt x="28" y="4811"/>
                    <a:pt x="28" y="4714"/>
                    <a:pt x="28" y="4645"/>
                  </a:cubicBezTo>
                  <a:cubicBezTo>
                    <a:pt x="14" y="4410"/>
                    <a:pt x="14" y="4410"/>
                    <a:pt x="14" y="4410"/>
                  </a:cubicBezTo>
                  <a:cubicBezTo>
                    <a:pt x="14" y="4341"/>
                    <a:pt x="14" y="4258"/>
                    <a:pt x="14" y="4189"/>
                  </a:cubicBezTo>
                  <a:cubicBezTo>
                    <a:pt x="0" y="3967"/>
                    <a:pt x="0" y="3967"/>
                    <a:pt x="0" y="3967"/>
                  </a:cubicBezTo>
                  <a:cubicBezTo>
                    <a:pt x="0" y="3898"/>
                    <a:pt x="0" y="3815"/>
                    <a:pt x="0" y="3746"/>
                  </a:cubicBezTo>
                  <a:cubicBezTo>
                    <a:pt x="0" y="3539"/>
                    <a:pt x="0" y="3539"/>
                    <a:pt x="0" y="3539"/>
                  </a:cubicBezTo>
                  <a:cubicBezTo>
                    <a:pt x="0" y="3470"/>
                    <a:pt x="0" y="3387"/>
                    <a:pt x="0" y="3332"/>
                  </a:cubicBezTo>
                  <a:cubicBezTo>
                    <a:pt x="0" y="3124"/>
                    <a:pt x="0" y="3124"/>
                    <a:pt x="0" y="3124"/>
                  </a:cubicBezTo>
                  <a:cubicBezTo>
                    <a:pt x="0" y="3055"/>
                    <a:pt x="0" y="2986"/>
                    <a:pt x="0" y="2917"/>
                  </a:cubicBezTo>
                  <a:cubicBezTo>
                    <a:pt x="0" y="2737"/>
                    <a:pt x="0" y="2737"/>
                    <a:pt x="0" y="2737"/>
                  </a:cubicBezTo>
                  <a:cubicBezTo>
                    <a:pt x="14" y="2668"/>
                    <a:pt x="14" y="2599"/>
                    <a:pt x="28" y="2530"/>
                  </a:cubicBezTo>
                  <a:cubicBezTo>
                    <a:pt x="56" y="2350"/>
                    <a:pt x="56" y="2350"/>
                    <a:pt x="56" y="2350"/>
                  </a:cubicBezTo>
                  <a:cubicBezTo>
                    <a:pt x="69" y="2295"/>
                    <a:pt x="83" y="2212"/>
                    <a:pt x="97" y="2157"/>
                  </a:cubicBezTo>
                  <a:cubicBezTo>
                    <a:pt x="152" y="1977"/>
                    <a:pt x="152" y="1977"/>
                    <a:pt x="152" y="1977"/>
                  </a:cubicBezTo>
                  <a:cubicBezTo>
                    <a:pt x="180" y="1922"/>
                    <a:pt x="208" y="1852"/>
                    <a:pt x="235" y="1797"/>
                  </a:cubicBezTo>
                  <a:cubicBezTo>
                    <a:pt x="318" y="1631"/>
                    <a:pt x="318" y="1631"/>
                    <a:pt x="318" y="1631"/>
                  </a:cubicBezTo>
                  <a:cubicBezTo>
                    <a:pt x="359" y="1576"/>
                    <a:pt x="401" y="1507"/>
                    <a:pt x="442" y="1452"/>
                  </a:cubicBezTo>
                  <a:cubicBezTo>
                    <a:pt x="553" y="1300"/>
                    <a:pt x="553" y="1300"/>
                    <a:pt x="553" y="1300"/>
                  </a:cubicBezTo>
                  <a:cubicBezTo>
                    <a:pt x="608" y="1244"/>
                    <a:pt x="677" y="1175"/>
                    <a:pt x="732" y="1120"/>
                  </a:cubicBezTo>
                  <a:cubicBezTo>
                    <a:pt x="870" y="995"/>
                    <a:pt x="870" y="995"/>
                    <a:pt x="870" y="995"/>
                  </a:cubicBezTo>
                  <a:cubicBezTo>
                    <a:pt x="953" y="940"/>
                    <a:pt x="1050" y="871"/>
                    <a:pt x="1146" y="816"/>
                  </a:cubicBezTo>
                  <a:cubicBezTo>
                    <a:pt x="1298" y="733"/>
                    <a:pt x="1298" y="733"/>
                    <a:pt x="1298" y="733"/>
                  </a:cubicBezTo>
                  <a:cubicBezTo>
                    <a:pt x="1408" y="677"/>
                    <a:pt x="1588" y="595"/>
                    <a:pt x="1795" y="525"/>
                  </a:cubicBezTo>
                  <a:cubicBezTo>
                    <a:pt x="1947" y="484"/>
                    <a:pt x="1947" y="484"/>
                    <a:pt x="1947" y="484"/>
                  </a:cubicBezTo>
                  <a:cubicBezTo>
                    <a:pt x="2181" y="415"/>
                    <a:pt x="2347" y="373"/>
                    <a:pt x="2651" y="332"/>
                  </a:cubicBezTo>
                  <a:cubicBezTo>
                    <a:pt x="2816" y="318"/>
                    <a:pt x="2816" y="318"/>
                    <a:pt x="2816" y="318"/>
                  </a:cubicBezTo>
                  <a:cubicBezTo>
                    <a:pt x="2872" y="304"/>
                    <a:pt x="2941" y="304"/>
                    <a:pt x="2982" y="304"/>
                  </a:cubicBezTo>
                  <a:cubicBezTo>
                    <a:pt x="3134" y="290"/>
                    <a:pt x="3134" y="290"/>
                    <a:pt x="3134" y="290"/>
                  </a:cubicBezTo>
                  <a:cubicBezTo>
                    <a:pt x="3189" y="290"/>
                    <a:pt x="3244" y="277"/>
                    <a:pt x="3299" y="277"/>
                  </a:cubicBezTo>
                  <a:cubicBezTo>
                    <a:pt x="3451" y="277"/>
                    <a:pt x="3451" y="277"/>
                    <a:pt x="3451" y="277"/>
                  </a:cubicBezTo>
                  <a:cubicBezTo>
                    <a:pt x="3493" y="277"/>
                    <a:pt x="3562" y="277"/>
                    <a:pt x="3603" y="277"/>
                  </a:cubicBezTo>
                  <a:cubicBezTo>
                    <a:pt x="3755" y="277"/>
                    <a:pt x="3755" y="277"/>
                    <a:pt x="3755" y="277"/>
                  </a:cubicBezTo>
                  <a:cubicBezTo>
                    <a:pt x="3810" y="277"/>
                    <a:pt x="3865" y="277"/>
                    <a:pt x="3907" y="290"/>
                  </a:cubicBezTo>
                  <a:cubicBezTo>
                    <a:pt x="4059" y="290"/>
                    <a:pt x="4059" y="290"/>
                    <a:pt x="4059" y="290"/>
                  </a:cubicBezTo>
                  <a:cubicBezTo>
                    <a:pt x="4114" y="304"/>
                    <a:pt x="4169" y="304"/>
                    <a:pt x="4210" y="304"/>
                  </a:cubicBezTo>
                  <a:cubicBezTo>
                    <a:pt x="4362" y="318"/>
                    <a:pt x="4362" y="318"/>
                    <a:pt x="4362" y="318"/>
                  </a:cubicBezTo>
                  <a:cubicBezTo>
                    <a:pt x="4417" y="332"/>
                    <a:pt x="4473" y="332"/>
                    <a:pt x="4528" y="346"/>
                  </a:cubicBezTo>
                  <a:cubicBezTo>
                    <a:pt x="4680" y="373"/>
                    <a:pt x="4680" y="373"/>
                    <a:pt x="4680" y="373"/>
                  </a:cubicBezTo>
                  <a:cubicBezTo>
                    <a:pt x="4721" y="373"/>
                    <a:pt x="4790" y="387"/>
                    <a:pt x="4845" y="401"/>
                  </a:cubicBezTo>
                  <a:cubicBezTo>
                    <a:pt x="4997" y="442"/>
                    <a:pt x="4997" y="442"/>
                    <a:pt x="4997" y="442"/>
                  </a:cubicBezTo>
                  <a:cubicBezTo>
                    <a:pt x="5052" y="456"/>
                    <a:pt x="5121" y="470"/>
                    <a:pt x="5177" y="484"/>
                  </a:cubicBezTo>
                  <a:cubicBezTo>
                    <a:pt x="5342" y="539"/>
                    <a:pt x="5342" y="539"/>
                    <a:pt x="5342" y="539"/>
                  </a:cubicBezTo>
                  <a:cubicBezTo>
                    <a:pt x="5397" y="553"/>
                    <a:pt x="5480" y="581"/>
                    <a:pt x="5536" y="608"/>
                  </a:cubicBezTo>
                  <a:cubicBezTo>
                    <a:pt x="5701" y="677"/>
                    <a:pt x="5701" y="677"/>
                    <a:pt x="5701" y="677"/>
                  </a:cubicBezTo>
                  <a:cubicBezTo>
                    <a:pt x="5770" y="705"/>
                    <a:pt x="5867" y="760"/>
                    <a:pt x="5936" y="788"/>
                  </a:cubicBezTo>
                  <a:cubicBezTo>
                    <a:pt x="5825" y="733"/>
                    <a:pt x="5701" y="677"/>
                    <a:pt x="5563" y="636"/>
                  </a:cubicBezTo>
                  <a:cubicBezTo>
                    <a:pt x="5508" y="622"/>
                    <a:pt x="5425" y="595"/>
                    <a:pt x="5370" y="581"/>
                  </a:cubicBezTo>
                  <a:cubicBezTo>
                    <a:pt x="3120" y="0"/>
                    <a:pt x="442" y="912"/>
                    <a:pt x="1657" y="3055"/>
                  </a:cubicBezTo>
                  <a:cubicBezTo>
                    <a:pt x="2140" y="3926"/>
                    <a:pt x="2140" y="3926"/>
                    <a:pt x="2388" y="6193"/>
                  </a:cubicBezTo>
                  <a:cubicBezTo>
                    <a:pt x="2457" y="6829"/>
                    <a:pt x="2554" y="7451"/>
                    <a:pt x="2609" y="8073"/>
                  </a:cubicBezTo>
                  <a:cubicBezTo>
                    <a:pt x="2664" y="8640"/>
                    <a:pt x="2057" y="9179"/>
                    <a:pt x="2540" y="9773"/>
                  </a:cubicBezTo>
                  <a:cubicBezTo>
                    <a:pt x="3493" y="10934"/>
                    <a:pt x="6322" y="10755"/>
                    <a:pt x="6654" y="9165"/>
                  </a:cubicBezTo>
                  <a:cubicBezTo>
                    <a:pt x="6750" y="8667"/>
                    <a:pt x="7150" y="3166"/>
                    <a:pt x="7068" y="2502"/>
                  </a:cubicBezTo>
                  <a:cubicBezTo>
                    <a:pt x="6930" y="1355"/>
                    <a:pt x="6170" y="857"/>
                    <a:pt x="5563" y="636"/>
                  </a:cubicBezTo>
                  <a:cubicBezTo>
                    <a:pt x="5701" y="677"/>
                    <a:pt x="5825" y="733"/>
                    <a:pt x="5936" y="78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72" name="Freeform 58"/>
            <p:cNvSpPr>
              <a:spLocks noChangeAspect="1"/>
            </p:cNvSpPr>
            <p:nvPr/>
          </p:nvSpPr>
          <p:spPr bwMode="auto">
            <a:xfrm>
              <a:off x="953" y="1062"/>
              <a:ext cx="1416" cy="2547"/>
            </a:xfrm>
            <a:custGeom>
              <a:avLst/>
              <a:gdLst>
                <a:gd name="T0" fmla="*/ 0 w 7359"/>
                <a:gd name="T1" fmla="*/ 0 h 11275"/>
                <a:gd name="T2" fmla="*/ 0 w 7359"/>
                <a:gd name="T3" fmla="*/ 0 h 11275"/>
                <a:gd name="T4" fmla="*/ 0 w 7359"/>
                <a:gd name="T5" fmla="*/ 0 h 11275"/>
                <a:gd name="T6" fmla="*/ 0 w 7359"/>
                <a:gd name="T7" fmla="*/ 0 h 11275"/>
                <a:gd name="T8" fmla="*/ 0 w 7359"/>
                <a:gd name="T9" fmla="*/ 0 h 11275"/>
                <a:gd name="T10" fmla="*/ 0 w 7359"/>
                <a:gd name="T11" fmla="*/ 0 h 11275"/>
                <a:gd name="T12" fmla="*/ 0 w 7359"/>
                <a:gd name="T13" fmla="*/ 0 h 11275"/>
                <a:gd name="T14" fmla="*/ 0 w 7359"/>
                <a:gd name="T15" fmla="*/ 0 h 11275"/>
                <a:gd name="T16" fmla="*/ 0 w 7359"/>
                <a:gd name="T17" fmla="*/ 0 h 11275"/>
                <a:gd name="T18" fmla="*/ 0 w 7359"/>
                <a:gd name="T19" fmla="*/ 0 h 11275"/>
                <a:gd name="T20" fmla="*/ 0 w 7359"/>
                <a:gd name="T21" fmla="*/ 0 h 11275"/>
                <a:gd name="T22" fmla="*/ 0 w 7359"/>
                <a:gd name="T23" fmla="*/ 0 h 11275"/>
                <a:gd name="T24" fmla="*/ 0 w 7359"/>
                <a:gd name="T25" fmla="*/ 0 h 11275"/>
                <a:gd name="T26" fmla="*/ 0 w 7359"/>
                <a:gd name="T27" fmla="*/ 0 h 11275"/>
                <a:gd name="T28" fmla="*/ 0 w 7359"/>
                <a:gd name="T29" fmla="*/ 0 h 11275"/>
                <a:gd name="T30" fmla="*/ 0 w 7359"/>
                <a:gd name="T31" fmla="*/ 0 h 11275"/>
                <a:gd name="T32" fmla="*/ 0 w 7359"/>
                <a:gd name="T33" fmla="*/ 0 h 11275"/>
                <a:gd name="T34" fmla="*/ 0 w 7359"/>
                <a:gd name="T35" fmla="*/ 0 h 11275"/>
                <a:gd name="T36" fmla="*/ 0 w 7359"/>
                <a:gd name="T37" fmla="*/ 0 h 11275"/>
                <a:gd name="T38" fmla="*/ 0 w 7359"/>
                <a:gd name="T39" fmla="*/ 0 h 11275"/>
                <a:gd name="T40" fmla="*/ 0 w 7359"/>
                <a:gd name="T41" fmla="*/ 0 h 11275"/>
                <a:gd name="T42" fmla="*/ 0 w 7359"/>
                <a:gd name="T43" fmla="*/ 0 h 11275"/>
                <a:gd name="T44" fmla="*/ 0 w 7359"/>
                <a:gd name="T45" fmla="*/ 0 h 11275"/>
                <a:gd name="T46" fmla="*/ 0 w 7359"/>
                <a:gd name="T47" fmla="*/ 0 h 11275"/>
                <a:gd name="T48" fmla="*/ 0 w 7359"/>
                <a:gd name="T49" fmla="*/ 0 h 11275"/>
                <a:gd name="T50" fmla="*/ 0 w 7359"/>
                <a:gd name="T51" fmla="*/ 0 h 11275"/>
                <a:gd name="T52" fmla="*/ 0 w 7359"/>
                <a:gd name="T53" fmla="*/ 0 h 11275"/>
                <a:gd name="T54" fmla="*/ 0 w 7359"/>
                <a:gd name="T55" fmla="*/ 0 h 11275"/>
                <a:gd name="T56" fmla="*/ 0 w 7359"/>
                <a:gd name="T57" fmla="*/ 0 h 11275"/>
                <a:gd name="T58" fmla="*/ 0 w 7359"/>
                <a:gd name="T59" fmla="*/ 0 h 11275"/>
                <a:gd name="T60" fmla="*/ 0 w 7359"/>
                <a:gd name="T61" fmla="*/ 0 h 11275"/>
                <a:gd name="T62" fmla="*/ 0 w 7359"/>
                <a:gd name="T63" fmla="*/ 0 h 11275"/>
                <a:gd name="T64" fmla="*/ 0 w 7359"/>
                <a:gd name="T65" fmla="*/ 0 h 11275"/>
                <a:gd name="T66" fmla="*/ 0 w 7359"/>
                <a:gd name="T67" fmla="*/ 0 h 11275"/>
                <a:gd name="T68" fmla="*/ 0 w 7359"/>
                <a:gd name="T69" fmla="*/ 0 h 11275"/>
                <a:gd name="T70" fmla="*/ 0 w 7359"/>
                <a:gd name="T71" fmla="*/ 0 h 11275"/>
                <a:gd name="T72" fmla="*/ 0 w 7359"/>
                <a:gd name="T73" fmla="*/ 0 h 11275"/>
                <a:gd name="T74" fmla="*/ 0 w 7359"/>
                <a:gd name="T75" fmla="*/ 0 h 11275"/>
                <a:gd name="T76" fmla="*/ 0 w 7359"/>
                <a:gd name="T77" fmla="*/ 0 h 11275"/>
                <a:gd name="T78" fmla="*/ 0 w 7359"/>
                <a:gd name="T79" fmla="*/ 0 h 11275"/>
                <a:gd name="T80" fmla="*/ 0 w 7359"/>
                <a:gd name="T81" fmla="*/ 0 h 11275"/>
                <a:gd name="T82" fmla="*/ 0 w 7359"/>
                <a:gd name="T83" fmla="*/ 0 h 11275"/>
                <a:gd name="T84" fmla="*/ 0 w 7359"/>
                <a:gd name="T85" fmla="*/ 0 h 11275"/>
                <a:gd name="T86" fmla="*/ 0 w 7359"/>
                <a:gd name="T87" fmla="*/ 0 h 11275"/>
                <a:gd name="T88" fmla="*/ 0 w 7359"/>
                <a:gd name="T89" fmla="*/ 0 h 11275"/>
                <a:gd name="T90" fmla="*/ 0 w 7359"/>
                <a:gd name="T91" fmla="*/ 0 h 112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359"/>
                <a:gd name="T139" fmla="*/ 0 h 11275"/>
                <a:gd name="T140" fmla="*/ 7359 w 7359"/>
                <a:gd name="T141" fmla="*/ 11275 h 112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359" h="11275">
                  <a:moveTo>
                    <a:pt x="7027" y="2307"/>
                  </a:moveTo>
                  <a:cubicBezTo>
                    <a:pt x="7083" y="2542"/>
                    <a:pt x="7083" y="2542"/>
                    <a:pt x="7096" y="2680"/>
                  </a:cubicBezTo>
                  <a:cubicBezTo>
                    <a:pt x="7110" y="2874"/>
                    <a:pt x="7110" y="2874"/>
                    <a:pt x="7110" y="2874"/>
                  </a:cubicBezTo>
                  <a:cubicBezTo>
                    <a:pt x="7110" y="2929"/>
                    <a:pt x="7124" y="3012"/>
                    <a:pt x="7124" y="3067"/>
                  </a:cubicBezTo>
                  <a:cubicBezTo>
                    <a:pt x="7124" y="3275"/>
                    <a:pt x="7124" y="3275"/>
                    <a:pt x="7124" y="3275"/>
                  </a:cubicBezTo>
                  <a:cubicBezTo>
                    <a:pt x="7124" y="3330"/>
                    <a:pt x="7124" y="3413"/>
                    <a:pt x="7110" y="3468"/>
                  </a:cubicBezTo>
                  <a:cubicBezTo>
                    <a:pt x="7110" y="3689"/>
                    <a:pt x="7110" y="3689"/>
                    <a:pt x="7110" y="3689"/>
                  </a:cubicBezTo>
                  <a:cubicBezTo>
                    <a:pt x="7110" y="3744"/>
                    <a:pt x="7110" y="3827"/>
                    <a:pt x="7110" y="3896"/>
                  </a:cubicBezTo>
                  <a:cubicBezTo>
                    <a:pt x="7110" y="4117"/>
                    <a:pt x="7110" y="4117"/>
                    <a:pt x="7110" y="4117"/>
                  </a:cubicBezTo>
                  <a:cubicBezTo>
                    <a:pt x="7110" y="4186"/>
                    <a:pt x="7110" y="4269"/>
                    <a:pt x="7096" y="4338"/>
                  </a:cubicBezTo>
                  <a:cubicBezTo>
                    <a:pt x="7096" y="4560"/>
                    <a:pt x="7096" y="4560"/>
                    <a:pt x="7096" y="4560"/>
                  </a:cubicBezTo>
                  <a:cubicBezTo>
                    <a:pt x="7096" y="4629"/>
                    <a:pt x="7096" y="4725"/>
                    <a:pt x="7083" y="4794"/>
                  </a:cubicBezTo>
                  <a:cubicBezTo>
                    <a:pt x="7083" y="5029"/>
                    <a:pt x="7083" y="5029"/>
                    <a:pt x="7083" y="5029"/>
                  </a:cubicBezTo>
                  <a:cubicBezTo>
                    <a:pt x="7069" y="5098"/>
                    <a:pt x="7069" y="5195"/>
                    <a:pt x="7069" y="5264"/>
                  </a:cubicBezTo>
                  <a:cubicBezTo>
                    <a:pt x="7055" y="5499"/>
                    <a:pt x="7055" y="5499"/>
                    <a:pt x="7055" y="5499"/>
                  </a:cubicBezTo>
                  <a:cubicBezTo>
                    <a:pt x="7055" y="5582"/>
                    <a:pt x="7041" y="5679"/>
                    <a:pt x="7041" y="5748"/>
                  </a:cubicBezTo>
                  <a:cubicBezTo>
                    <a:pt x="7027" y="6010"/>
                    <a:pt x="7027" y="6010"/>
                    <a:pt x="7027" y="6010"/>
                  </a:cubicBezTo>
                  <a:cubicBezTo>
                    <a:pt x="7014" y="6079"/>
                    <a:pt x="7014" y="6190"/>
                    <a:pt x="7000" y="6259"/>
                  </a:cubicBezTo>
                  <a:cubicBezTo>
                    <a:pt x="6986" y="6522"/>
                    <a:pt x="6986" y="6522"/>
                    <a:pt x="6986" y="6522"/>
                  </a:cubicBezTo>
                  <a:cubicBezTo>
                    <a:pt x="6972" y="6605"/>
                    <a:pt x="6958" y="6715"/>
                    <a:pt x="6958" y="6798"/>
                  </a:cubicBezTo>
                  <a:cubicBezTo>
                    <a:pt x="6931" y="7060"/>
                    <a:pt x="6931" y="7060"/>
                    <a:pt x="6931" y="7060"/>
                  </a:cubicBezTo>
                  <a:cubicBezTo>
                    <a:pt x="6917" y="7143"/>
                    <a:pt x="6903" y="7254"/>
                    <a:pt x="6903" y="7337"/>
                  </a:cubicBezTo>
                  <a:cubicBezTo>
                    <a:pt x="6862" y="7627"/>
                    <a:pt x="6862" y="7627"/>
                    <a:pt x="6862" y="7627"/>
                  </a:cubicBezTo>
                  <a:cubicBezTo>
                    <a:pt x="6848" y="7710"/>
                    <a:pt x="6834" y="7834"/>
                    <a:pt x="6834" y="7917"/>
                  </a:cubicBezTo>
                  <a:cubicBezTo>
                    <a:pt x="6807" y="8124"/>
                    <a:pt x="6807" y="8124"/>
                    <a:pt x="6807" y="8124"/>
                  </a:cubicBezTo>
                  <a:cubicBezTo>
                    <a:pt x="6793" y="8276"/>
                    <a:pt x="6793" y="8276"/>
                    <a:pt x="6793" y="8276"/>
                  </a:cubicBezTo>
                  <a:cubicBezTo>
                    <a:pt x="6793" y="8498"/>
                    <a:pt x="6793" y="8498"/>
                    <a:pt x="6793" y="8498"/>
                  </a:cubicBezTo>
                  <a:cubicBezTo>
                    <a:pt x="6779" y="8553"/>
                    <a:pt x="6779" y="8649"/>
                    <a:pt x="6779" y="8705"/>
                  </a:cubicBezTo>
                  <a:cubicBezTo>
                    <a:pt x="6779" y="8926"/>
                    <a:pt x="6779" y="8926"/>
                    <a:pt x="6779" y="8926"/>
                  </a:cubicBezTo>
                  <a:cubicBezTo>
                    <a:pt x="6765" y="8995"/>
                    <a:pt x="6765" y="9092"/>
                    <a:pt x="6751" y="9147"/>
                  </a:cubicBezTo>
                  <a:cubicBezTo>
                    <a:pt x="6738" y="9368"/>
                    <a:pt x="6738" y="9368"/>
                    <a:pt x="6738" y="9368"/>
                  </a:cubicBezTo>
                  <a:cubicBezTo>
                    <a:pt x="6724" y="9437"/>
                    <a:pt x="6710" y="9520"/>
                    <a:pt x="6696" y="9589"/>
                  </a:cubicBezTo>
                  <a:cubicBezTo>
                    <a:pt x="6641" y="9796"/>
                    <a:pt x="6641" y="9796"/>
                    <a:pt x="6641" y="9796"/>
                  </a:cubicBezTo>
                  <a:cubicBezTo>
                    <a:pt x="6613" y="9865"/>
                    <a:pt x="6572" y="9948"/>
                    <a:pt x="6544" y="10017"/>
                  </a:cubicBezTo>
                  <a:cubicBezTo>
                    <a:pt x="6448" y="10197"/>
                    <a:pt x="6448" y="10197"/>
                    <a:pt x="6448" y="10197"/>
                  </a:cubicBezTo>
                  <a:cubicBezTo>
                    <a:pt x="6379" y="10266"/>
                    <a:pt x="6296" y="10377"/>
                    <a:pt x="6241" y="10446"/>
                  </a:cubicBezTo>
                  <a:cubicBezTo>
                    <a:pt x="6103" y="10570"/>
                    <a:pt x="6103" y="10570"/>
                    <a:pt x="6103" y="10570"/>
                  </a:cubicBezTo>
                  <a:cubicBezTo>
                    <a:pt x="5923" y="10708"/>
                    <a:pt x="5882" y="10736"/>
                    <a:pt x="5661" y="10846"/>
                  </a:cubicBezTo>
                  <a:cubicBezTo>
                    <a:pt x="5523" y="10916"/>
                    <a:pt x="5523" y="10916"/>
                    <a:pt x="5523" y="10916"/>
                  </a:cubicBezTo>
                  <a:cubicBezTo>
                    <a:pt x="5178" y="11054"/>
                    <a:pt x="4901" y="11137"/>
                    <a:pt x="4377" y="11220"/>
                  </a:cubicBezTo>
                  <a:cubicBezTo>
                    <a:pt x="4225" y="11233"/>
                    <a:pt x="4225" y="11233"/>
                    <a:pt x="4225" y="11233"/>
                  </a:cubicBezTo>
                  <a:cubicBezTo>
                    <a:pt x="4184" y="11233"/>
                    <a:pt x="4115" y="11247"/>
                    <a:pt x="4073" y="11247"/>
                  </a:cubicBezTo>
                  <a:cubicBezTo>
                    <a:pt x="3921" y="11261"/>
                    <a:pt x="3921" y="11261"/>
                    <a:pt x="3921" y="11261"/>
                  </a:cubicBezTo>
                  <a:cubicBezTo>
                    <a:pt x="3880" y="11261"/>
                    <a:pt x="3825" y="11261"/>
                    <a:pt x="3783" y="11261"/>
                  </a:cubicBezTo>
                  <a:cubicBezTo>
                    <a:pt x="3645" y="11261"/>
                    <a:pt x="3645" y="11261"/>
                    <a:pt x="3645" y="11261"/>
                  </a:cubicBezTo>
                  <a:cubicBezTo>
                    <a:pt x="3604" y="11261"/>
                    <a:pt x="3548" y="11275"/>
                    <a:pt x="3507" y="11275"/>
                  </a:cubicBezTo>
                  <a:cubicBezTo>
                    <a:pt x="3369" y="11261"/>
                    <a:pt x="3369" y="11261"/>
                    <a:pt x="3369" y="11261"/>
                  </a:cubicBezTo>
                  <a:cubicBezTo>
                    <a:pt x="3328" y="11261"/>
                    <a:pt x="3272" y="11261"/>
                    <a:pt x="3231" y="11261"/>
                  </a:cubicBezTo>
                  <a:cubicBezTo>
                    <a:pt x="3093" y="11247"/>
                    <a:pt x="3093" y="11247"/>
                    <a:pt x="3093" y="11247"/>
                  </a:cubicBezTo>
                  <a:cubicBezTo>
                    <a:pt x="3051" y="11247"/>
                    <a:pt x="2996" y="11247"/>
                    <a:pt x="2955" y="11233"/>
                  </a:cubicBezTo>
                  <a:cubicBezTo>
                    <a:pt x="2803" y="11220"/>
                    <a:pt x="2803" y="11220"/>
                    <a:pt x="2803" y="11220"/>
                  </a:cubicBezTo>
                  <a:cubicBezTo>
                    <a:pt x="2762" y="11220"/>
                    <a:pt x="2706" y="11206"/>
                    <a:pt x="2665" y="11206"/>
                  </a:cubicBezTo>
                  <a:cubicBezTo>
                    <a:pt x="2513" y="11178"/>
                    <a:pt x="2513" y="11178"/>
                    <a:pt x="2513" y="11178"/>
                  </a:cubicBezTo>
                  <a:cubicBezTo>
                    <a:pt x="2472" y="11178"/>
                    <a:pt x="2403" y="11164"/>
                    <a:pt x="2361" y="11150"/>
                  </a:cubicBezTo>
                  <a:cubicBezTo>
                    <a:pt x="2209" y="11109"/>
                    <a:pt x="2209" y="11109"/>
                    <a:pt x="2209" y="11109"/>
                  </a:cubicBezTo>
                  <a:cubicBezTo>
                    <a:pt x="2154" y="11095"/>
                    <a:pt x="2085" y="11081"/>
                    <a:pt x="2044" y="11068"/>
                  </a:cubicBezTo>
                  <a:cubicBezTo>
                    <a:pt x="1864" y="11026"/>
                    <a:pt x="1864" y="11026"/>
                    <a:pt x="1864" y="11026"/>
                  </a:cubicBezTo>
                  <a:cubicBezTo>
                    <a:pt x="1809" y="10998"/>
                    <a:pt x="1740" y="10971"/>
                    <a:pt x="1685" y="10957"/>
                  </a:cubicBezTo>
                  <a:cubicBezTo>
                    <a:pt x="1505" y="10874"/>
                    <a:pt x="1505" y="10874"/>
                    <a:pt x="1505" y="10874"/>
                  </a:cubicBezTo>
                  <a:cubicBezTo>
                    <a:pt x="1450" y="10846"/>
                    <a:pt x="1367" y="10805"/>
                    <a:pt x="1312" y="10777"/>
                  </a:cubicBezTo>
                  <a:cubicBezTo>
                    <a:pt x="1133" y="10667"/>
                    <a:pt x="1133" y="10667"/>
                    <a:pt x="1133" y="10667"/>
                  </a:cubicBezTo>
                  <a:cubicBezTo>
                    <a:pt x="925" y="10515"/>
                    <a:pt x="912" y="10487"/>
                    <a:pt x="787" y="10363"/>
                  </a:cubicBezTo>
                  <a:cubicBezTo>
                    <a:pt x="663" y="10211"/>
                    <a:pt x="663" y="10211"/>
                    <a:pt x="663" y="10211"/>
                  </a:cubicBezTo>
                  <a:cubicBezTo>
                    <a:pt x="622" y="10128"/>
                    <a:pt x="553" y="10017"/>
                    <a:pt x="525" y="9948"/>
                  </a:cubicBezTo>
                  <a:cubicBezTo>
                    <a:pt x="442" y="9755"/>
                    <a:pt x="442" y="9755"/>
                    <a:pt x="442" y="9755"/>
                  </a:cubicBezTo>
                  <a:cubicBezTo>
                    <a:pt x="428" y="9672"/>
                    <a:pt x="401" y="9575"/>
                    <a:pt x="387" y="9506"/>
                  </a:cubicBezTo>
                  <a:cubicBezTo>
                    <a:pt x="359" y="9299"/>
                    <a:pt x="359" y="9299"/>
                    <a:pt x="359" y="9299"/>
                  </a:cubicBezTo>
                  <a:cubicBezTo>
                    <a:pt x="346" y="9230"/>
                    <a:pt x="332" y="9133"/>
                    <a:pt x="332" y="9064"/>
                  </a:cubicBezTo>
                  <a:cubicBezTo>
                    <a:pt x="318" y="8857"/>
                    <a:pt x="318" y="8857"/>
                    <a:pt x="318" y="8857"/>
                  </a:cubicBezTo>
                  <a:cubicBezTo>
                    <a:pt x="318" y="8788"/>
                    <a:pt x="318" y="8691"/>
                    <a:pt x="318" y="8636"/>
                  </a:cubicBezTo>
                  <a:cubicBezTo>
                    <a:pt x="304" y="8415"/>
                    <a:pt x="304" y="8415"/>
                    <a:pt x="304" y="8415"/>
                  </a:cubicBezTo>
                  <a:cubicBezTo>
                    <a:pt x="304" y="8346"/>
                    <a:pt x="304" y="8263"/>
                    <a:pt x="304" y="8194"/>
                  </a:cubicBezTo>
                  <a:cubicBezTo>
                    <a:pt x="277" y="7986"/>
                    <a:pt x="277" y="7986"/>
                    <a:pt x="277" y="7986"/>
                  </a:cubicBezTo>
                  <a:cubicBezTo>
                    <a:pt x="277" y="7903"/>
                    <a:pt x="277" y="7903"/>
                    <a:pt x="277" y="7903"/>
                  </a:cubicBezTo>
                  <a:cubicBezTo>
                    <a:pt x="235" y="7613"/>
                    <a:pt x="235" y="7613"/>
                    <a:pt x="235" y="7613"/>
                  </a:cubicBezTo>
                  <a:cubicBezTo>
                    <a:pt x="235" y="7530"/>
                    <a:pt x="221" y="7420"/>
                    <a:pt x="208" y="7337"/>
                  </a:cubicBezTo>
                  <a:cubicBezTo>
                    <a:pt x="180" y="7060"/>
                    <a:pt x="180" y="7060"/>
                    <a:pt x="180" y="7060"/>
                  </a:cubicBezTo>
                  <a:cubicBezTo>
                    <a:pt x="166" y="6978"/>
                    <a:pt x="152" y="6867"/>
                    <a:pt x="152" y="6784"/>
                  </a:cubicBezTo>
                  <a:cubicBezTo>
                    <a:pt x="125" y="6508"/>
                    <a:pt x="125" y="6508"/>
                    <a:pt x="125" y="6508"/>
                  </a:cubicBezTo>
                  <a:cubicBezTo>
                    <a:pt x="125" y="6439"/>
                    <a:pt x="111" y="6328"/>
                    <a:pt x="111" y="6245"/>
                  </a:cubicBezTo>
                  <a:cubicBezTo>
                    <a:pt x="83" y="5997"/>
                    <a:pt x="83" y="5997"/>
                    <a:pt x="83" y="5997"/>
                  </a:cubicBezTo>
                  <a:cubicBezTo>
                    <a:pt x="83" y="5914"/>
                    <a:pt x="69" y="5817"/>
                    <a:pt x="69" y="5748"/>
                  </a:cubicBezTo>
                  <a:cubicBezTo>
                    <a:pt x="56" y="5499"/>
                    <a:pt x="56" y="5499"/>
                    <a:pt x="56" y="5499"/>
                  </a:cubicBezTo>
                  <a:cubicBezTo>
                    <a:pt x="56" y="5416"/>
                    <a:pt x="42" y="5320"/>
                    <a:pt x="42" y="5250"/>
                  </a:cubicBezTo>
                  <a:cubicBezTo>
                    <a:pt x="28" y="5016"/>
                    <a:pt x="28" y="5016"/>
                    <a:pt x="28" y="5016"/>
                  </a:cubicBezTo>
                  <a:cubicBezTo>
                    <a:pt x="28" y="4946"/>
                    <a:pt x="28" y="4850"/>
                    <a:pt x="28" y="4781"/>
                  </a:cubicBezTo>
                  <a:cubicBezTo>
                    <a:pt x="14" y="4546"/>
                    <a:pt x="14" y="4546"/>
                    <a:pt x="14" y="4546"/>
                  </a:cubicBezTo>
                  <a:cubicBezTo>
                    <a:pt x="14" y="4477"/>
                    <a:pt x="14" y="4394"/>
                    <a:pt x="14" y="4325"/>
                  </a:cubicBezTo>
                  <a:cubicBezTo>
                    <a:pt x="0" y="4104"/>
                    <a:pt x="0" y="4104"/>
                    <a:pt x="0" y="4104"/>
                  </a:cubicBezTo>
                  <a:cubicBezTo>
                    <a:pt x="0" y="4034"/>
                    <a:pt x="0" y="3952"/>
                    <a:pt x="0" y="3882"/>
                  </a:cubicBezTo>
                  <a:cubicBezTo>
                    <a:pt x="0" y="3675"/>
                    <a:pt x="0" y="3675"/>
                    <a:pt x="0" y="3675"/>
                  </a:cubicBezTo>
                  <a:cubicBezTo>
                    <a:pt x="0" y="3606"/>
                    <a:pt x="0" y="3523"/>
                    <a:pt x="0" y="3468"/>
                  </a:cubicBezTo>
                  <a:cubicBezTo>
                    <a:pt x="0" y="3261"/>
                    <a:pt x="0" y="3261"/>
                    <a:pt x="0" y="3261"/>
                  </a:cubicBezTo>
                  <a:cubicBezTo>
                    <a:pt x="0" y="3192"/>
                    <a:pt x="0" y="3123"/>
                    <a:pt x="0" y="3053"/>
                  </a:cubicBezTo>
                  <a:cubicBezTo>
                    <a:pt x="0" y="2874"/>
                    <a:pt x="0" y="2874"/>
                    <a:pt x="0" y="2874"/>
                  </a:cubicBezTo>
                  <a:cubicBezTo>
                    <a:pt x="14" y="2805"/>
                    <a:pt x="14" y="2736"/>
                    <a:pt x="28" y="2667"/>
                  </a:cubicBezTo>
                  <a:cubicBezTo>
                    <a:pt x="56" y="2487"/>
                    <a:pt x="56" y="2487"/>
                    <a:pt x="56" y="2487"/>
                  </a:cubicBezTo>
                  <a:cubicBezTo>
                    <a:pt x="69" y="2432"/>
                    <a:pt x="83" y="2349"/>
                    <a:pt x="97" y="2293"/>
                  </a:cubicBezTo>
                  <a:cubicBezTo>
                    <a:pt x="152" y="2114"/>
                    <a:pt x="152" y="2114"/>
                    <a:pt x="152" y="2114"/>
                  </a:cubicBezTo>
                  <a:cubicBezTo>
                    <a:pt x="180" y="2059"/>
                    <a:pt x="208" y="1990"/>
                    <a:pt x="235" y="1934"/>
                  </a:cubicBezTo>
                  <a:cubicBezTo>
                    <a:pt x="318" y="1768"/>
                    <a:pt x="318" y="1768"/>
                    <a:pt x="318" y="1768"/>
                  </a:cubicBezTo>
                  <a:cubicBezTo>
                    <a:pt x="359" y="1713"/>
                    <a:pt x="401" y="1644"/>
                    <a:pt x="442" y="1589"/>
                  </a:cubicBezTo>
                  <a:cubicBezTo>
                    <a:pt x="553" y="1437"/>
                    <a:pt x="553" y="1437"/>
                    <a:pt x="553" y="1437"/>
                  </a:cubicBezTo>
                  <a:cubicBezTo>
                    <a:pt x="608" y="1382"/>
                    <a:pt x="677" y="1312"/>
                    <a:pt x="732" y="1257"/>
                  </a:cubicBezTo>
                  <a:cubicBezTo>
                    <a:pt x="870" y="1133"/>
                    <a:pt x="870" y="1133"/>
                    <a:pt x="870" y="1133"/>
                  </a:cubicBezTo>
                  <a:cubicBezTo>
                    <a:pt x="953" y="1078"/>
                    <a:pt x="1050" y="1008"/>
                    <a:pt x="1146" y="953"/>
                  </a:cubicBezTo>
                  <a:cubicBezTo>
                    <a:pt x="1298" y="870"/>
                    <a:pt x="1298" y="870"/>
                    <a:pt x="1298" y="870"/>
                  </a:cubicBezTo>
                  <a:cubicBezTo>
                    <a:pt x="1409" y="815"/>
                    <a:pt x="1588" y="732"/>
                    <a:pt x="1795" y="663"/>
                  </a:cubicBezTo>
                  <a:cubicBezTo>
                    <a:pt x="1947" y="622"/>
                    <a:pt x="1947" y="622"/>
                    <a:pt x="1947" y="622"/>
                  </a:cubicBezTo>
                  <a:cubicBezTo>
                    <a:pt x="2182" y="552"/>
                    <a:pt x="2347" y="511"/>
                    <a:pt x="2651" y="470"/>
                  </a:cubicBezTo>
                  <a:cubicBezTo>
                    <a:pt x="2817" y="456"/>
                    <a:pt x="2817" y="456"/>
                    <a:pt x="2817" y="456"/>
                  </a:cubicBezTo>
                  <a:cubicBezTo>
                    <a:pt x="2872" y="442"/>
                    <a:pt x="2941" y="442"/>
                    <a:pt x="2982" y="442"/>
                  </a:cubicBezTo>
                  <a:cubicBezTo>
                    <a:pt x="3134" y="428"/>
                    <a:pt x="3134" y="428"/>
                    <a:pt x="3134" y="428"/>
                  </a:cubicBezTo>
                  <a:cubicBezTo>
                    <a:pt x="3190" y="428"/>
                    <a:pt x="3245" y="414"/>
                    <a:pt x="3300" y="414"/>
                  </a:cubicBezTo>
                  <a:cubicBezTo>
                    <a:pt x="3452" y="414"/>
                    <a:pt x="3452" y="414"/>
                    <a:pt x="3452" y="414"/>
                  </a:cubicBezTo>
                  <a:cubicBezTo>
                    <a:pt x="3493" y="414"/>
                    <a:pt x="3562" y="414"/>
                    <a:pt x="3604" y="414"/>
                  </a:cubicBezTo>
                  <a:cubicBezTo>
                    <a:pt x="3756" y="414"/>
                    <a:pt x="3756" y="414"/>
                    <a:pt x="3756" y="414"/>
                  </a:cubicBezTo>
                  <a:cubicBezTo>
                    <a:pt x="3811" y="414"/>
                    <a:pt x="3866" y="414"/>
                    <a:pt x="3907" y="428"/>
                  </a:cubicBezTo>
                  <a:cubicBezTo>
                    <a:pt x="4059" y="428"/>
                    <a:pt x="4059" y="428"/>
                    <a:pt x="4059" y="428"/>
                  </a:cubicBezTo>
                  <a:cubicBezTo>
                    <a:pt x="4115" y="442"/>
                    <a:pt x="4170" y="442"/>
                    <a:pt x="4211" y="442"/>
                  </a:cubicBezTo>
                  <a:cubicBezTo>
                    <a:pt x="4363" y="456"/>
                    <a:pt x="4363" y="456"/>
                    <a:pt x="4363" y="456"/>
                  </a:cubicBezTo>
                  <a:cubicBezTo>
                    <a:pt x="4418" y="470"/>
                    <a:pt x="4473" y="470"/>
                    <a:pt x="4529" y="483"/>
                  </a:cubicBezTo>
                  <a:cubicBezTo>
                    <a:pt x="4681" y="511"/>
                    <a:pt x="4681" y="511"/>
                    <a:pt x="4681" y="511"/>
                  </a:cubicBezTo>
                  <a:cubicBezTo>
                    <a:pt x="4722" y="511"/>
                    <a:pt x="4791" y="525"/>
                    <a:pt x="4846" y="539"/>
                  </a:cubicBezTo>
                  <a:cubicBezTo>
                    <a:pt x="4998" y="580"/>
                    <a:pt x="4998" y="580"/>
                    <a:pt x="4998" y="580"/>
                  </a:cubicBezTo>
                  <a:cubicBezTo>
                    <a:pt x="5053" y="594"/>
                    <a:pt x="5122" y="608"/>
                    <a:pt x="5178" y="622"/>
                  </a:cubicBezTo>
                  <a:cubicBezTo>
                    <a:pt x="5343" y="677"/>
                    <a:pt x="5343" y="677"/>
                    <a:pt x="5343" y="677"/>
                  </a:cubicBezTo>
                  <a:cubicBezTo>
                    <a:pt x="5398" y="691"/>
                    <a:pt x="5481" y="718"/>
                    <a:pt x="5536" y="746"/>
                  </a:cubicBezTo>
                  <a:cubicBezTo>
                    <a:pt x="5702" y="815"/>
                    <a:pt x="5702" y="815"/>
                    <a:pt x="5702" y="815"/>
                  </a:cubicBezTo>
                  <a:cubicBezTo>
                    <a:pt x="5771" y="843"/>
                    <a:pt x="5868" y="898"/>
                    <a:pt x="5937" y="926"/>
                  </a:cubicBezTo>
                  <a:cubicBezTo>
                    <a:pt x="5840" y="884"/>
                    <a:pt x="5840" y="884"/>
                    <a:pt x="5840" y="884"/>
                  </a:cubicBezTo>
                  <a:cubicBezTo>
                    <a:pt x="3990" y="0"/>
                    <a:pt x="511" y="456"/>
                    <a:pt x="1326" y="2749"/>
                  </a:cubicBezTo>
                  <a:cubicBezTo>
                    <a:pt x="1478" y="3205"/>
                    <a:pt x="1864" y="3565"/>
                    <a:pt x="1975" y="4048"/>
                  </a:cubicBezTo>
                  <a:cubicBezTo>
                    <a:pt x="2140" y="4670"/>
                    <a:pt x="2071" y="5320"/>
                    <a:pt x="2140" y="5969"/>
                  </a:cubicBezTo>
                  <a:cubicBezTo>
                    <a:pt x="2223" y="6867"/>
                    <a:pt x="2334" y="7682"/>
                    <a:pt x="2389" y="8069"/>
                  </a:cubicBezTo>
                  <a:cubicBezTo>
                    <a:pt x="2458" y="8677"/>
                    <a:pt x="1878" y="9271"/>
                    <a:pt x="2334" y="9879"/>
                  </a:cubicBezTo>
                  <a:cubicBezTo>
                    <a:pt x="3300" y="11164"/>
                    <a:pt x="5951" y="10874"/>
                    <a:pt x="6544" y="9727"/>
                  </a:cubicBezTo>
                  <a:cubicBezTo>
                    <a:pt x="6793" y="9257"/>
                    <a:pt x="7359" y="3233"/>
                    <a:pt x="6945" y="2072"/>
                  </a:cubicBezTo>
                  <a:cubicBezTo>
                    <a:pt x="7000" y="2252"/>
                    <a:pt x="7000" y="2252"/>
                    <a:pt x="7000" y="2252"/>
                  </a:cubicBezTo>
                  <a:cubicBezTo>
                    <a:pt x="7027" y="2307"/>
                    <a:pt x="7027" y="2307"/>
                    <a:pt x="7027" y="230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73" name="Freeform 59"/>
            <p:cNvSpPr>
              <a:spLocks noChangeAspect="1"/>
            </p:cNvSpPr>
            <p:nvPr/>
          </p:nvSpPr>
          <p:spPr bwMode="auto">
            <a:xfrm>
              <a:off x="2089" y="1269"/>
              <a:ext cx="30" cy="21"/>
            </a:xfrm>
            <a:custGeom>
              <a:avLst/>
              <a:gdLst>
                <a:gd name="T0" fmla="*/ 0 w 159"/>
                <a:gd name="T1" fmla="*/ 0 h 92"/>
                <a:gd name="T2" fmla="*/ 0 w 159"/>
                <a:gd name="T3" fmla="*/ 0 h 92"/>
                <a:gd name="T4" fmla="*/ 0 w 159"/>
                <a:gd name="T5" fmla="*/ 0 h 92"/>
                <a:gd name="T6" fmla="*/ 0 w 159"/>
                <a:gd name="T7" fmla="*/ 0 h 92"/>
                <a:gd name="T8" fmla="*/ 0 60000 65536"/>
                <a:gd name="T9" fmla="*/ 0 60000 65536"/>
                <a:gd name="T10" fmla="*/ 0 60000 65536"/>
                <a:gd name="T11" fmla="*/ 0 60000 65536"/>
                <a:gd name="T12" fmla="*/ 0 w 159"/>
                <a:gd name="T13" fmla="*/ 0 h 92"/>
                <a:gd name="T14" fmla="*/ 159 w 159"/>
                <a:gd name="T15" fmla="*/ 92 h 92"/>
              </a:gdLst>
              <a:ahLst/>
              <a:cxnLst>
                <a:cxn ang="T8">
                  <a:pos x="T0" y="T1"/>
                </a:cxn>
                <a:cxn ang="T9">
                  <a:pos x="T2" y="T3"/>
                </a:cxn>
                <a:cxn ang="T10">
                  <a:pos x="T4" y="T5"/>
                </a:cxn>
                <a:cxn ang="T11">
                  <a:pos x="T6" y="T7"/>
                </a:cxn>
              </a:cxnLst>
              <a:rect l="T12" t="T13" r="T14" b="T15"/>
              <a:pathLst>
                <a:path w="159" h="92">
                  <a:moveTo>
                    <a:pt x="40" y="14"/>
                  </a:moveTo>
                  <a:cubicBezTo>
                    <a:pt x="80" y="40"/>
                    <a:pt x="119" y="66"/>
                    <a:pt x="159" y="92"/>
                  </a:cubicBezTo>
                  <a:cubicBezTo>
                    <a:pt x="106" y="66"/>
                    <a:pt x="53" y="27"/>
                    <a:pt x="0" y="0"/>
                  </a:cubicBezTo>
                  <a:cubicBezTo>
                    <a:pt x="14" y="0"/>
                    <a:pt x="27" y="14"/>
                    <a:pt x="40" y="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74" name="Freeform 60"/>
            <p:cNvSpPr>
              <a:spLocks noChangeAspect="1"/>
            </p:cNvSpPr>
            <p:nvPr/>
          </p:nvSpPr>
          <p:spPr bwMode="auto">
            <a:xfrm>
              <a:off x="932" y="1091"/>
              <a:ext cx="1408" cy="2518"/>
            </a:xfrm>
            <a:custGeom>
              <a:avLst/>
              <a:gdLst>
                <a:gd name="T0" fmla="*/ 0 w 7325"/>
                <a:gd name="T1" fmla="*/ 0 h 11150"/>
                <a:gd name="T2" fmla="*/ 0 w 7325"/>
                <a:gd name="T3" fmla="*/ 0 h 11150"/>
                <a:gd name="T4" fmla="*/ 0 w 7325"/>
                <a:gd name="T5" fmla="*/ 0 h 11150"/>
                <a:gd name="T6" fmla="*/ 0 w 7325"/>
                <a:gd name="T7" fmla="*/ 0 h 11150"/>
                <a:gd name="T8" fmla="*/ 0 w 7325"/>
                <a:gd name="T9" fmla="*/ 0 h 11150"/>
                <a:gd name="T10" fmla="*/ 0 w 7325"/>
                <a:gd name="T11" fmla="*/ 0 h 11150"/>
                <a:gd name="T12" fmla="*/ 0 w 7325"/>
                <a:gd name="T13" fmla="*/ 0 h 11150"/>
                <a:gd name="T14" fmla="*/ 0 w 7325"/>
                <a:gd name="T15" fmla="*/ 0 h 11150"/>
                <a:gd name="T16" fmla="*/ 0 w 7325"/>
                <a:gd name="T17" fmla="*/ 0 h 11150"/>
                <a:gd name="T18" fmla="*/ 0 w 7325"/>
                <a:gd name="T19" fmla="*/ 0 h 11150"/>
                <a:gd name="T20" fmla="*/ 0 w 7325"/>
                <a:gd name="T21" fmla="*/ 0 h 11150"/>
                <a:gd name="T22" fmla="*/ 0 w 7325"/>
                <a:gd name="T23" fmla="*/ 0 h 11150"/>
                <a:gd name="T24" fmla="*/ 0 w 7325"/>
                <a:gd name="T25" fmla="*/ 0 h 11150"/>
                <a:gd name="T26" fmla="*/ 0 w 7325"/>
                <a:gd name="T27" fmla="*/ 0 h 11150"/>
                <a:gd name="T28" fmla="*/ 0 w 7325"/>
                <a:gd name="T29" fmla="*/ 0 h 11150"/>
                <a:gd name="T30" fmla="*/ 0 w 7325"/>
                <a:gd name="T31" fmla="*/ 0 h 11150"/>
                <a:gd name="T32" fmla="*/ 0 w 7325"/>
                <a:gd name="T33" fmla="*/ 0 h 11150"/>
                <a:gd name="T34" fmla="*/ 0 w 7325"/>
                <a:gd name="T35" fmla="*/ 0 h 11150"/>
                <a:gd name="T36" fmla="*/ 0 w 7325"/>
                <a:gd name="T37" fmla="*/ 0 h 11150"/>
                <a:gd name="T38" fmla="*/ 0 w 7325"/>
                <a:gd name="T39" fmla="*/ 0 h 11150"/>
                <a:gd name="T40" fmla="*/ 0 w 7325"/>
                <a:gd name="T41" fmla="*/ 0 h 11150"/>
                <a:gd name="T42" fmla="*/ 0 w 7325"/>
                <a:gd name="T43" fmla="*/ 0 h 11150"/>
                <a:gd name="T44" fmla="*/ 0 w 7325"/>
                <a:gd name="T45" fmla="*/ 0 h 11150"/>
                <a:gd name="T46" fmla="*/ 0 w 7325"/>
                <a:gd name="T47" fmla="*/ 0 h 11150"/>
                <a:gd name="T48" fmla="*/ 0 w 7325"/>
                <a:gd name="T49" fmla="*/ 0 h 11150"/>
                <a:gd name="T50" fmla="*/ 0 w 7325"/>
                <a:gd name="T51" fmla="*/ 0 h 11150"/>
                <a:gd name="T52" fmla="*/ 0 w 7325"/>
                <a:gd name="T53" fmla="*/ 0 h 11150"/>
                <a:gd name="T54" fmla="*/ 0 w 7325"/>
                <a:gd name="T55" fmla="*/ 0 h 11150"/>
                <a:gd name="T56" fmla="*/ 0 w 7325"/>
                <a:gd name="T57" fmla="*/ 0 h 11150"/>
                <a:gd name="T58" fmla="*/ 0 w 7325"/>
                <a:gd name="T59" fmla="*/ 0 h 11150"/>
                <a:gd name="T60" fmla="*/ 0 w 7325"/>
                <a:gd name="T61" fmla="*/ 0 h 11150"/>
                <a:gd name="T62" fmla="*/ 0 w 7325"/>
                <a:gd name="T63" fmla="*/ 0 h 11150"/>
                <a:gd name="T64" fmla="*/ 0 w 7325"/>
                <a:gd name="T65" fmla="*/ 0 h 11150"/>
                <a:gd name="T66" fmla="*/ 0 w 7325"/>
                <a:gd name="T67" fmla="*/ 0 h 11150"/>
                <a:gd name="T68" fmla="*/ 0 w 7325"/>
                <a:gd name="T69" fmla="*/ 0 h 11150"/>
                <a:gd name="T70" fmla="*/ 0 w 7325"/>
                <a:gd name="T71" fmla="*/ 0 h 11150"/>
                <a:gd name="T72" fmla="*/ 0 w 7325"/>
                <a:gd name="T73" fmla="*/ 0 h 11150"/>
                <a:gd name="T74" fmla="*/ 0 w 7325"/>
                <a:gd name="T75" fmla="*/ 0 h 11150"/>
                <a:gd name="T76" fmla="*/ 0 w 7325"/>
                <a:gd name="T77" fmla="*/ 0 h 11150"/>
                <a:gd name="T78" fmla="*/ 0 w 7325"/>
                <a:gd name="T79" fmla="*/ 0 h 11150"/>
                <a:gd name="T80" fmla="*/ 0 w 7325"/>
                <a:gd name="T81" fmla="*/ 0 h 11150"/>
                <a:gd name="T82" fmla="*/ 0 w 7325"/>
                <a:gd name="T83" fmla="*/ 0 h 11150"/>
                <a:gd name="T84" fmla="*/ 0 w 7325"/>
                <a:gd name="T85" fmla="*/ 0 h 11150"/>
                <a:gd name="T86" fmla="*/ 0 w 7325"/>
                <a:gd name="T87" fmla="*/ 0 h 11150"/>
                <a:gd name="T88" fmla="*/ 0 w 7325"/>
                <a:gd name="T89" fmla="*/ 0 h 11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25"/>
                <a:gd name="T136" fmla="*/ 0 h 11150"/>
                <a:gd name="T137" fmla="*/ 7325 w 7325"/>
                <a:gd name="T138" fmla="*/ 11150 h 111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25" h="11150">
                  <a:moveTo>
                    <a:pt x="7214" y="2556"/>
                  </a:moveTo>
                  <a:cubicBezTo>
                    <a:pt x="7228" y="2639"/>
                    <a:pt x="7242" y="2763"/>
                    <a:pt x="7242" y="2943"/>
                  </a:cubicBezTo>
                  <a:cubicBezTo>
                    <a:pt x="7242" y="3150"/>
                    <a:pt x="7242" y="3150"/>
                    <a:pt x="7242" y="3150"/>
                  </a:cubicBezTo>
                  <a:cubicBezTo>
                    <a:pt x="7242" y="3205"/>
                    <a:pt x="7242" y="3288"/>
                    <a:pt x="7228" y="3343"/>
                  </a:cubicBezTo>
                  <a:cubicBezTo>
                    <a:pt x="7228" y="3564"/>
                    <a:pt x="7228" y="3564"/>
                    <a:pt x="7228" y="3564"/>
                  </a:cubicBezTo>
                  <a:cubicBezTo>
                    <a:pt x="7228" y="3620"/>
                    <a:pt x="7228" y="3703"/>
                    <a:pt x="7228" y="3772"/>
                  </a:cubicBezTo>
                  <a:cubicBezTo>
                    <a:pt x="7228" y="3993"/>
                    <a:pt x="7228" y="3993"/>
                    <a:pt x="7228" y="3993"/>
                  </a:cubicBezTo>
                  <a:cubicBezTo>
                    <a:pt x="7228" y="4062"/>
                    <a:pt x="7228" y="4145"/>
                    <a:pt x="7214" y="4214"/>
                  </a:cubicBezTo>
                  <a:cubicBezTo>
                    <a:pt x="7214" y="4435"/>
                    <a:pt x="7214" y="4435"/>
                    <a:pt x="7214" y="4435"/>
                  </a:cubicBezTo>
                  <a:cubicBezTo>
                    <a:pt x="7214" y="4504"/>
                    <a:pt x="7214" y="4601"/>
                    <a:pt x="7200" y="4670"/>
                  </a:cubicBezTo>
                  <a:cubicBezTo>
                    <a:pt x="7200" y="4905"/>
                    <a:pt x="7200" y="4905"/>
                    <a:pt x="7200" y="4905"/>
                  </a:cubicBezTo>
                  <a:cubicBezTo>
                    <a:pt x="7187" y="4974"/>
                    <a:pt x="7187" y="5070"/>
                    <a:pt x="7187" y="5140"/>
                  </a:cubicBezTo>
                  <a:cubicBezTo>
                    <a:pt x="7173" y="5374"/>
                    <a:pt x="7173" y="5374"/>
                    <a:pt x="7173" y="5374"/>
                  </a:cubicBezTo>
                  <a:cubicBezTo>
                    <a:pt x="7173" y="5457"/>
                    <a:pt x="7159" y="5554"/>
                    <a:pt x="7159" y="5623"/>
                  </a:cubicBezTo>
                  <a:cubicBezTo>
                    <a:pt x="7145" y="5886"/>
                    <a:pt x="7145" y="5886"/>
                    <a:pt x="7145" y="5886"/>
                  </a:cubicBezTo>
                  <a:cubicBezTo>
                    <a:pt x="7131" y="5955"/>
                    <a:pt x="7131" y="6065"/>
                    <a:pt x="7117" y="6134"/>
                  </a:cubicBezTo>
                  <a:cubicBezTo>
                    <a:pt x="7104" y="6397"/>
                    <a:pt x="7104" y="6397"/>
                    <a:pt x="7104" y="6397"/>
                  </a:cubicBezTo>
                  <a:cubicBezTo>
                    <a:pt x="7090" y="6480"/>
                    <a:pt x="7076" y="6590"/>
                    <a:pt x="7076" y="6673"/>
                  </a:cubicBezTo>
                  <a:cubicBezTo>
                    <a:pt x="7048" y="6936"/>
                    <a:pt x="7048" y="6936"/>
                    <a:pt x="7048" y="6936"/>
                  </a:cubicBezTo>
                  <a:cubicBezTo>
                    <a:pt x="7035" y="7019"/>
                    <a:pt x="7021" y="7129"/>
                    <a:pt x="7021" y="7212"/>
                  </a:cubicBezTo>
                  <a:cubicBezTo>
                    <a:pt x="6979" y="7502"/>
                    <a:pt x="6979" y="7502"/>
                    <a:pt x="6979" y="7502"/>
                  </a:cubicBezTo>
                  <a:cubicBezTo>
                    <a:pt x="6965" y="7585"/>
                    <a:pt x="6952" y="7709"/>
                    <a:pt x="6952" y="7792"/>
                  </a:cubicBezTo>
                  <a:cubicBezTo>
                    <a:pt x="6924" y="8000"/>
                    <a:pt x="6924" y="8000"/>
                    <a:pt x="6924" y="8000"/>
                  </a:cubicBezTo>
                  <a:cubicBezTo>
                    <a:pt x="6910" y="8152"/>
                    <a:pt x="6910" y="8152"/>
                    <a:pt x="6910" y="8152"/>
                  </a:cubicBezTo>
                  <a:cubicBezTo>
                    <a:pt x="6910" y="8373"/>
                    <a:pt x="6910" y="8373"/>
                    <a:pt x="6910" y="8373"/>
                  </a:cubicBezTo>
                  <a:cubicBezTo>
                    <a:pt x="6896" y="8428"/>
                    <a:pt x="6896" y="8525"/>
                    <a:pt x="6896" y="8580"/>
                  </a:cubicBezTo>
                  <a:cubicBezTo>
                    <a:pt x="6896" y="8801"/>
                    <a:pt x="6896" y="8801"/>
                    <a:pt x="6896" y="8801"/>
                  </a:cubicBezTo>
                  <a:cubicBezTo>
                    <a:pt x="6883" y="8870"/>
                    <a:pt x="6883" y="8967"/>
                    <a:pt x="6869" y="9022"/>
                  </a:cubicBezTo>
                  <a:cubicBezTo>
                    <a:pt x="6855" y="9243"/>
                    <a:pt x="6855" y="9243"/>
                    <a:pt x="6855" y="9243"/>
                  </a:cubicBezTo>
                  <a:cubicBezTo>
                    <a:pt x="6841" y="9312"/>
                    <a:pt x="6827" y="9395"/>
                    <a:pt x="6813" y="9464"/>
                  </a:cubicBezTo>
                  <a:cubicBezTo>
                    <a:pt x="6758" y="9671"/>
                    <a:pt x="6758" y="9671"/>
                    <a:pt x="6758" y="9671"/>
                  </a:cubicBezTo>
                  <a:cubicBezTo>
                    <a:pt x="6731" y="9741"/>
                    <a:pt x="6689" y="9823"/>
                    <a:pt x="6661" y="9892"/>
                  </a:cubicBezTo>
                  <a:cubicBezTo>
                    <a:pt x="6565" y="10072"/>
                    <a:pt x="6565" y="10072"/>
                    <a:pt x="6565" y="10072"/>
                  </a:cubicBezTo>
                  <a:cubicBezTo>
                    <a:pt x="6496" y="10141"/>
                    <a:pt x="6413" y="10252"/>
                    <a:pt x="6357" y="10321"/>
                  </a:cubicBezTo>
                  <a:cubicBezTo>
                    <a:pt x="6219" y="10445"/>
                    <a:pt x="6219" y="10445"/>
                    <a:pt x="6219" y="10445"/>
                  </a:cubicBezTo>
                  <a:cubicBezTo>
                    <a:pt x="6039" y="10583"/>
                    <a:pt x="5998" y="10611"/>
                    <a:pt x="5777" y="10721"/>
                  </a:cubicBezTo>
                  <a:cubicBezTo>
                    <a:pt x="5639" y="10791"/>
                    <a:pt x="5639" y="10791"/>
                    <a:pt x="5639" y="10791"/>
                  </a:cubicBezTo>
                  <a:cubicBezTo>
                    <a:pt x="5293" y="10929"/>
                    <a:pt x="5017" y="11012"/>
                    <a:pt x="4492" y="11095"/>
                  </a:cubicBezTo>
                  <a:cubicBezTo>
                    <a:pt x="4340" y="11108"/>
                    <a:pt x="4340" y="11108"/>
                    <a:pt x="4340" y="11108"/>
                  </a:cubicBezTo>
                  <a:cubicBezTo>
                    <a:pt x="4298" y="11108"/>
                    <a:pt x="4229" y="11122"/>
                    <a:pt x="4187" y="11122"/>
                  </a:cubicBezTo>
                  <a:cubicBezTo>
                    <a:pt x="4035" y="11136"/>
                    <a:pt x="4035" y="11136"/>
                    <a:pt x="4035" y="11136"/>
                  </a:cubicBezTo>
                  <a:cubicBezTo>
                    <a:pt x="3994" y="11136"/>
                    <a:pt x="3939" y="11136"/>
                    <a:pt x="3897" y="11136"/>
                  </a:cubicBezTo>
                  <a:cubicBezTo>
                    <a:pt x="3759" y="11136"/>
                    <a:pt x="3759" y="11136"/>
                    <a:pt x="3759" y="11136"/>
                  </a:cubicBezTo>
                  <a:cubicBezTo>
                    <a:pt x="3718" y="11136"/>
                    <a:pt x="3662" y="11150"/>
                    <a:pt x="3621" y="11150"/>
                  </a:cubicBezTo>
                  <a:cubicBezTo>
                    <a:pt x="3483" y="11136"/>
                    <a:pt x="3483" y="11136"/>
                    <a:pt x="3483" y="11136"/>
                  </a:cubicBezTo>
                  <a:cubicBezTo>
                    <a:pt x="3441" y="11136"/>
                    <a:pt x="3386" y="11136"/>
                    <a:pt x="3344" y="11136"/>
                  </a:cubicBezTo>
                  <a:cubicBezTo>
                    <a:pt x="3206" y="11122"/>
                    <a:pt x="3206" y="11122"/>
                    <a:pt x="3206" y="11122"/>
                  </a:cubicBezTo>
                  <a:cubicBezTo>
                    <a:pt x="3165" y="11122"/>
                    <a:pt x="3109" y="11122"/>
                    <a:pt x="3068" y="11108"/>
                  </a:cubicBezTo>
                  <a:cubicBezTo>
                    <a:pt x="2916" y="11095"/>
                    <a:pt x="2916" y="11095"/>
                    <a:pt x="2916" y="11095"/>
                  </a:cubicBezTo>
                  <a:cubicBezTo>
                    <a:pt x="2875" y="11095"/>
                    <a:pt x="2819" y="11081"/>
                    <a:pt x="2778" y="11081"/>
                  </a:cubicBezTo>
                  <a:cubicBezTo>
                    <a:pt x="2626" y="11053"/>
                    <a:pt x="2626" y="11053"/>
                    <a:pt x="2626" y="11053"/>
                  </a:cubicBezTo>
                  <a:cubicBezTo>
                    <a:pt x="2584" y="11053"/>
                    <a:pt x="2515" y="11039"/>
                    <a:pt x="2474" y="11025"/>
                  </a:cubicBezTo>
                  <a:cubicBezTo>
                    <a:pt x="2322" y="10984"/>
                    <a:pt x="2322" y="10984"/>
                    <a:pt x="2322" y="10984"/>
                  </a:cubicBezTo>
                  <a:cubicBezTo>
                    <a:pt x="2266" y="10970"/>
                    <a:pt x="2197" y="10956"/>
                    <a:pt x="2156" y="10943"/>
                  </a:cubicBezTo>
                  <a:cubicBezTo>
                    <a:pt x="1976" y="10901"/>
                    <a:pt x="1976" y="10901"/>
                    <a:pt x="1976" y="10901"/>
                  </a:cubicBezTo>
                  <a:cubicBezTo>
                    <a:pt x="1921" y="10873"/>
                    <a:pt x="1852" y="10846"/>
                    <a:pt x="1797" y="10832"/>
                  </a:cubicBezTo>
                  <a:cubicBezTo>
                    <a:pt x="1617" y="10749"/>
                    <a:pt x="1617" y="10749"/>
                    <a:pt x="1617" y="10749"/>
                  </a:cubicBezTo>
                  <a:cubicBezTo>
                    <a:pt x="1562" y="10721"/>
                    <a:pt x="1479" y="10680"/>
                    <a:pt x="1423" y="10652"/>
                  </a:cubicBezTo>
                  <a:cubicBezTo>
                    <a:pt x="1244" y="10542"/>
                    <a:pt x="1244" y="10542"/>
                    <a:pt x="1244" y="10542"/>
                  </a:cubicBezTo>
                  <a:cubicBezTo>
                    <a:pt x="1036" y="10390"/>
                    <a:pt x="1023" y="10362"/>
                    <a:pt x="898" y="10238"/>
                  </a:cubicBezTo>
                  <a:cubicBezTo>
                    <a:pt x="774" y="10086"/>
                    <a:pt x="774" y="10086"/>
                    <a:pt x="774" y="10086"/>
                  </a:cubicBezTo>
                  <a:cubicBezTo>
                    <a:pt x="732" y="10003"/>
                    <a:pt x="663" y="9892"/>
                    <a:pt x="636" y="9823"/>
                  </a:cubicBezTo>
                  <a:cubicBezTo>
                    <a:pt x="553" y="9630"/>
                    <a:pt x="553" y="9630"/>
                    <a:pt x="553" y="9630"/>
                  </a:cubicBezTo>
                  <a:cubicBezTo>
                    <a:pt x="539" y="9547"/>
                    <a:pt x="511" y="9450"/>
                    <a:pt x="497" y="9381"/>
                  </a:cubicBezTo>
                  <a:cubicBezTo>
                    <a:pt x="470" y="9174"/>
                    <a:pt x="470" y="9174"/>
                    <a:pt x="470" y="9174"/>
                  </a:cubicBezTo>
                  <a:cubicBezTo>
                    <a:pt x="456" y="9105"/>
                    <a:pt x="442" y="9008"/>
                    <a:pt x="442" y="8939"/>
                  </a:cubicBezTo>
                  <a:cubicBezTo>
                    <a:pt x="428" y="8732"/>
                    <a:pt x="428" y="8732"/>
                    <a:pt x="428" y="8732"/>
                  </a:cubicBezTo>
                  <a:cubicBezTo>
                    <a:pt x="428" y="8663"/>
                    <a:pt x="428" y="8566"/>
                    <a:pt x="428" y="8511"/>
                  </a:cubicBezTo>
                  <a:cubicBezTo>
                    <a:pt x="414" y="8290"/>
                    <a:pt x="414" y="8290"/>
                    <a:pt x="414" y="8290"/>
                  </a:cubicBezTo>
                  <a:cubicBezTo>
                    <a:pt x="414" y="8221"/>
                    <a:pt x="414" y="8138"/>
                    <a:pt x="414" y="8069"/>
                  </a:cubicBezTo>
                  <a:cubicBezTo>
                    <a:pt x="387" y="7861"/>
                    <a:pt x="387" y="7861"/>
                    <a:pt x="387" y="7861"/>
                  </a:cubicBezTo>
                  <a:cubicBezTo>
                    <a:pt x="387" y="7779"/>
                    <a:pt x="387" y="7779"/>
                    <a:pt x="387" y="7779"/>
                  </a:cubicBezTo>
                  <a:cubicBezTo>
                    <a:pt x="345" y="7488"/>
                    <a:pt x="345" y="7488"/>
                    <a:pt x="345" y="7488"/>
                  </a:cubicBezTo>
                  <a:cubicBezTo>
                    <a:pt x="345" y="7406"/>
                    <a:pt x="332" y="7295"/>
                    <a:pt x="318" y="7212"/>
                  </a:cubicBezTo>
                  <a:cubicBezTo>
                    <a:pt x="290" y="6936"/>
                    <a:pt x="290" y="6936"/>
                    <a:pt x="290" y="6936"/>
                  </a:cubicBezTo>
                  <a:cubicBezTo>
                    <a:pt x="276" y="6853"/>
                    <a:pt x="262" y="6742"/>
                    <a:pt x="262" y="6659"/>
                  </a:cubicBezTo>
                  <a:cubicBezTo>
                    <a:pt x="235" y="6383"/>
                    <a:pt x="235" y="6383"/>
                    <a:pt x="235" y="6383"/>
                  </a:cubicBezTo>
                  <a:cubicBezTo>
                    <a:pt x="235" y="6314"/>
                    <a:pt x="221" y="6203"/>
                    <a:pt x="221" y="6121"/>
                  </a:cubicBezTo>
                  <a:cubicBezTo>
                    <a:pt x="193" y="5872"/>
                    <a:pt x="193" y="5872"/>
                    <a:pt x="193" y="5872"/>
                  </a:cubicBezTo>
                  <a:cubicBezTo>
                    <a:pt x="193" y="5789"/>
                    <a:pt x="179" y="5692"/>
                    <a:pt x="179" y="5623"/>
                  </a:cubicBezTo>
                  <a:cubicBezTo>
                    <a:pt x="166" y="5374"/>
                    <a:pt x="166" y="5374"/>
                    <a:pt x="166" y="5374"/>
                  </a:cubicBezTo>
                  <a:cubicBezTo>
                    <a:pt x="166" y="5292"/>
                    <a:pt x="152" y="5195"/>
                    <a:pt x="152" y="5126"/>
                  </a:cubicBezTo>
                  <a:cubicBezTo>
                    <a:pt x="138" y="4891"/>
                    <a:pt x="138" y="4891"/>
                    <a:pt x="138" y="4891"/>
                  </a:cubicBezTo>
                  <a:cubicBezTo>
                    <a:pt x="138" y="4822"/>
                    <a:pt x="138" y="4725"/>
                    <a:pt x="138" y="4656"/>
                  </a:cubicBezTo>
                  <a:cubicBezTo>
                    <a:pt x="124" y="4421"/>
                    <a:pt x="124" y="4421"/>
                    <a:pt x="124" y="4421"/>
                  </a:cubicBezTo>
                  <a:cubicBezTo>
                    <a:pt x="124" y="4352"/>
                    <a:pt x="124" y="4269"/>
                    <a:pt x="124" y="4200"/>
                  </a:cubicBezTo>
                  <a:cubicBezTo>
                    <a:pt x="110" y="3979"/>
                    <a:pt x="110" y="3979"/>
                    <a:pt x="110" y="3979"/>
                  </a:cubicBezTo>
                  <a:cubicBezTo>
                    <a:pt x="110" y="3910"/>
                    <a:pt x="110" y="3827"/>
                    <a:pt x="110" y="3758"/>
                  </a:cubicBezTo>
                  <a:cubicBezTo>
                    <a:pt x="110" y="3551"/>
                    <a:pt x="110" y="3551"/>
                    <a:pt x="110" y="3551"/>
                  </a:cubicBezTo>
                  <a:cubicBezTo>
                    <a:pt x="110" y="3482"/>
                    <a:pt x="110" y="3399"/>
                    <a:pt x="110" y="3343"/>
                  </a:cubicBezTo>
                  <a:cubicBezTo>
                    <a:pt x="110" y="3136"/>
                    <a:pt x="110" y="3136"/>
                    <a:pt x="110" y="3136"/>
                  </a:cubicBezTo>
                  <a:cubicBezTo>
                    <a:pt x="110" y="3067"/>
                    <a:pt x="110" y="2998"/>
                    <a:pt x="110" y="2929"/>
                  </a:cubicBezTo>
                  <a:cubicBezTo>
                    <a:pt x="110" y="2749"/>
                    <a:pt x="110" y="2749"/>
                    <a:pt x="110" y="2749"/>
                  </a:cubicBezTo>
                  <a:cubicBezTo>
                    <a:pt x="124" y="2680"/>
                    <a:pt x="124" y="2611"/>
                    <a:pt x="138" y="2542"/>
                  </a:cubicBezTo>
                  <a:cubicBezTo>
                    <a:pt x="166" y="2362"/>
                    <a:pt x="166" y="2362"/>
                    <a:pt x="166" y="2362"/>
                  </a:cubicBezTo>
                  <a:cubicBezTo>
                    <a:pt x="179" y="2307"/>
                    <a:pt x="193" y="2224"/>
                    <a:pt x="207" y="2169"/>
                  </a:cubicBezTo>
                  <a:cubicBezTo>
                    <a:pt x="262" y="1989"/>
                    <a:pt x="262" y="1989"/>
                    <a:pt x="262" y="1989"/>
                  </a:cubicBezTo>
                  <a:cubicBezTo>
                    <a:pt x="290" y="1934"/>
                    <a:pt x="318" y="1865"/>
                    <a:pt x="345" y="1810"/>
                  </a:cubicBezTo>
                  <a:cubicBezTo>
                    <a:pt x="428" y="1644"/>
                    <a:pt x="428" y="1644"/>
                    <a:pt x="428" y="1644"/>
                  </a:cubicBezTo>
                  <a:cubicBezTo>
                    <a:pt x="470" y="1589"/>
                    <a:pt x="511" y="1520"/>
                    <a:pt x="553" y="1464"/>
                  </a:cubicBezTo>
                  <a:cubicBezTo>
                    <a:pt x="663" y="1312"/>
                    <a:pt x="663" y="1312"/>
                    <a:pt x="663" y="1312"/>
                  </a:cubicBezTo>
                  <a:cubicBezTo>
                    <a:pt x="718" y="1257"/>
                    <a:pt x="788" y="1188"/>
                    <a:pt x="843" y="1133"/>
                  </a:cubicBezTo>
                  <a:cubicBezTo>
                    <a:pt x="981" y="1008"/>
                    <a:pt x="981" y="1008"/>
                    <a:pt x="981" y="1008"/>
                  </a:cubicBezTo>
                  <a:cubicBezTo>
                    <a:pt x="1064" y="953"/>
                    <a:pt x="1161" y="884"/>
                    <a:pt x="1257" y="829"/>
                  </a:cubicBezTo>
                  <a:cubicBezTo>
                    <a:pt x="1410" y="746"/>
                    <a:pt x="1410" y="746"/>
                    <a:pt x="1410" y="746"/>
                  </a:cubicBezTo>
                  <a:cubicBezTo>
                    <a:pt x="1520" y="691"/>
                    <a:pt x="1700" y="608"/>
                    <a:pt x="1907" y="539"/>
                  </a:cubicBezTo>
                  <a:cubicBezTo>
                    <a:pt x="2059" y="497"/>
                    <a:pt x="2059" y="497"/>
                    <a:pt x="2059" y="497"/>
                  </a:cubicBezTo>
                  <a:cubicBezTo>
                    <a:pt x="2294" y="428"/>
                    <a:pt x="2460" y="387"/>
                    <a:pt x="2764" y="345"/>
                  </a:cubicBezTo>
                  <a:cubicBezTo>
                    <a:pt x="2930" y="331"/>
                    <a:pt x="2930" y="331"/>
                    <a:pt x="2930" y="331"/>
                  </a:cubicBezTo>
                  <a:cubicBezTo>
                    <a:pt x="2985" y="318"/>
                    <a:pt x="3054" y="318"/>
                    <a:pt x="3096" y="318"/>
                  </a:cubicBezTo>
                  <a:cubicBezTo>
                    <a:pt x="3248" y="304"/>
                    <a:pt x="3248" y="304"/>
                    <a:pt x="3248" y="304"/>
                  </a:cubicBezTo>
                  <a:cubicBezTo>
                    <a:pt x="3303" y="304"/>
                    <a:pt x="3358" y="290"/>
                    <a:pt x="3414" y="290"/>
                  </a:cubicBezTo>
                  <a:cubicBezTo>
                    <a:pt x="3566" y="290"/>
                    <a:pt x="3566" y="290"/>
                    <a:pt x="3566" y="290"/>
                  </a:cubicBezTo>
                  <a:cubicBezTo>
                    <a:pt x="3607" y="290"/>
                    <a:pt x="3676" y="290"/>
                    <a:pt x="3718" y="290"/>
                  </a:cubicBezTo>
                  <a:cubicBezTo>
                    <a:pt x="3870" y="290"/>
                    <a:pt x="3870" y="290"/>
                    <a:pt x="3870" y="290"/>
                  </a:cubicBezTo>
                  <a:cubicBezTo>
                    <a:pt x="3925" y="290"/>
                    <a:pt x="3980" y="290"/>
                    <a:pt x="4022" y="304"/>
                  </a:cubicBezTo>
                  <a:cubicBezTo>
                    <a:pt x="4174" y="304"/>
                    <a:pt x="4174" y="304"/>
                    <a:pt x="4174" y="304"/>
                  </a:cubicBezTo>
                  <a:cubicBezTo>
                    <a:pt x="4229" y="318"/>
                    <a:pt x="4284" y="318"/>
                    <a:pt x="4326" y="318"/>
                  </a:cubicBezTo>
                  <a:cubicBezTo>
                    <a:pt x="4478" y="331"/>
                    <a:pt x="4478" y="331"/>
                    <a:pt x="4478" y="331"/>
                  </a:cubicBezTo>
                  <a:cubicBezTo>
                    <a:pt x="4533" y="345"/>
                    <a:pt x="4588" y="345"/>
                    <a:pt x="4644" y="359"/>
                  </a:cubicBezTo>
                  <a:cubicBezTo>
                    <a:pt x="4796" y="387"/>
                    <a:pt x="4796" y="387"/>
                    <a:pt x="4796" y="387"/>
                  </a:cubicBezTo>
                  <a:cubicBezTo>
                    <a:pt x="4837" y="387"/>
                    <a:pt x="4906" y="400"/>
                    <a:pt x="4961" y="414"/>
                  </a:cubicBezTo>
                  <a:cubicBezTo>
                    <a:pt x="5113" y="456"/>
                    <a:pt x="5113" y="456"/>
                    <a:pt x="5113" y="456"/>
                  </a:cubicBezTo>
                  <a:cubicBezTo>
                    <a:pt x="5169" y="470"/>
                    <a:pt x="5238" y="483"/>
                    <a:pt x="5293" y="497"/>
                  </a:cubicBezTo>
                  <a:cubicBezTo>
                    <a:pt x="5459" y="552"/>
                    <a:pt x="5459" y="552"/>
                    <a:pt x="5459" y="552"/>
                  </a:cubicBezTo>
                  <a:cubicBezTo>
                    <a:pt x="5556" y="580"/>
                    <a:pt x="5556" y="580"/>
                    <a:pt x="5556" y="580"/>
                  </a:cubicBezTo>
                  <a:cubicBezTo>
                    <a:pt x="5431" y="539"/>
                    <a:pt x="5431" y="539"/>
                    <a:pt x="5431" y="539"/>
                  </a:cubicBezTo>
                  <a:cubicBezTo>
                    <a:pt x="3607" y="0"/>
                    <a:pt x="0" y="318"/>
                    <a:pt x="1589" y="3302"/>
                  </a:cubicBezTo>
                  <a:cubicBezTo>
                    <a:pt x="1810" y="3716"/>
                    <a:pt x="1810" y="3716"/>
                    <a:pt x="2114" y="6521"/>
                  </a:cubicBezTo>
                  <a:cubicBezTo>
                    <a:pt x="2170" y="7157"/>
                    <a:pt x="2308" y="7792"/>
                    <a:pt x="2308" y="8442"/>
                  </a:cubicBezTo>
                  <a:cubicBezTo>
                    <a:pt x="2322" y="8773"/>
                    <a:pt x="2114" y="9077"/>
                    <a:pt x="2156" y="9409"/>
                  </a:cubicBezTo>
                  <a:cubicBezTo>
                    <a:pt x="2183" y="9685"/>
                    <a:pt x="2294" y="9810"/>
                    <a:pt x="2488" y="10058"/>
                  </a:cubicBezTo>
                  <a:cubicBezTo>
                    <a:pt x="3096" y="10763"/>
                    <a:pt x="6274" y="11122"/>
                    <a:pt x="6772" y="9423"/>
                  </a:cubicBezTo>
                  <a:cubicBezTo>
                    <a:pt x="6993" y="8677"/>
                    <a:pt x="7325" y="3288"/>
                    <a:pt x="7200" y="2473"/>
                  </a:cubicBezTo>
                  <a:cubicBezTo>
                    <a:pt x="7200" y="2501"/>
                    <a:pt x="7214" y="2528"/>
                    <a:pt x="7214" y="2556"/>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75" name="Freeform 61"/>
            <p:cNvSpPr>
              <a:spLocks noChangeAspect="1"/>
            </p:cNvSpPr>
            <p:nvPr/>
          </p:nvSpPr>
          <p:spPr bwMode="auto">
            <a:xfrm>
              <a:off x="953" y="1102"/>
              <a:ext cx="1371" cy="2622"/>
            </a:xfrm>
            <a:custGeom>
              <a:avLst/>
              <a:gdLst>
                <a:gd name="T0" fmla="*/ 0 w 7125"/>
                <a:gd name="T1" fmla="*/ 0 h 11608"/>
                <a:gd name="T2" fmla="*/ 0 w 7125"/>
                <a:gd name="T3" fmla="*/ 0 h 11608"/>
                <a:gd name="T4" fmla="*/ 0 w 7125"/>
                <a:gd name="T5" fmla="*/ 0 h 11608"/>
                <a:gd name="T6" fmla="*/ 0 w 7125"/>
                <a:gd name="T7" fmla="*/ 0 h 11608"/>
                <a:gd name="T8" fmla="*/ 0 w 7125"/>
                <a:gd name="T9" fmla="*/ 0 h 11608"/>
                <a:gd name="T10" fmla="*/ 0 w 7125"/>
                <a:gd name="T11" fmla="*/ 0 h 11608"/>
                <a:gd name="T12" fmla="*/ 0 w 7125"/>
                <a:gd name="T13" fmla="*/ 0 h 11608"/>
                <a:gd name="T14" fmla="*/ 0 w 7125"/>
                <a:gd name="T15" fmla="*/ 0 h 11608"/>
                <a:gd name="T16" fmla="*/ 0 w 7125"/>
                <a:gd name="T17" fmla="*/ 0 h 11608"/>
                <a:gd name="T18" fmla="*/ 0 w 7125"/>
                <a:gd name="T19" fmla="*/ 0 h 11608"/>
                <a:gd name="T20" fmla="*/ 0 w 7125"/>
                <a:gd name="T21" fmla="*/ 0 h 11608"/>
                <a:gd name="T22" fmla="*/ 0 w 7125"/>
                <a:gd name="T23" fmla="*/ 0 h 11608"/>
                <a:gd name="T24" fmla="*/ 0 w 7125"/>
                <a:gd name="T25" fmla="*/ 0 h 11608"/>
                <a:gd name="T26" fmla="*/ 0 w 7125"/>
                <a:gd name="T27" fmla="*/ 0 h 11608"/>
                <a:gd name="T28" fmla="*/ 0 w 7125"/>
                <a:gd name="T29" fmla="*/ 0 h 11608"/>
                <a:gd name="T30" fmla="*/ 0 w 7125"/>
                <a:gd name="T31" fmla="*/ 0 h 11608"/>
                <a:gd name="T32" fmla="*/ 0 w 7125"/>
                <a:gd name="T33" fmla="*/ 0 h 11608"/>
                <a:gd name="T34" fmla="*/ 0 w 7125"/>
                <a:gd name="T35" fmla="*/ 0 h 11608"/>
                <a:gd name="T36" fmla="*/ 0 w 7125"/>
                <a:gd name="T37" fmla="*/ 0 h 11608"/>
                <a:gd name="T38" fmla="*/ 0 w 7125"/>
                <a:gd name="T39" fmla="*/ 0 h 11608"/>
                <a:gd name="T40" fmla="*/ 0 w 7125"/>
                <a:gd name="T41" fmla="*/ 0 h 11608"/>
                <a:gd name="T42" fmla="*/ 0 w 7125"/>
                <a:gd name="T43" fmla="*/ 0 h 11608"/>
                <a:gd name="T44" fmla="*/ 0 w 7125"/>
                <a:gd name="T45" fmla="*/ 0 h 11608"/>
                <a:gd name="T46" fmla="*/ 0 w 7125"/>
                <a:gd name="T47" fmla="*/ 0 h 11608"/>
                <a:gd name="T48" fmla="*/ 0 w 7125"/>
                <a:gd name="T49" fmla="*/ 0 h 11608"/>
                <a:gd name="T50" fmla="*/ 0 w 7125"/>
                <a:gd name="T51" fmla="*/ 0 h 11608"/>
                <a:gd name="T52" fmla="*/ 0 w 7125"/>
                <a:gd name="T53" fmla="*/ 0 h 11608"/>
                <a:gd name="T54" fmla="*/ 0 w 7125"/>
                <a:gd name="T55" fmla="*/ 0 h 11608"/>
                <a:gd name="T56" fmla="*/ 0 w 7125"/>
                <a:gd name="T57" fmla="*/ 0 h 11608"/>
                <a:gd name="T58" fmla="*/ 0 w 7125"/>
                <a:gd name="T59" fmla="*/ 0 h 11608"/>
                <a:gd name="T60" fmla="*/ 0 w 7125"/>
                <a:gd name="T61" fmla="*/ 0 h 11608"/>
                <a:gd name="T62" fmla="*/ 0 w 7125"/>
                <a:gd name="T63" fmla="*/ 0 h 11608"/>
                <a:gd name="T64" fmla="*/ 0 w 7125"/>
                <a:gd name="T65" fmla="*/ 0 h 11608"/>
                <a:gd name="T66" fmla="*/ 0 w 7125"/>
                <a:gd name="T67" fmla="*/ 0 h 11608"/>
                <a:gd name="T68" fmla="*/ 0 w 7125"/>
                <a:gd name="T69" fmla="*/ 0 h 11608"/>
                <a:gd name="T70" fmla="*/ 0 w 7125"/>
                <a:gd name="T71" fmla="*/ 0 h 11608"/>
                <a:gd name="T72" fmla="*/ 0 w 7125"/>
                <a:gd name="T73" fmla="*/ 0 h 11608"/>
                <a:gd name="T74" fmla="*/ 0 w 7125"/>
                <a:gd name="T75" fmla="*/ 0 h 11608"/>
                <a:gd name="T76" fmla="*/ 0 w 7125"/>
                <a:gd name="T77" fmla="*/ 0 h 11608"/>
                <a:gd name="T78" fmla="*/ 0 w 7125"/>
                <a:gd name="T79" fmla="*/ 0 h 11608"/>
                <a:gd name="T80" fmla="*/ 0 w 7125"/>
                <a:gd name="T81" fmla="*/ 0 h 11608"/>
                <a:gd name="T82" fmla="*/ 0 w 7125"/>
                <a:gd name="T83" fmla="*/ 0 h 116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125"/>
                <a:gd name="T127" fmla="*/ 0 h 11608"/>
                <a:gd name="T128" fmla="*/ 7125 w 7125"/>
                <a:gd name="T129" fmla="*/ 11608 h 116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125" h="11608">
                  <a:moveTo>
                    <a:pt x="7112" y="3289"/>
                  </a:moveTo>
                  <a:cubicBezTo>
                    <a:pt x="7112" y="3441"/>
                    <a:pt x="7112" y="3579"/>
                    <a:pt x="7112" y="3717"/>
                  </a:cubicBezTo>
                  <a:cubicBezTo>
                    <a:pt x="7112" y="3938"/>
                    <a:pt x="7112" y="3938"/>
                    <a:pt x="7112" y="3938"/>
                  </a:cubicBezTo>
                  <a:cubicBezTo>
                    <a:pt x="7112" y="4007"/>
                    <a:pt x="7112" y="4090"/>
                    <a:pt x="7098" y="4159"/>
                  </a:cubicBezTo>
                  <a:cubicBezTo>
                    <a:pt x="7098" y="4381"/>
                    <a:pt x="7098" y="4381"/>
                    <a:pt x="7098" y="4381"/>
                  </a:cubicBezTo>
                  <a:cubicBezTo>
                    <a:pt x="7098" y="4450"/>
                    <a:pt x="7098" y="4546"/>
                    <a:pt x="7084" y="4615"/>
                  </a:cubicBezTo>
                  <a:cubicBezTo>
                    <a:pt x="7084" y="4850"/>
                    <a:pt x="7084" y="4850"/>
                    <a:pt x="7084" y="4850"/>
                  </a:cubicBezTo>
                  <a:cubicBezTo>
                    <a:pt x="7070" y="4920"/>
                    <a:pt x="7070" y="5016"/>
                    <a:pt x="7070" y="5085"/>
                  </a:cubicBezTo>
                  <a:cubicBezTo>
                    <a:pt x="7056" y="5320"/>
                    <a:pt x="7056" y="5320"/>
                    <a:pt x="7056" y="5320"/>
                  </a:cubicBezTo>
                  <a:cubicBezTo>
                    <a:pt x="7056" y="5403"/>
                    <a:pt x="7043" y="5500"/>
                    <a:pt x="7043" y="5569"/>
                  </a:cubicBezTo>
                  <a:cubicBezTo>
                    <a:pt x="7029" y="5832"/>
                    <a:pt x="7029" y="5832"/>
                    <a:pt x="7029" y="5832"/>
                  </a:cubicBezTo>
                  <a:cubicBezTo>
                    <a:pt x="7015" y="5901"/>
                    <a:pt x="7015" y="6011"/>
                    <a:pt x="7001" y="6080"/>
                  </a:cubicBezTo>
                  <a:cubicBezTo>
                    <a:pt x="6987" y="6343"/>
                    <a:pt x="6987" y="6343"/>
                    <a:pt x="6987" y="6343"/>
                  </a:cubicBezTo>
                  <a:cubicBezTo>
                    <a:pt x="6974" y="6426"/>
                    <a:pt x="6960" y="6536"/>
                    <a:pt x="6960" y="6619"/>
                  </a:cubicBezTo>
                  <a:cubicBezTo>
                    <a:pt x="6932" y="6882"/>
                    <a:pt x="6932" y="6882"/>
                    <a:pt x="6932" y="6882"/>
                  </a:cubicBezTo>
                  <a:cubicBezTo>
                    <a:pt x="6918" y="6965"/>
                    <a:pt x="6905" y="7075"/>
                    <a:pt x="6905" y="7158"/>
                  </a:cubicBezTo>
                  <a:cubicBezTo>
                    <a:pt x="6863" y="7448"/>
                    <a:pt x="6863" y="7448"/>
                    <a:pt x="6863" y="7448"/>
                  </a:cubicBezTo>
                  <a:cubicBezTo>
                    <a:pt x="6849" y="7531"/>
                    <a:pt x="6835" y="7656"/>
                    <a:pt x="6835" y="7739"/>
                  </a:cubicBezTo>
                  <a:cubicBezTo>
                    <a:pt x="6808" y="7946"/>
                    <a:pt x="6808" y="7946"/>
                    <a:pt x="6808" y="7946"/>
                  </a:cubicBezTo>
                  <a:cubicBezTo>
                    <a:pt x="6794" y="8098"/>
                    <a:pt x="6794" y="8098"/>
                    <a:pt x="6794" y="8098"/>
                  </a:cubicBezTo>
                  <a:cubicBezTo>
                    <a:pt x="6794" y="8319"/>
                    <a:pt x="6794" y="8319"/>
                    <a:pt x="6794" y="8319"/>
                  </a:cubicBezTo>
                  <a:cubicBezTo>
                    <a:pt x="6780" y="8374"/>
                    <a:pt x="6780" y="8471"/>
                    <a:pt x="6780" y="8526"/>
                  </a:cubicBezTo>
                  <a:cubicBezTo>
                    <a:pt x="6780" y="8748"/>
                    <a:pt x="6780" y="8748"/>
                    <a:pt x="6780" y="8748"/>
                  </a:cubicBezTo>
                  <a:cubicBezTo>
                    <a:pt x="6766" y="8817"/>
                    <a:pt x="6766" y="8913"/>
                    <a:pt x="6753" y="8969"/>
                  </a:cubicBezTo>
                  <a:cubicBezTo>
                    <a:pt x="6739" y="9190"/>
                    <a:pt x="6739" y="9190"/>
                    <a:pt x="6739" y="9190"/>
                  </a:cubicBezTo>
                  <a:cubicBezTo>
                    <a:pt x="6725" y="9259"/>
                    <a:pt x="6711" y="9342"/>
                    <a:pt x="6697" y="9411"/>
                  </a:cubicBezTo>
                  <a:cubicBezTo>
                    <a:pt x="6642" y="9618"/>
                    <a:pt x="6642" y="9618"/>
                    <a:pt x="6642" y="9618"/>
                  </a:cubicBezTo>
                  <a:cubicBezTo>
                    <a:pt x="6615" y="9687"/>
                    <a:pt x="6573" y="9770"/>
                    <a:pt x="6546" y="9839"/>
                  </a:cubicBezTo>
                  <a:cubicBezTo>
                    <a:pt x="6449" y="10019"/>
                    <a:pt x="6449" y="10019"/>
                    <a:pt x="6449" y="10019"/>
                  </a:cubicBezTo>
                  <a:cubicBezTo>
                    <a:pt x="6380" y="10088"/>
                    <a:pt x="6297" y="10199"/>
                    <a:pt x="6242" y="10268"/>
                  </a:cubicBezTo>
                  <a:cubicBezTo>
                    <a:pt x="6104" y="10392"/>
                    <a:pt x="6104" y="10392"/>
                    <a:pt x="6104" y="10392"/>
                  </a:cubicBezTo>
                  <a:cubicBezTo>
                    <a:pt x="5924" y="10530"/>
                    <a:pt x="5883" y="10558"/>
                    <a:pt x="5662" y="10668"/>
                  </a:cubicBezTo>
                  <a:cubicBezTo>
                    <a:pt x="5524" y="10738"/>
                    <a:pt x="5524" y="10738"/>
                    <a:pt x="5524" y="10738"/>
                  </a:cubicBezTo>
                  <a:cubicBezTo>
                    <a:pt x="5179" y="10876"/>
                    <a:pt x="4902" y="10959"/>
                    <a:pt x="4378" y="11042"/>
                  </a:cubicBezTo>
                  <a:cubicBezTo>
                    <a:pt x="4226" y="11055"/>
                    <a:pt x="4226" y="11055"/>
                    <a:pt x="4226" y="11055"/>
                  </a:cubicBezTo>
                  <a:cubicBezTo>
                    <a:pt x="4184" y="11055"/>
                    <a:pt x="4115" y="11069"/>
                    <a:pt x="4074" y="11069"/>
                  </a:cubicBezTo>
                  <a:cubicBezTo>
                    <a:pt x="3922" y="11083"/>
                    <a:pt x="3922" y="11083"/>
                    <a:pt x="3922" y="11083"/>
                  </a:cubicBezTo>
                  <a:cubicBezTo>
                    <a:pt x="3881" y="11083"/>
                    <a:pt x="3825" y="11083"/>
                    <a:pt x="3784" y="11083"/>
                  </a:cubicBezTo>
                  <a:cubicBezTo>
                    <a:pt x="3646" y="11083"/>
                    <a:pt x="3646" y="11083"/>
                    <a:pt x="3646" y="11083"/>
                  </a:cubicBezTo>
                  <a:cubicBezTo>
                    <a:pt x="3604" y="11083"/>
                    <a:pt x="3549" y="11097"/>
                    <a:pt x="3508" y="11097"/>
                  </a:cubicBezTo>
                  <a:cubicBezTo>
                    <a:pt x="3370" y="11083"/>
                    <a:pt x="3370" y="11083"/>
                    <a:pt x="3370" y="11083"/>
                  </a:cubicBezTo>
                  <a:cubicBezTo>
                    <a:pt x="3328" y="11083"/>
                    <a:pt x="3273" y="11083"/>
                    <a:pt x="3232" y="11083"/>
                  </a:cubicBezTo>
                  <a:cubicBezTo>
                    <a:pt x="3093" y="11069"/>
                    <a:pt x="3093" y="11069"/>
                    <a:pt x="3093" y="11069"/>
                  </a:cubicBezTo>
                  <a:cubicBezTo>
                    <a:pt x="3052" y="11069"/>
                    <a:pt x="2997" y="11069"/>
                    <a:pt x="2955" y="11055"/>
                  </a:cubicBezTo>
                  <a:cubicBezTo>
                    <a:pt x="2804" y="11042"/>
                    <a:pt x="2804" y="11042"/>
                    <a:pt x="2804" y="11042"/>
                  </a:cubicBezTo>
                  <a:cubicBezTo>
                    <a:pt x="2762" y="11042"/>
                    <a:pt x="2707" y="11028"/>
                    <a:pt x="2665" y="11028"/>
                  </a:cubicBezTo>
                  <a:cubicBezTo>
                    <a:pt x="2514" y="11000"/>
                    <a:pt x="2514" y="11000"/>
                    <a:pt x="2514" y="11000"/>
                  </a:cubicBezTo>
                  <a:cubicBezTo>
                    <a:pt x="2472" y="11000"/>
                    <a:pt x="2403" y="10986"/>
                    <a:pt x="2362" y="10972"/>
                  </a:cubicBezTo>
                  <a:cubicBezTo>
                    <a:pt x="2210" y="10931"/>
                    <a:pt x="2210" y="10931"/>
                    <a:pt x="2210" y="10931"/>
                  </a:cubicBezTo>
                  <a:cubicBezTo>
                    <a:pt x="2155" y="10917"/>
                    <a:pt x="2085" y="10903"/>
                    <a:pt x="2044" y="10890"/>
                  </a:cubicBezTo>
                  <a:cubicBezTo>
                    <a:pt x="1865" y="10848"/>
                    <a:pt x="1865" y="10848"/>
                    <a:pt x="1865" y="10848"/>
                  </a:cubicBezTo>
                  <a:cubicBezTo>
                    <a:pt x="1809" y="10820"/>
                    <a:pt x="1740" y="10793"/>
                    <a:pt x="1685" y="10779"/>
                  </a:cubicBezTo>
                  <a:cubicBezTo>
                    <a:pt x="1506" y="10696"/>
                    <a:pt x="1506" y="10696"/>
                    <a:pt x="1506" y="10696"/>
                  </a:cubicBezTo>
                  <a:cubicBezTo>
                    <a:pt x="1450" y="10668"/>
                    <a:pt x="1367" y="10627"/>
                    <a:pt x="1312" y="10599"/>
                  </a:cubicBezTo>
                  <a:cubicBezTo>
                    <a:pt x="1133" y="10489"/>
                    <a:pt x="1133" y="10489"/>
                    <a:pt x="1133" y="10489"/>
                  </a:cubicBezTo>
                  <a:cubicBezTo>
                    <a:pt x="926" y="10337"/>
                    <a:pt x="912" y="10309"/>
                    <a:pt x="788" y="10185"/>
                  </a:cubicBezTo>
                  <a:cubicBezTo>
                    <a:pt x="663" y="10033"/>
                    <a:pt x="663" y="10033"/>
                    <a:pt x="663" y="10033"/>
                  </a:cubicBezTo>
                  <a:cubicBezTo>
                    <a:pt x="622" y="9950"/>
                    <a:pt x="553" y="9839"/>
                    <a:pt x="525" y="9770"/>
                  </a:cubicBezTo>
                  <a:cubicBezTo>
                    <a:pt x="442" y="9577"/>
                    <a:pt x="442" y="9577"/>
                    <a:pt x="442" y="9577"/>
                  </a:cubicBezTo>
                  <a:cubicBezTo>
                    <a:pt x="429" y="9494"/>
                    <a:pt x="401" y="9397"/>
                    <a:pt x="387" y="9328"/>
                  </a:cubicBezTo>
                  <a:cubicBezTo>
                    <a:pt x="359" y="9121"/>
                    <a:pt x="359" y="9121"/>
                    <a:pt x="359" y="9121"/>
                  </a:cubicBezTo>
                  <a:cubicBezTo>
                    <a:pt x="346" y="9052"/>
                    <a:pt x="332" y="8955"/>
                    <a:pt x="332" y="8886"/>
                  </a:cubicBezTo>
                  <a:cubicBezTo>
                    <a:pt x="318" y="8678"/>
                    <a:pt x="318" y="8678"/>
                    <a:pt x="318" y="8678"/>
                  </a:cubicBezTo>
                  <a:cubicBezTo>
                    <a:pt x="318" y="8609"/>
                    <a:pt x="318" y="8513"/>
                    <a:pt x="318" y="8457"/>
                  </a:cubicBezTo>
                  <a:cubicBezTo>
                    <a:pt x="304" y="8236"/>
                    <a:pt x="304" y="8236"/>
                    <a:pt x="304" y="8236"/>
                  </a:cubicBezTo>
                  <a:cubicBezTo>
                    <a:pt x="304" y="8167"/>
                    <a:pt x="304" y="8084"/>
                    <a:pt x="304" y="8015"/>
                  </a:cubicBezTo>
                  <a:cubicBezTo>
                    <a:pt x="277" y="7808"/>
                    <a:pt x="277" y="7808"/>
                    <a:pt x="277" y="7808"/>
                  </a:cubicBezTo>
                  <a:cubicBezTo>
                    <a:pt x="277" y="7725"/>
                    <a:pt x="277" y="7725"/>
                    <a:pt x="277" y="7725"/>
                  </a:cubicBezTo>
                  <a:cubicBezTo>
                    <a:pt x="235" y="7435"/>
                    <a:pt x="235" y="7435"/>
                    <a:pt x="235" y="7435"/>
                  </a:cubicBezTo>
                  <a:cubicBezTo>
                    <a:pt x="235" y="7352"/>
                    <a:pt x="221" y="7241"/>
                    <a:pt x="208" y="7158"/>
                  </a:cubicBezTo>
                  <a:cubicBezTo>
                    <a:pt x="180" y="6882"/>
                    <a:pt x="180" y="6882"/>
                    <a:pt x="180" y="6882"/>
                  </a:cubicBezTo>
                  <a:cubicBezTo>
                    <a:pt x="166" y="6799"/>
                    <a:pt x="152" y="6688"/>
                    <a:pt x="152" y="6605"/>
                  </a:cubicBezTo>
                  <a:cubicBezTo>
                    <a:pt x="125" y="6329"/>
                    <a:pt x="125" y="6329"/>
                    <a:pt x="125" y="6329"/>
                  </a:cubicBezTo>
                  <a:cubicBezTo>
                    <a:pt x="125" y="6260"/>
                    <a:pt x="111" y="6149"/>
                    <a:pt x="111" y="6067"/>
                  </a:cubicBezTo>
                  <a:cubicBezTo>
                    <a:pt x="83" y="5818"/>
                    <a:pt x="83" y="5818"/>
                    <a:pt x="83" y="5818"/>
                  </a:cubicBezTo>
                  <a:cubicBezTo>
                    <a:pt x="83" y="5735"/>
                    <a:pt x="70" y="5638"/>
                    <a:pt x="70" y="5569"/>
                  </a:cubicBezTo>
                  <a:cubicBezTo>
                    <a:pt x="56" y="5320"/>
                    <a:pt x="56" y="5320"/>
                    <a:pt x="56" y="5320"/>
                  </a:cubicBezTo>
                  <a:cubicBezTo>
                    <a:pt x="56" y="5237"/>
                    <a:pt x="42" y="5141"/>
                    <a:pt x="42" y="5072"/>
                  </a:cubicBezTo>
                  <a:cubicBezTo>
                    <a:pt x="28" y="4837"/>
                    <a:pt x="28" y="4837"/>
                    <a:pt x="28" y="4837"/>
                  </a:cubicBezTo>
                  <a:cubicBezTo>
                    <a:pt x="28" y="4768"/>
                    <a:pt x="28" y="4671"/>
                    <a:pt x="28" y="4602"/>
                  </a:cubicBezTo>
                  <a:cubicBezTo>
                    <a:pt x="14" y="4367"/>
                    <a:pt x="14" y="4367"/>
                    <a:pt x="14" y="4367"/>
                  </a:cubicBezTo>
                  <a:cubicBezTo>
                    <a:pt x="14" y="4298"/>
                    <a:pt x="14" y="4215"/>
                    <a:pt x="14" y="4146"/>
                  </a:cubicBezTo>
                  <a:cubicBezTo>
                    <a:pt x="0" y="3925"/>
                    <a:pt x="0" y="3925"/>
                    <a:pt x="0" y="3925"/>
                  </a:cubicBezTo>
                  <a:cubicBezTo>
                    <a:pt x="0" y="3855"/>
                    <a:pt x="0" y="3773"/>
                    <a:pt x="0" y="3703"/>
                  </a:cubicBezTo>
                  <a:cubicBezTo>
                    <a:pt x="0" y="3496"/>
                    <a:pt x="0" y="3496"/>
                    <a:pt x="0" y="3496"/>
                  </a:cubicBezTo>
                  <a:cubicBezTo>
                    <a:pt x="0" y="3427"/>
                    <a:pt x="0" y="3344"/>
                    <a:pt x="0" y="3289"/>
                  </a:cubicBezTo>
                  <a:cubicBezTo>
                    <a:pt x="0" y="3082"/>
                    <a:pt x="0" y="3082"/>
                    <a:pt x="0" y="3082"/>
                  </a:cubicBezTo>
                  <a:cubicBezTo>
                    <a:pt x="0" y="3012"/>
                    <a:pt x="0" y="2943"/>
                    <a:pt x="0" y="2874"/>
                  </a:cubicBezTo>
                  <a:cubicBezTo>
                    <a:pt x="0" y="2695"/>
                    <a:pt x="0" y="2695"/>
                    <a:pt x="0" y="2695"/>
                  </a:cubicBezTo>
                  <a:cubicBezTo>
                    <a:pt x="14" y="2625"/>
                    <a:pt x="14" y="2556"/>
                    <a:pt x="28" y="2487"/>
                  </a:cubicBezTo>
                  <a:cubicBezTo>
                    <a:pt x="56" y="2308"/>
                    <a:pt x="56" y="2308"/>
                    <a:pt x="56" y="2308"/>
                  </a:cubicBezTo>
                  <a:cubicBezTo>
                    <a:pt x="70" y="2252"/>
                    <a:pt x="83" y="2169"/>
                    <a:pt x="97" y="2114"/>
                  </a:cubicBezTo>
                  <a:cubicBezTo>
                    <a:pt x="152" y="1935"/>
                    <a:pt x="152" y="1935"/>
                    <a:pt x="152" y="1935"/>
                  </a:cubicBezTo>
                  <a:cubicBezTo>
                    <a:pt x="180" y="1879"/>
                    <a:pt x="208" y="1810"/>
                    <a:pt x="235" y="1755"/>
                  </a:cubicBezTo>
                  <a:cubicBezTo>
                    <a:pt x="318" y="1589"/>
                    <a:pt x="318" y="1589"/>
                    <a:pt x="318" y="1589"/>
                  </a:cubicBezTo>
                  <a:cubicBezTo>
                    <a:pt x="359" y="1534"/>
                    <a:pt x="401" y="1465"/>
                    <a:pt x="442" y="1409"/>
                  </a:cubicBezTo>
                  <a:cubicBezTo>
                    <a:pt x="553" y="1257"/>
                    <a:pt x="553" y="1257"/>
                    <a:pt x="553" y="1257"/>
                  </a:cubicBezTo>
                  <a:cubicBezTo>
                    <a:pt x="608" y="1202"/>
                    <a:pt x="677" y="1133"/>
                    <a:pt x="732" y="1078"/>
                  </a:cubicBezTo>
                  <a:cubicBezTo>
                    <a:pt x="870" y="953"/>
                    <a:pt x="870" y="953"/>
                    <a:pt x="870" y="953"/>
                  </a:cubicBezTo>
                  <a:cubicBezTo>
                    <a:pt x="953" y="898"/>
                    <a:pt x="1050" y="829"/>
                    <a:pt x="1147" y="774"/>
                  </a:cubicBezTo>
                  <a:cubicBezTo>
                    <a:pt x="1298" y="691"/>
                    <a:pt x="1298" y="691"/>
                    <a:pt x="1298" y="691"/>
                  </a:cubicBezTo>
                  <a:cubicBezTo>
                    <a:pt x="1409" y="635"/>
                    <a:pt x="1588" y="553"/>
                    <a:pt x="1796" y="483"/>
                  </a:cubicBezTo>
                  <a:cubicBezTo>
                    <a:pt x="1947" y="442"/>
                    <a:pt x="1947" y="442"/>
                    <a:pt x="1947" y="442"/>
                  </a:cubicBezTo>
                  <a:cubicBezTo>
                    <a:pt x="2182" y="373"/>
                    <a:pt x="2348" y="331"/>
                    <a:pt x="2652" y="290"/>
                  </a:cubicBezTo>
                  <a:cubicBezTo>
                    <a:pt x="2817" y="276"/>
                    <a:pt x="2817" y="276"/>
                    <a:pt x="2817" y="276"/>
                  </a:cubicBezTo>
                  <a:cubicBezTo>
                    <a:pt x="2873" y="262"/>
                    <a:pt x="2942" y="262"/>
                    <a:pt x="2983" y="262"/>
                  </a:cubicBezTo>
                  <a:cubicBezTo>
                    <a:pt x="3135" y="249"/>
                    <a:pt x="3135" y="249"/>
                    <a:pt x="3135" y="249"/>
                  </a:cubicBezTo>
                  <a:cubicBezTo>
                    <a:pt x="3190" y="249"/>
                    <a:pt x="3245" y="235"/>
                    <a:pt x="3301" y="235"/>
                  </a:cubicBezTo>
                  <a:cubicBezTo>
                    <a:pt x="3453" y="235"/>
                    <a:pt x="3453" y="235"/>
                    <a:pt x="3453" y="235"/>
                  </a:cubicBezTo>
                  <a:cubicBezTo>
                    <a:pt x="3494" y="235"/>
                    <a:pt x="3563" y="235"/>
                    <a:pt x="3604" y="235"/>
                  </a:cubicBezTo>
                  <a:cubicBezTo>
                    <a:pt x="3756" y="235"/>
                    <a:pt x="3756" y="235"/>
                    <a:pt x="3756" y="235"/>
                  </a:cubicBezTo>
                  <a:cubicBezTo>
                    <a:pt x="3812" y="235"/>
                    <a:pt x="3867" y="235"/>
                    <a:pt x="3908" y="249"/>
                  </a:cubicBezTo>
                  <a:cubicBezTo>
                    <a:pt x="4060" y="249"/>
                    <a:pt x="4060" y="249"/>
                    <a:pt x="4060" y="249"/>
                  </a:cubicBezTo>
                  <a:cubicBezTo>
                    <a:pt x="4115" y="262"/>
                    <a:pt x="4171" y="262"/>
                    <a:pt x="4212" y="262"/>
                  </a:cubicBezTo>
                  <a:cubicBezTo>
                    <a:pt x="4364" y="276"/>
                    <a:pt x="4364" y="276"/>
                    <a:pt x="4364" y="276"/>
                  </a:cubicBezTo>
                  <a:cubicBezTo>
                    <a:pt x="4419" y="290"/>
                    <a:pt x="4474" y="290"/>
                    <a:pt x="4530" y="304"/>
                  </a:cubicBezTo>
                  <a:cubicBezTo>
                    <a:pt x="4681" y="331"/>
                    <a:pt x="4681" y="331"/>
                    <a:pt x="4681" y="331"/>
                  </a:cubicBezTo>
                  <a:cubicBezTo>
                    <a:pt x="4737" y="331"/>
                    <a:pt x="4737" y="331"/>
                    <a:pt x="4737" y="331"/>
                  </a:cubicBezTo>
                  <a:cubicBezTo>
                    <a:pt x="4571" y="304"/>
                    <a:pt x="4571" y="304"/>
                    <a:pt x="4571" y="304"/>
                  </a:cubicBezTo>
                  <a:cubicBezTo>
                    <a:pt x="3825" y="207"/>
                    <a:pt x="1367" y="0"/>
                    <a:pt x="967" y="1617"/>
                  </a:cubicBezTo>
                  <a:cubicBezTo>
                    <a:pt x="815" y="2225"/>
                    <a:pt x="1202" y="3012"/>
                    <a:pt x="1423" y="3427"/>
                  </a:cubicBezTo>
                  <a:cubicBezTo>
                    <a:pt x="1547" y="3703"/>
                    <a:pt x="1547" y="3703"/>
                    <a:pt x="1671" y="5279"/>
                  </a:cubicBezTo>
                  <a:cubicBezTo>
                    <a:pt x="1754" y="6301"/>
                    <a:pt x="1947" y="7324"/>
                    <a:pt x="1989" y="8361"/>
                  </a:cubicBezTo>
                  <a:cubicBezTo>
                    <a:pt x="2003" y="8692"/>
                    <a:pt x="1796" y="8996"/>
                    <a:pt x="1837" y="9328"/>
                  </a:cubicBezTo>
                  <a:cubicBezTo>
                    <a:pt x="1892" y="9673"/>
                    <a:pt x="2113" y="9922"/>
                    <a:pt x="2155" y="9977"/>
                  </a:cubicBezTo>
                  <a:cubicBezTo>
                    <a:pt x="2748" y="10613"/>
                    <a:pt x="6670" y="11608"/>
                    <a:pt x="6780" y="8595"/>
                  </a:cubicBezTo>
                  <a:cubicBezTo>
                    <a:pt x="6849" y="6799"/>
                    <a:pt x="7112" y="5016"/>
                    <a:pt x="7125" y="3206"/>
                  </a:cubicBezTo>
                  <a:cubicBezTo>
                    <a:pt x="7112" y="3234"/>
                    <a:pt x="7112" y="3275"/>
                    <a:pt x="7112" y="3289"/>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76" name="Freeform 62"/>
            <p:cNvSpPr>
              <a:spLocks noChangeAspect="1"/>
            </p:cNvSpPr>
            <p:nvPr/>
          </p:nvSpPr>
          <p:spPr bwMode="auto">
            <a:xfrm>
              <a:off x="953" y="1156"/>
              <a:ext cx="1297" cy="2481"/>
            </a:xfrm>
            <a:custGeom>
              <a:avLst/>
              <a:gdLst>
                <a:gd name="T0" fmla="*/ 0 w 6742"/>
                <a:gd name="T1" fmla="*/ 0 h 10984"/>
                <a:gd name="T2" fmla="*/ 0 w 6742"/>
                <a:gd name="T3" fmla="*/ 0 h 10984"/>
                <a:gd name="T4" fmla="*/ 0 w 6742"/>
                <a:gd name="T5" fmla="*/ 0 h 10984"/>
                <a:gd name="T6" fmla="*/ 0 w 6742"/>
                <a:gd name="T7" fmla="*/ 0 h 10984"/>
                <a:gd name="T8" fmla="*/ 0 w 6742"/>
                <a:gd name="T9" fmla="*/ 0 h 10984"/>
                <a:gd name="T10" fmla="*/ 0 w 6742"/>
                <a:gd name="T11" fmla="*/ 0 h 10984"/>
                <a:gd name="T12" fmla="*/ 0 w 6742"/>
                <a:gd name="T13" fmla="*/ 0 h 10984"/>
                <a:gd name="T14" fmla="*/ 0 w 6742"/>
                <a:gd name="T15" fmla="*/ 0 h 10984"/>
                <a:gd name="T16" fmla="*/ 0 w 6742"/>
                <a:gd name="T17" fmla="*/ 0 h 10984"/>
                <a:gd name="T18" fmla="*/ 0 w 6742"/>
                <a:gd name="T19" fmla="*/ 0 h 10984"/>
                <a:gd name="T20" fmla="*/ 0 w 6742"/>
                <a:gd name="T21" fmla="*/ 0 h 10984"/>
                <a:gd name="T22" fmla="*/ 0 w 6742"/>
                <a:gd name="T23" fmla="*/ 0 h 10984"/>
                <a:gd name="T24" fmla="*/ 0 w 6742"/>
                <a:gd name="T25" fmla="*/ 0 h 10984"/>
                <a:gd name="T26" fmla="*/ 0 w 6742"/>
                <a:gd name="T27" fmla="*/ 0 h 10984"/>
                <a:gd name="T28" fmla="*/ 0 w 6742"/>
                <a:gd name="T29" fmla="*/ 0 h 10984"/>
                <a:gd name="T30" fmla="*/ 0 w 6742"/>
                <a:gd name="T31" fmla="*/ 0 h 10984"/>
                <a:gd name="T32" fmla="*/ 0 w 6742"/>
                <a:gd name="T33" fmla="*/ 0 h 10984"/>
                <a:gd name="T34" fmla="*/ 0 w 6742"/>
                <a:gd name="T35" fmla="*/ 0 h 10984"/>
                <a:gd name="T36" fmla="*/ 0 w 6742"/>
                <a:gd name="T37" fmla="*/ 0 h 10984"/>
                <a:gd name="T38" fmla="*/ 0 w 6742"/>
                <a:gd name="T39" fmla="*/ 0 h 10984"/>
                <a:gd name="T40" fmla="*/ 0 w 6742"/>
                <a:gd name="T41" fmla="*/ 0 h 10984"/>
                <a:gd name="T42" fmla="*/ 0 w 6742"/>
                <a:gd name="T43" fmla="*/ 0 h 10984"/>
                <a:gd name="T44" fmla="*/ 0 w 6742"/>
                <a:gd name="T45" fmla="*/ 0 h 10984"/>
                <a:gd name="T46" fmla="*/ 0 w 6742"/>
                <a:gd name="T47" fmla="*/ 0 h 10984"/>
                <a:gd name="T48" fmla="*/ 0 w 6742"/>
                <a:gd name="T49" fmla="*/ 0 h 10984"/>
                <a:gd name="T50" fmla="*/ 0 w 6742"/>
                <a:gd name="T51" fmla="*/ 0 h 10984"/>
                <a:gd name="T52" fmla="*/ 0 w 6742"/>
                <a:gd name="T53" fmla="*/ 0 h 10984"/>
                <a:gd name="T54" fmla="*/ 0 w 6742"/>
                <a:gd name="T55" fmla="*/ 0 h 10984"/>
                <a:gd name="T56" fmla="*/ 0 w 6742"/>
                <a:gd name="T57" fmla="*/ 0 h 10984"/>
                <a:gd name="T58" fmla="*/ 0 w 6742"/>
                <a:gd name="T59" fmla="*/ 0 h 10984"/>
                <a:gd name="T60" fmla="*/ 0 w 6742"/>
                <a:gd name="T61" fmla="*/ 0 h 10984"/>
                <a:gd name="T62" fmla="*/ 0 w 6742"/>
                <a:gd name="T63" fmla="*/ 0 h 10984"/>
                <a:gd name="T64" fmla="*/ 0 w 6742"/>
                <a:gd name="T65" fmla="*/ 0 h 10984"/>
                <a:gd name="T66" fmla="*/ 0 w 6742"/>
                <a:gd name="T67" fmla="*/ 0 h 10984"/>
                <a:gd name="T68" fmla="*/ 0 w 6742"/>
                <a:gd name="T69" fmla="*/ 0 h 10984"/>
                <a:gd name="T70" fmla="*/ 0 w 6742"/>
                <a:gd name="T71" fmla="*/ 0 h 10984"/>
                <a:gd name="T72" fmla="*/ 0 w 6742"/>
                <a:gd name="T73" fmla="*/ 0 h 10984"/>
                <a:gd name="T74" fmla="*/ 0 w 6742"/>
                <a:gd name="T75" fmla="*/ 0 h 10984"/>
                <a:gd name="T76" fmla="*/ 0 w 6742"/>
                <a:gd name="T77" fmla="*/ 0 h 10984"/>
                <a:gd name="T78" fmla="*/ 0 w 6742"/>
                <a:gd name="T79" fmla="*/ 0 h 10984"/>
                <a:gd name="T80" fmla="*/ 0 w 6742"/>
                <a:gd name="T81" fmla="*/ 0 h 10984"/>
                <a:gd name="T82" fmla="*/ 0 w 6742"/>
                <a:gd name="T83" fmla="*/ 0 h 10984"/>
                <a:gd name="T84" fmla="*/ 0 w 6742"/>
                <a:gd name="T85" fmla="*/ 0 h 10984"/>
                <a:gd name="T86" fmla="*/ 0 w 6742"/>
                <a:gd name="T87" fmla="*/ 0 h 10984"/>
                <a:gd name="T88" fmla="*/ 0 w 6742"/>
                <a:gd name="T89" fmla="*/ 0 h 10984"/>
                <a:gd name="T90" fmla="*/ 0 w 6742"/>
                <a:gd name="T91" fmla="*/ 0 h 10984"/>
                <a:gd name="T92" fmla="*/ 0 w 6742"/>
                <a:gd name="T93" fmla="*/ 0 h 109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742"/>
                <a:gd name="T142" fmla="*/ 0 h 10984"/>
                <a:gd name="T143" fmla="*/ 6742 w 6742"/>
                <a:gd name="T144" fmla="*/ 10984 h 109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742" h="10984">
                  <a:moveTo>
                    <a:pt x="6701" y="9174"/>
                  </a:moveTo>
                  <a:cubicBezTo>
                    <a:pt x="6632" y="9423"/>
                    <a:pt x="6618" y="9450"/>
                    <a:pt x="6549" y="9602"/>
                  </a:cubicBezTo>
                  <a:cubicBezTo>
                    <a:pt x="6452" y="9782"/>
                    <a:pt x="6452" y="9782"/>
                    <a:pt x="6452" y="9782"/>
                  </a:cubicBezTo>
                  <a:cubicBezTo>
                    <a:pt x="6383" y="9851"/>
                    <a:pt x="6300" y="9961"/>
                    <a:pt x="6245" y="10031"/>
                  </a:cubicBezTo>
                  <a:cubicBezTo>
                    <a:pt x="6107" y="10155"/>
                    <a:pt x="6107" y="10155"/>
                    <a:pt x="6107" y="10155"/>
                  </a:cubicBezTo>
                  <a:cubicBezTo>
                    <a:pt x="5927" y="10293"/>
                    <a:pt x="5886" y="10321"/>
                    <a:pt x="5665" y="10431"/>
                  </a:cubicBezTo>
                  <a:cubicBezTo>
                    <a:pt x="5526" y="10500"/>
                    <a:pt x="5526" y="10500"/>
                    <a:pt x="5526" y="10500"/>
                  </a:cubicBezTo>
                  <a:cubicBezTo>
                    <a:pt x="5181" y="10638"/>
                    <a:pt x="4905" y="10721"/>
                    <a:pt x="4380" y="10804"/>
                  </a:cubicBezTo>
                  <a:cubicBezTo>
                    <a:pt x="4228" y="10818"/>
                    <a:pt x="4228" y="10818"/>
                    <a:pt x="4228" y="10818"/>
                  </a:cubicBezTo>
                  <a:cubicBezTo>
                    <a:pt x="4186" y="10818"/>
                    <a:pt x="4117" y="10832"/>
                    <a:pt x="4076" y="10832"/>
                  </a:cubicBezTo>
                  <a:cubicBezTo>
                    <a:pt x="3924" y="10846"/>
                    <a:pt x="3924" y="10846"/>
                    <a:pt x="3924" y="10846"/>
                  </a:cubicBezTo>
                  <a:cubicBezTo>
                    <a:pt x="3882" y="10846"/>
                    <a:pt x="3827" y="10846"/>
                    <a:pt x="3786" y="10846"/>
                  </a:cubicBezTo>
                  <a:cubicBezTo>
                    <a:pt x="3648" y="10846"/>
                    <a:pt x="3648" y="10846"/>
                    <a:pt x="3648" y="10846"/>
                  </a:cubicBezTo>
                  <a:cubicBezTo>
                    <a:pt x="3606" y="10846"/>
                    <a:pt x="3551" y="10859"/>
                    <a:pt x="3509" y="10859"/>
                  </a:cubicBezTo>
                  <a:cubicBezTo>
                    <a:pt x="3371" y="10846"/>
                    <a:pt x="3371" y="10846"/>
                    <a:pt x="3371" y="10846"/>
                  </a:cubicBezTo>
                  <a:cubicBezTo>
                    <a:pt x="3330" y="10846"/>
                    <a:pt x="3275" y="10846"/>
                    <a:pt x="3233" y="10846"/>
                  </a:cubicBezTo>
                  <a:cubicBezTo>
                    <a:pt x="3095" y="10832"/>
                    <a:pt x="3095" y="10832"/>
                    <a:pt x="3095" y="10832"/>
                  </a:cubicBezTo>
                  <a:cubicBezTo>
                    <a:pt x="3054" y="10832"/>
                    <a:pt x="2998" y="10832"/>
                    <a:pt x="2957" y="10818"/>
                  </a:cubicBezTo>
                  <a:cubicBezTo>
                    <a:pt x="2805" y="10804"/>
                    <a:pt x="2805" y="10804"/>
                    <a:pt x="2805" y="10804"/>
                  </a:cubicBezTo>
                  <a:cubicBezTo>
                    <a:pt x="2763" y="10804"/>
                    <a:pt x="2708" y="10790"/>
                    <a:pt x="2667" y="10790"/>
                  </a:cubicBezTo>
                  <a:cubicBezTo>
                    <a:pt x="2515" y="10763"/>
                    <a:pt x="2515" y="10763"/>
                    <a:pt x="2515" y="10763"/>
                  </a:cubicBezTo>
                  <a:cubicBezTo>
                    <a:pt x="2473" y="10763"/>
                    <a:pt x="2404" y="10749"/>
                    <a:pt x="2363" y="10735"/>
                  </a:cubicBezTo>
                  <a:cubicBezTo>
                    <a:pt x="2211" y="10694"/>
                    <a:pt x="2211" y="10694"/>
                    <a:pt x="2211" y="10694"/>
                  </a:cubicBezTo>
                  <a:cubicBezTo>
                    <a:pt x="2156" y="10680"/>
                    <a:pt x="2087" y="10666"/>
                    <a:pt x="2045" y="10652"/>
                  </a:cubicBezTo>
                  <a:cubicBezTo>
                    <a:pt x="1865" y="10611"/>
                    <a:pt x="1865" y="10611"/>
                    <a:pt x="1865" y="10611"/>
                  </a:cubicBezTo>
                  <a:cubicBezTo>
                    <a:pt x="1810" y="10583"/>
                    <a:pt x="1741" y="10556"/>
                    <a:pt x="1686" y="10542"/>
                  </a:cubicBezTo>
                  <a:cubicBezTo>
                    <a:pt x="1506" y="10459"/>
                    <a:pt x="1506" y="10459"/>
                    <a:pt x="1506" y="10459"/>
                  </a:cubicBezTo>
                  <a:cubicBezTo>
                    <a:pt x="1451" y="10431"/>
                    <a:pt x="1368" y="10390"/>
                    <a:pt x="1313" y="10362"/>
                  </a:cubicBezTo>
                  <a:cubicBezTo>
                    <a:pt x="1133" y="10252"/>
                    <a:pt x="1133" y="10252"/>
                    <a:pt x="1133" y="10252"/>
                  </a:cubicBezTo>
                  <a:cubicBezTo>
                    <a:pt x="926" y="10100"/>
                    <a:pt x="912" y="10072"/>
                    <a:pt x="788" y="9948"/>
                  </a:cubicBezTo>
                  <a:cubicBezTo>
                    <a:pt x="664" y="9796"/>
                    <a:pt x="664" y="9796"/>
                    <a:pt x="664" y="9796"/>
                  </a:cubicBezTo>
                  <a:cubicBezTo>
                    <a:pt x="622" y="9713"/>
                    <a:pt x="553" y="9602"/>
                    <a:pt x="525" y="9533"/>
                  </a:cubicBezTo>
                  <a:cubicBezTo>
                    <a:pt x="443" y="9340"/>
                    <a:pt x="443" y="9340"/>
                    <a:pt x="443" y="9340"/>
                  </a:cubicBezTo>
                  <a:cubicBezTo>
                    <a:pt x="429" y="9257"/>
                    <a:pt x="401" y="9160"/>
                    <a:pt x="387" y="9091"/>
                  </a:cubicBezTo>
                  <a:cubicBezTo>
                    <a:pt x="360" y="8884"/>
                    <a:pt x="360" y="8884"/>
                    <a:pt x="360" y="8884"/>
                  </a:cubicBezTo>
                  <a:cubicBezTo>
                    <a:pt x="346" y="8815"/>
                    <a:pt x="332" y="8718"/>
                    <a:pt x="332" y="8649"/>
                  </a:cubicBezTo>
                  <a:cubicBezTo>
                    <a:pt x="318" y="8442"/>
                    <a:pt x="318" y="8442"/>
                    <a:pt x="318" y="8442"/>
                  </a:cubicBezTo>
                  <a:cubicBezTo>
                    <a:pt x="318" y="8373"/>
                    <a:pt x="318" y="8276"/>
                    <a:pt x="318" y="8221"/>
                  </a:cubicBezTo>
                  <a:cubicBezTo>
                    <a:pt x="304" y="8000"/>
                    <a:pt x="304" y="8000"/>
                    <a:pt x="304" y="8000"/>
                  </a:cubicBezTo>
                  <a:cubicBezTo>
                    <a:pt x="304" y="7931"/>
                    <a:pt x="304" y="7848"/>
                    <a:pt x="304" y="7779"/>
                  </a:cubicBezTo>
                  <a:cubicBezTo>
                    <a:pt x="277" y="7571"/>
                    <a:pt x="277" y="7571"/>
                    <a:pt x="277" y="7571"/>
                  </a:cubicBezTo>
                  <a:cubicBezTo>
                    <a:pt x="277" y="7488"/>
                    <a:pt x="277" y="7488"/>
                    <a:pt x="277" y="7488"/>
                  </a:cubicBezTo>
                  <a:cubicBezTo>
                    <a:pt x="235" y="7198"/>
                    <a:pt x="235" y="7198"/>
                    <a:pt x="235" y="7198"/>
                  </a:cubicBezTo>
                  <a:cubicBezTo>
                    <a:pt x="235" y="7115"/>
                    <a:pt x="222" y="7005"/>
                    <a:pt x="208" y="6922"/>
                  </a:cubicBezTo>
                  <a:cubicBezTo>
                    <a:pt x="180" y="6646"/>
                    <a:pt x="180" y="6646"/>
                    <a:pt x="180" y="6646"/>
                  </a:cubicBezTo>
                  <a:cubicBezTo>
                    <a:pt x="166" y="6563"/>
                    <a:pt x="152" y="6452"/>
                    <a:pt x="152" y="6369"/>
                  </a:cubicBezTo>
                  <a:cubicBezTo>
                    <a:pt x="125" y="6093"/>
                    <a:pt x="125" y="6093"/>
                    <a:pt x="125" y="6093"/>
                  </a:cubicBezTo>
                  <a:cubicBezTo>
                    <a:pt x="125" y="6024"/>
                    <a:pt x="111" y="5914"/>
                    <a:pt x="111" y="5831"/>
                  </a:cubicBezTo>
                  <a:cubicBezTo>
                    <a:pt x="83" y="5582"/>
                    <a:pt x="83" y="5582"/>
                    <a:pt x="83" y="5582"/>
                  </a:cubicBezTo>
                  <a:cubicBezTo>
                    <a:pt x="83" y="5499"/>
                    <a:pt x="70" y="5402"/>
                    <a:pt x="70" y="5333"/>
                  </a:cubicBezTo>
                  <a:cubicBezTo>
                    <a:pt x="56" y="5085"/>
                    <a:pt x="56" y="5085"/>
                    <a:pt x="56" y="5085"/>
                  </a:cubicBezTo>
                  <a:cubicBezTo>
                    <a:pt x="56" y="5002"/>
                    <a:pt x="42" y="4905"/>
                    <a:pt x="42" y="4836"/>
                  </a:cubicBezTo>
                  <a:cubicBezTo>
                    <a:pt x="28" y="4601"/>
                    <a:pt x="28" y="4601"/>
                    <a:pt x="28" y="4601"/>
                  </a:cubicBezTo>
                  <a:cubicBezTo>
                    <a:pt x="28" y="4532"/>
                    <a:pt x="28" y="4435"/>
                    <a:pt x="28" y="4366"/>
                  </a:cubicBezTo>
                  <a:cubicBezTo>
                    <a:pt x="14" y="4131"/>
                    <a:pt x="14" y="4131"/>
                    <a:pt x="14" y="4131"/>
                  </a:cubicBezTo>
                  <a:cubicBezTo>
                    <a:pt x="14" y="4062"/>
                    <a:pt x="14" y="3979"/>
                    <a:pt x="14" y="3910"/>
                  </a:cubicBezTo>
                  <a:cubicBezTo>
                    <a:pt x="0" y="3689"/>
                    <a:pt x="0" y="3689"/>
                    <a:pt x="0" y="3689"/>
                  </a:cubicBezTo>
                  <a:cubicBezTo>
                    <a:pt x="0" y="3620"/>
                    <a:pt x="0" y="3537"/>
                    <a:pt x="0" y="3468"/>
                  </a:cubicBezTo>
                  <a:cubicBezTo>
                    <a:pt x="0" y="3261"/>
                    <a:pt x="0" y="3261"/>
                    <a:pt x="0" y="3261"/>
                  </a:cubicBezTo>
                  <a:cubicBezTo>
                    <a:pt x="0" y="3192"/>
                    <a:pt x="0" y="3109"/>
                    <a:pt x="0" y="3054"/>
                  </a:cubicBezTo>
                  <a:cubicBezTo>
                    <a:pt x="0" y="2846"/>
                    <a:pt x="0" y="2846"/>
                    <a:pt x="0" y="2846"/>
                  </a:cubicBezTo>
                  <a:cubicBezTo>
                    <a:pt x="0" y="2777"/>
                    <a:pt x="0" y="2708"/>
                    <a:pt x="0" y="2639"/>
                  </a:cubicBezTo>
                  <a:cubicBezTo>
                    <a:pt x="0" y="2460"/>
                    <a:pt x="0" y="2460"/>
                    <a:pt x="0" y="2460"/>
                  </a:cubicBezTo>
                  <a:cubicBezTo>
                    <a:pt x="14" y="2391"/>
                    <a:pt x="14" y="2321"/>
                    <a:pt x="28" y="2252"/>
                  </a:cubicBezTo>
                  <a:cubicBezTo>
                    <a:pt x="56" y="2073"/>
                    <a:pt x="56" y="2073"/>
                    <a:pt x="56" y="2073"/>
                  </a:cubicBezTo>
                  <a:cubicBezTo>
                    <a:pt x="70" y="2018"/>
                    <a:pt x="83" y="1935"/>
                    <a:pt x="97" y="1879"/>
                  </a:cubicBezTo>
                  <a:cubicBezTo>
                    <a:pt x="152" y="1700"/>
                    <a:pt x="152" y="1700"/>
                    <a:pt x="152" y="1700"/>
                  </a:cubicBezTo>
                  <a:cubicBezTo>
                    <a:pt x="180" y="1645"/>
                    <a:pt x="208" y="1575"/>
                    <a:pt x="235" y="1520"/>
                  </a:cubicBezTo>
                  <a:cubicBezTo>
                    <a:pt x="318" y="1354"/>
                    <a:pt x="318" y="1354"/>
                    <a:pt x="318" y="1354"/>
                  </a:cubicBezTo>
                  <a:cubicBezTo>
                    <a:pt x="360" y="1299"/>
                    <a:pt x="401" y="1230"/>
                    <a:pt x="443" y="1175"/>
                  </a:cubicBezTo>
                  <a:cubicBezTo>
                    <a:pt x="553" y="1023"/>
                    <a:pt x="553" y="1023"/>
                    <a:pt x="553" y="1023"/>
                  </a:cubicBezTo>
                  <a:cubicBezTo>
                    <a:pt x="608" y="968"/>
                    <a:pt x="677" y="898"/>
                    <a:pt x="733" y="843"/>
                  </a:cubicBezTo>
                  <a:cubicBezTo>
                    <a:pt x="871" y="719"/>
                    <a:pt x="871" y="719"/>
                    <a:pt x="871" y="719"/>
                  </a:cubicBezTo>
                  <a:cubicBezTo>
                    <a:pt x="954" y="664"/>
                    <a:pt x="1050" y="595"/>
                    <a:pt x="1147" y="539"/>
                  </a:cubicBezTo>
                  <a:cubicBezTo>
                    <a:pt x="1299" y="456"/>
                    <a:pt x="1299" y="456"/>
                    <a:pt x="1299" y="456"/>
                  </a:cubicBezTo>
                  <a:cubicBezTo>
                    <a:pt x="1410" y="401"/>
                    <a:pt x="1589" y="318"/>
                    <a:pt x="1796" y="249"/>
                  </a:cubicBezTo>
                  <a:cubicBezTo>
                    <a:pt x="1948" y="208"/>
                    <a:pt x="1948" y="208"/>
                    <a:pt x="1948" y="208"/>
                  </a:cubicBezTo>
                  <a:cubicBezTo>
                    <a:pt x="2183" y="139"/>
                    <a:pt x="2349" y="97"/>
                    <a:pt x="2653" y="56"/>
                  </a:cubicBezTo>
                  <a:cubicBezTo>
                    <a:pt x="2819" y="42"/>
                    <a:pt x="2819" y="42"/>
                    <a:pt x="2819" y="42"/>
                  </a:cubicBezTo>
                  <a:cubicBezTo>
                    <a:pt x="2874" y="28"/>
                    <a:pt x="2943" y="28"/>
                    <a:pt x="2984" y="28"/>
                  </a:cubicBezTo>
                  <a:cubicBezTo>
                    <a:pt x="3136" y="14"/>
                    <a:pt x="3136" y="14"/>
                    <a:pt x="3136" y="14"/>
                  </a:cubicBezTo>
                  <a:cubicBezTo>
                    <a:pt x="3192" y="14"/>
                    <a:pt x="3247" y="0"/>
                    <a:pt x="3302" y="0"/>
                  </a:cubicBezTo>
                  <a:cubicBezTo>
                    <a:pt x="3454" y="0"/>
                    <a:pt x="3454" y="0"/>
                    <a:pt x="3454" y="0"/>
                  </a:cubicBezTo>
                  <a:cubicBezTo>
                    <a:pt x="3496" y="0"/>
                    <a:pt x="3565" y="0"/>
                    <a:pt x="3606" y="0"/>
                  </a:cubicBezTo>
                  <a:cubicBezTo>
                    <a:pt x="3648" y="0"/>
                    <a:pt x="3703" y="0"/>
                    <a:pt x="3744" y="0"/>
                  </a:cubicBezTo>
                  <a:cubicBezTo>
                    <a:pt x="3703" y="0"/>
                    <a:pt x="3634" y="0"/>
                    <a:pt x="3592" y="0"/>
                  </a:cubicBezTo>
                  <a:cubicBezTo>
                    <a:pt x="1921" y="14"/>
                    <a:pt x="981" y="498"/>
                    <a:pt x="816" y="1437"/>
                  </a:cubicBezTo>
                  <a:cubicBezTo>
                    <a:pt x="719" y="2059"/>
                    <a:pt x="995" y="2653"/>
                    <a:pt x="1258" y="3219"/>
                  </a:cubicBezTo>
                  <a:cubicBezTo>
                    <a:pt x="1341" y="3427"/>
                    <a:pt x="1341" y="3427"/>
                    <a:pt x="1451" y="4988"/>
                  </a:cubicBezTo>
                  <a:cubicBezTo>
                    <a:pt x="1520" y="6024"/>
                    <a:pt x="1714" y="7046"/>
                    <a:pt x="1755" y="8083"/>
                  </a:cubicBezTo>
                  <a:cubicBezTo>
                    <a:pt x="1769" y="8414"/>
                    <a:pt x="1589" y="8718"/>
                    <a:pt x="1631" y="9050"/>
                  </a:cubicBezTo>
                  <a:cubicBezTo>
                    <a:pt x="1658" y="9202"/>
                    <a:pt x="1686" y="9423"/>
                    <a:pt x="1921" y="9699"/>
                  </a:cubicBezTo>
                  <a:cubicBezTo>
                    <a:pt x="2763" y="10707"/>
                    <a:pt x="6411" y="10984"/>
                    <a:pt x="6742" y="8939"/>
                  </a:cubicBezTo>
                  <a:cubicBezTo>
                    <a:pt x="6701" y="9146"/>
                    <a:pt x="6701" y="9146"/>
                    <a:pt x="6701" y="9146"/>
                  </a:cubicBezTo>
                  <a:cubicBezTo>
                    <a:pt x="6701" y="9174"/>
                    <a:pt x="6701" y="9174"/>
                    <a:pt x="6701" y="917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77" name="Freeform 63"/>
            <p:cNvSpPr>
              <a:spLocks noChangeAspect="1"/>
            </p:cNvSpPr>
            <p:nvPr/>
          </p:nvSpPr>
          <p:spPr bwMode="auto">
            <a:xfrm>
              <a:off x="953" y="1171"/>
              <a:ext cx="1278" cy="2438"/>
            </a:xfrm>
            <a:custGeom>
              <a:avLst/>
              <a:gdLst>
                <a:gd name="T0" fmla="*/ 0 w 6642"/>
                <a:gd name="T1" fmla="*/ 0 h 10792"/>
                <a:gd name="T2" fmla="*/ 0 w 6642"/>
                <a:gd name="T3" fmla="*/ 0 h 10792"/>
                <a:gd name="T4" fmla="*/ 0 w 6642"/>
                <a:gd name="T5" fmla="*/ 0 h 10792"/>
                <a:gd name="T6" fmla="*/ 0 w 6642"/>
                <a:gd name="T7" fmla="*/ 0 h 10792"/>
                <a:gd name="T8" fmla="*/ 0 w 6642"/>
                <a:gd name="T9" fmla="*/ 0 h 10792"/>
                <a:gd name="T10" fmla="*/ 0 w 6642"/>
                <a:gd name="T11" fmla="*/ 0 h 10792"/>
                <a:gd name="T12" fmla="*/ 0 w 6642"/>
                <a:gd name="T13" fmla="*/ 0 h 10792"/>
                <a:gd name="T14" fmla="*/ 0 w 6642"/>
                <a:gd name="T15" fmla="*/ 0 h 10792"/>
                <a:gd name="T16" fmla="*/ 0 w 6642"/>
                <a:gd name="T17" fmla="*/ 0 h 10792"/>
                <a:gd name="T18" fmla="*/ 0 w 6642"/>
                <a:gd name="T19" fmla="*/ 0 h 10792"/>
                <a:gd name="T20" fmla="*/ 0 w 6642"/>
                <a:gd name="T21" fmla="*/ 0 h 10792"/>
                <a:gd name="T22" fmla="*/ 0 w 6642"/>
                <a:gd name="T23" fmla="*/ 0 h 10792"/>
                <a:gd name="T24" fmla="*/ 0 w 6642"/>
                <a:gd name="T25" fmla="*/ 0 h 10792"/>
                <a:gd name="T26" fmla="*/ 0 w 6642"/>
                <a:gd name="T27" fmla="*/ 0 h 10792"/>
                <a:gd name="T28" fmla="*/ 0 w 6642"/>
                <a:gd name="T29" fmla="*/ 0 h 10792"/>
                <a:gd name="T30" fmla="*/ 0 w 6642"/>
                <a:gd name="T31" fmla="*/ 0 h 10792"/>
                <a:gd name="T32" fmla="*/ 0 w 6642"/>
                <a:gd name="T33" fmla="*/ 0 h 10792"/>
                <a:gd name="T34" fmla="*/ 0 w 6642"/>
                <a:gd name="T35" fmla="*/ 0 h 10792"/>
                <a:gd name="T36" fmla="*/ 0 w 6642"/>
                <a:gd name="T37" fmla="*/ 0 h 10792"/>
                <a:gd name="T38" fmla="*/ 0 w 6642"/>
                <a:gd name="T39" fmla="*/ 0 h 10792"/>
                <a:gd name="T40" fmla="*/ 0 w 6642"/>
                <a:gd name="T41" fmla="*/ 0 h 10792"/>
                <a:gd name="T42" fmla="*/ 0 w 6642"/>
                <a:gd name="T43" fmla="*/ 0 h 10792"/>
                <a:gd name="T44" fmla="*/ 0 w 6642"/>
                <a:gd name="T45" fmla="*/ 0 h 10792"/>
                <a:gd name="T46" fmla="*/ 0 w 6642"/>
                <a:gd name="T47" fmla="*/ 0 h 10792"/>
                <a:gd name="T48" fmla="*/ 0 w 6642"/>
                <a:gd name="T49" fmla="*/ 0 h 10792"/>
                <a:gd name="T50" fmla="*/ 0 w 6642"/>
                <a:gd name="T51" fmla="*/ 0 h 10792"/>
                <a:gd name="T52" fmla="*/ 0 w 6642"/>
                <a:gd name="T53" fmla="*/ 0 h 10792"/>
                <a:gd name="T54" fmla="*/ 0 w 6642"/>
                <a:gd name="T55" fmla="*/ 0 h 10792"/>
                <a:gd name="T56" fmla="*/ 0 w 6642"/>
                <a:gd name="T57" fmla="*/ 0 h 10792"/>
                <a:gd name="T58" fmla="*/ 0 w 6642"/>
                <a:gd name="T59" fmla="*/ 0 h 10792"/>
                <a:gd name="T60" fmla="*/ 0 w 6642"/>
                <a:gd name="T61" fmla="*/ 0 h 10792"/>
                <a:gd name="T62" fmla="*/ 0 w 6642"/>
                <a:gd name="T63" fmla="*/ 0 h 10792"/>
                <a:gd name="T64" fmla="*/ 0 w 6642"/>
                <a:gd name="T65" fmla="*/ 0 h 10792"/>
                <a:gd name="T66" fmla="*/ 0 w 6642"/>
                <a:gd name="T67" fmla="*/ 0 h 10792"/>
                <a:gd name="T68" fmla="*/ 0 w 6642"/>
                <a:gd name="T69" fmla="*/ 0 h 10792"/>
                <a:gd name="T70" fmla="*/ 0 w 6642"/>
                <a:gd name="T71" fmla="*/ 0 h 10792"/>
                <a:gd name="T72" fmla="*/ 0 w 6642"/>
                <a:gd name="T73" fmla="*/ 0 h 10792"/>
                <a:gd name="T74" fmla="*/ 0 w 6642"/>
                <a:gd name="T75" fmla="*/ 0 h 10792"/>
                <a:gd name="T76" fmla="*/ 0 w 6642"/>
                <a:gd name="T77" fmla="*/ 0 h 10792"/>
                <a:gd name="T78" fmla="*/ 0 w 6642"/>
                <a:gd name="T79" fmla="*/ 0 h 10792"/>
                <a:gd name="T80" fmla="*/ 0 w 6642"/>
                <a:gd name="T81" fmla="*/ 0 h 10792"/>
                <a:gd name="T82" fmla="*/ 0 w 6642"/>
                <a:gd name="T83" fmla="*/ 0 h 10792"/>
                <a:gd name="T84" fmla="*/ 0 w 6642"/>
                <a:gd name="T85" fmla="*/ 0 h 107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42"/>
                <a:gd name="T130" fmla="*/ 0 h 10792"/>
                <a:gd name="T131" fmla="*/ 6642 w 6642"/>
                <a:gd name="T132" fmla="*/ 10792 h 107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42" h="10792">
                  <a:moveTo>
                    <a:pt x="6545" y="9534"/>
                  </a:moveTo>
                  <a:cubicBezTo>
                    <a:pt x="6421" y="9742"/>
                    <a:pt x="6394" y="9783"/>
                    <a:pt x="6242" y="9963"/>
                  </a:cubicBezTo>
                  <a:cubicBezTo>
                    <a:pt x="6104" y="10087"/>
                    <a:pt x="6104" y="10087"/>
                    <a:pt x="6104" y="10087"/>
                  </a:cubicBezTo>
                  <a:cubicBezTo>
                    <a:pt x="5924" y="10225"/>
                    <a:pt x="5883" y="10253"/>
                    <a:pt x="5662" y="10363"/>
                  </a:cubicBezTo>
                  <a:cubicBezTo>
                    <a:pt x="5524" y="10433"/>
                    <a:pt x="5524" y="10433"/>
                    <a:pt x="5524" y="10433"/>
                  </a:cubicBezTo>
                  <a:cubicBezTo>
                    <a:pt x="5178" y="10571"/>
                    <a:pt x="4902" y="10654"/>
                    <a:pt x="4378" y="10737"/>
                  </a:cubicBezTo>
                  <a:cubicBezTo>
                    <a:pt x="4226" y="10750"/>
                    <a:pt x="4226" y="10750"/>
                    <a:pt x="4226" y="10750"/>
                  </a:cubicBezTo>
                  <a:cubicBezTo>
                    <a:pt x="4184" y="10750"/>
                    <a:pt x="4115" y="10764"/>
                    <a:pt x="4074" y="10764"/>
                  </a:cubicBezTo>
                  <a:cubicBezTo>
                    <a:pt x="3922" y="10778"/>
                    <a:pt x="3922" y="10778"/>
                    <a:pt x="3922" y="10778"/>
                  </a:cubicBezTo>
                  <a:cubicBezTo>
                    <a:pt x="3881" y="10778"/>
                    <a:pt x="3825" y="10778"/>
                    <a:pt x="3784" y="10778"/>
                  </a:cubicBezTo>
                  <a:cubicBezTo>
                    <a:pt x="3646" y="10778"/>
                    <a:pt x="3646" y="10778"/>
                    <a:pt x="3646" y="10778"/>
                  </a:cubicBezTo>
                  <a:cubicBezTo>
                    <a:pt x="3604" y="10778"/>
                    <a:pt x="3549" y="10792"/>
                    <a:pt x="3508" y="10792"/>
                  </a:cubicBezTo>
                  <a:cubicBezTo>
                    <a:pt x="3370" y="10778"/>
                    <a:pt x="3370" y="10778"/>
                    <a:pt x="3370" y="10778"/>
                  </a:cubicBezTo>
                  <a:cubicBezTo>
                    <a:pt x="3328" y="10778"/>
                    <a:pt x="3273" y="10778"/>
                    <a:pt x="3232" y="10778"/>
                  </a:cubicBezTo>
                  <a:cubicBezTo>
                    <a:pt x="3093" y="10764"/>
                    <a:pt x="3093" y="10764"/>
                    <a:pt x="3093" y="10764"/>
                  </a:cubicBezTo>
                  <a:cubicBezTo>
                    <a:pt x="3052" y="10764"/>
                    <a:pt x="2997" y="10764"/>
                    <a:pt x="2955" y="10750"/>
                  </a:cubicBezTo>
                  <a:cubicBezTo>
                    <a:pt x="2804" y="10737"/>
                    <a:pt x="2804" y="10737"/>
                    <a:pt x="2804" y="10737"/>
                  </a:cubicBezTo>
                  <a:cubicBezTo>
                    <a:pt x="2762" y="10737"/>
                    <a:pt x="2707" y="10723"/>
                    <a:pt x="2665" y="10723"/>
                  </a:cubicBezTo>
                  <a:cubicBezTo>
                    <a:pt x="2514" y="10695"/>
                    <a:pt x="2514" y="10695"/>
                    <a:pt x="2514" y="10695"/>
                  </a:cubicBezTo>
                  <a:cubicBezTo>
                    <a:pt x="2472" y="10695"/>
                    <a:pt x="2403" y="10681"/>
                    <a:pt x="2362" y="10667"/>
                  </a:cubicBezTo>
                  <a:cubicBezTo>
                    <a:pt x="2210" y="10626"/>
                    <a:pt x="2210" y="10626"/>
                    <a:pt x="2210" y="10626"/>
                  </a:cubicBezTo>
                  <a:cubicBezTo>
                    <a:pt x="2155" y="10612"/>
                    <a:pt x="2085" y="10598"/>
                    <a:pt x="2044" y="10585"/>
                  </a:cubicBezTo>
                  <a:cubicBezTo>
                    <a:pt x="1865" y="10543"/>
                    <a:pt x="1865" y="10543"/>
                    <a:pt x="1865" y="10543"/>
                  </a:cubicBezTo>
                  <a:cubicBezTo>
                    <a:pt x="1809" y="10515"/>
                    <a:pt x="1740" y="10488"/>
                    <a:pt x="1685" y="10474"/>
                  </a:cubicBezTo>
                  <a:cubicBezTo>
                    <a:pt x="1506" y="10391"/>
                    <a:pt x="1506" y="10391"/>
                    <a:pt x="1506" y="10391"/>
                  </a:cubicBezTo>
                  <a:cubicBezTo>
                    <a:pt x="1450" y="10363"/>
                    <a:pt x="1367" y="10322"/>
                    <a:pt x="1312" y="10294"/>
                  </a:cubicBezTo>
                  <a:cubicBezTo>
                    <a:pt x="1133" y="10184"/>
                    <a:pt x="1133" y="10184"/>
                    <a:pt x="1133" y="10184"/>
                  </a:cubicBezTo>
                  <a:cubicBezTo>
                    <a:pt x="926" y="10032"/>
                    <a:pt x="912" y="10004"/>
                    <a:pt x="788" y="9880"/>
                  </a:cubicBezTo>
                  <a:cubicBezTo>
                    <a:pt x="663" y="9728"/>
                    <a:pt x="663" y="9728"/>
                    <a:pt x="663" y="9728"/>
                  </a:cubicBezTo>
                  <a:cubicBezTo>
                    <a:pt x="622" y="9645"/>
                    <a:pt x="553" y="9534"/>
                    <a:pt x="525" y="9465"/>
                  </a:cubicBezTo>
                  <a:cubicBezTo>
                    <a:pt x="442" y="9272"/>
                    <a:pt x="442" y="9272"/>
                    <a:pt x="442" y="9272"/>
                  </a:cubicBezTo>
                  <a:cubicBezTo>
                    <a:pt x="429" y="9189"/>
                    <a:pt x="401" y="9092"/>
                    <a:pt x="387" y="9023"/>
                  </a:cubicBezTo>
                  <a:cubicBezTo>
                    <a:pt x="359" y="8816"/>
                    <a:pt x="359" y="8816"/>
                    <a:pt x="359" y="8816"/>
                  </a:cubicBezTo>
                  <a:cubicBezTo>
                    <a:pt x="346" y="8747"/>
                    <a:pt x="332" y="8650"/>
                    <a:pt x="332" y="8581"/>
                  </a:cubicBezTo>
                  <a:cubicBezTo>
                    <a:pt x="318" y="8374"/>
                    <a:pt x="318" y="8374"/>
                    <a:pt x="318" y="8374"/>
                  </a:cubicBezTo>
                  <a:cubicBezTo>
                    <a:pt x="318" y="8305"/>
                    <a:pt x="318" y="8208"/>
                    <a:pt x="318" y="8153"/>
                  </a:cubicBezTo>
                  <a:cubicBezTo>
                    <a:pt x="304" y="7932"/>
                    <a:pt x="304" y="7932"/>
                    <a:pt x="304" y="7932"/>
                  </a:cubicBezTo>
                  <a:cubicBezTo>
                    <a:pt x="304" y="7862"/>
                    <a:pt x="304" y="7780"/>
                    <a:pt x="304" y="7710"/>
                  </a:cubicBezTo>
                  <a:cubicBezTo>
                    <a:pt x="277" y="7503"/>
                    <a:pt x="277" y="7503"/>
                    <a:pt x="277" y="7503"/>
                  </a:cubicBezTo>
                  <a:cubicBezTo>
                    <a:pt x="277" y="7420"/>
                    <a:pt x="277" y="7420"/>
                    <a:pt x="277" y="7420"/>
                  </a:cubicBezTo>
                  <a:cubicBezTo>
                    <a:pt x="235" y="7130"/>
                    <a:pt x="235" y="7130"/>
                    <a:pt x="235" y="7130"/>
                  </a:cubicBezTo>
                  <a:cubicBezTo>
                    <a:pt x="235" y="7047"/>
                    <a:pt x="221" y="6937"/>
                    <a:pt x="208" y="6854"/>
                  </a:cubicBezTo>
                  <a:cubicBezTo>
                    <a:pt x="180" y="6577"/>
                    <a:pt x="180" y="6577"/>
                    <a:pt x="180" y="6577"/>
                  </a:cubicBezTo>
                  <a:cubicBezTo>
                    <a:pt x="166" y="6494"/>
                    <a:pt x="152" y="6384"/>
                    <a:pt x="152" y="6301"/>
                  </a:cubicBezTo>
                  <a:cubicBezTo>
                    <a:pt x="125" y="6025"/>
                    <a:pt x="125" y="6025"/>
                    <a:pt x="125" y="6025"/>
                  </a:cubicBezTo>
                  <a:cubicBezTo>
                    <a:pt x="125" y="5956"/>
                    <a:pt x="111" y="5845"/>
                    <a:pt x="111" y="5762"/>
                  </a:cubicBezTo>
                  <a:cubicBezTo>
                    <a:pt x="83" y="5513"/>
                    <a:pt x="83" y="5513"/>
                    <a:pt x="83" y="5513"/>
                  </a:cubicBezTo>
                  <a:cubicBezTo>
                    <a:pt x="83" y="5431"/>
                    <a:pt x="70" y="5334"/>
                    <a:pt x="70" y="5265"/>
                  </a:cubicBezTo>
                  <a:cubicBezTo>
                    <a:pt x="56" y="5016"/>
                    <a:pt x="56" y="5016"/>
                    <a:pt x="56" y="5016"/>
                  </a:cubicBezTo>
                  <a:cubicBezTo>
                    <a:pt x="56" y="4933"/>
                    <a:pt x="42" y="4836"/>
                    <a:pt x="42" y="4767"/>
                  </a:cubicBezTo>
                  <a:cubicBezTo>
                    <a:pt x="28" y="4532"/>
                    <a:pt x="28" y="4532"/>
                    <a:pt x="28" y="4532"/>
                  </a:cubicBezTo>
                  <a:cubicBezTo>
                    <a:pt x="28" y="4463"/>
                    <a:pt x="28" y="4367"/>
                    <a:pt x="28" y="4297"/>
                  </a:cubicBezTo>
                  <a:cubicBezTo>
                    <a:pt x="14" y="4063"/>
                    <a:pt x="14" y="4063"/>
                    <a:pt x="14" y="4063"/>
                  </a:cubicBezTo>
                  <a:cubicBezTo>
                    <a:pt x="14" y="3993"/>
                    <a:pt x="14" y="3911"/>
                    <a:pt x="14" y="3841"/>
                  </a:cubicBezTo>
                  <a:cubicBezTo>
                    <a:pt x="0" y="3620"/>
                    <a:pt x="0" y="3620"/>
                    <a:pt x="0" y="3620"/>
                  </a:cubicBezTo>
                  <a:cubicBezTo>
                    <a:pt x="0" y="3551"/>
                    <a:pt x="0" y="3468"/>
                    <a:pt x="0" y="3399"/>
                  </a:cubicBezTo>
                  <a:cubicBezTo>
                    <a:pt x="0" y="3192"/>
                    <a:pt x="0" y="3192"/>
                    <a:pt x="0" y="3192"/>
                  </a:cubicBezTo>
                  <a:cubicBezTo>
                    <a:pt x="0" y="3123"/>
                    <a:pt x="0" y="3040"/>
                    <a:pt x="0" y="2985"/>
                  </a:cubicBezTo>
                  <a:cubicBezTo>
                    <a:pt x="0" y="2778"/>
                    <a:pt x="0" y="2778"/>
                    <a:pt x="0" y="2778"/>
                  </a:cubicBezTo>
                  <a:cubicBezTo>
                    <a:pt x="0" y="2708"/>
                    <a:pt x="0" y="2639"/>
                    <a:pt x="0" y="2570"/>
                  </a:cubicBezTo>
                  <a:cubicBezTo>
                    <a:pt x="0" y="2391"/>
                    <a:pt x="0" y="2391"/>
                    <a:pt x="0" y="2391"/>
                  </a:cubicBezTo>
                  <a:cubicBezTo>
                    <a:pt x="14" y="2322"/>
                    <a:pt x="14" y="2252"/>
                    <a:pt x="28" y="2183"/>
                  </a:cubicBezTo>
                  <a:cubicBezTo>
                    <a:pt x="56" y="2004"/>
                    <a:pt x="56" y="2004"/>
                    <a:pt x="56" y="2004"/>
                  </a:cubicBezTo>
                  <a:cubicBezTo>
                    <a:pt x="70" y="1948"/>
                    <a:pt x="83" y="1866"/>
                    <a:pt x="97" y="1810"/>
                  </a:cubicBezTo>
                  <a:cubicBezTo>
                    <a:pt x="152" y="1631"/>
                    <a:pt x="152" y="1631"/>
                    <a:pt x="152" y="1631"/>
                  </a:cubicBezTo>
                  <a:cubicBezTo>
                    <a:pt x="180" y="1575"/>
                    <a:pt x="208" y="1506"/>
                    <a:pt x="235" y="1451"/>
                  </a:cubicBezTo>
                  <a:cubicBezTo>
                    <a:pt x="318" y="1285"/>
                    <a:pt x="318" y="1285"/>
                    <a:pt x="318" y="1285"/>
                  </a:cubicBezTo>
                  <a:cubicBezTo>
                    <a:pt x="359" y="1230"/>
                    <a:pt x="401" y="1161"/>
                    <a:pt x="442" y="1106"/>
                  </a:cubicBezTo>
                  <a:cubicBezTo>
                    <a:pt x="553" y="954"/>
                    <a:pt x="553" y="954"/>
                    <a:pt x="553" y="954"/>
                  </a:cubicBezTo>
                  <a:cubicBezTo>
                    <a:pt x="608" y="898"/>
                    <a:pt x="677" y="829"/>
                    <a:pt x="732" y="774"/>
                  </a:cubicBezTo>
                  <a:cubicBezTo>
                    <a:pt x="870" y="650"/>
                    <a:pt x="870" y="650"/>
                    <a:pt x="870" y="650"/>
                  </a:cubicBezTo>
                  <a:cubicBezTo>
                    <a:pt x="953" y="594"/>
                    <a:pt x="1050" y="525"/>
                    <a:pt x="1147" y="470"/>
                  </a:cubicBezTo>
                  <a:cubicBezTo>
                    <a:pt x="1298" y="387"/>
                    <a:pt x="1298" y="387"/>
                    <a:pt x="1298" y="387"/>
                  </a:cubicBezTo>
                  <a:cubicBezTo>
                    <a:pt x="1409" y="332"/>
                    <a:pt x="1588" y="249"/>
                    <a:pt x="1796" y="180"/>
                  </a:cubicBezTo>
                  <a:cubicBezTo>
                    <a:pt x="1947" y="138"/>
                    <a:pt x="1947" y="138"/>
                    <a:pt x="1947" y="138"/>
                  </a:cubicBezTo>
                  <a:cubicBezTo>
                    <a:pt x="2224" y="55"/>
                    <a:pt x="2306" y="42"/>
                    <a:pt x="2610" y="0"/>
                  </a:cubicBezTo>
                  <a:cubicBezTo>
                    <a:pt x="2458" y="14"/>
                    <a:pt x="2458" y="14"/>
                    <a:pt x="2458" y="14"/>
                  </a:cubicBezTo>
                  <a:cubicBezTo>
                    <a:pt x="1989" y="111"/>
                    <a:pt x="718" y="359"/>
                    <a:pt x="663" y="1575"/>
                  </a:cubicBezTo>
                  <a:cubicBezTo>
                    <a:pt x="649" y="1893"/>
                    <a:pt x="649" y="1893"/>
                    <a:pt x="1077" y="3275"/>
                  </a:cubicBezTo>
                  <a:cubicBezTo>
                    <a:pt x="1077" y="3303"/>
                    <a:pt x="1077" y="3303"/>
                    <a:pt x="1216" y="4975"/>
                  </a:cubicBezTo>
                  <a:cubicBezTo>
                    <a:pt x="1285" y="5983"/>
                    <a:pt x="1464" y="6964"/>
                    <a:pt x="1519" y="7973"/>
                  </a:cubicBezTo>
                  <a:cubicBezTo>
                    <a:pt x="1533" y="8291"/>
                    <a:pt x="1354" y="8595"/>
                    <a:pt x="1409" y="8926"/>
                  </a:cubicBezTo>
                  <a:cubicBezTo>
                    <a:pt x="1506" y="9534"/>
                    <a:pt x="1837" y="9783"/>
                    <a:pt x="1989" y="9894"/>
                  </a:cubicBezTo>
                  <a:cubicBezTo>
                    <a:pt x="3149" y="10750"/>
                    <a:pt x="6173" y="10723"/>
                    <a:pt x="6642" y="9272"/>
                  </a:cubicBezTo>
                  <a:cubicBezTo>
                    <a:pt x="6573" y="9465"/>
                    <a:pt x="6573" y="9465"/>
                    <a:pt x="6573" y="9465"/>
                  </a:cubicBezTo>
                  <a:cubicBezTo>
                    <a:pt x="6545" y="9534"/>
                    <a:pt x="6545" y="9534"/>
                    <a:pt x="6545" y="953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78" name="Freeform 64"/>
            <p:cNvSpPr>
              <a:spLocks noChangeAspect="1"/>
            </p:cNvSpPr>
            <p:nvPr/>
          </p:nvSpPr>
          <p:spPr bwMode="auto">
            <a:xfrm>
              <a:off x="953" y="1219"/>
              <a:ext cx="1246" cy="2390"/>
            </a:xfrm>
            <a:custGeom>
              <a:avLst/>
              <a:gdLst>
                <a:gd name="T0" fmla="*/ 0 w 6475"/>
                <a:gd name="T1" fmla="*/ 0 h 10584"/>
                <a:gd name="T2" fmla="*/ 0 w 6475"/>
                <a:gd name="T3" fmla="*/ 0 h 10584"/>
                <a:gd name="T4" fmla="*/ 0 w 6475"/>
                <a:gd name="T5" fmla="*/ 0 h 10584"/>
                <a:gd name="T6" fmla="*/ 0 w 6475"/>
                <a:gd name="T7" fmla="*/ 0 h 10584"/>
                <a:gd name="T8" fmla="*/ 0 w 6475"/>
                <a:gd name="T9" fmla="*/ 0 h 10584"/>
                <a:gd name="T10" fmla="*/ 0 w 6475"/>
                <a:gd name="T11" fmla="*/ 0 h 10584"/>
                <a:gd name="T12" fmla="*/ 0 w 6475"/>
                <a:gd name="T13" fmla="*/ 0 h 10584"/>
                <a:gd name="T14" fmla="*/ 0 w 6475"/>
                <a:gd name="T15" fmla="*/ 0 h 10584"/>
                <a:gd name="T16" fmla="*/ 0 w 6475"/>
                <a:gd name="T17" fmla="*/ 0 h 10584"/>
                <a:gd name="T18" fmla="*/ 0 w 6475"/>
                <a:gd name="T19" fmla="*/ 0 h 10584"/>
                <a:gd name="T20" fmla="*/ 0 w 6475"/>
                <a:gd name="T21" fmla="*/ 0 h 10584"/>
                <a:gd name="T22" fmla="*/ 0 w 6475"/>
                <a:gd name="T23" fmla="*/ 0 h 10584"/>
                <a:gd name="T24" fmla="*/ 0 w 6475"/>
                <a:gd name="T25" fmla="*/ 0 h 10584"/>
                <a:gd name="T26" fmla="*/ 0 w 6475"/>
                <a:gd name="T27" fmla="*/ 0 h 10584"/>
                <a:gd name="T28" fmla="*/ 0 w 6475"/>
                <a:gd name="T29" fmla="*/ 0 h 10584"/>
                <a:gd name="T30" fmla="*/ 0 w 6475"/>
                <a:gd name="T31" fmla="*/ 0 h 10584"/>
                <a:gd name="T32" fmla="*/ 0 w 6475"/>
                <a:gd name="T33" fmla="*/ 0 h 10584"/>
                <a:gd name="T34" fmla="*/ 0 w 6475"/>
                <a:gd name="T35" fmla="*/ 0 h 10584"/>
                <a:gd name="T36" fmla="*/ 0 w 6475"/>
                <a:gd name="T37" fmla="*/ 0 h 10584"/>
                <a:gd name="T38" fmla="*/ 0 w 6475"/>
                <a:gd name="T39" fmla="*/ 0 h 10584"/>
                <a:gd name="T40" fmla="*/ 0 w 6475"/>
                <a:gd name="T41" fmla="*/ 0 h 10584"/>
                <a:gd name="T42" fmla="*/ 0 w 6475"/>
                <a:gd name="T43" fmla="*/ 0 h 10584"/>
                <a:gd name="T44" fmla="*/ 0 w 6475"/>
                <a:gd name="T45" fmla="*/ 0 h 10584"/>
                <a:gd name="T46" fmla="*/ 0 w 6475"/>
                <a:gd name="T47" fmla="*/ 0 h 10584"/>
                <a:gd name="T48" fmla="*/ 0 w 6475"/>
                <a:gd name="T49" fmla="*/ 0 h 10584"/>
                <a:gd name="T50" fmla="*/ 0 w 6475"/>
                <a:gd name="T51" fmla="*/ 0 h 10584"/>
                <a:gd name="T52" fmla="*/ 0 w 6475"/>
                <a:gd name="T53" fmla="*/ 0 h 10584"/>
                <a:gd name="T54" fmla="*/ 0 w 6475"/>
                <a:gd name="T55" fmla="*/ 0 h 10584"/>
                <a:gd name="T56" fmla="*/ 0 w 6475"/>
                <a:gd name="T57" fmla="*/ 0 h 10584"/>
                <a:gd name="T58" fmla="*/ 0 w 6475"/>
                <a:gd name="T59" fmla="*/ 0 h 10584"/>
                <a:gd name="T60" fmla="*/ 0 w 6475"/>
                <a:gd name="T61" fmla="*/ 0 h 10584"/>
                <a:gd name="T62" fmla="*/ 0 w 6475"/>
                <a:gd name="T63" fmla="*/ 0 h 10584"/>
                <a:gd name="T64" fmla="*/ 0 w 6475"/>
                <a:gd name="T65" fmla="*/ 0 h 10584"/>
                <a:gd name="T66" fmla="*/ 0 w 6475"/>
                <a:gd name="T67" fmla="*/ 0 h 10584"/>
                <a:gd name="T68" fmla="*/ 0 w 6475"/>
                <a:gd name="T69" fmla="*/ 0 h 10584"/>
                <a:gd name="T70" fmla="*/ 0 w 6475"/>
                <a:gd name="T71" fmla="*/ 0 h 10584"/>
                <a:gd name="T72" fmla="*/ 0 w 6475"/>
                <a:gd name="T73" fmla="*/ 0 h 10584"/>
                <a:gd name="T74" fmla="*/ 0 w 6475"/>
                <a:gd name="T75" fmla="*/ 0 h 10584"/>
                <a:gd name="T76" fmla="*/ 0 w 6475"/>
                <a:gd name="T77" fmla="*/ 0 h 10584"/>
                <a:gd name="T78" fmla="*/ 0 w 6475"/>
                <a:gd name="T79" fmla="*/ 0 h 10584"/>
                <a:gd name="T80" fmla="*/ 0 w 6475"/>
                <a:gd name="T81" fmla="*/ 0 h 105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75"/>
                <a:gd name="T124" fmla="*/ 0 h 10584"/>
                <a:gd name="T125" fmla="*/ 6475 w 6475"/>
                <a:gd name="T126" fmla="*/ 10584 h 105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75" h="10584">
                  <a:moveTo>
                    <a:pt x="6241" y="9755"/>
                  </a:moveTo>
                  <a:cubicBezTo>
                    <a:pt x="6034" y="9934"/>
                    <a:pt x="5965" y="10004"/>
                    <a:pt x="5661" y="10155"/>
                  </a:cubicBezTo>
                  <a:cubicBezTo>
                    <a:pt x="5523" y="10225"/>
                    <a:pt x="5523" y="10225"/>
                    <a:pt x="5523" y="10225"/>
                  </a:cubicBezTo>
                  <a:cubicBezTo>
                    <a:pt x="5178" y="10363"/>
                    <a:pt x="4902" y="10446"/>
                    <a:pt x="4377" y="10529"/>
                  </a:cubicBezTo>
                  <a:cubicBezTo>
                    <a:pt x="4225" y="10542"/>
                    <a:pt x="4225" y="10542"/>
                    <a:pt x="4225" y="10542"/>
                  </a:cubicBezTo>
                  <a:cubicBezTo>
                    <a:pt x="4184" y="10542"/>
                    <a:pt x="4115" y="10556"/>
                    <a:pt x="4073" y="10556"/>
                  </a:cubicBezTo>
                  <a:cubicBezTo>
                    <a:pt x="3921" y="10570"/>
                    <a:pt x="3921" y="10570"/>
                    <a:pt x="3921" y="10570"/>
                  </a:cubicBezTo>
                  <a:cubicBezTo>
                    <a:pt x="3880" y="10570"/>
                    <a:pt x="3825" y="10570"/>
                    <a:pt x="3783" y="10570"/>
                  </a:cubicBezTo>
                  <a:cubicBezTo>
                    <a:pt x="3645" y="10570"/>
                    <a:pt x="3645" y="10570"/>
                    <a:pt x="3645" y="10570"/>
                  </a:cubicBezTo>
                  <a:cubicBezTo>
                    <a:pt x="3604" y="10570"/>
                    <a:pt x="3549" y="10584"/>
                    <a:pt x="3507" y="10584"/>
                  </a:cubicBezTo>
                  <a:cubicBezTo>
                    <a:pt x="3369" y="10570"/>
                    <a:pt x="3369" y="10570"/>
                    <a:pt x="3369" y="10570"/>
                  </a:cubicBezTo>
                  <a:cubicBezTo>
                    <a:pt x="3328" y="10570"/>
                    <a:pt x="3272" y="10570"/>
                    <a:pt x="3231" y="10570"/>
                  </a:cubicBezTo>
                  <a:cubicBezTo>
                    <a:pt x="3093" y="10556"/>
                    <a:pt x="3093" y="10556"/>
                    <a:pt x="3093" y="10556"/>
                  </a:cubicBezTo>
                  <a:cubicBezTo>
                    <a:pt x="3052" y="10556"/>
                    <a:pt x="2996" y="10556"/>
                    <a:pt x="2955" y="10542"/>
                  </a:cubicBezTo>
                  <a:cubicBezTo>
                    <a:pt x="2803" y="10529"/>
                    <a:pt x="2803" y="10529"/>
                    <a:pt x="2803" y="10529"/>
                  </a:cubicBezTo>
                  <a:cubicBezTo>
                    <a:pt x="2762" y="10529"/>
                    <a:pt x="2706" y="10515"/>
                    <a:pt x="2665" y="10515"/>
                  </a:cubicBezTo>
                  <a:cubicBezTo>
                    <a:pt x="2513" y="10487"/>
                    <a:pt x="2513" y="10487"/>
                    <a:pt x="2513" y="10487"/>
                  </a:cubicBezTo>
                  <a:cubicBezTo>
                    <a:pt x="2472" y="10487"/>
                    <a:pt x="2403" y="10473"/>
                    <a:pt x="2361" y="10459"/>
                  </a:cubicBezTo>
                  <a:cubicBezTo>
                    <a:pt x="2209" y="10418"/>
                    <a:pt x="2209" y="10418"/>
                    <a:pt x="2209" y="10418"/>
                  </a:cubicBezTo>
                  <a:cubicBezTo>
                    <a:pt x="2154" y="10404"/>
                    <a:pt x="2085" y="10390"/>
                    <a:pt x="2044" y="10377"/>
                  </a:cubicBezTo>
                  <a:cubicBezTo>
                    <a:pt x="1864" y="10335"/>
                    <a:pt x="1864" y="10335"/>
                    <a:pt x="1864" y="10335"/>
                  </a:cubicBezTo>
                  <a:cubicBezTo>
                    <a:pt x="1809" y="10307"/>
                    <a:pt x="1740" y="10280"/>
                    <a:pt x="1685" y="10266"/>
                  </a:cubicBezTo>
                  <a:cubicBezTo>
                    <a:pt x="1505" y="10183"/>
                    <a:pt x="1505" y="10183"/>
                    <a:pt x="1505" y="10183"/>
                  </a:cubicBezTo>
                  <a:cubicBezTo>
                    <a:pt x="1450" y="10155"/>
                    <a:pt x="1367" y="10114"/>
                    <a:pt x="1312" y="10086"/>
                  </a:cubicBezTo>
                  <a:cubicBezTo>
                    <a:pt x="1133" y="9976"/>
                    <a:pt x="1133" y="9976"/>
                    <a:pt x="1133" y="9976"/>
                  </a:cubicBezTo>
                  <a:cubicBezTo>
                    <a:pt x="925" y="9824"/>
                    <a:pt x="912" y="9796"/>
                    <a:pt x="787" y="9672"/>
                  </a:cubicBezTo>
                  <a:cubicBezTo>
                    <a:pt x="663" y="9520"/>
                    <a:pt x="663" y="9520"/>
                    <a:pt x="663" y="9520"/>
                  </a:cubicBezTo>
                  <a:cubicBezTo>
                    <a:pt x="622" y="9437"/>
                    <a:pt x="553" y="9327"/>
                    <a:pt x="525" y="9257"/>
                  </a:cubicBezTo>
                  <a:cubicBezTo>
                    <a:pt x="442" y="9064"/>
                    <a:pt x="442" y="9064"/>
                    <a:pt x="442" y="9064"/>
                  </a:cubicBezTo>
                  <a:cubicBezTo>
                    <a:pt x="428" y="8981"/>
                    <a:pt x="401" y="8884"/>
                    <a:pt x="387" y="8815"/>
                  </a:cubicBezTo>
                  <a:cubicBezTo>
                    <a:pt x="359" y="8608"/>
                    <a:pt x="359" y="8608"/>
                    <a:pt x="359" y="8608"/>
                  </a:cubicBezTo>
                  <a:cubicBezTo>
                    <a:pt x="346" y="8539"/>
                    <a:pt x="332" y="8442"/>
                    <a:pt x="332" y="8373"/>
                  </a:cubicBezTo>
                  <a:cubicBezTo>
                    <a:pt x="318" y="8166"/>
                    <a:pt x="318" y="8166"/>
                    <a:pt x="318" y="8166"/>
                  </a:cubicBezTo>
                  <a:cubicBezTo>
                    <a:pt x="318" y="8097"/>
                    <a:pt x="318" y="8000"/>
                    <a:pt x="318" y="7945"/>
                  </a:cubicBezTo>
                  <a:cubicBezTo>
                    <a:pt x="304" y="7724"/>
                    <a:pt x="304" y="7724"/>
                    <a:pt x="304" y="7724"/>
                  </a:cubicBezTo>
                  <a:cubicBezTo>
                    <a:pt x="304" y="7655"/>
                    <a:pt x="304" y="7572"/>
                    <a:pt x="304" y="7503"/>
                  </a:cubicBezTo>
                  <a:cubicBezTo>
                    <a:pt x="277" y="7296"/>
                    <a:pt x="277" y="7296"/>
                    <a:pt x="277" y="7296"/>
                  </a:cubicBezTo>
                  <a:cubicBezTo>
                    <a:pt x="277" y="7213"/>
                    <a:pt x="277" y="7213"/>
                    <a:pt x="277" y="7213"/>
                  </a:cubicBezTo>
                  <a:cubicBezTo>
                    <a:pt x="235" y="6922"/>
                    <a:pt x="235" y="6922"/>
                    <a:pt x="235" y="6922"/>
                  </a:cubicBezTo>
                  <a:cubicBezTo>
                    <a:pt x="235" y="6840"/>
                    <a:pt x="221" y="6729"/>
                    <a:pt x="208" y="6646"/>
                  </a:cubicBezTo>
                  <a:cubicBezTo>
                    <a:pt x="180" y="6370"/>
                    <a:pt x="180" y="6370"/>
                    <a:pt x="180" y="6370"/>
                  </a:cubicBezTo>
                  <a:cubicBezTo>
                    <a:pt x="166" y="6287"/>
                    <a:pt x="152" y="6176"/>
                    <a:pt x="152" y="6093"/>
                  </a:cubicBezTo>
                  <a:cubicBezTo>
                    <a:pt x="125" y="5817"/>
                    <a:pt x="125" y="5817"/>
                    <a:pt x="125" y="5817"/>
                  </a:cubicBezTo>
                  <a:cubicBezTo>
                    <a:pt x="125" y="5748"/>
                    <a:pt x="111" y="5638"/>
                    <a:pt x="111" y="5555"/>
                  </a:cubicBezTo>
                  <a:cubicBezTo>
                    <a:pt x="83" y="5306"/>
                    <a:pt x="83" y="5306"/>
                    <a:pt x="83" y="5306"/>
                  </a:cubicBezTo>
                  <a:cubicBezTo>
                    <a:pt x="83" y="5223"/>
                    <a:pt x="69" y="5126"/>
                    <a:pt x="69" y="5057"/>
                  </a:cubicBezTo>
                  <a:cubicBezTo>
                    <a:pt x="56" y="4809"/>
                    <a:pt x="56" y="4809"/>
                    <a:pt x="56" y="4809"/>
                  </a:cubicBezTo>
                  <a:cubicBezTo>
                    <a:pt x="56" y="4726"/>
                    <a:pt x="42" y="4629"/>
                    <a:pt x="42" y="4560"/>
                  </a:cubicBezTo>
                  <a:cubicBezTo>
                    <a:pt x="28" y="4325"/>
                    <a:pt x="28" y="4325"/>
                    <a:pt x="28" y="4325"/>
                  </a:cubicBezTo>
                  <a:cubicBezTo>
                    <a:pt x="28" y="4256"/>
                    <a:pt x="28" y="4159"/>
                    <a:pt x="28" y="4090"/>
                  </a:cubicBezTo>
                  <a:cubicBezTo>
                    <a:pt x="14" y="3855"/>
                    <a:pt x="14" y="3855"/>
                    <a:pt x="14" y="3855"/>
                  </a:cubicBezTo>
                  <a:cubicBezTo>
                    <a:pt x="14" y="3786"/>
                    <a:pt x="14" y="3703"/>
                    <a:pt x="14" y="3634"/>
                  </a:cubicBezTo>
                  <a:cubicBezTo>
                    <a:pt x="0" y="3413"/>
                    <a:pt x="0" y="3413"/>
                    <a:pt x="0" y="3413"/>
                  </a:cubicBezTo>
                  <a:cubicBezTo>
                    <a:pt x="0" y="3344"/>
                    <a:pt x="0" y="3261"/>
                    <a:pt x="0" y="3192"/>
                  </a:cubicBezTo>
                  <a:cubicBezTo>
                    <a:pt x="0" y="2985"/>
                    <a:pt x="0" y="2985"/>
                    <a:pt x="0" y="2985"/>
                  </a:cubicBezTo>
                  <a:cubicBezTo>
                    <a:pt x="0" y="2916"/>
                    <a:pt x="0" y="2833"/>
                    <a:pt x="0" y="2778"/>
                  </a:cubicBezTo>
                  <a:cubicBezTo>
                    <a:pt x="0" y="2570"/>
                    <a:pt x="0" y="2570"/>
                    <a:pt x="0" y="2570"/>
                  </a:cubicBezTo>
                  <a:cubicBezTo>
                    <a:pt x="0" y="2501"/>
                    <a:pt x="0" y="2432"/>
                    <a:pt x="0" y="2363"/>
                  </a:cubicBezTo>
                  <a:cubicBezTo>
                    <a:pt x="0" y="2183"/>
                    <a:pt x="0" y="2183"/>
                    <a:pt x="0" y="2183"/>
                  </a:cubicBezTo>
                  <a:cubicBezTo>
                    <a:pt x="14" y="2114"/>
                    <a:pt x="14" y="2045"/>
                    <a:pt x="28" y="1976"/>
                  </a:cubicBezTo>
                  <a:cubicBezTo>
                    <a:pt x="56" y="1797"/>
                    <a:pt x="56" y="1797"/>
                    <a:pt x="56" y="1797"/>
                  </a:cubicBezTo>
                  <a:cubicBezTo>
                    <a:pt x="69" y="1741"/>
                    <a:pt x="83" y="1658"/>
                    <a:pt x="97" y="1603"/>
                  </a:cubicBezTo>
                  <a:cubicBezTo>
                    <a:pt x="152" y="1424"/>
                    <a:pt x="152" y="1424"/>
                    <a:pt x="152" y="1424"/>
                  </a:cubicBezTo>
                  <a:cubicBezTo>
                    <a:pt x="180" y="1368"/>
                    <a:pt x="208" y="1299"/>
                    <a:pt x="235" y="1244"/>
                  </a:cubicBezTo>
                  <a:cubicBezTo>
                    <a:pt x="318" y="1078"/>
                    <a:pt x="318" y="1078"/>
                    <a:pt x="318" y="1078"/>
                  </a:cubicBezTo>
                  <a:cubicBezTo>
                    <a:pt x="359" y="1023"/>
                    <a:pt x="401" y="954"/>
                    <a:pt x="442" y="899"/>
                  </a:cubicBezTo>
                  <a:cubicBezTo>
                    <a:pt x="553" y="747"/>
                    <a:pt x="553" y="747"/>
                    <a:pt x="553" y="747"/>
                  </a:cubicBezTo>
                  <a:cubicBezTo>
                    <a:pt x="608" y="691"/>
                    <a:pt x="677" y="622"/>
                    <a:pt x="732" y="567"/>
                  </a:cubicBezTo>
                  <a:cubicBezTo>
                    <a:pt x="870" y="443"/>
                    <a:pt x="870" y="443"/>
                    <a:pt x="870" y="443"/>
                  </a:cubicBezTo>
                  <a:cubicBezTo>
                    <a:pt x="953" y="387"/>
                    <a:pt x="1050" y="318"/>
                    <a:pt x="1146" y="263"/>
                  </a:cubicBezTo>
                  <a:cubicBezTo>
                    <a:pt x="1298" y="180"/>
                    <a:pt x="1298" y="180"/>
                    <a:pt x="1298" y="180"/>
                  </a:cubicBezTo>
                  <a:cubicBezTo>
                    <a:pt x="1492" y="83"/>
                    <a:pt x="1519" y="70"/>
                    <a:pt x="1712" y="0"/>
                  </a:cubicBezTo>
                  <a:cubicBezTo>
                    <a:pt x="1657" y="14"/>
                    <a:pt x="1657" y="14"/>
                    <a:pt x="1657" y="14"/>
                  </a:cubicBezTo>
                  <a:cubicBezTo>
                    <a:pt x="801" y="360"/>
                    <a:pt x="567" y="857"/>
                    <a:pt x="525" y="1216"/>
                  </a:cubicBezTo>
                  <a:cubicBezTo>
                    <a:pt x="428" y="1949"/>
                    <a:pt x="787" y="2612"/>
                    <a:pt x="870" y="3316"/>
                  </a:cubicBezTo>
                  <a:cubicBezTo>
                    <a:pt x="953" y="3966"/>
                    <a:pt x="925" y="4615"/>
                    <a:pt x="967" y="5278"/>
                  </a:cubicBezTo>
                  <a:cubicBezTo>
                    <a:pt x="994" y="5555"/>
                    <a:pt x="994" y="5555"/>
                    <a:pt x="1174" y="7282"/>
                  </a:cubicBezTo>
                  <a:cubicBezTo>
                    <a:pt x="1229" y="7848"/>
                    <a:pt x="1050" y="8415"/>
                    <a:pt x="1215" y="8981"/>
                  </a:cubicBezTo>
                  <a:cubicBezTo>
                    <a:pt x="1257" y="9147"/>
                    <a:pt x="1409" y="9644"/>
                    <a:pt x="2361" y="10059"/>
                  </a:cubicBezTo>
                  <a:cubicBezTo>
                    <a:pt x="3369" y="10487"/>
                    <a:pt x="5689" y="10584"/>
                    <a:pt x="6475" y="9437"/>
                  </a:cubicBezTo>
                  <a:cubicBezTo>
                    <a:pt x="6365" y="9603"/>
                    <a:pt x="6365" y="9603"/>
                    <a:pt x="6365" y="9603"/>
                  </a:cubicBezTo>
                  <a:cubicBezTo>
                    <a:pt x="6241" y="9755"/>
                    <a:pt x="6241" y="9755"/>
                    <a:pt x="6241" y="9755"/>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79" name="Freeform 65"/>
            <p:cNvSpPr>
              <a:spLocks noChangeAspect="1"/>
            </p:cNvSpPr>
            <p:nvPr/>
          </p:nvSpPr>
          <p:spPr bwMode="auto">
            <a:xfrm>
              <a:off x="951" y="1149"/>
              <a:ext cx="1375" cy="2485"/>
            </a:xfrm>
            <a:custGeom>
              <a:avLst/>
              <a:gdLst>
                <a:gd name="T0" fmla="*/ 0 w 7150"/>
                <a:gd name="T1" fmla="*/ 0 h 11000"/>
                <a:gd name="T2" fmla="*/ 0 w 7150"/>
                <a:gd name="T3" fmla="*/ 0 h 11000"/>
                <a:gd name="T4" fmla="*/ 0 w 7150"/>
                <a:gd name="T5" fmla="*/ 0 h 11000"/>
                <a:gd name="T6" fmla="*/ 0 w 7150"/>
                <a:gd name="T7" fmla="*/ 0 h 11000"/>
                <a:gd name="T8" fmla="*/ 0 w 7150"/>
                <a:gd name="T9" fmla="*/ 0 h 11000"/>
                <a:gd name="T10" fmla="*/ 0 w 7150"/>
                <a:gd name="T11" fmla="*/ 0 h 11000"/>
                <a:gd name="T12" fmla="*/ 0 w 7150"/>
                <a:gd name="T13" fmla="*/ 0 h 11000"/>
                <a:gd name="T14" fmla="*/ 0 w 7150"/>
                <a:gd name="T15" fmla="*/ 0 h 11000"/>
                <a:gd name="T16" fmla="*/ 0 w 7150"/>
                <a:gd name="T17" fmla="*/ 0 h 11000"/>
                <a:gd name="T18" fmla="*/ 0 w 7150"/>
                <a:gd name="T19" fmla="*/ 0 h 11000"/>
                <a:gd name="T20" fmla="*/ 0 w 7150"/>
                <a:gd name="T21" fmla="*/ 0 h 11000"/>
                <a:gd name="T22" fmla="*/ 0 w 7150"/>
                <a:gd name="T23" fmla="*/ 0 h 11000"/>
                <a:gd name="T24" fmla="*/ 0 w 7150"/>
                <a:gd name="T25" fmla="*/ 0 h 11000"/>
                <a:gd name="T26" fmla="*/ 0 w 7150"/>
                <a:gd name="T27" fmla="*/ 0 h 11000"/>
                <a:gd name="T28" fmla="*/ 0 w 7150"/>
                <a:gd name="T29" fmla="*/ 0 h 11000"/>
                <a:gd name="T30" fmla="*/ 0 w 7150"/>
                <a:gd name="T31" fmla="*/ 0 h 11000"/>
                <a:gd name="T32" fmla="*/ 0 w 7150"/>
                <a:gd name="T33" fmla="*/ 0 h 11000"/>
                <a:gd name="T34" fmla="*/ 0 w 7150"/>
                <a:gd name="T35" fmla="*/ 0 h 11000"/>
                <a:gd name="T36" fmla="*/ 0 w 7150"/>
                <a:gd name="T37" fmla="*/ 0 h 11000"/>
                <a:gd name="T38" fmla="*/ 0 w 7150"/>
                <a:gd name="T39" fmla="*/ 0 h 11000"/>
                <a:gd name="T40" fmla="*/ 0 w 7150"/>
                <a:gd name="T41" fmla="*/ 0 h 11000"/>
                <a:gd name="T42" fmla="*/ 0 w 7150"/>
                <a:gd name="T43" fmla="*/ 0 h 11000"/>
                <a:gd name="T44" fmla="*/ 0 w 7150"/>
                <a:gd name="T45" fmla="*/ 0 h 11000"/>
                <a:gd name="T46" fmla="*/ 0 w 7150"/>
                <a:gd name="T47" fmla="*/ 0 h 110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0"/>
                <a:gd name="T73" fmla="*/ 0 h 11000"/>
                <a:gd name="T74" fmla="*/ 7150 w 7150"/>
                <a:gd name="T75" fmla="*/ 11000 h 1100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0" h="11000">
                  <a:moveTo>
                    <a:pt x="290" y="7518"/>
                  </a:moveTo>
                  <a:cubicBezTo>
                    <a:pt x="331" y="7974"/>
                    <a:pt x="317" y="8444"/>
                    <a:pt x="359" y="8900"/>
                  </a:cubicBezTo>
                  <a:cubicBezTo>
                    <a:pt x="400" y="9259"/>
                    <a:pt x="497" y="9466"/>
                    <a:pt x="524" y="9521"/>
                  </a:cubicBezTo>
                  <a:cubicBezTo>
                    <a:pt x="607" y="9715"/>
                    <a:pt x="842" y="10226"/>
                    <a:pt x="1670" y="10558"/>
                  </a:cubicBezTo>
                  <a:cubicBezTo>
                    <a:pt x="2802" y="11000"/>
                    <a:pt x="4030" y="10876"/>
                    <a:pt x="4389" y="10834"/>
                  </a:cubicBezTo>
                  <a:cubicBezTo>
                    <a:pt x="5038" y="10738"/>
                    <a:pt x="5908" y="10503"/>
                    <a:pt x="6377" y="9908"/>
                  </a:cubicBezTo>
                  <a:cubicBezTo>
                    <a:pt x="6694" y="9508"/>
                    <a:pt x="6736" y="9052"/>
                    <a:pt x="6763" y="8775"/>
                  </a:cubicBezTo>
                  <a:cubicBezTo>
                    <a:pt x="6805" y="8416"/>
                    <a:pt x="6791" y="8043"/>
                    <a:pt x="6819" y="7684"/>
                  </a:cubicBezTo>
                  <a:cubicBezTo>
                    <a:pt x="6846" y="7435"/>
                    <a:pt x="6888" y="7200"/>
                    <a:pt x="6915" y="6951"/>
                  </a:cubicBezTo>
                  <a:cubicBezTo>
                    <a:pt x="6943" y="6661"/>
                    <a:pt x="7012" y="5970"/>
                    <a:pt x="7067" y="5113"/>
                  </a:cubicBezTo>
                  <a:cubicBezTo>
                    <a:pt x="7150" y="3745"/>
                    <a:pt x="7136" y="2584"/>
                    <a:pt x="7122" y="2488"/>
                  </a:cubicBezTo>
                  <a:cubicBezTo>
                    <a:pt x="7067" y="1230"/>
                    <a:pt x="6253" y="733"/>
                    <a:pt x="5949" y="539"/>
                  </a:cubicBezTo>
                  <a:cubicBezTo>
                    <a:pt x="6542" y="885"/>
                    <a:pt x="6763" y="1520"/>
                    <a:pt x="6763" y="2253"/>
                  </a:cubicBezTo>
                  <a:cubicBezTo>
                    <a:pt x="6763" y="3565"/>
                    <a:pt x="6736" y="5141"/>
                    <a:pt x="6501" y="7089"/>
                  </a:cubicBezTo>
                  <a:cubicBezTo>
                    <a:pt x="6335" y="8623"/>
                    <a:pt x="6970" y="10033"/>
                    <a:pt x="3561" y="10613"/>
                  </a:cubicBezTo>
                  <a:cubicBezTo>
                    <a:pt x="6970" y="10033"/>
                    <a:pt x="6335" y="8623"/>
                    <a:pt x="6501" y="7089"/>
                  </a:cubicBezTo>
                  <a:cubicBezTo>
                    <a:pt x="6736" y="5141"/>
                    <a:pt x="6763" y="3565"/>
                    <a:pt x="6763" y="2253"/>
                  </a:cubicBezTo>
                  <a:cubicBezTo>
                    <a:pt x="6763" y="1520"/>
                    <a:pt x="6542" y="885"/>
                    <a:pt x="5949" y="539"/>
                  </a:cubicBezTo>
                  <a:cubicBezTo>
                    <a:pt x="5687" y="401"/>
                    <a:pt x="5328" y="221"/>
                    <a:pt x="4541" y="97"/>
                  </a:cubicBezTo>
                  <a:cubicBezTo>
                    <a:pt x="4017" y="14"/>
                    <a:pt x="3382" y="0"/>
                    <a:pt x="2829" y="69"/>
                  </a:cubicBezTo>
                  <a:cubicBezTo>
                    <a:pt x="1394" y="221"/>
                    <a:pt x="800" y="760"/>
                    <a:pt x="483" y="1147"/>
                  </a:cubicBezTo>
                  <a:cubicBezTo>
                    <a:pt x="41" y="1700"/>
                    <a:pt x="27" y="2418"/>
                    <a:pt x="14" y="2667"/>
                  </a:cubicBezTo>
                  <a:cubicBezTo>
                    <a:pt x="14" y="2667"/>
                    <a:pt x="0" y="3911"/>
                    <a:pt x="69" y="5113"/>
                  </a:cubicBezTo>
                  <a:cubicBezTo>
                    <a:pt x="124" y="6053"/>
                    <a:pt x="152" y="6343"/>
                    <a:pt x="290" y="751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0" name="Freeform 66"/>
            <p:cNvSpPr>
              <a:spLocks noChangeAspect="1"/>
            </p:cNvSpPr>
            <p:nvPr/>
          </p:nvSpPr>
          <p:spPr bwMode="auto">
            <a:xfrm>
              <a:off x="874" y="1156"/>
              <a:ext cx="1450" cy="2453"/>
            </a:xfrm>
            <a:custGeom>
              <a:avLst/>
              <a:gdLst>
                <a:gd name="T0" fmla="*/ 0 w 7541"/>
                <a:gd name="T1" fmla="*/ 0 h 10859"/>
                <a:gd name="T2" fmla="*/ 0 w 7541"/>
                <a:gd name="T3" fmla="*/ 0 h 10859"/>
                <a:gd name="T4" fmla="*/ 0 w 7541"/>
                <a:gd name="T5" fmla="*/ 0 h 10859"/>
                <a:gd name="T6" fmla="*/ 0 w 7541"/>
                <a:gd name="T7" fmla="*/ 0 h 10859"/>
                <a:gd name="T8" fmla="*/ 0 w 7541"/>
                <a:gd name="T9" fmla="*/ 0 h 10859"/>
                <a:gd name="T10" fmla="*/ 0 w 7541"/>
                <a:gd name="T11" fmla="*/ 0 h 10859"/>
                <a:gd name="T12" fmla="*/ 0 w 7541"/>
                <a:gd name="T13" fmla="*/ 0 h 10859"/>
                <a:gd name="T14" fmla="*/ 0 w 7541"/>
                <a:gd name="T15" fmla="*/ 0 h 10859"/>
                <a:gd name="T16" fmla="*/ 0 w 7541"/>
                <a:gd name="T17" fmla="*/ 0 h 10859"/>
                <a:gd name="T18" fmla="*/ 0 w 7541"/>
                <a:gd name="T19" fmla="*/ 0 h 10859"/>
                <a:gd name="T20" fmla="*/ 0 w 7541"/>
                <a:gd name="T21" fmla="*/ 0 h 10859"/>
                <a:gd name="T22" fmla="*/ 0 w 7541"/>
                <a:gd name="T23" fmla="*/ 0 h 10859"/>
                <a:gd name="T24" fmla="*/ 0 w 7541"/>
                <a:gd name="T25" fmla="*/ 0 h 10859"/>
                <a:gd name="T26" fmla="*/ 0 w 7541"/>
                <a:gd name="T27" fmla="*/ 0 h 10859"/>
                <a:gd name="T28" fmla="*/ 0 w 7541"/>
                <a:gd name="T29" fmla="*/ 0 h 10859"/>
                <a:gd name="T30" fmla="*/ 0 w 7541"/>
                <a:gd name="T31" fmla="*/ 0 h 10859"/>
                <a:gd name="T32" fmla="*/ 0 w 7541"/>
                <a:gd name="T33" fmla="*/ 0 h 10859"/>
                <a:gd name="T34" fmla="*/ 0 w 7541"/>
                <a:gd name="T35" fmla="*/ 0 h 10859"/>
                <a:gd name="T36" fmla="*/ 0 w 7541"/>
                <a:gd name="T37" fmla="*/ 0 h 10859"/>
                <a:gd name="T38" fmla="*/ 0 w 7541"/>
                <a:gd name="T39" fmla="*/ 0 h 10859"/>
                <a:gd name="T40" fmla="*/ 0 w 7541"/>
                <a:gd name="T41" fmla="*/ 0 h 10859"/>
                <a:gd name="T42" fmla="*/ 0 w 7541"/>
                <a:gd name="T43" fmla="*/ 0 h 10859"/>
                <a:gd name="T44" fmla="*/ 0 w 7541"/>
                <a:gd name="T45" fmla="*/ 0 h 10859"/>
                <a:gd name="T46" fmla="*/ 0 w 7541"/>
                <a:gd name="T47" fmla="*/ 0 h 10859"/>
                <a:gd name="T48" fmla="*/ 0 w 7541"/>
                <a:gd name="T49" fmla="*/ 0 h 10859"/>
                <a:gd name="T50" fmla="*/ 0 w 7541"/>
                <a:gd name="T51" fmla="*/ 0 h 10859"/>
                <a:gd name="T52" fmla="*/ 0 w 7541"/>
                <a:gd name="T53" fmla="*/ 0 h 10859"/>
                <a:gd name="T54" fmla="*/ 0 w 7541"/>
                <a:gd name="T55" fmla="*/ 0 h 10859"/>
                <a:gd name="T56" fmla="*/ 0 w 7541"/>
                <a:gd name="T57" fmla="*/ 0 h 10859"/>
                <a:gd name="T58" fmla="*/ 0 w 7541"/>
                <a:gd name="T59" fmla="*/ 0 h 10859"/>
                <a:gd name="T60" fmla="*/ 0 w 7541"/>
                <a:gd name="T61" fmla="*/ 0 h 10859"/>
                <a:gd name="T62" fmla="*/ 0 w 7541"/>
                <a:gd name="T63" fmla="*/ 0 h 10859"/>
                <a:gd name="T64" fmla="*/ 0 w 7541"/>
                <a:gd name="T65" fmla="*/ 0 h 10859"/>
                <a:gd name="T66" fmla="*/ 0 w 7541"/>
                <a:gd name="T67" fmla="*/ 0 h 10859"/>
                <a:gd name="T68" fmla="*/ 0 w 7541"/>
                <a:gd name="T69" fmla="*/ 0 h 10859"/>
                <a:gd name="T70" fmla="*/ 0 w 7541"/>
                <a:gd name="T71" fmla="*/ 0 h 10859"/>
                <a:gd name="T72" fmla="*/ 0 w 7541"/>
                <a:gd name="T73" fmla="*/ 0 h 10859"/>
                <a:gd name="T74" fmla="*/ 0 w 7541"/>
                <a:gd name="T75" fmla="*/ 0 h 10859"/>
                <a:gd name="T76" fmla="*/ 0 w 7541"/>
                <a:gd name="T77" fmla="*/ 0 h 10859"/>
                <a:gd name="T78" fmla="*/ 0 w 7541"/>
                <a:gd name="T79" fmla="*/ 0 h 10859"/>
                <a:gd name="T80" fmla="*/ 0 w 7541"/>
                <a:gd name="T81" fmla="*/ 0 h 10859"/>
                <a:gd name="T82" fmla="*/ 0 w 7541"/>
                <a:gd name="T83" fmla="*/ 0 h 10859"/>
                <a:gd name="T84" fmla="*/ 0 w 7541"/>
                <a:gd name="T85" fmla="*/ 0 h 10859"/>
                <a:gd name="T86" fmla="*/ 0 w 7541"/>
                <a:gd name="T87" fmla="*/ 0 h 10859"/>
                <a:gd name="T88" fmla="*/ 0 w 7541"/>
                <a:gd name="T89" fmla="*/ 0 h 10859"/>
                <a:gd name="T90" fmla="*/ 0 w 7541"/>
                <a:gd name="T91" fmla="*/ 0 h 10859"/>
                <a:gd name="T92" fmla="*/ 0 w 7541"/>
                <a:gd name="T93" fmla="*/ 0 h 10859"/>
                <a:gd name="T94" fmla="*/ 0 w 7541"/>
                <a:gd name="T95" fmla="*/ 0 h 10859"/>
                <a:gd name="T96" fmla="*/ 0 w 7541"/>
                <a:gd name="T97" fmla="*/ 0 h 10859"/>
                <a:gd name="T98" fmla="*/ 0 w 7541"/>
                <a:gd name="T99" fmla="*/ 0 h 10859"/>
                <a:gd name="T100" fmla="*/ 0 w 7541"/>
                <a:gd name="T101" fmla="*/ 0 h 108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1"/>
                <a:gd name="T154" fmla="*/ 0 h 10859"/>
                <a:gd name="T155" fmla="*/ 7541 w 7541"/>
                <a:gd name="T156" fmla="*/ 10859 h 1085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1" h="10859">
                  <a:moveTo>
                    <a:pt x="7169" y="2225"/>
                  </a:moveTo>
                  <a:cubicBezTo>
                    <a:pt x="7169" y="3537"/>
                    <a:pt x="7141" y="5112"/>
                    <a:pt x="6906" y="7060"/>
                  </a:cubicBezTo>
                  <a:cubicBezTo>
                    <a:pt x="6740" y="8593"/>
                    <a:pt x="7376" y="10002"/>
                    <a:pt x="3964" y="10583"/>
                  </a:cubicBezTo>
                  <a:cubicBezTo>
                    <a:pt x="3840" y="10583"/>
                    <a:pt x="3688" y="10596"/>
                    <a:pt x="3563" y="10596"/>
                  </a:cubicBezTo>
                  <a:cubicBezTo>
                    <a:pt x="2818" y="10624"/>
                    <a:pt x="1257" y="10679"/>
                    <a:pt x="856" y="9256"/>
                  </a:cubicBezTo>
                  <a:cubicBezTo>
                    <a:pt x="842" y="9201"/>
                    <a:pt x="0" y="2570"/>
                    <a:pt x="980" y="1534"/>
                  </a:cubicBezTo>
                  <a:cubicBezTo>
                    <a:pt x="1892" y="581"/>
                    <a:pt x="4102" y="705"/>
                    <a:pt x="4917" y="1520"/>
                  </a:cubicBezTo>
                  <a:cubicBezTo>
                    <a:pt x="5097" y="1713"/>
                    <a:pt x="5249" y="1865"/>
                    <a:pt x="5331" y="5927"/>
                  </a:cubicBezTo>
                  <a:cubicBezTo>
                    <a:pt x="5345" y="6562"/>
                    <a:pt x="4959" y="7170"/>
                    <a:pt x="5207" y="7820"/>
                  </a:cubicBezTo>
                  <a:cubicBezTo>
                    <a:pt x="5414" y="8372"/>
                    <a:pt x="6091" y="8731"/>
                    <a:pt x="5884" y="9464"/>
                  </a:cubicBezTo>
                  <a:cubicBezTo>
                    <a:pt x="5691" y="10099"/>
                    <a:pt x="4972" y="10306"/>
                    <a:pt x="3964" y="10583"/>
                  </a:cubicBezTo>
                  <a:cubicBezTo>
                    <a:pt x="7376" y="10002"/>
                    <a:pt x="6740" y="8593"/>
                    <a:pt x="6906" y="7060"/>
                  </a:cubicBezTo>
                  <a:cubicBezTo>
                    <a:pt x="7141" y="5112"/>
                    <a:pt x="7169" y="3537"/>
                    <a:pt x="7169" y="2225"/>
                  </a:cubicBezTo>
                  <a:cubicBezTo>
                    <a:pt x="7169" y="1492"/>
                    <a:pt x="6948" y="857"/>
                    <a:pt x="6354" y="512"/>
                  </a:cubicBezTo>
                  <a:cubicBezTo>
                    <a:pt x="6298" y="498"/>
                    <a:pt x="6243" y="456"/>
                    <a:pt x="6188" y="429"/>
                  </a:cubicBezTo>
                  <a:cubicBezTo>
                    <a:pt x="6119" y="401"/>
                    <a:pt x="6022" y="360"/>
                    <a:pt x="5953" y="332"/>
                  </a:cubicBezTo>
                  <a:cubicBezTo>
                    <a:pt x="5787" y="263"/>
                    <a:pt x="5787" y="263"/>
                    <a:pt x="5787" y="263"/>
                  </a:cubicBezTo>
                  <a:cubicBezTo>
                    <a:pt x="5732" y="249"/>
                    <a:pt x="5649" y="222"/>
                    <a:pt x="5594" y="208"/>
                  </a:cubicBezTo>
                  <a:cubicBezTo>
                    <a:pt x="5428" y="166"/>
                    <a:pt x="5428" y="166"/>
                    <a:pt x="5428" y="166"/>
                  </a:cubicBezTo>
                  <a:cubicBezTo>
                    <a:pt x="5373" y="152"/>
                    <a:pt x="5304" y="139"/>
                    <a:pt x="5262" y="125"/>
                  </a:cubicBezTo>
                  <a:cubicBezTo>
                    <a:pt x="5097" y="97"/>
                    <a:pt x="5097" y="97"/>
                    <a:pt x="5097" y="97"/>
                  </a:cubicBezTo>
                  <a:cubicBezTo>
                    <a:pt x="5055" y="83"/>
                    <a:pt x="4986" y="70"/>
                    <a:pt x="4945" y="70"/>
                  </a:cubicBezTo>
                  <a:cubicBezTo>
                    <a:pt x="4793" y="42"/>
                    <a:pt x="4793" y="42"/>
                    <a:pt x="4793" y="42"/>
                  </a:cubicBezTo>
                  <a:cubicBezTo>
                    <a:pt x="4738" y="42"/>
                    <a:pt x="4682" y="42"/>
                    <a:pt x="4627" y="28"/>
                  </a:cubicBezTo>
                  <a:cubicBezTo>
                    <a:pt x="4475" y="14"/>
                    <a:pt x="4475" y="14"/>
                    <a:pt x="4475" y="14"/>
                  </a:cubicBezTo>
                  <a:cubicBezTo>
                    <a:pt x="4434" y="14"/>
                    <a:pt x="4378" y="14"/>
                    <a:pt x="4323" y="14"/>
                  </a:cubicBezTo>
                  <a:cubicBezTo>
                    <a:pt x="4171" y="0"/>
                    <a:pt x="4171" y="0"/>
                    <a:pt x="4171" y="0"/>
                  </a:cubicBezTo>
                  <a:cubicBezTo>
                    <a:pt x="4130" y="0"/>
                    <a:pt x="4061" y="0"/>
                    <a:pt x="4019" y="0"/>
                  </a:cubicBezTo>
                  <a:cubicBezTo>
                    <a:pt x="3867" y="0"/>
                    <a:pt x="3867" y="0"/>
                    <a:pt x="3867" y="0"/>
                  </a:cubicBezTo>
                  <a:cubicBezTo>
                    <a:pt x="3826" y="0"/>
                    <a:pt x="3757" y="0"/>
                    <a:pt x="3715" y="0"/>
                  </a:cubicBezTo>
                  <a:cubicBezTo>
                    <a:pt x="3563" y="14"/>
                    <a:pt x="3563" y="14"/>
                    <a:pt x="3563" y="14"/>
                  </a:cubicBezTo>
                  <a:cubicBezTo>
                    <a:pt x="3508" y="14"/>
                    <a:pt x="3453" y="14"/>
                    <a:pt x="3398" y="28"/>
                  </a:cubicBezTo>
                  <a:cubicBezTo>
                    <a:pt x="3232" y="42"/>
                    <a:pt x="3232" y="42"/>
                    <a:pt x="3232" y="42"/>
                  </a:cubicBezTo>
                  <a:cubicBezTo>
                    <a:pt x="3191" y="42"/>
                    <a:pt x="3121" y="56"/>
                    <a:pt x="3066" y="56"/>
                  </a:cubicBezTo>
                  <a:cubicBezTo>
                    <a:pt x="2900" y="83"/>
                    <a:pt x="2900" y="83"/>
                    <a:pt x="2900" y="83"/>
                  </a:cubicBezTo>
                  <a:cubicBezTo>
                    <a:pt x="2652" y="125"/>
                    <a:pt x="2472" y="166"/>
                    <a:pt x="2210" y="249"/>
                  </a:cubicBezTo>
                  <a:cubicBezTo>
                    <a:pt x="2030" y="304"/>
                    <a:pt x="2030" y="304"/>
                    <a:pt x="2030" y="304"/>
                  </a:cubicBezTo>
                  <a:cubicBezTo>
                    <a:pt x="1906" y="360"/>
                    <a:pt x="1726" y="429"/>
                    <a:pt x="1561" y="539"/>
                  </a:cubicBezTo>
                  <a:cubicBezTo>
                    <a:pt x="1395" y="636"/>
                    <a:pt x="1395" y="636"/>
                    <a:pt x="1395" y="636"/>
                  </a:cubicBezTo>
                  <a:cubicBezTo>
                    <a:pt x="1312" y="705"/>
                    <a:pt x="1215" y="774"/>
                    <a:pt x="1146" y="843"/>
                  </a:cubicBezTo>
                  <a:cubicBezTo>
                    <a:pt x="1008" y="981"/>
                    <a:pt x="1008" y="981"/>
                    <a:pt x="1008" y="981"/>
                  </a:cubicBezTo>
                  <a:cubicBezTo>
                    <a:pt x="967" y="1037"/>
                    <a:pt x="898" y="1106"/>
                    <a:pt x="856" y="1175"/>
                  </a:cubicBezTo>
                  <a:cubicBezTo>
                    <a:pt x="746" y="1327"/>
                    <a:pt x="746" y="1327"/>
                    <a:pt x="746" y="1327"/>
                  </a:cubicBezTo>
                  <a:cubicBezTo>
                    <a:pt x="718" y="1382"/>
                    <a:pt x="677" y="1465"/>
                    <a:pt x="649" y="1520"/>
                  </a:cubicBezTo>
                  <a:cubicBezTo>
                    <a:pt x="580" y="1686"/>
                    <a:pt x="580" y="1686"/>
                    <a:pt x="580" y="1686"/>
                  </a:cubicBezTo>
                  <a:cubicBezTo>
                    <a:pt x="552" y="1741"/>
                    <a:pt x="525" y="1824"/>
                    <a:pt x="511" y="1879"/>
                  </a:cubicBezTo>
                  <a:cubicBezTo>
                    <a:pt x="469" y="2059"/>
                    <a:pt x="469" y="2059"/>
                    <a:pt x="469" y="2059"/>
                  </a:cubicBezTo>
                  <a:cubicBezTo>
                    <a:pt x="456" y="2114"/>
                    <a:pt x="442" y="2197"/>
                    <a:pt x="442" y="2252"/>
                  </a:cubicBezTo>
                  <a:cubicBezTo>
                    <a:pt x="414" y="2446"/>
                    <a:pt x="414" y="2446"/>
                    <a:pt x="414" y="2446"/>
                  </a:cubicBezTo>
                  <a:cubicBezTo>
                    <a:pt x="414" y="2501"/>
                    <a:pt x="414" y="2584"/>
                    <a:pt x="414" y="2639"/>
                  </a:cubicBezTo>
                  <a:cubicBezTo>
                    <a:pt x="414" y="2846"/>
                    <a:pt x="414" y="2846"/>
                    <a:pt x="414" y="2846"/>
                  </a:cubicBezTo>
                  <a:cubicBezTo>
                    <a:pt x="414" y="2902"/>
                    <a:pt x="414" y="2984"/>
                    <a:pt x="414" y="3054"/>
                  </a:cubicBezTo>
                  <a:cubicBezTo>
                    <a:pt x="414" y="3261"/>
                    <a:pt x="414" y="3261"/>
                    <a:pt x="414" y="3261"/>
                  </a:cubicBezTo>
                  <a:cubicBezTo>
                    <a:pt x="414" y="3316"/>
                    <a:pt x="414" y="3413"/>
                    <a:pt x="414" y="3468"/>
                  </a:cubicBezTo>
                  <a:cubicBezTo>
                    <a:pt x="414" y="3689"/>
                    <a:pt x="414" y="3689"/>
                    <a:pt x="414" y="3689"/>
                  </a:cubicBezTo>
                  <a:cubicBezTo>
                    <a:pt x="428" y="3758"/>
                    <a:pt x="428" y="3841"/>
                    <a:pt x="428" y="3910"/>
                  </a:cubicBezTo>
                  <a:cubicBezTo>
                    <a:pt x="428" y="4131"/>
                    <a:pt x="428" y="4131"/>
                    <a:pt x="428" y="4131"/>
                  </a:cubicBezTo>
                  <a:cubicBezTo>
                    <a:pt x="428" y="4200"/>
                    <a:pt x="428" y="4297"/>
                    <a:pt x="442" y="4366"/>
                  </a:cubicBezTo>
                  <a:cubicBezTo>
                    <a:pt x="442" y="4601"/>
                    <a:pt x="442" y="4601"/>
                    <a:pt x="442" y="4601"/>
                  </a:cubicBezTo>
                  <a:cubicBezTo>
                    <a:pt x="456" y="4670"/>
                    <a:pt x="456" y="4767"/>
                    <a:pt x="456" y="4836"/>
                  </a:cubicBezTo>
                  <a:cubicBezTo>
                    <a:pt x="469" y="5084"/>
                    <a:pt x="469" y="5084"/>
                    <a:pt x="469" y="5084"/>
                  </a:cubicBezTo>
                  <a:cubicBezTo>
                    <a:pt x="469" y="5153"/>
                    <a:pt x="483" y="5250"/>
                    <a:pt x="483" y="5333"/>
                  </a:cubicBezTo>
                  <a:cubicBezTo>
                    <a:pt x="497" y="5582"/>
                    <a:pt x="497" y="5582"/>
                    <a:pt x="497" y="5582"/>
                  </a:cubicBezTo>
                  <a:cubicBezTo>
                    <a:pt x="511" y="5651"/>
                    <a:pt x="511" y="5761"/>
                    <a:pt x="525" y="5830"/>
                  </a:cubicBezTo>
                  <a:cubicBezTo>
                    <a:pt x="538" y="6093"/>
                    <a:pt x="538" y="6093"/>
                    <a:pt x="538" y="6093"/>
                  </a:cubicBezTo>
                  <a:cubicBezTo>
                    <a:pt x="552" y="6176"/>
                    <a:pt x="552" y="6286"/>
                    <a:pt x="566" y="6369"/>
                  </a:cubicBezTo>
                  <a:cubicBezTo>
                    <a:pt x="594" y="6645"/>
                    <a:pt x="594" y="6645"/>
                    <a:pt x="594" y="6645"/>
                  </a:cubicBezTo>
                  <a:cubicBezTo>
                    <a:pt x="594" y="6728"/>
                    <a:pt x="608" y="6839"/>
                    <a:pt x="621" y="6922"/>
                  </a:cubicBezTo>
                  <a:cubicBezTo>
                    <a:pt x="649" y="7198"/>
                    <a:pt x="649" y="7198"/>
                    <a:pt x="649" y="7198"/>
                  </a:cubicBezTo>
                  <a:cubicBezTo>
                    <a:pt x="663" y="7281"/>
                    <a:pt x="677" y="7405"/>
                    <a:pt x="690" y="7488"/>
                  </a:cubicBezTo>
                  <a:cubicBezTo>
                    <a:pt x="704" y="7695"/>
                    <a:pt x="704" y="7695"/>
                    <a:pt x="704" y="7695"/>
                  </a:cubicBezTo>
                  <a:cubicBezTo>
                    <a:pt x="718" y="7778"/>
                    <a:pt x="718" y="7778"/>
                    <a:pt x="718" y="7778"/>
                  </a:cubicBezTo>
                  <a:cubicBezTo>
                    <a:pt x="718" y="7999"/>
                    <a:pt x="718" y="7999"/>
                    <a:pt x="718" y="7999"/>
                  </a:cubicBezTo>
                  <a:cubicBezTo>
                    <a:pt x="732" y="8068"/>
                    <a:pt x="732" y="8151"/>
                    <a:pt x="732" y="8220"/>
                  </a:cubicBezTo>
                  <a:cubicBezTo>
                    <a:pt x="732" y="8441"/>
                    <a:pt x="732" y="8441"/>
                    <a:pt x="732" y="8441"/>
                  </a:cubicBezTo>
                  <a:cubicBezTo>
                    <a:pt x="746" y="8496"/>
                    <a:pt x="746" y="8593"/>
                    <a:pt x="746" y="8648"/>
                  </a:cubicBezTo>
                  <a:cubicBezTo>
                    <a:pt x="759" y="8869"/>
                    <a:pt x="759" y="8869"/>
                    <a:pt x="759" y="8869"/>
                  </a:cubicBezTo>
                  <a:cubicBezTo>
                    <a:pt x="773" y="8939"/>
                    <a:pt x="787" y="9021"/>
                    <a:pt x="801" y="9091"/>
                  </a:cubicBezTo>
                  <a:cubicBezTo>
                    <a:pt x="856" y="9298"/>
                    <a:pt x="856" y="9298"/>
                    <a:pt x="856" y="9298"/>
                  </a:cubicBezTo>
                  <a:cubicBezTo>
                    <a:pt x="870" y="9367"/>
                    <a:pt x="911" y="9464"/>
                    <a:pt x="939" y="9533"/>
                  </a:cubicBezTo>
                  <a:cubicBezTo>
                    <a:pt x="1022" y="9698"/>
                    <a:pt x="1022" y="9698"/>
                    <a:pt x="1022" y="9698"/>
                  </a:cubicBezTo>
                  <a:cubicBezTo>
                    <a:pt x="1077" y="9781"/>
                    <a:pt x="1146" y="9878"/>
                    <a:pt x="1201" y="9947"/>
                  </a:cubicBezTo>
                  <a:cubicBezTo>
                    <a:pt x="1340" y="10085"/>
                    <a:pt x="1340" y="10085"/>
                    <a:pt x="1340" y="10085"/>
                  </a:cubicBezTo>
                  <a:cubicBezTo>
                    <a:pt x="1533" y="10237"/>
                    <a:pt x="1561" y="10265"/>
                    <a:pt x="1726" y="10361"/>
                  </a:cubicBezTo>
                  <a:cubicBezTo>
                    <a:pt x="1892" y="10444"/>
                    <a:pt x="1892" y="10444"/>
                    <a:pt x="1892" y="10444"/>
                  </a:cubicBezTo>
                  <a:cubicBezTo>
                    <a:pt x="1961" y="10472"/>
                    <a:pt x="2044" y="10513"/>
                    <a:pt x="2099" y="10541"/>
                  </a:cubicBezTo>
                  <a:cubicBezTo>
                    <a:pt x="2265" y="10596"/>
                    <a:pt x="2265" y="10596"/>
                    <a:pt x="2265" y="10596"/>
                  </a:cubicBezTo>
                  <a:cubicBezTo>
                    <a:pt x="2320" y="10610"/>
                    <a:pt x="2403" y="10638"/>
                    <a:pt x="2458" y="10652"/>
                  </a:cubicBezTo>
                  <a:cubicBezTo>
                    <a:pt x="2610" y="10693"/>
                    <a:pt x="2610" y="10693"/>
                    <a:pt x="2610" y="10693"/>
                  </a:cubicBezTo>
                  <a:cubicBezTo>
                    <a:pt x="2666" y="10707"/>
                    <a:pt x="2721" y="10721"/>
                    <a:pt x="2776" y="10734"/>
                  </a:cubicBezTo>
                  <a:cubicBezTo>
                    <a:pt x="2928" y="10762"/>
                    <a:pt x="2928" y="10762"/>
                    <a:pt x="2928" y="10762"/>
                  </a:cubicBezTo>
                  <a:cubicBezTo>
                    <a:pt x="2970" y="10776"/>
                    <a:pt x="3039" y="10776"/>
                    <a:pt x="3080" y="10790"/>
                  </a:cubicBezTo>
                  <a:cubicBezTo>
                    <a:pt x="3218" y="10804"/>
                    <a:pt x="3218" y="10804"/>
                    <a:pt x="3218" y="10804"/>
                  </a:cubicBezTo>
                  <a:cubicBezTo>
                    <a:pt x="3273" y="10817"/>
                    <a:pt x="3329" y="10817"/>
                    <a:pt x="3370" y="10817"/>
                  </a:cubicBezTo>
                  <a:cubicBezTo>
                    <a:pt x="3508" y="10831"/>
                    <a:pt x="3508" y="10831"/>
                    <a:pt x="3508" y="10831"/>
                  </a:cubicBezTo>
                  <a:cubicBezTo>
                    <a:pt x="3550" y="10831"/>
                    <a:pt x="3605" y="10845"/>
                    <a:pt x="3646" y="10845"/>
                  </a:cubicBezTo>
                  <a:cubicBezTo>
                    <a:pt x="3784" y="10845"/>
                    <a:pt x="3784" y="10845"/>
                    <a:pt x="3784" y="10845"/>
                  </a:cubicBezTo>
                  <a:cubicBezTo>
                    <a:pt x="3826" y="10845"/>
                    <a:pt x="3881" y="10859"/>
                    <a:pt x="3923" y="10859"/>
                  </a:cubicBezTo>
                  <a:cubicBezTo>
                    <a:pt x="4061" y="10845"/>
                    <a:pt x="4061" y="10845"/>
                    <a:pt x="4061" y="10845"/>
                  </a:cubicBezTo>
                  <a:cubicBezTo>
                    <a:pt x="4102" y="10845"/>
                    <a:pt x="4157" y="10845"/>
                    <a:pt x="4199" y="10845"/>
                  </a:cubicBezTo>
                  <a:cubicBezTo>
                    <a:pt x="4337" y="10845"/>
                    <a:pt x="4337" y="10845"/>
                    <a:pt x="4337" y="10845"/>
                  </a:cubicBezTo>
                  <a:cubicBezTo>
                    <a:pt x="4392" y="10845"/>
                    <a:pt x="4447" y="10831"/>
                    <a:pt x="4489" y="10831"/>
                  </a:cubicBezTo>
                  <a:cubicBezTo>
                    <a:pt x="4641" y="10817"/>
                    <a:pt x="4641" y="10817"/>
                    <a:pt x="4641" y="10817"/>
                  </a:cubicBezTo>
                  <a:cubicBezTo>
                    <a:pt x="4682" y="10817"/>
                    <a:pt x="4738" y="10804"/>
                    <a:pt x="4793" y="10804"/>
                  </a:cubicBezTo>
                  <a:cubicBezTo>
                    <a:pt x="4959" y="10776"/>
                    <a:pt x="4959" y="10776"/>
                    <a:pt x="4959" y="10776"/>
                  </a:cubicBezTo>
                  <a:cubicBezTo>
                    <a:pt x="5442" y="10679"/>
                    <a:pt x="5718" y="10596"/>
                    <a:pt x="6077" y="10431"/>
                  </a:cubicBezTo>
                  <a:cubicBezTo>
                    <a:pt x="6257" y="10334"/>
                    <a:pt x="6257" y="10334"/>
                    <a:pt x="6257" y="10334"/>
                  </a:cubicBezTo>
                  <a:cubicBezTo>
                    <a:pt x="6450" y="10210"/>
                    <a:pt x="6492" y="10182"/>
                    <a:pt x="6657" y="10030"/>
                  </a:cubicBezTo>
                  <a:cubicBezTo>
                    <a:pt x="6782" y="9878"/>
                    <a:pt x="6782" y="9878"/>
                    <a:pt x="6782" y="9878"/>
                  </a:cubicBezTo>
                  <a:cubicBezTo>
                    <a:pt x="6837" y="9795"/>
                    <a:pt x="6906" y="9685"/>
                    <a:pt x="6961" y="9602"/>
                  </a:cubicBezTo>
                  <a:cubicBezTo>
                    <a:pt x="7044" y="9422"/>
                    <a:pt x="7044" y="9422"/>
                    <a:pt x="7044" y="9422"/>
                  </a:cubicBezTo>
                  <a:cubicBezTo>
                    <a:pt x="7058" y="9339"/>
                    <a:pt x="7086" y="9242"/>
                    <a:pt x="7113" y="9173"/>
                  </a:cubicBezTo>
                  <a:cubicBezTo>
                    <a:pt x="7155" y="8966"/>
                    <a:pt x="7155" y="8966"/>
                    <a:pt x="7155" y="8966"/>
                  </a:cubicBezTo>
                  <a:cubicBezTo>
                    <a:pt x="7155" y="8897"/>
                    <a:pt x="7169" y="8800"/>
                    <a:pt x="7169" y="8731"/>
                  </a:cubicBezTo>
                  <a:cubicBezTo>
                    <a:pt x="7196" y="8524"/>
                    <a:pt x="7196" y="8524"/>
                    <a:pt x="7196" y="8524"/>
                  </a:cubicBezTo>
                  <a:cubicBezTo>
                    <a:pt x="7196" y="8455"/>
                    <a:pt x="7196" y="8358"/>
                    <a:pt x="7196" y="8289"/>
                  </a:cubicBezTo>
                  <a:cubicBezTo>
                    <a:pt x="7210" y="8082"/>
                    <a:pt x="7210" y="8082"/>
                    <a:pt x="7210" y="8082"/>
                  </a:cubicBezTo>
                  <a:cubicBezTo>
                    <a:pt x="7210" y="8013"/>
                    <a:pt x="7210" y="7930"/>
                    <a:pt x="7210" y="7861"/>
                  </a:cubicBezTo>
                  <a:cubicBezTo>
                    <a:pt x="7224" y="7654"/>
                    <a:pt x="7224" y="7654"/>
                    <a:pt x="7224" y="7654"/>
                  </a:cubicBezTo>
                  <a:cubicBezTo>
                    <a:pt x="7251" y="7502"/>
                    <a:pt x="7251" y="7502"/>
                    <a:pt x="7251" y="7502"/>
                  </a:cubicBezTo>
                  <a:cubicBezTo>
                    <a:pt x="7279" y="7212"/>
                    <a:pt x="7279" y="7212"/>
                    <a:pt x="7279" y="7212"/>
                  </a:cubicBezTo>
                  <a:cubicBezTo>
                    <a:pt x="7293" y="7129"/>
                    <a:pt x="7307" y="7018"/>
                    <a:pt x="7320" y="6922"/>
                  </a:cubicBezTo>
                  <a:cubicBezTo>
                    <a:pt x="7348" y="6645"/>
                    <a:pt x="7348" y="6645"/>
                    <a:pt x="7348" y="6645"/>
                  </a:cubicBezTo>
                  <a:cubicBezTo>
                    <a:pt x="7348" y="6562"/>
                    <a:pt x="7362" y="6466"/>
                    <a:pt x="7376" y="6383"/>
                  </a:cubicBezTo>
                  <a:cubicBezTo>
                    <a:pt x="7390" y="6107"/>
                    <a:pt x="7390" y="6107"/>
                    <a:pt x="7390" y="6107"/>
                  </a:cubicBezTo>
                  <a:cubicBezTo>
                    <a:pt x="7403" y="6037"/>
                    <a:pt x="7417" y="5927"/>
                    <a:pt x="7417" y="5844"/>
                  </a:cubicBezTo>
                  <a:cubicBezTo>
                    <a:pt x="7445" y="5595"/>
                    <a:pt x="7445" y="5595"/>
                    <a:pt x="7445" y="5595"/>
                  </a:cubicBezTo>
                  <a:cubicBezTo>
                    <a:pt x="7445" y="5513"/>
                    <a:pt x="7445" y="5416"/>
                    <a:pt x="7459" y="5333"/>
                  </a:cubicBezTo>
                  <a:cubicBezTo>
                    <a:pt x="7472" y="5084"/>
                    <a:pt x="7472" y="5084"/>
                    <a:pt x="7472" y="5084"/>
                  </a:cubicBezTo>
                  <a:cubicBezTo>
                    <a:pt x="7472" y="5015"/>
                    <a:pt x="7486" y="4918"/>
                    <a:pt x="7486" y="4849"/>
                  </a:cubicBezTo>
                  <a:cubicBezTo>
                    <a:pt x="7500" y="4615"/>
                    <a:pt x="7500" y="4615"/>
                    <a:pt x="7500" y="4615"/>
                  </a:cubicBezTo>
                  <a:cubicBezTo>
                    <a:pt x="7500" y="4545"/>
                    <a:pt x="7500" y="4449"/>
                    <a:pt x="7500" y="4380"/>
                  </a:cubicBezTo>
                  <a:cubicBezTo>
                    <a:pt x="7514" y="4145"/>
                    <a:pt x="7514" y="4145"/>
                    <a:pt x="7514" y="4145"/>
                  </a:cubicBezTo>
                  <a:cubicBezTo>
                    <a:pt x="7514" y="4076"/>
                    <a:pt x="7514" y="3993"/>
                    <a:pt x="7514" y="3924"/>
                  </a:cubicBezTo>
                  <a:cubicBezTo>
                    <a:pt x="7528" y="3703"/>
                    <a:pt x="7528" y="3703"/>
                    <a:pt x="7528" y="3703"/>
                  </a:cubicBezTo>
                  <a:cubicBezTo>
                    <a:pt x="7528" y="3634"/>
                    <a:pt x="7528" y="3551"/>
                    <a:pt x="7528" y="3482"/>
                  </a:cubicBezTo>
                  <a:cubicBezTo>
                    <a:pt x="7528" y="3275"/>
                    <a:pt x="7528" y="3275"/>
                    <a:pt x="7528" y="3275"/>
                  </a:cubicBezTo>
                  <a:cubicBezTo>
                    <a:pt x="7528" y="3205"/>
                    <a:pt x="7528" y="3123"/>
                    <a:pt x="7528" y="3054"/>
                  </a:cubicBezTo>
                  <a:cubicBezTo>
                    <a:pt x="7541" y="2860"/>
                    <a:pt x="7541" y="2860"/>
                    <a:pt x="7541" y="2860"/>
                  </a:cubicBezTo>
                  <a:cubicBezTo>
                    <a:pt x="7541" y="2791"/>
                    <a:pt x="7541" y="2708"/>
                    <a:pt x="7541" y="2653"/>
                  </a:cubicBezTo>
                  <a:cubicBezTo>
                    <a:pt x="7528" y="2459"/>
                    <a:pt x="7528" y="2459"/>
                    <a:pt x="7528" y="2459"/>
                  </a:cubicBezTo>
                  <a:cubicBezTo>
                    <a:pt x="7528" y="2404"/>
                    <a:pt x="7514" y="2335"/>
                    <a:pt x="7514" y="2266"/>
                  </a:cubicBezTo>
                  <a:cubicBezTo>
                    <a:pt x="7486" y="2086"/>
                    <a:pt x="7486" y="2086"/>
                    <a:pt x="7486" y="2086"/>
                  </a:cubicBezTo>
                  <a:cubicBezTo>
                    <a:pt x="7472" y="2031"/>
                    <a:pt x="7459" y="1948"/>
                    <a:pt x="7445" y="1893"/>
                  </a:cubicBezTo>
                  <a:cubicBezTo>
                    <a:pt x="7390" y="1713"/>
                    <a:pt x="7390" y="1713"/>
                    <a:pt x="7390" y="1713"/>
                  </a:cubicBezTo>
                  <a:cubicBezTo>
                    <a:pt x="7362" y="1658"/>
                    <a:pt x="7334" y="1589"/>
                    <a:pt x="7307" y="1534"/>
                  </a:cubicBezTo>
                  <a:cubicBezTo>
                    <a:pt x="7224" y="1368"/>
                    <a:pt x="7224" y="1368"/>
                    <a:pt x="7224" y="1368"/>
                  </a:cubicBezTo>
                  <a:cubicBezTo>
                    <a:pt x="7182" y="1313"/>
                    <a:pt x="7141" y="1230"/>
                    <a:pt x="7099" y="1189"/>
                  </a:cubicBezTo>
                  <a:cubicBezTo>
                    <a:pt x="6989" y="1037"/>
                    <a:pt x="6989" y="1037"/>
                    <a:pt x="6989" y="1037"/>
                  </a:cubicBezTo>
                  <a:cubicBezTo>
                    <a:pt x="6934" y="981"/>
                    <a:pt x="6878" y="912"/>
                    <a:pt x="6823" y="857"/>
                  </a:cubicBezTo>
                  <a:cubicBezTo>
                    <a:pt x="6671" y="733"/>
                    <a:pt x="6671" y="733"/>
                    <a:pt x="6671" y="733"/>
                  </a:cubicBezTo>
                  <a:cubicBezTo>
                    <a:pt x="6478" y="581"/>
                    <a:pt x="6478" y="581"/>
                    <a:pt x="6354" y="512"/>
                  </a:cubicBezTo>
                  <a:cubicBezTo>
                    <a:pt x="6948" y="857"/>
                    <a:pt x="7169" y="1492"/>
                    <a:pt x="7169" y="2225"/>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1" name="Freeform 67"/>
            <p:cNvSpPr>
              <a:spLocks noChangeAspect="1"/>
            </p:cNvSpPr>
            <p:nvPr/>
          </p:nvSpPr>
          <p:spPr bwMode="auto">
            <a:xfrm>
              <a:off x="919" y="1156"/>
              <a:ext cx="1405" cy="2487"/>
            </a:xfrm>
            <a:custGeom>
              <a:avLst/>
              <a:gdLst>
                <a:gd name="T0" fmla="*/ 0 w 7308"/>
                <a:gd name="T1" fmla="*/ 0 h 11009"/>
                <a:gd name="T2" fmla="*/ 0 w 7308"/>
                <a:gd name="T3" fmla="*/ 0 h 11009"/>
                <a:gd name="T4" fmla="*/ 0 w 7308"/>
                <a:gd name="T5" fmla="*/ 0 h 11009"/>
                <a:gd name="T6" fmla="*/ 0 w 7308"/>
                <a:gd name="T7" fmla="*/ 0 h 11009"/>
                <a:gd name="T8" fmla="*/ 0 w 7308"/>
                <a:gd name="T9" fmla="*/ 0 h 11009"/>
                <a:gd name="T10" fmla="*/ 0 w 7308"/>
                <a:gd name="T11" fmla="*/ 0 h 11009"/>
                <a:gd name="T12" fmla="*/ 0 w 7308"/>
                <a:gd name="T13" fmla="*/ 0 h 11009"/>
                <a:gd name="T14" fmla="*/ 0 w 7308"/>
                <a:gd name="T15" fmla="*/ 0 h 11009"/>
                <a:gd name="T16" fmla="*/ 0 w 7308"/>
                <a:gd name="T17" fmla="*/ 0 h 11009"/>
                <a:gd name="T18" fmla="*/ 0 w 7308"/>
                <a:gd name="T19" fmla="*/ 0 h 11009"/>
                <a:gd name="T20" fmla="*/ 0 w 7308"/>
                <a:gd name="T21" fmla="*/ 0 h 11009"/>
                <a:gd name="T22" fmla="*/ 0 w 7308"/>
                <a:gd name="T23" fmla="*/ 0 h 11009"/>
                <a:gd name="T24" fmla="*/ 0 w 7308"/>
                <a:gd name="T25" fmla="*/ 0 h 11009"/>
                <a:gd name="T26" fmla="*/ 0 w 7308"/>
                <a:gd name="T27" fmla="*/ 0 h 11009"/>
                <a:gd name="T28" fmla="*/ 0 w 7308"/>
                <a:gd name="T29" fmla="*/ 0 h 11009"/>
                <a:gd name="T30" fmla="*/ 0 w 7308"/>
                <a:gd name="T31" fmla="*/ 0 h 11009"/>
                <a:gd name="T32" fmla="*/ 0 w 7308"/>
                <a:gd name="T33" fmla="*/ 0 h 11009"/>
                <a:gd name="T34" fmla="*/ 0 w 7308"/>
                <a:gd name="T35" fmla="*/ 0 h 11009"/>
                <a:gd name="T36" fmla="*/ 0 w 7308"/>
                <a:gd name="T37" fmla="*/ 0 h 11009"/>
                <a:gd name="T38" fmla="*/ 0 w 7308"/>
                <a:gd name="T39" fmla="*/ 0 h 11009"/>
                <a:gd name="T40" fmla="*/ 0 w 7308"/>
                <a:gd name="T41" fmla="*/ 0 h 11009"/>
                <a:gd name="T42" fmla="*/ 0 w 7308"/>
                <a:gd name="T43" fmla="*/ 0 h 11009"/>
                <a:gd name="T44" fmla="*/ 0 w 7308"/>
                <a:gd name="T45" fmla="*/ 0 h 11009"/>
                <a:gd name="T46" fmla="*/ 0 w 7308"/>
                <a:gd name="T47" fmla="*/ 0 h 11009"/>
                <a:gd name="T48" fmla="*/ 0 w 7308"/>
                <a:gd name="T49" fmla="*/ 0 h 11009"/>
                <a:gd name="T50" fmla="*/ 0 w 7308"/>
                <a:gd name="T51" fmla="*/ 0 h 11009"/>
                <a:gd name="T52" fmla="*/ 0 w 7308"/>
                <a:gd name="T53" fmla="*/ 0 h 11009"/>
                <a:gd name="T54" fmla="*/ 0 w 7308"/>
                <a:gd name="T55" fmla="*/ 0 h 11009"/>
                <a:gd name="T56" fmla="*/ 0 w 7308"/>
                <a:gd name="T57" fmla="*/ 0 h 11009"/>
                <a:gd name="T58" fmla="*/ 0 w 7308"/>
                <a:gd name="T59" fmla="*/ 0 h 11009"/>
                <a:gd name="T60" fmla="*/ 0 w 7308"/>
                <a:gd name="T61" fmla="*/ 0 h 11009"/>
                <a:gd name="T62" fmla="*/ 0 w 7308"/>
                <a:gd name="T63" fmla="*/ 0 h 11009"/>
                <a:gd name="T64" fmla="*/ 0 w 7308"/>
                <a:gd name="T65" fmla="*/ 0 h 11009"/>
                <a:gd name="T66" fmla="*/ 0 w 7308"/>
                <a:gd name="T67" fmla="*/ 0 h 11009"/>
                <a:gd name="T68" fmla="*/ 0 w 7308"/>
                <a:gd name="T69" fmla="*/ 0 h 11009"/>
                <a:gd name="T70" fmla="*/ 0 w 7308"/>
                <a:gd name="T71" fmla="*/ 0 h 11009"/>
                <a:gd name="T72" fmla="*/ 0 w 7308"/>
                <a:gd name="T73" fmla="*/ 0 h 11009"/>
                <a:gd name="T74" fmla="*/ 0 w 7308"/>
                <a:gd name="T75" fmla="*/ 0 h 11009"/>
                <a:gd name="T76" fmla="*/ 0 w 7308"/>
                <a:gd name="T77" fmla="*/ 0 h 11009"/>
                <a:gd name="T78" fmla="*/ 0 w 7308"/>
                <a:gd name="T79" fmla="*/ 0 h 11009"/>
                <a:gd name="T80" fmla="*/ 0 w 7308"/>
                <a:gd name="T81" fmla="*/ 0 h 11009"/>
                <a:gd name="T82" fmla="*/ 0 w 7308"/>
                <a:gd name="T83" fmla="*/ 0 h 11009"/>
                <a:gd name="T84" fmla="*/ 0 w 7308"/>
                <a:gd name="T85" fmla="*/ 0 h 11009"/>
                <a:gd name="T86" fmla="*/ 0 w 7308"/>
                <a:gd name="T87" fmla="*/ 0 h 11009"/>
                <a:gd name="T88" fmla="*/ 0 w 7308"/>
                <a:gd name="T89" fmla="*/ 0 h 11009"/>
                <a:gd name="T90" fmla="*/ 0 w 7308"/>
                <a:gd name="T91" fmla="*/ 0 h 11009"/>
                <a:gd name="T92" fmla="*/ 0 w 7308"/>
                <a:gd name="T93" fmla="*/ 0 h 11009"/>
                <a:gd name="T94" fmla="*/ 0 w 7308"/>
                <a:gd name="T95" fmla="*/ 0 h 11009"/>
                <a:gd name="T96" fmla="*/ 0 w 7308"/>
                <a:gd name="T97" fmla="*/ 0 h 11009"/>
                <a:gd name="T98" fmla="*/ 0 w 7308"/>
                <a:gd name="T99" fmla="*/ 0 h 11009"/>
                <a:gd name="T100" fmla="*/ 0 w 7308"/>
                <a:gd name="T101" fmla="*/ 0 h 11009"/>
                <a:gd name="T102" fmla="*/ 0 w 7308"/>
                <a:gd name="T103" fmla="*/ 0 h 1100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308"/>
                <a:gd name="T157" fmla="*/ 0 h 11009"/>
                <a:gd name="T158" fmla="*/ 7308 w 7308"/>
                <a:gd name="T159" fmla="*/ 11009 h 1100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308" h="11009">
                  <a:moveTo>
                    <a:pt x="6935" y="2224"/>
                  </a:moveTo>
                  <a:cubicBezTo>
                    <a:pt x="6935" y="3536"/>
                    <a:pt x="6908" y="5111"/>
                    <a:pt x="6673" y="7059"/>
                  </a:cubicBezTo>
                  <a:cubicBezTo>
                    <a:pt x="6535" y="8302"/>
                    <a:pt x="6935" y="9462"/>
                    <a:pt x="5264" y="10166"/>
                  </a:cubicBezTo>
                  <a:cubicBezTo>
                    <a:pt x="5209" y="10194"/>
                    <a:pt x="5139" y="10235"/>
                    <a:pt x="5084" y="10277"/>
                  </a:cubicBezTo>
                  <a:cubicBezTo>
                    <a:pt x="4822" y="10401"/>
                    <a:pt x="4255" y="10608"/>
                    <a:pt x="3758" y="10581"/>
                  </a:cubicBezTo>
                  <a:cubicBezTo>
                    <a:pt x="3730" y="10581"/>
                    <a:pt x="3730" y="10581"/>
                    <a:pt x="3730" y="10581"/>
                  </a:cubicBezTo>
                  <a:cubicBezTo>
                    <a:pt x="3730" y="10581"/>
                    <a:pt x="3730" y="10581"/>
                    <a:pt x="3730" y="10581"/>
                  </a:cubicBezTo>
                  <a:cubicBezTo>
                    <a:pt x="3716" y="10594"/>
                    <a:pt x="3716" y="10594"/>
                    <a:pt x="3716" y="10594"/>
                  </a:cubicBezTo>
                  <a:cubicBezTo>
                    <a:pt x="3551" y="10663"/>
                    <a:pt x="1285" y="11009"/>
                    <a:pt x="649" y="9407"/>
                  </a:cubicBezTo>
                  <a:cubicBezTo>
                    <a:pt x="553" y="9144"/>
                    <a:pt x="0" y="2984"/>
                    <a:pt x="359" y="2045"/>
                  </a:cubicBezTo>
                  <a:cubicBezTo>
                    <a:pt x="1064" y="166"/>
                    <a:pt x="4670" y="636"/>
                    <a:pt x="5070" y="1824"/>
                  </a:cubicBezTo>
                  <a:cubicBezTo>
                    <a:pt x="5139" y="2031"/>
                    <a:pt x="5264" y="5498"/>
                    <a:pt x="5264" y="5539"/>
                  </a:cubicBezTo>
                  <a:cubicBezTo>
                    <a:pt x="5291" y="6437"/>
                    <a:pt x="5291" y="6437"/>
                    <a:pt x="5098" y="7086"/>
                  </a:cubicBezTo>
                  <a:cubicBezTo>
                    <a:pt x="5084" y="7114"/>
                    <a:pt x="5015" y="7362"/>
                    <a:pt x="5084" y="7639"/>
                  </a:cubicBezTo>
                  <a:cubicBezTo>
                    <a:pt x="5236" y="8246"/>
                    <a:pt x="5789" y="8688"/>
                    <a:pt x="5789" y="9365"/>
                  </a:cubicBezTo>
                  <a:cubicBezTo>
                    <a:pt x="5789" y="9821"/>
                    <a:pt x="5443" y="10056"/>
                    <a:pt x="5264" y="10166"/>
                  </a:cubicBezTo>
                  <a:cubicBezTo>
                    <a:pt x="6935" y="9462"/>
                    <a:pt x="6535" y="8302"/>
                    <a:pt x="6673" y="7059"/>
                  </a:cubicBezTo>
                  <a:cubicBezTo>
                    <a:pt x="6908" y="5111"/>
                    <a:pt x="6935" y="3536"/>
                    <a:pt x="6935" y="2224"/>
                  </a:cubicBezTo>
                  <a:cubicBezTo>
                    <a:pt x="6935" y="1492"/>
                    <a:pt x="6714" y="857"/>
                    <a:pt x="6120" y="512"/>
                  </a:cubicBezTo>
                  <a:cubicBezTo>
                    <a:pt x="6065" y="498"/>
                    <a:pt x="6010" y="456"/>
                    <a:pt x="5955" y="429"/>
                  </a:cubicBezTo>
                  <a:cubicBezTo>
                    <a:pt x="5885" y="401"/>
                    <a:pt x="5789" y="360"/>
                    <a:pt x="5720" y="332"/>
                  </a:cubicBezTo>
                  <a:cubicBezTo>
                    <a:pt x="5554" y="263"/>
                    <a:pt x="5554" y="263"/>
                    <a:pt x="5554" y="263"/>
                  </a:cubicBezTo>
                  <a:cubicBezTo>
                    <a:pt x="5499" y="249"/>
                    <a:pt x="5416" y="221"/>
                    <a:pt x="5361" y="208"/>
                  </a:cubicBezTo>
                  <a:cubicBezTo>
                    <a:pt x="5195" y="166"/>
                    <a:pt x="5195" y="166"/>
                    <a:pt x="5195" y="166"/>
                  </a:cubicBezTo>
                  <a:cubicBezTo>
                    <a:pt x="5139" y="152"/>
                    <a:pt x="5070" y="139"/>
                    <a:pt x="5029" y="125"/>
                  </a:cubicBezTo>
                  <a:cubicBezTo>
                    <a:pt x="4863" y="97"/>
                    <a:pt x="4863" y="97"/>
                    <a:pt x="4863" y="97"/>
                  </a:cubicBezTo>
                  <a:cubicBezTo>
                    <a:pt x="4822" y="83"/>
                    <a:pt x="4753" y="70"/>
                    <a:pt x="4711" y="70"/>
                  </a:cubicBezTo>
                  <a:cubicBezTo>
                    <a:pt x="4559" y="42"/>
                    <a:pt x="4559" y="42"/>
                    <a:pt x="4559" y="42"/>
                  </a:cubicBezTo>
                  <a:cubicBezTo>
                    <a:pt x="4504" y="42"/>
                    <a:pt x="4449" y="42"/>
                    <a:pt x="4393" y="28"/>
                  </a:cubicBezTo>
                  <a:cubicBezTo>
                    <a:pt x="4241" y="14"/>
                    <a:pt x="4241" y="14"/>
                    <a:pt x="4241" y="14"/>
                  </a:cubicBezTo>
                  <a:cubicBezTo>
                    <a:pt x="4200" y="14"/>
                    <a:pt x="4145" y="14"/>
                    <a:pt x="4089" y="14"/>
                  </a:cubicBezTo>
                  <a:cubicBezTo>
                    <a:pt x="3938" y="0"/>
                    <a:pt x="3938" y="0"/>
                    <a:pt x="3938" y="0"/>
                  </a:cubicBezTo>
                  <a:cubicBezTo>
                    <a:pt x="3896" y="0"/>
                    <a:pt x="3827" y="0"/>
                    <a:pt x="3786" y="0"/>
                  </a:cubicBezTo>
                  <a:cubicBezTo>
                    <a:pt x="3634" y="0"/>
                    <a:pt x="3634" y="0"/>
                    <a:pt x="3634" y="0"/>
                  </a:cubicBezTo>
                  <a:cubicBezTo>
                    <a:pt x="3592" y="0"/>
                    <a:pt x="3523" y="0"/>
                    <a:pt x="3482" y="0"/>
                  </a:cubicBezTo>
                  <a:cubicBezTo>
                    <a:pt x="3330" y="14"/>
                    <a:pt x="3330" y="14"/>
                    <a:pt x="3330" y="14"/>
                  </a:cubicBezTo>
                  <a:cubicBezTo>
                    <a:pt x="3274" y="14"/>
                    <a:pt x="3219" y="14"/>
                    <a:pt x="3164" y="28"/>
                  </a:cubicBezTo>
                  <a:cubicBezTo>
                    <a:pt x="2998" y="42"/>
                    <a:pt x="2998" y="42"/>
                    <a:pt x="2998" y="42"/>
                  </a:cubicBezTo>
                  <a:cubicBezTo>
                    <a:pt x="2957" y="42"/>
                    <a:pt x="2888" y="56"/>
                    <a:pt x="2832" y="56"/>
                  </a:cubicBezTo>
                  <a:cubicBezTo>
                    <a:pt x="2667" y="83"/>
                    <a:pt x="2667" y="83"/>
                    <a:pt x="2667" y="83"/>
                  </a:cubicBezTo>
                  <a:cubicBezTo>
                    <a:pt x="2418" y="125"/>
                    <a:pt x="2238" y="166"/>
                    <a:pt x="1976" y="249"/>
                  </a:cubicBezTo>
                  <a:cubicBezTo>
                    <a:pt x="1796" y="304"/>
                    <a:pt x="1796" y="304"/>
                    <a:pt x="1796" y="304"/>
                  </a:cubicBezTo>
                  <a:cubicBezTo>
                    <a:pt x="1672" y="360"/>
                    <a:pt x="1492" y="429"/>
                    <a:pt x="1326" y="539"/>
                  </a:cubicBezTo>
                  <a:cubicBezTo>
                    <a:pt x="1161" y="636"/>
                    <a:pt x="1161" y="636"/>
                    <a:pt x="1161" y="636"/>
                  </a:cubicBezTo>
                  <a:cubicBezTo>
                    <a:pt x="1078" y="705"/>
                    <a:pt x="981" y="774"/>
                    <a:pt x="912" y="843"/>
                  </a:cubicBezTo>
                  <a:cubicBezTo>
                    <a:pt x="774" y="981"/>
                    <a:pt x="774" y="981"/>
                    <a:pt x="774" y="981"/>
                  </a:cubicBezTo>
                  <a:cubicBezTo>
                    <a:pt x="732" y="1036"/>
                    <a:pt x="663" y="1105"/>
                    <a:pt x="622" y="1175"/>
                  </a:cubicBezTo>
                  <a:cubicBezTo>
                    <a:pt x="511" y="1326"/>
                    <a:pt x="511" y="1326"/>
                    <a:pt x="511" y="1326"/>
                  </a:cubicBezTo>
                  <a:cubicBezTo>
                    <a:pt x="484" y="1382"/>
                    <a:pt x="442" y="1465"/>
                    <a:pt x="415" y="1520"/>
                  </a:cubicBezTo>
                  <a:cubicBezTo>
                    <a:pt x="346" y="1686"/>
                    <a:pt x="346" y="1686"/>
                    <a:pt x="346" y="1686"/>
                  </a:cubicBezTo>
                  <a:cubicBezTo>
                    <a:pt x="318" y="1741"/>
                    <a:pt x="290" y="1824"/>
                    <a:pt x="276" y="1879"/>
                  </a:cubicBezTo>
                  <a:cubicBezTo>
                    <a:pt x="235" y="2058"/>
                    <a:pt x="235" y="2058"/>
                    <a:pt x="235" y="2058"/>
                  </a:cubicBezTo>
                  <a:cubicBezTo>
                    <a:pt x="221" y="2114"/>
                    <a:pt x="207" y="2197"/>
                    <a:pt x="207" y="2252"/>
                  </a:cubicBezTo>
                  <a:cubicBezTo>
                    <a:pt x="180" y="2445"/>
                    <a:pt x="180" y="2445"/>
                    <a:pt x="180" y="2445"/>
                  </a:cubicBezTo>
                  <a:cubicBezTo>
                    <a:pt x="180" y="2500"/>
                    <a:pt x="180" y="2583"/>
                    <a:pt x="180" y="2639"/>
                  </a:cubicBezTo>
                  <a:cubicBezTo>
                    <a:pt x="180" y="2846"/>
                    <a:pt x="180" y="2846"/>
                    <a:pt x="180" y="2846"/>
                  </a:cubicBezTo>
                  <a:cubicBezTo>
                    <a:pt x="180" y="2901"/>
                    <a:pt x="180" y="2984"/>
                    <a:pt x="180" y="3053"/>
                  </a:cubicBezTo>
                  <a:cubicBezTo>
                    <a:pt x="180" y="3260"/>
                    <a:pt x="180" y="3260"/>
                    <a:pt x="180" y="3260"/>
                  </a:cubicBezTo>
                  <a:cubicBezTo>
                    <a:pt x="180" y="3315"/>
                    <a:pt x="180" y="3412"/>
                    <a:pt x="180" y="3467"/>
                  </a:cubicBezTo>
                  <a:cubicBezTo>
                    <a:pt x="180" y="3688"/>
                    <a:pt x="180" y="3688"/>
                    <a:pt x="180" y="3688"/>
                  </a:cubicBezTo>
                  <a:cubicBezTo>
                    <a:pt x="194" y="3757"/>
                    <a:pt x="194" y="3840"/>
                    <a:pt x="194" y="3909"/>
                  </a:cubicBezTo>
                  <a:cubicBezTo>
                    <a:pt x="194" y="4130"/>
                    <a:pt x="194" y="4130"/>
                    <a:pt x="194" y="4130"/>
                  </a:cubicBezTo>
                  <a:cubicBezTo>
                    <a:pt x="194" y="4199"/>
                    <a:pt x="194" y="4296"/>
                    <a:pt x="207" y="4365"/>
                  </a:cubicBezTo>
                  <a:cubicBezTo>
                    <a:pt x="207" y="4600"/>
                    <a:pt x="207" y="4600"/>
                    <a:pt x="207" y="4600"/>
                  </a:cubicBezTo>
                  <a:cubicBezTo>
                    <a:pt x="221" y="4669"/>
                    <a:pt x="221" y="4766"/>
                    <a:pt x="221" y="4835"/>
                  </a:cubicBezTo>
                  <a:cubicBezTo>
                    <a:pt x="235" y="5083"/>
                    <a:pt x="235" y="5083"/>
                    <a:pt x="235" y="5083"/>
                  </a:cubicBezTo>
                  <a:cubicBezTo>
                    <a:pt x="235" y="5152"/>
                    <a:pt x="249" y="5249"/>
                    <a:pt x="249" y="5332"/>
                  </a:cubicBezTo>
                  <a:cubicBezTo>
                    <a:pt x="263" y="5581"/>
                    <a:pt x="263" y="5581"/>
                    <a:pt x="263" y="5581"/>
                  </a:cubicBezTo>
                  <a:cubicBezTo>
                    <a:pt x="276" y="5650"/>
                    <a:pt x="276" y="5760"/>
                    <a:pt x="290" y="5829"/>
                  </a:cubicBezTo>
                  <a:cubicBezTo>
                    <a:pt x="304" y="6092"/>
                    <a:pt x="304" y="6092"/>
                    <a:pt x="304" y="6092"/>
                  </a:cubicBezTo>
                  <a:cubicBezTo>
                    <a:pt x="318" y="6175"/>
                    <a:pt x="318" y="6285"/>
                    <a:pt x="332" y="6368"/>
                  </a:cubicBezTo>
                  <a:cubicBezTo>
                    <a:pt x="359" y="6644"/>
                    <a:pt x="359" y="6644"/>
                    <a:pt x="359" y="6644"/>
                  </a:cubicBezTo>
                  <a:cubicBezTo>
                    <a:pt x="359" y="6727"/>
                    <a:pt x="373" y="6838"/>
                    <a:pt x="387" y="6920"/>
                  </a:cubicBezTo>
                  <a:cubicBezTo>
                    <a:pt x="415" y="7197"/>
                    <a:pt x="415" y="7197"/>
                    <a:pt x="415" y="7197"/>
                  </a:cubicBezTo>
                  <a:cubicBezTo>
                    <a:pt x="428" y="7280"/>
                    <a:pt x="442" y="7404"/>
                    <a:pt x="456" y="7487"/>
                  </a:cubicBezTo>
                  <a:cubicBezTo>
                    <a:pt x="470" y="7694"/>
                    <a:pt x="470" y="7694"/>
                    <a:pt x="470" y="7694"/>
                  </a:cubicBezTo>
                  <a:cubicBezTo>
                    <a:pt x="484" y="7777"/>
                    <a:pt x="484" y="7777"/>
                    <a:pt x="484" y="7777"/>
                  </a:cubicBezTo>
                  <a:cubicBezTo>
                    <a:pt x="484" y="7998"/>
                    <a:pt x="484" y="7998"/>
                    <a:pt x="484" y="7998"/>
                  </a:cubicBezTo>
                  <a:cubicBezTo>
                    <a:pt x="497" y="8067"/>
                    <a:pt x="497" y="8150"/>
                    <a:pt x="497" y="8219"/>
                  </a:cubicBezTo>
                  <a:cubicBezTo>
                    <a:pt x="497" y="8440"/>
                    <a:pt x="497" y="8440"/>
                    <a:pt x="497" y="8440"/>
                  </a:cubicBezTo>
                  <a:cubicBezTo>
                    <a:pt x="511" y="8495"/>
                    <a:pt x="511" y="8592"/>
                    <a:pt x="511" y="8647"/>
                  </a:cubicBezTo>
                  <a:cubicBezTo>
                    <a:pt x="525" y="8868"/>
                    <a:pt x="525" y="8868"/>
                    <a:pt x="525" y="8868"/>
                  </a:cubicBezTo>
                  <a:cubicBezTo>
                    <a:pt x="539" y="8937"/>
                    <a:pt x="553" y="9020"/>
                    <a:pt x="567" y="9089"/>
                  </a:cubicBezTo>
                  <a:cubicBezTo>
                    <a:pt x="622" y="9296"/>
                    <a:pt x="622" y="9296"/>
                    <a:pt x="622" y="9296"/>
                  </a:cubicBezTo>
                  <a:cubicBezTo>
                    <a:pt x="636" y="9365"/>
                    <a:pt x="677" y="9462"/>
                    <a:pt x="705" y="9531"/>
                  </a:cubicBezTo>
                  <a:cubicBezTo>
                    <a:pt x="788" y="9697"/>
                    <a:pt x="788" y="9697"/>
                    <a:pt x="788" y="9697"/>
                  </a:cubicBezTo>
                  <a:cubicBezTo>
                    <a:pt x="843" y="9780"/>
                    <a:pt x="912" y="9876"/>
                    <a:pt x="967" y="9945"/>
                  </a:cubicBezTo>
                  <a:cubicBezTo>
                    <a:pt x="1105" y="10083"/>
                    <a:pt x="1105" y="10083"/>
                    <a:pt x="1105" y="10083"/>
                  </a:cubicBezTo>
                  <a:cubicBezTo>
                    <a:pt x="1299" y="10235"/>
                    <a:pt x="1326" y="10263"/>
                    <a:pt x="1492" y="10360"/>
                  </a:cubicBezTo>
                  <a:cubicBezTo>
                    <a:pt x="1658" y="10443"/>
                    <a:pt x="1658" y="10443"/>
                    <a:pt x="1658" y="10443"/>
                  </a:cubicBezTo>
                  <a:cubicBezTo>
                    <a:pt x="1727" y="10470"/>
                    <a:pt x="1810" y="10512"/>
                    <a:pt x="1865" y="10539"/>
                  </a:cubicBezTo>
                  <a:cubicBezTo>
                    <a:pt x="2031" y="10594"/>
                    <a:pt x="2031" y="10594"/>
                    <a:pt x="2031" y="10594"/>
                  </a:cubicBezTo>
                  <a:cubicBezTo>
                    <a:pt x="2086" y="10608"/>
                    <a:pt x="2169" y="10636"/>
                    <a:pt x="2224" y="10650"/>
                  </a:cubicBezTo>
                  <a:cubicBezTo>
                    <a:pt x="2376" y="10691"/>
                    <a:pt x="2376" y="10691"/>
                    <a:pt x="2376" y="10691"/>
                  </a:cubicBezTo>
                  <a:cubicBezTo>
                    <a:pt x="2432" y="10705"/>
                    <a:pt x="2487" y="10719"/>
                    <a:pt x="2542" y="10733"/>
                  </a:cubicBezTo>
                  <a:cubicBezTo>
                    <a:pt x="2694" y="10760"/>
                    <a:pt x="2694" y="10760"/>
                    <a:pt x="2694" y="10760"/>
                  </a:cubicBezTo>
                  <a:cubicBezTo>
                    <a:pt x="2736" y="10774"/>
                    <a:pt x="2805" y="10774"/>
                    <a:pt x="2846" y="10788"/>
                  </a:cubicBezTo>
                  <a:cubicBezTo>
                    <a:pt x="2984" y="10802"/>
                    <a:pt x="2984" y="10802"/>
                    <a:pt x="2984" y="10802"/>
                  </a:cubicBezTo>
                  <a:cubicBezTo>
                    <a:pt x="3040" y="10815"/>
                    <a:pt x="3095" y="10815"/>
                    <a:pt x="3136" y="10815"/>
                  </a:cubicBezTo>
                  <a:cubicBezTo>
                    <a:pt x="3274" y="10829"/>
                    <a:pt x="3274" y="10829"/>
                    <a:pt x="3274" y="10829"/>
                  </a:cubicBezTo>
                  <a:cubicBezTo>
                    <a:pt x="3316" y="10829"/>
                    <a:pt x="3371" y="10843"/>
                    <a:pt x="3413" y="10843"/>
                  </a:cubicBezTo>
                  <a:cubicBezTo>
                    <a:pt x="3551" y="10843"/>
                    <a:pt x="3551" y="10843"/>
                    <a:pt x="3551" y="10843"/>
                  </a:cubicBezTo>
                  <a:cubicBezTo>
                    <a:pt x="3592" y="10843"/>
                    <a:pt x="3647" y="10857"/>
                    <a:pt x="3689" y="10857"/>
                  </a:cubicBezTo>
                  <a:cubicBezTo>
                    <a:pt x="3827" y="10843"/>
                    <a:pt x="3827" y="10843"/>
                    <a:pt x="3827" y="10843"/>
                  </a:cubicBezTo>
                  <a:cubicBezTo>
                    <a:pt x="3868" y="10843"/>
                    <a:pt x="3924" y="10843"/>
                    <a:pt x="3965" y="10843"/>
                  </a:cubicBezTo>
                  <a:cubicBezTo>
                    <a:pt x="4103" y="10843"/>
                    <a:pt x="4103" y="10843"/>
                    <a:pt x="4103" y="10843"/>
                  </a:cubicBezTo>
                  <a:cubicBezTo>
                    <a:pt x="4159" y="10843"/>
                    <a:pt x="4214" y="10829"/>
                    <a:pt x="4255" y="10829"/>
                  </a:cubicBezTo>
                  <a:cubicBezTo>
                    <a:pt x="4407" y="10815"/>
                    <a:pt x="4407" y="10815"/>
                    <a:pt x="4407" y="10815"/>
                  </a:cubicBezTo>
                  <a:cubicBezTo>
                    <a:pt x="4449" y="10815"/>
                    <a:pt x="4504" y="10802"/>
                    <a:pt x="4559" y="10802"/>
                  </a:cubicBezTo>
                  <a:cubicBezTo>
                    <a:pt x="4725" y="10774"/>
                    <a:pt x="4725" y="10774"/>
                    <a:pt x="4725" y="10774"/>
                  </a:cubicBezTo>
                  <a:cubicBezTo>
                    <a:pt x="5209" y="10677"/>
                    <a:pt x="5485" y="10594"/>
                    <a:pt x="5844" y="10429"/>
                  </a:cubicBezTo>
                  <a:cubicBezTo>
                    <a:pt x="6024" y="10332"/>
                    <a:pt x="6024" y="10332"/>
                    <a:pt x="6024" y="10332"/>
                  </a:cubicBezTo>
                  <a:cubicBezTo>
                    <a:pt x="6217" y="10208"/>
                    <a:pt x="6259" y="10180"/>
                    <a:pt x="6424" y="10028"/>
                  </a:cubicBezTo>
                  <a:cubicBezTo>
                    <a:pt x="6549" y="9876"/>
                    <a:pt x="6549" y="9876"/>
                    <a:pt x="6549" y="9876"/>
                  </a:cubicBezTo>
                  <a:cubicBezTo>
                    <a:pt x="6604" y="9793"/>
                    <a:pt x="6673" y="9683"/>
                    <a:pt x="6728" y="9600"/>
                  </a:cubicBezTo>
                  <a:cubicBezTo>
                    <a:pt x="6811" y="9420"/>
                    <a:pt x="6811" y="9420"/>
                    <a:pt x="6811" y="9420"/>
                  </a:cubicBezTo>
                  <a:cubicBezTo>
                    <a:pt x="6825" y="9338"/>
                    <a:pt x="6853" y="9241"/>
                    <a:pt x="6880" y="9172"/>
                  </a:cubicBezTo>
                  <a:cubicBezTo>
                    <a:pt x="6922" y="8965"/>
                    <a:pt x="6922" y="8965"/>
                    <a:pt x="6922" y="8965"/>
                  </a:cubicBezTo>
                  <a:cubicBezTo>
                    <a:pt x="6922" y="8896"/>
                    <a:pt x="6935" y="8799"/>
                    <a:pt x="6935" y="8730"/>
                  </a:cubicBezTo>
                  <a:cubicBezTo>
                    <a:pt x="6963" y="8523"/>
                    <a:pt x="6963" y="8523"/>
                    <a:pt x="6963" y="8523"/>
                  </a:cubicBezTo>
                  <a:cubicBezTo>
                    <a:pt x="6963" y="8454"/>
                    <a:pt x="6963" y="8357"/>
                    <a:pt x="6963" y="8288"/>
                  </a:cubicBezTo>
                  <a:cubicBezTo>
                    <a:pt x="6977" y="8081"/>
                    <a:pt x="6977" y="8081"/>
                    <a:pt x="6977" y="8081"/>
                  </a:cubicBezTo>
                  <a:cubicBezTo>
                    <a:pt x="6977" y="8012"/>
                    <a:pt x="6977" y="7929"/>
                    <a:pt x="6977" y="7860"/>
                  </a:cubicBezTo>
                  <a:cubicBezTo>
                    <a:pt x="6991" y="7652"/>
                    <a:pt x="6991" y="7652"/>
                    <a:pt x="6991" y="7652"/>
                  </a:cubicBezTo>
                  <a:cubicBezTo>
                    <a:pt x="7018" y="7501"/>
                    <a:pt x="7018" y="7501"/>
                    <a:pt x="7018" y="7501"/>
                  </a:cubicBezTo>
                  <a:cubicBezTo>
                    <a:pt x="7046" y="7210"/>
                    <a:pt x="7046" y="7210"/>
                    <a:pt x="7046" y="7210"/>
                  </a:cubicBezTo>
                  <a:cubicBezTo>
                    <a:pt x="7060" y="7128"/>
                    <a:pt x="7074" y="7017"/>
                    <a:pt x="7087" y="6920"/>
                  </a:cubicBezTo>
                  <a:cubicBezTo>
                    <a:pt x="7115" y="6644"/>
                    <a:pt x="7115" y="6644"/>
                    <a:pt x="7115" y="6644"/>
                  </a:cubicBezTo>
                  <a:cubicBezTo>
                    <a:pt x="7115" y="6561"/>
                    <a:pt x="7129" y="6465"/>
                    <a:pt x="7143" y="6382"/>
                  </a:cubicBezTo>
                  <a:cubicBezTo>
                    <a:pt x="7157" y="6105"/>
                    <a:pt x="7157" y="6105"/>
                    <a:pt x="7157" y="6105"/>
                  </a:cubicBezTo>
                  <a:cubicBezTo>
                    <a:pt x="7170" y="6036"/>
                    <a:pt x="7184" y="5926"/>
                    <a:pt x="7184" y="5843"/>
                  </a:cubicBezTo>
                  <a:cubicBezTo>
                    <a:pt x="7212" y="5594"/>
                    <a:pt x="7212" y="5594"/>
                    <a:pt x="7212" y="5594"/>
                  </a:cubicBezTo>
                  <a:cubicBezTo>
                    <a:pt x="7212" y="5512"/>
                    <a:pt x="7212" y="5415"/>
                    <a:pt x="7226" y="5332"/>
                  </a:cubicBezTo>
                  <a:cubicBezTo>
                    <a:pt x="7239" y="5083"/>
                    <a:pt x="7239" y="5083"/>
                    <a:pt x="7239" y="5083"/>
                  </a:cubicBezTo>
                  <a:cubicBezTo>
                    <a:pt x="7239" y="5014"/>
                    <a:pt x="7253" y="4918"/>
                    <a:pt x="7253" y="4849"/>
                  </a:cubicBezTo>
                  <a:cubicBezTo>
                    <a:pt x="7267" y="4614"/>
                    <a:pt x="7267" y="4614"/>
                    <a:pt x="7267" y="4614"/>
                  </a:cubicBezTo>
                  <a:cubicBezTo>
                    <a:pt x="7267" y="4545"/>
                    <a:pt x="7267" y="4448"/>
                    <a:pt x="7267" y="4379"/>
                  </a:cubicBezTo>
                  <a:cubicBezTo>
                    <a:pt x="7281" y="4144"/>
                    <a:pt x="7281" y="4144"/>
                    <a:pt x="7281" y="4144"/>
                  </a:cubicBezTo>
                  <a:cubicBezTo>
                    <a:pt x="7281" y="4075"/>
                    <a:pt x="7281" y="3992"/>
                    <a:pt x="7281" y="3923"/>
                  </a:cubicBezTo>
                  <a:cubicBezTo>
                    <a:pt x="7295" y="3702"/>
                    <a:pt x="7295" y="3702"/>
                    <a:pt x="7295" y="3702"/>
                  </a:cubicBezTo>
                  <a:cubicBezTo>
                    <a:pt x="7295" y="3633"/>
                    <a:pt x="7295" y="3550"/>
                    <a:pt x="7295" y="3481"/>
                  </a:cubicBezTo>
                  <a:cubicBezTo>
                    <a:pt x="7295" y="3274"/>
                    <a:pt x="7295" y="3274"/>
                    <a:pt x="7295" y="3274"/>
                  </a:cubicBezTo>
                  <a:cubicBezTo>
                    <a:pt x="7295" y="3205"/>
                    <a:pt x="7295" y="3122"/>
                    <a:pt x="7295" y="3053"/>
                  </a:cubicBezTo>
                  <a:cubicBezTo>
                    <a:pt x="7308" y="2860"/>
                    <a:pt x="7308" y="2860"/>
                    <a:pt x="7308" y="2860"/>
                  </a:cubicBezTo>
                  <a:cubicBezTo>
                    <a:pt x="7308" y="2791"/>
                    <a:pt x="7308" y="2708"/>
                    <a:pt x="7308" y="2652"/>
                  </a:cubicBezTo>
                  <a:cubicBezTo>
                    <a:pt x="7295" y="2459"/>
                    <a:pt x="7295" y="2459"/>
                    <a:pt x="7295" y="2459"/>
                  </a:cubicBezTo>
                  <a:cubicBezTo>
                    <a:pt x="7295" y="2404"/>
                    <a:pt x="7281" y="2335"/>
                    <a:pt x="7281" y="2266"/>
                  </a:cubicBezTo>
                  <a:cubicBezTo>
                    <a:pt x="7253" y="2086"/>
                    <a:pt x="7253" y="2086"/>
                    <a:pt x="7253" y="2086"/>
                  </a:cubicBezTo>
                  <a:cubicBezTo>
                    <a:pt x="7239" y="2031"/>
                    <a:pt x="7226" y="1948"/>
                    <a:pt x="7212" y="1893"/>
                  </a:cubicBezTo>
                  <a:cubicBezTo>
                    <a:pt x="7157" y="1713"/>
                    <a:pt x="7157" y="1713"/>
                    <a:pt x="7157" y="1713"/>
                  </a:cubicBezTo>
                  <a:cubicBezTo>
                    <a:pt x="7129" y="1658"/>
                    <a:pt x="7101" y="1589"/>
                    <a:pt x="7074" y="1534"/>
                  </a:cubicBezTo>
                  <a:cubicBezTo>
                    <a:pt x="6991" y="1368"/>
                    <a:pt x="6991" y="1368"/>
                    <a:pt x="6991" y="1368"/>
                  </a:cubicBezTo>
                  <a:cubicBezTo>
                    <a:pt x="6949" y="1313"/>
                    <a:pt x="6908" y="1230"/>
                    <a:pt x="6866" y="1188"/>
                  </a:cubicBezTo>
                  <a:cubicBezTo>
                    <a:pt x="6756" y="1036"/>
                    <a:pt x="6756" y="1036"/>
                    <a:pt x="6756" y="1036"/>
                  </a:cubicBezTo>
                  <a:cubicBezTo>
                    <a:pt x="6701" y="981"/>
                    <a:pt x="6645" y="912"/>
                    <a:pt x="6590" y="857"/>
                  </a:cubicBezTo>
                  <a:cubicBezTo>
                    <a:pt x="6438" y="733"/>
                    <a:pt x="6438" y="733"/>
                    <a:pt x="6438" y="733"/>
                  </a:cubicBezTo>
                  <a:cubicBezTo>
                    <a:pt x="6245" y="581"/>
                    <a:pt x="6245" y="581"/>
                    <a:pt x="6120" y="512"/>
                  </a:cubicBezTo>
                  <a:cubicBezTo>
                    <a:pt x="6714" y="857"/>
                    <a:pt x="6935" y="1492"/>
                    <a:pt x="6935" y="222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2" name="Freeform 68"/>
            <p:cNvSpPr>
              <a:spLocks noChangeAspect="1"/>
            </p:cNvSpPr>
            <p:nvPr/>
          </p:nvSpPr>
          <p:spPr bwMode="auto">
            <a:xfrm>
              <a:off x="898" y="1156"/>
              <a:ext cx="1354" cy="2240"/>
            </a:xfrm>
            <a:custGeom>
              <a:avLst/>
              <a:gdLst>
                <a:gd name="T0" fmla="*/ 0 w 7041"/>
                <a:gd name="T1" fmla="*/ 0 h 9917"/>
                <a:gd name="T2" fmla="*/ 0 w 7041"/>
                <a:gd name="T3" fmla="*/ 0 h 9917"/>
                <a:gd name="T4" fmla="*/ 0 w 7041"/>
                <a:gd name="T5" fmla="*/ 0 h 9917"/>
                <a:gd name="T6" fmla="*/ 0 w 7041"/>
                <a:gd name="T7" fmla="*/ 0 h 9917"/>
                <a:gd name="T8" fmla="*/ 0 w 7041"/>
                <a:gd name="T9" fmla="*/ 0 h 9917"/>
                <a:gd name="T10" fmla="*/ 0 w 7041"/>
                <a:gd name="T11" fmla="*/ 0 h 9917"/>
                <a:gd name="T12" fmla="*/ 0 w 7041"/>
                <a:gd name="T13" fmla="*/ 0 h 9917"/>
                <a:gd name="T14" fmla="*/ 0 w 7041"/>
                <a:gd name="T15" fmla="*/ 0 h 9917"/>
                <a:gd name="T16" fmla="*/ 0 w 7041"/>
                <a:gd name="T17" fmla="*/ 0 h 9917"/>
                <a:gd name="T18" fmla="*/ 0 w 7041"/>
                <a:gd name="T19" fmla="*/ 0 h 9917"/>
                <a:gd name="T20" fmla="*/ 0 w 7041"/>
                <a:gd name="T21" fmla="*/ 0 h 9917"/>
                <a:gd name="T22" fmla="*/ 0 w 7041"/>
                <a:gd name="T23" fmla="*/ 0 h 9917"/>
                <a:gd name="T24" fmla="*/ 0 w 7041"/>
                <a:gd name="T25" fmla="*/ 0 h 9917"/>
                <a:gd name="T26" fmla="*/ 0 w 7041"/>
                <a:gd name="T27" fmla="*/ 0 h 9917"/>
                <a:gd name="T28" fmla="*/ 0 w 7041"/>
                <a:gd name="T29" fmla="*/ 0 h 9917"/>
                <a:gd name="T30" fmla="*/ 0 w 7041"/>
                <a:gd name="T31" fmla="*/ 0 h 9917"/>
                <a:gd name="T32" fmla="*/ 0 w 7041"/>
                <a:gd name="T33" fmla="*/ 0 h 9917"/>
                <a:gd name="T34" fmla="*/ 0 w 7041"/>
                <a:gd name="T35" fmla="*/ 0 h 9917"/>
                <a:gd name="T36" fmla="*/ 0 w 7041"/>
                <a:gd name="T37" fmla="*/ 0 h 9917"/>
                <a:gd name="T38" fmla="*/ 0 w 7041"/>
                <a:gd name="T39" fmla="*/ 0 h 9917"/>
                <a:gd name="T40" fmla="*/ 0 w 7041"/>
                <a:gd name="T41" fmla="*/ 0 h 9917"/>
                <a:gd name="T42" fmla="*/ 0 w 7041"/>
                <a:gd name="T43" fmla="*/ 0 h 9917"/>
                <a:gd name="T44" fmla="*/ 0 w 7041"/>
                <a:gd name="T45" fmla="*/ 0 h 9917"/>
                <a:gd name="T46" fmla="*/ 0 w 7041"/>
                <a:gd name="T47" fmla="*/ 0 h 9917"/>
                <a:gd name="T48" fmla="*/ 0 w 7041"/>
                <a:gd name="T49" fmla="*/ 0 h 9917"/>
                <a:gd name="T50" fmla="*/ 0 w 7041"/>
                <a:gd name="T51" fmla="*/ 0 h 9917"/>
                <a:gd name="T52" fmla="*/ 0 w 7041"/>
                <a:gd name="T53" fmla="*/ 0 h 9917"/>
                <a:gd name="T54" fmla="*/ 0 w 7041"/>
                <a:gd name="T55" fmla="*/ 0 h 9917"/>
                <a:gd name="T56" fmla="*/ 0 w 7041"/>
                <a:gd name="T57" fmla="*/ 0 h 9917"/>
                <a:gd name="T58" fmla="*/ 0 w 7041"/>
                <a:gd name="T59" fmla="*/ 0 h 9917"/>
                <a:gd name="T60" fmla="*/ 0 w 7041"/>
                <a:gd name="T61" fmla="*/ 0 h 9917"/>
                <a:gd name="T62" fmla="*/ 0 w 7041"/>
                <a:gd name="T63" fmla="*/ 0 h 9917"/>
                <a:gd name="T64" fmla="*/ 0 w 7041"/>
                <a:gd name="T65" fmla="*/ 0 h 9917"/>
                <a:gd name="T66" fmla="*/ 0 w 7041"/>
                <a:gd name="T67" fmla="*/ 0 h 9917"/>
                <a:gd name="T68" fmla="*/ 0 w 7041"/>
                <a:gd name="T69" fmla="*/ 0 h 9917"/>
                <a:gd name="T70" fmla="*/ 0 w 7041"/>
                <a:gd name="T71" fmla="*/ 0 h 9917"/>
                <a:gd name="T72" fmla="*/ 0 w 7041"/>
                <a:gd name="T73" fmla="*/ 0 h 9917"/>
                <a:gd name="T74" fmla="*/ 0 w 7041"/>
                <a:gd name="T75" fmla="*/ 0 h 99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041"/>
                <a:gd name="T115" fmla="*/ 0 h 9917"/>
                <a:gd name="T116" fmla="*/ 7041 w 7041"/>
                <a:gd name="T117" fmla="*/ 9917 h 99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041" h="9917">
                  <a:moveTo>
                    <a:pt x="718" y="9282"/>
                  </a:moveTo>
                  <a:cubicBezTo>
                    <a:pt x="704" y="9227"/>
                    <a:pt x="0" y="2846"/>
                    <a:pt x="497" y="1851"/>
                  </a:cubicBezTo>
                  <a:cubicBezTo>
                    <a:pt x="1146" y="567"/>
                    <a:pt x="3452" y="401"/>
                    <a:pt x="4777" y="1202"/>
                  </a:cubicBezTo>
                  <a:cubicBezTo>
                    <a:pt x="5343" y="1547"/>
                    <a:pt x="5371" y="1824"/>
                    <a:pt x="5412" y="2155"/>
                  </a:cubicBezTo>
                  <a:cubicBezTo>
                    <a:pt x="5426" y="2183"/>
                    <a:pt x="5619" y="5926"/>
                    <a:pt x="5523" y="6533"/>
                  </a:cubicBezTo>
                  <a:cubicBezTo>
                    <a:pt x="5343" y="7763"/>
                    <a:pt x="5343" y="7763"/>
                    <a:pt x="5730" y="8508"/>
                  </a:cubicBezTo>
                  <a:cubicBezTo>
                    <a:pt x="5923" y="8909"/>
                    <a:pt x="6199" y="9448"/>
                    <a:pt x="5840" y="9917"/>
                  </a:cubicBezTo>
                  <a:cubicBezTo>
                    <a:pt x="6959" y="9213"/>
                    <a:pt x="6655" y="8163"/>
                    <a:pt x="6779" y="7058"/>
                  </a:cubicBezTo>
                  <a:cubicBezTo>
                    <a:pt x="7014" y="5111"/>
                    <a:pt x="7041" y="3536"/>
                    <a:pt x="7041" y="2224"/>
                  </a:cubicBezTo>
                  <a:cubicBezTo>
                    <a:pt x="7041" y="1492"/>
                    <a:pt x="6821" y="857"/>
                    <a:pt x="6227" y="511"/>
                  </a:cubicBezTo>
                  <a:cubicBezTo>
                    <a:pt x="6172" y="498"/>
                    <a:pt x="6116" y="456"/>
                    <a:pt x="6061" y="429"/>
                  </a:cubicBezTo>
                  <a:cubicBezTo>
                    <a:pt x="5992" y="401"/>
                    <a:pt x="5895" y="360"/>
                    <a:pt x="5826" y="332"/>
                  </a:cubicBezTo>
                  <a:cubicBezTo>
                    <a:pt x="5661" y="263"/>
                    <a:pt x="5661" y="263"/>
                    <a:pt x="5661" y="263"/>
                  </a:cubicBezTo>
                  <a:cubicBezTo>
                    <a:pt x="5606" y="249"/>
                    <a:pt x="5523" y="221"/>
                    <a:pt x="5467" y="208"/>
                  </a:cubicBezTo>
                  <a:cubicBezTo>
                    <a:pt x="5302" y="166"/>
                    <a:pt x="5302" y="166"/>
                    <a:pt x="5302" y="166"/>
                  </a:cubicBezTo>
                  <a:cubicBezTo>
                    <a:pt x="5247" y="152"/>
                    <a:pt x="5177" y="139"/>
                    <a:pt x="5136" y="125"/>
                  </a:cubicBezTo>
                  <a:cubicBezTo>
                    <a:pt x="4970" y="97"/>
                    <a:pt x="4970" y="97"/>
                    <a:pt x="4970" y="97"/>
                  </a:cubicBezTo>
                  <a:cubicBezTo>
                    <a:pt x="4929" y="83"/>
                    <a:pt x="4860" y="70"/>
                    <a:pt x="4819" y="70"/>
                  </a:cubicBezTo>
                  <a:cubicBezTo>
                    <a:pt x="4667" y="42"/>
                    <a:pt x="4667" y="42"/>
                    <a:pt x="4667" y="42"/>
                  </a:cubicBezTo>
                  <a:cubicBezTo>
                    <a:pt x="4611" y="42"/>
                    <a:pt x="4556" y="42"/>
                    <a:pt x="4501" y="28"/>
                  </a:cubicBezTo>
                  <a:cubicBezTo>
                    <a:pt x="4349" y="14"/>
                    <a:pt x="4349" y="14"/>
                    <a:pt x="4349" y="14"/>
                  </a:cubicBezTo>
                  <a:cubicBezTo>
                    <a:pt x="4308" y="14"/>
                    <a:pt x="4252" y="14"/>
                    <a:pt x="4197" y="14"/>
                  </a:cubicBezTo>
                  <a:cubicBezTo>
                    <a:pt x="4045" y="0"/>
                    <a:pt x="4045" y="0"/>
                    <a:pt x="4045" y="0"/>
                  </a:cubicBezTo>
                  <a:cubicBezTo>
                    <a:pt x="4004" y="0"/>
                    <a:pt x="3935" y="0"/>
                    <a:pt x="3893" y="0"/>
                  </a:cubicBezTo>
                  <a:cubicBezTo>
                    <a:pt x="3742" y="0"/>
                    <a:pt x="3742" y="0"/>
                    <a:pt x="3742" y="0"/>
                  </a:cubicBezTo>
                  <a:cubicBezTo>
                    <a:pt x="3700" y="0"/>
                    <a:pt x="3631" y="0"/>
                    <a:pt x="3590" y="0"/>
                  </a:cubicBezTo>
                  <a:cubicBezTo>
                    <a:pt x="3438" y="14"/>
                    <a:pt x="3438" y="14"/>
                    <a:pt x="3438" y="14"/>
                  </a:cubicBezTo>
                  <a:cubicBezTo>
                    <a:pt x="3383" y="14"/>
                    <a:pt x="3327" y="14"/>
                    <a:pt x="3272" y="28"/>
                  </a:cubicBezTo>
                  <a:cubicBezTo>
                    <a:pt x="3106" y="42"/>
                    <a:pt x="3106" y="42"/>
                    <a:pt x="3106" y="42"/>
                  </a:cubicBezTo>
                  <a:cubicBezTo>
                    <a:pt x="3065" y="42"/>
                    <a:pt x="2996" y="56"/>
                    <a:pt x="2941" y="56"/>
                  </a:cubicBezTo>
                  <a:cubicBezTo>
                    <a:pt x="2775" y="83"/>
                    <a:pt x="2775" y="83"/>
                    <a:pt x="2775" y="83"/>
                  </a:cubicBezTo>
                  <a:cubicBezTo>
                    <a:pt x="2527" y="125"/>
                    <a:pt x="2347" y="166"/>
                    <a:pt x="2085" y="249"/>
                  </a:cubicBezTo>
                  <a:cubicBezTo>
                    <a:pt x="1905" y="304"/>
                    <a:pt x="1905" y="304"/>
                    <a:pt x="1905" y="304"/>
                  </a:cubicBezTo>
                  <a:cubicBezTo>
                    <a:pt x="1781" y="360"/>
                    <a:pt x="1601" y="429"/>
                    <a:pt x="1436" y="539"/>
                  </a:cubicBezTo>
                  <a:cubicBezTo>
                    <a:pt x="1270" y="636"/>
                    <a:pt x="1270" y="636"/>
                    <a:pt x="1270" y="636"/>
                  </a:cubicBezTo>
                  <a:cubicBezTo>
                    <a:pt x="1187" y="705"/>
                    <a:pt x="1091" y="774"/>
                    <a:pt x="1022" y="843"/>
                  </a:cubicBezTo>
                  <a:cubicBezTo>
                    <a:pt x="883" y="981"/>
                    <a:pt x="883" y="981"/>
                    <a:pt x="883" y="981"/>
                  </a:cubicBezTo>
                  <a:cubicBezTo>
                    <a:pt x="842" y="1036"/>
                    <a:pt x="773" y="1105"/>
                    <a:pt x="732" y="1174"/>
                  </a:cubicBezTo>
                  <a:cubicBezTo>
                    <a:pt x="621" y="1326"/>
                    <a:pt x="621" y="1326"/>
                    <a:pt x="621" y="1326"/>
                  </a:cubicBezTo>
                  <a:cubicBezTo>
                    <a:pt x="594" y="1382"/>
                    <a:pt x="552" y="1464"/>
                    <a:pt x="524" y="1520"/>
                  </a:cubicBezTo>
                  <a:cubicBezTo>
                    <a:pt x="455" y="1685"/>
                    <a:pt x="455" y="1685"/>
                    <a:pt x="455" y="1685"/>
                  </a:cubicBezTo>
                  <a:cubicBezTo>
                    <a:pt x="428" y="1741"/>
                    <a:pt x="400" y="1824"/>
                    <a:pt x="386" y="1879"/>
                  </a:cubicBezTo>
                  <a:cubicBezTo>
                    <a:pt x="345" y="2058"/>
                    <a:pt x="345" y="2058"/>
                    <a:pt x="345" y="2058"/>
                  </a:cubicBezTo>
                  <a:cubicBezTo>
                    <a:pt x="331" y="2114"/>
                    <a:pt x="317" y="2196"/>
                    <a:pt x="317" y="2252"/>
                  </a:cubicBezTo>
                  <a:cubicBezTo>
                    <a:pt x="290" y="2445"/>
                    <a:pt x="290" y="2445"/>
                    <a:pt x="290" y="2445"/>
                  </a:cubicBezTo>
                  <a:cubicBezTo>
                    <a:pt x="290" y="2500"/>
                    <a:pt x="290" y="2583"/>
                    <a:pt x="290" y="2638"/>
                  </a:cubicBezTo>
                  <a:cubicBezTo>
                    <a:pt x="290" y="2846"/>
                    <a:pt x="290" y="2846"/>
                    <a:pt x="290" y="2846"/>
                  </a:cubicBezTo>
                  <a:cubicBezTo>
                    <a:pt x="290" y="2901"/>
                    <a:pt x="290" y="2984"/>
                    <a:pt x="290" y="3053"/>
                  </a:cubicBezTo>
                  <a:cubicBezTo>
                    <a:pt x="290" y="3260"/>
                    <a:pt x="290" y="3260"/>
                    <a:pt x="290" y="3260"/>
                  </a:cubicBezTo>
                  <a:cubicBezTo>
                    <a:pt x="290" y="3315"/>
                    <a:pt x="290" y="3412"/>
                    <a:pt x="290" y="3467"/>
                  </a:cubicBezTo>
                  <a:cubicBezTo>
                    <a:pt x="290" y="3688"/>
                    <a:pt x="290" y="3688"/>
                    <a:pt x="290" y="3688"/>
                  </a:cubicBezTo>
                  <a:cubicBezTo>
                    <a:pt x="304" y="3757"/>
                    <a:pt x="304" y="3840"/>
                    <a:pt x="304" y="3909"/>
                  </a:cubicBezTo>
                  <a:cubicBezTo>
                    <a:pt x="304" y="4130"/>
                    <a:pt x="304" y="4130"/>
                    <a:pt x="304" y="4130"/>
                  </a:cubicBezTo>
                  <a:cubicBezTo>
                    <a:pt x="304" y="4199"/>
                    <a:pt x="304" y="4296"/>
                    <a:pt x="317" y="4365"/>
                  </a:cubicBezTo>
                  <a:cubicBezTo>
                    <a:pt x="317" y="4600"/>
                    <a:pt x="317" y="4600"/>
                    <a:pt x="317" y="4600"/>
                  </a:cubicBezTo>
                  <a:cubicBezTo>
                    <a:pt x="331" y="4669"/>
                    <a:pt x="331" y="4765"/>
                    <a:pt x="331" y="4834"/>
                  </a:cubicBezTo>
                  <a:cubicBezTo>
                    <a:pt x="345" y="5083"/>
                    <a:pt x="345" y="5083"/>
                    <a:pt x="345" y="5083"/>
                  </a:cubicBezTo>
                  <a:cubicBezTo>
                    <a:pt x="345" y="5152"/>
                    <a:pt x="359" y="5249"/>
                    <a:pt x="359" y="5332"/>
                  </a:cubicBezTo>
                  <a:cubicBezTo>
                    <a:pt x="373" y="5580"/>
                    <a:pt x="373" y="5580"/>
                    <a:pt x="373" y="5580"/>
                  </a:cubicBezTo>
                  <a:cubicBezTo>
                    <a:pt x="386" y="5649"/>
                    <a:pt x="386" y="5760"/>
                    <a:pt x="400" y="5829"/>
                  </a:cubicBezTo>
                  <a:cubicBezTo>
                    <a:pt x="414" y="6091"/>
                    <a:pt x="414" y="6091"/>
                    <a:pt x="414" y="6091"/>
                  </a:cubicBezTo>
                  <a:cubicBezTo>
                    <a:pt x="428" y="6174"/>
                    <a:pt x="428" y="6285"/>
                    <a:pt x="442" y="6368"/>
                  </a:cubicBezTo>
                  <a:cubicBezTo>
                    <a:pt x="469" y="6644"/>
                    <a:pt x="469" y="6644"/>
                    <a:pt x="469" y="6644"/>
                  </a:cubicBezTo>
                  <a:cubicBezTo>
                    <a:pt x="469" y="6727"/>
                    <a:pt x="483" y="6837"/>
                    <a:pt x="497" y="6920"/>
                  </a:cubicBezTo>
                  <a:cubicBezTo>
                    <a:pt x="524" y="7196"/>
                    <a:pt x="524" y="7196"/>
                    <a:pt x="524" y="7196"/>
                  </a:cubicBezTo>
                  <a:cubicBezTo>
                    <a:pt x="538" y="7279"/>
                    <a:pt x="552" y="7403"/>
                    <a:pt x="566" y="7486"/>
                  </a:cubicBezTo>
                  <a:cubicBezTo>
                    <a:pt x="580" y="7693"/>
                    <a:pt x="580" y="7693"/>
                    <a:pt x="580" y="7693"/>
                  </a:cubicBezTo>
                  <a:cubicBezTo>
                    <a:pt x="594" y="7776"/>
                    <a:pt x="594" y="7776"/>
                    <a:pt x="594" y="7776"/>
                  </a:cubicBezTo>
                  <a:cubicBezTo>
                    <a:pt x="594" y="7997"/>
                    <a:pt x="594" y="7997"/>
                    <a:pt x="594" y="7997"/>
                  </a:cubicBezTo>
                  <a:cubicBezTo>
                    <a:pt x="607" y="8066"/>
                    <a:pt x="607" y="8149"/>
                    <a:pt x="607" y="8218"/>
                  </a:cubicBezTo>
                  <a:cubicBezTo>
                    <a:pt x="607" y="8439"/>
                    <a:pt x="607" y="8439"/>
                    <a:pt x="607" y="8439"/>
                  </a:cubicBezTo>
                  <a:cubicBezTo>
                    <a:pt x="621" y="8495"/>
                    <a:pt x="621" y="8591"/>
                    <a:pt x="621" y="8646"/>
                  </a:cubicBezTo>
                  <a:cubicBezTo>
                    <a:pt x="635" y="8867"/>
                    <a:pt x="635" y="8867"/>
                    <a:pt x="635" y="8867"/>
                  </a:cubicBezTo>
                  <a:cubicBezTo>
                    <a:pt x="649" y="8937"/>
                    <a:pt x="663" y="9019"/>
                    <a:pt x="676" y="9088"/>
                  </a:cubicBezTo>
                  <a:cubicBezTo>
                    <a:pt x="732" y="9296"/>
                    <a:pt x="732" y="9296"/>
                    <a:pt x="732" y="9296"/>
                  </a:cubicBezTo>
                  <a:cubicBezTo>
                    <a:pt x="759" y="9420"/>
                    <a:pt x="759" y="9420"/>
                    <a:pt x="759" y="9420"/>
                  </a:cubicBezTo>
                  <a:cubicBezTo>
                    <a:pt x="718" y="9282"/>
                    <a:pt x="718" y="9282"/>
                    <a:pt x="718" y="928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3" name="Freeform 69"/>
            <p:cNvSpPr>
              <a:spLocks noChangeAspect="1"/>
            </p:cNvSpPr>
            <p:nvPr/>
          </p:nvSpPr>
          <p:spPr bwMode="auto">
            <a:xfrm>
              <a:off x="1174" y="1271"/>
              <a:ext cx="1150" cy="2393"/>
            </a:xfrm>
            <a:custGeom>
              <a:avLst/>
              <a:gdLst>
                <a:gd name="T0" fmla="*/ 0 w 5983"/>
                <a:gd name="T1" fmla="*/ 0 h 10591"/>
                <a:gd name="T2" fmla="*/ 0 w 5983"/>
                <a:gd name="T3" fmla="*/ 0 h 10591"/>
                <a:gd name="T4" fmla="*/ 0 w 5983"/>
                <a:gd name="T5" fmla="*/ 0 h 10591"/>
                <a:gd name="T6" fmla="*/ 0 w 5983"/>
                <a:gd name="T7" fmla="*/ 0 h 10591"/>
                <a:gd name="T8" fmla="*/ 0 w 5983"/>
                <a:gd name="T9" fmla="*/ 0 h 10591"/>
                <a:gd name="T10" fmla="*/ 0 w 5983"/>
                <a:gd name="T11" fmla="*/ 0 h 10591"/>
                <a:gd name="T12" fmla="*/ 0 w 5983"/>
                <a:gd name="T13" fmla="*/ 0 h 10591"/>
                <a:gd name="T14" fmla="*/ 0 w 5983"/>
                <a:gd name="T15" fmla="*/ 0 h 10591"/>
                <a:gd name="T16" fmla="*/ 0 w 5983"/>
                <a:gd name="T17" fmla="*/ 0 h 10591"/>
                <a:gd name="T18" fmla="*/ 0 w 5983"/>
                <a:gd name="T19" fmla="*/ 0 h 10591"/>
                <a:gd name="T20" fmla="*/ 0 w 5983"/>
                <a:gd name="T21" fmla="*/ 0 h 10591"/>
                <a:gd name="T22" fmla="*/ 0 w 5983"/>
                <a:gd name="T23" fmla="*/ 0 h 10591"/>
                <a:gd name="T24" fmla="*/ 0 w 5983"/>
                <a:gd name="T25" fmla="*/ 0 h 10591"/>
                <a:gd name="T26" fmla="*/ 0 w 5983"/>
                <a:gd name="T27" fmla="*/ 0 h 10591"/>
                <a:gd name="T28" fmla="*/ 0 w 5983"/>
                <a:gd name="T29" fmla="*/ 0 h 10591"/>
                <a:gd name="T30" fmla="*/ 0 w 5983"/>
                <a:gd name="T31" fmla="*/ 0 h 10591"/>
                <a:gd name="T32" fmla="*/ 0 w 5983"/>
                <a:gd name="T33" fmla="*/ 0 h 10591"/>
                <a:gd name="T34" fmla="*/ 0 w 5983"/>
                <a:gd name="T35" fmla="*/ 0 h 10591"/>
                <a:gd name="T36" fmla="*/ 0 w 5983"/>
                <a:gd name="T37" fmla="*/ 0 h 10591"/>
                <a:gd name="T38" fmla="*/ 0 w 5983"/>
                <a:gd name="T39" fmla="*/ 0 h 10591"/>
                <a:gd name="T40" fmla="*/ 0 w 5983"/>
                <a:gd name="T41" fmla="*/ 0 h 10591"/>
                <a:gd name="T42" fmla="*/ 0 w 5983"/>
                <a:gd name="T43" fmla="*/ 0 h 10591"/>
                <a:gd name="T44" fmla="*/ 0 w 5983"/>
                <a:gd name="T45" fmla="*/ 0 h 10591"/>
                <a:gd name="T46" fmla="*/ 0 w 5983"/>
                <a:gd name="T47" fmla="*/ 0 h 10591"/>
                <a:gd name="T48" fmla="*/ 0 w 5983"/>
                <a:gd name="T49" fmla="*/ 0 h 10591"/>
                <a:gd name="T50" fmla="*/ 0 w 5983"/>
                <a:gd name="T51" fmla="*/ 0 h 10591"/>
                <a:gd name="T52" fmla="*/ 0 w 5983"/>
                <a:gd name="T53" fmla="*/ 0 h 10591"/>
                <a:gd name="T54" fmla="*/ 0 w 5983"/>
                <a:gd name="T55" fmla="*/ 0 h 10591"/>
                <a:gd name="T56" fmla="*/ 0 w 5983"/>
                <a:gd name="T57" fmla="*/ 0 h 10591"/>
                <a:gd name="T58" fmla="*/ 0 w 5983"/>
                <a:gd name="T59" fmla="*/ 0 h 10591"/>
                <a:gd name="T60" fmla="*/ 0 w 5983"/>
                <a:gd name="T61" fmla="*/ 0 h 10591"/>
                <a:gd name="T62" fmla="*/ 0 w 5983"/>
                <a:gd name="T63" fmla="*/ 0 h 10591"/>
                <a:gd name="T64" fmla="*/ 0 w 5983"/>
                <a:gd name="T65" fmla="*/ 0 h 10591"/>
                <a:gd name="T66" fmla="*/ 0 w 5983"/>
                <a:gd name="T67" fmla="*/ 0 h 10591"/>
                <a:gd name="T68" fmla="*/ 0 w 5983"/>
                <a:gd name="T69" fmla="*/ 0 h 10591"/>
                <a:gd name="T70" fmla="*/ 0 w 5983"/>
                <a:gd name="T71" fmla="*/ 0 h 10591"/>
                <a:gd name="T72" fmla="*/ 0 w 5983"/>
                <a:gd name="T73" fmla="*/ 0 h 105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983"/>
                <a:gd name="T112" fmla="*/ 0 h 10591"/>
                <a:gd name="T113" fmla="*/ 5983 w 5983"/>
                <a:gd name="T114" fmla="*/ 10591 h 105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983" h="10591">
                  <a:moveTo>
                    <a:pt x="5610" y="1712"/>
                  </a:moveTo>
                  <a:cubicBezTo>
                    <a:pt x="5610" y="3024"/>
                    <a:pt x="5583" y="4598"/>
                    <a:pt x="5348" y="6545"/>
                  </a:cubicBezTo>
                  <a:cubicBezTo>
                    <a:pt x="5223" y="7650"/>
                    <a:pt x="5527" y="8700"/>
                    <a:pt x="4408" y="9404"/>
                  </a:cubicBezTo>
                  <a:cubicBezTo>
                    <a:pt x="4381" y="9445"/>
                    <a:pt x="4339" y="9501"/>
                    <a:pt x="4311" y="9528"/>
                  </a:cubicBezTo>
                  <a:cubicBezTo>
                    <a:pt x="3565" y="10205"/>
                    <a:pt x="1368" y="10591"/>
                    <a:pt x="0" y="9749"/>
                  </a:cubicBezTo>
                  <a:cubicBezTo>
                    <a:pt x="97" y="9804"/>
                    <a:pt x="235" y="9873"/>
                    <a:pt x="332" y="9929"/>
                  </a:cubicBezTo>
                  <a:cubicBezTo>
                    <a:pt x="401" y="9956"/>
                    <a:pt x="484" y="9998"/>
                    <a:pt x="539" y="10025"/>
                  </a:cubicBezTo>
                  <a:cubicBezTo>
                    <a:pt x="705" y="10081"/>
                    <a:pt x="705" y="10081"/>
                    <a:pt x="705" y="10081"/>
                  </a:cubicBezTo>
                  <a:cubicBezTo>
                    <a:pt x="760" y="10094"/>
                    <a:pt x="843" y="10122"/>
                    <a:pt x="898" y="10136"/>
                  </a:cubicBezTo>
                  <a:cubicBezTo>
                    <a:pt x="1050" y="10177"/>
                    <a:pt x="1050" y="10177"/>
                    <a:pt x="1050" y="10177"/>
                  </a:cubicBezTo>
                  <a:cubicBezTo>
                    <a:pt x="1106" y="10191"/>
                    <a:pt x="1161" y="10205"/>
                    <a:pt x="1216" y="10219"/>
                  </a:cubicBezTo>
                  <a:cubicBezTo>
                    <a:pt x="1368" y="10246"/>
                    <a:pt x="1368" y="10246"/>
                    <a:pt x="1368" y="10246"/>
                  </a:cubicBezTo>
                  <a:cubicBezTo>
                    <a:pt x="1410" y="10260"/>
                    <a:pt x="1479" y="10260"/>
                    <a:pt x="1520" y="10274"/>
                  </a:cubicBezTo>
                  <a:cubicBezTo>
                    <a:pt x="1658" y="10288"/>
                    <a:pt x="1658" y="10288"/>
                    <a:pt x="1658" y="10288"/>
                  </a:cubicBezTo>
                  <a:cubicBezTo>
                    <a:pt x="1714" y="10301"/>
                    <a:pt x="1769" y="10301"/>
                    <a:pt x="1810" y="10301"/>
                  </a:cubicBezTo>
                  <a:cubicBezTo>
                    <a:pt x="1949" y="10315"/>
                    <a:pt x="1949" y="10315"/>
                    <a:pt x="1949" y="10315"/>
                  </a:cubicBezTo>
                  <a:cubicBezTo>
                    <a:pt x="1990" y="10315"/>
                    <a:pt x="2045" y="10329"/>
                    <a:pt x="2087" y="10329"/>
                  </a:cubicBezTo>
                  <a:cubicBezTo>
                    <a:pt x="2225" y="10329"/>
                    <a:pt x="2225" y="10329"/>
                    <a:pt x="2225" y="10329"/>
                  </a:cubicBezTo>
                  <a:cubicBezTo>
                    <a:pt x="2266" y="10329"/>
                    <a:pt x="2322" y="10343"/>
                    <a:pt x="2363" y="10343"/>
                  </a:cubicBezTo>
                  <a:cubicBezTo>
                    <a:pt x="2501" y="10329"/>
                    <a:pt x="2501" y="10329"/>
                    <a:pt x="2501" y="10329"/>
                  </a:cubicBezTo>
                  <a:cubicBezTo>
                    <a:pt x="2543" y="10329"/>
                    <a:pt x="2598" y="10329"/>
                    <a:pt x="2639" y="10329"/>
                  </a:cubicBezTo>
                  <a:cubicBezTo>
                    <a:pt x="2778" y="10329"/>
                    <a:pt x="2778" y="10329"/>
                    <a:pt x="2778" y="10329"/>
                  </a:cubicBezTo>
                  <a:cubicBezTo>
                    <a:pt x="2833" y="10329"/>
                    <a:pt x="2888" y="10315"/>
                    <a:pt x="2930" y="10315"/>
                  </a:cubicBezTo>
                  <a:cubicBezTo>
                    <a:pt x="3082" y="10301"/>
                    <a:pt x="3082" y="10301"/>
                    <a:pt x="3082" y="10301"/>
                  </a:cubicBezTo>
                  <a:cubicBezTo>
                    <a:pt x="3123" y="10301"/>
                    <a:pt x="3178" y="10288"/>
                    <a:pt x="3234" y="10288"/>
                  </a:cubicBezTo>
                  <a:cubicBezTo>
                    <a:pt x="3399" y="10260"/>
                    <a:pt x="3399" y="10260"/>
                    <a:pt x="3399" y="10260"/>
                  </a:cubicBezTo>
                  <a:cubicBezTo>
                    <a:pt x="3883" y="10163"/>
                    <a:pt x="4159" y="10081"/>
                    <a:pt x="4519" y="9915"/>
                  </a:cubicBezTo>
                  <a:cubicBezTo>
                    <a:pt x="4698" y="9818"/>
                    <a:pt x="4698" y="9818"/>
                    <a:pt x="4698" y="9818"/>
                  </a:cubicBezTo>
                  <a:cubicBezTo>
                    <a:pt x="4892" y="9694"/>
                    <a:pt x="4933" y="9666"/>
                    <a:pt x="5099" y="9514"/>
                  </a:cubicBezTo>
                  <a:cubicBezTo>
                    <a:pt x="5223" y="9362"/>
                    <a:pt x="5223" y="9362"/>
                    <a:pt x="5223" y="9362"/>
                  </a:cubicBezTo>
                  <a:cubicBezTo>
                    <a:pt x="5279" y="9280"/>
                    <a:pt x="5348" y="9169"/>
                    <a:pt x="5403" y="9086"/>
                  </a:cubicBezTo>
                  <a:cubicBezTo>
                    <a:pt x="5486" y="8907"/>
                    <a:pt x="5486" y="8907"/>
                    <a:pt x="5486" y="8907"/>
                  </a:cubicBezTo>
                  <a:cubicBezTo>
                    <a:pt x="5500" y="8824"/>
                    <a:pt x="5527" y="8727"/>
                    <a:pt x="5555" y="8658"/>
                  </a:cubicBezTo>
                  <a:cubicBezTo>
                    <a:pt x="5597" y="8451"/>
                    <a:pt x="5597" y="8451"/>
                    <a:pt x="5597" y="8451"/>
                  </a:cubicBezTo>
                  <a:cubicBezTo>
                    <a:pt x="5597" y="8382"/>
                    <a:pt x="5610" y="8285"/>
                    <a:pt x="5610" y="8216"/>
                  </a:cubicBezTo>
                  <a:cubicBezTo>
                    <a:pt x="5638" y="8009"/>
                    <a:pt x="5638" y="8009"/>
                    <a:pt x="5638" y="8009"/>
                  </a:cubicBezTo>
                  <a:cubicBezTo>
                    <a:pt x="5638" y="7940"/>
                    <a:pt x="5638" y="7843"/>
                    <a:pt x="5638" y="7774"/>
                  </a:cubicBezTo>
                  <a:cubicBezTo>
                    <a:pt x="5652" y="7567"/>
                    <a:pt x="5652" y="7567"/>
                    <a:pt x="5652" y="7567"/>
                  </a:cubicBezTo>
                  <a:cubicBezTo>
                    <a:pt x="5652" y="7498"/>
                    <a:pt x="5652" y="7415"/>
                    <a:pt x="5652" y="7346"/>
                  </a:cubicBezTo>
                  <a:cubicBezTo>
                    <a:pt x="5666" y="7139"/>
                    <a:pt x="5666" y="7139"/>
                    <a:pt x="5666" y="7139"/>
                  </a:cubicBezTo>
                  <a:cubicBezTo>
                    <a:pt x="5693" y="6987"/>
                    <a:pt x="5693" y="6987"/>
                    <a:pt x="5693" y="6987"/>
                  </a:cubicBezTo>
                  <a:cubicBezTo>
                    <a:pt x="5721" y="6697"/>
                    <a:pt x="5721" y="6697"/>
                    <a:pt x="5721" y="6697"/>
                  </a:cubicBezTo>
                  <a:cubicBezTo>
                    <a:pt x="5735" y="6614"/>
                    <a:pt x="5749" y="6504"/>
                    <a:pt x="5762" y="6407"/>
                  </a:cubicBezTo>
                  <a:cubicBezTo>
                    <a:pt x="5790" y="6131"/>
                    <a:pt x="5790" y="6131"/>
                    <a:pt x="5790" y="6131"/>
                  </a:cubicBezTo>
                  <a:cubicBezTo>
                    <a:pt x="5790" y="6048"/>
                    <a:pt x="5804" y="5952"/>
                    <a:pt x="5818" y="5869"/>
                  </a:cubicBezTo>
                  <a:cubicBezTo>
                    <a:pt x="5831" y="5593"/>
                    <a:pt x="5831" y="5593"/>
                    <a:pt x="5831" y="5593"/>
                  </a:cubicBezTo>
                  <a:cubicBezTo>
                    <a:pt x="5845" y="5523"/>
                    <a:pt x="5859" y="5413"/>
                    <a:pt x="5859" y="5330"/>
                  </a:cubicBezTo>
                  <a:cubicBezTo>
                    <a:pt x="5887" y="5082"/>
                    <a:pt x="5887" y="5082"/>
                    <a:pt x="5887" y="5082"/>
                  </a:cubicBezTo>
                  <a:cubicBezTo>
                    <a:pt x="5887" y="4999"/>
                    <a:pt x="5887" y="4902"/>
                    <a:pt x="5901" y="4819"/>
                  </a:cubicBezTo>
                  <a:cubicBezTo>
                    <a:pt x="5914" y="4571"/>
                    <a:pt x="5914" y="4571"/>
                    <a:pt x="5914" y="4571"/>
                  </a:cubicBezTo>
                  <a:cubicBezTo>
                    <a:pt x="5914" y="4502"/>
                    <a:pt x="5928" y="4405"/>
                    <a:pt x="5928" y="4336"/>
                  </a:cubicBezTo>
                  <a:cubicBezTo>
                    <a:pt x="5942" y="4101"/>
                    <a:pt x="5942" y="4101"/>
                    <a:pt x="5942" y="4101"/>
                  </a:cubicBezTo>
                  <a:cubicBezTo>
                    <a:pt x="5942" y="4032"/>
                    <a:pt x="5942" y="3935"/>
                    <a:pt x="5942" y="3866"/>
                  </a:cubicBezTo>
                  <a:cubicBezTo>
                    <a:pt x="5956" y="3632"/>
                    <a:pt x="5956" y="3632"/>
                    <a:pt x="5956" y="3632"/>
                  </a:cubicBezTo>
                  <a:cubicBezTo>
                    <a:pt x="5956" y="3563"/>
                    <a:pt x="5956" y="3480"/>
                    <a:pt x="5956" y="3411"/>
                  </a:cubicBezTo>
                  <a:cubicBezTo>
                    <a:pt x="5970" y="3190"/>
                    <a:pt x="5970" y="3190"/>
                    <a:pt x="5970" y="3190"/>
                  </a:cubicBezTo>
                  <a:cubicBezTo>
                    <a:pt x="5970" y="3121"/>
                    <a:pt x="5970" y="3038"/>
                    <a:pt x="5970" y="2969"/>
                  </a:cubicBezTo>
                  <a:cubicBezTo>
                    <a:pt x="5970" y="2762"/>
                    <a:pt x="5970" y="2762"/>
                    <a:pt x="5970" y="2762"/>
                  </a:cubicBezTo>
                  <a:cubicBezTo>
                    <a:pt x="5970" y="2693"/>
                    <a:pt x="5970" y="2610"/>
                    <a:pt x="5970" y="2541"/>
                  </a:cubicBezTo>
                  <a:cubicBezTo>
                    <a:pt x="5983" y="2347"/>
                    <a:pt x="5983" y="2347"/>
                    <a:pt x="5983" y="2347"/>
                  </a:cubicBezTo>
                  <a:cubicBezTo>
                    <a:pt x="5983" y="2278"/>
                    <a:pt x="5983" y="2195"/>
                    <a:pt x="5983" y="2140"/>
                  </a:cubicBezTo>
                  <a:cubicBezTo>
                    <a:pt x="5970" y="1947"/>
                    <a:pt x="5970" y="1947"/>
                    <a:pt x="5970" y="1947"/>
                  </a:cubicBezTo>
                  <a:cubicBezTo>
                    <a:pt x="5970" y="1892"/>
                    <a:pt x="5956" y="1823"/>
                    <a:pt x="5956" y="1754"/>
                  </a:cubicBezTo>
                  <a:cubicBezTo>
                    <a:pt x="5928" y="1574"/>
                    <a:pt x="5928" y="1574"/>
                    <a:pt x="5928" y="1574"/>
                  </a:cubicBezTo>
                  <a:cubicBezTo>
                    <a:pt x="5914" y="1519"/>
                    <a:pt x="5901" y="1436"/>
                    <a:pt x="5887" y="1381"/>
                  </a:cubicBezTo>
                  <a:cubicBezTo>
                    <a:pt x="5831" y="1201"/>
                    <a:pt x="5831" y="1201"/>
                    <a:pt x="5831" y="1201"/>
                  </a:cubicBezTo>
                  <a:cubicBezTo>
                    <a:pt x="5804" y="1146"/>
                    <a:pt x="5776" y="1077"/>
                    <a:pt x="5749" y="1022"/>
                  </a:cubicBezTo>
                  <a:cubicBezTo>
                    <a:pt x="5666" y="856"/>
                    <a:pt x="5666" y="856"/>
                    <a:pt x="5666" y="856"/>
                  </a:cubicBezTo>
                  <a:cubicBezTo>
                    <a:pt x="5624" y="801"/>
                    <a:pt x="5583" y="718"/>
                    <a:pt x="5541" y="676"/>
                  </a:cubicBezTo>
                  <a:cubicBezTo>
                    <a:pt x="5431" y="525"/>
                    <a:pt x="5431" y="525"/>
                    <a:pt x="5431" y="525"/>
                  </a:cubicBezTo>
                  <a:cubicBezTo>
                    <a:pt x="5375" y="469"/>
                    <a:pt x="5320" y="400"/>
                    <a:pt x="5265" y="345"/>
                  </a:cubicBezTo>
                  <a:cubicBezTo>
                    <a:pt x="5113" y="221"/>
                    <a:pt x="5113" y="221"/>
                    <a:pt x="5113" y="221"/>
                  </a:cubicBezTo>
                  <a:cubicBezTo>
                    <a:pt x="4919" y="69"/>
                    <a:pt x="4919" y="69"/>
                    <a:pt x="4795" y="0"/>
                  </a:cubicBezTo>
                  <a:cubicBezTo>
                    <a:pt x="5389" y="345"/>
                    <a:pt x="5610" y="980"/>
                    <a:pt x="5610" y="171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4" name="Freeform 70"/>
            <p:cNvSpPr>
              <a:spLocks noChangeAspect="1"/>
            </p:cNvSpPr>
            <p:nvPr/>
          </p:nvSpPr>
          <p:spPr bwMode="auto">
            <a:xfrm>
              <a:off x="885" y="1156"/>
              <a:ext cx="1367" cy="2203"/>
            </a:xfrm>
            <a:custGeom>
              <a:avLst/>
              <a:gdLst>
                <a:gd name="T0" fmla="*/ 0 w 7108"/>
                <a:gd name="T1" fmla="*/ 0 h 9750"/>
                <a:gd name="T2" fmla="*/ 0 w 7108"/>
                <a:gd name="T3" fmla="*/ 0 h 9750"/>
                <a:gd name="T4" fmla="*/ 0 w 7108"/>
                <a:gd name="T5" fmla="*/ 0 h 9750"/>
                <a:gd name="T6" fmla="*/ 0 w 7108"/>
                <a:gd name="T7" fmla="*/ 0 h 9750"/>
                <a:gd name="T8" fmla="*/ 0 w 7108"/>
                <a:gd name="T9" fmla="*/ 0 h 9750"/>
                <a:gd name="T10" fmla="*/ 0 w 7108"/>
                <a:gd name="T11" fmla="*/ 0 h 9750"/>
                <a:gd name="T12" fmla="*/ 0 w 7108"/>
                <a:gd name="T13" fmla="*/ 0 h 9750"/>
                <a:gd name="T14" fmla="*/ 0 w 7108"/>
                <a:gd name="T15" fmla="*/ 0 h 9750"/>
                <a:gd name="T16" fmla="*/ 0 w 7108"/>
                <a:gd name="T17" fmla="*/ 0 h 9750"/>
                <a:gd name="T18" fmla="*/ 0 w 7108"/>
                <a:gd name="T19" fmla="*/ 0 h 9750"/>
                <a:gd name="T20" fmla="*/ 0 w 7108"/>
                <a:gd name="T21" fmla="*/ 0 h 9750"/>
                <a:gd name="T22" fmla="*/ 0 w 7108"/>
                <a:gd name="T23" fmla="*/ 0 h 9750"/>
                <a:gd name="T24" fmla="*/ 0 w 7108"/>
                <a:gd name="T25" fmla="*/ 0 h 9750"/>
                <a:gd name="T26" fmla="*/ 0 w 7108"/>
                <a:gd name="T27" fmla="*/ 0 h 9750"/>
                <a:gd name="T28" fmla="*/ 0 w 7108"/>
                <a:gd name="T29" fmla="*/ 0 h 9750"/>
                <a:gd name="T30" fmla="*/ 0 w 7108"/>
                <a:gd name="T31" fmla="*/ 0 h 9750"/>
                <a:gd name="T32" fmla="*/ 0 w 7108"/>
                <a:gd name="T33" fmla="*/ 0 h 9750"/>
                <a:gd name="T34" fmla="*/ 0 w 7108"/>
                <a:gd name="T35" fmla="*/ 0 h 9750"/>
                <a:gd name="T36" fmla="*/ 0 w 7108"/>
                <a:gd name="T37" fmla="*/ 0 h 9750"/>
                <a:gd name="T38" fmla="*/ 0 w 7108"/>
                <a:gd name="T39" fmla="*/ 0 h 9750"/>
                <a:gd name="T40" fmla="*/ 0 w 7108"/>
                <a:gd name="T41" fmla="*/ 0 h 9750"/>
                <a:gd name="T42" fmla="*/ 0 w 7108"/>
                <a:gd name="T43" fmla="*/ 0 h 9750"/>
                <a:gd name="T44" fmla="*/ 0 w 7108"/>
                <a:gd name="T45" fmla="*/ 0 h 9750"/>
                <a:gd name="T46" fmla="*/ 0 w 7108"/>
                <a:gd name="T47" fmla="*/ 0 h 9750"/>
                <a:gd name="T48" fmla="*/ 0 w 7108"/>
                <a:gd name="T49" fmla="*/ 0 h 9750"/>
                <a:gd name="T50" fmla="*/ 0 w 7108"/>
                <a:gd name="T51" fmla="*/ 0 h 9750"/>
                <a:gd name="T52" fmla="*/ 0 w 7108"/>
                <a:gd name="T53" fmla="*/ 0 h 9750"/>
                <a:gd name="T54" fmla="*/ 0 w 7108"/>
                <a:gd name="T55" fmla="*/ 0 h 9750"/>
                <a:gd name="T56" fmla="*/ 0 w 7108"/>
                <a:gd name="T57" fmla="*/ 0 h 9750"/>
                <a:gd name="T58" fmla="*/ 0 w 7108"/>
                <a:gd name="T59" fmla="*/ 0 h 9750"/>
                <a:gd name="T60" fmla="*/ 0 w 7108"/>
                <a:gd name="T61" fmla="*/ 0 h 9750"/>
                <a:gd name="T62" fmla="*/ 0 w 7108"/>
                <a:gd name="T63" fmla="*/ 0 h 9750"/>
                <a:gd name="T64" fmla="*/ 0 w 7108"/>
                <a:gd name="T65" fmla="*/ 0 h 9750"/>
                <a:gd name="T66" fmla="*/ 0 w 7108"/>
                <a:gd name="T67" fmla="*/ 0 h 9750"/>
                <a:gd name="T68" fmla="*/ 0 w 7108"/>
                <a:gd name="T69" fmla="*/ 0 h 9750"/>
                <a:gd name="T70" fmla="*/ 0 w 7108"/>
                <a:gd name="T71" fmla="*/ 0 h 9750"/>
                <a:gd name="T72" fmla="*/ 0 w 7108"/>
                <a:gd name="T73" fmla="*/ 0 h 975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108"/>
                <a:gd name="T112" fmla="*/ 0 h 9750"/>
                <a:gd name="T113" fmla="*/ 7108 w 7108"/>
                <a:gd name="T114" fmla="*/ 9750 h 975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108" h="9750">
                  <a:moveTo>
                    <a:pt x="732" y="8977"/>
                  </a:moveTo>
                  <a:cubicBezTo>
                    <a:pt x="718" y="8908"/>
                    <a:pt x="0" y="2721"/>
                    <a:pt x="607" y="1699"/>
                  </a:cubicBezTo>
                  <a:cubicBezTo>
                    <a:pt x="1449" y="263"/>
                    <a:pt x="4100" y="401"/>
                    <a:pt x="5218" y="1312"/>
                  </a:cubicBezTo>
                  <a:cubicBezTo>
                    <a:pt x="5632" y="1644"/>
                    <a:pt x="5659" y="1906"/>
                    <a:pt x="5687" y="2182"/>
                  </a:cubicBezTo>
                  <a:cubicBezTo>
                    <a:pt x="5714" y="2445"/>
                    <a:pt x="5811" y="5276"/>
                    <a:pt x="5783" y="6132"/>
                  </a:cubicBezTo>
                  <a:cubicBezTo>
                    <a:pt x="5770" y="6781"/>
                    <a:pt x="5452" y="7403"/>
                    <a:pt x="5714" y="8052"/>
                  </a:cubicBezTo>
                  <a:cubicBezTo>
                    <a:pt x="6253" y="9405"/>
                    <a:pt x="6253" y="9405"/>
                    <a:pt x="6142" y="9750"/>
                  </a:cubicBezTo>
                  <a:cubicBezTo>
                    <a:pt x="6984" y="9046"/>
                    <a:pt x="6736" y="8079"/>
                    <a:pt x="6846" y="7057"/>
                  </a:cubicBezTo>
                  <a:cubicBezTo>
                    <a:pt x="7081" y="5110"/>
                    <a:pt x="7108" y="3536"/>
                    <a:pt x="7108" y="2224"/>
                  </a:cubicBezTo>
                  <a:cubicBezTo>
                    <a:pt x="7108" y="1492"/>
                    <a:pt x="6888" y="857"/>
                    <a:pt x="6294" y="511"/>
                  </a:cubicBezTo>
                  <a:cubicBezTo>
                    <a:pt x="6239" y="498"/>
                    <a:pt x="6184" y="456"/>
                    <a:pt x="6128" y="429"/>
                  </a:cubicBezTo>
                  <a:cubicBezTo>
                    <a:pt x="6059" y="401"/>
                    <a:pt x="5963" y="360"/>
                    <a:pt x="5894" y="332"/>
                  </a:cubicBezTo>
                  <a:cubicBezTo>
                    <a:pt x="5728" y="263"/>
                    <a:pt x="5728" y="263"/>
                    <a:pt x="5728" y="263"/>
                  </a:cubicBezTo>
                  <a:cubicBezTo>
                    <a:pt x="5673" y="249"/>
                    <a:pt x="5590" y="221"/>
                    <a:pt x="5535" y="208"/>
                  </a:cubicBezTo>
                  <a:cubicBezTo>
                    <a:pt x="5369" y="166"/>
                    <a:pt x="5369" y="166"/>
                    <a:pt x="5369" y="166"/>
                  </a:cubicBezTo>
                  <a:cubicBezTo>
                    <a:pt x="5314" y="152"/>
                    <a:pt x="5245" y="139"/>
                    <a:pt x="5204" y="125"/>
                  </a:cubicBezTo>
                  <a:cubicBezTo>
                    <a:pt x="5038" y="97"/>
                    <a:pt x="5038" y="97"/>
                    <a:pt x="5038" y="97"/>
                  </a:cubicBezTo>
                  <a:cubicBezTo>
                    <a:pt x="4997" y="83"/>
                    <a:pt x="4928" y="70"/>
                    <a:pt x="4886" y="70"/>
                  </a:cubicBezTo>
                  <a:cubicBezTo>
                    <a:pt x="4734" y="42"/>
                    <a:pt x="4734" y="42"/>
                    <a:pt x="4734" y="42"/>
                  </a:cubicBezTo>
                  <a:cubicBezTo>
                    <a:pt x="4679" y="42"/>
                    <a:pt x="4624" y="42"/>
                    <a:pt x="4569" y="28"/>
                  </a:cubicBezTo>
                  <a:cubicBezTo>
                    <a:pt x="4417" y="14"/>
                    <a:pt x="4417" y="14"/>
                    <a:pt x="4417" y="14"/>
                  </a:cubicBezTo>
                  <a:cubicBezTo>
                    <a:pt x="4376" y="14"/>
                    <a:pt x="4320" y="14"/>
                    <a:pt x="4265" y="14"/>
                  </a:cubicBezTo>
                  <a:cubicBezTo>
                    <a:pt x="4113" y="0"/>
                    <a:pt x="4113" y="0"/>
                    <a:pt x="4113" y="0"/>
                  </a:cubicBezTo>
                  <a:cubicBezTo>
                    <a:pt x="4072" y="0"/>
                    <a:pt x="4003" y="0"/>
                    <a:pt x="3961" y="0"/>
                  </a:cubicBezTo>
                  <a:cubicBezTo>
                    <a:pt x="3810" y="0"/>
                    <a:pt x="3810" y="0"/>
                    <a:pt x="3810" y="0"/>
                  </a:cubicBezTo>
                  <a:cubicBezTo>
                    <a:pt x="3768" y="0"/>
                    <a:pt x="3699" y="0"/>
                    <a:pt x="3658" y="0"/>
                  </a:cubicBezTo>
                  <a:cubicBezTo>
                    <a:pt x="3506" y="14"/>
                    <a:pt x="3506" y="14"/>
                    <a:pt x="3506" y="14"/>
                  </a:cubicBezTo>
                  <a:cubicBezTo>
                    <a:pt x="3451" y="14"/>
                    <a:pt x="3396" y="14"/>
                    <a:pt x="3340" y="28"/>
                  </a:cubicBezTo>
                  <a:cubicBezTo>
                    <a:pt x="3175" y="42"/>
                    <a:pt x="3175" y="42"/>
                    <a:pt x="3175" y="42"/>
                  </a:cubicBezTo>
                  <a:cubicBezTo>
                    <a:pt x="3133" y="42"/>
                    <a:pt x="3064" y="56"/>
                    <a:pt x="3009" y="56"/>
                  </a:cubicBezTo>
                  <a:cubicBezTo>
                    <a:pt x="2843" y="83"/>
                    <a:pt x="2843" y="83"/>
                    <a:pt x="2843" y="83"/>
                  </a:cubicBezTo>
                  <a:cubicBezTo>
                    <a:pt x="2595" y="125"/>
                    <a:pt x="2416" y="166"/>
                    <a:pt x="2153" y="249"/>
                  </a:cubicBezTo>
                  <a:cubicBezTo>
                    <a:pt x="1974" y="304"/>
                    <a:pt x="1974" y="304"/>
                    <a:pt x="1974" y="304"/>
                  </a:cubicBezTo>
                  <a:cubicBezTo>
                    <a:pt x="1850" y="360"/>
                    <a:pt x="1670" y="429"/>
                    <a:pt x="1505" y="539"/>
                  </a:cubicBezTo>
                  <a:cubicBezTo>
                    <a:pt x="1339" y="636"/>
                    <a:pt x="1339" y="636"/>
                    <a:pt x="1339" y="636"/>
                  </a:cubicBezTo>
                  <a:cubicBezTo>
                    <a:pt x="1256" y="705"/>
                    <a:pt x="1160" y="774"/>
                    <a:pt x="1091" y="843"/>
                  </a:cubicBezTo>
                  <a:cubicBezTo>
                    <a:pt x="953" y="981"/>
                    <a:pt x="953" y="981"/>
                    <a:pt x="953" y="981"/>
                  </a:cubicBezTo>
                  <a:cubicBezTo>
                    <a:pt x="911" y="1036"/>
                    <a:pt x="842" y="1105"/>
                    <a:pt x="801" y="1174"/>
                  </a:cubicBezTo>
                  <a:cubicBezTo>
                    <a:pt x="690" y="1326"/>
                    <a:pt x="690" y="1326"/>
                    <a:pt x="690" y="1326"/>
                  </a:cubicBezTo>
                  <a:cubicBezTo>
                    <a:pt x="663" y="1381"/>
                    <a:pt x="621" y="1464"/>
                    <a:pt x="594" y="1520"/>
                  </a:cubicBezTo>
                  <a:cubicBezTo>
                    <a:pt x="525" y="1685"/>
                    <a:pt x="525" y="1685"/>
                    <a:pt x="525" y="1685"/>
                  </a:cubicBezTo>
                  <a:cubicBezTo>
                    <a:pt x="497" y="1741"/>
                    <a:pt x="469" y="1823"/>
                    <a:pt x="456" y="1879"/>
                  </a:cubicBezTo>
                  <a:cubicBezTo>
                    <a:pt x="414" y="2058"/>
                    <a:pt x="414" y="2058"/>
                    <a:pt x="414" y="2058"/>
                  </a:cubicBezTo>
                  <a:cubicBezTo>
                    <a:pt x="400" y="2113"/>
                    <a:pt x="387" y="2196"/>
                    <a:pt x="387" y="2252"/>
                  </a:cubicBezTo>
                  <a:cubicBezTo>
                    <a:pt x="359" y="2445"/>
                    <a:pt x="359" y="2445"/>
                    <a:pt x="359" y="2445"/>
                  </a:cubicBezTo>
                  <a:cubicBezTo>
                    <a:pt x="359" y="2500"/>
                    <a:pt x="359" y="2583"/>
                    <a:pt x="359" y="2638"/>
                  </a:cubicBezTo>
                  <a:cubicBezTo>
                    <a:pt x="359" y="2845"/>
                    <a:pt x="359" y="2845"/>
                    <a:pt x="359" y="2845"/>
                  </a:cubicBezTo>
                  <a:cubicBezTo>
                    <a:pt x="359" y="2901"/>
                    <a:pt x="359" y="2983"/>
                    <a:pt x="359" y="3053"/>
                  </a:cubicBezTo>
                  <a:cubicBezTo>
                    <a:pt x="359" y="3260"/>
                    <a:pt x="359" y="3260"/>
                    <a:pt x="359" y="3260"/>
                  </a:cubicBezTo>
                  <a:cubicBezTo>
                    <a:pt x="359" y="3315"/>
                    <a:pt x="359" y="3412"/>
                    <a:pt x="359" y="3467"/>
                  </a:cubicBezTo>
                  <a:cubicBezTo>
                    <a:pt x="359" y="3688"/>
                    <a:pt x="359" y="3688"/>
                    <a:pt x="359" y="3688"/>
                  </a:cubicBezTo>
                  <a:cubicBezTo>
                    <a:pt x="373" y="3757"/>
                    <a:pt x="373" y="3840"/>
                    <a:pt x="373" y="3909"/>
                  </a:cubicBezTo>
                  <a:cubicBezTo>
                    <a:pt x="373" y="4130"/>
                    <a:pt x="373" y="4130"/>
                    <a:pt x="373" y="4130"/>
                  </a:cubicBezTo>
                  <a:cubicBezTo>
                    <a:pt x="373" y="4199"/>
                    <a:pt x="373" y="4295"/>
                    <a:pt x="387" y="4364"/>
                  </a:cubicBezTo>
                  <a:cubicBezTo>
                    <a:pt x="387" y="4599"/>
                    <a:pt x="387" y="4599"/>
                    <a:pt x="387" y="4599"/>
                  </a:cubicBezTo>
                  <a:cubicBezTo>
                    <a:pt x="400" y="4668"/>
                    <a:pt x="400" y="4765"/>
                    <a:pt x="400" y="4834"/>
                  </a:cubicBezTo>
                  <a:cubicBezTo>
                    <a:pt x="414" y="5083"/>
                    <a:pt x="414" y="5083"/>
                    <a:pt x="414" y="5083"/>
                  </a:cubicBezTo>
                  <a:cubicBezTo>
                    <a:pt x="414" y="5152"/>
                    <a:pt x="428" y="5248"/>
                    <a:pt x="428" y="5331"/>
                  </a:cubicBezTo>
                  <a:cubicBezTo>
                    <a:pt x="442" y="5580"/>
                    <a:pt x="442" y="5580"/>
                    <a:pt x="442" y="5580"/>
                  </a:cubicBezTo>
                  <a:cubicBezTo>
                    <a:pt x="456" y="5649"/>
                    <a:pt x="456" y="5759"/>
                    <a:pt x="469" y="5828"/>
                  </a:cubicBezTo>
                  <a:cubicBezTo>
                    <a:pt x="483" y="6091"/>
                    <a:pt x="483" y="6091"/>
                    <a:pt x="483" y="6091"/>
                  </a:cubicBezTo>
                  <a:cubicBezTo>
                    <a:pt x="497" y="6174"/>
                    <a:pt x="497" y="6284"/>
                    <a:pt x="511" y="6367"/>
                  </a:cubicBezTo>
                  <a:cubicBezTo>
                    <a:pt x="538" y="6643"/>
                    <a:pt x="538" y="6643"/>
                    <a:pt x="538" y="6643"/>
                  </a:cubicBezTo>
                  <a:cubicBezTo>
                    <a:pt x="538" y="6726"/>
                    <a:pt x="552" y="6837"/>
                    <a:pt x="566" y="6919"/>
                  </a:cubicBezTo>
                  <a:cubicBezTo>
                    <a:pt x="594" y="7196"/>
                    <a:pt x="594" y="7196"/>
                    <a:pt x="594" y="7196"/>
                  </a:cubicBezTo>
                  <a:cubicBezTo>
                    <a:pt x="607" y="7278"/>
                    <a:pt x="621" y="7403"/>
                    <a:pt x="635" y="7486"/>
                  </a:cubicBezTo>
                  <a:cubicBezTo>
                    <a:pt x="649" y="7693"/>
                    <a:pt x="649" y="7693"/>
                    <a:pt x="649" y="7693"/>
                  </a:cubicBezTo>
                  <a:cubicBezTo>
                    <a:pt x="663" y="7776"/>
                    <a:pt x="663" y="7776"/>
                    <a:pt x="663" y="7776"/>
                  </a:cubicBezTo>
                  <a:cubicBezTo>
                    <a:pt x="663" y="7997"/>
                    <a:pt x="663" y="7997"/>
                    <a:pt x="663" y="7997"/>
                  </a:cubicBezTo>
                  <a:cubicBezTo>
                    <a:pt x="676" y="8066"/>
                    <a:pt x="676" y="8148"/>
                    <a:pt x="676" y="8218"/>
                  </a:cubicBezTo>
                  <a:cubicBezTo>
                    <a:pt x="676" y="8439"/>
                    <a:pt x="676" y="8439"/>
                    <a:pt x="676" y="8439"/>
                  </a:cubicBezTo>
                  <a:cubicBezTo>
                    <a:pt x="690" y="8494"/>
                    <a:pt x="690" y="8590"/>
                    <a:pt x="690" y="8646"/>
                  </a:cubicBezTo>
                  <a:cubicBezTo>
                    <a:pt x="704" y="8867"/>
                    <a:pt x="704" y="8867"/>
                    <a:pt x="704" y="8867"/>
                  </a:cubicBezTo>
                  <a:cubicBezTo>
                    <a:pt x="732" y="8977"/>
                    <a:pt x="732" y="8977"/>
                    <a:pt x="732" y="8977"/>
                  </a:cubicBezTo>
                  <a:cubicBezTo>
                    <a:pt x="732" y="8977"/>
                    <a:pt x="732" y="8977"/>
                    <a:pt x="732" y="897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5" name="Freeform 71"/>
            <p:cNvSpPr>
              <a:spLocks noChangeAspect="1"/>
            </p:cNvSpPr>
            <p:nvPr/>
          </p:nvSpPr>
          <p:spPr bwMode="auto">
            <a:xfrm>
              <a:off x="1291" y="1271"/>
              <a:ext cx="1033" cy="2389"/>
            </a:xfrm>
            <a:custGeom>
              <a:avLst/>
              <a:gdLst>
                <a:gd name="T0" fmla="*/ 0 w 5375"/>
                <a:gd name="T1" fmla="*/ 0 h 10575"/>
                <a:gd name="T2" fmla="*/ 0 w 5375"/>
                <a:gd name="T3" fmla="*/ 0 h 10575"/>
                <a:gd name="T4" fmla="*/ 0 w 5375"/>
                <a:gd name="T5" fmla="*/ 0 h 10575"/>
                <a:gd name="T6" fmla="*/ 0 w 5375"/>
                <a:gd name="T7" fmla="*/ 0 h 10575"/>
                <a:gd name="T8" fmla="*/ 0 w 5375"/>
                <a:gd name="T9" fmla="*/ 0 h 10575"/>
                <a:gd name="T10" fmla="*/ 0 w 5375"/>
                <a:gd name="T11" fmla="*/ 0 h 10575"/>
                <a:gd name="T12" fmla="*/ 0 w 5375"/>
                <a:gd name="T13" fmla="*/ 0 h 10575"/>
                <a:gd name="T14" fmla="*/ 0 w 5375"/>
                <a:gd name="T15" fmla="*/ 0 h 10575"/>
                <a:gd name="T16" fmla="*/ 0 w 5375"/>
                <a:gd name="T17" fmla="*/ 0 h 10575"/>
                <a:gd name="T18" fmla="*/ 0 w 5375"/>
                <a:gd name="T19" fmla="*/ 0 h 10575"/>
                <a:gd name="T20" fmla="*/ 0 w 5375"/>
                <a:gd name="T21" fmla="*/ 0 h 10575"/>
                <a:gd name="T22" fmla="*/ 0 w 5375"/>
                <a:gd name="T23" fmla="*/ 0 h 10575"/>
                <a:gd name="T24" fmla="*/ 0 w 5375"/>
                <a:gd name="T25" fmla="*/ 0 h 10575"/>
                <a:gd name="T26" fmla="*/ 0 w 5375"/>
                <a:gd name="T27" fmla="*/ 0 h 10575"/>
                <a:gd name="T28" fmla="*/ 0 w 5375"/>
                <a:gd name="T29" fmla="*/ 0 h 10575"/>
                <a:gd name="T30" fmla="*/ 0 w 5375"/>
                <a:gd name="T31" fmla="*/ 0 h 10575"/>
                <a:gd name="T32" fmla="*/ 0 w 5375"/>
                <a:gd name="T33" fmla="*/ 0 h 10575"/>
                <a:gd name="T34" fmla="*/ 0 w 5375"/>
                <a:gd name="T35" fmla="*/ 0 h 10575"/>
                <a:gd name="T36" fmla="*/ 0 w 5375"/>
                <a:gd name="T37" fmla="*/ 0 h 10575"/>
                <a:gd name="T38" fmla="*/ 0 w 5375"/>
                <a:gd name="T39" fmla="*/ 0 h 10575"/>
                <a:gd name="T40" fmla="*/ 0 w 5375"/>
                <a:gd name="T41" fmla="*/ 0 h 10575"/>
                <a:gd name="T42" fmla="*/ 0 w 5375"/>
                <a:gd name="T43" fmla="*/ 0 h 10575"/>
                <a:gd name="T44" fmla="*/ 0 w 5375"/>
                <a:gd name="T45" fmla="*/ 0 h 10575"/>
                <a:gd name="T46" fmla="*/ 0 w 5375"/>
                <a:gd name="T47" fmla="*/ 0 h 10575"/>
                <a:gd name="T48" fmla="*/ 0 w 5375"/>
                <a:gd name="T49" fmla="*/ 0 h 10575"/>
                <a:gd name="T50" fmla="*/ 0 w 5375"/>
                <a:gd name="T51" fmla="*/ 0 h 10575"/>
                <a:gd name="T52" fmla="*/ 0 w 5375"/>
                <a:gd name="T53" fmla="*/ 0 h 10575"/>
                <a:gd name="T54" fmla="*/ 0 w 5375"/>
                <a:gd name="T55" fmla="*/ 0 h 10575"/>
                <a:gd name="T56" fmla="*/ 0 w 5375"/>
                <a:gd name="T57" fmla="*/ 0 h 10575"/>
                <a:gd name="T58" fmla="*/ 0 w 5375"/>
                <a:gd name="T59" fmla="*/ 0 h 10575"/>
                <a:gd name="T60" fmla="*/ 0 w 5375"/>
                <a:gd name="T61" fmla="*/ 0 h 10575"/>
                <a:gd name="T62" fmla="*/ 0 w 5375"/>
                <a:gd name="T63" fmla="*/ 0 h 10575"/>
                <a:gd name="T64" fmla="*/ 0 w 5375"/>
                <a:gd name="T65" fmla="*/ 0 h 10575"/>
                <a:gd name="T66" fmla="*/ 0 w 5375"/>
                <a:gd name="T67" fmla="*/ 0 h 10575"/>
                <a:gd name="T68" fmla="*/ 0 w 5375"/>
                <a:gd name="T69" fmla="*/ 0 h 10575"/>
                <a:gd name="T70" fmla="*/ 0 w 5375"/>
                <a:gd name="T71" fmla="*/ 0 h 105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375"/>
                <a:gd name="T109" fmla="*/ 0 h 10575"/>
                <a:gd name="T110" fmla="*/ 5375 w 5375"/>
                <a:gd name="T111" fmla="*/ 10575 h 105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375" h="10575">
                  <a:moveTo>
                    <a:pt x="5002" y="1714"/>
                  </a:moveTo>
                  <a:cubicBezTo>
                    <a:pt x="5002" y="3027"/>
                    <a:pt x="4975" y="4603"/>
                    <a:pt x="4740" y="6552"/>
                  </a:cubicBezTo>
                  <a:cubicBezTo>
                    <a:pt x="4629" y="7575"/>
                    <a:pt x="4878" y="8543"/>
                    <a:pt x="4035" y="9248"/>
                  </a:cubicBezTo>
                  <a:cubicBezTo>
                    <a:pt x="4021" y="9289"/>
                    <a:pt x="4008" y="9345"/>
                    <a:pt x="3994" y="9372"/>
                  </a:cubicBezTo>
                  <a:cubicBezTo>
                    <a:pt x="3524" y="10215"/>
                    <a:pt x="1410" y="10575"/>
                    <a:pt x="0" y="10063"/>
                  </a:cubicBezTo>
                  <a:cubicBezTo>
                    <a:pt x="166" y="10119"/>
                    <a:pt x="166" y="10119"/>
                    <a:pt x="166" y="10119"/>
                  </a:cubicBezTo>
                  <a:cubicBezTo>
                    <a:pt x="291" y="10146"/>
                    <a:pt x="291" y="10146"/>
                    <a:pt x="291" y="10146"/>
                  </a:cubicBezTo>
                  <a:cubicBezTo>
                    <a:pt x="443" y="10188"/>
                    <a:pt x="443" y="10188"/>
                    <a:pt x="443" y="10188"/>
                  </a:cubicBezTo>
                  <a:cubicBezTo>
                    <a:pt x="498" y="10202"/>
                    <a:pt x="553" y="10215"/>
                    <a:pt x="608" y="10229"/>
                  </a:cubicBezTo>
                  <a:cubicBezTo>
                    <a:pt x="760" y="10257"/>
                    <a:pt x="760" y="10257"/>
                    <a:pt x="760" y="10257"/>
                  </a:cubicBezTo>
                  <a:cubicBezTo>
                    <a:pt x="802" y="10271"/>
                    <a:pt x="871" y="10271"/>
                    <a:pt x="912" y="10285"/>
                  </a:cubicBezTo>
                  <a:cubicBezTo>
                    <a:pt x="1051" y="10298"/>
                    <a:pt x="1051" y="10298"/>
                    <a:pt x="1051" y="10298"/>
                  </a:cubicBezTo>
                  <a:cubicBezTo>
                    <a:pt x="1106" y="10312"/>
                    <a:pt x="1161" y="10312"/>
                    <a:pt x="1203" y="10312"/>
                  </a:cubicBezTo>
                  <a:cubicBezTo>
                    <a:pt x="1341" y="10326"/>
                    <a:pt x="1341" y="10326"/>
                    <a:pt x="1341" y="10326"/>
                  </a:cubicBezTo>
                  <a:cubicBezTo>
                    <a:pt x="1382" y="10326"/>
                    <a:pt x="1437" y="10340"/>
                    <a:pt x="1479" y="10340"/>
                  </a:cubicBezTo>
                  <a:cubicBezTo>
                    <a:pt x="1617" y="10340"/>
                    <a:pt x="1617" y="10340"/>
                    <a:pt x="1617" y="10340"/>
                  </a:cubicBezTo>
                  <a:cubicBezTo>
                    <a:pt x="1659" y="10340"/>
                    <a:pt x="1714" y="10354"/>
                    <a:pt x="1755" y="10354"/>
                  </a:cubicBezTo>
                  <a:cubicBezTo>
                    <a:pt x="1893" y="10340"/>
                    <a:pt x="1893" y="10340"/>
                    <a:pt x="1893" y="10340"/>
                  </a:cubicBezTo>
                  <a:cubicBezTo>
                    <a:pt x="1935" y="10340"/>
                    <a:pt x="1990" y="10340"/>
                    <a:pt x="2032" y="10340"/>
                  </a:cubicBezTo>
                  <a:cubicBezTo>
                    <a:pt x="2170" y="10340"/>
                    <a:pt x="2170" y="10340"/>
                    <a:pt x="2170" y="10340"/>
                  </a:cubicBezTo>
                  <a:cubicBezTo>
                    <a:pt x="2225" y="10340"/>
                    <a:pt x="2280" y="10326"/>
                    <a:pt x="2322" y="10326"/>
                  </a:cubicBezTo>
                  <a:cubicBezTo>
                    <a:pt x="2474" y="10312"/>
                    <a:pt x="2474" y="10312"/>
                    <a:pt x="2474" y="10312"/>
                  </a:cubicBezTo>
                  <a:cubicBezTo>
                    <a:pt x="2515" y="10312"/>
                    <a:pt x="2571" y="10298"/>
                    <a:pt x="2626" y="10298"/>
                  </a:cubicBezTo>
                  <a:cubicBezTo>
                    <a:pt x="2792" y="10271"/>
                    <a:pt x="2792" y="10271"/>
                    <a:pt x="2792" y="10271"/>
                  </a:cubicBezTo>
                  <a:cubicBezTo>
                    <a:pt x="3275" y="10174"/>
                    <a:pt x="3552" y="10091"/>
                    <a:pt x="3911" y="9925"/>
                  </a:cubicBezTo>
                  <a:cubicBezTo>
                    <a:pt x="4090" y="9828"/>
                    <a:pt x="4090" y="9828"/>
                    <a:pt x="4090" y="9828"/>
                  </a:cubicBezTo>
                  <a:cubicBezTo>
                    <a:pt x="4284" y="9704"/>
                    <a:pt x="4325" y="9676"/>
                    <a:pt x="4491" y="9524"/>
                  </a:cubicBezTo>
                  <a:cubicBezTo>
                    <a:pt x="4616" y="9372"/>
                    <a:pt x="4616" y="9372"/>
                    <a:pt x="4616" y="9372"/>
                  </a:cubicBezTo>
                  <a:cubicBezTo>
                    <a:pt x="4671" y="9289"/>
                    <a:pt x="4740" y="9179"/>
                    <a:pt x="4795" y="9096"/>
                  </a:cubicBezTo>
                  <a:cubicBezTo>
                    <a:pt x="4878" y="8916"/>
                    <a:pt x="4878" y="8916"/>
                    <a:pt x="4878" y="8916"/>
                  </a:cubicBezTo>
                  <a:cubicBezTo>
                    <a:pt x="4892" y="8833"/>
                    <a:pt x="4919" y="8736"/>
                    <a:pt x="4947" y="8667"/>
                  </a:cubicBezTo>
                  <a:cubicBezTo>
                    <a:pt x="4989" y="8460"/>
                    <a:pt x="4989" y="8460"/>
                    <a:pt x="4989" y="8460"/>
                  </a:cubicBezTo>
                  <a:cubicBezTo>
                    <a:pt x="4989" y="8391"/>
                    <a:pt x="5002" y="8294"/>
                    <a:pt x="5002" y="8225"/>
                  </a:cubicBezTo>
                  <a:cubicBezTo>
                    <a:pt x="5030" y="8017"/>
                    <a:pt x="5030" y="8017"/>
                    <a:pt x="5030" y="8017"/>
                  </a:cubicBezTo>
                  <a:cubicBezTo>
                    <a:pt x="5030" y="7948"/>
                    <a:pt x="5030" y="7852"/>
                    <a:pt x="5030" y="7782"/>
                  </a:cubicBezTo>
                  <a:cubicBezTo>
                    <a:pt x="5044" y="7575"/>
                    <a:pt x="5044" y="7575"/>
                    <a:pt x="5044" y="7575"/>
                  </a:cubicBezTo>
                  <a:cubicBezTo>
                    <a:pt x="5044" y="7506"/>
                    <a:pt x="5044" y="7423"/>
                    <a:pt x="5044" y="7354"/>
                  </a:cubicBezTo>
                  <a:cubicBezTo>
                    <a:pt x="5058" y="7147"/>
                    <a:pt x="5058" y="7147"/>
                    <a:pt x="5058" y="7147"/>
                  </a:cubicBezTo>
                  <a:cubicBezTo>
                    <a:pt x="5085" y="6995"/>
                    <a:pt x="5085" y="6995"/>
                    <a:pt x="5085" y="6995"/>
                  </a:cubicBezTo>
                  <a:cubicBezTo>
                    <a:pt x="5113" y="6704"/>
                    <a:pt x="5113" y="6704"/>
                    <a:pt x="5113" y="6704"/>
                  </a:cubicBezTo>
                  <a:cubicBezTo>
                    <a:pt x="5127" y="6621"/>
                    <a:pt x="5141" y="6511"/>
                    <a:pt x="5154" y="6414"/>
                  </a:cubicBezTo>
                  <a:cubicBezTo>
                    <a:pt x="5182" y="6137"/>
                    <a:pt x="5182" y="6137"/>
                    <a:pt x="5182" y="6137"/>
                  </a:cubicBezTo>
                  <a:cubicBezTo>
                    <a:pt x="5182" y="6055"/>
                    <a:pt x="5196" y="5958"/>
                    <a:pt x="5210" y="5875"/>
                  </a:cubicBezTo>
                  <a:cubicBezTo>
                    <a:pt x="5223" y="5598"/>
                    <a:pt x="5223" y="5598"/>
                    <a:pt x="5223" y="5598"/>
                  </a:cubicBezTo>
                  <a:cubicBezTo>
                    <a:pt x="5237" y="5529"/>
                    <a:pt x="5251" y="5419"/>
                    <a:pt x="5251" y="5336"/>
                  </a:cubicBezTo>
                  <a:cubicBezTo>
                    <a:pt x="5279" y="5087"/>
                    <a:pt x="5279" y="5087"/>
                    <a:pt x="5279" y="5087"/>
                  </a:cubicBezTo>
                  <a:cubicBezTo>
                    <a:pt x="5279" y="5004"/>
                    <a:pt x="5279" y="4907"/>
                    <a:pt x="5293" y="4824"/>
                  </a:cubicBezTo>
                  <a:cubicBezTo>
                    <a:pt x="5306" y="4575"/>
                    <a:pt x="5306" y="4575"/>
                    <a:pt x="5306" y="4575"/>
                  </a:cubicBezTo>
                  <a:cubicBezTo>
                    <a:pt x="5306" y="4506"/>
                    <a:pt x="5320" y="4410"/>
                    <a:pt x="5320" y="4340"/>
                  </a:cubicBezTo>
                  <a:cubicBezTo>
                    <a:pt x="5334" y="4105"/>
                    <a:pt x="5334" y="4105"/>
                    <a:pt x="5334" y="4105"/>
                  </a:cubicBezTo>
                  <a:cubicBezTo>
                    <a:pt x="5334" y="4036"/>
                    <a:pt x="5334" y="3940"/>
                    <a:pt x="5334" y="3870"/>
                  </a:cubicBezTo>
                  <a:cubicBezTo>
                    <a:pt x="5348" y="3635"/>
                    <a:pt x="5348" y="3635"/>
                    <a:pt x="5348" y="3635"/>
                  </a:cubicBezTo>
                  <a:cubicBezTo>
                    <a:pt x="5348" y="3566"/>
                    <a:pt x="5348" y="3483"/>
                    <a:pt x="5348" y="3414"/>
                  </a:cubicBezTo>
                  <a:cubicBezTo>
                    <a:pt x="5362" y="3193"/>
                    <a:pt x="5362" y="3193"/>
                    <a:pt x="5362" y="3193"/>
                  </a:cubicBezTo>
                  <a:cubicBezTo>
                    <a:pt x="5362" y="3124"/>
                    <a:pt x="5362" y="3041"/>
                    <a:pt x="5362" y="2972"/>
                  </a:cubicBezTo>
                  <a:cubicBezTo>
                    <a:pt x="5362" y="2765"/>
                    <a:pt x="5362" y="2765"/>
                    <a:pt x="5362" y="2765"/>
                  </a:cubicBezTo>
                  <a:cubicBezTo>
                    <a:pt x="5362" y="2695"/>
                    <a:pt x="5362" y="2612"/>
                    <a:pt x="5362" y="2543"/>
                  </a:cubicBezTo>
                  <a:cubicBezTo>
                    <a:pt x="5375" y="2350"/>
                    <a:pt x="5375" y="2350"/>
                    <a:pt x="5375" y="2350"/>
                  </a:cubicBezTo>
                  <a:cubicBezTo>
                    <a:pt x="5375" y="2281"/>
                    <a:pt x="5375" y="2198"/>
                    <a:pt x="5375" y="2142"/>
                  </a:cubicBezTo>
                  <a:cubicBezTo>
                    <a:pt x="5362" y="1949"/>
                    <a:pt x="5362" y="1949"/>
                    <a:pt x="5362" y="1949"/>
                  </a:cubicBezTo>
                  <a:cubicBezTo>
                    <a:pt x="5362" y="1894"/>
                    <a:pt x="5348" y="1825"/>
                    <a:pt x="5348" y="1755"/>
                  </a:cubicBezTo>
                  <a:cubicBezTo>
                    <a:pt x="5320" y="1576"/>
                    <a:pt x="5320" y="1576"/>
                    <a:pt x="5320" y="1576"/>
                  </a:cubicBezTo>
                  <a:cubicBezTo>
                    <a:pt x="5306" y="1520"/>
                    <a:pt x="5293" y="1437"/>
                    <a:pt x="5279" y="1382"/>
                  </a:cubicBezTo>
                  <a:cubicBezTo>
                    <a:pt x="5223" y="1202"/>
                    <a:pt x="5223" y="1202"/>
                    <a:pt x="5223" y="1202"/>
                  </a:cubicBezTo>
                  <a:cubicBezTo>
                    <a:pt x="5196" y="1147"/>
                    <a:pt x="5168" y="1078"/>
                    <a:pt x="5141" y="1023"/>
                  </a:cubicBezTo>
                  <a:cubicBezTo>
                    <a:pt x="5058" y="857"/>
                    <a:pt x="5058" y="857"/>
                    <a:pt x="5058" y="857"/>
                  </a:cubicBezTo>
                  <a:cubicBezTo>
                    <a:pt x="5016" y="802"/>
                    <a:pt x="4975" y="719"/>
                    <a:pt x="4933" y="677"/>
                  </a:cubicBezTo>
                  <a:cubicBezTo>
                    <a:pt x="4823" y="525"/>
                    <a:pt x="4823" y="525"/>
                    <a:pt x="4823" y="525"/>
                  </a:cubicBezTo>
                  <a:cubicBezTo>
                    <a:pt x="4768" y="470"/>
                    <a:pt x="4712" y="401"/>
                    <a:pt x="4657" y="345"/>
                  </a:cubicBezTo>
                  <a:cubicBezTo>
                    <a:pt x="4505" y="221"/>
                    <a:pt x="4505" y="221"/>
                    <a:pt x="4505" y="221"/>
                  </a:cubicBezTo>
                  <a:cubicBezTo>
                    <a:pt x="4312" y="69"/>
                    <a:pt x="4312" y="69"/>
                    <a:pt x="4187" y="0"/>
                  </a:cubicBezTo>
                  <a:cubicBezTo>
                    <a:pt x="4781" y="345"/>
                    <a:pt x="5002" y="981"/>
                    <a:pt x="5002" y="17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6" name="Freeform 72"/>
            <p:cNvSpPr>
              <a:spLocks noChangeAspect="1"/>
            </p:cNvSpPr>
            <p:nvPr/>
          </p:nvSpPr>
          <p:spPr bwMode="auto">
            <a:xfrm>
              <a:off x="953" y="1143"/>
              <a:ext cx="1299" cy="2182"/>
            </a:xfrm>
            <a:custGeom>
              <a:avLst/>
              <a:gdLst>
                <a:gd name="T0" fmla="*/ 0 w 6750"/>
                <a:gd name="T1" fmla="*/ 0 h 9658"/>
                <a:gd name="T2" fmla="*/ 0 w 6750"/>
                <a:gd name="T3" fmla="*/ 0 h 9658"/>
                <a:gd name="T4" fmla="*/ 0 w 6750"/>
                <a:gd name="T5" fmla="*/ 0 h 9658"/>
                <a:gd name="T6" fmla="*/ 0 w 6750"/>
                <a:gd name="T7" fmla="*/ 0 h 9658"/>
                <a:gd name="T8" fmla="*/ 0 w 6750"/>
                <a:gd name="T9" fmla="*/ 0 h 9658"/>
                <a:gd name="T10" fmla="*/ 0 w 6750"/>
                <a:gd name="T11" fmla="*/ 0 h 9658"/>
                <a:gd name="T12" fmla="*/ 0 w 6750"/>
                <a:gd name="T13" fmla="*/ 0 h 9658"/>
                <a:gd name="T14" fmla="*/ 0 w 6750"/>
                <a:gd name="T15" fmla="*/ 0 h 9658"/>
                <a:gd name="T16" fmla="*/ 0 w 6750"/>
                <a:gd name="T17" fmla="*/ 0 h 9658"/>
                <a:gd name="T18" fmla="*/ 0 w 6750"/>
                <a:gd name="T19" fmla="*/ 0 h 9658"/>
                <a:gd name="T20" fmla="*/ 0 w 6750"/>
                <a:gd name="T21" fmla="*/ 0 h 9658"/>
                <a:gd name="T22" fmla="*/ 0 w 6750"/>
                <a:gd name="T23" fmla="*/ 0 h 9658"/>
                <a:gd name="T24" fmla="*/ 0 w 6750"/>
                <a:gd name="T25" fmla="*/ 0 h 9658"/>
                <a:gd name="T26" fmla="*/ 0 w 6750"/>
                <a:gd name="T27" fmla="*/ 0 h 9658"/>
                <a:gd name="T28" fmla="*/ 0 w 6750"/>
                <a:gd name="T29" fmla="*/ 0 h 9658"/>
                <a:gd name="T30" fmla="*/ 0 w 6750"/>
                <a:gd name="T31" fmla="*/ 0 h 9658"/>
                <a:gd name="T32" fmla="*/ 0 w 6750"/>
                <a:gd name="T33" fmla="*/ 0 h 9658"/>
                <a:gd name="T34" fmla="*/ 0 w 6750"/>
                <a:gd name="T35" fmla="*/ 0 h 9658"/>
                <a:gd name="T36" fmla="*/ 0 w 6750"/>
                <a:gd name="T37" fmla="*/ 0 h 9658"/>
                <a:gd name="T38" fmla="*/ 0 w 6750"/>
                <a:gd name="T39" fmla="*/ 0 h 9658"/>
                <a:gd name="T40" fmla="*/ 0 w 6750"/>
                <a:gd name="T41" fmla="*/ 0 h 9658"/>
                <a:gd name="T42" fmla="*/ 0 w 6750"/>
                <a:gd name="T43" fmla="*/ 0 h 9658"/>
                <a:gd name="T44" fmla="*/ 0 w 6750"/>
                <a:gd name="T45" fmla="*/ 0 h 9658"/>
                <a:gd name="T46" fmla="*/ 0 w 6750"/>
                <a:gd name="T47" fmla="*/ 0 h 9658"/>
                <a:gd name="T48" fmla="*/ 0 w 6750"/>
                <a:gd name="T49" fmla="*/ 0 h 9658"/>
                <a:gd name="T50" fmla="*/ 0 w 6750"/>
                <a:gd name="T51" fmla="*/ 0 h 9658"/>
                <a:gd name="T52" fmla="*/ 0 w 6750"/>
                <a:gd name="T53" fmla="*/ 0 h 9658"/>
                <a:gd name="T54" fmla="*/ 0 w 6750"/>
                <a:gd name="T55" fmla="*/ 0 h 9658"/>
                <a:gd name="T56" fmla="*/ 0 w 6750"/>
                <a:gd name="T57" fmla="*/ 0 h 9658"/>
                <a:gd name="T58" fmla="*/ 0 w 6750"/>
                <a:gd name="T59" fmla="*/ 0 h 9658"/>
                <a:gd name="T60" fmla="*/ 0 w 6750"/>
                <a:gd name="T61" fmla="*/ 0 h 9658"/>
                <a:gd name="T62" fmla="*/ 0 w 6750"/>
                <a:gd name="T63" fmla="*/ 0 h 9658"/>
                <a:gd name="T64" fmla="*/ 0 w 6750"/>
                <a:gd name="T65" fmla="*/ 0 h 9658"/>
                <a:gd name="T66" fmla="*/ 0 w 6750"/>
                <a:gd name="T67" fmla="*/ 0 h 9658"/>
                <a:gd name="T68" fmla="*/ 0 w 6750"/>
                <a:gd name="T69" fmla="*/ 0 h 9658"/>
                <a:gd name="T70" fmla="*/ 0 w 6750"/>
                <a:gd name="T71" fmla="*/ 0 h 9658"/>
                <a:gd name="T72" fmla="*/ 0 w 6750"/>
                <a:gd name="T73" fmla="*/ 0 h 9658"/>
                <a:gd name="T74" fmla="*/ 0 w 6750"/>
                <a:gd name="T75" fmla="*/ 0 h 9658"/>
                <a:gd name="T76" fmla="*/ 0 w 6750"/>
                <a:gd name="T77" fmla="*/ 0 h 9658"/>
                <a:gd name="T78" fmla="*/ 0 w 6750"/>
                <a:gd name="T79" fmla="*/ 0 h 9658"/>
                <a:gd name="T80" fmla="*/ 0 w 6750"/>
                <a:gd name="T81" fmla="*/ 0 h 9658"/>
                <a:gd name="T82" fmla="*/ 0 w 6750"/>
                <a:gd name="T83" fmla="*/ 0 h 9658"/>
                <a:gd name="T84" fmla="*/ 0 w 6750"/>
                <a:gd name="T85" fmla="*/ 0 h 9658"/>
                <a:gd name="T86" fmla="*/ 0 w 6750"/>
                <a:gd name="T87" fmla="*/ 0 h 9658"/>
                <a:gd name="T88" fmla="*/ 0 w 6750"/>
                <a:gd name="T89" fmla="*/ 0 h 9658"/>
                <a:gd name="T90" fmla="*/ 0 w 6750"/>
                <a:gd name="T91" fmla="*/ 0 h 9658"/>
                <a:gd name="T92" fmla="*/ 0 w 6750"/>
                <a:gd name="T93" fmla="*/ 0 h 9658"/>
                <a:gd name="T94" fmla="*/ 0 w 6750"/>
                <a:gd name="T95" fmla="*/ 0 h 9658"/>
                <a:gd name="T96" fmla="*/ 0 w 6750"/>
                <a:gd name="T97" fmla="*/ 0 h 9658"/>
                <a:gd name="T98" fmla="*/ 0 w 6750"/>
                <a:gd name="T99" fmla="*/ 0 h 9658"/>
                <a:gd name="T100" fmla="*/ 0 w 6750"/>
                <a:gd name="T101" fmla="*/ 0 h 96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50"/>
                <a:gd name="T154" fmla="*/ 0 h 9658"/>
                <a:gd name="T155" fmla="*/ 6750 w 6750"/>
                <a:gd name="T156" fmla="*/ 9658 h 96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50" h="9658">
                  <a:moveTo>
                    <a:pt x="0" y="2791"/>
                  </a:moveTo>
                  <a:cubicBezTo>
                    <a:pt x="28" y="0"/>
                    <a:pt x="3907" y="290"/>
                    <a:pt x="5108" y="1396"/>
                  </a:cubicBezTo>
                  <a:cubicBezTo>
                    <a:pt x="5204" y="1479"/>
                    <a:pt x="5481" y="1741"/>
                    <a:pt x="5508" y="1976"/>
                  </a:cubicBezTo>
                  <a:cubicBezTo>
                    <a:pt x="5508" y="2073"/>
                    <a:pt x="5522" y="2183"/>
                    <a:pt x="5536" y="2280"/>
                  </a:cubicBezTo>
                  <a:cubicBezTo>
                    <a:pt x="5536" y="2294"/>
                    <a:pt x="5632" y="4436"/>
                    <a:pt x="5619" y="6107"/>
                  </a:cubicBezTo>
                  <a:cubicBezTo>
                    <a:pt x="5605" y="6729"/>
                    <a:pt x="5287" y="7337"/>
                    <a:pt x="5467" y="7987"/>
                  </a:cubicBezTo>
                  <a:cubicBezTo>
                    <a:pt x="5577" y="8346"/>
                    <a:pt x="5784" y="8664"/>
                    <a:pt x="5881" y="9023"/>
                  </a:cubicBezTo>
                  <a:cubicBezTo>
                    <a:pt x="5977" y="9368"/>
                    <a:pt x="5964" y="9493"/>
                    <a:pt x="5950" y="9658"/>
                  </a:cubicBezTo>
                  <a:cubicBezTo>
                    <a:pt x="6585" y="8968"/>
                    <a:pt x="6392" y="8069"/>
                    <a:pt x="6488" y="7116"/>
                  </a:cubicBezTo>
                  <a:cubicBezTo>
                    <a:pt x="6723" y="5168"/>
                    <a:pt x="6750" y="3593"/>
                    <a:pt x="6750" y="2280"/>
                  </a:cubicBezTo>
                  <a:cubicBezTo>
                    <a:pt x="6750" y="1548"/>
                    <a:pt x="6530" y="912"/>
                    <a:pt x="5936" y="567"/>
                  </a:cubicBezTo>
                  <a:cubicBezTo>
                    <a:pt x="5881" y="553"/>
                    <a:pt x="5826" y="511"/>
                    <a:pt x="5770" y="484"/>
                  </a:cubicBezTo>
                  <a:cubicBezTo>
                    <a:pt x="5701" y="456"/>
                    <a:pt x="5605" y="415"/>
                    <a:pt x="5536" y="387"/>
                  </a:cubicBezTo>
                  <a:cubicBezTo>
                    <a:pt x="5370" y="318"/>
                    <a:pt x="5370" y="318"/>
                    <a:pt x="5370" y="318"/>
                  </a:cubicBezTo>
                  <a:cubicBezTo>
                    <a:pt x="5315" y="304"/>
                    <a:pt x="5232" y="276"/>
                    <a:pt x="5177" y="263"/>
                  </a:cubicBezTo>
                  <a:cubicBezTo>
                    <a:pt x="5011" y="221"/>
                    <a:pt x="5011" y="221"/>
                    <a:pt x="5011" y="221"/>
                  </a:cubicBezTo>
                  <a:cubicBezTo>
                    <a:pt x="4956" y="207"/>
                    <a:pt x="4887" y="194"/>
                    <a:pt x="4846" y="180"/>
                  </a:cubicBezTo>
                  <a:cubicBezTo>
                    <a:pt x="4680" y="152"/>
                    <a:pt x="4680" y="152"/>
                    <a:pt x="4680" y="152"/>
                  </a:cubicBezTo>
                  <a:cubicBezTo>
                    <a:pt x="4639" y="138"/>
                    <a:pt x="4569" y="124"/>
                    <a:pt x="4528" y="124"/>
                  </a:cubicBezTo>
                  <a:cubicBezTo>
                    <a:pt x="4376" y="97"/>
                    <a:pt x="4376" y="97"/>
                    <a:pt x="4376" y="97"/>
                  </a:cubicBezTo>
                  <a:cubicBezTo>
                    <a:pt x="4321" y="97"/>
                    <a:pt x="4266" y="97"/>
                    <a:pt x="4211" y="83"/>
                  </a:cubicBezTo>
                  <a:cubicBezTo>
                    <a:pt x="4059" y="69"/>
                    <a:pt x="4059" y="69"/>
                    <a:pt x="4059" y="69"/>
                  </a:cubicBezTo>
                  <a:cubicBezTo>
                    <a:pt x="4017" y="69"/>
                    <a:pt x="3962" y="69"/>
                    <a:pt x="3907" y="69"/>
                  </a:cubicBezTo>
                  <a:cubicBezTo>
                    <a:pt x="3755" y="55"/>
                    <a:pt x="3755" y="55"/>
                    <a:pt x="3755" y="55"/>
                  </a:cubicBezTo>
                  <a:cubicBezTo>
                    <a:pt x="3714" y="55"/>
                    <a:pt x="3645" y="55"/>
                    <a:pt x="3603" y="55"/>
                  </a:cubicBezTo>
                  <a:cubicBezTo>
                    <a:pt x="3451" y="55"/>
                    <a:pt x="3451" y="55"/>
                    <a:pt x="3451" y="55"/>
                  </a:cubicBezTo>
                  <a:cubicBezTo>
                    <a:pt x="3410" y="55"/>
                    <a:pt x="3341" y="55"/>
                    <a:pt x="3300" y="55"/>
                  </a:cubicBezTo>
                  <a:cubicBezTo>
                    <a:pt x="3148" y="69"/>
                    <a:pt x="3148" y="69"/>
                    <a:pt x="3148" y="69"/>
                  </a:cubicBezTo>
                  <a:cubicBezTo>
                    <a:pt x="3092" y="69"/>
                    <a:pt x="3037" y="69"/>
                    <a:pt x="2982" y="83"/>
                  </a:cubicBezTo>
                  <a:cubicBezTo>
                    <a:pt x="2816" y="97"/>
                    <a:pt x="2816" y="97"/>
                    <a:pt x="2816" y="97"/>
                  </a:cubicBezTo>
                  <a:cubicBezTo>
                    <a:pt x="2775" y="97"/>
                    <a:pt x="2706" y="111"/>
                    <a:pt x="2651" y="111"/>
                  </a:cubicBezTo>
                  <a:cubicBezTo>
                    <a:pt x="2485" y="138"/>
                    <a:pt x="2485" y="138"/>
                    <a:pt x="2485" y="138"/>
                  </a:cubicBezTo>
                  <a:cubicBezTo>
                    <a:pt x="2237" y="180"/>
                    <a:pt x="2057" y="221"/>
                    <a:pt x="1795" y="304"/>
                  </a:cubicBezTo>
                  <a:cubicBezTo>
                    <a:pt x="1616" y="359"/>
                    <a:pt x="1616" y="359"/>
                    <a:pt x="1616" y="359"/>
                  </a:cubicBezTo>
                  <a:cubicBezTo>
                    <a:pt x="1491" y="415"/>
                    <a:pt x="1312" y="484"/>
                    <a:pt x="1146" y="594"/>
                  </a:cubicBezTo>
                  <a:cubicBezTo>
                    <a:pt x="981" y="691"/>
                    <a:pt x="981" y="691"/>
                    <a:pt x="981" y="691"/>
                  </a:cubicBezTo>
                  <a:cubicBezTo>
                    <a:pt x="898" y="760"/>
                    <a:pt x="801" y="829"/>
                    <a:pt x="732" y="898"/>
                  </a:cubicBezTo>
                  <a:cubicBezTo>
                    <a:pt x="594" y="1036"/>
                    <a:pt x="594" y="1036"/>
                    <a:pt x="594" y="1036"/>
                  </a:cubicBezTo>
                  <a:cubicBezTo>
                    <a:pt x="553" y="1092"/>
                    <a:pt x="484" y="1161"/>
                    <a:pt x="442" y="1230"/>
                  </a:cubicBezTo>
                  <a:cubicBezTo>
                    <a:pt x="332" y="1382"/>
                    <a:pt x="332" y="1382"/>
                    <a:pt x="332" y="1382"/>
                  </a:cubicBezTo>
                  <a:cubicBezTo>
                    <a:pt x="304" y="1437"/>
                    <a:pt x="263" y="1520"/>
                    <a:pt x="235" y="1575"/>
                  </a:cubicBezTo>
                  <a:cubicBezTo>
                    <a:pt x="166" y="1741"/>
                    <a:pt x="166" y="1741"/>
                    <a:pt x="166" y="1741"/>
                  </a:cubicBezTo>
                  <a:cubicBezTo>
                    <a:pt x="139" y="1796"/>
                    <a:pt x="111" y="1879"/>
                    <a:pt x="97" y="1935"/>
                  </a:cubicBezTo>
                  <a:cubicBezTo>
                    <a:pt x="56" y="2114"/>
                    <a:pt x="56" y="2114"/>
                    <a:pt x="56" y="2114"/>
                  </a:cubicBezTo>
                  <a:cubicBezTo>
                    <a:pt x="42" y="2169"/>
                    <a:pt x="28" y="2252"/>
                    <a:pt x="28" y="2308"/>
                  </a:cubicBezTo>
                  <a:cubicBezTo>
                    <a:pt x="0" y="2501"/>
                    <a:pt x="0" y="2501"/>
                    <a:pt x="0" y="2501"/>
                  </a:cubicBezTo>
                  <a:cubicBezTo>
                    <a:pt x="0" y="2556"/>
                    <a:pt x="0" y="2639"/>
                    <a:pt x="0" y="2695"/>
                  </a:cubicBezTo>
                  <a:cubicBezTo>
                    <a:pt x="0" y="2902"/>
                    <a:pt x="0" y="2902"/>
                    <a:pt x="0" y="2902"/>
                  </a:cubicBezTo>
                  <a:cubicBezTo>
                    <a:pt x="0" y="3068"/>
                    <a:pt x="0" y="3068"/>
                    <a:pt x="0" y="3068"/>
                  </a:cubicBezTo>
                  <a:cubicBezTo>
                    <a:pt x="0" y="2860"/>
                    <a:pt x="0" y="2860"/>
                    <a:pt x="0" y="2860"/>
                  </a:cubicBezTo>
                  <a:cubicBezTo>
                    <a:pt x="0" y="2833"/>
                    <a:pt x="0" y="2805"/>
                    <a:pt x="0" y="279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7" name="Freeform 73"/>
            <p:cNvSpPr>
              <a:spLocks noChangeAspect="1"/>
            </p:cNvSpPr>
            <p:nvPr/>
          </p:nvSpPr>
          <p:spPr bwMode="auto">
            <a:xfrm>
              <a:off x="1424" y="1271"/>
              <a:ext cx="900" cy="2363"/>
            </a:xfrm>
            <a:custGeom>
              <a:avLst/>
              <a:gdLst>
                <a:gd name="T0" fmla="*/ 0 w 4683"/>
                <a:gd name="T1" fmla="*/ 0 h 10458"/>
                <a:gd name="T2" fmla="*/ 0 w 4683"/>
                <a:gd name="T3" fmla="*/ 0 h 10458"/>
                <a:gd name="T4" fmla="*/ 0 w 4683"/>
                <a:gd name="T5" fmla="*/ 0 h 10458"/>
                <a:gd name="T6" fmla="*/ 0 w 4683"/>
                <a:gd name="T7" fmla="*/ 0 h 10458"/>
                <a:gd name="T8" fmla="*/ 0 w 4683"/>
                <a:gd name="T9" fmla="*/ 0 h 10458"/>
                <a:gd name="T10" fmla="*/ 0 w 4683"/>
                <a:gd name="T11" fmla="*/ 0 h 10458"/>
                <a:gd name="T12" fmla="*/ 0 w 4683"/>
                <a:gd name="T13" fmla="*/ 0 h 10458"/>
                <a:gd name="T14" fmla="*/ 0 w 4683"/>
                <a:gd name="T15" fmla="*/ 0 h 10458"/>
                <a:gd name="T16" fmla="*/ 0 w 4683"/>
                <a:gd name="T17" fmla="*/ 0 h 10458"/>
                <a:gd name="T18" fmla="*/ 0 w 4683"/>
                <a:gd name="T19" fmla="*/ 0 h 10458"/>
                <a:gd name="T20" fmla="*/ 0 w 4683"/>
                <a:gd name="T21" fmla="*/ 0 h 10458"/>
                <a:gd name="T22" fmla="*/ 0 w 4683"/>
                <a:gd name="T23" fmla="*/ 0 h 10458"/>
                <a:gd name="T24" fmla="*/ 0 w 4683"/>
                <a:gd name="T25" fmla="*/ 0 h 10458"/>
                <a:gd name="T26" fmla="*/ 0 w 4683"/>
                <a:gd name="T27" fmla="*/ 0 h 10458"/>
                <a:gd name="T28" fmla="*/ 0 w 4683"/>
                <a:gd name="T29" fmla="*/ 0 h 10458"/>
                <a:gd name="T30" fmla="*/ 0 w 4683"/>
                <a:gd name="T31" fmla="*/ 0 h 10458"/>
                <a:gd name="T32" fmla="*/ 0 w 4683"/>
                <a:gd name="T33" fmla="*/ 0 h 10458"/>
                <a:gd name="T34" fmla="*/ 0 w 4683"/>
                <a:gd name="T35" fmla="*/ 0 h 10458"/>
                <a:gd name="T36" fmla="*/ 0 w 4683"/>
                <a:gd name="T37" fmla="*/ 0 h 10458"/>
                <a:gd name="T38" fmla="*/ 0 w 4683"/>
                <a:gd name="T39" fmla="*/ 0 h 10458"/>
                <a:gd name="T40" fmla="*/ 0 w 4683"/>
                <a:gd name="T41" fmla="*/ 0 h 10458"/>
                <a:gd name="T42" fmla="*/ 0 w 4683"/>
                <a:gd name="T43" fmla="*/ 0 h 10458"/>
                <a:gd name="T44" fmla="*/ 0 w 4683"/>
                <a:gd name="T45" fmla="*/ 0 h 10458"/>
                <a:gd name="T46" fmla="*/ 0 w 4683"/>
                <a:gd name="T47" fmla="*/ 0 h 10458"/>
                <a:gd name="T48" fmla="*/ 0 w 4683"/>
                <a:gd name="T49" fmla="*/ 0 h 10458"/>
                <a:gd name="T50" fmla="*/ 0 w 4683"/>
                <a:gd name="T51" fmla="*/ 0 h 10458"/>
                <a:gd name="T52" fmla="*/ 0 w 4683"/>
                <a:gd name="T53" fmla="*/ 0 h 10458"/>
                <a:gd name="T54" fmla="*/ 0 w 4683"/>
                <a:gd name="T55" fmla="*/ 0 h 10458"/>
                <a:gd name="T56" fmla="*/ 0 w 4683"/>
                <a:gd name="T57" fmla="*/ 0 h 10458"/>
                <a:gd name="T58" fmla="*/ 0 w 4683"/>
                <a:gd name="T59" fmla="*/ 0 h 10458"/>
                <a:gd name="T60" fmla="*/ 0 w 4683"/>
                <a:gd name="T61" fmla="*/ 0 h 10458"/>
                <a:gd name="T62" fmla="*/ 0 w 4683"/>
                <a:gd name="T63" fmla="*/ 0 h 10458"/>
                <a:gd name="T64" fmla="*/ 0 w 4683"/>
                <a:gd name="T65" fmla="*/ 0 h 10458"/>
                <a:gd name="T66" fmla="*/ 0 w 4683"/>
                <a:gd name="T67" fmla="*/ 0 h 104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83"/>
                <a:gd name="T103" fmla="*/ 0 h 10458"/>
                <a:gd name="T104" fmla="*/ 4683 w 4683"/>
                <a:gd name="T105" fmla="*/ 10458 h 104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83" h="10458">
                  <a:moveTo>
                    <a:pt x="4310" y="1713"/>
                  </a:moveTo>
                  <a:cubicBezTo>
                    <a:pt x="4310" y="3025"/>
                    <a:pt x="4283" y="4600"/>
                    <a:pt x="4048" y="6548"/>
                  </a:cubicBezTo>
                  <a:cubicBezTo>
                    <a:pt x="3951" y="7502"/>
                    <a:pt x="4145" y="8400"/>
                    <a:pt x="3509" y="9090"/>
                  </a:cubicBezTo>
                  <a:cubicBezTo>
                    <a:pt x="3509" y="9104"/>
                    <a:pt x="3509" y="9146"/>
                    <a:pt x="3495" y="9159"/>
                  </a:cubicBezTo>
                  <a:cubicBezTo>
                    <a:pt x="3191" y="10265"/>
                    <a:pt x="1230" y="10458"/>
                    <a:pt x="0" y="10237"/>
                  </a:cubicBezTo>
                  <a:cubicBezTo>
                    <a:pt x="152" y="10265"/>
                    <a:pt x="152" y="10265"/>
                    <a:pt x="152" y="10265"/>
                  </a:cubicBezTo>
                  <a:cubicBezTo>
                    <a:pt x="221" y="10279"/>
                    <a:pt x="221" y="10279"/>
                    <a:pt x="221" y="10279"/>
                  </a:cubicBezTo>
                  <a:cubicBezTo>
                    <a:pt x="359" y="10292"/>
                    <a:pt x="359" y="10292"/>
                    <a:pt x="359" y="10292"/>
                  </a:cubicBezTo>
                  <a:cubicBezTo>
                    <a:pt x="415" y="10306"/>
                    <a:pt x="470" y="10306"/>
                    <a:pt x="511" y="10306"/>
                  </a:cubicBezTo>
                  <a:cubicBezTo>
                    <a:pt x="649" y="10320"/>
                    <a:pt x="649" y="10320"/>
                    <a:pt x="649" y="10320"/>
                  </a:cubicBezTo>
                  <a:cubicBezTo>
                    <a:pt x="691" y="10320"/>
                    <a:pt x="746" y="10334"/>
                    <a:pt x="788" y="10334"/>
                  </a:cubicBezTo>
                  <a:cubicBezTo>
                    <a:pt x="926" y="10334"/>
                    <a:pt x="926" y="10334"/>
                    <a:pt x="926" y="10334"/>
                  </a:cubicBezTo>
                  <a:cubicBezTo>
                    <a:pt x="967" y="10334"/>
                    <a:pt x="1022" y="10348"/>
                    <a:pt x="1064" y="10348"/>
                  </a:cubicBezTo>
                  <a:cubicBezTo>
                    <a:pt x="1202" y="10334"/>
                    <a:pt x="1202" y="10334"/>
                    <a:pt x="1202" y="10334"/>
                  </a:cubicBezTo>
                  <a:cubicBezTo>
                    <a:pt x="1243" y="10334"/>
                    <a:pt x="1299" y="10334"/>
                    <a:pt x="1340" y="10334"/>
                  </a:cubicBezTo>
                  <a:cubicBezTo>
                    <a:pt x="1478" y="10334"/>
                    <a:pt x="1478" y="10334"/>
                    <a:pt x="1478" y="10334"/>
                  </a:cubicBezTo>
                  <a:cubicBezTo>
                    <a:pt x="1534" y="10334"/>
                    <a:pt x="1589" y="10320"/>
                    <a:pt x="1630" y="10320"/>
                  </a:cubicBezTo>
                  <a:cubicBezTo>
                    <a:pt x="1782" y="10306"/>
                    <a:pt x="1782" y="10306"/>
                    <a:pt x="1782" y="10306"/>
                  </a:cubicBezTo>
                  <a:cubicBezTo>
                    <a:pt x="1824" y="10306"/>
                    <a:pt x="1879" y="10292"/>
                    <a:pt x="1934" y="10292"/>
                  </a:cubicBezTo>
                  <a:cubicBezTo>
                    <a:pt x="2100" y="10265"/>
                    <a:pt x="2100" y="10265"/>
                    <a:pt x="2100" y="10265"/>
                  </a:cubicBezTo>
                  <a:cubicBezTo>
                    <a:pt x="2584" y="10168"/>
                    <a:pt x="2860" y="10085"/>
                    <a:pt x="3219" y="9919"/>
                  </a:cubicBezTo>
                  <a:cubicBezTo>
                    <a:pt x="3399" y="9823"/>
                    <a:pt x="3399" y="9823"/>
                    <a:pt x="3399" y="9823"/>
                  </a:cubicBezTo>
                  <a:cubicBezTo>
                    <a:pt x="3592" y="9698"/>
                    <a:pt x="3634" y="9671"/>
                    <a:pt x="3799" y="9519"/>
                  </a:cubicBezTo>
                  <a:cubicBezTo>
                    <a:pt x="3924" y="9367"/>
                    <a:pt x="3924" y="9367"/>
                    <a:pt x="3924" y="9367"/>
                  </a:cubicBezTo>
                  <a:cubicBezTo>
                    <a:pt x="3979" y="9284"/>
                    <a:pt x="4048" y="9173"/>
                    <a:pt x="4103" y="9090"/>
                  </a:cubicBezTo>
                  <a:cubicBezTo>
                    <a:pt x="4186" y="8911"/>
                    <a:pt x="4186" y="8911"/>
                    <a:pt x="4186" y="8911"/>
                  </a:cubicBezTo>
                  <a:cubicBezTo>
                    <a:pt x="4200" y="8828"/>
                    <a:pt x="4228" y="8731"/>
                    <a:pt x="4255" y="8662"/>
                  </a:cubicBezTo>
                  <a:cubicBezTo>
                    <a:pt x="4297" y="8455"/>
                    <a:pt x="4297" y="8455"/>
                    <a:pt x="4297" y="8455"/>
                  </a:cubicBezTo>
                  <a:cubicBezTo>
                    <a:pt x="4297" y="8386"/>
                    <a:pt x="4310" y="8289"/>
                    <a:pt x="4310" y="8220"/>
                  </a:cubicBezTo>
                  <a:cubicBezTo>
                    <a:pt x="4338" y="8013"/>
                    <a:pt x="4338" y="8013"/>
                    <a:pt x="4338" y="8013"/>
                  </a:cubicBezTo>
                  <a:cubicBezTo>
                    <a:pt x="4338" y="7944"/>
                    <a:pt x="4338" y="7847"/>
                    <a:pt x="4338" y="7778"/>
                  </a:cubicBezTo>
                  <a:cubicBezTo>
                    <a:pt x="4352" y="7571"/>
                    <a:pt x="4352" y="7571"/>
                    <a:pt x="4352" y="7571"/>
                  </a:cubicBezTo>
                  <a:cubicBezTo>
                    <a:pt x="4352" y="7502"/>
                    <a:pt x="4352" y="7419"/>
                    <a:pt x="4352" y="7350"/>
                  </a:cubicBezTo>
                  <a:cubicBezTo>
                    <a:pt x="4366" y="7142"/>
                    <a:pt x="4366" y="7142"/>
                    <a:pt x="4366" y="7142"/>
                  </a:cubicBezTo>
                  <a:cubicBezTo>
                    <a:pt x="4393" y="6990"/>
                    <a:pt x="4393" y="6990"/>
                    <a:pt x="4393" y="6990"/>
                  </a:cubicBezTo>
                  <a:cubicBezTo>
                    <a:pt x="4421" y="6700"/>
                    <a:pt x="4421" y="6700"/>
                    <a:pt x="4421" y="6700"/>
                  </a:cubicBezTo>
                  <a:cubicBezTo>
                    <a:pt x="4435" y="6617"/>
                    <a:pt x="4449" y="6507"/>
                    <a:pt x="4462" y="6410"/>
                  </a:cubicBezTo>
                  <a:cubicBezTo>
                    <a:pt x="4490" y="6134"/>
                    <a:pt x="4490" y="6134"/>
                    <a:pt x="4490" y="6134"/>
                  </a:cubicBezTo>
                  <a:cubicBezTo>
                    <a:pt x="4490" y="6051"/>
                    <a:pt x="4504" y="5954"/>
                    <a:pt x="4518" y="5871"/>
                  </a:cubicBezTo>
                  <a:cubicBezTo>
                    <a:pt x="4532" y="5595"/>
                    <a:pt x="4532" y="5595"/>
                    <a:pt x="4532" y="5595"/>
                  </a:cubicBezTo>
                  <a:cubicBezTo>
                    <a:pt x="4545" y="5526"/>
                    <a:pt x="4559" y="5415"/>
                    <a:pt x="4559" y="5333"/>
                  </a:cubicBezTo>
                  <a:cubicBezTo>
                    <a:pt x="4587" y="5084"/>
                    <a:pt x="4587" y="5084"/>
                    <a:pt x="4587" y="5084"/>
                  </a:cubicBezTo>
                  <a:cubicBezTo>
                    <a:pt x="4587" y="5001"/>
                    <a:pt x="4587" y="4904"/>
                    <a:pt x="4601" y="4821"/>
                  </a:cubicBezTo>
                  <a:cubicBezTo>
                    <a:pt x="4614" y="4573"/>
                    <a:pt x="4614" y="4573"/>
                    <a:pt x="4614" y="4573"/>
                  </a:cubicBezTo>
                  <a:cubicBezTo>
                    <a:pt x="4614" y="4504"/>
                    <a:pt x="4628" y="4407"/>
                    <a:pt x="4628" y="4338"/>
                  </a:cubicBezTo>
                  <a:cubicBezTo>
                    <a:pt x="4642" y="4103"/>
                    <a:pt x="4642" y="4103"/>
                    <a:pt x="4642" y="4103"/>
                  </a:cubicBezTo>
                  <a:cubicBezTo>
                    <a:pt x="4642" y="4034"/>
                    <a:pt x="4642" y="3937"/>
                    <a:pt x="4642" y="3868"/>
                  </a:cubicBezTo>
                  <a:cubicBezTo>
                    <a:pt x="4656" y="3633"/>
                    <a:pt x="4656" y="3633"/>
                    <a:pt x="4656" y="3633"/>
                  </a:cubicBezTo>
                  <a:cubicBezTo>
                    <a:pt x="4656" y="3564"/>
                    <a:pt x="4656" y="3481"/>
                    <a:pt x="4656" y="3412"/>
                  </a:cubicBezTo>
                  <a:cubicBezTo>
                    <a:pt x="4670" y="3191"/>
                    <a:pt x="4670" y="3191"/>
                    <a:pt x="4670" y="3191"/>
                  </a:cubicBezTo>
                  <a:cubicBezTo>
                    <a:pt x="4670" y="3122"/>
                    <a:pt x="4670" y="3039"/>
                    <a:pt x="4670" y="2970"/>
                  </a:cubicBezTo>
                  <a:cubicBezTo>
                    <a:pt x="4670" y="2763"/>
                    <a:pt x="4670" y="2763"/>
                    <a:pt x="4670" y="2763"/>
                  </a:cubicBezTo>
                  <a:cubicBezTo>
                    <a:pt x="4670" y="2694"/>
                    <a:pt x="4670" y="2611"/>
                    <a:pt x="4670" y="2542"/>
                  </a:cubicBezTo>
                  <a:cubicBezTo>
                    <a:pt x="4683" y="2348"/>
                    <a:pt x="4683" y="2348"/>
                    <a:pt x="4683" y="2348"/>
                  </a:cubicBezTo>
                  <a:cubicBezTo>
                    <a:pt x="4683" y="2279"/>
                    <a:pt x="4683" y="2196"/>
                    <a:pt x="4683" y="2141"/>
                  </a:cubicBezTo>
                  <a:cubicBezTo>
                    <a:pt x="4670" y="1948"/>
                    <a:pt x="4670" y="1948"/>
                    <a:pt x="4670" y="1948"/>
                  </a:cubicBezTo>
                  <a:cubicBezTo>
                    <a:pt x="4670" y="1893"/>
                    <a:pt x="4656" y="1823"/>
                    <a:pt x="4656" y="1754"/>
                  </a:cubicBezTo>
                  <a:cubicBezTo>
                    <a:pt x="4628" y="1575"/>
                    <a:pt x="4628" y="1575"/>
                    <a:pt x="4628" y="1575"/>
                  </a:cubicBezTo>
                  <a:cubicBezTo>
                    <a:pt x="4614" y="1520"/>
                    <a:pt x="4601" y="1437"/>
                    <a:pt x="4587" y="1381"/>
                  </a:cubicBezTo>
                  <a:cubicBezTo>
                    <a:pt x="4532" y="1202"/>
                    <a:pt x="4532" y="1202"/>
                    <a:pt x="4532" y="1202"/>
                  </a:cubicBezTo>
                  <a:cubicBezTo>
                    <a:pt x="4504" y="1146"/>
                    <a:pt x="4476" y="1077"/>
                    <a:pt x="4449" y="1022"/>
                  </a:cubicBezTo>
                  <a:cubicBezTo>
                    <a:pt x="4366" y="856"/>
                    <a:pt x="4366" y="856"/>
                    <a:pt x="4366" y="856"/>
                  </a:cubicBezTo>
                  <a:cubicBezTo>
                    <a:pt x="4324" y="801"/>
                    <a:pt x="4283" y="718"/>
                    <a:pt x="4241" y="677"/>
                  </a:cubicBezTo>
                  <a:cubicBezTo>
                    <a:pt x="4131" y="525"/>
                    <a:pt x="4131" y="525"/>
                    <a:pt x="4131" y="525"/>
                  </a:cubicBezTo>
                  <a:cubicBezTo>
                    <a:pt x="4076" y="470"/>
                    <a:pt x="4020" y="400"/>
                    <a:pt x="3965" y="345"/>
                  </a:cubicBezTo>
                  <a:cubicBezTo>
                    <a:pt x="3813" y="221"/>
                    <a:pt x="3813" y="221"/>
                    <a:pt x="3813" y="221"/>
                  </a:cubicBezTo>
                  <a:cubicBezTo>
                    <a:pt x="3620" y="69"/>
                    <a:pt x="3620" y="69"/>
                    <a:pt x="3495" y="0"/>
                  </a:cubicBezTo>
                  <a:cubicBezTo>
                    <a:pt x="4089" y="345"/>
                    <a:pt x="4310" y="981"/>
                    <a:pt x="4310"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8" name="Freeform 74"/>
            <p:cNvSpPr>
              <a:spLocks noChangeAspect="1"/>
            </p:cNvSpPr>
            <p:nvPr/>
          </p:nvSpPr>
          <p:spPr bwMode="auto">
            <a:xfrm>
              <a:off x="999" y="1115"/>
              <a:ext cx="1295" cy="2201"/>
            </a:xfrm>
            <a:custGeom>
              <a:avLst/>
              <a:gdLst>
                <a:gd name="T0" fmla="*/ 0 w 6725"/>
                <a:gd name="T1" fmla="*/ 0 h 9741"/>
                <a:gd name="T2" fmla="*/ 0 w 6725"/>
                <a:gd name="T3" fmla="*/ 0 h 9741"/>
                <a:gd name="T4" fmla="*/ 0 w 6725"/>
                <a:gd name="T5" fmla="*/ 0 h 9741"/>
                <a:gd name="T6" fmla="*/ 0 w 6725"/>
                <a:gd name="T7" fmla="*/ 0 h 9741"/>
                <a:gd name="T8" fmla="*/ 0 w 6725"/>
                <a:gd name="T9" fmla="*/ 0 h 9741"/>
                <a:gd name="T10" fmla="*/ 0 w 6725"/>
                <a:gd name="T11" fmla="*/ 0 h 9741"/>
                <a:gd name="T12" fmla="*/ 0 w 6725"/>
                <a:gd name="T13" fmla="*/ 0 h 9741"/>
                <a:gd name="T14" fmla="*/ 0 w 6725"/>
                <a:gd name="T15" fmla="*/ 0 h 9741"/>
                <a:gd name="T16" fmla="*/ 0 w 6725"/>
                <a:gd name="T17" fmla="*/ 0 h 9741"/>
                <a:gd name="T18" fmla="*/ 0 w 6725"/>
                <a:gd name="T19" fmla="*/ 0 h 9741"/>
                <a:gd name="T20" fmla="*/ 0 w 6725"/>
                <a:gd name="T21" fmla="*/ 0 h 9741"/>
                <a:gd name="T22" fmla="*/ 0 w 6725"/>
                <a:gd name="T23" fmla="*/ 0 h 9741"/>
                <a:gd name="T24" fmla="*/ 0 w 6725"/>
                <a:gd name="T25" fmla="*/ 0 h 9741"/>
                <a:gd name="T26" fmla="*/ 0 w 6725"/>
                <a:gd name="T27" fmla="*/ 0 h 9741"/>
                <a:gd name="T28" fmla="*/ 0 w 6725"/>
                <a:gd name="T29" fmla="*/ 0 h 9741"/>
                <a:gd name="T30" fmla="*/ 0 w 6725"/>
                <a:gd name="T31" fmla="*/ 0 h 9741"/>
                <a:gd name="T32" fmla="*/ 0 w 6725"/>
                <a:gd name="T33" fmla="*/ 0 h 9741"/>
                <a:gd name="T34" fmla="*/ 0 w 6725"/>
                <a:gd name="T35" fmla="*/ 0 h 9741"/>
                <a:gd name="T36" fmla="*/ 0 w 6725"/>
                <a:gd name="T37" fmla="*/ 0 h 9741"/>
                <a:gd name="T38" fmla="*/ 0 w 6725"/>
                <a:gd name="T39" fmla="*/ 0 h 9741"/>
                <a:gd name="T40" fmla="*/ 0 w 6725"/>
                <a:gd name="T41" fmla="*/ 0 h 9741"/>
                <a:gd name="T42" fmla="*/ 0 w 6725"/>
                <a:gd name="T43" fmla="*/ 0 h 9741"/>
                <a:gd name="T44" fmla="*/ 0 w 6725"/>
                <a:gd name="T45" fmla="*/ 0 h 9741"/>
                <a:gd name="T46" fmla="*/ 0 w 6725"/>
                <a:gd name="T47" fmla="*/ 0 h 9741"/>
                <a:gd name="T48" fmla="*/ 0 w 6725"/>
                <a:gd name="T49" fmla="*/ 0 h 9741"/>
                <a:gd name="T50" fmla="*/ 0 w 6725"/>
                <a:gd name="T51" fmla="*/ 0 h 9741"/>
                <a:gd name="T52" fmla="*/ 0 w 6725"/>
                <a:gd name="T53" fmla="*/ 0 h 9741"/>
                <a:gd name="T54" fmla="*/ 0 w 6725"/>
                <a:gd name="T55" fmla="*/ 0 h 9741"/>
                <a:gd name="T56" fmla="*/ 0 w 6725"/>
                <a:gd name="T57" fmla="*/ 0 h 9741"/>
                <a:gd name="T58" fmla="*/ 0 w 6725"/>
                <a:gd name="T59" fmla="*/ 0 h 9741"/>
                <a:gd name="T60" fmla="*/ 0 w 6725"/>
                <a:gd name="T61" fmla="*/ 0 h 9741"/>
                <a:gd name="T62" fmla="*/ 0 w 6725"/>
                <a:gd name="T63" fmla="*/ 0 h 9741"/>
                <a:gd name="T64" fmla="*/ 0 w 6725"/>
                <a:gd name="T65" fmla="*/ 0 h 9741"/>
                <a:gd name="T66" fmla="*/ 0 w 6725"/>
                <a:gd name="T67" fmla="*/ 0 h 9741"/>
                <a:gd name="T68" fmla="*/ 0 w 6725"/>
                <a:gd name="T69" fmla="*/ 0 h 9741"/>
                <a:gd name="T70" fmla="*/ 0 w 6725"/>
                <a:gd name="T71" fmla="*/ 0 h 9741"/>
                <a:gd name="T72" fmla="*/ 0 w 6725"/>
                <a:gd name="T73" fmla="*/ 0 h 9741"/>
                <a:gd name="T74" fmla="*/ 0 w 6725"/>
                <a:gd name="T75" fmla="*/ 0 h 9741"/>
                <a:gd name="T76" fmla="*/ 0 w 6725"/>
                <a:gd name="T77" fmla="*/ 0 h 9741"/>
                <a:gd name="T78" fmla="*/ 0 w 6725"/>
                <a:gd name="T79" fmla="*/ 0 h 9741"/>
                <a:gd name="T80" fmla="*/ 0 w 6725"/>
                <a:gd name="T81" fmla="*/ 0 h 9741"/>
                <a:gd name="T82" fmla="*/ 0 w 6725"/>
                <a:gd name="T83" fmla="*/ 0 h 9741"/>
                <a:gd name="T84" fmla="*/ 0 w 6725"/>
                <a:gd name="T85" fmla="*/ 0 h 9741"/>
                <a:gd name="T86" fmla="*/ 0 w 6725"/>
                <a:gd name="T87" fmla="*/ 0 h 97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725"/>
                <a:gd name="T133" fmla="*/ 0 h 9741"/>
                <a:gd name="T134" fmla="*/ 6725 w 6725"/>
                <a:gd name="T135" fmla="*/ 9741 h 97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725" h="9741">
                  <a:moveTo>
                    <a:pt x="14" y="2459"/>
                  </a:moveTo>
                  <a:cubicBezTo>
                    <a:pt x="511" y="0"/>
                    <a:pt x="4737" y="635"/>
                    <a:pt x="5566" y="1962"/>
                  </a:cubicBezTo>
                  <a:cubicBezTo>
                    <a:pt x="5717" y="2183"/>
                    <a:pt x="5717" y="2280"/>
                    <a:pt x="5731" y="2556"/>
                  </a:cubicBezTo>
                  <a:cubicBezTo>
                    <a:pt x="5731" y="2570"/>
                    <a:pt x="5828" y="4546"/>
                    <a:pt x="5773" y="6384"/>
                  </a:cubicBezTo>
                  <a:cubicBezTo>
                    <a:pt x="5759" y="7006"/>
                    <a:pt x="5483" y="7627"/>
                    <a:pt x="5635" y="8263"/>
                  </a:cubicBezTo>
                  <a:cubicBezTo>
                    <a:pt x="5745" y="8760"/>
                    <a:pt x="6049" y="9216"/>
                    <a:pt x="6049" y="9741"/>
                  </a:cubicBezTo>
                  <a:cubicBezTo>
                    <a:pt x="6532" y="9078"/>
                    <a:pt x="6366" y="8235"/>
                    <a:pt x="6463" y="7351"/>
                  </a:cubicBezTo>
                  <a:cubicBezTo>
                    <a:pt x="6698" y="5403"/>
                    <a:pt x="6725" y="3827"/>
                    <a:pt x="6725" y="2515"/>
                  </a:cubicBezTo>
                  <a:cubicBezTo>
                    <a:pt x="6725" y="1782"/>
                    <a:pt x="6505" y="1147"/>
                    <a:pt x="5911" y="801"/>
                  </a:cubicBezTo>
                  <a:cubicBezTo>
                    <a:pt x="5856" y="787"/>
                    <a:pt x="5800" y="746"/>
                    <a:pt x="5745" y="718"/>
                  </a:cubicBezTo>
                  <a:cubicBezTo>
                    <a:pt x="5676" y="691"/>
                    <a:pt x="5579" y="649"/>
                    <a:pt x="5510" y="622"/>
                  </a:cubicBezTo>
                  <a:cubicBezTo>
                    <a:pt x="5345" y="553"/>
                    <a:pt x="5345" y="553"/>
                    <a:pt x="5345" y="553"/>
                  </a:cubicBezTo>
                  <a:cubicBezTo>
                    <a:pt x="5289" y="539"/>
                    <a:pt x="5206" y="511"/>
                    <a:pt x="5151" y="497"/>
                  </a:cubicBezTo>
                  <a:cubicBezTo>
                    <a:pt x="4986" y="456"/>
                    <a:pt x="4986" y="456"/>
                    <a:pt x="4986" y="456"/>
                  </a:cubicBezTo>
                  <a:cubicBezTo>
                    <a:pt x="4930" y="442"/>
                    <a:pt x="4861" y="428"/>
                    <a:pt x="4820" y="414"/>
                  </a:cubicBezTo>
                  <a:cubicBezTo>
                    <a:pt x="4654" y="387"/>
                    <a:pt x="4654" y="387"/>
                    <a:pt x="4654" y="387"/>
                  </a:cubicBezTo>
                  <a:cubicBezTo>
                    <a:pt x="4613" y="373"/>
                    <a:pt x="4544" y="359"/>
                    <a:pt x="4502" y="359"/>
                  </a:cubicBezTo>
                  <a:cubicBezTo>
                    <a:pt x="4350" y="331"/>
                    <a:pt x="4350" y="331"/>
                    <a:pt x="4350" y="331"/>
                  </a:cubicBezTo>
                  <a:cubicBezTo>
                    <a:pt x="4295" y="331"/>
                    <a:pt x="4240" y="331"/>
                    <a:pt x="4185" y="318"/>
                  </a:cubicBezTo>
                  <a:cubicBezTo>
                    <a:pt x="4033" y="304"/>
                    <a:pt x="4033" y="304"/>
                    <a:pt x="4033" y="304"/>
                  </a:cubicBezTo>
                  <a:cubicBezTo>
                    <a:pt x="3991" y="304"/>
                    <a:pt x="3936" y="304"/>
                    <a:pt x="3881" y="304"/>
                  </a:cubicBezTo>
                  <a:cubicBezTo>
                    <a:pt x="3729" y="290"/>
                    <a:pt x="3729" y="290"/>
                    <a:pt x="3729" y="290"/>
                  </a:cubicBezTo>
                  <a:cubicBezTo>
                    <a:pt x="3687" y="290"/>
                    <a:pt x="3618" y="290"/>
                    <a:pt x="3577" y="290"/>
                  </a:cubicBezTo>
                  <a:cubicBezTo>
                    <a:pt x="3425" y="290"/>
                    <a:pt x="3425" y="290"/>
                    <a:pt x="3425" y="290"/>
                  </a:cubicBezTo>
                  <a:cubicBezTo>
                    <a:pt x="3384" y="290"/>
                    <a:pt x="3315" y="290"/>
                    <a:pt x="3273" y="290"/>
                  </a:cubicBezTo>
                  <a:cubicBezTo>
                    <a:pt x="3121" y="304"/>
                    <a:pt x="3121" y="304"/>
                    <a:pt x="3121" y="304"/>
                  </a:cubicBezTo>
                  <a:cubicBezTo>
                    <a:pt x="3066" y="304"/>
                    <a:pt x="3011" y="304"/>
                    <a:pt x="2956" y="318"/>
                  </a:cubicBezTo>
                  <a:cubicBezTo>
                    <a:pt x="2790" y="331"/>
                    <a:pt x="2790" y="331"/>
                    <a:pt x="2790" y="331"/>
                  </a:cubicBezTo>
                  <a:cubicBezTo>
                    <a:pt x="2748" y="331"/>
                    <a:pt x="2679" y="345"/>
                    <a:pt x="2624" y="345"/>
                  </a:cubicBezTo>
                  <a:cubicBezTo>
                    <a:pt x="2458" y="373"/>
                    <a:pt x="2458" y="373"/>
                    <a:pt x="2458" y="373"/>
                  </a:cubicBezTo>
                  <a:cubicBezTo>
                    <a:pt x="2210" y="414"/>
                    <a:pt x="2030" y="456"/>
                    <a:pt x="1768" y="539"/>
                  </a:cubicBezTo>
                  <a:cubicBezTo>
                    <a:pt x="1589" y="594"/>
                    <a:pt x="1589" y="594"/>
                    <a:pt x="1589" y="594"/>
                  </a:cubicBezTo>
                  <a:cubicBezTo>
                    <a:pt x="1464" y="649"/>
                    <a:pt x="1285" y="718"/>
                    <a:pt x="1119" y="829"/>
                  </a:cubicBezTo>
                  <a:cubicBezTo>
                    <a:pt x="953" y="926"/>
                    <a:pt x="953" y="926"/>
                    <a:pt x="953" y="926"/>
                  </a:cubicBezTo>
                  <a:cubicBezTo>
                    <a:pt x="870" y="995"/>
                    <a:pt x="774" y="1064"/>
                    <a:pt x="705" y="1133"/>
                  </a:cubicBezTo>
                  <a:cubicBezTo>
                    <a:pt x="567" y="1271"/>
                    <a:pt x="567" y="1271"/>
                    <a:pt x="567" y="1271"/>
                  </a:cubicBezTo>
                  <a:cubicBezTo>
                    <a:pt x="525" y="1326"/>
                    <a:pt x="456" y="1395"/>
                    <a:pt x="415" y="1465"/>
                  </a:cubicBezTo>
                  <a:cubicBezTo>
                    <a:pt x="304" y="1617"/>
                    <a:pt x="304" y="1617"/>
                    <a:pt x="304" y="1617"/>
                  </a:cubicBezTo>
                  <a:cubicBezTo>
                    <a:pt x="277" y="1672"/>
                    <a:pt x="235" y="1755"/>
                    <a:pt x="208" y="1810"/>
                  </a:cubicBezTo>
                  <a:cubicBezTo>
                    <a:pt x="139" y="1976"/>
                    <a:pt x="139" y="1976"/>
                    <a:pt x="139" y="1976"/>
                  </a:cubicBezTo>
                  <a:cubicBezTo>
                    <a:pt x="111" y="2031"/>
                    <a:pt x="83" y="2114"/>
                    <a:pt x="70" y="2169"/>
                  </a:cubicBezTo>
                  <a:cubicBezTo>
                    <a:pt x="28" y="2349"/>
                    <a:pt x="28" y="2349"/>
                    <a:pt x="28" y="2349"/>
                  </a:cubicBezTo>
                  <a:cubicBezTo>
                    <a:pt x="0" y="2473"/>
                    <a:pt x="0" y="2473"/>
                    <a:pt x="0" y="2473"/>
                  </a:cubicBezTo>
                  <a:cubicBezTo>
                    <a:pt x="14" y="2459"/>
                    <a:pt x="14" y="2459"/>
                    <a:pt x="14" y="2459"/>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89" name="Freeform 75"/>
            <p:cNvSpPr>
              <a:spLocks noChangeAspect="1"/>
            </p:cNvSpPr>
            <p:nvPr/>
          </p:nvSpPr>
          <p:spPr bwMode="auto">
            <a:xfrm>
              <a:off x="1598" y="1271"/>
              <a:ext cx="726" cy="2344"/>
            </a:xfrm>
            <a:custGeom>
              <a:avLst/>
              <a:gdLst>
                <a:gd name="T0" fmla="*/ 0 w 3775"/>
                <a:gd name="T1" fmla="*/ 0 h 10375"/>
                <a:gd name="T2" fmla="*/ 0 w 3775"/>
                <a:gd name="T3" fmla="*/ 0 h 10375"/>
                <a:gd name="T4" fmla="*/ 0 w 3775"/>
                <a:gd name="T5" fmla="*/ 0 h 10375"/>
                <a:gd name="T6" fmla="*/ 0 w 3775"/>
                <a:gd name="T7" fmla="*/ 0 h 10375"/>
                <a:gd name="T8" fmla="*/ 0 w 3775"/>
                <a:gd name="T9" fmla="*/ 0 h 10375"/>
                <a:gd name="T10" fmla="*/ 0 w 3775"/>
                <a:gd name="T11" fmla="*/ 0 h 10375"/>
                <a:gd name="T12" fmla="*/ 0 w 3775"/>
                <a:gd name="T13" fmla="*/ 0 h 10375"/>
                <a:gd name="T14" fmla="*/ 0 w 3775"/>
                <a:gd name="T15" fmla="*/ 0 h 10375"/>
                <a:gd name="T16" fmla="*/ 0 w 3775"/>
                <a:gd name="T17" fmla="*/ 0 h 10375"/>
                <a:gd name="T18" fmla="*/ 0 w 3775"/>
                <a:gd name="T19" fmla="*/ 0 h 10375"/>
                <a:gd name="T20" fmla="*/ 0 w 3775"/>
                <a:gd name="T21" fmla="*/ 0 h 10375"/>
                <a:gd name="T22" fmla="*/ 0 w 3775"/>
                <a:gd name="T23" fmla="*/ 0 h 10375"/>
                <a:gd name="T24" fmla="*/ 0 w 3775"/>
                <a:gd name="T25" fmla="*/ 0 h 10375"/>
                <a:gd name="T26" fmla="*/ 0 w 3775"/>
                <a:gd name="T27" fmla="*/ 0 h 10375"/>
                <a:gd name="T28" fmla="*/ 0 w 3775"/>
                <a:gd name="T29" fmla="*/ 0 h 10375"/>
                <a:gd name="T30" fmla="*/ 0 w 3775"/>
                <a:gd name="T31" fmla="*/ 0 h 10375"/>
                <a:gd name="T32" fmla="*/ 0 w 3775"/>
                <a:gd name="T33" fmla="*/ 0 h 10375"/>
                <a:gd name="T34" fmla="*/ 0 w 3775"/>
                <a:gd name="T35" fmla="*/ 0 h 10375"/>
                <a:gd name="T36" fmla="*/ 0 w 3775"/>
                <a:gd name="T37" fmla="*/ 0 h 10375"/>
                <a:gd name="T38" fmla="*/ 0 w 3775"/>
                <a:gd name="T39" fmla="*/ 0 h 10375"/>
                <a:gd name="T40" fmla="*/ 0 w 3775"/>
                <a:gd name="T41" fmla="*/ 0 h 10375"/>
                <a:gd name="T42" fmla="*/ 0 w 3775"/>
                <a:gd name="T43" fmla="*/ 0 h 10375"/>
                <a:gd name="T44" fmla="*/ 0 w 3775"/>
                <a:gd name="T45" fmla="*/ 0 h 10375"/>
                <a:gd name="T46" fmla="*/ 0 w 3775"/>
                <a:gd name="T47" fmla="*/ 0 h 10375"/>
                <a:gd name="T48" fmla="*/ 0 w 3775"/>
                <a:gd name="T49" fmla="*/ 0 h 10375"/>
                <a:gd name="T50" fmla="*/ 0 w 3775"/>
                <a:gd name="T51" fmla="*/ 0 h 10375"/>
                <a:gd name="T52" fmla="*/ 0 w 3775"/>
                <a:gd name="T53" fmla="*/ 0 h 10375"/>
                <a:gd name="T54" fmla="*/ 0 w 3775"/>
                <a:gd name="T55" fmla="*/ 0 h 10375"/>
                <a:gd name="T56" fmla="*/ 0 w 3775"/>
                <a:gd name="T57" fmla="*/ 0 h 10375"/>
                <a:gd name="T58" fmla="*/ 0 w 3775"/>
                <a:gd name="T59" fmla="*/ 0 h 10375"/>
                <a:gd name="T60" fmla="*/ 0 w 3775"/>
                <a:gd name="T61" fmla="*/ 0 h 10375"/>
                <a:gd name="T62" fmla="*/ 0 w 3775"/>
                <a:gd name="T63" fmla="*/ 0 h 10375"/>
                <a:gd name="T64" fmla="*/ 0 w 3775"/>
                <a:gd name="T65" fmla="*/ 0 h 10375"/>
                <a:gd name="T66" fmla="*/ 0 w 3775"/>
                <a:gd name="T67" fmla="*/ 0 h 10375"/>
                <a:gd name="T68" fmla="*/ 0 w 3775"/>
                <a:gd name="T69" fmla="*/ 0 h 10375"/>
                <a:gd name="T70" fmla="*/ 0 w 3775"/>
                <a:gd name="T71" fmla="*/ 0 h 10375"/>
                <a:gd name="T72" fmla="*/ 0 w 3775"/>
                <a:gd name="T73" fmla="*/ 0 h 10375"/>
                <a:gd name="T74" fmla="*/ 0 w 3775"/>
                <a:gd name="T75" fmla="*/ 0 h 10375"/>
                <a:gd name="T76" fmla="*/ 0 w 3775"/>
                <a:gd name="T77" fmla="*/ 0 h 10375"/>
                <a:gd name="T78" fmla="*/ 0 w 3775"/>
                <a:gd name="T79" fmla="*/ 0 h 10375"/>
                <a:gd name="T80" fmla="*/ 0 w 3775"/>
                <a:gd name="T81" fmla="*/ 0 h 10375"/>
                <a:gd name="T82" fmla="*/ 0 w 3775"/>
                <a:gd name="T83" fmla="*/ 0 h 10375"/>
                <a:gd name="T84" fmla="*/ 0 w 3775"/>
                <a:gd name="T85" fmla="*/ 0 h 10375"/>
                <a:gd name="T86" fmla="*/ 0 w 3775"/>
                <a:gd name="T87" fmla="*/ 0 h 10375"/>
                <a:gd name="T88" fmla="*/ 0 w 3775"/>
                <a:gd name="T89" fmla="*/ 0 h 10375"/>
                <a:gd name="T90" fmla="*/ 0 w 3775"/>
                <a:gd name="T91" fmla="*/ 0 h 10375"/>
                <a:gd name="T92" fmla="*/ 0 w 3775"/>
                <a:gd name="T93" fmla="*/ 0 h 10375"/>
                <a:gd name="T94" fmla="*/ 0 w 3775"/>
                <a:gd name="T95" fmla="*/ 0 h 10375"/>
                <a:gd name="T96" fmla="*/ 0 w 3775"/>
                <a:gd name="T97" fmla="*/ 0 h 10375"/>
                <a:gd name="T98" fmla="*/ 0 w 3775"/>
                <a:gd name="T99" fmla="*/ 0 h 10375"/>
                <a:gd name="T100" fmla="*/ 0 w 3775"/>
                <a:gd name="T101" fmla="*/ 0 h 10375"/>
                <a:gd name="T102" fmla="*/ 0 w 3775"/>
                <a:gd name="T103" fmla="*/ 0 h 10375"/>
                <a:gd name="T104" fmla="*/ 0 w 3775"/>
                <a:gd name="T105" fmla="*/ 0 h 10375"/>
                <a:gd name="T106" fmla="*/ 0 w 3775"/>
                <a:gd name="T107" fmla="*/ 0 h 10375"/>
                <a:gd name="T108" fmla="*/ 0 w 3775"/>
                <a:gd name="T109" fmla="*/ 0 h 10375"/>
                <a:gd name="T110" fmla="*/ 0 w 3775"/>
                <a:gd name="T111" fmla="*/ 0 h 10375"/>
                <a:gd name="T112" fmla="*/ 0 w 3775"/>
                <a:gd name="T113" fmla="*/ 0 h 10375"/>
                <a:gd name="T114" fmla="*/ 0 w 3775"/>
                <a:gd name="T115" fmla="*/ 0 h 10375"/>
                <a:gd name="T116" fmla="*/ 0 w 3775"/>
                <a:gd name="T117" fmla="*/ 0 h 10375"/>
                <a:gd name="T118" fmla="*/ 0 w 3775"/>
                <a:gd name="T119" fmla="*/ 0 h 10375"/>
                <a:gd name="T120" fmla="*/ 0 w 3775"/>
                <a:gd name="T121" fmla="*/ 0 h 10375"/>
                <a:gd name="T122" fmla="*/ 0 w 3775"/>
                <a:gd name="T123" fmla="*/ 0 h 1037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775"/>
                <a:gd name="T187" fmla="*/ 0 h 10375"/>
                <a:gd name="T188" fmla="*/ 3775 w 3775"/>
                <a:gd name="T189" fmla="*/ 10375 h 1037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775" h="10375">
                  <a:moveTo>
                    <a:pt x="3402" y="1713"/>
                  </a:moveTo>
                  <a:cubicBezTo>
                    <a:pt x="3402" y="3025"/>
                    <a:pt x="3374" y="4600"/>
                    <a:pt x="3139" y="6548"/>
                  </a:cubicBezTo>
                  <a:cubicBezTo>
                    <a:pt x="3043" y="7432"/>
                    <a:pt x="3209" y="8275"/>
                    <a:pt x="2725" y="8938"/>
                  </a:cubicBezTo>
                  <a:cubicBezTo>
                    <a:pt x="2725" y="8979"/>
                    <a:pt x="2725" y="9035"/>
                    <a:pt x="2725" y="9076"/>
                  </a:cubicBezTo>
                  <a:cubicBezTo>
                    <a:pt x="2531" y="10375"/>
                    <a:pt x="263" y="10347"/>
                    <a:pt x="0" y="10333"/>
                  </a:cubicBezTo>
                  <a:cubicBezTo>
                    <a:pt x="139" y="10347"/>
                    <a:pt x="139" y="10347"/>
                    <a:pt x="139" y="10347"/>
                  </a:cubicBezTo>
                  <a:cubicBezTo>
                    <a:pt x="153" y="10347"/>
                    <a:pt x="153" y="10347"/>
                    <a:pt x="153" y="10347"/>
                  </a:cubicBezTo>
                  <a:cubicBezTo>
                    <a:pt x="291" y="10333"/>
                    <a:pt x="291" y="10333"/>
                    <a:pt x="291" y="10333"/>
                  </a:cubicBezTo>
                  <a:cubicBezTo>
                    <a:pt x="332" y="10333"/>
                    <a:pt x="388" y="10333"/>
                    <a:pt x="429" y="10333"/>
                  </a:cubicBezTo>
                  <a:cubicBezTo>
                    <a:pt x="567" y="10333"/>
                    <a:pt x="567" y="10333"/>
                    <a:pt x="567" y="10333"/>
                  </a:cubicBezTo>
                  <a:cubicBezTo>
                    <a:pt x="623" y="10333"/>
                    <a:pt x="678" y="10320"/>
                    <a:pt x="720" y="10320"/>
                  </a:cubicBezTo>
                  <a:cubicBezTo>
                    <a:pt x="872" y="10306"/>
                    <a:pt x="872" y="10306"/>
                    <a:pt x="872" y="10306"/>
                  </a:cubicBezTo>
                  <a:cubicBezTo>
                    <a:pt x="913" y="10306"/>
                    <a:pt x="968" y="10292"/>
                    <a:pt x="1024" y="10292"/>
                  </a:cubicBezTo>
                  <a:cubicBezTo>
                    <a:pt x="1190" y="10264"/>
                    <a:pt x="1190" y="10264"/>
                    <a:pt x="1190" y="10264"/>
                  </a:cubicBezTo>
                  <a:cubicBezTo>
                    <a:pt x="1674" y="10168"/>
                    <a:pt x="1950" y="10085"/>
                    <a:pt x="2310" y="9919"/>
                  </a:cubicBezTo>
                  <a:cubicBezTo>
                    <a:pt x="2489" y="9822"/>
                    <a:pt x="2489" y="9822"/>
                    <a:pt x="2489" y="9822"/>
                  </a:cubicBezTo>
                  <a:cubicBezTo>
                    <a:pt x="2683" y="9698"/>
                    <a:pt x="2725" y="9670"/>
                    <a:pt x="2890" y="9518"/>
                  </a:cubicBezTo>
                  <a:cubicBezTo>
                    <a:pt x="3015" y="9366"/>
                    <a:pt x="3015" y="9366"/>
                    <a:pt x="3015" y="9366"/>
                  </a:cubicBezTo>
                  <a:cubicBezTo>
                    <a:pt x="3070" y="9283"/>
                    <a:pt x="3139" y="9173"/>
                    <a:pt x="3195" y="9090"/>
                  </a:cubicBezTo>
                  <a:cubicBezTo>
                    <a:pt x="3278" y="8910"/>
                    <a:pt x="3278" y="8910"/>
                    <a:pt x="3278" y="8910"/>
                  </a:cubicBezTo>
                  <a:cubicBezTo>
                    <a:pt x="3291" y="8828"/>
                    <a:pt x="3319" y="8731"/>
                    <a:pt x="3347" y="8662"/>
                  </a:cubicBezTo>
                  <a:cubicBezTo>
                    <a:pt x="3388" y="8455"/>
                    <a:pt x="3388" y="8455"/>
                    <a:pt x="3388" y="8455"/>
                  </a:cubicBezTo>
                  <a:cubicBezTo>
                    <a:pt x="3388" y="8385"/>
                    <a:pt x="3402" y="8289"/>
                    <a:pt x="3402" y="8220"/>
                  </a:cubicBezTo>
                  <a:cubicBezTo>
                    <a:pt x="3430" y="8012"/>
                    <a:pt x="3430" y="8012"/>
                    <a:pt x="3430" y="8012"/>
                  </a:cubicBezTo>
                  <a:cubicBezTo>
                    <a:pt x="3430" y="7943"/>
                    <a:pt x="3430" y="7847"/>
                    <a:pt x="3430" y="7778"/>
                  </a:cubicBezTo>
                  <a:cubicBezTo>
                    <a:pt x="3444" y="7570"/>
                    <a:pt x="3444" y="7570"/>
                    <a:pt x="3444" y="7570"/>
                  </a:cubicBezTo>
                  <a:cubicBezTo>
                    <a:pt x="3444" y="7501"/>
                    <a:pt x="3444" y="7418"/>
                    <a:pt x="3444" y="7349"/>
                  </a:cubicBezTo>
                  <a:cubicBezTo>
                    <a:pt x="3457" y="7142"/>
                    <a:pt x="3457" y="7142"/>
                    <a:pt x="3457" y="7142"/>
                  </a:cubicBezTo>
                  <a:cubicBezTo>
                    <a:pt x="3485" y="6990"/>
                    <a:pt x="3485" y="6990"/>
                    <a:pt x="3485" y="6990"/>
                  </a:cubicBezTo>
                  <a:cubicBezTo>
                    <a:pt x="3513" y="6700"/>
                    <a:pt x="3513" y="6700"/>
                    <a:pt x="3513" y="6700"/>
                  </a:cubicBezTo>
                  <a:cubicBezTo>
                    <a:pt x="3527" y="6617"/>
                    <a:pt x="3540" y="6507"/>
                    <a:pt x="3554" y="6410"/>
                  </a:cubicBezTo>
                  <a:cubicBezTo>
                    <a:pt x="3582" y="6134"/>
                    <a:pt x="3582" y="6134"/>
                    <a:pt x="3582" y="6134"/>
                  </a:cubicBezTo>
                  <a:cubicBezTo>
                    <a:pt x="3582" y="6051"/>
                    <a:pt x="3596" y="5954"/>
                    <a:pt x="3610" y="5871"/>
                  </a:cubicBezTo>
                  <a:cubicBezTo>
                    <a:pt x="3623" y="5595"/>
                    <a:pt x="3623" y="5595"/>
                    <a:pt x="3623" y="5595"/>
                  </a:cubicBezTo>
                  <a:cubicBezTo>
                    <a:pt x="3637" y="5526"/>
                    <a:pt x="3651" y="5415"/>
                    <a:pt x="3651" y="5332"/>
                  </a:cubicBezTo>
                  <a:cubicBezTo>
                    <a:pt x="3679" y="5084"/>
                    <a:pt x="3679" y="5084"/>
                    <a:pt x="3679" y="5084"/>
                  </a:cubicBezTo>
                  <a:cubicBezTo>
                    <a:pt x="3679" y="5001"/>
                    <a:pt x="3679" y="4904"/>
                    <a:pt x="3693" y="4821"/>
                  </a:cubicBezTo>
                  <a:cubicBezTo>
                    <a:pt x="3706" y="4573"/>
                    <a:pt x="3706" y="4573"/>
                    <a:pt x="3706" y="4573"/>
                  </a:cubicBezTo>
                  <a:cubicBezTo>
                    <a:pt x="3706" y="4503"/>
                    <a:pt x="3720" y="4407"/>
                    <a:pt x="3720" y="4338"/>
                  </a:cubicBezTo>
                  <a:cubicBezTo>
                    <a:pt x="3734" y="4103"/>
                    <a:pt x="3734" y="4103"/>
                    <a:pt x="3734" y="4103"/>
                  </a:cubicBezTo>
                  <a:cubicBezTo>
                    <a:pt x="3734" y="4034"/>
                    <a:pt x="3734" y="3937"/>
                    <a:pt x="3734" y="3868"/>
                  </a:cubicBezTo>
                  <a:cubicBezTo>
                    <a:pt x="3748" y="3633"/>
                    <a:pt x="3748" y="3633"/>
                    <a:pt x="3748" y="3633"/>
                  </a:cubicBezTo>
                  <a:cubicBezTo>
                    <a:pt x="3748" y="3564"/>
                    <a:pt x="3748" y="3481"/>
                    <a:pt x="3748" y="3412"/>
                  </a:cubicBezTo>
                  <a:cubicBezTo>
                    <a:pt x="3762" y="3191"/>
                    <a:pt x="3762" y="3191"/>
                    <a:pt x="3762" y="3191"/>
                  </a:cubicBezTo>
                  <a:cubicBezTo>
                    <a:pt x="3762" y="3122"/>
                    <a:pt x="3762" y="3039"/>
                    <a:pt x="3762" y="2970"/>
                  </a:cubicBezTo>
                  <a:cubicBezTo>
                    <a:pt x="3762" y="2763"/>
                    <a:pt x="3762" y="2763"/>
                    <a:pt x="3762" y="2763"/>
                  </a:cubicBezTo>
                  <a:cubicBezTo>
                    <a:pt x="3762" y="2694"/>
                    <a:pt x="3762" y="2611"/>
                    <a:pt x="3762" y="2542"/>
                  </a:cubicBezTo>
                  <a:cubicBezTo>
                    <a:pt x="3775" y="2348"/>
                    <a:pt x="3775" y="2348"/>
                    <a:pt x="3775" y="2348"/>
                  </a:cubicBezTo>
                  <a:cubicBezTo>
                    <a:pt x="3775" y="2279"/>
                    <a:pt x="3775" y="2196"/>
                    <a:pt x="3775" y="2141"/>
                  </a:cubicBezTo>
                  <a:cubicBezTo>
                    <a:pt x="3762" y="1948"/>
                    <a:pt x="3762" y="1948"/>
                    <a:pt x="3762" y="1948"/>
                  </a:cubicBezTo>
                  <a:cubicBezTo>
                    <a:pt x="3762" y="1892"/>
                    <a:pt x="3748" y="1823"/>
                    <a:pt x="3748" y="1754"/>
                  </a:cubicBezTo>
                  <a:cubicBezTo>
                    <a:pt x="3720" y="1575"/>
                    <a:pt x="3720" y="1575"/>
                    <a:pt x="3720" y="1575"/>
                  </a:cubicBezTo>
                  <a:cubicBezTo>
                    <a:pt x="3706" y="1519"/>
                    <a:pt x="3693" y="1437"/>
                    <a:pt x="3679" y="1381"/>
                  </a:cubicBezTo>
                  <a:cubicBezTo>
                    <a:pt x="3623" y="1202"/>
                    <a:pt x="3623" y="1202"/>
                    <a:pt x="3623" y="1202"/>
                  </a:cubicBezTo>
                  <a:cubicBezTo>
                    <a:pt x="3596" y="1146"/>
                    <a:pt x="3568" y="1077"/>
                    <a:pt x="3540" y="1022"/>
                  </a:cubicBezTo>
                  <a:cubicBezTo>
                    <a:pt x="3457" y="856"/>
                    <a:pt x="3457" y="856"/>
                    <a:pt x="3457" y="856"/>
                  </a:cubicBezTo>
                  <a:cubicBezTo>
                    <a:pt x="3416" y="801"/>
                    <a:pt x="3374" y="718"/>
                    <a:pt x="3333" y="677"/>
                  </a:cubicBezTo>
                  <a:cubicBezTo>
                    <a:pt x="3222" y="525"/>
                    <a:pt x="3222" y="525"/>
                    <a:pt x="3222" y="525"/>
                  </a:cubicBezTo>
                  <a:cubicBezTo>
                    <a:pt x="3167" y="470"/>
                    <a:pt x="3112" y="400"/>
                    <a:pt x="3056" y="345"/>
                  </a:cubicBezTo>
                  <a:cubicBezTo>
                    <a:pt x="2904" y="221"/>
                    <a:pt x="2904" y="221"/>
                    <a:pt x="2904" y="221"/>
                  </a:cubicBezTo>
                  <a:cubicBezTo>
                    <a:pt x="2711" y="69"/>
                    <a:pt x="2711" y="69"/>
                    <a:pt x="2586" y="0"/>
                  </a:cubicBezTo>
                  <a:cubicBezTo>
                    <a:pt x="3181" y="345"/>
                    <a:pt x="3402" y="981"/>
                    <a:pt x="3402"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0" name="Freeform 76"/>
            <p:cNvSpPr>
              <a:spLocks noChangeAspect="1"/>
            </p:cNvSpPr>
            <p:nvPr/>
          </p:nvSpPr>
          <p:spPr bwMode="auto">
            <a:xfrm>
              <a:off x="1799" y="1271"/>
              <a:ext cx="525" cy="2325"/>
            </a:xfrm>
            <a:custGeom>
              <a:avLst/>
              <a:gdLst>
                <a:gd name="T0" fmla="*/ 0 w 2733"/>
                <a:gd name="T1" fmla="*/ 0 h 10291"/>
                <a:gd name="T2" fmla="*/ 0 w 2733"/>
                <a:gd name="T3" fmla="*/ 0 h 10291"/>
                <a:gd name="T4" fmla="*/ 0 w 2733"/>
                <a:gd name="T5" fmla="*/ 0 h 10291"/>
                <a:gd name="T6" fmla="*/ 0 w 2733"/>
                <a:gd name="T7" fmla="*/ 0 h 10291"/>
                <a:gd name="T8" fmla="*/ 0 w 2733"/>
                <a:gd name="T9" fmla="*/ 0 h 10291"/>
                <a:gd name="T10" fmla="*/ 0 w 2733"/>
                <a:gd name="T11" fmla="*/ 0 h 10291"/>
                <a:gd name="T12" fmla="*/ 0 w 2733"/>
                <a:gd name="T13" fmla="*/ 0 h 10291"/>
                <a:gd name="T14" fmla="*/ 0 w 2733"/>
                <a:gd name="T15" fmla="*/ 0 h 10291"/>
                <a:gd name="T16" fmla="*/ 0 w 2733"/>
                <a:gd name="T17" fmla="*/ 0 h 10291"/>
                <a:gd name="T18" fmla="*/ 0 w 2733"/>
                <a:gd name="T19" fmla="*/ 0 h 10291"/>
                <a:gd name="T20" fmla="*/ 0 w 2733"/>
                <a:gd name="T21" fmla="*/ 0 h 10291"/>
                <a:gd name="T22" fmla="*/ 0 w 2733"/>
                <a:gd name="T23" fmla="*/ 0 h 10291"/>
                <a:gd name="T24" fmla="*/ 0 w 2733"/>
                <a:gd name="T25" fmla="*/ 0 h 10291"/>
                <a:gd name="T26" fmla="*/ 0 w 2733"/>
                <a:gd name="T27" fmla="*/ 0 h 10291"/>
                <a:gd name="T28" fmla="*/ 0 w 2733"/>
                <a:gd name="T29" fmla="*/ 0 h 10291"/>
                <a:gd name="T30" fmla="*/ 0 w 2733"/>
                <a:gd name="T31" fmla="*/ 0 h 10291"/>
                <a:gd name="T32" fmla="*/ 0 w 2733"/>
                <a:gd name="T33" fmla="*/ 0 h 10291"/>
                <a:gd name="T34" fmla="*/ 0 w 2733"/>
                <a:gd name="T35" fmla="*/ 0 h 10291"/>
                <a:gd name="T36" fmla="*/ 0 w 2733"/>
                <a:gd name="T37" fmla="*/ 0 h 10291"/>
                <a:gd name="T38" fmla="*/ 0 w 2733"/>
                <a:gd name="T39" fmla="*/ 0 h 10291"/>
                <a:gd name="T40" fmla="*/ 0 w 2733"/>
                <a:gd name="T41" fmla="*/ 0 h 10291"/>
                <a:gd name="T42" fmla="*/ 0 w 2733"/>
                <a:gd name="T43" fmla="*/ 0 h 10291"/>
                <a:gd name="T44" fmla="*/ 0 w 2733"/>
                <a:gd name="T45" fmla="*/ 0 h 10291"/>
                <a:gd name="T46" fmla="*/ 0 w 2733"/>
                <a:gd name="T47" fmla="*/ 0 h 10291"/>
                <a:gd name="T48" fmla="*/ 0 w 2733"/>
                <a:gd name="T49" fmla="*/ 0 h 10291"/>
                <a:gd name="T50" fmla="*/ 0 w 2733"/>
                <a:gd name="T51" fmla="*/ 0 h 10291"/>
                <a:gd name="T52" fmla="*/ 0 w 2733"/>
                <a:gd name="T53" fmla="*/ 0 h 10291"/>
                <a:gd name="T54" fmla="*/ 0 w 2733"/>
                <a:gd name="T55" fmla="*/ 0 h 10291"/>
                <a:gd name="T56" fmla="*/ 0 w 2733"/>
                <a:gd name="T57" fmla="*/ 0 h 10291"/>
                <a:gd name="T58" fmla="*/ 0 w 2733"/>
                <a:gd name="T59" fmla="*/ 0 h 10291"/>
                <a:gd name="T60" fmla="*/ 0 w 2733"/>
                <a:gd name="T61" fmla="*/ 0 h 10291"/>
                <a:gd name="T62" fmla="*/ 0 w 2733"/>
                <a:gd name="T63" fmla="*/ 0 h 10291"/>
                <a:gd name="T64" fmla="*/ 0 w 2733"/>
                <a:gd name="T65" fmla="*/ 0 h 10291"/>
                <a:gd name="T66" fmla="*/ 0 w 2733"/>
                <a:gd name="T67" fmla="*/ 0 h 10291"/>
                <a:gd name="T68" fmla="*/ 0 w 2733"/>
                <a:gd name="T69" fmla="*/ 0 h 10291"/>
                <a:gd name="T70" fmla="*/ 0 w 2733"/>
                <a:gd name="T71" fmla="*/ 0 h 10291"/>
                <a:gd name="T72" fmla="*/ 0 w 2733"/>
                <a:gd name="T73" fmla="*/ 0 h 10291"/>
                <a:gd name="T74" fmla="*/ 0 w 2733"/>
                <a:gd name="T75" fmla="*/ 0 h 10291"/>
                <a:gd name="T76" fmla="*/ 0 w 2733"/>
                <a:gd name="T77" fmla="*/ 0 h 10291"/>
                <a:gd name="T78" fmla="*/ 0 w 2733"/>
                <a:gd name="T79" fmla="*/ 0 h 10291"/>
                <a:gd name="T80" fmla="*/ 0 w 2733"/>
                <a:gd name="T81" fmla="*/ 0 h 10291"/>
                <a:gd name="T82" fmla="*/ 0 w 2733"/>
                <a:gd name="T83" fmla="*/ 0 h 10291"/>
                <a:gd name="T84" fmla="*/ 0 w 2733"/>
                <a:gd name="T85" fmla="*/ 0 h 10291"/>
                <a:gd name="T86" fmla="*/ 0 w 2733"/>
                <a:gd name="T87" fmla="*/ 0 h 10291"/>
                <a:gd name="T88" fmla="*/ 0 w 2733"/>
                <a:gd name="T89" fmla="*/ 0 h 10291"/>
                <a:gd name="T90" fmla="*/ 0 w 2733"/>
                <a:gd name="T91" fmla="*/ 0 h 10291"/>
                <a:gd name="T92" fmla="*/ 0 w 2733"/>
                <a:gd name="T93" fmla="*/ 0 h 10291"/>
                <a:gd name="T94" fmla="*/ 0 w 2733"/>
                <a:gd name="T95" fmla="*/ 0 h 10291"/>
                <a:gd name="T96" fmla="*/ 0 w 2733"/>
                <a:gd name="T97" fmla="*/ 0 h 10291"/>
                <a:gd name="T98" fmla="*/ 0 w 2733"/>
                <a:gd name="T99" fmla="*/ 0 h 10291"/>
                <a:gd name="T100" fmla="*/ 0 w 2733"/>
                <a:gd name="T101" fmla="*/ 0 h 10291"/>
                <a:gd name="T102" fmla="*/ 0 w 2733"/>
                <a:gd name="T103" fmla="*/ 0 h 10291"/>
                <a:gd name="T104" fmla="*/ 0 w 2733"/>
                <a:gd name="T105" fmla="*/ 0 h 10291"/>
                <a:gd name="T106" fmla="*/ 0 w 2733"/>
                <a:gd name="T107" fmla="*/ 0 h 102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733"/>
                <a:gd name="T163" fmla="*/ 0 h 10291"/>
                <a:gd name="T164" fmla="*/ 2733 w 2733"/>
                <a:gd name="T165" fmla="*/ 10291 h 102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733" h="10291">
                  <a:moveTo>
                    <a:pt x="2361" y="1713"/>
                  </a:moveTo>
                  <a:cubicBezTo>
                    <a:pt x="2361" y="3025"/>
                    <a:pt x="2333" y="4600"/>
                    <a:pt x="2098" y="6548"/>
                  </a:cubicBezTo>
                  <a:cubicBezTo>
                    <a:pt x="2016" y="7363"/>
                    <a:pt x="2140" y="8136"/>
                    <a:pt x="1795" y="8772"/>
                  </a:cubicBezTo>
                  <a:cubicBezTo>
                    <a:pt x="1795" y="8813"/>
                    <a:pt x="1809" y="8869"/>
                    <a:pt x="1809" y="8910"/>
                  </a:cubicBezTo>
                  <a:cubicBezTo>
                    <a:pt x="1809" y="9656"/>
                    <a:pt x="1187" y="10112"/>
                    <a:pt x="0" y="10291"/>
                  </a:cubicBezTo>
                  <a:cubicBezTo>
                    <a:pt x="166" y="10264"/>
                    <a:pt x="166" y="10264"/>
                    <a:pt x="166" y="10264"/>
                  </a:cubicBezTo>
                  <a:cubicBezTo>
                    <a:pt x="635" y="10167"/>
                    <a:pt x="911" y="10084"/>
                    <a:pt x="1270" y="9918"/>
                  </a:cubicBezTo>
                  <a:cubicBezTo>
                    <a:pt x="1450" y="9822"/>
                    <a:pt x="1450" y="9822"/>
                    <a:pt x="1450" y="9822"/>
                  </a:cubicBezTo>
                  <a:cubicBezTo>
                    <a:pt x="1643" y="9697"/>
                    <a:pt x="1684" y="9670"/>
                    <a:pt x="1850" y="9518"/>
                  </a:cubicBezTo>
                  <a:cubicBezTo>
                    <a:pt x="1974" y="9366"/>
                    <a:pt x="1974" y="9366"/>
                    <a:pt x="1974" y="9366"/>
                  </a:cubicBezTo>
                  <a:cubicBezTo>
                    <a:pt x="2029" y="9283"/>
                    <a:pt x="2098" y="9173"/>
                    <a:pt x="2154" y="9090"/>
                  </a:cubicBezTo>
                  <a:cubicBezTo>
                    <a:pt x="2236" y="8910"/>
                    <a:pt x="2236" y="8910"/>
                    <a:pt x="2236" y="8910"/>
                  </a:cubicBezTo>
                  <a:cubicBezTo>
                    <a:pt x="2250" y="8827"/>
                    <a:pt x="2278" y="8730"/>
                    <a:pt x="2306" y="8661"/>
                  </a:cubicBezTo>
                  <a:cubicBezTo>
                    <a:pt x="2347" y="8454"/>
                    <a:pt x="2347" y="8454"/>
                    <a:pt x="2347" y="8454"/>
                  </a:cubicBezTo>
                  <a:cubicBezTo>
                    <a:pt x="2347" y="8385"/>
                    <a:pt x="2361" y="8288"/>
                    <a:pt x="2361" y="8219"/>
                  </a:cubicBezTo>
                  <a:cubicBezTo>
                    <a:pt x="2388" y="8012"/>
                    <a:pt x="2388" y="8012"/>
                    <a:pt x="2388" y="8012"/>
                  </a:cubicBezTo>
                  <a:cubicBezTo>
                    <a:pt x="2388" y="7943"/>
                    <a:pt x="2388" y="7846"/>
                    <a:pt x="2388" y="7777"/>
                  </a:cubicBezTo>
                  <a:cubicBezTo>
                    <a:pt x="2402" y="7570"/>
                    <a:pt x="2402" y="7570"/>
                    <a:pt x="2402" y="7570"/>
                  </a:cubicBezTo>
                  <a:cubicBezTo>
                    <a:pt x="2402" y="7501"/>
                    <a:pt x="2402" y="7418"/>
                    <a:pt x="2402" y="7349"/>
                  </a:cubicBezTo>
                  <a:cubicBezTo>
                    <a:pt x="2416" y="7142"/>
                    <a:pt x="2416" y="7142"/>
                    <a:pt x="2416" y="7142"/>
                  </a:cubicBezTo>
                  <a:cubicBezTo>
                    <a:pt x="2444" y="6990"/>
                    <a:pt x="2444" y="6990"/>
                    <a:pt x="2444" y="6990"/>
                  </a:cubicBezTo>
                  <a:cubicBezTo>
                    <a:pt x="2471" y="6700"/>
                    <a:pt x="2471" y="6700"/>
                    <a:pt x="2471" y="6700"/>
                  </a:cubicBezTo>
                  <a:cubicBezTo>
                    <a:pt x="2485" y="6617"/>
                    <a:pt x="2499" y="6506"/>
                    <a:pt x="2513" y="6410"/>
                  </a:cubicBezTo>
                  <a:cubicBezTo>
                    <a:pt x="2540" y="6133"/>
                    <a:pt x="2540" y="6133"/>
                    <a:pt x="2540" y="6133"/>
                  </a:cubicBezTo>
                  <a:cubicBezTo>
                    <a:pt x="2540" y="6050"/>
                    <a:pt x="2554" y="5954"/>
                    <a:pt x="2568" y="5871"/>
                  </a:cubicBezTo>
                  <a:cubicBezTo>
                    <a:pt x="2582" y="5595"/>
                    <a:pt x="2582" y="5595"/>
                    <a:pt x="2582" y="5595"/>
                  </a:cubicBezTo>
                  <a:cubicBezTo>
                    <a:pt x="2595" y="5526"/>
                    <a:pt x="2609" y="5415"/>
                    <a:pt x="2609" y="5332"/>
                  </a:cubicBezTo>
                  <a:cubicBezTo>
                    <a:pt x="2637" y="5083"/>
                    <a:pt x="2637" y="5083"/>
                    <a:pt x="2637" y="5083"/>
                  </a:cubicBezTo>
                  <a:cubicBezTo>
                    <a:pt x="2637" y="5001"/>
                    <a:pt x="2637" y="4904"/>
                    <a:pt x="2651" y="4821"/>
                  </a:cubicBezTo>
                  <a:cubicBezTo>
                    <a:pt x="2664" y="4572"/>
                    <a:pt x="2664" y="4572"/>
                    <a:pt x="2664" y="4572"/>
                  </a:cubicBezTo>
                  <a:cubicBezTo>
                    <a:pt x="2664" y="4503"/>
                    <a:pt x="2678" y="4407"/>
                    <a:pt x="2678" y="4337"/>
                  </a:cubicBezTo>
                  <a:cubicBezTo>
                    <a:pt x="2692" y="4103"/>
                    <a:pt x="2692" y="4103"/>
                    <a:pt x="2692" y="4103"/>
                  </a:cubicBezTo>
                  <a:cubicBezTo>
                    <a:pt x="2692" y="4034"/>
                    <a:pt x="2692" y="3937"/>
                    <a:pt x="2692" y="3868"/>
                  </a:cubicBezTo>
                  <a:cubicBezTo>
                    <a:pt x="2706" y="3633"/>
                    <a:pt x="2706" y="3633"/>
                    <a:pt x="2706" y="3633"/>
                  </a:cubicBezTo>
                  <a:cubicBezTo>
                    <a:pt x="2706" y="3564"/>
                    <a:pt x="2706" y="3481"/>
                    <a:pt x="2706" y="3412"/>
                  </a:cubicBezTo>
                  <a:cubicBezTo>
                    <a:pt x="2720" y="3191"/>
                    <a:pt x="2720" y="3191"/>
                    <a:pt x="2720" y="3191"/>
                  </a:cubicBezTo>
                  <a:cubicBezTo>
                    <a:pt x="2720" y="3122"/>
                    <a:pt x="2720" y="3039"/>
                    <a:pt x="2720" y="2970"/>
                  </a:cubicBezTo>
                  <a:cubicBezTo>
                    <a:pt x="2720" y="2763"/>
                    <a:pt x="2720" y="2763"/>
                    <a:pt x="2720" y="2763"/>
                  </a:cubicBezTo>
                  <a:cubicBezTo>
                    <a:pt x="2720" y="2694"/>
                    <a:pt x="2720" y="2611"/>
                    <a:pt x="2720" y="2542"/>
                  </a:cubicBezTo>
                  <a:cubicBezTo>
                    <a:pt x="2733" y="2348"/>
                    <a:pt x="2733" y="2348"/>
                    <a:pt x="2733" y="2348"/>
                  </a:cubicBezTo>
                  <a:cubicBezTo>
                    <a:pt x="2733" y="2279"/>
                    <a:pt x="2733" y="2196"/>
                    <a:pt x="2733" y="2141"/>
                  </a:cubicBezTo>
                  <a:cubicBezTo>
                    <a:pt x="2720" y="1948"/>
                    <a:pt x="2720" y="1948"/>
                    <a:pt x="2720" y="1948"/>
                  </a:cubicBezTo>
                  <a:cubicBezTo>
                    <a:pt x="2720" y="1892"/>
                    <a:pt x="2706" y="1823"/>
                    <a:pt x="2706" y="1754"/>
                  </a:cubicBezTo>
                  <a:cubicBezTo>
                    <a:pt x="2678" y="1575"/>
                    <a:pt x="2678" y="1575"/>
                    <a:pt x="2678" y="1575"/>
                  </a:cubicBezTo>
                  <a:cubicBezTo>
                    <a:pt x="2664" y="1519"/>
                    <a:pt x="2651" y="1436"/>
                    <a:pt x="2637" y="1381"/>
                  </a:cubicBezTo>
                  <a:cubicBezTo>
                    <a:pt x="2582" y="1202"/>
                    <a:pt x="2582" y="1202"/>
                    <a:pt x="2582" y="1202"/>
                  </a:cubicBezTo>
                  <a:cubicBezTo>
                    <a:pt x="2554" y="1146"/>
                    <a:pt x="2526" y="1077"/>
                    <a:pt x="2499" y="1022"/>
                  </a:cubicBezTo>
                  <a:cubicBezTo>
                    <a:pt x="2416" y="856"/>
                    <a:pt x="2416" y="856"/>
                    <a:pt x="2416" y="856"/>
                  </a:cubicBezTo>
                  <a:cubicBezTo>
                    <a:pt x="2375" y="801"/>
                    <a:pt x="2333" y="718"/>
                    <a:pt x="2292" y="677"/>
                  </a:cubicBezTo>
                  <a:cubicBezTo>
                    <a:pt x="2181" y="525"/>
                    <a:pt x="2181" y="525"/>
                    <a:pt x="2181" y="525"/>
                  </a:cubicBezTo>
                  <a:cubicBezTo>
                    <a:pt x="2126" y="469"/>
                    <a:pt x="2071" y="400"/>
                    <a:pt x="2016" y="345"/>
                  </a:cubicBezTo>
                  <a:cubicBezTo>
                    <a:pt x="1864" y="221"/>
                    <a:pt x="1864" y="221"/>
                    <a:pt x="1864" y="221"/>
                  </a:cubicBezTo>
                  <a:cubicBezTo>
                    <a:pt x="1671" y="69"/>
                    <a:pt x="1671" y="69"/>
                    <a:pt x="1546" y="0"/>
                  </a:cubicBezTo>
                  <a:cubicBezTo>
                    <a:pt x="2140" y="345"/>
                    <a:pt x="2361" y="981"/>
                    <a:pt x="2361"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1" name="Freeform 77"/>
            <p:cNvSpPr>
              <a:spLocks noChangeAspect="1"/>
            </p:cNvSpPr>
            <p:nvPr/>
          </p:nvSpPr>
          <p:spPr bwMode="auto">
            <a:xfrm>
              <a:off x="1012" y="1019"/>
              <a:ext cx="1240" cy="2185"/>
            </a:xfrm>
            <a:custGeom>
              <a:avLst/>
              <a:gdLst>
                <a:gd name="T0" fmla="*/ 0 w 6450"/>
                <a:gd name="T1" fmla="*/ 0 h 9675"/>
                <a:gd name="T2" fmla="*/ 0 w 6450"/>
                <a:gd name="T3" fmla="*/ 0 h 9675"/>
                <a:gd name="T4" fmla="*/ 0 w 6450"/>
                <a:gd name="T5" fmla="*/ 0 h 9675"/>
                <a:gd name="T6" fmla="*/ 0 w 6450"/>
                <a:gd name="T7" fmla="*/ 0 h 9675"/>
                <a:gd name="T8" fmla="*/ 0 w 6450"/>
                <a:gd name="T9" fmla="*/ 0 h 9675"/>
                <a:gd name="T10" fmla="*/ 0 w 6450"/>
                <a:gd name="T11" fmla="*/ 0 h 9675"/>
                <a:gd name="T12" fmla="*/ 0 w 6450"/>
                <a:gd name="T13" fmla="*/ 0 h 9675"/>
                <a:gd name="T14" fmla="*/ 0 w 6450"/>
                <a:gd name="T15" fmla="*/ 0 h 9675"/>
                <a:gd name="T16" fmla="*/ 0 w 6450"/>
                <a:gd name="T17" fmla="*/ 0 h 9675"/>
                <a:gd name="T18" fmla="*/ 0 w 6450"/>
                <a:gd name="T19" fmla="*/ 0 h 9675"/>
                <a:gd name="T20" fmla="*/ 0 w 6450"/>
                <a:gd name="T21" fmla="*/ 0 h 9675"/>
                <a:gd name="T22" fmla="*/ 0 w 6450"/>
                <a:gd name="T23" fmla="*/ 0 h 9675"/>
                <a:gd name="T24" fmla="*/ 0 w 6450"/>
                <a:gd name="T25" fmla="*/ 0 h 9675"/>
                <a:gd name="T26" fmla="*/ 0 w 6450"/>
                <a:gd name="T27" fmla="*/ 0 h 9675"/>
                <a:gd name="T28" fmla="*/ 0 w 6450"/>
                <a:gd name="T29" fmla="*/ 0 h 9675"/>
                <a:gd name="T30" fmla="*/ 0 w 6450"/>
                <a:gd name="T31" fmla="*/ 0 h 9675"/>
                <a:gd name="T32" fmla="*/ 0 w 6450"/>
                <a:gd name="T33" fmla="*/ 0 h 9675"/>
                <a:gd name="T34" fmla="*/ 0 w 6450"/>
                <a:gd name="T35" fmla="*/ 0 h 9675"/>
                <a:gd name="T36" fmla="*/ 0 w 6450"/>
                <a:gd name="T37" fmla="*/ 0 h 9675"/>
                <a:gd name="T38" fmla="*/ 0 w 6450"/>
                <a:gd name="T39" fmla="*/ 0 h 9675"/>
                <a:gd name="T40" fmla="*/ 0 w 6450"/>
                <a:gd name="T41" fmla="*/ 0 h 9675"/>
                <a:gd name="T42" fmla="*/ 0 w 6450"/>
                <a:gd name="T43" fmla="*/ 0 h 9675"/>
                <a:gd name="T44" fmla="*/ 0 w 6450"/>
                <a:gd name="T45" fmla="*/ 0 h 9675"/>
                <a:gd name="T46" fmla="*/ 0 w 6450"/>
                <a:gd name="T47" fmla="*/ 0 h 9675"/>
                <a:gd name="T48" fmla="*/ 0 w 6450"/>
                <a:gd name="T49" fmla="*/ 0 h 9675"/>
                <a:gd name="T50" fmla="*/ 0 w 6450"/>
                <a:gd name="T51" fmla="*/ 0 h 9675"/>
                <a:gd name="T52" fmla="*/ 0 w 6450"/>
                <a:gd name="T53" fmla="*/ 0 h 9675"/>
                <a:gd name="T54" fmla="*/ 0 w 6450"/>
                <a:gd name="T55" fmla="*/ 0 h 9675"/>
                <a:gd name="T56" fmla="*/ 0 w 6450"/>
                <a:gd name="T57" fmla="*/ 0 h 9675"/>
                <a:gd name="T58" fmla="*/ 0 w 6450"/>
                <a:gd name="T59" fmla="*/ 0 h 9675"/>
                <a:gd name="T60" fmla="*/ 0 w 6450"/>
                <a:gd name="T61" fmla="*/ 0 h 9675"/>
                <a:gd name="T62" fmla="*/ 0 w 6450"/>
                <a:gd name="T63" fmla="*/ 0 h 9675"/>
                <a:gd name="T64" fmla="*/ 0 w 6450"/>
                <a:gd name="T65" fmla="*/ 0 h 9675"/>
                <a:gd name="T66" fmla="*/ 0 w 6450"/>
                <a:gd name="T67" fmla="*/ 0 h 9675"/>
                <a:gd name="T68" fmla="*/ 0 w 6450"/>
                <a:gd name="T69" fmla="*/ 0 h 9675"/>
                <a:gd name="T70" fmla="*/ 0 w 6450"/>
                <a:gd name="T71" fmla="*/ 0 h 9675"/>
                <a:gd name="T72" fmla="*/ 0 w 6450"/>
                <a:gd name="T73" fmla="*/ 0 h 9675"/>
                <a:gd name="T74" fmla="*/ 0 w 6450"/>
                <a:gd name="T75" fmla="*/ 0 h 9675"/>
                <a:gd name="T76" fmla="*/ 0 w 6450"/>
                <a:gd name="T77" fmla="*/ 0 h 96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450"/>
                <a:gd name="T118" fmla="*/ 0 h 9675"/>
                <a:gd name="T119" fmla="*/ 6450 w 6450"/>
                <a:gd name="T120" fmla="*/ 9675 h 967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450" h="9675">
                  <a:moveTo>
                    <a:pt x="14" y="1977"/>
                  </a:moveTo>
                  <a:cubicBezTo>
                    <a:pt x="1285" y="0"/>
                    <a:pt x="5663" y="954"/>
                    <a:pt x="5967" y="2723"/>
                  </a:cubicBezTo>
                  <a:cubicBezTo>
                    <a:pt x="5995" y="2903"/>
                    <a:pt x="6036" y="4769"/>
                    <a:pt x="5981" y="6151"/>
                  </a:cubicBezTo>
                  <a:cubicBezTo>
                    <a:pt x="5939" y="6897"/>
                    <a:pt x="5760" y="7630"/>
                    <a:pt x="5760" y="8376"/>
                  </a:cubicBezTo>
                  <a:cubicBezTo>
                    <a:pt x="5760" y="8832"/>
                    <a:pt x="5953" y="9247"/>
                    <a:pt x="5981" y="9675"/>
                  </a:cubicBezTo>
                  <a:cubicBezTo>
                    <a:pt x="6216" y="9081"/>
                    <a:pt x="6105" y="8390"/>
                    <a:pt x="6188" y="7671"/>
                  </a:cubicBezTo>
                  <a:cubicBezTo>
                    <a:pt x="6423" y="5722"/>
                    <a:pt x="6450" y="4147"/>
                    <a:pt x="6450" y="2834"/>
                  </a:cubicBezTo>
                  <a:cubicBezTo>
                    <a:pt x="6450" y="2101"/>
                    <a:pt x="6229" y="1465"/>
                    <a:pt x="5636" y="1120"/>
                  </a:cubicBezTo>
                  <a:cubicBezTo>
                    <a:pt x="5580" y="1106"/>
                    <a:pt x="5525" y="1064"/>
                    <a:pt x="5470" y="1037"/>
                  </a:cubicBezTo>
                  <a:cubicBezTo>
                    <a:pt x="5401" y="1009"/>
                    <a:pt x="5304" y="968"/>
                    <a:pt x="5235" y="940"/>
                  </a:cubicBezTo>
                  <a:cubicBezTo>
                    <a:pt x="5069" y="871"/>
                    <a:pt x="5069" y="871"/>
                    <a:pt x="5069" y="871"/>
                  </a:cubicBezTo>
                  <a:cubicBezTo>
                    <a:pt x="5014" y="857"/>
                    <a:pt x="4931" y="829"/>
                    <a:pt x="4876" y="816"/>
                  </a:cubicBezTo>
                  <a:cubicBezTo>
                    <a:pt x="4710" y="774"/>
                    <a:pt x="4710" y="774"/>
                    <a:pt x="4710" y="774"/>
                  </a:cubicBezTo>
                  <a:cubicBezTo>
                    <a:pt x="4655" y="760"/>
                    <a:pt x="4586" y="746"/>
                    <a:pt x="4544" y="733"/>
                  </a:cubicBezTo>
                  <a:cubicBezTo>
                    <a:pt x="4379" y="705"/>
                    <a:pt x="4379" y="705"/>
                    <a:pt x="4379" y="705"/>
                  </a:cubicBezTo>
                  <a:cubicBezTo>
                    <a:pt x="4337" y="691"/>
                    <a:pt x="4268" y="677"/>
                    <a:pt x="4227" y="677"/>
                  </a:cubicBezTo>
                  <a:cubicBezTo>
                    <a:pt x="4075" y="650"/>
                    <a:pt x="4075" y="650"/>
                    <a:pt x="4075" y="650"/>
                  </a:cubicBezTo>
                  <a:cubicBezTo>
                    <a:pt x="4020" y="650"/>
                    <a:pt x="3964" y="650"/>
                    <a:pt x="3909" y="636"/>
                  </a:cubicBezTo>
                  <a:cubicBezTo>
                    <a:pt x="3757" y="622"/>
                    <a:pt x="3757" y="622"/>
                    <a:pt x="3757" y="622"/>
                  </a:cubicBezTo>
                  <a:cubicBezTo>
                    <a:pt x="3716" y="622"/>
                    <a:pt x="3661" y="622"/>
                    <a:pt x="3605" y="622"/>
                  </a:cubicBezTo>
                  <a:cubicBezTo>
                    <a:pt x="3453" y="608"/>
                    <a:pt x="3453" y="608"/>
                    <a:pt x="3453" y="608"/>
                  </a:cubicBezTo>
                  <a:cubicBezTo>
                    <a:pt x="3412" y="608"/>
                    <a:pt x="3343" y="608"/>
                    <a:pt x="3301" y="608"/>
                  </a:cubicBezTo>
                  <a:cubicBezTo>
                    <a:pt x="3150" y="608"/>
                    <a:pt x="3150" y="608"/>
                    <a:pt x="3150" y="608"/>
                  </a:cubicBezTo>
                  <a:cubicBezTo>
                    <a:pt x="3108" y="608"/>
                    <a:pt x="3039" y="608"/>
                    <a:pt x="2998" y="608"/>
                  </a:cubicBezTo>
                  <a:cubicBezTo>
                    <a:pt x="2846" y="622"/>
                    <a:pt x="2846" y="622"/>
                    <a:pt x="2846" y="622"/>
                  </a:cubicBezTo>
                  <a:cubicBezTo>
                    <a:pt x="2790" y="622"/>
                    <a:pt x="2735" y="622"/>
                    <a:pt x="2680" y="636"/>
                  </a:cubicBezTo>
                  <a:cubicBezTo>
                    <a:pt x="2514" y="650"/>
                    <a:pt x="2514" y="650"/>
                    <a:pt x="2514" y="650"/>
                  </a:cubicBezTo>
                  <a:cubicBezTo>
                    <a:pt x="2473" y="650"/>
                    <a:pt x="2404" y="664"/>
                    <a:pt x="2348" y="664"/>
                  </a:cubicBezTo>
                  <a:cubicBezTo>
                    <a:pt x="2183" y="691"/>
                    <a:pt x="2183" y="691"/>
                    <a:pt x="2183" y="691"/>
                  </a:cubicBezTo>
                  <a:cubicBezTo>
                    <a:pt x="1934" y="733"/>
                    <a:pt x="1755" y="774"/>
                    <a:pt x="1492" y="857"/>
                  </a:cubicBezTo>
                  <a:cubicBezTo>
                    <a:pt x="1313" y="912"/>
                    <a:pt x="1313" y="912"/>
                    <a:pt x="1313" y="912"/>
                  </a:cubicBezTo>
                  <a:cubicBezTo>
                    <a:pt x="1188" y="968"/>
                    <a:pt x="1009" y="1037"/>
                    <a:pt x="843" y="1147"/>
                  </a:cubicBezTo>
                  <a:cubicBezTo>
                    <a:pt x="677" y="1244"/>
                    <a:pt x="677" y="1244"/>
                    <a:pt x="677" y="1244"/>
                  </a:cubicBezTo>
                  <a:cubicBezTo>
                    <a:pt x="594" y="1313"/>
                    <a:pt x="498" y="1382"/>
                    <a:pt x="429" y="1451"/>
                  </a:cubicBezTo>
                  <a:cubicBezTo>
                    <a:pt x="291" y="1590"/>
                    <a:pt x="291" y="1590"/>
                    <a:pt x="291" y="1590"/>
                  </a:cubicBezTo>
                  <a:cubicBezTo>
                    <a:pt x="249" y="1645"/>
                    <a:pt x="180" y="1714"/>
                    <a:pt x="139" y="1783"/>
                  </a:cubicBezTo>
                  <a:cubicBezTo>
                    <a:pt x="28" y="1935"/>
                    <a:pt x="28" y="1935"/>
                    <a:pt x="28" y="1935"/>
                  </a:cubicBezTo>
                  <a:cubicBezTo>
                    <a:pt x="0" y="1990"/>
                    <a:pt x="0" y="1990"/>
                    <a:pt x="0" y="1990"/>
                  </a:cubicBezTo>
                  <a:cubicBezTo>
                    <a:pt x="14" y="1977"/>
                    <a:pt x="14" y="1977"/>
                    <a:pt x="14" y="197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2" name="Freeform 78"/>
            <p:cNvSpPr>
              <a:spLocks noChangeAspect="1"/>
            </p:cNvSpPr>
            <p:nvPr/>
          </p:nvSpPr>
          <p:spPr bwMode="auto">
            <a:xfrm>
              <a:off x="1952" y="1271"/>
              <a:ext cx="372" cy="2285"/>
            </a:xfrm>
            <a:custGeom>
              <a:avLst/>
              <a:gdLst>
                <a:gd name="T0" fmla="*/ 0 w 1933"/>
                <a:gd name="T1" fmla="*/ 0 h 10116"/>
                <a:gd name="T2" fmla="*/ 0 w 1933"/>
                <a:gd name="T3" fmla="*/ 0 h 10116"/>
                <a:gd name="T4" fmla="*/ 0 w 1933"/>
                <a:gd name="T5" fmla="*/ 0 h 10116"/>
                <a:gd name="T6" fmla="*/ 0 w 1933"/>
                <a:gd name="T7" fmla="*/ 0 h 10116"/>
                <a:gd name="T8" fmla="*/ 0 w 1933"/>
                <a:gd name="T9" fmla="*/ 0 h 10116"/>
                <a:gd name="T10" fmla="*/ 0 w 1933"/>
                <a:gd name="T11" fmla="*/ 0 h 10116"/>
                <a:gd name="T12" fmla="*/ 0 w 1933"/>
                <a:gd name="T13" fmla="*/ 0 h 10116"/>
                <a:gd name="T14" fmla="*/ 0 w 1933"/>
                <a:gd name="T15" fmla="*/ 0 h 10116"/>
                <a:gd name="T16" fmla="*/ 0 w 1933"/>
                <a:gd name="T17" fmla="*/ 0 h 10116"/>
                <a:gd name="T18" fmla="*/ 0 w 1933"/>
                <a:gd name="T19" fmla="*/ 0 h 10116"/>
                <a:gd name="T20" fmla="*/ 0 w 1933"/>
                <a:gd name="T21" fmla="*/ 0 h 10116"/>
                <a:gd name="T22" fmla="*/ 0 w 1933"/>
                <a:gd name="T23" fmla="*/ 0 h 10116"/>
                <a:gd name="T24" fmla="*/ 0 w 1933"/>
                <a:gd name="T25" fmla="*/ 0 h 10116"/>
                <a:gd name="T26" fmla="*/ 0 w 1933"/>
                <a:gd name="T27" fmla="*/ 0 h 10116"/>
                <a:gd name="T28" fmla="*/ 0 w 1933"/>
                <a:gd name="T29" fmla="*/ 0 h 10116"/>
                <a:gd name="T30" fmla="*/ 0 w 1933"/>
                <a:gd name="T31" fmla="*/ 0 h 10116"/>
                <a:gd name="T32" fmla="*/ 0 w 1933"/>
                <a:gd name="T33" fmla="*/ 0 h 10116"/>
                <a:gd name="T34" fmla="*/ 0 w 1933"/>
                <a:gd name="T35" fmla="*/ 0 h 10116"/>
                <a:gd name="T36" fmla="*/ 0 w 1933"/>
                <a:gd name="T37" fmla="*/ 0 h 10116"/>
                <a:gd name="T38" fmla="*/ 0 w 1933"/>
                <a:gd name="T39" fmla="*/ 0 h 10116"/>
                <a:gd name="T40" fmla="*/ 0 w 1933"/>
                <a:gd name="T41" fmla="*/ 0 h 10116"/>
                <a:gd name="T42" fmla="*/ 0 w 1933"/>
                <a:gd name="T43" fmla="*/ 0 h 10116"/>
                <a:gd name="T44" fmla="*/ 0 w 1933"/>
                <a:gd name="T45" fmla="*/ 0 h 10116"/>
                <a:gd name="T46" fmla="*/ 0 w 1933"/>
                <a:gd name="T47" fmla="*/ 0 h 10116"/>
                <a:gd name="T48" fmla="*/ 0 w 1933"/>
                <a:gd name="T49" fmla="*/ 0 h 10116"/>
                <a:gd name="T50" fmla="*/ 0 w 1933"/>
                <a:gd name="T51" fmla="*/ 0 h 10116"/>
                <a:gd name="T52" fmla="*/ 0 w 1933"/>
                <a:gd name="T53" fmla="*/ 0 h 10116"/>
                <a:gd name="T54" fmla="*/ 0 w 1933"/>
                <a:gd name="T55" fmla="*/ 0 h 10116"/>
                <a:gd name="T56" fmla="*/ 0 w 1933"/>
                <a:gd name="T57" fmla="*/ 0 h 10116"/>
                <a:gd name="T58" fmla="*/ 0 w 1933"/>
                <a:gd name="T59" fmla="*/ 0 h 10116"/>
                <a:gd name="T60" fmla="*/ 0 w 1933"/>
                <a:gd name="T61" fmla="*/ 0 h 10116"/>
                <a:gd name="T62" fmla="*/ 0 w 1933"/>
                <a:gd name="T63" fmla="*/ 0 h 10116"/>
                <a:gd name="T64" fmla="*/ 0 w 1933"/>
                <a:gd name="T65" fmla="*/ 0 h 10116"/>
                <a:gd name="T66" fmla="*/ 0 w 1933"/>
                <a:gd name="T67" fmla="*/ 0 h 10116"/>
                <a:gd name="T68" fmla="*/ 0 w 1933"/>
                <a:gd name="T69" fmla="*/ 0 h 10116"/>
                <a:gd name="T70" fmla="*/ 0 w 1933"/>
                <a:gd name="T71" fmla="*/ 0 h 10116"/>
                <a:gd name="T72" fmla="*/ 0 w 1933"/>
                <a:gd name="T73" fmla="*/ 0 h 10116"/>
                <a:gd name="T74" fmla="*/ 0 w 1933"/>
                <a:gd name="T75" fmla="*/ 0 h 10116"/>
                <a:gd name="T76" fmla="*/ 0 w 1933"/>
                <a:gd name="T77" fmla="*/ 0 h 10116"/>
                <a:gd name="T78" fmla="*/ 0 w 1933"/>
                <a:gd name="T79" fmla="*/ 0 h 10116"/>
                <a:gd name="T80" fmla="*/ 0 w 1933"/>
                <a:gd name="T81" fmla="*/ 0 h 10116"/>
                <a:gd name="T82" fmla="*/ 0 w 1933"/>
                <a:gd name="T83" fmla="*/ 0 h 10116"/>
                <a:gd name="T84" fmla="*/ 0 w 1933"/>
                <a:gd name="T85" fmla="*/ 0 h 10116"/>
                <a:gd name="T86" fmla="*/ 0 w 1933"/>
                <a:gd name="T87" fmla="*/ 0 h 10116"/>
                <a:gd name="T88" fmla="*/ 0 w 1933"/>
                <a:gd name="T89" fmla="*/ 0 h 10116"/>
                <a:gd name="T90" fmla="*/ 0 w 1933"/>
                <a:gd name="T91" fmla="*/ 0 h 10116"/>
                <a:gd name="T92" fmla="*/ 0 w 1933"/>
                <a:gd name="T93" fmla="*/ 0 h 10116"/>
                <a:gd name="T94" fmla="*/ 0 w 1933"/>
                <a:gd name="T95" fmla="*/ 0 h 10116"/>
                <a:gd name="T96" fmla="*/ 0 w 1933"/>
                <a:gd name="T97" fmla="*/ 0 h 10116"/>
                <a:gd name="T98" fmla="*/ 0 w 1933"/>
                <a:gd name="T99" fmla="*/ 0 h 10116"/>
                <a:gd name="T100" fmla="*/ 0 w 1933"/>
                <a:gd name="T101" fmla="*/ 0 h 10116"/>
                <a:gd name="T102" fmla="*/ 0 w 1933"/>
                <a:gd name="T103" fmla="*/ 0 h 10116"/>
                <a:gd name="T104" fmla="*/ 0 w 1933"/>
                <a:gd name="T105" fmla="*/ 0 h 10116"/>
                <a:gd name="T106" fmla="*/ 0 w 1933"/>
                <a:gd name="T107" fmla="*/ 0 h 101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33"/>
                <a:gd name="T163" fmla="*/ 0 h 10116"/>
                <a:gd name="T164" fmla="*/ 1933 w 1933"/>
                <a:gd name="T165" fmla="*/ 10116 h 101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33" h="10116">
                  <a:moveTo>
                    <a:pt x="1561" y="1714"/>
                  </a:moveTo>
                  <a:cubicBezTo>
                    <a:pt x="1561" y="3027"/>
                    <a:pt x="1533" y="4602"/>
                    <a:pt x="1298" y="6551"/>
                  </a:cubicBezTo>
                  <a:cubicBezTo>
                    <a:pt x="1215" y="7269"/>
                    <a:pt x="1326" y="7960"/>
                    <a:pt x="1091" y="8555"/>
                  </a:cubicBezTo>
                  <a:cubicBezTo>
                    <a:pt x="1105" y="8596"/>
                    <a:pt x="1119" y="8624"/>
                    <a:pt x="1119" y="8665"/>
                  </a:cubicBezTo>
                  <a:cubicBezTo>
                    <a:pt x="1215" y="9038"/>
                    <a:pt x="1188" y="9729"/>
                    <a:pt x="0" y="10116"/>
                  </a:cubicBezTo>
                  <a:cubicBezTo>
                    <a:pt x="152" y="10061"/>
                    <a:pt x="152" y="10061"/>
                    <a:pt x="152" y="10061"/>
                  </a:cubicBezTo>
                  <a:cubicBezTo>
                    <a:pt x="359" y="9978"/>
                    <a:pt x="359" y="9978"/>
                    <a:pt x="470" y="9923"/>
                  </a:cubicBezTo>
                  <a:cubicBezTo>
                    <a:pt x="649" y="9826"/>
                    <a:pt x="649" y="9826"/>
                    <a:pt x="649" y="9826"/>
                  </a:cubicBezTo>
                  <a:cubicBezTo>
                    <a:pt x="843" y="9702"/>
                    <a:pt x="884" y="9674"/>
                    <a:pt x="1050" y="9522"/>
                  </a:cubicBezTo>
                  <a:cubicBezTo>
                    <a:pt x="1174" y="9370"/>
                    <a:pt x="1174" y="9370"/>
                    <a:pt x="1174" y="9370"/>
                  </a:cubicBezTo>
                  <a:cubicBezTo>
                    <a:pt x="1229" y="9287"/>
                    <a:pt x="1298" y="9177"/>
                    <a:pt x="1353" y="9094"/>
                  </a:cubicBezTo>
                  <a:cubicBezTo>
                    <a:pt x="1436" y="8914"/>
                    <a:pt x="1436" y="8914"/>
                    <a:pt x="1436" y="8914"/>
                  </a:cubicBezTo>
                  <a:cubicBezTo>
                    <a:pt x="1450" y="8831"/>
                    <a:pt x="1478" y="8734"/>
                    <a:pt x="1505" y="8665"/>
                  </a:cubicBezTo>
                  <a:cubicBezTo>
                    <a:pt x="1547" y="8458"/>
                    <a:pt x="1547" y="8458"/>
                    <a:pt x="1547" y="8458"/>
                  </a:cubicBezTo>
                  <a:cubicBezTo>
                    <a:pt x="1547" y="8389"/>
                    <a:pt x="1561" y="8292"/>
                    <a:pt x="1561" y="8223"/>
                  </a:cubicBezTo>
                  <a:cubicBezTo>
                    <a:pt x="1588" y="8016"/>
                    <a:pt x="1588" y="8016"/>
                    <a:pt x="1588" y="8016"/>
                  </a:cubicBezTo>
                  <a:cubicBezTo>
                    <a:pt x="1588" y="7947"/>
                    <a:pt x="1588" y="7850"/>
                    <a:pt x="1588" y="7781"/>
                  </a:cubicBezTo>
                  <a:cubicBezTo>
                    <a:pt x="1602" y="7573"/>
                    <a:pt x="1602" y="7573"/>
                    <a:pt x="1602" y="7573"/>
                  </a:cubicBezTo>
                  <a:cubicBezTo>
                    <a:pt x="1602" y="7504"/>
                    <a:pt x="1602" y="7421"/>
                    <a:pt x="1602" y="7352"/>
                  </a:cubicBezTo>
                  <a:cubicBezTo>
                    <a:pt x="1616" y="7145"/>
                    <a:pt x="1616" y="7145"/>
                    <a:pt x="1616" y="7145"/>
                  </a:cubicBezTo>
                  <a:cubicBezTo>
                    <a:pt x="1643" y="6993"/>
                    <a:pt x="1643" y="6993"/>
                    <a:pt x="1643" y="6993"/>
                  </a:cubicBezTo>
                  <a:cubicBezTo>
                    <a:pt x="1671" y="6703"/>
                    <a:pt x="1671" y="6703"/>
                    <a:pt x="1671" y="6703"/>
                  </a:cubicBezTo>
                  <a:cubicBezTo>
                    <a:pt x="1685" y="6620"/>
                    <a:pt x="1699" y="6509"/>
                    <a:pt x="1713" y="6413"/>
                  </a:cubicBezTo>
                  <a:cubicBezTo>
                    <a:pt x="1740" y="6136"/>
                    <a:pt x="1740" y="6136"/>
                    <a:pt x="1740" y="6136"/>
                  </a:cubicBezTo>
                  <a:cubicBezTo>
                    <a:pt x="1740" y="6053"/>
                    <a:pt x="1754" y="5956"/>
                    <a:pt x="1768" y="5874"/>
                  </a:cubicBezTo>
                  <a:cubicBezTo>
                    <a:pt x="1782" y="5597"/>
                    <a:pt x="1782" y="5597"/>
                    <a:pt x="1782" y="5597"/>
                  </a:cubicBezTo>
                  <a:cubicBezTo>
                    <a:pt x="1795" y="5528"/>
                    <a:pt x="1809" y="5417"/>
                    <a:pt x="1809" y="5335"/>
                  </a:cubicBezTo>
                  <a:cubicBezTo>
                    <a:pt x="1837" y="5086"/>
                    <a:pt x="1837" y="5086"/>
                    <a:pt x="1837" y="5086"/>
                  </a:cubicBezTo>
                  <a:cubicBezTo>
                    <a:pt x="1837" y="5003"/>
                    <a:pt x="1837" y="4906"/>
                    <a:pt x="1851" y="4823"/>
                  </a:cubicBezTo>
                  <a:cubicBezTo>
                    <a:pt x="1864" y="4574"/>
                    <a:pt x="1864" y="4574"/>
                    <a:pt x="1864" y="4574"/>
                  </a:cubicBezTo>
                  <a:cubicBezTo>
                    <a:pt x="1864" y="4505"/>
                    <a:pt x="1878" y="4409"/>
                    <a:pt x="1878" y="4339"/>
                  </a:cubicBezTo>
                  <a:cubicBezTo>
                    <a:pt x="1892" y="4105"/>
                    <a:pt x="1892" y="4105"/>
                    <a:pt x="1892" y="4105"/>
                  </a:cubicBezTo>
                  <a:cubicBezTo>
                    <a:pt x="1892" y="4035"/>
                    <a:pt x="1892" y="3939"/>
                    <a:pt x="1892" y="3870"/>
                  </a:cubicBezTo>
                  <a:cubicBezTo>
                    <a:pt x="1906" y="3635"/>
                    <a:pt x="1906" y="3635"/>
                    <a:pt x="1906" y="3635"/>
                  </a:cubicBezTo>
                  <a:cubicBezTo>
                    <a:pt x="1906" y="3566"/>
                    <a:pt x="1906" y="3483"/>
                    <a:pt x="1906" y="3413"/>
                  </a:cubicBezTo>
                  <a:cubicBezTo>
                    <a:pt x="1920" y="3192"/>
                    <a:pt x="1920" y="3192"/>
                    <a:pt x="1920" y="3192"/>
                  </a:cubicBezTo>
                  <a:cubicBezTo>
                    <a:pt x="1920" y="3123"/>
                    <a:pt x="1920" y="3040"/>
                    <a:pt x="1920" y="2971"/>
                  </a:cubicBezTo>
                  <a:cubicBezTo>
                    <a:pt x="1920" y="2764"/>
                    <a:pt x="1920" y="2764"/>
                    <a:pt x="1920" y="2764"/>
                  </a:cubicBezTo>
                  <a:cubicBezTo>
                    <a:pt x="1920" y="2695"/>
                    <a:pt x="1920" y="2612"/>
                    <a:pt x="1920" y="2543"/>
                  </a:cubicBezTo>
                  <a:cubicBezTo>
                    <a:pt x="1933" y="2349"/>
                    <a:pt x="1933" y="2349"/>
                    <a:pt x="1933" y="2349"/>
                  </a:cubicBezTo>
                  <a:cubicBezTo>
                    <a:pt x="1933" y="2280"/>
                    <a:pt x="1933" y="2197"/>
                    <a:pt x="1933" y="2142"/>
                  </a:cubicBezTo>
                  <a:cubicBezTo>
                    <a:pt x="1920" y="1949"/>
                    <a:pt x="1920" y="1949"/>
                    <a:pt x="1920" y="1949"/>
                  </a:cubicBezTo>
                  <a:cubicBezTo>
                    <a:pt x="1920" y="1893"/>
                    <a:pt x="1906" y="1824"/>
                    <a:pt x="1906" y="1755"/>
                  </a:cubicBezTo>
                  <a:cubicBezTo>
                    <a:pt x="1878" y="1575"/>
                    <a:pt x="1878" y="1575"/>
                    <a:pt x="1878" y="1575"/>
                  </a:cubicBezTo>
                  <a:cubicBezTo>
                    <a:pt x="1864" y="1520"/>
                    <a:pt x="1851" y="1437"/>
                    <a:pt x="1837" y="1382"/>
                  </a:cubicBezTo>
                  <a:cubicBezTo>
                    <a:pt x="1782" y="1202"/>
                    <a:pt x="1782" y="1202"/>
                    <a:pt x="1782" y="1202"/>
                  </a:cubicBezTo>
                  <a:cubicBezTo>
                    <a:pt x="1754" y="1147"/>
                    <a:pt x="1726" y="1078"/>
                    <a:pt x="1699" y="1023"/>
                  </a:cubicBezTo>
                  <a:cubicBezTo>
                    <a:pt x="1616" y="857"/>
                    <a:pt x="1616" y="857"/>
                    <a:pt x="1616" y="857"/>
                  </a:cubicBezTo>
                  <a:cubicBezTo>
                    <a:pt x="1574" y="801"/>
                    <a:pt x="1533" y="718"/>
                    <a:pt x="1492" y="677"/>
                  </a:cubicBezTo>
                  <a:cubicBezTo>
                    <a:pt x="1381" y="525"/>
                    <a:pt x="1381" y="525"/>
                    <a:pt x="1381" y="525"/>
                  </a:cubicBezTo>
                  <a:cubicBezTo>
                    <a:pt x="1326" y="470"/>
                    <a:pt x="1271" y="401"/>
                    <a:pt x="1215" y="345"/>
                  </a:cubicBezTo>
                  <a:cubicBezTo>
                    <a:pt x="1063" y="221"/>
                    <a:pt x="1063" y="221"/>
                    <a:pt x="1063" y="221"/>
                  </a:cubicBezTo>
                  <a:cubicBezTo>
                    <a:pt x="870" y="69"/>
                    <a:pt x="870" y="69"/>
                    <a:pt x="746" y="0"/>
                  </a:cubicBezTo>
                  <a:cubicBezTo>
                    <a:pt x="1340" y="345"/>
                    <a:pt x="1561" y="981"/>
                    <a:pt x="1561" y="17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3" name="Freeform 79"/>
            <p:cNvSpPr>
              <a:spLocks noChangeAspect="1"/>
            </p:cNvSpPr>
            <p:nvPr/>
          </p:nvSpPr>
          <p:spPr bwMode="auto">
            <a:xfrm>
              <a:off x="970" y="1271"/>
              <a:ext cx="1022" cy="2353"/>
            </a:xfrm>
            <a:custGeom>
              <a:avLst/>
              <a:gdLst>
                <a:gd name="T0" fmla="*/ 0 w 5316"/>
                <a:gd name="T1" fmla="*/ 0 h 10416"/>
                <a:gd name="T2" fmla="*/ 0 w 5316"/>
                <a:gd name="T3" fmla="*/ 0 h 10416"/>
                <a:gd name="T4" fmla="*/ 0 w 5316"/>
                <a:gd name="T5" fmla="*/ 0 h 10416"/>
                <a:gd name="T6" fmla="*/ 0 w 5316"/>
                <a:gd name="T7" fmla="*/ 0 h 10416"/>
                <a:gd name="T8" fmla="*/ 0 w 5316"/>
                <a:gd name="T9" fmla="*/ 0 h 10416"/>
                <a:gd name="T10" fmla="*/ 0 w 5316"/>
                <a:gd name="T11" fmla="*/ 0 h 10416"/>
                <a:gd name="T12" fmla="*/ 0 w 5316"/>
                <a:gd name="T13" fmla="*/ 0 h 10416"/>
                <a:gd name="T14" fmla="*/ 0 w 5316"/>
                <a:gd name="T15" fmla="*/ 0 h 10416"/>
                <a:gd name="T16" fmla="*/ 0 w 5316"/>
                <a:gd name="T17" fmla="*/ 0 h 104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16"/>
                <a:gd name="T28" fmla="*/ 0 h 10416"/>
                <a:gd name="T29" fmla="*/ 5316 w 5316"/>
                <a:gd name="T30" fmla="*/ 10416 h 104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16" h="10416">
                  <a:moveTo>
                    <a:pt x="1809" y="9961"/>
                  </a:moveTo>
                  <a:cubicBezTo>
                    <a:pt x="4640" y="10416"/>
                    <a:pt x="5247" y="8938"/>
                    <a:pt x="5247" y="8924"/>
                  </a:cubicBezTo>
                  <a:cubicBezTo>
                    <a:pt x="5316" y="8690"/>
                    <a:pt x="5316" y="8690"/>
                    <a:pt x="4626" y="7432"/>
                  </a:cubicBezTo>
                  <a:cubicBezTo>
                    <a:pt x="4267" y="6783"/>
                    <a:pt x="4681" y="6161"/>
                    <a:pt x="4681" y="5526"/>
                  </a:cubicBezTo>
                  <a:cubicBezTo>
                    <a:pt x="4681" y="5056"/>
                    <a:pt x="4488" y="1892"/>
                    <a:pt x="4446" y="1575"/>
                  </a:cubicBezTo>
                  <a:cubicBezTo>
                    <a:pt x="4419" y="1285"/>
                    <a:pt x="4419" y="1285"/>
                    <a:pt x="4281" y="1105"/>
                  </a:cubicBezTo>
                  <a:cubicBezTo>
                    <a:pt x="3632" y="221"/>
                    <a:pt x="345" y="0"/>
                    <a:pt x="110" y="1906"/>
                  </a:cubicBezTo>
                  <a:cubicBezTo>
                    <a:pt x="0" y="2708"/>
                    <a:pt x="386" y="8786"/>
                    <a:pt x="400" y="8814"/>
                  </a:cubicBezTo>
                  <a:cubicBezTo>
                    <a:pt x="428" y="8980"/>
                    <a:pt x="649" y="9767"/>
                    <a:pt x="1809" y="996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4" name="Freeform 80"/>
            <p:cNvSpPr>
              <a:spLocks noChangeAspect="1"/>
            </p:cNvSpPr>
            <p:nvPr/>
          </p:nvSpPr>
          <p:spPr bwMode="auto">
            <a:xfrm>
              <a:off x="983" y="1269"/>
              <a:ext cx="1131" cy="2280"/>
            </a:xfrm>
            <a:custGeom>
              <a:avLst/>
              <a:gdLst>
                <a:gd name="T0" fmla="*/ 0 w 5884"/>
                <a:gd name="T1" fmla="*/ 0 h 10092"/>
                <a:gd name="T2" fmla="*/ 0 w 5884"/>
                <a:gd name="T3" fmla="*/ 0 h 10092"/>
                <a:gd name="T4" fmla="*/ 0 w 5884"/>
                <a:gd name="T5" fmla="*/ 0 h 10092"/>
                <a:gd name="T6" fmla="*/ 0 w 5884"/>
                <a:gd name="T7" fmla="*/ 0 h 10092"/>
                <a:gd name="T8" fmla="*/ 0 w 5884"/>
                <a:gd name="T9" fmla="*/ 0 h 10092"/>
                <a:gd name="T10" fmla="*/ 0 w 5884"/>
                <a:gd name="T11" fmla="*/ 0 h 10092"/>
                <a:gd name="T12" fmla="*/ 0 w 5884"/>
                <a:gd name="T13" fmla="*/ 0 h 10092"/>
                <a:gd name="T14" fmla="*/ 0 w 5884"/>
                <a:gd name="T15" fmla="*/ 0 h 10092"/>
                <a:gd name="T16" fmla="*/ 0 w 5884"/>
                <a:gd name="T17" fmla="*/ 0 h 100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84"/>
                <a:gd name="T28" fmla="*/ 0 h 10092"/>
                <a:gd name="T29" fmla="*/ 5884 w 5884"/>
                <a:gd name="T30" fmla="*/ 10092 h 100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84" h="10092">
                  <a:moveTo>
                    <a:pt x="1492" y="9857"/>
                  </a:moveTo>
                  <a:cubicBezTo>
                    <a:pt x="2569" y="10092"/>
                    <a:pt x="5884" y="9775"/>
                    <a:pt x="4834" y="8104"/>
                  </a:cubicBezTo>
                  <a:cubicBezTo>
                    <a:pt x="4227" y="7110"/>
                    <a:pt x="4227" y="7110"/>
                    <a:pt x="4199" y="6958"/>
                  </a:cubicBezTo>
                  <a:cubicBezTo>
                    <a:pt x="4185" y="6862"/>
                    <a:pt x="4185" y="6710"/>
                    <a:pt x="4254" y="6517"/>
                  </a:cubicBezTo>
                  <a:cubicBezTo>
                    <a:pt x="4475" y="5868"/>
                    <a:pt x="4475" y="5868"/>
                    <a:pt x="4392" y="4432"/>
                  </a:cubicBezTo>
                  <a:cubicBezTo>
                    <a:pt x="4199" y="1367"/>
                    <a:pt x="4157" y="1312"/>
                    <a:pt x="4130" y="1284"/>
                  </a:cubicBezTo>
                  <a:cubicBezTo>
                    <a:pt x="3163" y="0"/>
                    <a:pt x="346" y="415"/>
                    <a:pt x="111" y="1864"/>
                  </a:cubicBezTo>
                  <a:cubicBezTo>
                    <a:pt x="0" y="2582"/>
                    <a:pt x="332" y="8753"/>
                    <a:pt x="346" y="8794"/>
                  </a:cubicBezTo>
                  <a:cubicBezTo>
                    <a:pt x="360" y="8932"/>
                    <a:pt x="539" y="9637"/>
                    <a:pt x="1492" y="985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5" name="Freeform 81"/>
            <p:cNvSpPr>
              <a:spLocks noChangeAspect="1"/>
            </p:cNvSpPr>
            <p:nvPr/>
          </p:nvSpPr>
          <p:spPr bwMode="auto">
            <a:xfrm>
              <a:off x="1010" y="1333"/>
              <a:ext cx="1045" cy="2199"/>
            </a:xfrm>
            <a:custGeom>
              <a:avLst/>
              <a:gdLst>
                <a:gd name="T0" fmla="*/ 0 w 5433"/>
                <a:gd name="T1" fmla="*/ 0 h 9733"/>
                <a:gd name="T2" fmla="*/ 0 w 5433"/>
                <a:gd name="T3" fmla="*/ 0 h 9733"/>
                <a:gd name="T4" fmla="*/ 0 w 5433"/>
                <a:gd name="T5" fmla="*/ 0 h 9733"/>
                <a:gd name="T6" fmla="*/ 0 w 5433"/>
                <a:gd name="T7" fmla="*/ 0 h 9733"/>
                <a:gd name="T8" fmla="*/ 0 w 5433"/>
                <a:gd name="T9" fmla="*/ 0 h 9733"/>
                <a:gd name="T10" fmla="*/ 0 w 5433"/>
                <a:gd name="T11" fmla="*/ 0 h 9733"/>
                <a:gd name="T12" fmla="*/ 0 w 5433"/>
                <a:gd name="T13" fmla="*/ 0 h 9733"/>
                <a:gd name="T14" fmla="*/ 0 w 5433"/>
                <a:gd name="T15" fmla="*/ 0 h 9733"/>
                <a:gd name="T16" fmla="*/ 0 w 5433"/>
                <a:gd name="T17" fmla="*/ 0 h 9733"/>
                <a:gd name="T18" fmla="*/ 0 w 5433"/>
                <a:gd name="T19" fmla="*/ 0 h 9733"/>
                <a:gd name="T20" fmla="*/ 0 w 5433"/>
                <a:gd name="T21" fmla="*/ 0 h 97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33"/>
                <a:gd name="T34" fmla="*/ 0 h 9733"/>
                <a:gd name="T35" fmla="*/ 5433 w 5433"/>
                <a:gd name="T36" fmla="*/ 9733 h 97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33" h="9733">
                  <a:moveTo>
                    <a:pt x="965" y="9401"/>
                  </a:moveTo>
                  <a:cubicBezTo>
                    <a:pt x="1917" y="9733"/>
                    <a:pt x="5433" y="9470"/>
                    <a:pt x="4675" y="7977"/>
                  </a:cubicBezTo>
                  <a:cubicBezTo>
                    <a:pt x="4441" y="7521"/>
                    <a:pt x="3985" y="7203"/>
                    <a:pt x="3889" y="6664"/>
                  </a:cubicBezTo>
                  <a:cubicBezTo>
                    <a:pt x="3861" y="6470"/>
                    <a:pt x="3903" y="6346"/>
                    <a:pt x="3985" y="6138"/>
                  </a:cubicBezTo>
                  <a:cubicBezTo>
                    <a:pt x="4151" y="5627"/>
                    <a:pt x="4165" y="5613"/>
                    <a:pt x="4082" y="4410"/>
                  </a:cubicBezTo>
                  <a:cubicBezTo>
                    <a:pt x="4082" y="4369"/>
                    <a:pt x="3861" y="1106"/>
                    <a:pt x="3779" y="981"/>
                  </a:cubicBezTo>
                  <a:cubicBezTo>
                    <a:pt x="3172" y="110"/>
                    <a:pt x="607" y="0"/>
                    <a:pt x="110" y="1382"/>
                  </a:cubicBezTo>
                  <a:cubicBezTo>
                    <a:pt x="14" y="1645"/>
                    <a:pt x="0" y="2876"/>
                    <a:pt x="14" y="3843"/>
                  </a:cubicBezTo>
                  <a:cubicBezTo>
                    <a:pt x="28" y="5115"/>
                    <a:pt x="97" y="5986"/>
                    <a:pt x="193" y="6470"/>
                  </a:cubicBezTo>
                  <a:cubicBezTo>
                    <a:pt x="317" y="7065"/>
                    <a:pt x="138" y="7673"/>
                    <a:pt x="193" y="8268"/>
                  </a:cubicBezTo>
                  <a:cubicBezTo>
                    <a:pt x="276" y="9014"/>
                    <a:pt x="662" y="9291"/>
                    <a:pt x="965" y="940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6" name="Freeform 114"/>
            <p:cNvSpPr>
              <a:spLocks noChangeAspect="1"/>
            </p:cNvSpPr>
            <p:nvPr/>
          </p:nvSpPr>
          <p:spPr bwMode="auto">
            <a:xfrm>
              <a:off x="1379" y="2591"/>
              <a:ext cx="19" cy="32"/>
            </a:xfrm>
            <a:custGeom>
              <a:avLst/>
              <a:gdLst>
                <a:gd name="T0" fmla="*/ 0 w 100"/>
                <a:gd name="T1" fmla="*/ 0 h 142"/>
                <a:gd name="T2" fmla="*/ 0 w 100"/>
                <a:gd name="T3" fmla="*/ 0 h 142"/>
                <a:gd name="T4" fmla="*/ 0 w 100"/>
                <a:gd name="T5" fmla="*/ 0 h 142"/>
                <a:gd name="T6" fmla="*/ 0 w 100"/>
                <a:gd name="T7" fmla="*/ 0 h 142"/>
                <a:gd name="T8" fmla="*/ 0 w 100"/>
                <a:gd name="T9" fmla="*/ 0 h 142"/>
                <a:gd name="T10" fmla="*/ 0 60000 65536"/>
                <a:gd name="T11" fmla="*/ 0 60000 65536"/>
                <a:gd name="T12" fmla="*/ 0 60000 65536"/>
                <a:gd name="T13" fmla="*/ 0 60000 65536"/>
                <a:gd name="T14" fmla="*/ 0 60000 65536"/>
                <a:gd name="T15" fmla="*/ 0 w 100"/>
                <a:gd name="T16" fmla="*/ 0 h 142"/>
                <a:gd name="T17" fmla="*/ 100 w 100"/>
                <a:gd name="T18" fmla="*/ 142 h 142"/>
              </a:gdLst>
              <a:ahLst/>
              <a:cxnLst>
                <a:cxn ang="T10">
                  <a:pos x="T0" y="T1"/>
                </a:cxn>
                <a:cxn ang="T11">
                  <a:pos x="T2" y="T3"/>
                </a:cxn>
                <a:cxn ang="T12">
                  <a:pos x="T4" y="T5"/>
                </a:cxn>
                <a:cxn ang="T13">
                  <a:pos x="T6" y="T7"/>
                </a:cxn>
                <a:cxn ang="T14">
                  <a:pos x="T8" y="T9"/>
                </a:cxn>
              </a:cxnLst>
              <a:rect l="T15" t="T16" r="T17" b="T18"/>
              <a:pathLst>
                <a:path w="100" h="142">
                  <a:moveTo>
                    <a:pt x="28" y="142"/>
                  </a:moveTo>
                  <a:cubicBezTo>
                    <a:pt x="43" y="142"/>
                    <a:pt x="71" y="128"/>
                    <a:pt x="100" y="114"/>
                  </a:cubicBezTo>
                  <a:cubicBezTo>
                    <a:pt x="71" y="85"/>
                    <a:pt x="43" y="29"/>
                    <a:pt x="14" y="0"/>
                  </a:cubicBezTo>
                  <a:cubicBezTo>
                    <a:pt x="14" y="29"/>
                    <a:pt x="0" y="85"/>
                    <a:pt x="14" y="128"/>
                  </a:cubicBezTo>
                  <a:cubicBezTo>
                    <a:pt x="14" y="128"/>
                    <a:pt x="14" y="128"/>
                    <a:pt x="28" y="14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7" name="Freeform 116"/>
            <p:cNvSpPr>
              <a:spLocks noChangeAspect="1"/>
            </p:cNvSpPr>
            <p:nvPr/>
          </p:nvSpPr>
          <p:spPr bwMode="auto">
            <a:xfrm>
              <a:off x="953" y="1092"/>
              <a:ext cx="1376" cy="2517"/>
            </a:xfrm>
            <a:custGeom>
              <a:avLst/>
              <a:gdLst>
                <a:gd name="T0" fmla="*/ 0 w 7150"/>
                <a:gd name="T1" fmla="*/ 0 h 11142"/>
                <a:gd name="T2" fmla="*/ 0 w 7150"/>
                <a:gd name="T3" fmla="*/ 0 h 11142"/>
                <a:gd name="T4" fmla="*/ 0 w 7150"/>
                <a:gd name="T5" fmla="*/ 0 h 11142"/>
                <a:gd name="T6" fmla="*/ 0 w 7150"/>
                <a:gd name="T7" fmla="*/ 0 h 11142"/>
                <a:gd name="T8" fmla="*/ 0 w 7150"/>
                <a:gd name="T9" fmla="*/ 0 h 11142"/>
                <a:gd name="T10" fmla="*/ 0 w 7150"/>
                <a:gd name="T11" fmla="*/ 0 h 11142"/>
                <a:gd name="T12" fmla="*/ 0 w 7150"/>
                <a:gd name="T13" fmla="*/ 0 h 11142"/>
                <a:gd name="T14" fmla="*/ 0 w 7150"/>
                <a:gd name="T15" fmla="*/ 0 h 11142"/>
                <a:gd name="T16" fmla="*/ 0 w 7150"/>
                <a:gd name="T17" fmla="*/ 0 h 11142"/>
                <a:gd name="T18" fmla="*/ 0 w 7150"/>
                <a:gd name="T19" fmla="*/ 0 h 11142"/>
                <a:gd name="T20" fmla="*/ 0 w 7150"/>
                <a:gd name="T21" fmla="*/ 0 h 11142"/>
                <a:gd name="T22" fmla="*/ 0 w 7150"/>
                <a:gd name="T23" fmla="*/ 0 h 11142"/>
                <a:gd name="T24" fmla="*/ 0 w 7150"/>
                <a:gd name="T25" fmla="*/ 0 h 11142"/>
                <a:gd name="T26" fmla="*/ 0 w 7150"/>
                <a:gd name="T27" fmla="*/ 0 h 11142"/>
                <a:gd name="T28" fmla="*/ 0 w 7150"/>
                <a:gd name="T29" fmla="*/ 0 h 11142"/>
                <a:gd name="T30" fmla="*/ 0 w 7150"/>
                <a:gd name="T31" fmla="*/ 0 h 11142"/>
                <a:gd name="T32" fmla="*/ 0 w 7150"/>
                <a:gd name="T33" fmla="*/ 0 h 11142"/>
                <a:gd name="T34" fmla="*/ 0 w 7150"/>
                <a:gd name="T35" fmla="*/ 0 h 11142"/>
                <a:gd name="T36" fmla="*/ 0 w 7150"/>
                <a:gd name="T37" fmla="*/ 0 h 11142"/>
                <a:gd name="T38" fmla="*/ 0 w 7150"/>
                <a:gd name="T39" fmla="*/ 0 h 11142"/>
                <a:gd name="T40" fmla="*/ 0 w 7150"/>
                <a:gd name="T41" fmla="*/ 0 h 11142"/>
                <a:gd name="T42" fmla="*/ 0 w 7150"/>
                <a:gd name="T43" fmla="*/ 0 h 11142"/>
                <a:gd name="T44" fmla="*/ 0 w 7150"/>
                <a:gd name="T45" fmla="*/ 0 h 11142"/>
                <a:gd name="T46" fmla="*/ 0 w 7150"/>
                <a:gd name="T47" fmla="*/ 0 h 11142"/>
                <a:gd name="T48" fmla="*/ 0 w 7150"/>
                <a:gd name="T49" fmla="*/ 0 h 11142"/>
                <a:gd name="T50" fmla="*/ 0 w 7150"/>
                <a:gd name="T51" fmla="*/ 0 h 11142"/>
                <a:gd name="T52" fmla="*/ 0 w 7150"/>
                <a:gd name="T53" fmla="*/ 0 h 11142"/>
                <a:gd name="T54" fmla="*/ 0 w 7150"/>
                <a:gd name="T55" fmla="*/ 0 h 11142"/>
                <a:gd name="T56" fmla="*/ 0 w 7150"/>
                <a:gd name="T57" fmla="*/ 0 h 11142"/>
                <a:gd name="T58" fmla="*/ 0 w 7150"/>
                <a:gd name="T59" fmla="*/ 0 h 11142"/>
                <a:gd name="T60" fmla="*/ 0 w 7150"/>
                <a:gd name="T61" fmla="*/ 0 h 11142"/>
                <a:gd name="T62" fmla="*/ 0 w 7150"/>
                <a:gd name="T63" fmla="*/ 0 h 11142"/>
                <a:gd name="T64" fmla="*/ 0 w 7150"/>
                <a:gd name="T65" fmla="*/ 0 h 11142"/>
                <a:gd name="T66" fmla="*/ 0 w 7150"/>
                <a:gd name="T67" fmla="*/ 0 h 11142"/>
                <a:gd name="T68" fmla="*/ 0 w 7150"/>
                <a:gd name="T69" fmla="*/ 0 h 11142"/>
                <a:gd name="T70" fmla="*/ 0 w 7150"/>
                <a:gd name="T71" fmla="*/ 0 h 11142"/>
                <a:gd name="T72" fmla="*/ 0 w 7150"/>
                <a:gd name="T73" fmla="*/ 0 h 11142"/>
                <a:gd name="T74" fmla="*/ 0 w 7150"/>
                <a:gd name="T75" fmla="*/ 0 h 11142"/>
                <a:gd name="T76" fmla="*/ 0 w 7150"/>
                <a:gd name="T77" fmla="*/ 0 h 11142"/>
                <a:gd name="T78" fmla="*/ 0 w 7150"/>
                <a:gd name="T79" fmla="*/ 0 h 11142"/>
                <a:gd name="T80" fmla="*/ 0 w 7150"/>
                <a:gd name="T81" fmla="*/ 0 h 11142"/>
                <a:gd name="T82" fmla="*/ 0 w 7150"/>
                <a:gd name="T83" fmla="*/ 0 h 11142"/>
                <a:gd name="T84" fmla="*/ 0 w 7150"/>
                <a:gd name="T85" fmla="*/ 0 h 11142"/>
                <a:gd name="T86" fmla="*/ 0 w 7150"/>
                <a:gd name="T87" fmla="*/ 0 h 11142"/>
                <a:gd name="T88" fmla="*/ 0 w 7150"/>
                <a:gd name="T89" fmla="*/ 0 h 11142"/>
                <a:gd name="T90" fmla="*/ 0 w 7150"/>
                <a:gd name="T91" fmla="*/ 0 h 11142"/>
                <a:gd name="T92" fmla="*/ 0 w 7150"/>
                <a:gd name="T93" fmla="*/ 0 h 11142"/>
                <a:gd name="T94" fmla="*/ 0 w 7150"/>
                <a:gd name="T95" fmla="*/ 0 h 11142"/>
                <a:gd name="T96" fmla="*/ 0 w 7150"/>
                <a:gd name="T97" fmla="*/ 0 h 111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50"/>
                <a:gd name="T148" fmla="*/ 0 h 11142"/>
                <a:gd name="T149" fmla="*/ 7150 w 7150"/>
                <a:gd name="T150" fmla="*/ 11142 h 111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50" h="11142">
                  <a:moveTo>
                    <a:pt x="5936" y="788"/>
                  </a:moveTo>
                  <a:cubicBezTo>
                    <a:pt x="6060" y="871"/>
                    <a:pt x="6239" y="982"/>
                    <a:pt x="6405" y="1134"/>
                  </a:cubicBezTo>
                  <a:cubicBezTo>
                    <a:pt x="6529" y="1272"/>
                    <a:pt x="6529" y="1272"/>
                    <a:pt x="6529" y="1272"/>
                  </a:cubicBezTo>
                  <a:cubicBezTo>
                    <a:pt x="6585" y="1327"/>
                    <a:pt x="6640" y="1396"/>
                    <a:pt x="6681" y="1465"/>
                  </a:cubicBezTo>
                  <a:cubicBezTo>
                    <a:pt x="6792" y="1617"/>
                    <a:pt x="6792" y="1617"/>
                    <a:pt x="6792" y="1617"/>
                  </a:cubicBezTo>
                  <a:cubicBezTo>
                    <a:pt x="6819" y="1673"/>
                    <a:pt x="6861" y="1742"/>
                    <a:pt x="6888" y="1811"/>
                  </a:cubicBezTo>
                  <a:cubicBezTo>
                    <a:pt x="6957" y="1977"/>
                    <a:pt x="6957" y="1977"/>
                    <a:pt x="6957" y="1977"/>
                  </a:cubicBezTo>
                  <a:cubicBezTo>
                    <a:pt x="6971" y="2032"/>
                    <a:pt x="6999" y="2115"/>
                    <a:pt x="7026" y="2170"/>
                  </a:cubicBezTo>
                  <a:cubicBezTo>
                    <a:pt x="7068" y="2350"/>
                    <a:pt x="7068" y="2350"/>
                    <a:pt x="7068" y="2350"/>
                  </a:cubicBezTo>
                  <a:cubicBezTo>
                    <a:pt x="7068" y="2405"/>
                    <a:pt x="7081" y="2488"/>
                    <a:pt x="7095" y="2544"/>
                  </a:cubicBezTo>
                  <a:cubicBezTo>
                    <a:pt x="7109" y="2737"/>
                    <a:pt x="7109" y="2737"/>
                    <a:pt x="7109" y="2737"/>
                  </a:cubicBezTo>
                  <a:cubicBezTo>
                    <a:pt x="7109" y="2792"/>
                    <a:pt x="7123" y="2875"/>
                    <a:pt x="7123" y="2931"/>
                  </a:cubicBezTo>
                  <a:cubicBezTo>
                    <a:pt x="7123" y="3138"/>
                    <a:pt x="7123" y="3138"/>
                    <a:pt x="7123" y="3138"/>
                  </a:cubicBezTo>
                  <a:cubicBezTo>
                    <a:pt x="7123" y="3193"/>
                    <a:pt x="7123" y="3276"/>
                    <a:pt x="7109" y="3332"/>
                  </a:cubicBezTo>
                  <a:cubicBezTo>
                    <a:pt x="7109" y="3553"/>
                    <a:pt x="7109" y="3553"/>
                    <a:pt x="7109" y="3553"/>
                  </a:cubicBezTo>
                  <a:cubicBezTo>
                    <a:pt x="7109" y="3608"/>
                    <a:pt x="7109" y="3691"/>
                    <a:pt x="7109" y="3760"/>
                  </a:cubicBezTo>
                  <a:cubicBezTo>
                    <a:pt x="7109" y="3981"/>
                    <a:pt x="7109" y="3981"/>
                    <a:pt x="7109" y="3981"/>
                  </a:cubicBezTo>
                  <a:cubicBezTo>
                    <a:pt x="7109" y="4050"/>
                    <a:pt x="7109" y="4133"/>
                    <a:pt x="7095" y="4202"/>
                  </a:cubicBezTo>
                  <a:cubicBezTo>
                    <a:pt x="7095" y="4424"/>
                    <a:pt x="7095" y="4424"/>
                    <a:pt x="7095" y="4424"/>
                  </a:cubicBezTo>
                  <a:cubicBezTo>
                    <a:pt x="7095" y="4493"/>
                    <a:pt x="7095" y="4590"/>
                    <a:pt x="7081" y="4659"/>
                  </a:cubicBezTo>
                  <a:cubicBezTo>
                    <a:pt x="7081" y="4894"/>
                    <a:pt x="7081" y="4894"/>
                    <a:pt x="7081" y="4894"/>
                  </a:cubicBezTo>
                  <a:cubicBezTo>
                    <a:pt x="7068" y="4963"/>
                    <a:pt x="7068" y="5060"/>
                    <a:pt x="7068" y="5129"/>
                  </a:cubicBezTo>
                  <a:cubicBezTo>
                    <a:pt x="7054" y="5364"/>
                    <a:pt x="7054" y="5364"/>
                    <a:pt x="7054" y="5364"/>
                  </a:cubicBezTo>
                  <a:cubicBezTo>
                    <a:pt x="7054" y="5447"/>
                    <a:pt x="7040" y="5543"/>
                    <a:pt x="7040" y="5612"/>
                  </a:cubicBezTo>
                  <a:cubicBezTo>
                    <a:pt x="7026" y="5875"/>
                    <a:pt x="7026" y="5875"/>
                    <a:pt x="7026" y="5875"/>
                  </a:cubicBezTo>
                  <a:cubicBezTo>
                    <a:pt x="7012" y="5944"/>
                    <a:pt x="7012" y="6055"/>
                    <a:pt x="6999" y="6124"/>
                  </a:cubicBezTo>
                  <a:cubicBezTo>
                    <a:pt x="6985" y="6387"/>
                    <a:pt x="6985" y="6387"/>
                    <a:pt x="6985" y="6387"/>
                  </a:cubicBezTo>
                  <a:cubicBezTo>
                    <a:pt x="6971" y="6469"/>
                    <a:pt x="6957" y="6580"/>
                    <a:pt x="6957" y="6663"/>
                  </a:cubicBezTo>
                  <a:cubicBezTo>
                    <a:pt x="6930" y="6926"/>
                    <a:pt x="6930" y="6926"/>
                    <a:pt x="6930" y="6926"/>
                  </a:cubicBezTo>
                  <a:cubicBezTo>
                    <a:pt x="6916" y="7009"/>
                    <a:pt x="6902" y="7119"/>
                    <a:pt x="6902" y="7202"/>
                  </a:cubicBezTo>
                  <a:cubicBezTo>
                    <a:pt x="6861" y="7492"/>
                    <a:pt x="6861" y="7492"/>
                    <a:pt x="6861" y="7492"/>
                  </a:cubicBezTo>
                  <a:cubicBezTo>
                    <a:pt x="6847" y="7575"/>
                    <a:pt x="6833" y="7700"/>
                    <a:pt x="6833" y="7783"/>
                  </a:cubicBezTo>
                  <a:cubicBezTo>
                    <a:pt x="6805" y="7990"/>
                    <a:pt x="6805" y="7990"/>
                    <a:pt x="6805" y="7990"/>
                  </a:cubicBezTo>
                  <a:cubicBezTo>
                    <a:pt x="6792" y="8142"/>
                    <a:pt x="6792" y="8142"/>
                    <a:pt x="6792" y="8142"/>
                  </a:cubicBezTo>
                  <a:cubicBezTo>
                    <a:pt x="6792" y="8363"/>
                    <a:pt x="6792" y="8363"/>
                    <a:pt x="6792" y="8363"/>
                  </a:cubicBezTo>
                  <a:cubicBezTo>
                    <a:pt x="6778" y="8419"/>
                    <a:pt x="6778" y="8515"/>
                    <a:pt x="6778" y="8571"/>
                  </a:cubicBezTo>
                  <a:cubicBezTo>
                    <a:pt x="6778" y="8792"/>
                    <a:pt x="6778" y="8792"/>
                    <a:pt x="6778" y="8792"/>
                  </a:cubicBezTo>
                  <a:cubicBezTo>
                    <a:pt x="6764" y="8861"/>
                    <a:pt x="6764" y="8958"/>
                    <a:pt x="6750" y="9013"/>
                  </a:cubicBezTo>
                  <a:cubicBezTo>
                    <a:pt x="6736" y="9234"/>
                    <a:pt x="6736" y="9234"/>
                    <a:pt x="6736" y="9234"/>
                  </a:cubicBezTo>
                  <a:cubicBezTo>
                    <a:pt x="6723" y="9303"/>
                    <a:pt x="6709" y="9386"/>
                    <a:pt x="6695" y="9455"/>
                  </a:cubicBezTo>
                  <a:cubicBezTo>
                    <a:pt x="6640" y="9663"/>
                    <a:pt x="6640" y="9663"/>
                    <a:pt x="6640" y="9663"/>
                  </a:cubicBezTo>
                  <a:cubicBezTo>
                    <a:pt x="6612" y="9732"/>
                    <a:pt x="6571" y="9815"/>
                    <a:pt x="6543" y="9884"/>
                  </a:cubicBezTo>
                  <a:cubicBezTo>
                    <a:pt x="6447" y="10064"/>
                    <a:pt x="6447" y="10064"/>
                    <a:pt x="6447" y="10064"/>
                  </a:cubicBezTo>
                  <a:cubicBezTo>
                    <a:pt x="6377" y="10133"/>
                    <a:pt x="6295" y="10243"/>
                    <a:pt x="6239" y="10312"/>
                  </a:cubicBezTo>
                  <a:cubicBezTo>
                    <a:pt x="6101" y="10437"/>
                    <a:pt x="6101" y="10437"/>
                    <a:pt x="6101" y="10437"/>
                  </a:cubicBezTo>
                  <a:cubicBezTo>
                    <a:pt x="5922" y="10575"/>
                    <a:pt x="5881" y="10603"/>
                    <a:pt x="5660" y="10713"/>
                  </a:cubicBezTo>
                  <a:cubicBezTo>
                    <a:pt x="5522" y="10782"/>
                    <a:pt x="5522" y="10782"/>
                    <a:pt x="5522" y="10782"/>
                  </a:cubicBezTo>
                  <a:cubicBezTo>
                    <a:pt x="5177" y="10921"/>
                    <a:pt x="4901" y="11004"/>
                    <a:pt x="4376" y="11087"/>
                  </a:cubicBezTo>
                  <a:cubicBezTo>
                    <a:pt x="4224" y="11100"/>
                    <a:pt x="4224" y="11100"/>
                    <a:pt x="4224" y="11100"/>
                  </a:cubicBezTo>
                  <a:cubicBezTo>
                    <a:pt x="4183" y="11100"/>
                    <a:pt x="4114" y="11114"/>
                    <a:pt x="4072" y="11114"/>
                  </a:cubicBezTo>
                  <a:cubicBezTo>
                    <a:pt x="3921" y="11128"/>
                    <a:pt x="3921" y="11128"/>
                    <a:pt x="3921" y="11128"/>
                  </a:cubicBezTo>
                  <a:cubicBezTo>
                    <a:pt x="3879" y="11128"/>
                    <a:pt x="3824" y="11128"/>
                    <a:pt x="3783" y="11128"/>
                  </a:cubicBezTo>
                  <a:cubicBezTo>
                    <a:pt x="3644" y="11128"/>
                    <a:pt x="3644" y="11128"/>
                    <a:pt x="3644" y="11128"/>
                  </a:cubicBezTo>
                  <a:cubicBezTo>
                    <a:pt x="3603" y="11128"/>
                    <a:pt x="3548" y="11142"/>
                    <a:pt x="3506" y="11142"/>
                  </a:cubicBezTo>
                  <a:cubicBezTo>
                    <a:pt x="3368" y="11128"/>
                    <a:pt x="3368" y="11128"/>
                    <a:pt x="3368" y="11128"/>
                  </a:cubicBezTo>
                  <a:cubicBezTo>
                    <a:pt x="3327" y="11128"/>
                    <a:pt x="3272" y="11128"/>
                    <a:pt x="3230" y="11128"/>
                  </a:cubicBezTo>
                  <a:cubicBezTo>
                    <a:pt x="3092" y="11114"/>
                    <a:pt x="3092" y="11114"/>
                    <a:pt x="3092" y="11114"/>
                  </a:cubicBezTo>
                  <a:cubicBezTo>
                    <a:pt x="3051" y="11114"/>
                    <a:pt x="2996" y="11114"/>
                    <a:pt x="2954" y="11100"/>
                  </a:cubicBezTo>
                  <a:cubicBezTo>
                    <a:pt x="2802" y="11087"/>
                    <a:pt x="2802" y="11087"/>
                    <a:pt x="2802" y="11087"/>
                  </a:cubicBezTo>
                  <a:cubicBezTo>
                    <a:pt x="2761" y="11087"/>
                    <a:pt x="2706" y="11073"/>
                    <a:pt x="2664" y="11073"/>
                  </a:cubicBezTo>
                  <a:cubicBezTo>
                    <a:pt x="2513" y="11045"/>
                    <a:pt x="2513" y="11045"/>
                    <a:pt x="2513" y="11045"/>
                  </a:cubicBezTo>
                  <a:cubicBezTo>
                    <a:pt x="2471" y="11045"/>
                    <a:pt x="2402" y="11031"/>
                    <a:pt x="2361" y="11017"/>
                  </a:cubicBezTo>
                  <a:cubicBezTo>
                    <a:pt x="2209" y="10976"/>
                    <a:pt x="2209" y="10976"/>
                    <a:pt x="2209" y="10976"/>
                  </a:cubicBezTo>
                  <a:cubicBezTo>
                    <a:pt x="2154" y="10962"/>
                    <a:pt x="2085" y="10948"/>
                    <a:pt x="2043" y="10934"/>
                  </a:cubicBezTo>
                  <a:cubicBezTo>
                    <a:pt x="1864" y="10893"/>
                    <a:pt x="1864" y="10893"/>
                    <a:pt x="1864" y="10893"/>
                  </a:cubicBezTo>
                  <a:cubicBezTo>
                    <a:pt x="1809" y="10865"/>
                    <a:pt x="1740" y="10838"/>
                    <a:pt x="1684" y="10824"/>
                  </a:cubicBezTo>
                  <a:cubicBezTo>
                    <a:pt x="1505" y="10741"/>
                    <a:pt x="1505" y="10741"/>
                    <a:pt x="1505" y="10741"/>
                  </a:cubicBezTo>
                  <a:cubicBezTo>
                    <a:pt x="1450" y="10713"/>
                    <a:pt x="1367" y="10672"/>
                    <a:pt x="1312" y="10644"/>
                  </a:cubicBezTo>
                  <a:cubicBezTo>
                    <a:pt x="1132" y="10534"/>
                    <a:pt x="1132" y="10534"/>
                    <a:pt x="1132" y="10534"/>
                  </a:cubicBezTo>
                  <a:cubicBezTo>
                    <a:pt x="925" y="10382"/>
                    <a:pt x="911" y="10354"/>
                    <a:pt x="787" y="10229"/>
                  </a:cubicBezTo>
                  <a:cubicBezTo>
                    <a:pt x="663" y="10077"/>
                    <a:pt x="663" y="10077"/>
                    <a:pt x="663" y="10077"/>
                  </a:cubicBezTo>
                  <a:cubicBezTo>
                    <a:pt x="622" y="9994"/>
                    <a:pt x="553" y="9884"/>
                    <a:pt x="525" y="9815"/>
                  </a:cubicBezTo>
                  <a:cubicBezTo>
                    <a:pt x="442" y="9621"/>
                    <a:pt x="442" y="9621"/>
                    <a:pt x="442" y="9621"/>
                  </a:cubicBezTo>
                  <a:cubicBezTo>
                    <a:pt x="428" y="9538"/>
                    <a:pt x="401" y="9442"/>
                    <a:pt x="387" y="9372"/>
                  </a:cubicBezTo>
                  <a:cubicBezTo>
                    <a:pt x="359" y="9165"/>
                    <a:pt x="359" y="9165"/>
                    <a:pt x="359" y="9165"/>
                  </a:cubicBezTo>
                  <a:cubicBezTo>
                    <a:pt x="346" y="9096"/>
                    <a:pt x="332" y="8999"/>
                    <a:pt x="332" y="8930"/>
                  </a:cubicBezTo>
                  <a:cubicBezTo>
                    <a:pt x="318" y="8723"/>
                    <a:pt x="318" y="8723"/>
                    <a:pt x="318" y="8723"/>
                  </a:cubicBezTo>
                  <a:cubicBezTo>
                    <a:pt x="318" y="8654"/>
                    <a:pt x="318" y="8557"/>
                    <a:pt x="318" y="8502"/>
                  </a:cubicBezTo>
                  <a:cubicBezTo>
                    <a:pt x="304" y="8280"/>
                    <a:pt x="304" y="8280"/>
                    <a:pt x="304" y="8280"/>
                  </a:cubicBezTo>
                  <a:cubicBezTo>
                    <a:pt x="304" y="8211"/>
                    <a:pt x="304" y="8128"/>
                    <a:pt x="304" y="8059"/>
                  </a:cubicBezTo>
                  <a:cubicBezTo>
                    <a:pt x="277" y="7852"/>
                    <a:pt x="277" y="7852"/>
                    <a:pt x="277" y="7852"/>
                  </a:cubicBezTo>
                  <a:cubicBezTo>
                    <a:pt x="277" y="7769"/>
                    <a:pt x="277" y="7769"/>
                    <a:pt x="277" y="7769"/>
                  </a:cubicBezTo>
                  <a:cubicBezTo>
                    <a:pt x="235" y="7479"/>
                    <a:pt x="235" y="7479"/>
                    <a:pt x="235" y="7479"/>
                  </a:cubicBezTo>
                  <a:cubicBezTo>
                    <a:pt x="235" y="7396"/>
                    <a:pt x="221" y="7285"/>
                    <a:pt x="208" y="7202"/>
                  </a:cubicBezTo>
                  <a:cubicBezTo>
                    <a:pt x="180" y="6926"/>
                    <a:pt x="180" y="6926"/>
                    <a:pt x="180" y="6926"/>
                  </a:cubicBezTo>
                  <a:cubicBezTo>
                    <a:pt x="166" y="6843"/>
                    <a:pt x="152" y="6732"/>
                    <a:pt x="152" y="6649"/>
                  </a:cubicBezTo>
                  <a:cubicBezTo>
                    <a:pt x="125" y="6373"/>
                    <a:pt x="125" y="6373"/>
                    <a:pt x="125" y="6373"/>
                  </a:cubicBezTo>
                  <a:cubicBezTo>
                    <a:pt x="125" y="6304"/>
                    <a:pt x="111" y="6193"/>
                    <a:pt x="111" y="6110"/>
                  </a:cubicBezTo>
                  <a:cubicBezTo>
                    <a:pt x="83" y="5861"/>
                    <a:pt x="83" y="5861"/>
                    <a:pt x="83" y="5861"/>
                  </a:cubicBezTo>
                  <a:cubicBezTo>
                    <a:pt x="83" y="5778"/>
                    <a:pt x="69" y="5682"/>
                    <a:pt x="69" y="5612"/>
                  </a:cubicBezTo>
                  <a:cubicBezTo>
                    <a:pt x="56" y="5364"/>
                    <a:pt x="56" y="5364"/>
                    <a:pt x="56" y="5364"/>
                  </a:cubicBezTo>
                  <a:cubicBezTo>
                    <a:pt x="56" y="5281"/>
                    <a:pt x="42" y="5184"/>
                    <a:pt x="42" y="5115"/>
                  </a:cubicBezTo>
                  <a:cubicBezTo>
                    <a:pt x="28" y="4880"/>
                    <a:pt x="28" y="4880"/>
                    <a:pt x="28" y="4880"/>
                  </a:cubicBezTo>
                  <a:cubicBezTo>
                    <a:pt x="28" y="4811"/>
                    <a:pt x="28" y="4714"/>
                    <a:pt x="28" y="4645"/>
                  </a:cubicBezTo>
                  <a:cubicBezTo>
                    <a:pt x="14" y="4410"/>
                    <a:pt x="14" y="4410"/>
                    <a:pt x="14" y="4410"/>
                  </a:cubicBezTo>
                  <a:cubicBezTo>
                    <a:pt x="14" y="4341"/>
                    <a:pt x="14" y="4258"/>
                    <a:pt x="14" y="4189"/>
                  </a:cubicBezTo>
                  <a:cubicBezTo>
                    <a:pt x="0" y="3967"/>
                    <a:pt x="0" y="3967"/>
                    <a:pt x="0" y="3967"/>
                  </a:cubicBezTo>
                  <a:cubicBezTo>
                    <a:pt x="0" y="3898"/>
                    <a:pt x="0" y="3815"/>
                    <a:pt x="0" y="3746"/>
                  </a:cubicBezTo>
                  <a:cubicBezTo>
                    <a:pt x="0" y="3539"/>
                    <a:pt x="0" y="3539"/>
                    <a:pt x="0" y="3539"/>
                  </a:cubicBezTo>
                  <a:cubicBezTo>
                    <a:pt x="0" y="3470"/>
                    <a:pt x="0" y="3387"/>
                    <a:pt x="0" y="3332"/>
                  </a:cubicBezTo>
                  <a:cubicBezTo>
                    <a:pt x="0" y="3124"/>
                    <a:pt x="0" y="3124"/>
                    <a:pt x="0" y="3124"/>
                  </a:cubicBezTo>
                  <a:cubicBezTo>
                    <a:pt x="0" y="3055"/>
                    <a:pt x="0" y="2986"/>
                    <a:pt x="0" y="2917"/>
                  </a:cubicBezTo>
                  <a:cubicBezTo>
                    <a:pt x="0" y="2737"/>
                    <a:pt x="0" y="2737"/>
                    <a:pt x="0" y="2737"/>
                  </a:cubicBezTo>
                  <a:cubicBezTo>
                    <a:pt x="14" y="2668"/>
                    <a:pt x="14" y="2599"/>
                    <a:pt x="28" y="2530"/>
                  </a:cubicBezTo>
                  <a:cubicBezTo>
                    <a:pt x="56" y="2350"/>
                    <a:pt x="56" y="2350"/>
                    <a:pt x="56" y="2350"/>
                  </a:cubicBezTo>
                  <a:cubicBezTo>
                    <a:pt x="69" y="2295"/>
                    <a:pt x="83" y="2212"/>
                    <a:pt x="97" y="2157"/>
                  </a:cubicBezTo>
                  <a:cubicBezTo>
                    <a:pt x="152" y="1977"/>
                    <a:pt x="152" y="1977"/>
                    <a:pt x="152" y="1977"/>
                  </a:cubicBezTo>
                  <a:cubicBezTo>
                    <a:pt x="180" y="1922"/>
                    <a:pt x="208" y="1852"/>
                    <a:pt x="235" y="1797"/>
                  </a:cubicBezTo>
                  <a:cubicBezTo>
                    <a:pt x="318" y="1631"/>
                    <a:pt x="318" y="1631"/>
                    <a:pt x="318" y="1631"/>
                  </a:cubicBezTo>
                  <a:cubicBezTo>
                    <a:pt x="359" y="1576"/>
                    <a:pt x="401" y="1507"/>
                    <a:pt x="442" y="1452"/>
                  </a:cubicBezTo>
                  <a:cubicBezTo>
                    <a:pt x="553" y="1300"/>
                    <a:pt x="553" y="1300"/>
                    <a:pt x="553" y="1300"/>
                  </a:cubicBezTo>
                  <a:cubicBezTo>
                    <a:pt x="608" y="1244"/>
                    <a:pt x="677" y="1175"/>
                    <a:pt x="732" y="1120"/>
                  </a:cubicBezTo>
                  <a:cubicBezTo>
                    <a:pt x="870" y="995"/>
                    <a:pt x="870" y="995"/>
                    <a:pt x="870" y="995"/>
                  </a:cubicBezTo>
                  <a:cubicBezTo>
                    <a:pt x="953" y="940"/>
                    <a:pt x="1050" y="871"/>
                    <a:pt x="1146" y="816"/>
                  </a:cubicBezTo>
                  <a:cubicBezTo>
                    <a:pt x="1298" y="733"/>
                    <a:pt x="1298" y="733"/>
                    <a:pt x="1298" y="733"/>
                  </a:cubicBezTo>
                  <a:cubicBezTo>
                    <a:pt x="1408" y="677"/>
                    <a:pt x="1588" y="595"/>
                    <a:pt x="1795" y="525"/>
                  </a:cubicBezTo>
                  <a:cubicBezTo>
                    <a:pt x="1947" y="484"/>
                    <a:pt x="1947" y="484"/>
                    <a:pt x="1947" y="484"/>
                  </a:cubicBezTo>
                  <a:cubicBezTo>
                    <a:pt x="2181" y="415"/>
                    <a:pt x="2347" y="373"/>
                    <a:pt x="2651" y="332"/>
                  </a:cubicBezTo>
                  <a:cubicBezTo>
                    <a:pt x="2816" y="318"/>
                    <a:pt x="2816" y="318"/>
                    <a:pt x="2816" y="318"/>
                  </a:cubicBezTo>
                  <a:cubicBezTo>
                    <a:pt x="2872" y="304"/>
                    <a:pt x="2941" y="304"/>
                    <a:pt x="2982" y="304"/>
                  </a:cubicBezTo>
                  <a:cubicBezTo>
                    <a:pt x="3134" y="290"/>
                    <a:pt x="3134" y="290"/>
                    <a:pt x="3134" y="290"/>
                  </a:cubicBezTo>
                  <a:cubicBezTo>
                    <a:pt x="3189" y="290"/>
                    <a:pt x="3244" y="277"/>
                    <a:pt x="3299" y="277"/>
                  </a:cubicBezTo>
                  <a:cubicBezTo>
                    <a:pt x="3451" y="277"/>
                    <a:pt x="3451" y="277"/>
                    <a:pt x="3451" y="277"/>
                  </a:cubicBezTo>
                  <a:cubicBezTo>
                    <a:pt x="3493" y="277"/>
                    <a:pt x="3562" y="277"/>
                    <a:pt x="3603" y="277"/>
                  </a:cubicBezTo>
                  <a:cubicBezTo>
                    <a:pt x="3755" y="277"/>
                    <a:pt x="3755" y="277"/>
                    <a:pt x="3755" y="277"/>
                  </a:cubicBezTo>
                  <a:cubicBezTo>
                    <a:pt x="3810" y="277"/>
                    <a:pt x="3865" y="277"/>
                    <a:pt x="3907" y="290"/>
                  </a:cubicBezTo>
                  <a:cubicBezTo>
                    <a:pt x="4059" y="290"/>
                    <a:pt x="4059" y="290"/>
                    <a:pt x="4059" y="290"/>
                  </a:cubicBezTo>
                  <a:cubicBezTo>
                    <a:pt x="4114" y="304"/>
                    <a:pt x="4169" y="304"/>
                    <a:pt x="4210" y="304"/>
                  </a:cubicBezTo>
                  <a:cubicBezTo>
                    <a:pt x="4362" y="318"/>
                    <a:pt x="4362" y="318"/>
                    <a:pt x="4362" y="318"/>
                  </a:cubicBezTo>
                  <a:cubicBezTo>
                    <a:pt x="4417" y="332"/>
                    <a:pt x="4473" y="332"/>
                    <a:pt x="4528" y="346"/>
                  </a:cubicBezTo>
                  <a:cubicBezTo>
                    <a:pt x="4680" y="373"/>
                    <a:pt x="4680" y="373"/>
                    <a:pt x="4680" y="373"/>
                  </a:cubicBezTo>
                  <a:cubicBezTo>
                    <a:pt x="4721" y="373"/>
                    <a:pt x="4790" y="387"/>
                    <a:pt x="4845" y="401"/>
                  </a:cubicBezTo>
                  <a:cubicBezTo>
                    <a:pt x="4997" y="442"/>
                    <a:pt x="4997" y="442"/>
                    <a:pt x="4997" y="442"/>
                  </a:cubicBezTo>
                  <a:cubicBezTo>
                    <a:pt x="5052" y="456"/>
                    <a:pt x="5121" y="470"/>
                    <a:pt x="5177" y="484"/>
                  </a:cubicBezTo>
                  <a:cubicBezTo>
                    <a:pt x="5342" y="539"/>
                    <a:pt x="5342" y="539"/>
                    <a:pt x="5342" y="539"/>
                  </a:cubicBezTo>
                  <a:cubicBezTo>
                    <a:pt x="5397" y="553"/>
                    <a:pt x="5480" y="581"/>
                    <a:pt x="5536" y="608"/>
                  </a:cubicBezTo>
                  <a:cubicBezTo>
                    <a:pt x="5701" y="677"/>
                    <a:pt x="5701" y="677"/>
                    <a:pt x="5701" y="677"/>
                  </a:cubicBezTo>
                  <a:cubicBezTo>
                    <a:pt x="5770" y="705"/>
                    <a:pt x="5867" y="760"/>
                    <a:pt x="5936" y="788"/>
                  </a:cubicBezTo>
                  <a:cubicBezTo>
                    <a:pt x="5825" y="733"/>
                    <a:pt x="5701" y="677"/>
                    <a:pt x="5563" y="636"/>
                  </a:cubicBezTo>
                  <a:cubicBezTo>
                    <a:pt x="5508" y="622"/>
                    <a:pt x="5425" y="595"/>
                    <a:pt x="5370" y="581"/>
                  </a:cubicBezTo>
                  <a:cubicBezTo>
                    <a:pt x="3120" y="0"/>
                    <a:pt x="442" y="912"/>
                    <a:pt x="1657" y="3055"/>
                  </a:cubicBezTo>
                  <a:cubicBezTo>
                    <a:pt x="2140" y="3926"/>
                    <a:pt x="2140" y="3926"/>
                    <a:pt x="2388" y="6193"/>
                  </a:cubicBezTo>
                  <a:cubicBezTo>
                    <a:pt x="2457" y="6829"/>
                    <a:pt x="2554" y="7451"/>
                    <a:pt x="2609" y="8073"/>
                  </a:cubicBezTo>
                  <a:cubicBezTo>
                    <a:pt x="2664" y="8640"/>
                    <a:pt x="2057" y="9179"/>
                    <a:pt x="2540" y="9773"/>
                  </a:cubicBezTo>
                  <a:cubicBezTo>
                    <a:pt x="3493" y="10934"/>
                    <a:pt x="6322" y="10755"/>
                    <a:pt x="6654" y="9165"/>
                  </a:cubicBezTo>
                  <a:cubicBezTo>
                    <a:pt x="6750" y="8667"/>
                    <a:pt x="7150" y="3166"/>
                    <a:pt x="7068" y="2502"/>
                  </a:cubicBezTo>
                  <a:cubicBezTo>
                    <a:pt x="6930" y="1355"/>
                    <a:pt x="6170" y="857"/>
                    <a:pt x="5563" y="636"/>
                  </a:cubicBezTo>
                  <a:cubicBezTo>
                    <a:pt x="5701" y="677"/>
                    <a:pt x="5825" y="733"/>
                    <a:pt x="5936" y="78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8" name="Freeform 117"/>
            <p:cNvSpPr>
              <a:spLocks noChangeAspect="1"/>
            </p:cNvSpPr>
            <p:nvPr/>
          </p:nvSpPr>
          <p:spPr bwMode="auto">
            <a:xfrm>
              <a:off x="953" y="1062"/>
              <a:ext cx="1416" cy="2547"/>
            </a:xfrm>
            <a:custGeom>
              <a:avLst/>
              <a:gdLst>
                <a:gd name="T0" fmla="*/ 0 w 7359"/>
                <a:gd name="T1" fmla="*/ 0 h 11275"/>
                <a:gd name="T2" fmla="*/ 0 w 7359"/>
                <a:gd name="T3" fmla="*/ 0 h 11275"/>
                <a:gd name="T4" fmla="*/ 0 w 7359"/>
                <a:gd name="T5" fmla="*/ 0 h 11275"/>
                <a:gd name="T6" fmla="*/ 0 w 7359"/>
                <a:gd name="T7" fmla="*/ 0 h 11275"/>
                <a:gd name="T8" fmla="*/ 0 w 7359"/>
                <a:gd name="T9" fmla="*/ 0 h 11275"/>
                <a:gd name="T10" fmla="*/ 0 w 7359"/>
                <a:gd name="T11" fmla="*/ 0 h 11275"/>
                <a:gd name="T12" fmla="*/ 0 w 7359"/>
                <a:gd name="T13" fmla="*/ 0 h 11275"/>
                <a:gd name="T14" fmla="*/ 0 w 7359"/>
                <a:gd name="T15" fmla="*/ 0 h 11275"/>
                <a:gd name="T16" fmla="*/ 0 w 7359"/>
                <a:gd name="T17" fmla="*/ 0 h 11275"/>
                <a:gd name="T18" fmla="*/ 0 w 7359"/>
                <a:gd name="T19" fmla="*/ 0 h 11275"/>
                <a:gd name="T20" fmla="*/ 0 w 7359"/>
                <a:gd name="T21" fmla="*/ 0 h 11275"/>
                <a:gd name="T22" fmla="*/ 0 w 7359"/>
                <a:gd name="T23" fmla="*/ 0 h 11275"/>
                <a:gd name="T24" fmla="*/ 0 w 7359"/>
                <a:gd name="T25" fmla="*/ 0 h 11275"/>
                <a:gd name="T26" fmla="*/ 0 w 7359"/>
                <a:gd name="T27" fmla="*/ 0 h 11275"/>
                <a:gd name="T28" fmla="*/ 0 w 7359"/>
                <a:gd name="T29" fmla="*/ 0 h 11275"/>
                <a:gd name="T30" fmla="*/ 0 w 7359"/>
                <a:gd name="T31" fmla="*/ 0 h 11275"/>
                <a:gd name="T32" fmla="*/ 0 w 7359"/>
                <a:gd name="T33" fmla="*/ 0 h 11275"/>
                <a:gd name="T34" fmla="*/ 0 w 7359"/>
                <a:gd name="T35" fmla="*/ 0 h 11275"/>
                <a:gd name="T36" fmla="*/ 0 w 7359"/>
                <a:gd name="T37" fmla="*/ 0 h 11275"/>
                <a:gd name="T38" fmla="*/ 0 w 7359"/>
                <a:gd name="T39" fmla="*/ 0 h 11275"/>
                <a:gd name="T40" fmla="*/ 0 w 7359"/>
                <a:gd name="T41" fmla="*/ 0 h 11275"/>
                <a:gd name="T42" fmla="*/ 0 w 7359"/>
                <a:gd name="T43" fmla="*/ 0 h 11275"/>
                <a:gd name="T44" fmla="*/ 0 w 7359"/>
                <a:gd name="T45" fmla="*/ 0 h 11275"/>
                <a:gd name="T46" fmla="*/ 0 w 7359"/>
                <a:gd name="T47" fmla="*/ 0 h 11275"/>
                <a:gd name="T48" fmla="*/ 0 w 7359"/>
                <a:gd name="T49" fmla="*/ 0 h 11275"/>
                <a:gd name="T50" fmla="*/ 0 w 7359"/>
                <a:gd name="T51" fmla="*/ 0 h 11275"/>
                <a:gd name="T52" fmla="*/ 0 w 7359"/>
                <a:gd name="T53" fmla="*/ 0 h 11275"/>
                <a:gd name="T54" fmla="*/ 0 w 7359"/>
                <a:gd name="T55" fmla="*/ 0 h 11275"/>
                <a:gd name="T56" fmla="*/ 0 w 7359"/>
                <a:gd name="T57" fmla="*/ 0 h 11275"/>
                <a:gd name="T58" fmla="*/ 0 w 7359"/>
                <a:gd name="T59" fmla="*/ 0 h 11275"/>
                <a:gd name="T60" fmla="*/ 0 w 7359"/>
                <a:gd name="T61" fmla="*/ 0 h 11275"/>
                <a:gd name="T62" fmla="*/ 0 w 7359"/>
                <a:gd name="T63" fmla="*/ 0 h 11275"/>
                <a:gd name="T64" fmla="*/ 0 w 7359"/>
                <a:gd name="T65" fmla="*/ 0 h 11275"/>
                <a:gd name="T66" fmla="*/ 0 w 7359"/>
                <a:gd name="T67" fmla="*/ 0 h 11275"/>
                <a:gd name="T68" fmla="*/ 0 w 7359"/>
                <a:gd name="T69" fmla="*/ 0 h 11275"/>
                <a:gd name="T70" fmla="*/ 0 w 7359"/>
                <a:gd name="T71" fmla="*/ 0 h 11275"/>
                <a:gd name="T72" fmla="*/ 0 w 7359"/>
                <a:gd name="T73" fmla="*/ 0 h 11275"/>
                <a:gd name="T74" fmla="*/ 0 w 7359"/>
                <a:gd name="T75" fmla="*/ 0 h 11275"/>
                <a:gd name="T76" fmla="*/ 0 w 7359"/>
                <a:gd name="T77" fmla="*/ 0 h 11275"/>
                <a:gd name="T78" fmla="*/ 0 w 7359"/>
                <a:gd name="T79" fmla="*/ 0 h 11275"/>
                <a:gd name="T80" fmla="*/ 0 w 7359"/>
                <a:gd name="T81" fmla="*/ 0 h 11275"/>
                <a:gd name="T82" fmla="*/ 0 w 7359"/>
                <a:gd name="T83" fmla="*/ 0 h 11275"/>
                <a:gd name="T84" fmla="*/ 0 w 7359"/>
                <a:gd name="T85" fmla="*/ 0 h 11275"/>
                <a:gd name="T86" fmla="*/ 0 w 7359"/>
                <a:gd name="T87" fmla="*/ 0 h 11275"/>
                <a:gd name="T88" fmla="*/ 0 w 7359"/>
                <a:gd name="T89" fmla="*/ 0 h 11275"/>
                <a:gd name="T90" fmla="*/ 0 w 7359"/>
                <a:gd name="T91" fmla="*/ 0 h 112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359"/>
                <a:gd name="T139" fmla="*/ 0 h 11275"/>
                <a:gd name="T140" fmla="*/ 7359 w 7359"/>
                <a:gd name="T141" fmla="*/ 11275 h 112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359" h="11275">
                  <a:moveTo>
                    <a:pt x="7027" y="2307"/>
                  </a:moveTo>
                  <a:cubicBezTo>
                    <a:pt x="7083" y="2542"/>
                    <a:pt x="7083" y="2542"/>
                    <a:pt x="7096" y="2680"/>
                  </a:cubicBezTo>
                  <a:cubicBezTo>
                    <a:pt x="7110" y="2874"/>
                    <a:pt x="7110" y="2874"/>
                    <a:pt x="7110" y="2874"/>
                  </a:cubicBezTo>
                  <a:cubicBezTo>
                    <a:pt x="7110" y="2929"/>
                    <a:pt x="7124" y="3012"/>
                    <a:pt x="7124" y="3067"/>
                  </a:cubicBezTo>
                  <a:cubicBezTo>
                    <a:pt x="7124" y="3275"/>
                    <a:pt x="7124" y="3275"/>
                    <a:pt x="7124" y="3275"/>
                  </a:cubicBezTo>
                  <a:cubicBezTo>
                    <a:pt x="7124" y="3330"/>
                    <a:pt x="7124" y="3413"/>
                    <a:pt x="7110" y="3468"/>
                  </a:cubicBezTo>
                  <a:cubicBezTo>
                    <a:pt x="7110" y="3689"/>
                    <a:pt x="7110" y="3689"/>
                    <a:pt x="7110" y="3689"/>
                  </a:cubicBezTo>
                  <a:cubicBezTo>
                    <a:pt x="7110" y="3744"/>
                    <a:pt x="7110" y="3827"/>
                    <a:pt x="7110" y="3896"/>
                  </a:cubicBezTo>
                  <a:cubicBezTo>
                    <a:pt x="7110" y="4117"/>
                    <a:pt x="7110" y="4117"/>
                    <a:pt x="7110" y="4117"/>
                  </a:cubicBezTo>
                  <a:cubicBezTo>
                    <a:pt x="7110" y="4186"/>
                    <a:pt x="7110" y="4269"/>
                    <a:pt x="7096" y="4338"/>
                  </a:cubicBezTo>
                  <a:cubicBezTo>
                    <a:pt x="7096" y="4560"/>
                    <a:pt x="7096" y="4560"/>
                    <a:pt x="7096" y="4560"/>
                  </a:cubicBezTo>
                  <a:cubicBezTo>
                    <a:pt x="7096" y="4629"/>
                    <a:pt x="7096" y="4725"/>
                    <a:pt x="7083" y="4794"/>
                  </a:cubicBezTo>
                  <a:cubicBezTo>
                    <a:pt x="7083" y="5029"/>
                    <a:pt x="7083" y="5029"/>
                    <a:pt x="7083" y="5029"/>
                  </a:cubicBezTo>
                  <a:cubicBezTo>
                    <a:pt x="7069" y="5098"/>
                    <a:pt x="7069" y="5195"/>
                    <a:pt x="7069" y="5264"/>
                  </a:cubicBezTo>
                  <a:cubicBezTo>
                    <a:pt x="7055" y="5499"/>
                    <a:pt x="7055" y="5499"/>
                    <a:pt x="7055" y="5499"/>
                  </a:cubicBezTo>
                  <a:cubicBezTo>
                    <a:pt x="7055" y="5582"/>
                    <a:pt x="7041" y="5679"/>
                    <a:pt x="7041" y="5748"/>
                  </a:cubicBezTo>
                  <a:cubicBezTo>
                    <a:pt x="7027" y="6010"/>
                    <a:pt x="7027" y="6010"/>
                    <a:pt x="7027" y="6010"/>
                  </a:cubicBezTo>
                  <a:cubicBezTo>
                    <a:pt x="7014" y="6079"/>
                    <a:pt x="7014" y="6190"/>
                    <a:pt x="7000" y="6259"/>
                  </a:cubicBezTo>
                  <a:cubicBezTo>
                    <a:pt x="6986" y="6522"/>
                    <a:pt x="6986" y="6522"/>
                    <a:pt x="6986" y="6522"/>
                  </a:cubicBezTo>
                  <a:cubicBezTo>
                    <a:pt x="6972" y="6605"/>
                    <a:pt x="6958" y="6715"/>
                    <a:pt x="6958" y="6798"/>
                  </a:cubicBezTo>
                  <a:cubicBezTo>
                    <a:pt x="6931" y="7060"/>
                    <a:pt x="6931" y="7060"/>
                    <a:pt x="6931" y="7060"/>
                  </a:cubicBezTo>
                  <a:cubicBezTo>
                    <a:pt x="6917" y="7143"/>
                    <a:pt x="6903" y="7254"/>
                    <a:pt x="6903" y="7337"/>
                  </a:cubicBezTo>
                  <a:cubicBezTo>
                    <a:pt x="6862" y="7627"/>
                    <a:pt x="6862" y="7627"/>
                    <a:pt x="6862" y="7627"/>
                  </a:cubicBezTo>
                  <a:cubicBezTo>
                    <a:pt x="6848" y="7710"/>
                    <a:pt x="6834" y="7834"/>
                    <a:pt x="6834" y="7917"/>
                  </a:cubicBezTo>
                  <a:cubicBezTo>
                    <a:pt x="6807" y="8124"/>
                    <a:pt x="6807" y="8124"/>
                    <a:pt x="6807" y="8124"/>
                  </a:cubicBezTo>
                  <a:cubicBezTo>
                    <a:pt x="6793" y="8276"/>
                    <a:pt x="6793" y="8276"/>
                    <a:pt x="6793" y="8276"/>
                  </a:cubicBezTo>
                  <a:cubicBezTo>
                    <a:pt x="6793" y="8498"/>
                    <a:pt x="6793" y="8498"/>
                    <a:pt x="6793" y="8498"/>
                  </a:cubicBezTo>
                  <a:cubicBezTo>
                    <a:pt x="6779" y="8553"/>
                    <a:pt x="6779" y="8649"/>
                    <a:pt x="6779" y="8705"/>
                  </a:cubicBezTo>
                  <a:cubicBezTo>
                    <a:pt x="6779" y="8926"/>
                    <a:pt x="6779" y="8926"/>
                    <a:pt x="6779" y="8926"/>
                  </a:cubicBezTo>
                  <a:cubicBezTo>
                    <a:pt x="6765" y="8995"/>
                    <a:pt x="6765" y="9092"/>
                    <a:pt x="6751" y="9147"/>
                  </a:cubicBezTo>
                  <a:cubicBezTo>
                    <a:pt x="6738" y="9368"/>
                    <a:pt x="6738" y="9368"/>
                    <a:pt x="6738" y="9368"/>
                  </a:cubicBezTo>
                  <a:cubicBezTo>
                    <a:pt x="6724" y="9437"/>
                    <a:pt x="6710" y="9520"/>
                    <a:pt x="6696" y="9589"/>
                  </a:cubicBezTo>
                  <a:cubicBezTo>
                    <a:pt x="6641" y="9796"/>
                    <a:pt x="6641" y="9796"/>
                    <a:pt x="6641" y="9796"/>
                  </a:cubicBezTo>
                  <a:cubicBezTo>
                    <a:pt x="6613" y="9865"/>
                    <a:pt x="6572" y="9948"/>
                    <a:pt x="6544" y="10017"/>
                  </a:cubicBezTo>
                  <a:cubicBezTo>
                    <a:pt x="6448" y="10197"/>
                    <a:pt x="6448" y="10197"/>
                    <a:pt x="6448" y="10197"/>
                  </a:cubicBezTo>
                  <a:cubicBezTo>
                    <a:pt x="6379" y="10266"/>
                    <a:pt x="6296" y="10377"/>
                    <a:pt x="6241" y="10446"/>
                  </a:cubicBezTo>
                  <a:cubicBezTo>
                    <a:pt x="6103" y="10570"/>
                    <a:pt x="6103" y="10570"/>
                    <a:pt x="6103" y="10570"/>
                  </a:cubicBezTo>
                  <a:cubicBezTo>
                    <a:pt x="5923" y="10708"/>
                    <a:pt x="5882" y="10736"/>
                    <a:pt x="5661" y="10846"/>
                  </a:cubicBezTo>
                  <a:cubicBezTo>
                    <a:pt x="5523" y="10916"/>
                    <a:pt x="5523" y="10916"/>
                    <a:pt x="5523" y="10916"/>
                  </a:cubicBezTo>
                  <a:cubicBezTo>
                    <a:pt x="5178" y="11054"/>
                    <a:pt x="4901" y="11137"/>
                    <a:pt x="4377" y="11220"/>
                  </a:cubicBezTo>
                  <a:cubicBezTo>
                    <a:pt x="4225" y="11233"/>
                    <a:pt x="4225" y="11233"/>
                    <a:pt x="4225" y="11233"/>
                  </a:cubicBezTo>
                  <a:cubicBezTo>
                    <a:pt x="4184" y="11233"/>
                    <a:pt x="4115" y="11247"/>
                    <a:pt x="4073" y="11247"/>
                  </a:cubicBezTo>
                  <a:cubicBezTo>
                    <a:pt x="3921" y="11261"/>
                    <a:pt x="3921" y="11261"/>
                    <a:pt x="3921" y="11261"/>
                  </a:cubicBezTo>
                  <a:cubicBezTo>
                    <a:pt x="3880" y="11261"/>
                    <a:pt x="3825" y="11261"/>
                    <a:pt x="3783" y="11261"/>
                  </a:cubicBezTo>
                  <a:cubicBezTo>
                    <a:pt x="3645" y="11261"/>
                    <a:pt x="3645" y="11261"/>
                    <a:pt x="3645" y="11261"/>
                  </a:cubicBezTo>
                  <a:cubicBezTo>
                    <a:pt x="3604" y="11261"/>
                    <a:pt x="3548" y="11275"/>
                    <a:pt x="3507" y="11275"/>
                  </a:cubicBezTo>
                  <a:cubicBezTo>
                    <a:pt x="3369" y="11261"/>
                    <a:pt x="3369" y="11261"/>
                    <a:pt x="3369" y="11261"/>
                  </a:cubicBezTo>
                  <a:cubicBezTo>
                    <a:pt x="3328" y="11261"/>
                    <a:pt x="3272" y="11261"/>
                    <a:pt x="3231" y="11261"/>
                  </a:cubicBezTo>
                  <a:cubicBezTo>
                    <a:pt x="3093" y="11247"/>
                    <a:pt x="3093" y="11247"/>
                    <a:pt x="3093" y="11247"/>
                  </a:cubicBezTo>
                  <a:cubicBezTo>
                    <a:pt x="3051" y="11247"/>
                    <a:pt x="2996" y="11247"/>
                    <a:pt x="2955" y="11233"/>
                  </a:cubicBezTo>
                  <a:cubicBezTo>
                    <a:pt x="2803" y="11220"/>
                    <a:pt x="2803" y="11220"/>
                    <a:pt x="2803" y="11220"/>
                  </a:cubicBezTo>
                  <a:cubicBezTo>
                    <a:pt x="2762" y="11220"/>
                    <a:pt x="2706" y="11206"/>
                    <a:pt x="2665" y="11206"/>
                  </a:cubicBezTo>
                  <a:cubicBezTo>
                    <a:pt x="2513" y="11178"/>
                    <a:pt x="2513" y="11178"/>
                    <a:pt x="2513" y="11178"/>
                  </a:cubicBezTo>
                  <a:cubicBezTo>
                    <a:pt x="2472" y="11178"/>
                    <a:pt x="2403" y="11164"/>
                    <a:pt x="2361" y="11150"/>
                  </a:cubicBezTo>
                  <a:cubicBezTo>
                    <a:pt x="2209" y="11109"/>
                    <a:pt x="2209" y="11109"/>
                    <a:pt x="2209" y="11109"/>
                  </a:cubicBezTo>
                  <a:cubicBezTo>
                    <a:pt x="2154" y="11095"/>
                    <a:pt x="2085" y="11081"/>
                    <a:pt x="2044" y="11068"/>
                  </a:cubicBezTo>
                  <a:cubicBezTo>
                    <a:pt x="1864" y="11026"/>
                    <a:pt x="1864" y="11026"/>
                    <a:pt x="1864" y="11026"/>
                  </a:cubicBezTo>
                  <a:cubicBezTo>
                    <a:pt x="1809" y="10998"/>
                    <a:pt x="1740" y="10971"/>
                    <a:pt x="1685" y="10957"/>
                  </a:cubicBezTo>
                  <a:cubicBezTo>
                    <a:pt x="1505" y="10874"/>
                    <a:pt x="1505" y="10874"/>
                    <a:pt x="1505" y="10874"/>
                  </a:cubicBezTo>
                  <a:cubicBezTo>
                    <a:pt x="1450" y="10846"/>
                    <a:pt x="1367" y="10805"/>
                    <a:pt x="1312" y="10777"/>
                  </a:cubicBezTo>
                  <a:cubicBezTo>
                    <a:pt x="1133" y="10667"/>
                    <a:pt x="1133" y="10667"/>
                    <a:pt x="1133" y="10667"/>
                  </a:cubicBezTo>
                  <a:cubicBezTo>
                    <a:pt x="925" y="10515"/>
                    <a:pt x="912" y="10487"/>
                    <a:pt x="787" y="10363"/>
                  </a:cubicBezTo>
                  <a:cubicBezTo>
                    <a:pt x="663" y="10211"/>
                    <a:pt x="663" y="10211"/>
                    <a:pt x="663" y="10211"/>
                  </a:cubicBezTo>
                  <a:cubicBezTo>
                    <a:pt x="622" y="10128"/>
                    <a:pt x="553" y="10017"/>
                    <a:pt x="525" y="9948"/>
                  </a:cubicBezTo>
                  <a:cubicBezTo>
                    <a:pt x="442" y="9755"/>
                    <a:pt x="442" y="9755"/>
                    <a:pt x="442" y="9755"/>
                  </a:cubicBezTo>
                  <a:cubicBezTo>
                    <a:pt x="428" y="9672"/>
                    <a:pt x="401" y="9575"/>
                    <a:pt x="387" y="9506"/>
                  </a:cubicBezTo>
                  <a:cubicBezTo>
                    <a:pt x="359" y="9299"/>
                    <a:pt x="359" y="9299"/>
                    <a:pt x="359" y="9299"/>
                  </a:cubicBezTo>
                  <a:cubicBezTo>
                    <a:pt x="346" y="9230"/>
                    <a:pt x="332" y="9133"/>
                    <a:pt x="332" y="9064"/>
                  </a:cubicBezTo>
                  <a:cubicBezTo>
                    <a:pt x="318" y="8857"/>
                    <a:pt x="318" y="8857"/>
                    <a:pt x="318" y="8857"/>
                  </a:cubicBezTo>
                  <a:cubicBezTo>
                    <a:pt x="318" y="8788"/>
                    <a:pt x="318" y="8691"/>
                    <a:pt x="318" y="8636"/>
                  </a:cubicBezTo>
                  <a:cubicBezTo>
                    <a:pt x="304" y="8415"/>
                    <a:pt x="304" y="8415"/>
                    <a:pt x="304" y="8415"/>
                  </a:cubicBezTo>
                  <a:cubicBezTo>
                    <a:pt x="304" y="8346"/>
                    <a:pt x="304" y="8263"/>
                    <a:pt x="304" y="8194"/>
                  </a:cubicBezTo>
                  <a:cubicBezTo>
                    <a:pt x="277" y="7986"/>
                    <a:pt x="277" y="7986"/>
                    <a:pt x="277" y="7986"/>
                  </a:cubicBezTo>
                  <a:cubicBezTo>
                    <a:pt x="277" y="7903"/>
                    <a:pt x="277" y="7903"/>
                    <a:pt x="277" y="7903"/>
                  </a:cubicBezTo>
                  <a:cubicBezTo>
                    <a:pt x="235" y="7613"/>
                    <a:pt x="235" y="7613"/>
                    <a:pt x="235" y="7613"/>
                  </a:cubicBezTo>
                  <a:cubicBezTo>
                    <a:pt x="235" y="7530"/>
                    <a:pt x="221" y="7420"/>
                    <a:pt x="208" y="7337"/>
                  </a:cubicBezTo>
                  <a:cubicBezTo>
                    <a:pt x="180" y="7060"/>
                    <a:pt x="180" y="7060"/>
                    <a:pt x="180" y="7060"/>
                  </a:cubicBezTo>
                  <a:cubicBezTo>
                    <a:pt x="166" y="6978"/>
                    <a:pt x="152" y="6867"/>
                    <a:pt x="152" y="6784"/>
                  </a:cubicBezTo>
                  <a:cubicBezTo>
                    <a:pt x="125" y="6508"/>
                    <a:pt x="125" y="6508"/>
                    <a:pt x="125" y="6508"/>
                  </a:cubicBezTo>
                  <a:cubicBezTo>
                    <a:pt x="125" y="6439"/>
                    <a:pt x="111" y="6328"/>
                    <a:pt x="111" y="6245"/>
                  </a:cubicBezTo>
                  <a:cubicBezTo>
                    <a:pt x="83" y="5997"/>
                    <a:pt x="83" y="5997"/>
                    <a:pt x="83" y="5997"/>
                  </a:cubicBezTo>
                  <a:cubicBezTo>
                    <a:pt x="83" y="5914"/>
                    <a:pt x="69" y="5817"/>
                    <a:pt x="69" y="5748"/>
                  </a:cubicBezTo>
                  <a:cubicBezTo>
                    <a:pt x="56" y="5499"/>
                    <a:pt x="56" y="5499"/>
                    <a:pt x="56" y="5499"/>
                  </a:cubicBezTo>
                  <a:cubicBezTo>
                    <a:pt x="56" y="5416"/>
                    <a:pt x="42" y="5320"/>
                    <a:pt x="42" y="5250"/>
                  </a:cubicBezTo>
                  <a:cubicBezTo>
                    <a:pt x="28" y="5016"/>
                    <a:pt x="28" y="5016"/>
                    <a:pt x="28" y="5016"/>
                  </a:cubicBezTo>
                  <a:cubicBezTo>
                    <a:pt x="28" y="4946"/>
                    <a:pt x="28" y="4850"/>
                    <a:pt x="28" y="4781"/>
                  </a:cubicBezTo>
                  <a:cubicBezTo>
                    <a:pt x="14" y="4546"/>
                    <a:pt x="14" y="4546"/>
                    <a:pt x="14" y="4546"/>
                  </a:cubicBezTo>
                  <a:cubicBezTo>
                    <a:pt x="14" y="4477"/>
                    <a:pt x="14" y="4394"/>
                    <a:pt x="14" y="4325"/>
                  </a:cubicBezTo>
                  <a:cubicBezTo>
                    <a:pt x="0" y="4104"/>
                    <a:pt x="0" y="4104"/>
                    <a:pt x="0" y="4104"/>
                  </a:cubicBezTo>
                  <a:cubicBezTo>
                    <a:pt x="0" y="4034"/>
                    <a:pt x="0" y="3952"/>
                    <a:pt x="0" y="3882"/>
                  </a:cubicBezTo>
                  <a:cubicBezTo>
                    <a:pt x="0" y="3675"/>
                    <a:pt x="0" y="3675"/>
                    <a:pt x="0" y="3675"/>
                  </a:cubicBezTo>
                  <a:cubicBezTo>
                    <a:pt x="0" y="3606"/>
                    <a:pt x="0" y="3523"/>
                    <a:pt x="0" y="3468"/>
                  </a:cubicBezTo>
                  <a:cubicBezTo>
                    <a:pt x="0" y="3261"/>
                    <a:pt x="0" y="3261"/>
                    <a:pt x="0" y="3261"/>
                  </a:cubicBezTo>
                  <a:cubicBezTo>
                    <a:pt x="0" y="3192"/>
                    <a:pt x="0" y="3123"/>
                    <a:pt x="0" y="3053"/>
                  </a:cubicBezTo>
                  <a:cubicBezTo>
                    <a:pt x="0" y="2874"/>
                    <a:pt x="0" y="2874"/>
                    <a:pt x="0" y="2874"/>
                  </a:cubicBezTo>
                  <a:cubicBezTo>
                    <a:pt x="14" y="2805"/>
                    <a:pt x="14" y="2736"/>
                    <a:pt x="28" y="2667"/>
                  </a:cubicBezTo>
                  <a:cubicBezTo>
                    <a:pt x="56" y="2487"/>
                    <a:pt x="56" y="2487"/>
                    <a:pt x="56" y="2487"/>
                  </a:cubicBezTo>
                  <a:cubicBezTo>
                    <a:pt x="69" y="2432"/>
                    <a:pt x="83" y="2349"/>
                    <a:pt x="97" y="2293"/>
                  </a:cubicBezTo>
                  <a:cubicBezTo>
                    <a:pt x="152" y="2114"/>
                    <a:pt x="152" y="2114"/>
                    <a:pt x="152" y="2114"/>
                  </a:cubicBezTo>
                  <a:cubicBezTo>
                    <a:pt x="180" y="2059"/>
                    <a:pt x="208" y="1990"/>
                    <a:pt x="235" y="1934"/>
                  </a:cubicBezTo>
                  <a:cubicBezTo>
                    <a:pt x="318" y="1768"/>
                    <a:pt x="318" y="1768"/>
                    <a:pt x="318" y="1768"/>
                  </a:cubicBezTo>
                  <a:cubicBezTo>
                    <a:pt x="359" y="1713"/>
                    <a:pt x="401" y="1644"/>
                    <a:pt x="442" y="1589"/>
                  </a:cubicBezTo>
                  <a:cubicBezTo>
                    <a:pt x="553" y="1437"/>
                    <a:pt x="553" y="1437"/>
                    <a:pt x="553" y="1437"/>
                  </a:cubicBezTo>
                  <a:cubicBezTo>
                    <a:pt x="608" y="1382"/>
                    <a:pt x="677" y="1312"/>
                    <a:pt x="732" y="1257"/>
                  </a:cubicBezTo>
                  <a:cubicBezTo>
                    <a:pt x="870" y="1133"/>
                    <a:pt x="870" y="1133"/>
                    <a:pt x="870" y="1133"/>
                  </a:cubicBezTo>
                  <a:cubicBezTo>
                    <a:pt x="953" y="1078"/>
                    <a:pt x="1050" y="1008"/>
                    <a:pt x="1146" y="953"/>
                  </a:cubicBezTo>
                  <a:cubicBezTo>
                    <a:pt x="1298" y="870"/>
                    <a:pt x="1298" y="870"/>
                    <a:pt x="1298" y="870"/>
                  </a:cubicBezTo>
                  <a:cubicBezTo>
                    <a:pt x="1409" y="815"/>
                    <a:pt x="1588" y="732"/>
                    <a:pt x="1795" y="663"/>
                  </a:cubicBezTo>
                  <a:cubicBezTo>
                    <a:pt x="1947" y="622"/>
                    <a:pt x="1947" y="622"/>
                    <a:pt x="1947" y="622"/>
                  </a:cubicBezTo>
                  <a:cubicBezTo>
                    <a:pt x="2182" y="552"/>
                    <a:pt x="2347" y="511"/>
                    <a:pt x="2651" y="470"/>
                  </a:cubicBezTo>
                  <a:cubicBezTo>
                    <a:pt x="2817" y="456"/>
                    <a:pt x="2817" y="456"/>
                    <a:pt x="2817" y="456"/>
                  </a:cubicBezTo>
                  <a:cubicBezTo>
                    <a:pt x="2872" y="442"/>
                    <a:pt x="2941" y="442"/>
                    <a:pt x="2982" y="442"/>
                  </a:cubicBezTo>
                  <a:cubicBezTo>
                    <a:pt x="3134" y="428"/>
                    <a:pt x="3134" y="428"/>
                    <a:pt x="3134" y="428"/>
                  </a:cubicBezTo>
                  <a:cubicBezTo>
                    <a:pt x="3190" y="428"/>
                    <a:pt x="3245" y="414"/>
                    <a:pt x="3300" y="414"/>
                  </a:cubicBezTo>
                  <a:cubicBezTo>
                    <a:pt x="3452" y="414"/>
                    <a:pt x="3452" y="414"/>
                    <a:pt x="3452" y="414"/>
                  </a:cubicBezTo>
                  <a:cubicBezTo>
                    <a:pt x="3493" y="414"/>
                    <a:pt x="3562" y="414"/>
                    <a:pt x="3604" y="414"/>
                  </a:cubicBezTo>
                  <a:cubicBezTo>
                    <a:pt x="3756" y="414"/>
                    <a:pt x="3756" y="414"/>
                    <a:pt x="3756" y="414"/>
                  </a:cubicBezTo>
                  <a:cubicBezTo>
                    <a:pt x="3811" y="414"/>
                    <a:pt x="3866" y="414"/>
                    <a:pt x="3907" y="428"/>
                  </a:cubicBezTo>
                  <a:cubicBezTo>
                    <a:pt x="4059" y="428"/>
                    <a:pt x="4059" y="428"/>
                    <a:pt x="4059" y="428"/>
                  </a:cubicBezTo>
                  <a:cubicBezTo>
                    <a:pt x="4115" y="442"/>
                    <a:pt x="4170" y="442"/>
                    <a:pt x="4211" y="442"/>
                  </a:cubicBezTo>
                  <a:cubicBezTo>
                    <a:pt x="4363" y="456"/>
                    <a:pt x="4363" y="456"/>
                    <a:pt x="4363" y="456"/>
                  </a:cubicBezTo>
                  <a:cubicBezTo>
                    <a:pt x="4418" y="470"/>
                    <a:pt x="4473" y="470"/>
                    <a:pt x="4529" y="483"/>
                  </a:cubicBezTo>
                  <a:cubicBezTo>
                    <a:pt x="4681" y="511"/>
                    <a:pt x="4681" y="511"/>
                    <a:pt x="4681" y="511"/>
                  </a:cubicBezTo>
                  <a:cubicBezTo>
                    <a:pt x="4722" y="511"/>
                    <a:pt x="4791" y="525"/>
                    <a:pt x="4846" y="539"/>
                  </a:cubicBezTo>
                  <a:cubicBezTo>
                    <a:pt x="4998" y="580"/>
                    <a:pt x="4998" y="580"/>
                    <a:pt x="4998" y="580"/>
                  </a:cubicBezTo>
                  <a:cubicBezTo>
                    <a:pt x="5053" y="594"/>
                    <a:pt x="5122" y="608"/>
                    <a:pt x="5178" y="622"/>
                  </a:cubicBezTo>
                  <a:cubicBezTo>
                    <a:pt x="5343" y="677"/>
                    <a:pt x="5343" y="677"/>
                    <a:pt x="5343" y="677"/>
                  </a:cubicBezTo>
                  <a:cubicBezTo>
                    <a:pt x="5398" y="691"/>
                    <a:pt x="5481" y="718"/>
                    <a:pt x="5536" y="746"/>
                  </a:cubicBezTo>
                  <a:cubicBezTo>
                    <a:pt x="5702" y="815"/>
                    <a:pt x="5702" y="815"/>
                    <a:pt x="5702" y="815"/>
                  </a:cubicBezTo>
                  <a:cubicBezTo>
                    <a:pt x="5771" y="843"/>
                    <a:pt x="5868" y="898"/>
                    <a:pt x="5937" y="926"/>
                  </a:cubicBezTo>
                  <a:cubicBezTo>
                    <a:pt x="5840" y="884"/>
                    <a:pt x="5840" y="884"/>
                    <a:pt x="5840" y="884"/>
                  </a:cubicBezTo>
                  <a:cubicBezTo>
                    <a:pt x="3990" y="0"/>
                    <a:pt x="511" y="456"/>
                    <a:pt x="1326" y="2749"/>
                  </a:cubicBezTo>
                  <a:cubicBezTo>
                    <a:pt x="1478" y="3205"/>
                    <a:pt x="1864" y="3565"/>
                    <a:pt x="1975" y="4048"/>
                  </a:cubicBezTo>
                  <a:cubicBezTo>
                    <a:pt x="2140" y="4670"/>
                    <a:pt x="2071" y="5320"/>
                    <a:pt x="2140" y="5969"/>
                  </a:cubicBezTo>
                  <a:cubicBezTo>
                    <a:pt x="2223" y="6867"/>
                    <a:pt x="2334" y="7682"/>
                    <a:pt x="2389" y="8069"/>
                  </a:cubicBezTo>
                  <a:cubicBezTo>
                    <a:pt x="2458" y="8677"/>
                    <a:pt x="1878" y="9271"/>
                    <a:pt x="2334" y="9879"/>
                  </a:cubicBezTo>
                  <a:cubicBezTo>
                    <a:pt x="3300" y="11164"/>
                    <a:pt x="5951" y="10874"/>
                    <a:pt x="6544" y="9727"/>
                  </a:cubicBezTo>
                  <a:cubicBezTo>
                    <a:pt x="6793" y="9257"/>
                    <a:pt x="7359" y="3233"/>
                    <a:pt x="6945" y="2072"/>
                  </a:cubicBezTo>
                  <a:cubicBezTo>
                    <a:pt x="7000" y="2252"/>
                    <a:pt x="7000" y="2252"/>
                    <a:pt x="7000" y="2252"/>
                  </a:cubicBezTo>
                  <a:cubicBezTo>
                    <a:pt x="7027" y="2307"/>
                    <a:pt x="7027" y="2307"/>
                    <a:pt x="7027" y="230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199" name="Freeform 118"/>
            <p:cNvSpPr>
              <a:spLocks noChangeAspect="1"/>
            </p:cNvSpPr>
            <p:nvPr/>
          </p:nvSpPr>
          <p:spPr bwMode="auto">
            <a:xfrm>
              <a:off x="2089" y="1269"/>
              <a:ext cx="30" cy="21"/>
            </a:xfrm>
            <a:custGeom>
              <a:avLst/>
              <a:gdLst>
                <a:gd name="T0" fmla="*/ 0 w 159"/>
                <a:gd name="T1" fmla="*/ 0 h 92"/>
                <a:gd name="T2" fmla="*/ 0 w 159"/>
                <a:gd name="T3" fmla="*/ 0 h 92"/>
                <a:gd name="T4" fmla="*/ 0 w 159"/>
                <a:gd name="T5" fmla="*/ 0 h 92"/>
                <a:gd name="T6" fmla="*/ 0 w 159"/>
                <a:gd name="T7" fmla="*/ 0 h 92"/>
                <a:gd name="T8" fmla="*/ 0 60000 65536"/>
                <a:gd name="T9" fmla="*/ 0 60000 65536"/>
                <a:gd name="T10" fmla="*/ 0 60000 65536"/>
                <a:gd name="T11" fmla="*/ 0 60000 65536"/>
                <a:gd name="T12" fmla="*/ 0 w 159"/>
                <a:gd name="T13" fmla="*/ 0 h 92"/>
                <a:gd name="T14" fmla="*/ 159 w 159"/>
                <a:gd name="T15" fmla="*/ 92 h 92"/>
              </a:gdLst>
              <a:ahLst/>
              <a:cxnLst>
                <a:cxn ang="T8">
                  <a:pos x="T0" y="T1"/>
                </a:cxn>
                <a:cxn ang="T9">
                  <a:pos x="T2" y="T3"/>
                </a:cxn>
                <a:cxn ang="T10">
                  <a:pos x="T4" y="T5"/>
                </a:cxn>
                <a:cxn ang="T11">
                  <a:pos x="T6" y="T7"/>
                </a:cxn>
              </a:cxnLst>
              <a:rect l="T12" t="T13" r="T14" b="T15"/>
              <a:pathLst>
                <a:path w="159" h="92">
                  <a:moveTo>
                    <a:pt x="40" y="14"/>
                  </a:moveTo>
                  <a:cubicBezTo>
                    <a:pt x="80" y="40"/>
                    <a:pt x="119" y="66"/>
                    <a:pt x="159" y="92"/>
                  </a:cubicBezTo>
                  <a:cubicBezTo>
                    <a:pt x="106" y="66"/>
                    <a:pt x="53" y="27"/>
                    <a:pt x="0" y="0"/>
                  </a:cubicBezTo>
                  <a:cubicBezTo>
                    <a:pt x="14" y="0"/>
                    <a:pt x="27" y="14"/>
                    <a:pt x="40" y="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200" name="Freeform 119"/>
            <p:cNvSpPr>
              <a:spLocks noChangeAspect="1"/>
            </p:cNvSpPr>
            <p:nvPr/>
          </p:nvSpPr>
          <p:spPr bwMode="auto">
            <a:xfrm>
              <a:off x="932" y="1091"/>
              <a:ext cx="1408" cy="2518"/>
            </a:xfrm>
            <a:custGeom>
              <a:avLst/>
              <a:gdLst>
                <a:gd name="T0" fmla="*/ 0 w 7325"/>
                <a:gd name="T1" fmla="*/ 0 h 11150"/>
                <a:gd name="T2" fmla="*/ 0 w 7325"/>
                <a:gd name="T3" fmla="*/ 0 h 11150"/>
                <a:gd name="T4" fmla="*/ 0 w 7325"/>
                <a:gd name="T5" fmla="*/ 0 h 11150"/>
                <a:gd name="T6" fmla="*/ 0 w 7325"/>
                <a:gd name="T7" fmla="*/ 0 h 11150"/>
                <a:gd name="T8" fmla="*/ 0 w 7325"/>
                <a:gd name="T9" fmla="*/ 0 h 11150"/>
                <a:gd name="T10" fmla="*/ 0 w 7325"/>
                <a:gd name="T11" fmla="*/ 0 h 11150"/>
                <a:gd name="T12" fmla="*/ 0 w 7325"/>
                <a:gd name="T13" fmla="*/ 0 h 11150"/>
                <a:gd name="T14" fmla="*/ 0 w 7325"/>
                <a:gd name="T15" fmla="*/ 0 h 11150"/>
                <a:gd name="T16" fmla="*/ 0 w 7325"/>
                <a:gd name="T17" fmla="*/ 0 h 11150"/>
                <a:gd name="T18" fmla="*/ 0 w 7325"/>
                <a:gd name="T19" fmla="*/ 0 h 11150"/>
                <a:gd name="T20" fmla="*/ 0 w 7325"/>
                <a:gd name="T21" fmla="*/ 0 h 11150"/>
                <a:gd name="T22" fmla="*/ 0 w 7325"/>
                <a:gd name="T23" fmla="*/ 0 h 11150"/>
                <a:gd name="T24" fmla="*/ 0 w 7325"/>
                <a:gd name="T25" fmla="*/ 0 h 11150"/>
                <a:gd name="T26" fmla="*/ 0 w 7325"/>
                <a:gd name="T27" fmla="*/ 0 h 11150"/>
                <a:gd name="T28" fmla="*/ 0 w 7325"/>
                <a:gd name="T29" fmla="*/ 0 h 11150"/>
                <a:gd name="T30" fmla="*/ 0 w 7325"/>
                <a:gd name="T31" fmla="*/ 0 h 11150"/>
                <a:gd name="T32" fmla="*/ 0 w 7325"/>
                <a:gd name="T33" fmla="*/ 0 h 11150"/>
                <a:gd name="T34" fmla="*/ 0 w 7325"/>
                <a:gd name="T35" fmla="*/ 0 h 11150"/>
                <a:gd name="T36" fmla="*/ 0 w 7325"/>
                <a:gd name="T37" fmla="*/ 0 h 11150"/>
                <a:gd name="T38" fmla="*/ 0 w 7325"/>
                <a:gd name="T39" fmla="*/ 0 h 11150"/>
                <a:gd name="T40" fmla="*/ 0 w 7325"/>
                <a:gd name="T41" fmla="*/ 0 h 11150"/>
                <a:gd name="T42" fmla="*/ 0 w 7325"/>
                <a:gd name="T43" fmla="*/ 0 h 11150"/>
                <a:gd name="T44" fmla="*/ 0 w 7325"/>
                <a:gd name="T45" fmla="*/ 0 h 11150"/>
                <a:gd name="T46" fmla="*/ 0 w 7325"/>
                <a:gd name="T47" fmla="*/ 0 h 11150"/>
                <a:gd name="T48" fmla="*/ 0 w 7325"/>
                <a:gd name="T49" fmla="*/ 0 h 11150"/>
                <a:gd name="T50" fmla="*/ 0 w 7325"/>
                <a:gd name="T51" fmla="*/ 0 h 11150"/>
                <a:gd name="T52" fmla="*/ 0 w 7325"/>
                <a:gd name="T53" fmla="*/ 0 h 11150"/>
                <a:gd name="T54" fmla="*/ 0 w 7325"/>
                <a:gd name="T55" fmla="*/ 0 h 11150"/>
                <a:gd name="T56" fmla="*/ 0 w 7325"/>
                <a:gd name="T57" fmla="*/ 0 h 11150"/>
                <a:gd name="T58" fmla="*/ 0 w 7325"/>
                <a:gd name="T59" fmla="*/ 0 h 11150"/>
                <a:gd name="T60" fmla="*/ 0 w 7325"/>
                <a:gd name="T61" fmla="*/ 0 h 11150"/>
                <a:gd name="T62" fmla="*/ 0 w 7325"/>
                <a:gd name="T63" fmla="*/ 0 h 11150"/>
                <a:gd name="T64" fmla="*/ 0 w 7325"/>
                <a:gd name="T65" fmla="*/ 0 h 11150"/>
                <a:gd name="T66" fmla="*/ 0 w 7325"/>
                <a:gd name="T67" fmla="*/ 0 h 11150"/>
                <a:gd name="T68" fmla="*/ 0 w 7325"/>
                <a:gd name="T69" fmla="*/ 0 h 11150"/>
                <a:gd name="T70" fmla="*/ 0 w 7325"/>
                <a:gd name="T71" fmla="*/ 0 h 11150"/>
                <a:gd name="T72" fmla="*/ 0 w 7325"/>
                <a:gd name="T73" fmla="*/ 0 h 11150"/>
                <a:gd name="T74" fmla="*/ 0 w 7325"/>
                <a:gd name="T75" fmla="*/ 0 h 11150"/>
                <a:gd name="T76" fmla="*/ 0 w 7325"/>
                <a:gd name="T77" fmla="*/ 0 h 11150"/>
                <a:gd name="T78" fmla="*/ 0 w 7325"/>
                <a:gd name="T79" fmla="*/ 0 h 11150"/>
                <a:gd name="T80" fmla="*/ 0 w 7325"/>
                <a:gd name="T81" fmla="*/ 0 h 11150"/>
                <a:gd name="T82" fmla="*/ 0 w 7325"/>
                <a:gd name="T83" fmla="*/ 0 h 11150"/>
                <a:gd name="T84" fmla="*/ 0 w 7325"/>
                <a:gd name="T85" fmla="*/ 0 h 11150"/>
                <a:gd name="T86" fmla="*/ 0 w 7325"/>
                <a:gd name="T87" fmla="*/ 0 h 11150"/>
                <a:gd name="T88" fmla="*/ 0 w 7325"/>
                <a:gd name="T89" fmla="*/ 0 h 11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25"/>
                <a:gd name="T136" fmla="*/ 0 h 11150"/>
                <a:gd name="T137" fmla="*/ 7325 w 7325"/>
                <a:gd name="T138" fmla="*/ 11150 h 111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25" h="11150">
                  <a:moveTo>
                    <a:pt x="7214" y="2556"/>
                  </a:moveTo>
                  <a:cubicBezTo>
                    <a:pt x="7228" y="2639"/>
                    <a:pt x="7242" y="2763"/>
                    <a:pt x="7242" y="2943"/>
                  </a:cubicBezTo>
                  <a:cubicBezTo>
                    <a:pt x="7242" y="3150"/>
                    <a:pt x="7242" y="3150"/>
                    <a:pt x="7242" y="3150"/>
                  </a:cubicBezTo>
                  <a:cubicBezTo>
                    <a:pt x="7242" y="3205"/>
                    <a:pt x="7242" y="3288"/>
                    <a:pt x="7228" y="3343"/>
                  </a:cubicBezTo>
                  <a:cubicBezTo>
                    <a:pt x="7228" y="3564"/>
                    <a:pt x="7228" y="3564"/>
                    <a:pt x="7228" y="3564"/>
                  </a:cubicBezTo>
                  <a:cubicBezTo>
                    <a:pt x="7228" y="3620"/>
                    <a:pt x="7228" y="3703"/>
                    <a:pt x="7228" y="3772"/>
                  </a:cubicBezTo>
                  <a:cubicBezTo>
                    <a:pt x="7228" y="3993"/>
                    <a:pt x="7228" y="3993"/>
                    <a:pt x="7228" y="3993"/>
                  </a:cubicBezTo>
                  <a:cubicBezTo>
                    <a:pt x="7228" y="4062"/>
                    <a:pt x="7228" y="4145"/>
                    <a:pt x="7214" y="4214"/>
                  </a:cubicBezTo>
                  <a:cubicBezTo>
                    <a:pt x="7214" y="4435"/>
                    <a:pt x="7214" y="4435"/>
                    <a:pt x="7214" y="4435"/>
                  </a:cubicBezTo>
                  <a:cubicBezTo>
                    <a:pt x="7214" y="4504"/>
                    <a:pt x="7214" y="4601"/>
                    <a:pt x="7200" y="4670"/>
                  </a:cubicBezTo>
                  <a:cubicBezTo>
                    <a:pt x="7200" y="4905"/>
                    <a:pt x="7200" y="4905"/>
                    <a:pt x="7200" y="4905"/>
                  </a:cubicBezTo>
                  <a:cubicBezTo>
                    <a:pt x="7187" y="4974"/>
                    <a:pt x="7187" y="5070"/>
                    <a:pt x="7187" y="5140"/>
                  </a:cubicBezTo>
                  <a:cubicBezTo>
                    <a:pt x="7173" y="5374"/>
                    <a:pt x="7173" y="5374"/>
                    <a:pt x="7173" y="5374"/>
                  </a:cubicBezTo>
                  <a:cubicBezTo>
                    <a:pt x="7173" y="5457"/>
                    <a:pt x="7159" y="5554"/>
                    <a:pt x="7159" y="5623"/>
                  </a:cubicBezTo>
                  <a:cubicBezTo>
                    <a:pt x="7145" y="5886"/>
                    <a:pt x="7145" y="5886"/>
                    <a:pt x="7145" y="5886"/>
                  </a:cubicBezTo>
                  <a:cubicBezTo>
                    <a:pt x="7131" y="5955"/>
                    <a:pt x="7131" y="6065"/>
                    <a:pt x="7117" y="6134"/>
                  </a:cubicBezTo>
                  <a:cubicBezTo>
                    <a:pt x="7104" y="6397"/>
                    <a:pt x="7104" y="6397"/>
                    <a:pt x="7104" y="6397"/>
                  </a:cubicBezTo>
                  <a:cubicBezTo>
                    <a:pt x="7090" y="6480"/>
                    <a:pt x="7076" y="6590"/>
                    <a:pt x="7076" y="6673"/>
                  </a:cubicBezTo>
                  <a:cubicBezTo>
                    <a:pt x="7048" y="6936"/>
                    <a:pt x="7048" y="6936"/>
                    <a:pt x="7048" y="6936"/>
                  </a:cubicBezTo>
                  <a:cubicBezTo>
                    <a:pt x="7035" y="7019"/>
                    <a:pt x="7021" y="7129"/>
                    <a:pt x="7021" y="7212"/>
                  </a:cubicBezTo>
                  <a:cubicBezTo>
                    <a:pt x="6979" y="7502"/>
                    <a:pt x="6979" y="7502"/>
                    <a:pt x="6979" y="7502"/>
                  </a:cubicBezTo>
                  <a:cubicBezTo>
                    <a:pt x="6965" y="7585"/>
                    <a:pt x="6952" y="7709"/>
                    <a:pt x="6952" y="7792"/>
                  </a:cubicBezTo>
                  <a:cubicBezTo>
                    <a:pt x="6924" y="8000"/>
                    <a:pt x="6924" y="8000"/>
                    <a:pt x="6924" y="8000"/>
                  </a:cubicBezTo>
                  <a:cubicBezTo>
                    <a:pt x="6910" y="8152"/>
                    <a:pt x="6910" y="8152"/>
                    <a:pt x="6910" y="8152"/>
                  </a:cubicBezTo>
                  <a:cubicBezTo>
                    <a:pt x="6910" y="8373"/>
                    <a:pt x="6910" y="8373"/>
                    <a:pt x="6910" y="8373"/>
                  </a:cubicBezTo>
                  <a:cubicBezTo>
                    <a:pt x="6896" y="8428"/>
                    <a:pt x="6896" y="8525"/>
                    <a:pt x="6896" y="8580"/>
                  </a:cubicBezTo>
                  <a:cubicBezTo>
                    <a:pt x="6896" y="8801"/>
                    <a:pt x="6896" y="8801"/>
                    <a:pt x="6896" y="8801"/>
                  </a:cubicBezTo>
                  <a:cubicBezTo>
                    <a:pt x="6883" y="8870"/>
                    <a:pt x="6883" y="8967"/>
                    <a:pt x="6869" y="9022"/>
                  </a:cubicBezTo>
                  <a:cubicBezTo>
                    <a:pt x="6855" y="9243"/>
                    <a:pt x="6855" y="9243"/>
                    <a:pt x="6855" y="9243"/>
                  </a:cubicBezTo>
                  <a:cubicBezTo>
                    <a:pt x="6841" y="9312"/>
                    <a:pt x="6827" y="9395"/>
                    <a:pt x="6813" y="9464"/>
                  </a:cubicBezTo>
                  <a:cubicBezTo>
                    <a:pt x="6758" y="9671"/>
                    <a:pt x="6758" y="9671"/>
                    <a:pt x="6758" y="9671"/>
                  </a:cubicBezTo>
                  <a:cubicBezTo>
                    <a:pt x="6731" y="9741"/>
                    <a:pt x="6689" y="9823"/>
                    <a:pt x="6661" y="9892"/>
                  </a:cubicBezTo>
                  <a:cubicBezTo>
                    <a:pt x="6565" y="10072"/>
                    <a:pt x="6565" y="10072"/>
                    <a:pt x="6565" y="10072"/>
                  </a:cubicBezTo>
                  <a:cubicBezTo>
                    <a:pt x="6496" y="10141"/>
                    <a:pt x="6413" y="10252"/>
                    <a:pt x="6357" y="10321"/>
                  </a:cubicBezTo>
                  <a:cubicBezTo>
                    <a:pt x="6219" y="10445"/>
                    <a:pt x="6219" y="10445"/>
                    <a:pt x="6219" y="10445"/>
                  </a:cubicBezTo>
                  <a:cubicBezTo>
                    <a:pt x="6039" y="10583"/>
                    <a:pt x="5998" y="10611"/>
                    <a:pt x="5777" y="10721"/>
                  </a:cubicBezTo>
                  <a:cubicBezTo>
                    <a:pt x="5639" y="10791"/>
                    <a:pt x="5639" y="10791"/>
                    <a:pt x="5639" y="10791"/>
                  </a:cubicBezTo>
                  <a:cubicBezTo>
                    <a:pt x="5293" y="10929"/>
                    <a:pt x="5017" y="11012"/>
                    <a:pt x="4492" y="11095"/>
                  </a:cubicBezTo>
                  <a:cubicBezTo>
                    <a:pt x="4340" y="11108"/>
                    <a:pt x="4340" y="11108"/>
                    <a:pt x="4340" y="11108"/>
                  </a:cubicBezTo>
                  <a:cubicBezTo>
                    <a:pt x="4298" y="11108"/>
                    <a:pt x="4229" y="11122"/>
                    <a:pt x="4187" y="11122"/>
                  </a:cubicBezTo>
                  <a:cubicBezTo>
                    <a:pt x="4035" y="11136"/>
                    <a:pt x="4035" y="11136"/>
                    <a:pt x="4035" y="11136"/>
                  </a:cubicBezTo>
                  <a:cubicBezTo>
                    <a:pt x="3994" y="11136"/>
                    <a:pt x="3939" y="11136"/>
                    <a:pt x="3897" y="11136"/>
                  </a:cubicBezTo>
                  <a:cubicBezTo>
                    <a:pt x="3759" y="11136"/>
                    <a:pt x="3759" y="11136"/>
                    <a:pt x="3759" y="11136"/>
                  </a:cubicBezTo>
                  <a:cubicBezTo>
                    <a:pt x="3718" y="11136"/>
                    <a:pt x="3662" y="11150"/>
                    <a:pt x="3621" y="11150"/>
                  </a:cubicBezTo>
                  <a:cubicBezTo>
                    <a:pt x="3483" y="11136"/>
                    <a:pt x="3483" y="11136"/>
                    <a:pt x="3483" y="11136"/>
                  </a:cubicBezTo>
                  <a:cubicBezTo>
                    <a:pt x="3441" y="11136"/>
                    <a:pt x="3386" y="11136"/>
                    <a:pt x="3344" y="11136"/>
                  </a:cubicBezTo>
                  <a:cubicBezTo>
                    <a:pt x="3206" y="11122"/>
                    <a:pt x="3206" y="11122"/>
                    <a:pt x="3206" y="11122"/>
                  </a:cubicBezTo>
                  <a:cubicBezTo>
                    <a:pt x="3165" y="11122"/>
                    <a:pt x="3109" y="11122"/>
                    <a:pt x="3068" y="11108"/>
                  </a:cubicBezTo>
                  <a:cubicBezTo>
                    <a:pt x="2916" y="11095"/>
                    <a:pt x="2916" y="11095"/>
                    <a:pt x="2916" y="11095"/>
                  </a:cubicBezTo>
                  <a:cubicBezTo>
                    <a:pt x="2875" y="11095"/>
                    <a:pt x="2819" y="11081"/>
                    <a:pt x="2778" y="11081"/>
                  </a:cubicBezTo>
                  <a:cubicBezTo>
                    <a:pt x="2626" y="11053"/>
                    <a:pt x="2626" y="11053"/>
                    <a:pt x="2626" y="11053"/>
                  </a:cubicBezTo>
                  <a:cubicBezTo>
                    <a:pt x="2584" y="11053"/>
                    <a:pt x="2515" y="11039"/>
                    <a:pt x="2474" y="11025"/>
                  </a:cubicBezTo>
                  <a:cubicBezTo>
                    <a:pt x="2322" y="10984"/>
                    <a:pt x="2322" y="10984"/>
                    <a:pt x="2322" y="10984"/>
                  </a:cubicBezTo>
                  <a:cubicBezTo>
                    <a:pt x="2266" y="10970"/>
                    <a:pt x="2197" y="10956"/>
                    <a:pt x="2156" y="10943"/>
                  </a:cubicBezTo>
                  <a:cubicBezTo>
                    <a:pt x="1976" y="10901"/>
                    <a:pt x="1976" y="10901"/>
                    <a:pt x="1976" y="10901"/>
                  </a:cubicBezTo>
                  <a:cubicBezTo>
                    <a:pt x="1921" y="10873"/>
                    <a:pt x="1852" y="10846"/>
                    <a:pt x="1797" y="10832"/>
                  </a:cubicBezTo>
                  <a:cubicBezTo>
                    <a:pt x="1617" y="10749"/>
                    <a:pt x="1617" y="10749"/>
                    <a:pt x="1617" y="10749"/>
                  </a:cubicBezTo>
                  <a:cubicBezTo>
                    <a:pt x="1562" y="10721"/>
                    <a:pt x="1479" y="10680"/>
                    <a:pt x="1423" y="10652"/>
                  </a:cubicBezTo>
                  <a:cubicBezTo>
                    <a:pt x="1244" y="10542"/>
                    <a:pt x="1244" y="10542"/>
                    <a:pt x="1244" y="10542"/>
                  </a:cubicBezTo>
                  <a:cubicBezTo>
                    <a:pt x="1036" y="10390"/>
                    <a:pt x="1023" y="10362"/>
                    <a:pt x="898" y="10238"/>
                  </a:cubicBezTo>
                  <a:cubicBezTo>
                    <a:pt x="774" y="10086"/>
                    <a:pt x="774" y="10086"/>
                    <a:pt x="774" y="10086"/>
                  </a:cubicBezTo>
                  <a:cubicBezTo>
                    <a:pt x="732" y="10003"/>
                    <a:pt x="663" y="9892"/>
                    <a:pt x="636" y="9823"/>
                  </a:cubicBezTo>
                  <a:cubicBezTo>
                    <a:pt x="553" y="9630"/>
                    <a:pt x="553" y="9630"/>
                    <a:pt x="553" y="9630"/>
                  </a:cubicBezTo>
                  <a:cubicBezTo>
                    <a:pt x="539" y="9547"/>
                    <a:pt x="511" y="9450"/>
                    <a:pt x="497" y="9381"/>
                  </a:cubicBezTo>
                  <a:cubicBezTo>
                    <a:pt x="470" y="9174"/>
                    <a:pt x="470" y="9174"/>
                    <a:pt x="470" y="9174"/>
                  </a:cubicBezTo>
                  <a:cubicBezTo>
                    <a:pt x="456" y="9105"/>
                    <a:pt x="442" y="9008"/>
                    <a:pt x="442" y="8939"/>
                  </a:cubicBezTo>
                  <a:cubicBezTo>
                    <a:pt x="428" y="8732"/>
                    <a:pt x="428" y="8732"/>
                    <a:pt x="428" y="8732"/>
                  </a:cubicBezTo>
                  <a:cubicBezTo>
                    <a:pt x="428" y="8663"/>
                    <a:pt x="428" y="8566"/>
                    <a:pt x="428" y="8511"/>
                  </a:cubicBezTo>
                  <a:cubicBezTo>
                    <a:pt x="414" y="8290"/>
                    <a:pt x="414" y="8290"/>
                    <a:pt x="414" y="8290"/>
                  </a:cubicBezTo>
                  <a:cubicBezTo>
                    <a:pt x="414" y="8221"/>
                    <a:pt x="414" y="8138"/>
                    <a:pt x="414" y="8069"/>
                  </a:cubicBezTo>
                  <a:cubicBezTo>
                    <a:pt x="387" y="7861"/>
                    <a:pt x="387" y="7861"/>
                    <a:pt x="387" y="7861"/>
                  </a:cubicBezTo>
                  <a:cubicBezTo>
                    <a:pt x="387" y="7779"/>
                    <a:pt x="387" y="7779"/>
                    <a:pt x="387" y="7779"/>
                  </a:cubicBezTo>
                  <a:cubicBezTo>
                    <a:pt x="345" y="7488"/>
                    <a:pt x="345" y="7488"/>
                    <a:pt x="345" y="7488"/>
                  </a:cubicBezTo>
                  <a:cubicBezTo>
                    <a:pt x="345" y="7406"/>
                    <a:pt x="332" y="7295"/>
                    <a:pt x="318" y="7212"/>
                  </a:cubicBezTo>
                  <a:cubicBezTo>
                    <a:pt x="290" y="6936"/>
                    <a:pt x="290" y="6936"/>
                    <a:pt x="290" y="6936"/>
                  </a:cubicBezTo>
                  <a:cubicBezTo>
                    <a:pt x="276" y="6853"/>
                    <a:pt x="262" y="6742"/>
                    <a:pt x="262" y="6659"/>
                  </a:cubicBezTo>
                  <a:cubicBezTo>
                    <a:pt x="235" y="6383"/>
                    <a:pt x="235" y="6383"/>
                    <a:pt x="235" y="6383"/>
                  </a:cubicBezTo>
                  <a:cubicBezTo>
                    <a:pt x="235" y="6314"/>
                    <a:pt x="221" y="6203"/>
                    <a:pt x="221" y="6121"/>
                  </a:cubicBezTo>
                  <a:cubicBezTo>
                    <a:pt x="193" y="5872"/>
                    <a:pt x="193" y="5872"/>
                    <a:pt x="193" y="5872"/>
                  </a:cubicBezTo>
                  <a:cubicBezTo>
                    <a:pt x="193" y="5789"/>
                    <a:pt x="179" y="5692"/>
                    <a:pt x="179" y="5623"/>
                  </a:cubicBezTo>
                  <a:cubicBezTo>
                    <a:pt x="166" y="5374"/>
                    <a:pt x="166" y="5374"/>
                    <a:pt x="166" y="5374"/>
                  </a:cubicBezTo>
                  <a:cubicBezTo>
                    <a:pt x="166" y="5292"/>
                    <a:pt x="152" y="5195"/>
                    <a:pt x="152" y="5126"/>
                  </a:cubicBezTo>
                  <a:cubicBezTo>
                    <a:pt x="138" y="4891"/>
                    <a:pt x="138" y="4891"/>
                    <a:pt x="138" y="4891"/>
                  </a:cubicBezTo>
                  <a:cubicBezTo>
                    <a:pt x="138" y="4822"/>
                    <a:pt x="138" y="4725"/>
                    <a:pt x="138" y="4656"/>
                  </a:cubicBezTo>
                  <a:cubicBezTo>
                    <a:pt x="124" y="4421"/>
                    <a:pt x="124" y="4421"/>
                    <a:pt x="124" y="4421"/>
                  </a:cubicBezTo>
                  <a:cubicBezTo>
                    <a:pt x="124" y="4352"/>
                    <a:pt x="124" y="4269"/>
                    <a:pt x="124" y="4200"/>
                  </a:cubicBezTo>
                  <a:cubicBezTo>
                    <a:pt x="110" y="3979"/>
                    <a:pt x="110" y="3979"/>
                    <a:pt x="110" y="3979"/>
                  </a:cubicBezTo>
                  <a:cubicBezTo>
                    <a:pt x="110" y="3910"/>
                    <a:pt x="110" y="3827"/>
                    <a:pt x="110" y="3758"/>
                  </a:cubicBezTo>
                  <a:cubicBezTo>
                    <a:pt x="110" y="3551"/>
                    <a:pt x="110" y="3551"/>
                    <a:pt x="110" y="3551"/>
                  </a:cubicBezTo>
                  <a:cubicBezTo>
                    <a:pt x="110" y="3482"/>
                    <a:pt x="110" y="3399"/>
                    <a:pt x="110" y="3343"/>
                  </a:cubicBezTo>
                  <a:cubicBezTo>
                    <a:pt x="110" y="3136"/>
                    <a:pt x="110" y="3136"/>
                    <a:pt x="110" y="3136"/>
                  </a:cubicBezTo>
                  <a:cubicBezTo>
                    <a:pt x="110" y="3067"/>
                    <a:pt x="110" y="2998"/>
                    <a:pt x="110" y="2929"/>
                  </a:cubicBezTo>
                  <a:cubicBezTo>
                    <a:pt x="110" y="2749"/>
                    <a:pt x="110" y="2749"/>
                    <a:pt x="110" y="2749"/>
                  </a:cubicBezTo>
                  <a:cubicBezTo>
                    <a:pt x="124" y="2680"/>
                    <a:pt x="124" y="2611"/>
                    <a:pt x="138" y="2542"/>
                  </a:cubicBezTo>
                  <a:cubicBezTo>
                    <a:pt x="166" y="2362"/>
                    <a:pt x="166" y="2362"/>
                    <a:pt x="166" y="2362"/>
                  </a:cubicBezTo>
                  <a:cubicBezTo>
                    <a:pt x="179" y="2307"/>
                    <a:pt x="193" y="2224"/>
                    <a:pt x="207" y="2169"/>
                  </a:cubicBezTo>
                  <a:cubicBezTo>
                    <a:pt x="262" y="1989"/>
                    <a:pt x="262" y="1989"/>
                    <a:pt x="262" y="1989"/>
                  </a:cubicBezTo>
                  <a:cubicBezTo>
                    <a:pt x="290" y="1934"/>
                    <a:pt x="318" y="1865"/>
                    <a:pt x="345" y="1810"/>
                  </a:cubicBezTo>
                  <a:cubicBezTo>
                    <a:pt x="428" y="1644"/>
                    <a:pt x="428" y="1644"/>
                    <a:pt x="428" y="1644"/>
                  </a:cubicBezTo>
                  <a:cubicBezTo>
                    <a:pt x="470" y="1589"/>
                    <a:pt x="511" y="1520"/>
                    <a:pt x="553" y="1464"/>
                  </a:cubicBezTo>
                  <a:cubicBezTo>
                    <a:pt x="663" y="1312"/>
                    <a:pt x="663" y="1312"/>
                    <a:pt x="663" y="1312"/>
                  </a:cubicBezTo>
                  <a:cubicBezTo>
                    <a:pt x="718" y="1257"/>
                    <a:pt x="788" y="1188"/>
                    <a:pt x="843" y="1133"/>
                  </a:cubicBezTo>
                  <a:cubicBezTo>
                    <a:pt x="981" y="1008"/>
                    <a:pt x="981" y="1008"/>
                    <a:pt x="981" y="1008"/>
                  </a:cubicBezTo>
                  <a:cubicBezTo>
                    <a:pt x="1064" y="953"/>
                    <a:pt x="1161" y="884"/>
                    <a:pt x="1257" y="829"/>
                  </a:cubicBezTo>
                  <a:cubicBezTo>
                    <a:pt x="1410" y="746"/>
                    <a:pt x="1410" y="746"/>
                    <a:pt x="1410" y="746"/>
                  </a:cubicBezTo>
                  <a:cubicBezTo>
                    <a:pt x="1520" y="691"/>
                    <a:pt x="1700" y="608"/>
                    <a:pt x="1907" y="539"/>
                  </a:cubicBezTo>
                  <a:cubicBezTo>
                    <a:pt x="2059" y="497"/>
                    <a:pt x="2059" y="497"/>
                    <a:pt x="2059" y="497"/>
                  </a:cubicBezTo>
                  <a:cubicBezTo>
                    <a:pt x="2294" y="428"/>
                    <a:pt x="2460" y="387"/>
                    <a:pt x="2764" y="345"/>
                  </a:cubicBezTo>
                  <a:cubicBezTo>
                    <a:pt x="2930" y="331"/>
                    <a:pt x="2930" y="331"/>
                    <a:pt x="2930" y="331"/>
                  </a:cubicBezTo>
                  <a:cubicBezTo>
                    <a:pt x="2985" y="318"/>
                    <a:pt x="3054" y="318"/>
                    <a:pt x="3096" y="318"/>
                  </a:cubicBezTo>
                  <a:cubicBezTo>
                    <a:pt x="3248" y="304"/>
                    <a:pt x="3248" y="304"/>
                    <a:pt x="3248" y="304"/>
                  </a:cubicBezTo>
                  <a:cubicBezTo>
                    <a:pt x="3303" y="304"/>
                    <a:pt x="3358" y="290"/>
                    <a:pt x="3414" y="290"/>
                  </a:cubicBezTo>
                  <a:cubicBezTo>
                    <a:pt x="3566" y="290"/>
                    <a:pt x="3566" y="290"/>
                    <a:pt x="3566" y="290"/>
                  </a:cubicBezTo>
                  <a:cubicBezTo>
                    <a:pt x="3607" y="290"/>
                    <a:pt x="3676" y="290"/>
                    <a:pt x="3718" y="290"/>
                  </a:cubicBezTo>
                  <a:cubicBezTo>
                    <a:pt x="3870" y="290"/>
                    <a:pt x="3870" y="290"/>
                    <a:pt x="3870" y="290"/>
                  </a:cubicBezTo>
                  <a:cubicBezTo>
                    <a:pt x="3925" y="290"/>
                    <a:pt x="3980" y="290"/>
                    <a:pt x="4022" y="304"/>
                  </a:cubicBezTo>
                  <a:cubicBezTo>
                    <a:pt x="4174" y="304"/>
                    <a:pt x="4174" y="304"/>
                    <a:pt x="4174" y="304"/>
                  </a:cubicBezTo>
                  <a:cubicBezTo>
                    <a:pt x="4229" y="318"/>
                    <a:pt x="4284" y="318"/>
                    <a:pt x="4326" y="318"/>
                  </a:cubicBezTo>
                  <a:cubicBezTo>
                    <a:pt x="4478" y="331"/>
                    <a:pt x="4478" y="331"/>
                    <a:pt x="4478" y="331"/>
                  </a:cubicBezTo>
                  <a:cubicBezTo>
                    <a:pt x="4533" y="345"/>
                    <a:pt x="4588" y="345"/>
                    <a:pt x="4644" y="359"/>
                  </a:cubicBezTo>
                  <a:cubicBezTo>
                    <a:pt x="4796" y="387"/>
                    <a:pt x="4796" y="387"/>
                    <a:pt x="4796" y="387"/>
                  </a:cubicBezTo>
                  <a:cubicBezTo>
                    <a:pt x="4837" y="387"/>
                    <a:pt x="4906" y="400"/>
                    <a:pt x="4961" y="414"/>
                  </a:cubicBezTo>
                  <a:cubicBezTo>
                    <a:pt x="5113" y="456"/>
                    <a:pt x="5113" y="456"/>
                    <a:pt x="5113" y="456"/>
                  </a:cubicBezTo>
                  <a:cubicBezTo>
                    <a:pt x="5169" y="470"/>
                    <a:pt x="5238" y="483"/>
                    <a:pt x="5293" y="497"/>
                  </a:cubicBezTo>
                  <a:cubicBezTo>
                    <a:pt x="5459" y="552"/>
                    <a:pt x="5459" y="552"/>
                    <a:pt x="5459" y="552"/>
                  </a:cubicBezTo>
                  <a:cubicBezTo>
                    <a:pt x="5556" y="580"/>
                    <a:pt x="5556" y="580"/>
                    <a:pt x="5556" y="580"/>
                  </a:cubicBezTo>
                  <a:cubicBezTo>
                    <a:pt x="5431" y="539"/>
                    <a:pt x="5431" y="539"/>
                    <a:pt x="5431" y="539"/>
                  </a:cubicBezTo>
                  <a:cubicBezTo>
                    <a:pt x="3607" y="0"/>
                    <a:pt x="0" y="318"/>
                    <a:pt x="1589" y="3302"/>
                  </a:cubicBezTo>
                  <a:cubicBezTo>
                    <a:pt x="1810" y="3716"/>
                    <a:pt x="1810" y="3716"/>
                    <a:pt x="2114" y="6521"/>
                  </a:cubicBezTo>
                  <a:cubicBezTo>
                    <a:pt x="2170" y="7157"/>
                    <a:pt x="2308" y="7792"/>
                    <a:pt x="2308" y="8442"/>
                  </a:cubicBezTo>
                  <a:cubicBezTo>
                    <a:pt x="2322" y="8773"/>
                    <a:pt x="2114" y="9077"/>
                    <a:pt x="2156" y="9409"/>
                  </a:cubicBezTo>
                  <a:cubicBezTo>
                    <a:pt x="2183" y="9685"/>
                    <a:pt x="2294" y="9810"/>
                    <a:pt x="2488" y="10058"/>
                  </a:cubicBezTo>
                  <a:cubicBezTo>
                    <a:pt x="3096" y="10763"/>
                    <a:pt x="6274" y="11122"/>
                    <a:pt x="6772" y="9423"/>
                  </a:cubicBezTo>
                  <a:cubicBezTo>
                    <a:pt x="6993" y="8677"/>
                    <a:pt x="7325" y="3288"/>
                    <a:pt x="7200" y="2473"/>
                  </a:cubicBezTo>
                  <a:cubicBezTo>
                    <a:pt x="7200" y="2501"/>
                    <a:pt x="7214" y="2528"/>
                    <a:pt x="7214" y="2556"/>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201" name="Freeform 120"/>
            <p:cNvSpPr>
              <a:spLocks noChangeAspect="1"/>
            </p:cNvSpPr>
            <p:nvPr/>
          </p:nvSpPr>
          <p:spPr bwMode="auto">
            <a:xfrm>
              <a:off x="953" y="1102"/>
              <a:ext cx="1371" cy="2622"/>
            </a:xfrm>
            <a:custGeom>
              <a:avLst/>
              <a:gdLst>
                <a:gd name="T0" fmla="*/ 0 w 7125"/>
                <a:gd name="T1" fmla="*/ 0 h 11608"/>
                <a:gd name="T2" fmla="*/ 0 w 7125"/>
                <a:gd name="T3" fmla="*/ 0 h 11608"/>
                <a:gd name="T4" fmla="*/ 0 w 7125"/>
                <a:gd name="T5" fmla="*/ 0 h 11608"/>
                <a:gd name="T6" fmla="*/ 0 w 7125"/>
                <a:gd name="T7" fmla="*/ 0 h 11608"/>
                <a:gd name="T8" fmla="*/ 0 w 7125"/>
                <a:gd name="T9" fmla="*/ 0 h 11608"/>
                <a:gd name="T10" fmla="*/ 0 w 7125"/>
                <a:gd name="T11" fmla="*/ 0 h 11608"/>
                <a:gd name="T12" fmla="*/ 0 w 7125"/>
                <a:gd name="T13" fmla="*/ 0 h 11608"/>
                <a:gd name="T14" fmla="*/ 0 w 7125"/>
                <a:gd name="T15" fmla="*/ 0 h 11608"/>
                <a:gd name="T16" fmla="*/ 0 w 7125"/>
                <a:gd name="T17" fmla="*/ 0 h 11608"/>
                <a:gd name="T18" fmla="*/ 0 w 7125"/>
                <a:gd name="T19" fmla="*/ 0 h 11608"/>
                <a:gd name="T20" fmla="*/ 0 w 7125"/>
                <a:gd name="T21" fmla="*/ 0 h 11608"/>
                <a:gd name="T22" fmla="*/ 0 w 7125"/>
                <a:gd name="T23" fmla="*/ 0 h 11608"/>
                <a:gd name="T24" fmla="*/ 0 w 7125"/>
                <a:gd name="T25" fmla="*/ 0 h 11608"/>
                <a:gd name="T26" fmla="*/ 0 w 7125"/>
                <a:gd name="T27" fmla="*/ 0 h 11608"/>
                <a:gd name="T28" fmla="*/ 0 w 7125"/>
                <a:gd name="T29" fmla="*/ 0 h 11608"/>
                <a:gd name="T30" fmla="*/ 0 w 7125"/>
                <a:gd name="T31" fmla="*/ 0 h 11608"/>
                <a:gd name="T32" fmla="*/ 0 w 7125"/>
                <a:gd name="T33" fmla="*/ 0 h 11608"/>
                <a:gd name="T34" fmla="*/ 0 w 7125"/>
                <a:gd name="T35" fmla="*/ 0 h 11608"/>
                <a:gd name="T36" fmla="*/ 0 w 7125"/>
                <a:gd name="T37" fmla="*/ 0 h 11608"/>
                <a:gd name="T38" fmla="*/ 0 w 7125"/>
                <a:gd name="T39" fmla="*/ 0 h 11608"/>
                <a:gd name="T40" fmla="*/ 0 w 7125"/>
                <a:gd name="T41" fmla="*/ 0 h 11608"/>
                <a:gd name="T42" fmla="*/ 0 w 7125"/>
                <a:gd name="T43" fmla="*/ 0 h 11608"/>
                <a:gd name="T44" fmla="*/ 0 w 7125"/>
                <a:gd name="T45" fmla="*/ 0 h 11608"/>
                <a:gd name="T46" fmla="*/ 0 w 7125"/>
                <a:gd name="T47" fmla="*/ 0 h 11608"/>
                <a:gd name="T48" fmla="*/ 0 w 7125"/>
                <a:gd name="T49" fmla="*/ 0 h 11608"/>
                <a:gd name="T50" fmla="*/ 0 w 7125"/>
                <a:gd name="T51" fmla="*/ 0 h 11608"/>
                <a:gd name="T52" fmla="*/ 0 w 7125"/>
                <a:gd name="T53" fmla="*/ 0 h 11608"/>
                <a:gd name="T54" fmla="*/ 0 w 7125"/>
                <a:gd name="T55" fmla="*/ 0 h 11608"/>
                <a:gd name="T56" fmla="*/ 0 w 7125"/>
                <a:gd name="T57" fmla="*/ 0 h 11608"/>
                <a:gd name="T58" fmla="*/ 0 w 7125"/>
                <a:gd name="T59" fmla="*/ 0 h 11608"/>
                <a:gd name="T60" fmla="*/ 0 w 7125"/>
                <a:gd name="T61" fmla="*/ 0 h 11608"/>
                <a:gd name="T62" fmla="*/ 0 w 7125"/>
                <a:gd name="T63" fmla="*/ 0 h 11608"/>
                <a:gd name="T64" fmla="*/ 0 w 7125"/>
                <a:gd name="T65" fmla="*/ 0 h 11608"/>
                <a:gd name="T66" fmla="*/ 0 w 7125"/>
                <a:gd name="T67" fmla="*/ 0 h 11608"/>
                <a:gd name="T68" fmla="*/ 0 w 7125"/>
                <a:gd name="T69" fmla="*/ 0 h 11608"/>
                <a:gd name="T70" fmla="*/ 0 w 7125"/>
                <a:gd name="T71" fmla="*/ 0 h 11608"/>
                <a:gd name="T72" fmla="*/ 0 w 7125"/>
                <a:gd name="T73" fmla="*/ 0 h 11608"/>
                <a:gd name="T74" fmla="*/ 0 w 7125"/>
                <a:gd name="T75" fmla="*/ 0 h 11608"/>
                <a:gd name="T76" fmla="*/ 0 w 7125"/>
                <a:gd name="T77" fmla="*/ 0 h 11608"/>
                <a:gd name="T78" fmla="*/ 0 w 7125"/>
                <a:gd name="T79" fmla="*/ 0 h 11608"/>
                <a:gd name="T80" fmla="*/ 0 w 7125"/>
                <a:gd name="T81" fmla="*/ 0 h 11608"/>
                <a:gd name="T82" fmla="*/ 0 w 7125"/>
                <a:gd name="T83" fmla="*/ 0 h 116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125"/>
                <a:gd name="T127" fmla="*/ 0 h 11608"/>
                <a:gd name="T128" fmla="*/ 7125 w 7125"/>
                <a:gd name="T129" fmla="*/ 11608 h 116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125" h="11608">
                  <a:moveTo>
                    <a:pt x="7112" y="3289"/>
                  </a:moveTo>
                  <a:cubicBezTo>
                    <a:pt x="7112" y="3441"/>
                    <a:pt x="7112" y="3579"/>
                    <a:pt x="7112" y="3717"/>
                  </a:cubicBezTo>
                  <a:cubicBezTo>
                    <a:pt x="7112" y="3938"/>
                    <a:pt x="7112" y="3938"/>
                    <a:pt x="7112" y="3938"/>
                  </a:cubicBezTo>
                  <a:cubicBezTo>
                    <a:pt x="7112" y="4007"/>
                    <a:pt x="7112" y="4090"/>
                    <a:pt x="7098" y="4159"/>
                  </a:cubicBezTo>
                  <a:cubicBezTo>
                    <a:pt x="7098" y="4381"/>
                    <a:pt x="7098" y="4381"/>
                    <a:pt x="7098" y="4381"/>
                  </a:cubicBezTo>
                  <a:cubicBezTo>
                    <a:pt x="7098" y="4450"/>
                    <a:pt x="7098" y="4546"/>
                    <a:pt x="7084" y="4615"/>
                  </a:cubicBezTo>
                  <a:cubicBezTo>
                    <a:pt x="7084" y="4850"/>
                    <a:pt x="7084" y="4850"/>
                    <a:pt x="7084" y="4850"/>
                  </a:cubicBezTo>
                  <a:cubicBezTo>
                    <a:pt x="7070" y="4920"/>
                    <a:pt x="7070" y="5016"/>
                    <a:pt x="7070" y="5085"/>
                  </a:cubicBezTo>
                  <a:cubicBezTo>
                    <a:pt x="7056" y="5320"/>
                    <a:pt x="7056" y="5320"/>
                    <a:pt x="7056" y="5320"/>
                  </a:cubicBezTo>
                  <a:cubicBezTo>
                    <a:pt x="7056" y="5403"/>
                    <a:pt x="7043" y="5500"/>
                    <a:pt x="7043" y="5569"/>
                  </a:cubicBezTo>
                  <a:cubicBezTo>
                    <a:pt x="7029" y="5832"/>
                    <a:pt x="7029" y="5832"/>
                    <a:pt x="7029" y="5832"/>
                  </a:cubicBezTo>
                  <a:cubicBezTo>
                    <a:pt x="7015" y="5901"/>
                    <a:pt x="7015" y="6011"/>
                    <a:pt x="7001" y="6080"/>
                  </a:cubicBezTo>
                  <a:cubicBezTo>
                    <a:pt x="6987" y="6343"/>
                    <a:pt x="6987" y="6343"/>
                    <a:pt x="6987" y="6343"/>
                  </a:cubicBezTo>
                  <a:cubicBezTo>
                    <a:pt x="6974" y="6426"/>
                    <a:pt x="6960" y="6536"/>
                    <a:pt x="6960" y="6619"/>
                  </a:cubicBezTo>
                  <a:cubicBezTo>
                    <a:pt x="6932" y="6882"/>
                    <a:pt x="6932" y="6882"/>
                    <a:pt x="6932" y="6882"/>
                  </a:cubicBezTo>
                  <a:cubicBezTo>
                    <a:pt x="6918" y="6965"/>
                    <a:pt x="6905" y="7075"/>
                    <a:pt x="6905" y="7158"/>
                  </a:cubicBezTo>
                  <a:cubicBezTo>
                    <a:pt x="6863" y="7448"/>
                    <a:pt x="6863" y="7448"/>
                    <a:pt x="6863" y="7448"/>
                  </a:cubicBezTo>
                  <a:cubicBezTo>
                    <a:pt x="6849" y="7531"/>
                    <a:pt x="6835" y="7656"/>
                    <a:pt x="6835" y="7739"/>
                  </a:cubicBezTo>
                  <a:cubicBezTo>
                    <a:pt x="6808" y="7946"/>
                    <a:pt x="6808" y="7946"/>
                    <a:pt x="6808" y="7946"/>
                  </a:cubicBezTo>
                  <a:cubicBezTo>
                    <a:pt x="6794" y="8098"/>
                    <a:pt x="6794" y="8098"/>
                    <a:pt x="6794" y="8098"/>
                  </a:cubicBezTo>
                  <a:cubicBezTo>
                    <a:pt x="6794" y="8319"/>
                    <a:pt x="6794" y="8319"/>
                    <a:pt x="6794" y="8319"/>
                  </a:cubicBezTo>
                  <a:cubicBezTo>
                    <a:pt x="6780" y="8374"/>
                    <a:pt x="6780" y="8471"/>
                    <a:pt x="6780" y="8526"/>
                  </a:cubicBezTo>
                  <a:cubicBezTo>
                    <a:pt x="6780" y="8748"/>
                    <a:pt x="6780" y="8748"/>
                    <a:pt x="6780" y="8748"/>
                  </a:cubicBezTo>
                  <a:cubicBezTo>
                    <a:pt x="6766" y="8817"/>
                    <a:pt x="6766" y="8913"/>
                    <a:pt x="6753" y="8969"/>
                  </a:cubicBezTo>
                  <a:cubicBezTo>
                    <a:pt x="6739" y="9190"/>
                    <a:pt x="6739" y="9190"/>
                    <a:pt x="6739" y="9190"/>
                  </a:cubicBezTo>
                  <a:cubicBezTo>
                    <a:pt x="6725" y="9259"/>
                    <a:pt x="6711" y="9342"/>
                    <a:pt x="6697" y="9411"/>
                  </a:cubicBezTo>
                  <a:cubicBezTo>
                    <a:pt x="6642" y="9618"/>
                    <a:pt x="6642" y="9618"/>
                    <a:pt x="6642" y="9618"/>
                  </a:cubicBezTo>
                  <a:cubicBezTo>
                    <a:pt x="6615" y="9687"/>
                    <a:pt x="6573" y="9770"/>
                    <a:pt x="6546" y="9839"/>
                  </a:cubicBezTo>
                  <a:cubicBezTo>
                    <a:pt x="6449" y="10019"/>
                    <a:pt x="6449" y="10019"/>
                    <a:pt x="6449" y="10019"/>
                  </a:cubicBezTo>
                  <a:cubicBezTo>
                    <a:pt x="6380" y="10088"/>
                    <a:pt x="6297" y="10199"/>
                    <a:pt x="6242" y="10268"/>
                  </a:cubicBezTo>
                  <a:cubicBezTo>
                    <a:pt x="6104" y="10392"/>
                    <a:pt x="6104" y="10392"/>
                    <a:pt x="6104" y="10392"/>
                  </a:cubicBezTo>
                  <a:cubicBezTo>
                    <a:pt x="5924" y="10530"/>
                    <a:pt x="5883" y="10558"/>
                    <a:pt x="5662" y="10668"/>
                  </a:cubicBezTo>
                  <a:cubicBezTo>
                    <a:pt x="5524" y="10738"/>
                    <a:pt x="5524" y="10738"/>
                    <a:pt x="5524" y="10738"/>
                  </a:cubicBezTo>
                  <a:cubicBezTo>
                    <a:pt x="5179" y="10876"/>
                    <a:pt x="4902" y="10959"/>
                    <a:pt x="4378" y="11042"/>
                  </a:cubicBezTo>
                  <a:cubicBezTo>
                    <a:pt x="4226" y="11055"/>
                    <a:pt x="4226" y="11055"/>
                    <a:pt x="4226" y="11055"/>
                  </a:cubicBezTo>
                  <a:cubicBezTo>
                    <a:pt x="4184" y="11055"/>
                    <a:pt x="4115" y="11069"/>
                    <a:pt x="4074" y="11069"/>
                  </a:cubicBezTo>
                  <a:cubicBezTo>
                    <a:pt x="3922" y="11083"/>
                    <a:pt x="3922" y="11083"/>
                    <a:pt x="3922" y="11083"/>
                  </a:cubicBezTo>
                  <a:cubicBezTo>
                    <a:pt x="3881" y="11083"/>
                    <a:pt x="3825" y="11083"/>
                    <a:pt x="3784" y="11083"/>
                  </a:cubicBezTo>
                  <a:cubicBezTo>
                    <a:pt x="3646" y="11083"/>
                    <a:pt x="3646" y="11083"/>
                    <a:pt x="3646" y="11083"/>
                  </a:cubicBezTo>
                  <a:cubicBezTo>
                    <a:pt x="3604" y="11083"/>
                    <a:pt x="3549" y="11097"/>
                    <a:pt x="3508" y="11097"/>
                  </a:cubicBezTo>
                  <a:cubicBezTo>
                    <a:pt x="3370" y="11083"/>
                    <a:pt x="3370" y="11083"/>
                    <a:pt x="3370" y="11083"/>
                  </a:cubicBezTo>
                  <a:cubicBezTo>
                    <a:pt x="3328" y="11083"/>
                    <a:pt x="3273" y="11083"/>
                    <a:pt x="3232" y="11083"/>
                  </a:cubicBezTo>
                  <a:cubicBezTo>
                    <a:pt x="3093" y="11069"/>
                    <a:pt x="3093" y="11069"/>
                    <a:pt x="3093" y="11069"/>
                  </a:cubicBezTo>
                  <a:cubicBezTo>
                    <a:pt x="3052" y="11069"/>
                    <a:pt x="2997" y="11069"/>
                    <a:pt x="2955" y="11055"/>
                  </a:cubicBezTo>
                  <a:cubicBezTo>
                    <a:pt x="2804" y="11042"/>
                    <a:pt x="2804" y="11042"/>
                    <a:pt x="2804" y="11042"/>
                  </a:cubicBezTo>
                  <a:cubicBezTo>
                    <a:pt x="2762" y="11042"/>
                    <a:pt x="2707" y="11028"/>
                    <a:pt x="2665" y="11028"/>
                  </a:cubicBezTo>
                  <a:cubicBezTo>
                    <a:pt x="2514" y="11000"/>
                    <a:pt x="2514" y="11000"/>
                    <a:pt x="2514" y="11000"/>
                  </a:cubicBezTo>
                  <a:cubicBezTo>
                    <a:pt x="2472" y="11000"/>
                    <a:pt x="2403" y="10986"/>
                    <a:pt x="2362" y="10972"/>
                  </a:cubicBezTo>
                  <a:cubicBezTo>
                    <a:pt x="2210" y="10931"/>
                    <a:pt x="2210" y="10931"/>
                    <a:pt x="2210" y="10931"/>
                  </a:cubicBezTo>
                  <a:cubicBezTo>
                    <a:pt x="2155" y="10917"/>
                    <a:pt x="2085" y="10903"/>
                    <a:pt x="2044" y="10890"/>
                  </a:cubicBezTo>
                  <a:cubicBezTo>
                    <a:pt x="1865" y="10848"/>
                    <a:pt x="1865" y="10848"/>
                    <a:pt x="1865" y="10848"/>
                  </a:cubicBezTo>
                  <a:cubicBezTo>
                    <a:pt x="1809" y="10820"/>
                    <a:pt x="1740" y="10793"/>
                    <a:pt x="1685" y="10779"/>
                  </a:cubicBezTo>
                  <a:cubicBezTo>
                    <a:pt x="1506" y="10696"/>
                    <a:pt x="1506" y="10696"/>
                    <a:pt x="1506" y="10696"/>
                  </a:cubicBezTo>
                  <a:cubicBezTo>
                    <a:pt x="1450" y="10668"/>
                    <a:pt x="1367" y="10627"/>
                    <a:pt x="1312" y="10599"/>
                  </a:cubicBezTo>
                  <a:cubicBezTo>
                    <a:pt x="1133" y="10489"/>
                    <a:pt x="1133" y="10489"/>
                    <a:pt x="1133" y="10489"/>
                  </a:cubicBezTo>
                  <a:cubicBezTo>
                    <a:pt x="926" y="10337"/>
                    <a:pt x="912" y="10309"/>
                    <a:pt x="788" y="10185"/>
                  </a:cubicBezTo>
                  <a:cubicBezTo>
                    <a:pt x="663" y="10033"/>
                    <a:pt x="663" y="10033"/>
                    <a:pt x="663" y="10033"/>
                  </a:cubicBezTo>
                  <a:cubicBezTo>
                    <a:pt x="622" y="9950"/>
                    <a:pt x="553" y="9839"/>
                    <a:pt x="525" y="9770"/>
                  </a:cubicBezTo>
                  <a:cubicBezTo>
                    <a:pt x="442" y="9577"/>
                    <a:pt x="442" y="9577"/>
                    <a:pt x="442" y="9577"/>
                  </a:cubicBezTo>
                  <a:cubicBezTo>
                    <a:pt x="429" y="9494"/>
                    <a:pt x="401" y="9397"/>
                    <a:pt x="387" y="9328"/>
                  </a:cubicBezTo>
                  <a:cubicBezTo>
                    <a:pt x="359" y="9121"/>
                    <a:pt x="359" y="9121"/>
                    <a:pt x="359" y="9121"/>
                  </a:cubicBezTo>
                  <a:cubicBezTo>
                    <a:pt x="346" y="9052"/>
                    <a:pt x="332" y="8955"/>
                    <a:pt x="332" y="8886"/>
                  </a:cubicBezTo>
                  <a:cubicBezTo>
                    <a:pt x="318" y="8678"/>
                    <a:pt x="318" y="8678"/>
                    <a:pt x="318" y="8678"/>
                  </a:cubicBezTo>
                  <a:cubicBezTo>
                    <a:pt x="318" y="8609"/>
                    <a:pt x="318" y="8513"/>
                    <a:pt x="318" y="8457"/>
                  </a:cubicBezTo>
                  <a:cubicBezTo>
                    <a:pt x="304" y="8236"/>
                    <a:pt x="304" y="8236"/>
                    <a:pt x="304" y="8236"/>
                  </a:cubicBezTo>
                  <a:cubicBezTo>
                    <a:pt x="304" y="8167"/>
                    <a:pt x="304" y="8084"/>
                    <a:pt x="304" y="8015"/>
                  </a:cubicBezTo>
                  <a:cubicBezTo>
                    <a:pt x="277" y="7808"/>
                    <a:pt x="277" y="7808"/>
                    <a:pt x="277" y="7808"/>
                  </a:cubicBezTo>
                  <a:cubicBezTo>
                    <a:pt x="277" y="7725"/>
                    <a:pt x="277" y="7725"/>
                    <a:pt x="277" y="7725"/>
                  </a:cubicBezTo>
                  <a:cubicBezTo>
                    <a:pt x="235" y="7435"/>
                    <a:pt x="235" y="7435"/>
                    <a:pt x="235" y="7435"/>
                  </a:cubicBezTo>
                  <a:cubicBezTo>
                    <a:pt x="235" y="7352"/>
                    <a:pt x="221" y="7241"/>
                    <a:pt x="208" y="7158"/>
                  </a:cubicBezTo>
                  <a:cubicBezTo>
                    <a:pt x="180" y="6882"/>
                    <a:pt x="180" y="6882"/>
                    <a:pt x="180" y="6882"/>
                  </a:cubicBezTo>
                  <a:cubicBezTo>
                    <a:pt x="166" y="6799"/>
                    <a:pt x="152" y="6688"/>
                    <a:pt x="152" y="6605"/>
                  </a:cubicBezTo>
                  <a:cubicBezTo>
                    <a:pt x="125" y="6329"/>
                    <a:pt x="125" y="6329"/>
                    <a:pt x="125" y="6329"/>
                  </a:cubicBezTo>
                  <a:cubicBezTo>
                    <a:pt x="125" y="6260"/>
                    <a:pt x="111" y="6149"/>
                    <a:pt x="111" y="6067"/>
                  </a:cubicBezTo>
                  <a:cubicBezTo>
                    <a:pt x="83" y="5818"/>
                    <a:pt x="83" y="5818"/>
                    <a:pt x="83" y="5818"/>
                  </a:cubicBezTo>
                  <a:cubicBezTo>
                    <a:pt x="83" y="5735"/>
                    <a:pt x="70" y="5638"/>
                    <a:pt x="70" y="5569"/>
                  </a:cubicBezTo>
                  <a:cubicBezTo>
                    <a:pt x="56" y="5320"/>
                    <a:pt x="56" y="5320"/>
                    <a:pt x="56" y="5320"/>
                  </a:cubicBezTo>
                  <a:cubicBezTo>
                    <a:pt x="56" y="5237"/>
                    <a:pt x="42" y="5141"/>
                    <a:pt x="42" y="5072"/>
                  </a:cubicBezTo>
                  <a:cubicBezTo>
                    <a:pt x="28" y="4837"/>
                    <a:pt x="28" y="4837"/>
                    <a:pt x="28" y="4837"/>
                  </a:cubicBezTo>
                  <a:cubicBezTo>
                    <a:pt x="28" y="4768"/>
                    <a:pt x="28" y="4671"/>
                    <a:pt x="28" y="4602"/>
                  </a:cubicBezTo>
                  <a:cubicBezTo>
                    <a:pt x="14" y="4367"/>
                    <a:pt x="14" y="4367"/>
                    <a:pt x="14" y="4367"/>
                  </a:cubicBezTo>
                  <a:cubicBezTo>
                    <a:pt x="14" y="4298"/>
                    <a:pt x="14" y="4215"/>
                    <a:pt x="14" y="4146"/>
                  </a:cubicBezTo>
                  <a:cubicBezTo>
                    <a:pt x="0" y="3925"/>
                    <a:pt x="0" y="3925"/>
                    <a:pt x="0" y="3925"/>
                  </a:cubicBezTo>
                  <a:cubicBezTo>
                    <a:pt x="0" y="3855"/>
                    <a:pt x="0" y="3773"/>
                    <a:pt x="0" y="3703"/>
                  </a:cubicBezTo>
                  <a:cubicBezTo>
                    <a:pt x="0" y="3496"/>
                    <a:pt x="0" y="3496"/>
                    <a:pt x="0" y="3496"/>
                  </a:cubicBezTo>
                  <a:cubicBezTo>
                    <a:pt x="0" y="3427"/>
                    <a:pt x="0" y="3344"/>
                    <a:pt x="0" y="3289"/>
                  </a:cubicBezTo>
                  <a:cubicBezTo>
                    <a:pt x="0" y="3082"/>
                    <a:pt x="0" y="3082"/>
                    <a:pt x="0" y="3082"/>
                  </a:cubicBezTo>
                  <a:cubicBezTo>
                    <a:pt x="0" y="3012"/>
                    <a:pt x="0" y="2943"/>
                    <a:pt x="0" y="2874"/>
                  </a:cubicBezTo>
                  <a:cubicBezTo>
                    <a:pt x="0" y="2695"/>
                    <a:pt x="0" y="2695"/>
                    <a:pt x="0" y="2695"/>
                  </a:cubicBezTo>
                  <a:cubicBezTo>
                    <a:pt x="14" y="2625"/>
                    <a:pt x="14" y="2556"/>
                    <a:pt x="28" y="2487"/>
                  </a:cubicBezTo>
                  <a:cubicBezTo>
                    <a:pt x="56" y="2308"/>
                    <a:pt x="56" y="2308"/>
                    <a:pt x="56" y="2308"/>
                  </a:cubicBezTo>
                  <a:cubicBezTo>
                    <a:pt x="70" y="2252"/>
                    <a:pt x="83" y="2169"/>
                    <a:pt x="97" y="2114"/>
                  </a:cubicBezTo>
                  <a:cubicBezTo>
                    <a:pt x="152" y="1935"/>
                    <a:pt x="152" y="1935"/>
                    <a:pt x="152" y="1935"/>
                  </a:cubicBezTo>
                  <a:cubicBezTo>
                    <a:pt x="180" y="1879"/>
                    <a:pt x="208" y="1810"/>
                    <a:pt x="235" y="1755"/>
                  </a:cubicBezTo>
                  <a:cubicBezTo>
                    <a:pt x="318" y="1589"/>
                    <a:pt x="318" y="1589"/>
                    <a:pt x="318" y="1589"/>
                  </a:cubicBezTo>
                  <a:cubicBezTo>
                    <a:pt x="359" y="1534"/>
                    <a:pt x="401" y="1465"/>
                    <a:pt x="442" y="1409"/>
                  </a:cubicBezTo>
                  <a:cubicBezTo>
                    <a:pt x="553" y="1257"/>
                    <a:pt x="553" y="1257"/>
                    <a:pt x="553" y="1257"/>
                  </a:cubicBezTo>
                  <a:cubicBezTo>
                    <a:pt x="608" y="1202"/>
                    <a:pt x="677" y="1133"/>
                    <a:pt x="732" y="1078"/>
                  </a:cubicBezTo>
                  <a:cubicBezTo>
                    <a:pt x="870" y="953"/>
                    <a:pt x="870" y="953"/>
                    <a:pt x="870" y="953"/>
                  </a:cubicBezTo>
                  <a:cubicBezTo>
                    <a:pt x="953" y="898"/>
                    <a:pt x="1050" y="829"/>
                    <a:pt x="1147" y="774"/>
                  </a:cubicBezTo>
                  <a:cubicBezTo>
                    <a:pt x="1298" y="691"/>
                    <a:pt x="1298" y="691"/>
                    <a:pt x="1298" y="691"/>
                  </a:cubicBezTo>
                  <a:cubicBezTo>
                    <a:pt x="1409" y="635"/>
                    <a:pt x="1588" y="553"/>
                    <a:pt x="1796" y="483"/>
                  </a:cubicBezTo>
                  <a:cubicBezTo>
                    <a:pt x="1947" y="442"/>
                    <a:pt x="1947" y="442"/>
                    <a:pt x="1947" y="442"/>
                  </a:cubicBezTo>
                  <a:cubicBezTo>
                    <a:pt x="2182" y="373"/>
                    <a:pt x="2348" y="331"/>
                    <a:pt x="2652" y="290"/>
                  </a:cubicBezTo>
                  <a:cubicBezTo>
                    <a:pt x="2817" y="276"/>
                    <a:pt x="2817" y="276"/>
                    <a:pt x="2817" y="276"/>
                  </a:cubicBezTo>
                  <a:cubicBezTo>
                    <a:pt x="2873" y="262"/>
                    <a:pt x="2942" y="262"/>
                    <a:pt x="2983" y="262"/>
                  </a:cubicBezTo>
                  <a:cubicBezTo>
                    <a:pt x="3135" y="249"/>
                    <a:pt x="3135" y="249"/>
                    <a:pt x="3135" y="249"/>
                  </a:cubicBezTo>
                  <a:cubicBezTo>
                    <a:pt x="3190" y="249"/>
                    <a:pt x="3245" y="235"/>
                    <a:pt x="3301" y="235"/>
                  </a:cubicBezTo>
                  <a:cubicBezTo>
                    <a:pt x="3453" y="235"/>
                    <a:pt x="3453" y="235"/>
                    <a:pt x="3453" y="235"/>
                  </a:cubicBezTo>
                  <a:cubicBezTo>
                    <a:pt x="3494" y="235"/>
                    <a:pt x="3563" y="235"/>
                    <a:pt x="3604" y="235"/>
                  </a:cubicBezTo>
                  <a:cubicBezTo>
                    <a:pt x="3756" y="235"/>
                    <a:pt x="3756" y="235"/>
                    <a:pt x="3756" y="235"/>
                  </a:cubicBezTo>
                  <a:cubicBezTo>
                    <a:pt x="3812" y="235"/>
                    <a:pt x="3867" y="235"/>
                    <a:pt x="3908" y="249"/>
                  </a:cubicBezTo>
                  <a:cubicBezTo>
                    <a:pt x="4060" y="249"/>
                    <a:pt x="4060" y="249"/>
                    <a:pt x="4060" y="249"/>
                  </a:cubicBezTo>
                  <a:cubicBezTo>
                    <a:pt x="4115" y="262"/>
                    <a:pt x="4171" y="262"/>
                    <a:pt x="4212" y="262"/>
                  </a:cubicBezTo>
                  <a:cubicBezTo>
                    <a:pt x="4364" y="276"/>
                    <a:pt x="4364" y="276"/>
                    <a:pt x="4364" y="276"/>
                  </a:cubicBezTo>
                  <a:cubicBezTo>
                    <a:pt x="4419" y="290"/>
                    <a:pt x="4474" y="290"/>
                    <a:pt x="4530" y="304"/>
                  </a:cubicBezTo>
                  <a:cubicBezTo>
                    <a:pt x="4681" y="331"/>
                    <a:pt x="4681" y="331"/>
                    <a:pt x="4681" y="331"/>
                  </a:cubicBezTo>
                  <a:cubicBezTo>
                    <a:pt x="4737" y="331"/>
                    <a:pt x="4737" y="331"/>
                    <a:pt x="4737" y="331"/>
                  </a:cubicBezTo>
                  <a:cubicBezTo>
                    <a:pt x="4571" y="304"/>
                    <a:pt x="4571" y="304"/>
                    <a:pt x="4571" y="304"/>
                  </a:cubicBezTo>
                  <a:cubicBezTo>
                    <a:pt x="3825" y="207"/>
                    <a:pt x="1367" y="0"/>
                    <a:pt x="967" y="1617"/>
                  </a:cubicBezTo>
                  <a:cubicBezTo>
                    <a:pt x="815" y="2225"/>
                    <a:pt x="1202" y="3012"/>
                    <a:pt x="1423" y="3427"/>
                  </a:cubicBezTo>
                  <a:cubicBezTo>
                    <a:pt x="1547" y="3703"/>
                    <a:pt x="1547" y="3703"/>
                    <a:pt x="1671" y="5279"/>
                  </a:cubicBezTo>
                  <a:cubicBezTo>
                    <a:pt x="1754" y="6301"/>
                    <a:pt x="1947" y="7324"/>
                    <a:pt x="1989" y="8361"/>
                  </a:cubicBezTo>
                  <a:cubicBezTo>
                    <a:pt x="2003" y="8692"/>
                    <a:pt x="1796" y="8996"/>
                    <a:pt x="1837" y="9328"/>
                  </a:cubicBezTo>
                  <a:cubicBezTo>
                    <a:pt x="1892" y="9673"/>
                    <a:pt x="2113" y="9922"/>
                    <a:pt x="2155" y="9977"/>
                  </a:cubicBezTo>
                  <a:cubicBezTo>
                    <a:pt x="2748" y="10613"/>
                    <a:pt x="6670" y="11608"/>
                    <a:pt x="6780" y="8595"/>
                  </a:cubicBezTo>
                  <a:cubicBezTo>
                    <a:pt x="6849" y="6799"/>
                    <a:pt x="7112" y="5016"/>
                    <a:pt x="7125" y="3206"/>
                  </a:cubicBezTo>
                  <a:cubicBezTo>
                    <a:pt x="7112" y="3234"/>
                    <a:pt x="7112" y="3275"/>
                    <a:pt x="7112" y="3289"/>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202" name="Freeform 121"/>
            <p:cNvSpPr>
              <a:spLocks noChangeAspect="1"/>
            </p:cNvSpPr>
            <p:nvPr/>
          </p:nvSpPr>
          <p:spPr bwMode="auto">
            <a:xfrm>
              <a:off x="953" y="1156"/>
              <a:ext cx="1297" cy="2481"/>
            </a:xfrm>
            <a:custGeom>
              <a:avLst/>
              <a:gdLst>
                <a:gd name="T0" fmla="*/ 0 w 6742"/>
                <a:gd name="T1" fmla="*/ 0 h 10984"/>
                <a:gd name="T2" fmla="*/ 0 w 6742"/>
                <a:gd name="T3" fmla="*/ 0 h 10984"/>
                <a:gd name="T4" fmla="*/ 0 w 6742"/>
                <a:gd name="T5" fmla="*/ 0 h 10984"/>
                <a:gd name="T6" fmla="*/ 0 w 6742"/>
                <a:gd name="T7" fmla="*/ 0 h 10984"/>
                <a:gd name="T8" fmla="*/ 0 w 6742"/>
                <a:gd name="T9" fmla="*/ 0 h 10984"/>
                <a:gd name="T10" fmla="*/ 0 w 6742"/>
                <a:gd name="T11" fmla="*/ 0 h 10984"/>
                <a:gd name="T12" fmla="*/ 0 w 6742"/>
                <a:gd name="T13" fmla="*/ 0 h 10984"/>
                <a:gd name="T14" fmla="*/ 0 w 6742"/>
                <a:gd name="T15" fmla="*/ 0 h 10984"/>
                <a:gd name="T16" fmla="*/ 0 w 6742"/>
                <a:gd name="T17" fmla="*/ 0 h 10984"/>
                <a:gd name="T18" fmla="*/ 0 w 6742"/>
                <a:gd name="T19" fmla="*/ 0 h 10984"/>
                <a:gd name="T20" fmla="*/ 0 w 6742"/>
                <a:gd name="T21" fmla="*/ 0 h 10984"/>
                <a:gd name="T22" fmla="*/ 0 w 6742"/>
                <a:gd name="T23" fmla="*/ 0 h 10984"/>
                <a:gd name="T24" fmla="*/ 0 w 6742"/>
                <a:gd name="T25" fmla="*/ 0 h 10984"/>
                <a:gd name="T26" fmla="*/ 0 w 6742"/>
                <a:gd name="T27" fmla="*/ 0 h 10984"/>
                <a:gd name="T28" fmla="*/ 0 w 6742"/>
                <a:gd name="T29" fmla="*/ 0 h 10984"/>
                <a:gd name="T30" fmla="*/ 0 w 6742"/>
                <a:gd name="T31" fmla="*/ 0 h 10984"/>
                <a:gd name="T32" fmla="*/ 0 w 6742"/>
                <a:gd name="T33" fmla="*/ 0 h 10984"/>
                <a:gd name="T34" fmla="*/ 0 w 6742"/>
                <a:gd name="T35" fmla="*/ 0 h 10984"/>
                <a:gd name="T36" fmla="*/ 0 w 6742"/>
                <a:gd name="T37" fmla="*/ 0 h 10984"/>
                <a:gd name="T38" fmla="*/ 0 w 6742"/>
                <a:gd name="T39" fmla="*/ 0 h 10984"/>
                <a:gd name="T40" fmla="*/ 0 w 6742"/>
                <a:gd name="T41" fmla="*/ 0 h 10984"/>
                <a:gd name="T42" fmla="*/ 0 w 6742"/>
                <a:gd name="T43" fmla="*/ 0 h 10984"/>
                <a:gd name="T44" fmla="*/ 0 w 6742"/>
                <a:gd name="T45" fmla="*/ 0 h 10984"/>
                <a:gd name="T46" fmla="*/ 0 w 6742"/>
                <a:gd name="T47" fmla="*/ 0 h 10984"/>
                <a:gd name="T48" fmla="*/ 0 w 6742"/>
                <a:gd name="T49" fmla="*/ 0 h 10984"/>
                <a:gd name="T50" fmla="*/ 0 w 6742"/>
                <a:gd name="T51" fmla="*/ 0 h 10984"/>
                <a:gd name="T52" fmla="*/ 0 w 6742"/>
                <a:gd name="T53" fmla="*/ 0 h 10984"/>
                <a:gd name="T54" fmla="*/ 0 w 6742"/>
                <a:gd name="T55" fmla="*/ 0 h 10984"/>
                <a:gd name="T56" fmla="*/ 0 w 6742"/>
                <a:gd name="T57" fmla="*/ 0 h 10984"/>
                <a:gd name="T58" fmla="*/ 0 w 6742"/>
                <a:gd name="T59" fmla="*/ 0 h 10984"/>
                <a:gd name="T60" fmla="*/ 0 w 6742"/>
                <a:gd name="T61" fmla="*/ 0 h 10984"/>
                <a:gd name="T62" fmla="*/ 0 w 6742"/>
                <a:gd name="T63" fmla="*/ 0 h 10984"/>
                <a:gd name="T64" fmla="*/ 0 w 6742"/>
                <a:gd name="T65" fmla="*/ 0 h 10984"/>
                <a:gd name="T66" fmla="*/ 0 w 6742"/>
                <a:gd name="T67" fmla="*/ 0 h 10984"/>
                <a:gd name="T68" fmla="*/ 0 w 6742"/>
                <a:gd name="T69" fmla="*/ 0 h 10984"/>
                <a:gd name="T70" fmla="*/ 0 w 6742"/>
                <a:gd name="T71" fmla="*/ 0 h 10984"/>
                <a:gd name="T72" fmla="*/ 0 w 6742"/>
                <a:gd name="T73" fmla="*/ 0 h 10984"/>
                <a:gd name="T74" fmla="*/ 0 w 6742"/>
                <a:gd name="T75" fmla="*/ 0 h 10984"/>
                <a:gd name="T76" fmla="*/ 0 w 6742"/>
                <a:gd name="T77" fmla="*/ 0 h 10984"/>
                <a:gd name="T78" fmla="*/ 0 w 6742"/>
                <a:gd name="T79" fmla="*/ 0 h 10984"/>
                <a:gd name="T80" fmla="*/ 0 w 6742"/>
                <a:gd name="T81" fmla="*/ 0 h 10984"/>
                <a:gd name="T82" fmla="*/ 0 w 6742"/>
                <a:gd name="T83" fmla="*/ 0 h 10984"/>
                <a:gd name="T84" fmla="*/ 0 w 6742"/>
                <a:gd name="T85" fmla="*/ 0 h 10984"/>
                <a:gd name="T86" fmla="*/ 0 w 6742"/>
                <a:gd name="T87" fmla="*/ 0 h 10984"/>
                <a:gd name="T88" fmla="*/ 0 w 6742"/>
                <a:gd name="T89" fmla="*/ 0 h 10984"/>
                <a:gd name="T90" fmla="*/ 0 w 6742"/>
                <a:gd name="T91" fmla="*/ 0 h 10984"/>
                <a:gd name="T92" fmla="*/ 0 w 6742"/>
                <a:gd name="T93" fmla="*/ 0 h 109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742"/>
                <a:gd name="T142" fmla="*/ 0 h 10984"/>
                <a:gd name="T143" fmla="*/ 6742 w 6742"/>
                <a:gd name="T144" fmla="*/ 10984 h 109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742" h="10984">
                  <a:moveTo>
                    <a:pt x="6701" y="9174"/>
                  </a:moveTo>
                  <a:cubicBezTo>
                    <a:pt x="6632" y="9423"/>
                    <a:pt x="6618" y="9450"/>
                    <a:pt x="6549" y="9602"/>
                  </a:cubicBezTo>
                  <a:cubicBezTo>
                    <a:pt x="6452" y="9782"/>
                    <a:pt x="6452" y="9782"/>
                    <a:pt x="6452" y="9782"/>
                  </a:cubicBezTo>
                  <a:cubicBezTo>
                    <a:pt x="6383" y="9851"/>
                    <a:pt x="6300" y="9961"/>
                    <a:pt x="6245" y="10031"/>
                  </a:cubicBezTo>
                  <a:cubicBezTo>
                    <a:pt x="6107" y="10155"/>
                    <a:pt x="6107" y="10155"/>
                    <a:pt x="6107" y="10155"/>
                  </a:cubicBezTo>
                  <a:cubicBezTo>
                    <a:pt x="5927" y="10293"/>
                    <a:pt x="5886" y="10321"/>
                    <a:pt x="5665" y="10431"/>
                  </a:cubicBezTo>
                  <a:cubicBezTo>
                    <a:pt x="5526" y="10500"/>
                    <a:pt x="5526" y="10500"/>
                    <a:pt x="5526" y="10500"/>
                  </a:cubicBezTo>
                  <a:cubicBezTo>
                    <a:pt x="5181" y="10638"/>
                    <a:pt x="4905" y="10721"/>
                    <a:pt x="4380" y="10804"/>
                  </a:cubicBezTo>
                  <a:cubicBezTo>
                    <a:pt x="4228" y="10818"/>
                    <a:pt x="4228" y="10818"/>
                    <a:pt x="4228" y="10818"/>
                  </a:cubicBezTo>
                  <a:cubicBezTo>
                    <a:pt x="4186" y="10818"/>
                    <a:pt x="4117" y="10832"/>
                    <a:pt x="4076" y="10832"/>
                  </a:cubicBezTo>
                  <a:cubicBezTo>
                    <a:pt x="3924" y="10846"/>
                    <a:pt x="3924" y="10846"/>
                    <a:pt x="3924" y="10846"/>
                  </a:cubicBezTo>
                  <a:cubicBezTo>
                    <a:pt x="3882" y="10846"/>
                    <a:pt x="3827" y="10846"/>
                    <a:pt x="3786" y="10846"/>
                  </a:cubicBezTo>
                  <a:cubicBezTo>
                    <a:pt x="3648" y="10846"/>
                    <a:pt x="3648" y="10846"/>
                    <a:pt x="3648" y="10846"/>
                  </a:cubicBezTo>
                  <a:cubicBezTo>
                    <a:pt x="3606" y="10846"/>
                    <a:pt x="3551" y="10859"/>
                    <a:pt x="3509" y="10859"/>
                  </a:cubicBezTo>
                  <a:cubicBezTo>
                    <a:pt x="3371" y="10846"/>
                    <a:pt x="3371" y="10846"/>
                    <a:pt x="3371" y="10846"/>
                  </a:cubicBezTo>
                  <a:cubicBezTo>
                    <a:pt x="3330" y="10846"/>
                    <a:pt x="3275" y="10846"/>
                    <a:pt x="3233" y="10846"/>
                  </a:cubicBezTo>
                  <a:cubicBezTo>
                    <a:pt x="3095" y="10832"/>
                    <a:pt x="3095" y="10832"/>
                    <a:pt x="3095" y="10832"/>
                  </a:cubicBezTo>
                  <a:cubicBezTo>
                    <a:pt x="3054" y="10832"/>
                    <a:pt x="2998" y="10832"/>
                    <a:pt x="2957" y="10818"/>
                  </a:cubicBezTo>
                  <a:cubicBezTo>
                    <a:pt x="2805" y="10804"/>
                    <a:pt x="2805" y="10804"/>
                    <a:pt x="2805" y="10804"/>
                  </a:cubicBezTo>
                  <a:cubicBezTo>
                    <a:pt x="2763" y="10804"/>
                    <a:pt x="2708" y="10790"/>
                    <a:pt x="2667" y="10790"/>
                  </a:cubicBezTo>
                  <a:cubicBezTo>
                    <a:pt x="2515" y="10763"/>
                    <a:pt x="2515" y="10763"/>
                    <a:pt x="2515" y="10763"/>
                  </a:cubicBezTo>
                  <a:cubicBezTo>
                    <a:pt x="2473" y="10763"/>
                    <a:pt x="2404" y="10749"/>
                    <a:pt x="2363" y="10735"/>
                  </a:cubicBezTo>
                  <a:cubicBezTo>
                    <a:pt x="2211" y="10694"/>
                    <a:pt x="2211" y="10694"/>
                    <a:pt x="2211" y="10694"/>
                  </a:cubicBezTo>
                  <a:cubicBezTo>
                    <a:pt x="2156" y="10680"/>
                    <a:pt x="2087" y="10666"/>
                    <a:pt x="2045" y="10652"/>
                  </a:cubicBezTo>
                  <a:cubicBezTo>
                    <a:pt x="1865" y="10611"/>
                    <a:pt x="1865" y="10611"/>
                    <a:pt x="1865" y="10611"/>
                  </a:cubicBezTo>
                  <a:cubicBezTo>
                    <a:pt x="1810" y="10583"/>
                    <a:pt x="1741" y="10556"/>
                    <a:pt x="1686" y="10542"/>
                  </a:cubicBezTo>
                  <a:cubicBezTo>
                    <a:pt x="1506" y="10459"/>
                    <a:pt x="1506" y="10459"/>
                    <a:pt x="1506" y="10459"/>
                  </a:cubicBezTo>
                  <a:cubicBezTo>
                    <a:pt x="1451" y="10431"/>
                    <a:pt x="1368" y="10390"/>
                    <a:pt x="1313" y="10362"/>
                  </a:cubicBezTo>
                  <a:cubicBezTo>
                    <a:pt x="1133" y="10252"/>
                    <a:pt x="1133" y="10252"/>
                    <a:pt x="1133" y="10252"/>
                  </a:cubicBezTo>
                  <a:cubicBezTo>
                    <a:pt x="926" y="10100"/>
                    <a:pt x="912" y="10072"/>
                    <a:pt x="788" y="9948"/>
                  </a:cubicBezTo>
                  <a:cubicBezTo>
                    <a:pt x="664" y="9796"/>
                    <a:pt x="664" y="9796"/>
                    <a:pt x="664" y="9796"/>
                  </a:cubicBezTo>
                  <a:cubicBezTo>
                    <a:pt x="622" y="9713"/>
                    <a:pt x="553" y="9602"/>
                    <a:pt x="525" y="9533"/>
                  </a:cubicBezTo>
                  <a:cubicBezTo>
                    <a:pt x="443" y="9340"/>
                    <a:pt x="443" y="9340"/>
                    <a:pt x="443" y="9340"/>
                  </a:cubicBezTo>
                  <a:cubicBezTo>
                    <a:pt x="429" y="9257"/>
                    <a:pt x="401" y="9160"/>
                    <a:pt x="387" y="9091"/>
                  </a:cubicBezTo>
                  <a:cubicBezTo>
                    <a:pt x="360" y="8884"/>
                    <a:pt x="360" y="8884"/>
                    <a:pt x="360" y="8884"/>
                  </a:cubicBezTo>
                  <a:cubicBezTo>
                    <a:pt x="346" y="8815"/>
                    <a:pt x="332" y="8718"/>
                    <a:pt x="332" y="8649"/>
                  </a:cubicBezTo>
                  <a:cubicBezTo>
                    <a:pt x="318" y="8442"/>
                    <a:pt x="318" y="8442"/>
                    <a:pt x="318" y="8442"/>
                  </a:cubicBezTo>
                  <a:cubicBezTo>
                    <a:pt x="318" y="8373"/>
                    <a:pt x="318" y="8276"/>
                    <a:pt x="318" y="8221"/>
                  </a:cubicBezTo>
                  <a:cubicBezTo>
                    <a:pt x="304" y="8000"/>
                    <a:pt x="304" y="8000"/>
                    <a:pt x="304" y="8000"/>
                  </a:cubicBezTo>
                  <a:cubicBezTo>
                    <a:pt x="304" y="7931"/>
                    <a:pt x="304" y="7848"/>
                    <a:pt x="304" y="7779"/>
                  </a:cubicBezTo>
                  <a:cubicBezTo>
                    <a:pt x="277" y="7571"/>
                    <a:pt x="277" y="7571"/>
                    <a:pt x="277" y="7571"/>
                  </a:cubicBezTo>
                  <a:cubicBezTo>
                    <a:pt x="277" y="7488"/>
                    <a:pt x="277" y="7488"/>
                    <a:pt x="277" y="7488"/>
                  </a:cubicBezTo>
                  <a:cubicBezTo>
                    <a:pt x="235" y="7198"/>
                    <a:pt x="235" y="7198"/>
                    <a:pt x="235" y="7198"/>
                  </a:cubicBezTo>
                  <a:cubicBezTo>
                    <a:pt x="235" y="7115"/>
                    <a:pt x="222" y="7005"/>
                    <a:pt x="208" y="6922"/>
                  </a:cubicBezTo>
                  <a:cubicBezTo>
                    <a:pt x="180" y="6646"/>
                    <a:pt x="180" y="6646"/>
                    <a:pt x="180" y="6646"/>
                  </a:cubicBezTo>
                  <a:cubicBezTo>
                    <a:pt x="166" y="6563"/>
                    <a:pt x="152" y="6452"/>
                    <a:pt x="152" y="6369"/>
                  </a:cubicBezTo>
                  <a:cubicBezTo>
                    <a:pt x="125" y="6093"/>
                    <a:pt x="125" y="6093"/>
                    <a:pt x="125" y="6093"/>
                  </a:cubicBezTo>
                  <a:cubicBezTo>
                    <a:pt x="125" y="6024"/>
                    <a:pt x="111" y="5914"/>
                    <a:pt x="111" y="5831"/>
                  </a:cubicBezTo>
                  <a:cubicBezTo>
                    <a:pt x="83" y="5582"/>
                    <a:pt x="83" y="5582"/>
                    <a:pt x="83" y="5582"/>
                  </a:cubicBezTo>
                  <a:cubicBezTo>
                    <a:pt x="83" y="5499"/>
                    <a:pt x="70" y="5402"/>
                    <a:pt x="70" y="5333"/>
                  </a:cubicBezTo>
                  <a:cubicBezTo>
                    <a:pt x="56" y="5085"/>
                    <a:pt x="56" y="5085"/>
                    <a:pt x="56" y="5085"/>
                  </a:cubicBezTo>
                  <a:cubicBezTo>
                    <a:pt x="56" y="5002"/>
                    <a:pt x="42" y="4905"/>
                    <a:pt x="42" y="4836"/>
                  </a:cubicBezTo>
                  <a:cubicBezTo>
                    <a:pt x="28" y="4601"/>
                    <a:pt x="28" y="4601"/>
                    <a:pt x="28" y="4601"/>
                  </a:cubicBezTo>
                  <a:cubicBezTo>
                    <a:pt x="28" y="4532"/>
                    <a:pt x="28" y="4435"/>
                    <a:pt x="28" y="4366"/>
                  </a:cubicBezTo>
                  <a:cubicBezTo>
                    <a:pt x="14" y="4131"/>
                    <a:pt x="14" y="4131"/>
                    <a:pt x="14" y="4131"/>
                  </a:cubicBezTo>
                  <a:cubicBezTo>
                    <a:pt x="14" y="4062"/>
                    <a:pt x="14" y="3979"/>
                    <a:pt x="14" y="3910"/>
                  </a:cubicBezTo>
                  <a:cubicBezTo>
                    <a:pt x="0" y="3689"/>
                    <a:pt x="0" y="3689"/>
                    <a:pt x="0" y="3689"/>
                  </a:cubicBezTo>
                  <a:cubicBezTo>
                    <a:pt x="0" y="3620"/>
                    <a:pt x="0" y="3537"/>
                    <a:pt x="0" y="3468"/>
                  </a:cubicBezTo>
                  <a:cubicBezTo>
                    <a:pt x="0" y="3261"/>
                    <a:pt x="0" y="3261"/>
                    <a:pt x="0" y="3261"/>
                  </a:cubicBezTo>
                  <a:cubicBezTo>
                    <a:pt x="0" y="3192"/>
                    <a:pt x="0" y="3109"/>
                    <a:pt x="0" y="3054"/>
                  </a:cubicBezTo>
                  <a:cubicBezTo>
                    <a:pt x="0" y="2846"/>
                    <a:pt x="0" y="2846"/>
                    <a:pt x="0" y="2846"/>
                  </a:cubicBezTo>
                  <a:cubicBezTo>
                    <a:pt x="0" y="2777"/>
                    <a:pt x="0" y="2708"/>
                    <a:pt x="0" y="2639"/>
                  </a:cubicBezTo>
                  <a:cubicBezTo>
                    <a:pt x="0" y="2460"/>
                    <a:pt x="0" y="2460"/>
                    <a:pt x="0" y="2460"/>
                  </a:cubicBezTo>
                  <a:cubicBezTo>
                    <a:pt x="14" y="2391"/>
                    <a:pt x="14" y="2321"/>
                    <a:pt x="28" y="2252"/>
                  </a:cubicBezTo>
                  <a:cubicBezTo>
                    <a:pt x="56" y="2073"/>
                    <a:pt x="56" y="2073"/>
                    <a:pt x="56" y="2073"/>
                  </a:cubicBezTo>
                  <a:cubicBezTo>
                    <a:pt x="70" y="2018"/>
                    <a:pt x="83" y="1935"/>
                    <a:pt x="97" y="1879"/>
                  </a:cubicBezTo>
                  <a:cubicBezTo>
                    <a:pt x="152" y="1700"/>
                    <a:pt x="152" y="1700"/>
                    <a:pt x="152" y="1700"/>
                  </a:cubicBezTo>
                  <a:cubicBezTo>
                    <a:pt x="180" y="1645"/>
                    <a:pt x="208" y="1575"/>
                    <a:pt x="235" y="1520"/>
                  </a:cubicBezTo>
                  <a:cubicBezTo>
                    <a:pt x="318" y="1354"/>
                    <a:pt x="318" y="1354"/>
                    <a:pt x="318" y="1354"/>
                  </a:cubicBezTo>
                  <a:cubicBezTo>
                    <a:pt x="360" y="1299"/>
                    <a:pt x="401" y="1230"/>
                    <a:pt x="443" y="1175"/>
                  </a:cubicBezTo>
                  <a:cubicBezTo>
                    <a:pt x="553" y="1023"/>
                    <a:pt x="553" y="1023"/>
                    <a:pt x="553" y="1023"/>
                  </a:cubicBezTo>
                  <a:cubicBezTo>
                    <a:pt x="608" y="968"/>
                    <a:pt x="677" y="898"/>
                    <a:pt x="733" y="843"/>
                  </a:cubicBezTo>
                  <a:cubicBezTo>
                    <a:pt x="871" y="719"/>
                    <a:pt x="871" y="719"/>
                    <a:pt x="871" y="719"/>
                  </a:cubicBezTo>
                  <a:cubicBezTo>
                    <a:pt x="954" y="664"/>
                    <a:pt x="1050" y="595"/>
                    <a:pt x="1147" y="539"/>
                  </a:cubicBezTo>
                  <a:cubicBezTo>
                    <a:pt x="1299" y="456"/>
                    <a:pt x="1299" y="456"/>
                    <a:pt x="1299" y="456"/>
                  </a:cubicBezTo>
                  <a:cubicBezTo>
                    <a:pt x="1410" y="401"/>
                    <a:pt x="1589" y="318"/>
                    <a:pt x="1796" y="249"/>
                  </a:cubicBezTo>
                  <a:cubicBezTo>
                    <a:pt x="1948" y="208"/>
                    <a:pt x="1948" y="208"/>
                    <a:pt x="1948" y="208"/>
                  </a:cubicBezTo>
                  <a:cubicBezTo>
                    <a:pt x="2183" y="139"/>
                    <a:pt x="2349" y="97"/>
                    <a:pt x="2653" y="56"/>
                  </a:cubicBezTo>
                  <a:cubicBezTo>
                    <a:pt x="2819" y="42"/>
                    <a:pt x="2819" y="42"/>
                    <a:pt x="2819" y="42"/>
                  </a:cubicBezTo>
                  <a:cubicBezTo>
                    <a:pt x="2874" y="28"/>
                    <a:pt x="2943" y="28"/>
                    <a:pt x="2984" y="28"/>
                  </a:cubicBezTo>
                  <a:cubicBezTo>
                    <a:pt x="3136" y="14"/>
                    <a:pt x="3136" y="14"/>
                    <a:pt x="3136" y="14"/>
                  </a:cubicBezTo>
                  <a:cubicBezTo>
                    <a:pt x="3192" y="14"/>
                    <a:pt x="3247" y="0"/>
                    <a:pt x="3302" y="0"/>
                  </a:cubicBezTo>
                  <a:cubicBezTo>
                    <a:pt x="3454" y="0"/>
                    <a:pt x="3454" y="0"/>
                    <a:pt x="3454" y="0"/>
                  </a:cubicBezTo>
                  <a:cubicBezTo>
                    <a:pt x="3496" y="0"/>
                    <a:pt x="3565" y="0"/>
                    <a:pt x="3606" y="0"/>
                  </a:cubicBezTo>
                  <a:cubicBezTo>
                    <a:pt x="3648" y="0"/>
                    <a:pt x="3703" y="0"/>
                    <a:pt x="3744" y="0"/>
                  </a:cubicBezTo>
                  <a:cubicBezTo>
                    <a:pt x="3703" y="0"/>
                    <a:pt x="3634" y="0"/>
                    <a:pt x="3592" y="0"/>
                  </a:cubicBezTo>
                  <a:cubicBezTo>
                    <a:pt x="1921" y="14"/>
                    <a:pt x="981" y="498"/>
                    <a:pt x="816" y="1437"/>
                  </a:cubicBezTo>
                  <a:cubicBezTo>
                    <a:pt x="719" y="2059"/>
                    <a:pt x="995" y="2653"/>
                    <a:pt x="1258" y="3219"/>
                  </a:cubicBezTo>
                  <a:cubicBezTo>
                    <a:pt x="1341" y="3427"/>
                    <a:pt x="1341" y="3427"/>
                    <a:pt x="1451" y="4988"/>
                  </a:cubicBezTo>
                  <a:cubicBezTo>
                    <a:pt x="1520" y="6024"/>
                    <a:pt x="1714" y="7046"/>
                    <a:pt x="1755" y="8083"/>
                  </a:cubicBezTo>
                  <a:cubicBezTo>
                    <a:pt x="1769" y="8414"/>
                    <a:pt x="1589" y="8718"/>
                    <a:pt x="1631" y="9050"/>
                  </a:cubicBezTo>
                  <a:cubicBezTo>
                    <a:pt x="1658" y="9202"/>
                    <a:pt x="1686" y="9423"/>
                    <a:pt x="1921" y="9699"/>
                  </a:cubicBezTo>
                  <a:cubicBezTo>
                    <a:pt x="2763" y="10707"/>
                    <a:pt x="6411" y="10984"/>
                    <a:pt x="6742" y="8939"/>
                  </a:cubicBezTo>
                  <a:cubicBezTo>
                    <a:pt x="6701" y="9146"/>
                    <a:pt x="6701" y="9146"/>
                    <a:pt x="6701" y="9146"/>
                  </a:cubicBezTo>
                  <a:cubicBezTo>
                    <a:pt x="6701" y="9174"/>
                    <a:pt x="6701" y="9174"/>
                    <a:pt x="6701" y="917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203" name="Freeform 122"/>
            <p:cNvSpPr>
              <a:spLocks noChangeAspect="1"/>
            </p:cNvSpPr>
            <p:nvPr/>
          </p:nvSpPr>
          <p:spPr bwMode="auto">
            <a:xfrm>
              <a:off x="953" y="1171"/>
              <a:ext cx="1278" cy="2438"/>
            </a:xfrm>
            <a:custGeom>
              <a:avLst/>
              <a:gdLst>
                <a:gd name="T0" fmla="*/ 0 w 6642"/>
                <a:gd name="T1" fmla="*/ 0 h 10792"/>
                <a:gd name="T2" fmla="*/ 0 w 6642"/>
                <a:gd name="T3" fmla="*/ 0 h 10792"/>
                <a:gd name="T4" fmla="*/ 0 w 6642"/>
                <a:gd name="T5" fmla="*/ 0 h 10792"/>
                <a:gd name="T6" fmla="*/ 0 w 6642"/>
                <a:gd name="T7" fmla="*/ 0 h 10792"/>
                <a:gd name="T8" fmla="*/ 0 w 6642"/>
                <a:gd name="T9" fmla="*/ 0 h 10792"/>
                <a:gd name="T10" fmla="*/ 0 w 6642"/>
                <a:gd name="T11" fmla="*/ 0 h 10792"/>
                <a:gd name="T12" fmla="*/ 0 w 6642"/>
                <a:gd name="T13" fmla="*/ 0 h 10792"/>
                <a:gd name="T14" fmla="*/ 0 w 6642"/>
                <a:gd name="T15" fmla="*/ 0 h 10792"/>
                <a:gd name="T16" fmla="*/ 0 w 6642"/>
                <a:gd name="T17" fmla="*/ 0 h 10792"/>
                <a:gd name="T18" fmla="*/ 0 w 6642"/>
                <a:gd name="T19" fmla="*/ 0 h 10792"/>
                <a:gd name="T20" fmla="*/ 0 w 6642"/>
                <a:gd name="T21" fmla="*/ 0 h 10792"/>
                <a:gd name="T22" fmla="*/ 0 w 6642"/>
                <a:gd name="T23" fmla="*/ 0 h 10792"/>
                <a:gd name="T24" fmla="*/ 0 w 6642"/>
                <a:gd name="T25" fmla="*/ 0 h 10792"/>
                <a:gd name="T26" fmla="*/ 0 w 6642"/>
                <a:gd name="T27" fmla="*/ 0 h 10792"/>
                <a:gd name="T28" fmla="*/ 0 w 6642"/>
                <a:gd name="T29" fmla="*/ 0 h 10792"/>
                <a:gd name="T30" fmla="*/ 0 w 6642"/>
                <a:gd name="T31" fmla="*/ 0 h 10792"/>
                <a:gd name="T32" fmla="*/ 0 w 6642"/>
                <a:gd name="T33" fmla="*/ 0 h 10792"/>
                <a:gd name="T34" fmla="*/ 0 w 6642"/>
                <a:gd name="T35" fmla="*/ 0 h 10792"/>
                <a:gd name="T36" fmla="*/ 0 w 6642"/>
                <a:gd name="T37" fmla="*/ 0 h 10792"/>
                <a:gd name="T38" fmla="*/ 0 w 6642"/>
                <a:gd name="T39" fmla="*/ 0 h 10792"/>
                <a:gd name="T40" fmla="*/ 0 w 6642"/>
                <a:gd name="T41" fmla="*/ 0 h 10792"/>
                <a:gd name="T42" fmla="*/ 0 w 6642"/>
                <a:gd name="T43" fmla="*/ 0 h 10792"/>
                <a:gd name="T44" fmla="*/ 0 w 6642"/>
                <a:gd name="T45" fmla="*/ 0 h 10792"/>
                <a:gd name="T46" fmla="*/ 0 w 6642"/>
                <a:gd name="T47" fmla="*/ 0 h 10792"/>
                <a:gd name="T48" fmla="*/ 0 w 6642"/>
                <a:gd name="T49" fmla="*/ 0 h 10792"/>
                <a:gd name="T50" fmla="*/ 0 w 6642"/>
                <a:gd name="T51" fmla="*/ 0 h 10792"/>
                <a:gd name="T52" fmla="*/ 0 w 6642"/>
                <a:gd name="T53" fmla="*/ 0 h 10792"/>
                <a:gd name="T54" fmla="*/ 0 w 6642"/>
                <a:gd name="T55" fmla="*/ 0 h 10792"/>
                <a:gd name="T56" fmla="*/ 0 w 6642"/>
                <a:gd name="T57" fmla="*/ 0 h 10792"/>
                <a:gd name="T58" fmla="*/ 0 w 6642"/>
                <a:gd name="T59" fmla="*/ 0 h 10792"/>
                <a:gd name="T60" fmla="*/ 0 w 6642"/>
                <a:gd name="T61" fmla="*/ 0 h 10792"/>
                <a:gd name="T62" fmla="*/ 0 w 6642"/>
                <a:gd name="T63" fmla="*/ 0 h 10792"/>
                <a:gd name="T64" fmla="*/ 0 w 6642"/>
                <a:gd name="T65" fmla="*/ 0 h 10792"/>
                <a:gd name="T66" fmla="*/ 0 w 6642"/>
                <a:gd name="T67" fmla="*/ 0 h 10792"/>
                <a:gd name="T68" fmla="*/ 0 w 6642"/>
                <a:gd name="T69" fmla="*/ 0 h 10792"/>
                <a:gd name="T70" fmla="*/ 0 w 6642"/>
                <a:gd name="T71" fmla="*/ 0 h 10792"/>
                <a:gd name="T72" fmla="*/ 0 w 6642"/>
                <a:gd name="T73" fmla="*/ 0 h 10792"/>
                <a:gd name="T74" fmla="*/ 0 w 6642"/>
                <a:gd name="T75" fmla="*/ 0 h 10792"/>
                <a:gd name="T76" fmla="*/ 0 w 6642"/>
                <a:gd name="T77" fmla="*/ 0 h 10792"/>
                <a:gd name="T78" fmla="*/ 0 w 6642"/>
                <a:gd name="T79" fmla="*/ 0 h 10792"/>
                <a:gd name="T80" fmla="*/ 0 w 6642"/>
                <a:gd name="T81" fmla="*/ 0 h 10792"/>
                <a:gd name="T82" fmla="*/ 0 w 6642"/>
                <a:gd name="T83" fmla="*/ 0 h 10792"/>
                <a:gd name="T84" fmla="*/ 0 w 6642"/>
                <a:gd name="T85" fmla="*/ 0 h 107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42"/>
                <a:gd name="T130" fmla="*/ 0 h 10792"/>
                <a:gd name="T131" fmla="*/ 6642 w 6642"/>
                <a:gd name="T132" fmla="*/ 10792 h 107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42" h="10792">
                  <a:moveTo>
                    <a:pt x="6545" y="9534"/>
                  </a:moveTo>
                  <a:cubicBezTo>
                    <a:pt x="6421" y="9742"/>
                    <a:pt x="6394" y="9783"/>
                    <a:pt x="6242" y="9963"/>
                  </a:cubicBezTo>
                  <a:cubicBezTo>
                    <a:pt x="6104" y="10087"/>
                    <a:pt x="6104" y="10087"/>
                    <a:pt x="6104" y="10087"/>
                  </a:cubicBezTo>
                  <a:cubicBezTo>
                    <a:pt x="5924" y="10225"/>
                    <a:pt x="5883" y="10253"/>
                    <a:pt x="5662" y="10363"/>
                  </a:cubicBezTo>
                  <a:cubicBezTo>
                    <a:pt x="5524" y="10433"/>
                    <a:pt x="5524" y="10433"/>
                    <a:pt x="5524" y="10433"/>
                  </a:cubicBezTo>
                  <a:cubicBezTo>
                    <a:pt x="5178" y="10571"/>
                    <a:pt x="4902" y="10654"/>
                    <a:pt x="4378" y="10737"/>
                  </a:cubicBezTo>
                  <a:cubicBezTo>
                    <a:pt x="4226" y="10750"/>
                    <a:pt x="4226" y="10750"/>
                    <a:pt x="4226" y="10750"/>
                  </a:cubicBezTo>
                  <a:cubicBezTo>
                    <a:pt x="4184" y="10750"/>
                    <a:pt x="4115" y="10764"/>
                    <a:pt x="4074" y="10764"/>
                  </a:cubicBezTo>
                  <a:cubicBezTo>
                    <a:pt x="3922" y="10778"/>
                    <a:pt x="3922" y="10778"/>
                    <a:pt x="3922" y="10778"/>
                  </a:cubicBezTo>
                  <a:cubicBezTo>
                    <a:pt x="3881" y="10778"/>
                    <a:pt x="3825" y="10778"/>
                    <a:pt x="3784" y="10778"/>
                  </a:cubicBezTo>
                  <a:cubicBezTo>
                    <a:pt x="3646" y="10778"/>
                    <a:pt x="3646" y="10778"/>
                    <a:pt x="3646" y="10778"/>
                  </a:cubicBezTo>
                  <a:cubicBezTo>
                    <a:pt x="3604" y="10778"/>
                    <a:pt x="3549" y="10792"/>
                    <a:pt x="3508" y="10792"/>
                  </a:cubicBezTo>
                  <a:cubicBezTo>
                    <a:pt x="3370" y="10778"/>
                    <a:pt x="3370" y="10778"/>
                    <a:pt x="3370" y="10778"/>
                  </a:cubicBezTo>
                  <a:cubicBezTo>
                    <a:pt x="3328" y="10778"/>
                    <a:pt x="3273" y="10778"/>
                    <a:pt x="3232" y="10778"/>
                  </a:cubicBezTo>
                  <a:cubicBezTo>
                    <a:pt x="3093" y="10764"/>
                    <a:pt x="3093" y="10764"/>
                    <a:pt x="3093" y="10764"/>
                  </a:cubicBezTo>
                  <a:cubicBezTo>
                    <a:pt x="3052" y="10764"/>
                    <a:pt x="2997" y="10764"/>
                    <a:pt x="2955" y="10750"/>
                  </a:cubicBezTo>
                  <a:cubicBezTo>
                    <a:pt x="2804" y="10737"/>
                    <a:pt x="2804" y="10737"/>
                    <a:pt x="2804" y="10737"/>
                  </a:cubicBezTo>
                  <a:cubicBezTo>
                    <a:pt x="2762" y="10737"/>
                    <a:pt x="2707" y="10723"/>
                    <a:pt x="2665" y="10723"/>
                  </a:cubicBezTo>
                  <a:cubicBezTo>
                    <a:pt x="2514" y="10695"/>
                    <a:pt x="2514" y="10695"/>
                    <a:pt x="2514" y="10695"/>
                  </a:cubicBezTo>
                  <a:cubicBezTo>
                    <a:pt x="2472" y="10695"/>
                    <a:pt x="2403" y="10681"/>
                    <a:pt x="2362" y="10667"/>
                  </a:cubicBezTo>
                  <a:cubicBezTo>
                    <a:pt x="2210" y="10626"/>
                    <a:pt x="2210" y="10626"/>
                    <a:pt x="2210" y="10626"/>
                  </a:cubicBezTo>
                  <a:cubicBezTo>
                    <a:pt x="2155" y="10612"/>
                    <a:pt x="2085" y="10598"/>
                    <a:pt x="2044" y="10585"/>
                  </a:cubicBezTo>
                  <a:cubicBezTo>
                    <a:pt x="1865" y="10543"/>
                    <a:pt x="1865" y="10543"/>
                    <a:pt x="1865" y="10543"/>
                  </a:cubicBezTo>
                  <a:cubicBezTo>
                    <a:pt x="1809" y="10515"/>
                    <a:pt x="1740" y="10488"/>
                    <a:pt x="1685" y="10474"/>
                  </a:cubicBezTo>
                  <a:cubicBezTo>
                    <a:pt x="1506" y="10391"/>
                    <a:pt x="1506" y="10391"/>
                    <a:pt x="1506" y="10391"/>
                  </a:cubicBezTo>
                  <a:cubicBezTo>
                    <a:pt x="1450" y="10363"/>
                    <a:pt x="1367" y="10322"/>
                    <a:pt x="1312" y="10294"/>
                  </a:cubicBezTo>
                  <a:cubicBezTo>
                    <a:pt x="1133" y="10184"/>
                    <a:pt x="1133" y="10184"/>
                    <a:pt x="1133" y="10184"/>
                  </a:cubicBezTo>
                  <a:cubicBezTo>
                    <a:pt x="926" y="10032"/>
                    <a:pt x="912" y="10004"/>
                    <a:pt x="788" y="9880"/>
                  </a:cubicBezTo>
                  <a:cubicBezTo>
                    <a:pt x="663" y="9728"/>
                    <a:pt x="663" y="9728"/>
                    <a:pt x="663" y="9728"/>
                  </a:cubicBezTo>
                  <a:cubicBezTo>
                    <a:pt x="622" y="9645"/>
                    <a:pt x="553" y="9534"/>
                    <a:pt x="525" y="9465"/>
                  </a:cubicBezTo>
                  <a:cubicBezTo>
                    <a:pt x="442" y="9272"/>
                    <a:pt x="442" y="9272"/>
                    <a:pt x="442" y="9272"/>
                  </a:cubicBezTo>
                  <a:cubicBezTo>
                    <a:pt x="429" y="9189"/>
                    <a:pt x="401" y="9092"/>
                    <a:pt x="387" y="9023"/>
                  </a:cubicBezTo>
                  <a:cubicBezTo>
                    <a:pt x="359" y="8816"/>
                    <a:pt x="359" y="8816"/>
                    <a:pt x="359" y="8816"/>
                  </a:cubicBezTo>
                  <a:cubicBezTo>
                    <a:pt x="346" y="8747"/>
                    <a:pt x="332" y="8650"/>
                    <a:pt x="332" y="8581"/>
                  </a:cubicBezTo>
                  <a:cubicBezTo>
                    <a:pt x="318" y="8374"/>
                    <a:pt x="318" y="8374"/>
                    <a:pt x="318" y="8374"/>
                  </a:cubicBezTo>
                  <a:cubicBezTo>
                    <a:pt x="318" y="8305"/>
                    <a:pt x="318" y="8208"/>
                    <a:pt x="318" y="8153"/>
                  </a:cubicBezTo>
                  <a:cubicBezTo>
                    <a:pt x="304" y="7932"/>
                    <a:pt x="304" y="7932"/>
                    <a:pt x="304" y="7932"/>
                  </a:cubicBezTo>
                  <a:cubicBezTo>
                    <a:pt x="304" y="7862"/>
                    <a:pt x="304" y="7780"/>
                    <a:pt x="304" y="7710"/>
                  </a:cubicBezTo>
                  <a:cubicBezTo>
                    <a:pt x="277" y="7503"/>
                    <a:pt x="277" y="7503"/>
                    <a:pt x="277" y="7503"/>
                  </a:cubicBezTo>
                  <a:cubicBezTo>
                    <a:pt x="277" y="7420"/>
                    <a:pt x="277" y="7420"/>
                    <a:pt x="277" y="7420"/>
                  </a:cubicBezTo>
                  <a:cubicBezTo>
                    <a:pt x="235" y="7130"/>
                    <a:pt x="235" y="7130"/>
                    <a:pt x="235" y="7130"/>
                  </a:cubicBezTo>
                  <a:cubicBezTo>
                    <a:pt x="235" y="7047"/>
                    <a:pt x="221" y="6937"/>
                    <a:pt x="208" y="6854"/>
                  </a:cubicBezTo>
                  <a:cubicBezTo>
                    <a:pt x="180" y="6577"/>
                    <a:pt x="180" y="6577"/>
                    <a:pt x="180" y="6577"/>
                  </a:cubicBezTo>
                  <a:cubicBezTo>
                    <a:pt x="166" y="6494"/>
                    <a:pt x="152" y="6384"/>
                    <a:pt x="152" y="6301"/>
                  </a:cubicBezTo>
                  <a:cubicBezTo>
                    <a:pt x="125" y="6025"/>
                    <a:pt x="125" y="6025"/>
                    <a:pt x="125" y="6025"/>
                  </a:cubicBezTo>
                  <a:cubicBezTo>
                    <a:pt x="125" y="5956"/>
                    <a:pt x="111" y="5845"/>
                    <a:pt x="111" y="5762"/>
                  </a:cubicBezTo>
                  <a:cubicBezTo>
                    <a:pt x="83" y="5513"/>
                    <a:pt x="83" y="5513"/>
                    <a:pt x="83" y="5513"/>
                  </a:cubicBezTo>
                  <a:cubicBezTo>
                    <a:pt x="83" y="5431"/>
                    <a:pt x="70" y="5334"/>
                    <a:pt x="70" y="5265"/>
                  </a:cubicBezTo>
                  <a:cubicBezTo>
                    <a:pt x="56" y="5016"/>
                    <a:pt x="56" y="5016"/>
                    <a:pt x="56" y="5016"/>
                  </a:cubicBezTo>
                  <a:cubicBezTo>
                    <a:pt x="56" y="4933"/>
                    <a:pt x="42" y="4836"/>
                    <a:pt x="42" y="4767"/>
                  </a:cubicBezTo>
                  <a:cubicBezTo>
                    <a:pt x="28" y="4532"/>
                    <a:pt x="28" y="4532"/>
                    <a:pt x="28" y="4532"/>
                  </a:cubicBezTo>
                  <a:cubicBezTo>
                    <a:pt x="28" y="4463"/>
                    <a:pt x="28" y="4367"/>
                    <a:pt x="28" y="4297"/>
                  </a:cubicBezTo>
                  <a:cubicBezTo>
                    <a:pt x="14" y="4063"/>
                    <a:pt x="14" y="4063"/>
                    <a:pt x="14" y="4063"/>
                  </a:cubicBezTo>
                  <a:cubicBezTo>
                    <a:pt x="14" y="3993"/>
                    <a:pt x="14" y="3911"/>
                    <a:pt x="14" y="3841"/>
                  </a:cubicBezTo>
                  <a:cubicBezTo>
                    <a:pt x="0" y="3620"/>
                    <a:pt x="0" y="3620"/>
                    <a:pt x="0" y="3620"/>
                  </a:cubicBezTo>
                  <a:cubicBezTo>
                    <a:pt x="0" y="3551"/>
                    <a:pt x="0" y="3468"/>
                    <a:pt x="0" y="3399"/>
                  </a:cubicBezTo>
                  <a:cubicBezTo>
                    <a:pt x="0" y="3192"/>
                    <a:pt x="0" y="3192"/>
                    <a:pt x="0" y="3192"/>
                  </a:cubicBezTo>
                  <a:cubicBezTo>
                    <a:pt x="0" y="3123"/>
                    <a:pt x="0" y="3040"/>
                    <a:pt x="0" y="2985"/>
                  </a:cubicBezTo>
                  <a:cubicBezTo>
                    <a:pt x="0" y="2778"/>
                    <a:pt x="0" y="2778"/>
                    <a:pt x="0" y="2778"/>
                  </a:cubicBezTo>
                  <a:cubicBezTo>
                    <a:pt x="0" y="2708"/>
                    <a:pt x="0" y="2639"/>
                    <a:pt x="0" y="2570"/>
                  </a:cubicBezTo>
                  <a:cubicBezTo>
                    <a:pt x="0" y="2391"/>
                    <a:pt x="0" y="2391"/>
                    <a:pt x="0" y="2391"/>
                  </a:cubicBezTo>
                  <a:cubicBezTo>
                    <a:pt x="14" y="2322"/>
                    <a:pt x="14" y="2252"/>
                    <a:pt x="28" y="2183"/>
                  </a:cubicBezTo>
                  <a:cubicBezTo>
                    <a:pt x="56" y="2004"/>
                    <a:pt x="56" y="2004"/>
                    <a:pt x="56" y="2004"/>
                  </a:cubicBezTo>
                  <a:cubicBezTo>
                    <a:pt x="70" y="1948"/>
                    <a:pt x="83" y="1866"/>
                    <a:pt x="97" y="1810"/>
                  </a:cubicBezTo>
                  <a:cubicBezTo>
                    <a:pt x="152" y="1631"/>
                    <a:pt x="152" y="1631"/>
                    <a:pt x="152" y="1631"/>
                  </a:cubicBezTo>
                  <a:cubicBezTo>
                    <a:pt x="180" y="1575"/>
                    <a:pt x="208" y="1506"/>
                    <a:pt x="235" y="1451"/>
                  </a:cubicBezTo>
                  <a:cubicBezTo>
                    <a:pt x="318" y="1285"/>
                    <a:pt x="318" y="1285"/>
                    <a:pt x="318" y="1285"/>
                  </a:cubicBezTo>
                  <a:cubicBezTo>
                    <a:pt x="359" y="1230"/>
                    <a:pt x="401" y="1161"/>
                    <a:pt x="442" y="1106"/>
                  </a:cubicBezTo>
                  <a:cubicBezTo>
                    <a:pt x="553" y="954"/>
                    <a:pt x="553" y="954"/>
                    <a:pt x="553" y="954"/>
                  </a:cubicBezTo>
                  <a:cubicBezTo>
                    <a:pt x="608" y="898"/>
                    <a:pt x="677" y="829"/>
                    <a:pt x="732" y="774"/>
                  </a:cubicBezTo>
                  <a:cubicBezTo>
                    <a:pt x="870" y="650"/>
                    <a:pt x="870" y="650"/>
                    <a:pt x="870" y="650"/>
                  </a:cubicBezTo>
                  <a:cubicBezTo>
                    <a:pt x="953" y="594"/>
                    <a:pt x="1050" y="525"/>
                    <a:pt x="1147" y="470"/>
                  </a:cubicBezTo>
                  <a:cubicBezTo>
                    <a:pt x="1298" y="387"/>
                    <a:pt x="1298" y="387"/>
                    <a:pt x="1298" y="387"/>
                  </a:cubicBezTo>
                  <a:cubicBezTo>
                    <a:pt x="1409" y="332"/>
                    <a:pt x="1588" y="249"/>
                    <a:pt x="1796" y="180"/>
                  </a:cubicBezTo>
                  <a:cubicBezTo>
                    <a:pt x="1947" y="138"/>
                    <a:pt x="1947" y="138"/>
                    <a:pt x="1947" y="138"/>
                  </a:cubicBezTo>
                  <a:cubicBezTo>
                    <a:pt x="2224" y="55"/>
                    <a:pt x="2306" y="42"/>
                    <a:pt x="2610" y="0"/>
                  </a:cubicBezTo>
                  <a:cubicBezTo>
                    <a:pt x="2458" y="14"/>
                    <a:pt x="2458" y="14"/>
                    <a:pt x="2458" y="14"/>
                  </a:cubicBezTo>
                  <a:cubicBezTo>
                    <a:pt x="1989" y="111"/>
                    <a:pt x="718" y="359"/>
                    <a:pt x="663" y="1575"/>
                  </a:cubicBezTo>
                  <a:cubicBezTo>
                    <a:pt x="649" y="1893"/>
                    <a:pt x="649" y="1893"/>
                    <a:pt x="1077" y="3275"/>
                  </a:cubicBezTo>
                  <a:cubicBezTo>
                    <a:pt x="1077" y="3303"/>
                    <a:pt x="1077" y="3303"/>
                    <a:pt x="1216" y="4975"/>
                  </a:cubicBezTo>
                  <a:cubicBezTo>
                    <a:pt x="1285" y="5983"/>
                    <a:pt x="1464" y="6964"/>
                    <a:pt x="1519" y="7973"/>
                  </a:cubicBezTo>
                  <a:cubicBezTo>
                    <a:pt x="1533" y="8291"/>
                    <a:pt x="1354" y="8595"/>
                    <a:pt x="1409" y="8926"/>
                  </a:cubicBezTo>
                  <a:cubicBezTo>
                    <a:pt x="1506" y="9534"/>
                    <a:pt x="1837" y="9783"/>
                    <a:pt x="1989" y="9894"/>
                  </a:cubicBezTo>
                  <a:cubicBezTo>
                    <a:pt x="3149" y="10750"/>
                    <a:pt x="6173" y="10723"/>
                    <a:pt x="6642" y="9272"/>
                  </a:cubicBezTo>
                  <a:cubicBezTo>
                    <a:pt x="6573" y="9465"/>
                    <a:pt x="6573" y="9465"/>
                    <a:pt x="6573" y="9465"/>
                  </a:cubicBezTo>
                  <a:cubicBezTo>
                    <a:pt x="6545" y="9534"/>
                    <a:pt x="6545" y="9534"/>
                    <a:pt x="6545" y="953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204" name="Freeform 123"/>
            <p:cNvSpPr>
              <a:spLocks noChangeAspect="1"/>
            </p:cNvSpPr>
            <p:nvPr/>
          </p:nvSpPr>
          <p:spPr bwMode="auto">
            <a:xfrm>
              <a:off x="953" y="1219"/>
              <a:ext cx="1246" cy="2390"/>
            </a:xfrm>
            <a:custGeom>
              <a:avLst/>
              <a:gdLst>
                <a:gd name="T0" fmla="*/ 0 w 6475"/>
                <a:gd name="T1" fmla="*/ 0 h 10584"/>
                <a:gd name="T2" fmla="*/ 0 w 6475"/>
                <a:gd name="T3" fmla="*/ 0 h 10584"/>
                <a:gd name="T4" fmla="*/ 0 w 6475"/>
                <a:gd name="T5" fmla="*/ 0 h 10584"/>
                <a:gd name="T6" fmla="*/ 0 w 6475"/>
                <a:gd name="T7" fmla="*/ 0 h 10584"/>
                <a:gd name="T8" fmla="*/ 0 w 6475"/>
                <a:gd name="T9" fmla="*/ 0 h 10584"/>
                <a:gd name="T10" fmla="*/ 0 w 6475"/>
                <a:gd name="T11" fmla="*/ 0 h 10584"/>
                <a:gd name="T12" fmla="*/ 0 w 6475"/>
                <a:gd name="T13" fmla="*/ 0 h 10584"/>
                <a:gd name="T14" fmla="*/ 0 w 6475"/>
                <a:gd name="T15" fmla="*/ 0 h 10584"/>
                <a:gd name="T16" fmla="*/ 0 w 6475"/>
                <a:gd name="T17" fmla="*/ 0 h 10584"/>
                <a:gd name="T18" fmla="*/ 0 w 6475"/>
                <a:gd name="T19" fmla="*/ 0 h 10584"/>
                <a:gd name="T20" fmla="*/ 0 w 6475"/>
                <a:gd name="T21" fmla="*/ 0 h 10584"/>
                <a:gd name="T22" fmla="*/ 0 w 6475"/>
                <a:gd name="T23" fmla="*/ 0 h 10584"/>
                <a:gd name="T24" fmla="*/ 0 w 6475"/>
                <a:gd name="T25" fmla="*/ 0 h 10584"/>
                <a:gd name="T26" fmla="*/ 0 w 6475"/>
                <a:gd name="T27" fmla="*/ 0 h 10584"/>
                <a:gd name="T28" fmla="*/ 0 w 6475"/>
                <a:gd name="T29" fmla="*/ 0 h 10584"/>
                <a:gd name="T30" fmla="*/ 0 w 6475"/>
                <a:gd name="T31" fmla="*/ 0 h 10584"/>
                <a:gd name="T32" fmla="*/ 0 w 6475"/>
                <a:gd name="T33" fmla="*/ 0 h 10584"/>
                <a:gd name="T34" fmla="*/ 0 w 6475"/>
                <a:gd name="T35" fmla="*/ 0 h 10584"/>
                <a:gd name="T36" fmla="*/ 0 w 6475"/>
                <a:gd name="T37" fmla="*/ 0 h 10584"/>
                <a:gd name="T38" fmla="*/ 0 w 6475"/>
                <a:gd name="T39" fmla="*/ 0 h 10584"/>
                <a:gd name="T40" fmla="*/ 0 w 6475"/>
                <a:gd name="T41" fmla="*/ 0 h 10584"/>
                <a:gd name="T42" fmla="*/ 0 w 6475"/>
                <a:gd name="T43" fmla="*/ 0 h 10584"/>
                <a:gd name="T44" fmla="*/ 0 w 6475"/>
                <a:gd name="T45" fmla="*/ 0 h 10584"/>
                <a:gd name="T46" fmla="*/ 0 w 6475"/>
                <a:gd name="T47" fmla="*/ 0 h 10584"/>
                <a:gd name="T48" fmla="*/ 0 w 6475"/>
                <a:gd name="T49" fmla="*/ 0 h 10584"/>
                <a:gd name="T50" fmla="*/ 0 w 6475"/>
                <a:gd name="T51" fmla="*/ 0 h 10584"/>
                <a:gd name="T52" fmla="*/ 0 w 6475"/>
                <a:gd name="T53" fmla="*/ 0 h 10584"/>
                <a:gd name="T54" fmla="*/ 0 w 6475"/>
                <a:gd name="T55" fmla="*/ 0 h 10584"/>
                <a:gd name="T56" fmla="*/ 0 w 6475"/>
                <a:gd name="T57" fmla="*/ 0 h 10584"/>
                <a:gd name="T58" fmla="*/ 0 w 6475"/>
                <a:gd name="T59" fmla="*/ 0 h 10584"/>
                <a:gd name="T60" fmla="*/ 0 w 6475"/>
                <a:gd name="T61" fmla="*/ 0 h 10584"/>
                <a:gd name="T62" fmla="*/ 0 w 6475"/>
                <a:gd name="T63" fmla="*/ 0 h 10584"/>
                <a:gd name="T64" fmla="*/ 0 w 6475"/>
                <a:gd name="T65" fmla="*/ 0 h 10584"/>
                <a:gd name="T66" fmla="*/ 0 w 6475"/>
                <a:gd name="T67" fmla="*/ 0 h 10584"/>
                <a:gd name="T68" fmla="*/ 0 w 6475"/>
                <a:gd name="T69" fmla="*/ 0 h 10584"/>
                <a:gd name="T70" fmla="*/ 0 w 6475"/>
                <a:gd name="T71" fmla="*/ 0 h 10584"/>
                <a:gd name="T72" fmla="*/ 0 w 6475"/>
                <a:gd name="T73" fmla="*/ 0 h 10584"/>
                <a:gd name="T74" fmla="*/ 0 w 6475"/>
                <a:gd name="T75" fmla="*/ 0 h 10584"/>
                <a:gd name="T76" fmla="*/ 0 w 6475"/>
                <a:gd name="T77" fmla="*/ 0 h 10584"/>
                <a:gd name="T78" fmla="*/ 0 w 6475"/>
                <a:gd name="T79" fmla="*/ 0 h 10584"/>
                <a:gd name="T80" fmla="*/ 0 w 6475"/>
                <a:gd name="T81" fmla="*/ 0 h 105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75"/>
                <a:gd name="T124" fmla="*/ 0 h 10584"/>
                <a:gd name="T125" fmla="*/ 6475 w 6475"/>
                <a:gd name="T126" fmla="*/ 10584 h 105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75" h="10584">
                  <a:moveTo>
                    <a:pt x="6241" y="9755"/>
                  </a:moveTo>
                  <a:cubicBezTo>
                    <a:pt x="6034" y="9934"/>
                    <a:pt x="5965" y="10004"/>
                    <a:pt x="5661" y="10155"/>
                  </a:cubicBezTo>
                  <a:cubicBezTo>
                    <a:pt x="5523" y="10225"/>
                    <a:pt x="5523" y="10225"/>
                    <a:pt x="5523" y="10225"/>
                  </a:cubicBezTo>
                  <a:cubicBezTo>
                    <a:pt x="5178" y="10363"/>
                    <a:pt x="4902" y="10446"/>
                    <a:pt x="4377" y="10529"/>
                  </a:cubicBezTo>
                  <a:cubicBezTo>
                    <a:pt x="4225" y="10542"/>
                    <a:pt x="4225" y="10542"/>
                    <a:pt x="4225" y="10542"/>
                  </a:cubicBezTo>
                  <a:cubicBezTo>
                    <a:pt x="4184" y="10542"/>
                    <a:pt x="4115" y="10556"/>
                    <a:pt x="4073" y="10556"/>
                  </a:cubicBezTo>
                  <a:cubicBezTo>
                    <a:pt x="3921" y="10570"/>
                    <a:pt x="3921" y="10570"/>
                    <a:pt x="3921" y="10570"/>
                  </a:cubicBezTo>
                  <a:cubicBezTo>
                    <a:pt x="3880" y="10570"/>
                    <a:pt x="3825" y="10570"/>
                    <a:pt x="3783" y="10570"/>
                  </a:cubicBezTo>
                  <a:cubicBezTo>
                    <a:pt x="3645" y="10570"/>
                    <a:pt x="3645" y="10570"/>
                    <a:pt x="3645" y="10570"/>
                  </a:cubicBezTo>
                  <a:cubicBezTo>
                    <a:pt x="3604" y="10570"/>
                    <a:pt x="3549" y="10584"/>
                    <a:pt x="3507" y="10584"/>
                  </a:cubicBezTo>
                  <a:cubicBezTo>
                    <a:pt x="3369" y="10570"/>
                    <a:pt x="3369" y="10570"/>
                    <a:pt x="3369" y="10570"/>
                  </a:cubicBezTo>
                  <a:cubicBezTo>
                    <a:pt x="3328" y="10570"/>
                    <a:pt x="3272" y="10570"/>
                    <a:pt x="3231" y="10570"/>
                  </a:cubicBezTo>
                  <a:cubicBezTo>
                    <a:pt x="3093" y="10556"/>
                    <a:pt x="3093" y="10556"/>
                    <a:pt x="3093" y="10556"/>
                  </a:cubicBezTo>
                  <a:cubicBezTo>
                    <a:pt x="3052" y="10556"/>
                    <a:pt x="2996" y="10556"/>
                    <a:pt x="2955" y="10542"/>
                  </a:cubicBezTo>
                  <a:cubicBezTo>
                    <a:pt x="2803" y="10529"/>
                    <a:pt x="2803" y="10529"/>
                    <a:pt x="2803" y="10529"/>
                  </a:cubicBezTo>
                  <a:cubicBezTo>
                    <a:pt x="2762" y="10529"/>
                    <a:pt x="2706" y="10515"/>
                    <a:pt x="2665" y="10515"/>
                  </a:cubicBezTo>
                  <a:cubicBezTo>
                    <a:pt x="2513" y="10487"/>
                    <a:pt x="2513" y="10487"/>
                    <a:pt x="2513" y="10487"/>
                  </a:cubicBezTo>
                  <a:cubicBezTo>
                    <a:pt x="2472" y="10487"/>
                    <a:pt x="2403" y="10473"/>
                    <a:pt x="2361" y="10459"/>
                  </a:cubicBezTo>
                  <a:cubicBezTo>
                    <a:pt x="2209" y="10418"/>
                    <a:pt x="2209" y="10418"/>
                    <a:pt x="2209" y="10418"/>
                  </a:cubicBezTo>
                  <a:cubicBezTo>
                    <a:pt x="2154" y="10404"/>
                    <a:pt x="2085" y="10390"/>
                    <a:pt x="2044" y="10377"/>
                  </a:cubicBezTo>
                  <a:cubicBezTo>
                    <a:pt x="1864" y="10335"/>
                    <a:pt x="1864" y="10335"/>
                    <a:pt x="1864" y="10335"/>
                  </a:cubicBezTo>
                  <a:cubicBezTo>
                    <a:pt x="1809" y="10307"/>
                    <a:pt x="1740" y="10280"/>
                    <a:pt x="1685" y="10266"/>
                  </a:cubicBezTo>
                  <a:cubicBezTo>
                    <a:pt x="1505" y="10183"/>
                    <a:pt x="1505" y="10183"/>
                    <a:pt x="1505" y="10183"/>
                  </a:cubicBezTo>
                  <a:cubicBezTo>
                    <a:pt x="1450" y="10155"/>
                    <a:pt x="1367" y="10114"/>
                    <a:pt x="1312" y="10086"/>
                  </a:cubicBezTo>
                  <a:cubicBezTo>
                    <a:pt x="1133" y="9976"/>
                    <a:pt x="1133" y="9976"/>
                    <a:pt x="1133" y="9976"/>
                  </a:cubicBezTo>
                  <a:cubicBezTo>
                    <a:pt x="925" y="9824"/>
                    <a:pt x="912" y="9796"/>
                    <a:pt x="787" y="9672"/>
                  </a:cubicBezTo>
                  <a:cubicBezTo>
                    <a:pt x="663" y="9520"/>
                    <a:pt x="663" y="9520"/>
                    <a:pt x="663" y="9520"/>
                  </a:cubicBezTo>
                  <a:cubicBezTo>
                    <a:pt x="622" y="9437"/>
                    <a:pt x="553" y="9327"/>
                    <a:pt x="525" y="9257"/>
                  </a:cubicBezTo>
                  <a:cubicBezTo>
                    <a:pt x="442" y="9064"/>
                    <a:pt x="442" y="9064"/>
                    <a:pt x="442" y="9064"/>
                  </a:cubicBezTo>
                  <a:cubicBezTo>
                    <a:pt x="428" y="8981"/>
                    <a:pt x="401" y="8884"/>
                    <a:pt x="387" y="8815"/>
                  </a:cubicBezTo>
                  <a:cubicBezTo>
                    <a:pt x="359" y="8608"/>
                    <a:pt x="359" y="8608"/>
                    <a:pt x="359" y="8608"/>
                  </a:cubicBezTo>
                  <a:cubicBezTo>
                    <a:pt x="346" y="8539"/>
                    <a:pt x="332" y="8442"/>
                    <a:pt x="332" y="8373"/>
                  </a:cubicBezTo>
                  <a:cubicBezTo>
                    <a:pt x="318" y="8166"/>
                    <a:pt x="318" y="8166"/>
                    <a:pt x="318" y="8166"/>
                  </a:cubicBezTo>
                  <a:cubicBezTo>
                    <a:pt x="318" y="8097"/>
                    <a:pt x="318" y="8000"/>
                    <a:pt x="318" y="7945"/>
                  </a:cubicBezTo>
                  <a:cubicBezTo>
                    <a:pt x="304" y="7724"/>
                    <a:pt x="304" y="7724"/>
                    <a:pt x="304" y="7724"/>
                  </a:cubicBezTo>
                  <a:cubicBezTo>
                    <a:pt x="304" y="7655"/>
                    <a:pt x="304" y="7572"/>
                    <a:pt x="304" y="7503"/>
                  </a:cubicBezTo>
                  <a:cubicBezTo>
                    <a:pt x="277" y="7296"/>
                    <a:pt x="277" y="7296"/>
                    <a:pt x="277" y="7296"/>
                  </a:cubicBezTo>
                  <a:cubicBezTo>
                    <a:pt x="277" y="7213"/>
                    <a:pt x="277" y="7213"/>
                    <a:pt x="277" y="7213"/>
                  </a:cubicBezTo>
                  <a:cubicBezTo>
                    <a:pt x="235" y="6922"/>
                    <a:pt x="235" y="6922"/>
                    <a:pt x="235" y="6922"/>
                  </a:cubicBezTo>
                  <a:cubicBezTo>
                    <a:pt x="235" y="6840"/>
                    <a:pt x="221" y="6729"/>
                    <a:pt x="208" y="6646"/>
                  </a:cubicBezTo>
                  <a:cubicBezTo>
                    <a:pt x="180" y="6370"/>
                    <a:pt x="180" y="6370"/>
                    <a:pt x="180" y="6370"/>
                  </a:cubicBezTo>
                  <a:cubicBezTo>
                    <a:pt x="166" y="6287"/>
                    <a:pt x="152" y="6176"/>
                    <a:pt x="152" y="6093"/>
                  </a:cubicBezTo>
                  <a:cubicBezTo>
                    <a:pt x="125" y="5817"/>
                    <a:pt x="125" y="5817"/>
                    <a:pt x="125" y="5817"/>
                  </a:cubicBezTo>
                  <a:cubicBezTo>
                    <a:pt x="125" y="5748"/>
                    <a:pt x="111" y="5638"/>
                    <a:pt x="111" y="5555"/>
                  </a:cubicBezTo>
                  <a:cubicBezTo>
                    <a:pt x="83" y="5306"/>
                    <a:pt x="83" y="5306"/>
                    <a:pt x="83" y="5306"/>
                  </a:cubicBezTo>
                  <a:cubicBezTo>
                    <a:pt x="83" y="5223"/>
                    <a:pt x="69" y="5126"/>
                    <a:pt x="69" y="5057"/>
                  </a:cubicBezTo>
                  <a:cubicBezTo>
                    <a:pt x="56" y="4809"/>
                    <a:pt x="56" y="4809"/>
                    <a:pt x="56" y="4809"/>
                  </a:cubicBezTo>
                  <a:cubicBezTo>
                    <a:pt x="56" y="4726"/>
                    <a:pt x="42" y="4629"/>
                    <a:pt x="42" y="4560"/>
                  </a:cubicBezTo>
                  <a:cubicBezTo>
                    <a:pt x="28" y="4325"/>
                    <a:pt x="28" y="4325"/>
                    <a:pt x="28" y="4325"/>
                  </a:cubicBezTo>
                  <a:cubicBezTo>
                    <a:pt x="28" y="4256"/>
                    <a:pt x="28" y="4159"/>
                    <a:pt x="28" y="4090"/>
                  </a:cubicBezTo>
                  <a:cubicBezTo>
                    <a:pt x="14" y="3855"/>
                    <a:pt x="14" y="3855"/>
                    <a:pt x="14" y="3855"/>
                  </a:cubicBezTo>
                  <a:cubicBezTo>
                    <a:pt x="14" y="3786"/>
                    <a:pt x="14" y="3703"/>
                    <a:pt x="14" y="3634"/>
                  </a:cubicBezTo>
                  <a:cubicBezTo>
                    <a:pt x="0" y="3413"/>
                    <a:pt x="0" y="3413"/>
                    <a:pt x="0" y="3413"/>
                  </a:cubicBezTo>
                  <a:cubicBezTo>
                    <a:pt x="0" y="3344"/>
                    <a:pt x="0" y="3261"/>
                    <a:pt x="0" y="3192"/>
                  </a:cubicBezTo>
                  <a:cubicBezTo>
                    <a:pt x="0" y="2985"/>
                    <a:pt x="0" y="2985"/>
                    <a:pt x="0" y="2985"/>
                  </a:cubicBezTo>
                  <a:cubicBezTo>
                    <a:pt x="0" y="2916"/>
                    <a:pt x="0" y="2833"/>
                    <a:pt x="0" y="2778"/>
                  </a:cubicBezTo>
                  <a:cubicBezTo>
                    <a:pt x="0" y="2570"/>
                    <a:pt x="0" y="2570"/>
                    <a:pt x="0" y="2570"/>
                  </a:cubicBezTo>
                  <a:cubicBezTo>
                    <a:pt x="0" y="2501"/>
                    <a:pt x="0" y="2432"/>
                    <a:pt x="0" y="2363"/>
                  </a:cubicBezTo>
                  <a:cubicBezTo>
                    <a:pt x="0" y="2183"/>
                    <a:pt x="0" y="2183"/>
                    <a:pt x="0" y="2183"/>
                  </a:cubicBezTo>
                  <a:cubicBezTo>
                    <a:pt x="14" y="2114"/>
                    <a:pt x="14" y="2045"/>
                    <a:pt x="28" y="1976"/>
                  </a:cubicBezTo>
                  <a:cubicBezTo>
                    <a:pt x="56" y="1797"/>
                    <a:pt x="56" y="1797"/>
                    <a:pt x="56" y="1797"/>
                  </a:cubicBezTo>
                  <a:cubicBezTo>
                    <a:pt x="69" y="1741"/>
                    <a:pt x="83" y="1658"/>
                    <a:pt x="97" y="1603"/>
                  </a:cubicBezTo>
                  <a:cubicBezTo>
                    <a:pt x="152" y="1424"/>
                    <a:pt x="152" y="1424"/>
                    <a:pt x="152" y="1424"/>
                  </a:cubicBezTo>
                  <a:cubicBezTo>
                    <a:pt x="180" y="1368"/>
                    <a:pt x="208" y="1299"/>
                    <a:pt x="235" y="1244"/>
                  </a:cubicBezTo>
                  <a:cubicBezTo>
                    <a:pt x="318" y="1078"/>
                    <a:pt x="318" y="1078"/>
                    <a:pt x="318" y="1078"/>
                  </a:cubicBezTo>
                  <a:cubicBezTo>
                    <a:pt x="359" y="1023"/>
                    <a:pt x="401" y="954"/>
                    <a:pt x="442" y="899"/>
                  </a:cubicBezTo>
                  <a:cubicBezTo>
                    <a:pt x="553" y="747"/>
                    <a:pt x="553" y="747"/>
                    <a:pt x="553" y="747"/>
                  </a:cubicBezTo>
                  <a:cubicBezTo>
                    <a:pt x="608" y="691"/>
                    <a:pt x="677" y="622"/>
                    <a:pt x="732" y="567"/>
                  </a:cubicBezTo>
                  <a:cubicBezTo>
                    <a:pt x="870" y="443"/>
                    <a:pt x="870" y="443"/>
                    <a:pt x="870" y="443"/>
                  </a:cubicBezTo>
                  <a:cubicBezTo>
                    <a:pt x="953" y="387"/>
                    <a:pt x="1050" y="318"/>
                    <a:pt x="1146" y="263"/>
                  </a:cubicBezTo>
                  <a:cubicBezTo>
                    <a:pt x="1298" y="180"/>
                    <a:pt x="1298" y="180"/>
                    <a:pt x="1298" y="180"/>
                  </a:cubicBezTo>
                  <a:cubicBezTo>
                    <a:pt x="1492" y="83"/>
                    <a:pt x="1519" y="70"/>
                    <a:pt x="1712" y="0"/>
                  </a:cubicBezTo>
                  <a:cubicBezTo>
                    <a:pt x="1657" y="14"/>
                    <a:pt x="1657" y="14"/>
                    <a:pt x="1657" y="14"/>
                  </a:cubicBezTo>
                  <a:cubicBezTo>
                    <a:pt x="801" y="360"/>
                    <a:pt x="567" y="857"/>
                    <a:pt x="525" y="1216"/>
                  </a:cubicBezTo>
                  <a:cubicBezTo>
                    <a:pt x="428" y="1949"/>
                    <a:pt x="787" y="2612"/>
                    <a:pt x="870" y="3316"/>
                  </a:cubicBezTo>
                  <a:cubicBezTo>
                    <a:pt x="953" y="3966"/>
                    <a:pt x="925" y="4615"/>
                    <a:pt x="967" y="5278"/>
                  </a:cubicBezTo>
                  <a:cubicBezTo>
                    <a:pt x="994" y="5555"/>
                    <a:pt x="994" y="5555"/>
                    <a:pt x="1174" y="7282"/>
                  </a:cubicBezTo>
                  <a:cubicBezTo>
                    <a:pt x="1229" y="7848"/>
                    <a:pt x="1050" y="8415"/>
                    <a:pt x="1215" y="8981"/>
                  </a:cubicBezTo>
                  <a:cubicBezTo>
                    <a:pt x="1257" y="9147"/>
                    <a:pt x="1409" y="9644"/>
                    <a:pt x="2361" y="10059"/>
                  </a:cubicBezTo>
                  <a:cubicBezTo>
                    <a:pt x="3369" y="10487"/>
                    <a:pt x="5689" y="10584"/>
                    <a:pt x="6475" y="9437"/>
                  </a:cubicBezTo>
                  <a:cubicBezTo>
                    <a:pt x="6365" y="9603"/>
                    <a:pt x="6365" y="9603"/>
                    <a:pt x="6365" y="9603"/>
                  </a:cubicBezTo>
                  <a:cubicBezTo>
                    <a:pt x="6241" y="9755"/>
                    <a:pt x="6241" y="9755"/>
                    <a:pt x="6241" y="9755"/>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sp>
        <p:nvSpPr>
          <p:cNvPr id="88073" name="Oval 115"/>
          <p:cNvSpPr>
            <a:spLocks noChangeAspect="1" noChangeArrowheads="1"/>
          </p:cNvSpPr>
          <p:nvPr/>
        </p:nvSpPr>
        <p:spPr bwMode="auto">
          <a:xfrm>
            <a:off x="3589339" y="3868739"/>
            <a:ext cx="701675" cy="1246187"/>
          </a:xfrm>
          <a:prstGeom prst="ellipse">
            <a:avLst/>
          </a:pr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403768" name="Rectangle 312">
            <a:extLst>
              <a:ext uri="{FF2B5EF4-FFF2-40B4-BE49-F238E27FC236}">
                <a16:creationId xmlns="" xmlns:a16="http://schemas.microsoft.com/office/drawing/2014/main" id="{9363F938-185B-42A3-9AD1-BC5686739A9E}"/>
              </a:ext>
            </a:extLst>
          </p:cNvPr>
          <p:cNvSpPr>
            <a:spLocks noGrp="1" noChangeArrowheads="1"/>
          </p:cNvSpPr>
          <p:nvPr>
            <p:ph type="body" sz="half" idx="2"/>
          </p:nvPr>
        </p:nvSpPr>
        <p:spPr>
          <a:xfrm>
            <a:off x="5091113" y="990600"/>
            <a:ext cx="5421312" cy="4114800"/>
          </a:xfrm>
        </p:spPr>
        <p:txBody>
          <a:bodyPr/>
          <a:lstStyle/>
          <a:p>
            <a:pPr>
              <a:spcBef>
                <a:spcPts val="0"/>
              </a:spcBef>
              <a:defRPr/>
            </a:pPr>
            <a:r>
              <a:rPr lang="en-US" sz="2000" dirty="0">
                <a:ea typeface="ＭＳ Ｐゴシック" charset="0"/>
                <a:cs typeface="ＭＳ Ｐゴシック" charset="0"/>
              </a:rPr>
              <a:t>Elemental iron absorption occurs in enterocytes in the duodenum</a:t>
            </a:r>
          </a:p>
          <a:p>
            <a:pPr lvl="1">
              <a:spcBef>
                <a:spcPts val="0"/>
              </a:spcBef>
              <a:defRPr/>
            </a:pPr>
            <a:r>
              <a:rPr lang="en-US" sz="1600" dirty="0">
                <a:ea typeface="ＭＳ Ｐゴシック" charset="0"/>
              </a:rPr>
              <a:t>Heme iron  &gt;&gt;  elemental iron</a:t>
            </a:r>
          </a:p>
          <a:p>
            <a:pPr lvl="1">
              <a:spcBef>
                <a:spcPts val="0"/>
              </a:spcBef>
              <a:defRPr/>
            </a:pPr>
            <a:r>
              <a:rPr lang="en-US" sz="1600" dirty="0">
                <a:ea typeface="ＭＳ Ｐゴシック" charset="0"/>
              </a:rPr>
              <a:t>Mechanism of heme iron absorption unknown</a:t>
            </a:r>
            <a:endParaRPr lang="en-US" sz="1800" dirty="0">
              <a:ea typeface="ＭＳ Ｐゴシック" charset="0"/>
            </a:endParaRPr>
          </a:p>
          <a:p>
            <a:pPr>
              <a:spcBef>
                <a:spcPts val="0"/>
              </a:spcBef>
              <a:defRPr/>
            </a:pPr>
            <a:r>
              <a:rPr lang="en-US" sz="2000" dirty="0">
                <a:ea typeface="ＭＳ Ｐゴシック" charset="0"/>
                <a:cs typeface="ＭＳ Ｐゴシック" charset="0"/>
              </a:rPr>
              <a:t>Elemental iron is largely in the form of iron oxy-hydroxides (</a:t>
            </a:r>
            <a:r>
              <a:rPr lang="en-US" sz="2000" i="1" dirty="0">
                <a:ea typeface="ＭＳ Ｐゴシック" charset="0"/>
                <a:cs typeface="ＭＳ Ｐゴシック" charset="0"/>
              </a:rPr>
              <a:t>rust</a:t>
            </a:r>
            <a:r>
              <a:rPr lang="en-US" sz="2000" dirty="0">
                <a:ea typeface="ＭＳ Ｐゴシック" charset="0"/>
                <a:cs typeface="ＭＳ Ｐゴシック" charset="0"/>
              </a:rPr>
              <a:t>)</a:t>
            </a:r>
          </a:p>
          <a:p>
            <a:pPr lvl="1">
              <a:spcBef>
                <a:spcPts val="0"/>
              </a:spcBef>
              <a:defRPr/>
            </a:pPr>
            <a:r>
              <a:rPr lang="en-US" sz="1600" dirty="0">
                <a:ea typeface="ＭＳ Ｐゴシック" charset="0"/>
              </a:rPr>
              <a:t>Fe</a:t>
            </a:r>
            <a:r>
              <a:rPr lang="en-US" sz="1600" baseline="30000" dirty="0">
                <a:ea typeface="ＭＳ Ｐゴシック" charset="0"/>
              </a:rPr>
              <a:t>3+</a:t>
            </a:r>
            <a:r>
              <a:rPr lang="en-US" sz="1600" dirty="0">
                <a:ea typeface="ＭＳ Ｐゴシック" charset="0"/>
              </a:rPr>
              <a:t> must be </a:t>
            </a:r>
            <a:r>
              <a:rPr lang="en-US" sz="1600" dirty="0" err="1">
                <a:ea typeface="ＭＳ Ｐゴシック" charset="0"/>
              </a:rPr>
              <a:t>solublized</a:t>
            </a:r>
            <a:r>
              <a:rPr lang="en-US" sz="1600" dirty="0">
                <a:ea typeface="ＭＳ Ｐゴシック" charset="0"/>
              </a:rPr>
              <a:t> and reduced to Fe</a:t>
            </a:r>
            <a:r>
              <a:rPr lang="en-US" sz="1600" baseline="30000" dirty="0">
                <a:ea typeface="ＭＳ Ｐゴシック" charset="0"/>
              </a:rPr>
              <a:t>2+</a:t>
            </a:r>
          </a:p>
          <a:p>
            <a:pPr lvl="1">
              <a:spcBef>
                <a:spcPts val="0"/>
              </a:spcBef>
              <a:defRPr/>
            </a:pPr>
            <a:r>
              <a:rPr lang="en-US" sz="1600" dirty="0">
                <a:ea typeface="ＭＳ Ｐゴシック" charset="0"/>
              </a:rPr>
              <a:t>The identity of the </a:t>
            </a:r>
            <a:r>
              <a:rPr lang="en-US" sz="1600" dirty="0">
                <a:solidFill>
                  <a:srgbClr val="408000"/>
                </a:solidFill>
                <a:ea typeface="ＭＳ Ｐゴシック" charset="0"/>
              </a:rPr>
              <a:t>reductase</a:t>
            </a:r>
            <a:r>
              <a:rPr lang="en-US" sz="1600" dirty="0">
                <a:ea typeface="ＭＳ Ｐゴシック" charset="0"/>
              </a:rPr>
              <a:t> is uncertain.</a:t>
            </a:r>
            <a:endParaRPr lang="en-US" sz="1800" baseline="30000" dirty="0">
              <a:ea typeface="ＭＳ Ｐゴシック" charset="0"/>
            </a:endParaRPr>
          </a:p>
          <a:p>
            <a:pPr>
              <a:spcBef>
                <a:spcPts val="0"/>
              </a:spcBef>
              <a:defRPr/>
            </a:pPr>
            <a:r>
              <a:rPr lang="en-US" sz="2000" dirty="0">
                <a:solidFill>
                  <a:srgbClr val="800080"/>
                </a:solidFill>
                <a:ea typeface="ＭＳ Ｐゴシック" charset="0"/>
                <a:cs typeface="ＭＳ Ｐゴシック" charset="0"/>
              </a:rPr>
              <a:t>DMT1</a:t>
            </a:r>
            <a:r>
              <a:rPr lang="en-US" sz="2000" dirty="0">
                <a:ea typeface="ＭＳ Ｐゴシック" charset="0"/>
                <a:cs typeface="ＭＳ Ｐゴシック" charset="0"/>
              </a:rPr>
              <a:t> transports Fe</a:t>
            </a:r>
            <a:r>
              <a:rPr lang="en-US" sz="2000" baseline="30000" dirty="0">
                <a:ea typeface="ＭＳ Ｐゴシック" charset="0"/>
                <a:cs typeface="ＭＳ Ｐゴシック" charset="0"/>
              </a:rPr>
              <a:t>2+</a:t>
            </a:r>
            <a:r>
              <a:rPr lang="en-US" sz="2000" dirty="0">
                <a:ea typeface="ＭＳ Ｐゴシック" charset="0"/>
                <a:cs typeface="ＭＳ Ｐゴシック" charset="0"/>
              </a:rPr>
              <a:t> at the apical side.</a:t>
            </a:r>
          </a:p>
          <a:p>
            <a:pPr lvl="1">
              <a:spcBef>
                <a:spcPts val="0"/>
              </a:spcBef>
              <a:defRPr/>
            </a:pPr>
            <a:r>
              <a:rPr lang="en-US" sz="1600" dirty="0">
                <a:ea typeface="ＭＳ Ｐゴシック" charset="0"/>
              </a:rPr>
              <a:t>Dependent upon acidic pH</a:t>
            </a:r>
          </a:p>
          <a:p>
            <a:pPr>
              <a:spcBef>
                <a:spcPts val="0"/>
              </a:spcBef>
              <a:defRPr/>
            </a:pPr>
            <a:r>
              <a:rPr lang="en-US" sz="2000" dirty="0">
                <a:ea typeface="ＭＳ Ｐゴシック" charset="0"/>
                <a:cs typeface="ＭＳ Ｐゴシック" charset="0"/>
              </a:rPr>
              <a:t>Iron can be stored as </a:t>
            </a:r>
            <a:r>
              <a:rPr lang="en-US" sz="2000" dirty="0">
                <a:solidFill>
                  <a:schemeClr val="accent2">
                    <a:lumMod val="75000"/>
                  </a:schemeClr>
                </a:solidFill>
                <a:ea typeface="ＭＳ Ｐゴシック" charset="0"/>
                <a:cs typeface="ＭＳ Ｐゴシック" charset="0"/>
              </a:rPr>
              <a:t>ferritin</a:t>
            </a:r>
            <a:r>
              <a:rPr lang="en-US" sz="2000" dirty="0">
                <a:solidFill>
                  <a:schemeClr val="folHlink"/>
                </a:solidFill>
                <a:ea typeface="ＭＳ Ｐゴシック" charset="0"/>
                <a:cs typeface="ＭＳ Ｐゴシック" charset="0"/>
              </a:rPr>
              <a:t> </a:t>
            </a:r>
            <a:r>
              <a:rPr lang="en-US" sz="2000" dirty="0">
                <a:ea typeface="ＭＳ Ｐゴシック" charset="0"/>
                <a:cs typeface="ＭＳ Ｐゴシック" charset="0"/>
              </a:rPr>
              <a:t>and eventually sloughed into the waste stream.</a:t>
            </a:r>
            <a:endParaRPr lang="en-US" sz="2000" dirty="0">
              <a:solidFill>
                <a:srgbClr val="008080"/>
              </a:solidFill>
              <a:ea typeface="ＭＳ Ｐゴシック" charset="0"/>
              <a:cs typeface="ＭＳ Ｐゴシック" charset="0"/>
            </a:endParaRPr>
          </a:p>
          <a:p>
            <a:pPr>
              <a:spcBef>
                <a:spcPts val="0"/>
              </a:spcBef>
              <a:defRPr/>
            </a:pPr>
            <a:r>
              <a:rPr lang="en-US" sz="2000" dirty="0">
                <a:solidFill>
                  <a:srgbClr val="008080"/>
                </a:solidFill>
                <a:ea typeface="ＭＳ Ｐゴシック" charset="0"/>
                <a:cs typeface="ＭＳ Ｐゴシック" charset="0"/>
              </a:rPr>
              <a:t>FPN1</a:t>
            </a:r>
            <a:r>
              <a:rPr lang="en-US" sz="2000" dirty="0">
                <a:ea typeface="ＭＳ Ｐゴシック" charset="0"/>
                <a:cs typeface="ＭＳ Ｐゴシック" charset="0"/>
              </a:rPr>
              <a:t> exports Fe</a:t>
            </a:r>
            <a:r>
              <a:rPr lang="en-US" sz="2000" baseline="30000" dirty="0">
                <a:ea typeface="ＭＳ Ｐゴシック" charset="0"/>
                <a:cs typeface="ＭＳ Ｐゴシック" charset="0"/>
              </a:rPr>
              <a:t>2+</a:t>
            </a:r>
            <a:r>
              <a:rPr lang="en-US" sz="2000" dirty="0">
                <a:ea typeface="ＭＳ Ｐゴシック" charset="0"/>
                <a:cs typeface="ＭＳ Ｐゴシック" charset="0"/>
              </a:rPr>
              <a:t> at the basolateral side.</a:t>
            </a:r>
          </a:p>
          <a:p>
            <a:pPr>
              <a:spcBef>
                <a:spcPts val="0"/>
              </a:spcBef>
              <a:defRPr/>
            </a:pPr>
            <a:r>
              <a:rPr lang="en-US" sz="2000" dirty="0">
                <a:ea typeface="ＭＳ Ｐゴシック" charset="0"/>
                <a:cs typeface="ＭＳ Ｐゴシック" charset="0"/>
              </a:rPr>
              <a:t>Fe</a:t>
            </a:r>
            <a:r>
              <a:rPr lang="en-US" sz="2000" baseline="30000" dirty="0">
                <a:ea typeface="ＭＳ Ｐゴシック" charset="0"/>
                <a:cs typeface="ＭＳ Ｐゴシック" charset="0"/>
              </a:rPr>
              <a:t>2+</a:t>
            </a:r>
            <a:r>
              <a:rPr lang="en-US" sz="2000" dirty="0">
                <a:ea typeface="ＭＳ Ｐゴシック" charset="0"/>
                <a:cs typeface="ＭＳ Ｐゴシック" charset="0"/>
              </a:rPr>
              <a:t> is oxidized to Fe</a:t>
            </a:r>
            <a:r>
              <a:rPr lang="en-US" sz="2000" baseline="30000" dirty="0">
                <a:ea typeface="ＭＳ Ｐゴシック" charset="0"/>
                <a:cs typeface="ＭＳ Ｐゴシック" charset="0"/>
              </a:rPr>
              <a:t>3+ </a:t>
            </a:r>
            <a:r>
              <a:rPr lang="en-US" sz="2000" dirty="0">
                <a:ea typeface="ＭＳ Ｐゴシック" charset="0"/>
                <a:cs typeface="ＭＳ Ｐゴシック" charset="0"/>
              </a:rPr>
              <a:t>to bind to </a:t>
            </a:r>
            <a:r>
              <a:rPr lang="en-US" sz="2000" dirty="0">
                <a:solidFill>
                  <a:srgbClr val="006CD7"/>
                </a:solidFill>
                <a:ea typeface="ＭＳ Ｐゴシック" charset="0"/>
                <a:cs typeface="ＭＳ Ｐゴシック" charset="0"/>
              </a:rPr>
              <a:t>transferrin (</a:t>
            </a:r>
            <a:r>
              <a:rPr lang="en-US" sz="2000" dirty="0" err="1">
                <a:solidFill>
                  <a:srgbClr val="006CD7"/>
                </a:solidFill>
                <a:ea typeface="ＭＳ Ｐゴシック" charset="0"/>
                <a:cs typeface="ＭＳ Ｐゴシック" charset="0"/>
              </a:rPr>
              <a:t>Tf</a:t>
            </a:r>
            <a:r>
              <a:rPr lang="en-US" sz="2000" dirty="0">
                <a:solidFill>
                  <a:srgbClr val="006CD7"/>
                </a:solidFill>
                <a:ea typeface="ＭＳ Ｐゴシック" charset="0"/>
                <a:cs typeface="ＭＳ Ｐゴシック" charset="0"/>
              </a:rPr>
              <a:t>)</a:t>
            </a:r>
            <a:r>
              <a:rPr lang="en-US" sz="2000" dirty="0">
                <a:ea typeface="ＭＳ Ｐゴシック" charset="0"/>
                <a:cs typeface="ＭＳ Ｐゴシック" charset="0"/>
              </a:rPr>
              <a:t> to circulate in the body.</a:t>
            </a:r>
          </a:p>
          <a:p>
            <a:pPr lvl="2">
              <a:spcBef>
                <a:spcPts val="0"/>
              </a:spcBef>
              <a:defRPr/>
            </a:pPr>
            <a:r>
              <a:rPr lang="en-US" sz="1800" dirty="0">
                <a:ea typeface="ＭＳ Ｐゴシック" charset="0"/>
              </a:rPr>
              <a:t>The </a:t>
            </a:r>
            <a:r>
              <a:rPr lang="en-US" sz="1800" dirty="0">
                <a:solidFill>
                  <a:srgbClr val="FF8000"/>
                </a:solidFill>
                <a:ea typeface="ＭＳ Ｐゴシック" charset="0"/>
              </a:rPr>
              <a:t>oxidase </a:t>
            </a:r>
            <a:r>
              <a:rPr lang="en-US" sz="1800" dirty="0">
                <a:ea typeface="ＭＳ Ｐゴシック" charset="0"/>
              </a:rPr>
              <a:t>is likely ceruloplasmin or hephaestin.</a:t>
            </a:r>
            <a:endParaRPr lang="en-US" dirty="0">
              <a:ea typeface="ＭＳ Ｐゴシック" charset="0"/>
              <a:cs typeface="ＭＳ Ｐゴシック" charset="0"/>
            </a:endParaRPr>
          </a:p>
        </p:txBody>
      </p:sp>
      <p:sp>
        <p:nvSpPr>
          <p:cNvPr id="88075" name="Text Box 313"/>
          <p:cNvSpPr txBox="1">
            <a:spLocks noChangeArrowheads="1"/>
          </p:cNvSpPr>
          <p:nvPr/>
        </p:nvSpPr>
        <p:spPr bwMode="auto">
          <a:xfrm>
            <a:off x="5029201" y="130176"/>
            <a:ext cx="50466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3600" b="1">
                <a:ea typeface="ＭＳ Ｐゴシック" panose="020B0600070205080204" pitchFamily="34" charset="-128"/>
              </a:rPr>
              <a:t>Intestinal iron absorption</a:t>
            </a:r>
          </a:p>
        </p:txBody>
      </p:sp>
      <p:sp>
        <p:nvSpPr>
          <p:cNvPr id="88076" name="Text Box 307"/>
          <p:cNvSpPr txBox="1">
            <a:spLocks noChangeArrowheads="1"/>
          </p:cNvSpPr>
          <p:nvPr/>
        </p:nvSpPr>
        <p:spPr bwMode="auto">
          <a:xfrm>
            <a:off x="1666875" y="5483226"/>
            <a:ext cx="1504950"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50000"/>
              </a:lnSpc>
              <a:spcBef>
                <a:spcPct val="50000"/>
              </a:spcBef>
              <a:buFontTx/>
              <a:buNone/>
            </a:pPr>
            <a:r>
              <a:rPr lang="en-US" altLang="en-US" sz="2000">
                <a:solidFill>
                  <a:srgbClr val="008080"/>
                </a:solidFill>
                <a:latin typeface="Arial" panose="020B0604020202020204" pitchFamily="34" charset="0"/>
                <a:ea typeface="ＭＳ Ｐゴシック" panose="020B0600070205080204" pitchFamily="34" charset="-128"/>
              </a:rPr>
              <a:t>Ferroportin</a:t>
            </a:r>
          </a:p>
          <a:p>
            <a:pPr algn="ctr">
              <a:lnSpc>
                <a:spcPct val="50000"/>
              </a:lnSpc>
              <a:spcBef>
                <a:spcPct val="50000"/>
              </a:spcBef>
              <a:buFontTx/>
              <a:buNone/>
            </a:pPr>
            <a:r>
              <a:rPr lang="en-US" altLang="en-US" sz="2000">
                <a:solidFill>
                  <a:srgbClr val="008080"/>
                </a:solidFill>
                <a:latin typeface="Arial" panose="020B0604020202020204" pitchFamily="34" charset="0"/>
                <a:ea typeface="ＭＳ Ｐゴシック" panose="020B0600070205080204" pitchFamily="34" charset="-128"/>
              </a:rPr>
              <a:t>(FPN1)</a:t>
            </a:r>
          </a:p>
        </p:txBody>
      </p:sp>
      <p:sp>
        <p:nvSpPr>
          <p:cNvPr id="88077" name="Freeform 151"/>
          <p:cNvSpPr>
            <a:spLocks noChangeAspect="1"/>
          </p:cNvSpPr>
          <p:nvPr/>
        </p:nvSpPr>
        <p:spPr bwMode="auto">
          <a:xfrm rot="742094" flipH="1">
            <a:off x="3152776" y="5308601"/>
            <a:ext cx="739775" cy="441325"/>
          </a:xfrm>
          <a:custGeom>
            <a:avLst/>
            <a:gdLst>
              <a:gd name="T0" fmla="*/ 2147483646 w 4725"/>
              <a:gd name="T1" fmla="*/ 2147483646 h 6013"/>
              <a:gd name="T2" fmla="*/ 2147483646 w 4725"/>
              <a:gd name="T3" fmla="*/ 2147483646 h 6013"/>
              <a:gd name="T4" fmla="*/ 2147483646 w 4725"/>
              <a:gd name="T5" fmla="*/ 2147483646 h 6013"/>
              <a:gd name="T6" fmla="*/ 2147483646 w 4725"/>
              <a:gd name="T7" fmla="*/ 2147483646 h 6013"/>
              <a:gd name="T8" fmla="*/ 2147483646 w 4725"/>
              <a:gd name="T9" fmla="*/ 2147483646 h 6013"/>
              <a:gd name="T10" fmla="*/ 2147483646 w 4725"/>
              <a:gd name="T11" fmla="*/ 2147483646 h 6013"/>
              <a:gd name="T12" fmla="*/ 2147483646 w 4725"/>
              <a:gd name="T13" fmla="*/ 2147483646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003B3B"/>
              </a:gs>
              <a:gs pos="50000">
                <a:srgbClr val="008080"/>
              </a:gs>
              <a:gs pos="100000">
                <a:srgbClr val="003B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403764" name="Freeform 308"/>
          <p:cNvSpPr>
            <a:spLocks/>
          </p:cNvSpPr>
          <p:nvPr/>
        </p:nvSpPr>
        <p:spPr bwMode="auto">
          <a:xfrm>
            <a:off x="3416300" y="3694113"/>
            <a:ext cx="203200" cy="2362200"/>
          </a:xfrm>
          <a:custGeom>
            <a:avLst/>
            <a:gdLst>
              <a:gd name="T0" fmla="*/ 2147483646 w 342"/>
              <a:gd name="T1" fmla="*/ 0 h 1243"/>
              <a:gd name="T2" fmla="*/ 2147483646 w 342"/>
              <a:gd name="T3" fmla="*/ 2147483646 h 1243"/>
              <a:gd name="T4" fmla="*/ 2147483646 w 342"/>
              <a:gd name="T5" fmla="*/ 2147483646 h 1243"/>
              <a:gd name="T6" fmla="*/ 2147483646 w 342"/>
              <a:gd name="T7" fmla="*/ 2147483646 h 1243"/>
              <a:gd name="T8" fmla="*/ 0 w 342"/>
              <a:gd name="T9" fmla="*/ 2147483646 h 1243"/>
              <a:gd name="T10" fmla="*/ 0 60000 65536"/>
              <a:gd name="T11" fmla="*/ 0 60000 65536"/>
              <a:gd name="T12" fmla="*/ 0 60000 65536"/>
              <a:gd name="T13" fmla="*/ 0 60000 65536"/>
              <a:gd name="T14" fmla="*/ 0 60000 65536"/>
              <a:gd name="T15" fmla="*/ 0 w 342"/>
              <a:gd name="T16" fmla="*/ 0 h 1243"/>
              <a:gd name="T17" fmla="*/ 342 w 342"/>
              <a:gd name="T18" fmla="*/ 1243 h 1243"/>
            </a:gdLst>
            <a:ahLst/>
            <a:cxnLst>
              <a:cxn ang="T10">
                <a:pos x="T0" y="T1"/>
              </a:cxn>
              <a:cxn ang="T11">
                <a:pos x="T2" y="T3"/>
              </a:cxn>
              <a:cxn ang="T12">
                <a:pos x="T4" y="T5"/>
              </a:cxn>
              <a:cxn ang="T13">
                <a:pos x="T6" y="T7"/>
              </a:cxn>
              <a:cxn ang="T14">
                <a:pos x="T8" y="T9"/>
              </a:cxn>
            </a:cxnLst>
            <a:rect l="T15" t="T16" r="T17" b="T18"/>
            <a:pathLst>
              <a:path w="342" h="1243">
                <a:moveTo>
                  <a:pt x="342" y="0"/>
                </a:moveTo>
                <a:cubicBezTo>
                  <a:pt x="290" y="12"/>
                  <a:pt x="238" y="24"/>
                  <a:pt x="198" y="96"/>
                </a:cubicBezTo>
                <a:cubicBezTo>
                  <a:pt x="158" y="168"/>
                  <a:pt x="110" y="290"/>
                  <a:pt x="102" y="432"/>
                </a:cubicBezTo>
                <a:cubicBezTo>
                  <a:pt x="94" y="574"/>
                  <a:pt x="165" y="812"/>
                  <a:pt x="148" y="947"/>
                </a:cubicBezTo>
                <a:cubicBezTo>
                  <a:pt x="131" y="1082"/>
                  <a:pt x="65" y="1162"/>
                  <a:pt x="0" y="1243"/>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3" name="Group 207"/>
          <p:cNvGrpSpPr>
            <a:grpSpLocks/>
          </p:cNvGrpSpPr>
          <p:nvPr/>
        </p:nvGrpSpPr>
        <p:grpSpPr bwMode="auto">
          <a:xfrm>
            <a:off x="2614613" y="6043614"/>
            <a:ext cx="1073150" cy="377825"/>
            <a:chOff x="773" y="3799"/>
            <a:chExt cx="760" cy="238"/>
          </a:xfrm>
        </p:grpSpPr>
        <p:sp>
          <p:nvSpPr>
            <p:cNvPr id="88137" name="Oval 310"/>
            <p:cNvSpPr>
              <a:spLocks noChangeArrowheads="1"/>
            </p:cNvSpPr>
            <p:nvPr/>
          </p:nvSpPr>
          <p:spPr bwMode="auto">
            <a:xfrm>
              <a:off x="1208" y="3799"/>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38" name="Oval 311"/>
            <p:cNvSpPr>
              <a:spLocks noChangeArrowheads="1"/>
            </p:cNvSpPr>
            <p:nvPr/>
          </p:nvSpPr>
          <p:spPr bwMode="auto">
            <a:xfrm>
              <a:off x="1298" y="3914"/>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39" name="Oval 155"/>
            <p:cNvSpPr>
              <a:spLocks noChangeArrowheads="1"/>
            </p:cNvSpPr>
            <p:nvPr/>
          </p:nvSpPr>
          <p:spPr bwMode="auto">
            <a:xfrm>
              <a:off x="1425" y="3837"/>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40" name="Oval 156"/>
            <p:cNvSpPr>
              <a:spLocks noChangeArrowheads="1"/>
            </p:cNvSpPr>
            <p:nvPr/>
          </p:nvSpPr>
          <p:spPr bwMode="auto">
            <a:xfrm>
              <a:off x="1150" y="393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41" name="Text Box 157"/>
            <p:cNvSpPr txBox="1">
              <a:spLocks noChangeArrowheads="1"/>
            </p:cNvSpPr>
            <p:nvPr/>
          </p:nvSpPr>
          <p:spPr bwMode="auto">
            <a:xfrm>
              <a:off x="773" y="3799"/>
              <a:ext cx="44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solidFill>
                    <a:srgbClr val="4C4C4C"/>
                  </a:solidFill>
                  <a:latin typeface="Arial" panose="020B0604020202020204" pitchFamily="34" charset="0"/>
                  <a:ea typeface="ＭＳ Ｐゴシック" panose="020B0600070205080204" pitchFamily="34" charset="-128"/>
                </a:rPr>
                <a:t>Fe</a:t>
              </a:r>
              <a:r>
                <a:rPr lang="en-US" altLang="en-US" sz="1800" baseline="30000">
                  <a:solidFill>
                    <a:srgbClr val="4C4C4C"/>
                  </a:solidFill>
                  <a:latin typeface="Arial" panose="020B0604020202020204" pitchFamily="34" charset="0"/>
                  <a:ea typeface="ＭＳ Ｐゴシック" panose="020B0600070205080204" pitchFamily="34" charset="-128"/>
                </a:rPr>
                <a:t>2+</a:t>
              </a:r>
              <a:endParaRPr lang="en-US" altLang="en-US" sz="1800">
                <a:solidFill>
                  <a:srgbClr val="4C4C4C"/>
                </a:solidFill>
                <a:latin typeface="Arial" panose="020B0604020202020204" pitchFamily="34" charset="0"/>
                <a:ea typeface="ＭＳ Ｐゴシック" panose="020B0600070205080204" pitchFamily="34" charset="-128"/>
              </a:endParaRPr>
            </a:p>
          </p:txBody>
        </p:sp>
      </p:grpSp>
      <p:sp>
        <p:nvSpPr>
          <p:cNvPr id="88080" name="Oval 287"/>
          <p:cNvSpPr>
            <a:spLocks noChangeArrowheads="1"/>
          </p:cNvSpPr>
          <p:nvPr/>
        </p:nvSpPr>
        <p:spPr bwMode="auto">
          <a:xfrm rot="20564013">
            <a:off x="3054351" y="1485900"/>
            <a:ext cx="358775" cy="685800"/>
          </a:xfrm>
          <a:prstGeom prst="ellipse">
            <a:avLst/>
          </a:prstGeom>
          <a:gradFill rotWithShape="0">
            <a:gsLst>
              <a:gs pos="0">
                <a:srgbClr val="408000"/>
              </a:gs>
              <a:gs pos="100000">
                <a:srgbClr val="1D3A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081" name="Text Box 291"/>
          <p:cNvSpPr txBox="1">
            <a:spLocks noChangeArrowheads="1"/>
          </p:cNvSpPr>
          <p:nvPr/>
        </p:nvSpPr>
        <p:spPr bwMode="auto">
          <a:xfrm>
            <a:off x="1600200" y="1547814"/>
            <a:ext cx="1557338"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50000"/>
              </a:spcBef>
              <a:buFontTx/>
              <a:buNone/>
            </a:pPr>
            <a:r>
              <a:rPr lang="en-US" altLang="en-US" sz="2000">
                <a:solidFill>
                  <a:srgbClr val="408000"/>
                </a:solidFill>
                <a:latin typeface="Arial" panose="020B0604020202020204" pitchFamily="34" charset="0"/>
                <a:ea typeface="ＭＳ Ｐゴシック" panose="020B0600070205080204" pitchFamily="34" charset="-128"/>
              </a:rPr>
              <a:t>Reductase</a:t>
            </a:r>
          </a:p>
        </p:txBody>
      </p:sp>
      <p:sp>
        <p:nvSpPr>
          <p:cNvPr id="403756" name="Freeform 300"/>
          <p:cNvSpPr>
            <a:spLocks/>
          </p:cNvSpPr>
          <p:nvPr/>
        </p:nvSpPr>
        <p:spPr bwMode="auto">
          <a:xfrm>
            <a:off x="2833688" y="736600"/>
            <a:ext cx="677862" cy="952500"/>
          </a:xfrm>
          <a:custGeom>
            <a:avLst/>
            <a:gdLst>
              <a:gd name="T0" fmla="*/ 0 w 630"/>
              <a:gd name="T1" fmla="*/ 0 h 507"/>
              <a:gd name="T2" fmla="*/ 2147483646 w 630"/>
              <a:gd name="T3" fmla="*/ 2147483646 h 507"/>
              <a:gd name="T4" fmla="*/ 2147483646 w 630"/>
              <a:gd name="T5" fmla="*/ 2147483646 h 507"/>
              <a:gd name="T6" fmla="*/ 2147483646 w 630"/>
              <a:gd name="T7" fmla="*/ 2147483646 h 507"/>
              <a:gd name="T8" fmla="*/ 2147483646 w 630"/>
              <a:gd name="T9" fmla="*/ 2147483646 h 507"/>
              <a:gd name="T10" fmla="*/ 0 60000 65536"/>
              <a:gd name="T11" fmla="*/ 0 60000 65536"/>
              <a:gd name="T12" fmla="*/ 0 60000 65536"/>
              <a:gd name="T13" fmla="*/ 0 60000 65536"/>
              <a:gd name="T14" fmla="*/ 0 60000 65536"/>
              <a:gd name="T15" fmla="*/ 0 w 630"/>
              <a:gd name="T16" fmla="*/ 0 h 507"/>
              <a:gd name="T17" fmla="*/ 630 w 630"/>
              <a:gd name="T18" fmla="*/ 507 h 507"/>
            </a:gdLst>
            <a:ahLst/>
            <a:cxnLst>
              <a:cxn ang="T10">
                <a:pos x="T0" y="T1"/>
              </a:cxn>
              <a:cxn ang="T11">
                <a:pos x="T2" y="T3"/>
              </a:cxn>
              <a:cxn ang="T12">
                <a:pos x="T4" y="T5"/>
              </a:cxn>
              <a:cxn ang="T13">
                <a:pos x="T6" y="T7"/>
              </a:cxn>
              <a:cxn ang="T14">
                <a:pos x="T8" y="T9"/>
              </a:cxn>
            </a:cxnLst>
            <a:rect l="T15" t="T16" r="T17" b="T18"/>
            <a:pathLst>
              <a:path w="630" h="507">
                <a:moveTo>
                  <a:pt x="0" y="0"/>
                </a:moveTo>
                <a:cubicBezTo>
                  <a:pt x="22" y="102"/>
                  <a:pt x="44" y="204"/>
                  <a:pt x="96" y="288"/>
                </a:cubicBezTo>
                <a:cubicBezTo>
                  <a:pt x="148" y="372"/>
                  <a:pt x="241" y="503"/>
                  <a:pt x="311" y="505"/>
                </a:cubicBezTo>
                <a:cubicBezTo>
                  <a:pt x="381" y="507"/>
                  <a:pt x="466" y="377"/>
                  <a:pt x="519" y="298"/>
                </a:cubicBezTo>
                <a:cubicBezTo>
                  <a:pt x="572" y="219"/>
                  <a:pt x="601" y="125"/>
                  <a:pt x="630" y="31"/>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4" name="Group 205"/>
          <p:cNvGrpSpPr>
            <a:grpSpLocks/>
          </p:cNvGrpSpPr>
          <p:nvPr/>
        </p:nvGrpSpPr>
        <p:grpSpPr bwMode="auto">
          <a:xfrm>
            <a:off x="3392488" y="415926"/>
            <a:ext cx="1041400" cy="404813"/>
            <a:chOff x="1324" y="262"/>
            <a:chExt cx="738" cy="255"/>
          </a:xfrm>
        </p:grpSpPr>
        <p:sp>
          <p:nvSpPr>
            <p:cNvPr id="88132" name="Oval 296"/>
            <p:cNvSpPr>
              <a:spLocks noChangeArrowheads="1"/>
            </p:cNvSpPr>
            <p:nvPr/>
          </p:nvSpPr>
          <p:spPr bwMode="auto">
            <a:xfrm>
              <a:off x="1792" y="262"/>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33" name="Oval 297"/>
            <p:cNvSpPr>
              <a:spLocks noChangeArrowheads="1"/>
            </p:cNvSpPr>
            <p:nvPr/>
          </p:nvSpPr>
          <p:spPr bwMode="auto">
            <a:xfrm>
              <a:off x="1893" y="397"/>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34" name="Oval 298"/>
            <p:cNvSpPr>
              <a:spLocks noChangeArrowheads="1"/>
            </p:cNvSpPr>
            <p:nvPr/>
          </p:nvSpPr>
          <p:spPr bwMode="auto">
            <a:xfrm>
              <a:off x="1954" y="262"/>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35" name="Text Box 299"/>
            <p:cNvSpPr txBox="1">
              <a:spLocks noChangeArrowheads="1"/>
            </p:cNvSpPr>
            <p:nvPr/>
          </p:nvSpPr>
          <p:spPr bwMode="auto">
            <a:xfrm>
              <a:off x="1324" y="284"/>
              <a:ext cx="44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solidFill>
                    <a:srgbClr val="4C4C4C"/>
                  </a:solidFill>
                  <a:latin typeface="Arial" panose="020B0604020202020204" pitchFamily="34" charset="0"/>
                  <a:ea typeface="ＭＳ Ｐゴシック" panose="020B0600070205080204" pitchFamily="34" charset="-128"/>
                </a:rPr>
                <a:t>Fe</a:t>
              </a:r>
              <a:r>
                <a:rPr lang="en-US" altLang="en-US" sz="1800" baseline="30000">
                  <a:solidFill>
                    <a:srgbClr val="4C4C4C"/>
                  </a:solidFill>
                  <a:latin typeface="Arial" panose="020B0604020202020204" pitchFamily="34" charset="0"/>
                  <a:ea typeface="ＭＳ Ｐゴシック" panose="020B0600070205080204" pitchFamily="34" charset="-128"/>
                </a:rPr>
                <a:t>2+</a:t>
              </a:r>
              <a:endParaRPr lang="en-US" altLang="en-US" sz="1800">
                <a:solidFill>
                  <a:srgbClr val="808080"/>
                </a:solidFill>
                <a:latin typeface="Arial" panose="020B0604020202020204" pitchFamily="34" charset="0"/>
                <a:ea typeface="ＭＳ Ｐゴシック" panose="020B0600070205080204" pitchFamily="34" charset="-128"/>
              </a:endParaRPr>
            </a:p>
          </p:txBody>
        </p:sp>
        <p:sp>
          <p:nvSpPr>
            <p:cNvPr id="88136" name="Oval 158"/>
            <p:cNvSpPr>
              <a:spLocks noChangeArrowheads="1"/>
            </p:cNvSpPr>
            <p:nvPr/>
          </p:nvSpPr>
          <p:spPr bwMode="auto">
            <a:xfrm>
              <a:off x="1701" y="346"/>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88084" name="Group 194"/>
          <p:cNvGrpSpPr>
            <a:grpSpLocks/>
          </p:cNvGrpSpPr>
          <p:nvPr/>
        </p:nvGrpSpPr>
        <p:grpSpPr bwMode="auto">
          <a:xfrm>
            <a:off x="2028826" y="422275"/>
            <a:ext cx="847725" cy="419100"/>
            <a:chOff x="358" y="266"/>
            <a:chExt cx="600" cy="264"/>
          </a:xfrm>
        </p:grpSpPr>
        <p:sp>
          <p:nvSpPr>
            <p:cNvPr id="88127" name="Oval 292"/>
            <p:cNvSpPr>
              <a:spLocks noChangeArrowheads="1"/>
            </p:cNvSpPr>
            <p:nvPr/>
          </p:nvSpPr>
          <p:spPr bwMode="auto">
            <a:xfrm>
              <a:off x="688" y="266"/>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28" name="Oval 293"/>
            <p:cNvSpPr>
              <a:spLocks noChangeArrowheads="1"/>
            </p:cNvSpPr>
            <p:nvPr/>
          </p:nvSpPr>
          <p:spPr bwMode="auto">
            <a:xfrm>
              <a:off x="789" y="401"/>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29" name="Oval 294"/>
            <p:cNvSpPr>
              <a:spLocks noChangeArrowheads="1"/>
            </p:cNvSpPr>
            <p:nvPr/>
          </p:nvSpPr>
          <p:spPr bwMode="auto">
            <a:xfrm>
              <a:off x="850" y="266"/>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30" name="Text Box 295"/>
            <p:cNvSpPr txBox="1">
              <a:spLocks noChangeArrowheads="1"/>
            </p:cNvSpPr>
            <p:nvPr/>
          </p:nvSpPr>
          <p:spPr bwMode="auto">
            <a:xfrm>
              <a:off x="358" y="288"/>
              <a:ext cx="44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solidFill>
                    <a:srgbClr val="4C4C4C"/>
                  </a:solidFill>
                  <a:latin typeface="Arial" panose="020B0604020202020204" pitchFamily="34" charset="0"/>
                  <a:ea typeface="ＭＳ Ｐゴシック" panose="020B0600070205080204" pitchFamily="34" charset="-128"/>
                </a:rPr>
                <a:t>Fe</a:t>
              </a:r>
              <a:r>
                <a:rPr lang="en-US" altLang="en-US" sz="1800" baseline="30000">
                  <a:solidFill>
                    <a:srgbClr val="4C4C4C"/>
                  </a:solidFill>
                  <a:latin typeface="Arial" panose="020B0604020202020204" pitchFamily="34" charset="0"/>
                  <a:ea typeface="ＭＳ Ｐゴシック" panose="020B0600070205080204" pitchFamily="34" charset="-128"/>
                </a:rPr>
                <a:t>3+</a:t>
              </a:r>
              <a:endParaRPr lang="en-US" altLang="en-US" sz="1800">
                <a:solidFill>
                  <a:srgbClr val="4C4C4C"/>
                </a:solidFill>
                <a:latin typeface="Arial" panose="020B0604020202020204" pitchFamily="34" charset="0"/>
                <a:ea typeface="ＭＳ Ｐゴシック" panose="020B0600070205080204" pitchFamily="34" charset="-128"/>
              </a:endParaRPr>
            </a:p>
          </p:txBody>
        </p:sp>
        <p:sp>
          <p:nvSpPr>
            <p:cNvPr id="88131" name="Oval 159"/>
            <p:cNvSpPr>
              <a:spLocks noChangeArrowheads="1"/>
            </p:cNvSpPr>
            <p:nvPr/>
          </p:nvSpPr>
          <p:spPr bwMode="auto">
            <a:xfrm>
              <a:off x="652" y="429"/>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sp>
        <p:nvSpPr>
          <p:cNvPr id="88085" name="Text Box 302"/>
          <p:cNvSpPr txBox="1">
            <a:spLocks noChangeArrowheads="1"/>
          </p:cNvSpPr>
          <p:nvPr/>
        </p:nvSpPr>
        <p:spPr bwMode="auto">
          <a:xfrm>
            <a:off x="4052889" y="1554164"/>
            <a:ext cx="947737"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50000"/>
              </a:spcBef>
              <a:buFontTx/>
              <a:buNone/>
            </a:pPr>
            <a:r>
              <a:rPr lang="en-US" altLang="en-US" sz="2000">
                <a:solidFill>
                  <a:srgbClr val="800080"/>
                </a:solidFill>
                <a:latin typeface="Arial" panose="020B0604020202020204" pitchFamily="34" charset="0"/>
                <a:ea typeface="ＭＳ Ｐゴシック" panose="020B0600070205080204" pitchFamily="34" charset="-128"/>
              </a:rPr>
              <a:t>DMT1</a:t>
            </a:r>
          </a:p>
        </p:txBody>
      </p:sp>
      <p:sp>
        <p:nvSpPr>
          <p:cNvPr id="88086" name="Freeform 147"/>
          <p:cNvSpPr>
            <a:spLocks noChangeAspect="1"/>
          </p:cNvSpPr>
          <p:nvPr/>
        </p:nvSpPr>
        <p:spPr bwMode="auto">
          <a:xfrm>
            <a:off x="3657601" y="1400176"/>
            <a:ext cx="487363" cy="715963"/>
          </a:xfrm>
          <a:custGeom>
            <a:avLst/>
            <a:gdLst>
              <a:gd name="T0" fmla="*/ 2147483646 w 4725"/>
              <a:gd name="T1" fmla="*/ 2147483646 h 6013"/>
              <a:gd name="T2" fmla="*/ 2147483646 w 4725"/>
              <a:gd name="T3" fmla="*/ 2147483646 h 6013"/>
              <a:gd name="T4" fmla="*/ 2147483646 w 4725"/>
              <a:gd name="T5" fmla="*/ 2147483646 h 6013"/>
              <a:gd name="T6" fmla="*/ 2147483646 w 4725"/>
              <a:gd name="T7" fmla="*/ 2147483646 h 6013"/>
              <a:gd name="T8" fmla="*/ 2147483646 w 4725"/>
              <a:gd name="T9" fmla="*/ 2147483646 h 6013"/>
              <a:gd name="T10" fmla="*/ 2147483646 w 4725"/>
              <a:gd name="T11" fmla="*/ 2147483646 h 6013"/>
              <a:gd name="T12" fmla="*/ 2147483646 w 4725"/>
              <a:gd name="T13" fmla="*/ 2147483646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3B003B"/>
              </a:gs>
              <a:gs pos="50000">
                <a:srgbClr val="800080"/>
              </a:gs>
              <a:gs pos="100000">
                <a:srgbClr val="3B00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403759" name="Freeform 303"/>
          <p:cNvSpPr>
            <a:spLocks/>
          </p:cNvSpPr>
          <p:nvPr/>
        </p:nvSpPr>
        <p:spPr bwMode="auto">
          <a:xfrm>
            <a:off x="3781426" y="723900"/>
            <a:ext cx="339725" cy="2514600"/>
          </a:xfrm>
          <a:custGeom>
            <a:avLst/>
            <a:gdLst>
              <a:gd name="T0" fmla="*/ 2147483646 w 342"/>
              <a:gd name="T1" fmla="*/ 0 h 1243"/>
              <a:gd name="T2" fmla="*/ 2147483646 w 342"/>
              <a:gd name="T3" fmla="*/ 2147483646 h 1243"/>
              <a:gd name="T4" fmla="*/ 2147483646 w 342"/>
              <a:gd name="T5" fmla="*/ 2147483646 h 1243"/>
              <a:gd name="T6" fmla="*/ 2147483646 w 342"/>
              <a:gd name="T7" fmla="*/ 2147483646 h 1243"/>
              <a:gd name="T8" fmla="*/ 0 w 342"/>
              <a:gd name="T9" fmla="*/ 2147483646 h 1243"/>
              <a:gd name="T10" fmla="*/ 0 60000 65536"/>
              <a:gd name="T11" fmla="*/ 0 60000 65536"/>
              <a:gd name="T12" fmla="*/ 0 60000 65536"/>
              <a:gd name="T13" fmla="*/ 0 60000 65536"/>
              <a:gd name="T14" fmla="*/ 0 60000 65536"/>
              <a:gd name="T15" fmla="*/ 0 w 342"/>
              <a:gd name="T16" fmla="*/ 0 h 1243"/>
              <a:gd name="T17" fmla="*/ 342 w 342"/>
              <a:gd name="T18" fmla="*/ 1243 h 1243"/>
            </a:gdLst>
            <a:ahLst/>
            <a:cxnLst>
              <a:cxn ang="T10">
                <a:pos x="T0" y="T1"/>
              </a:cxn>
              <a:cxn ang="T11">
                <a:pos x="T2" y="T3"/>
              </a:cxn>
              <a:cxn ang="T12">
                <a:pos x="T4" y="T5"/>
              </a:cxn>
              <a:cxn ang="T13">
                <a:pos x="T6" y="T7"/>
              </a:cxn>
              <a:cxn ang="T14">
                <a:pos x="T8" y="T9"/>
              </a:cxn>
            </a:cxnLst>
            <a:rect l="T15" t="T16" r="T17" b="T18"/>
            <a:pathLst>
              <a:path w="342" h="1243">
                <a:moveTo>
                  <a:pt x="342" y="0"/>
                </a:moveTo>
                <a:cubicBezTo>
                  <a:pt x="290" y="12"/>
                  <a:pt x="238" y="24"/>
                  <a:pt x="198" y="96"/>
                </a:cubicBezTo>
                <a:cubicBezTo>
                  <a:pt x="158" y="168"/>
                  <a:pt x="110" y="290"/>
                  <a:pt x="102" y="432"/>
                </a:cubicBezTo>
                <a:cubicBezTo>
                  <a:pt x="94" y="574"/>
                  <a:pt x="165" y="812"/>
                  <a:pt x="148" y="947"/>
                </a:cubicBezTo>
                <a:cubicBezTo>
                  <a:pt x="131" y="1082"/>
                  <a:pt x="65" y="1162"/>
                  <a:pt x="0" y="1243"/>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6" name="Group 206"/>
          <p:cNvGrpSpPr>
            <a:grpSpLocks/>
          </p:cNvGrpSpPr>
          <p:nvPr/>
        </p:nvGrpSpPr>
        <p:grpSpPr bwMode="auto">
          <a:xfrm>
            <a:off x="3598863" y="3328988"/>
            <a:ext cx="563562" cy="374650"/>
            <a:chOff x="1470" y="2097"/>
            <a:chExt cx="400" cy="236"/>
          </a:xfrm>
        </p:grpSpPr>
        <p:sp>
          <p:nvSpPr>
            <p:cNvPr id="88122" name="Oval 304"/>
            <p:cNvSpPr>
              <a:spLocks noChangeArrowheads="1"/>
            </p:cNvSpPr>
            <p:nvPr/>
          </p:nvSpPr>
          <p:spPr bwMode="auto">
            <a:xfrm>
              <a:off x="1504" y="2097"/>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23" name="Oval 305"/>
            <p:cNvSpPr>
              <a:spLocks noChangeArrowheads="1"/>
            </p:cNvSpPr>
            <p:nvPr/>
          </p:nvSpPr>
          <p:spPr bwMode="auto">
            <a:xfrm>
              <a:off x="1605" y="2232"/>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24" name="Oval 306"/>
            <p:cNvSpPr>
              <a:spLocks noChangeArrowheads="1"/>
            </p:cNvSpPr>
            <p:nvPr/>
          </p:nvSpPr>
          <p:spPr bwMode="auto">
            <a:xfrm>
              <a:off x="1666" y="2097"/>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25" name="Oval 160"/>
            <p:cNvSpPr>
              <a:spLocks noChangeArrowheads="1"/>
            </p:cNvSpPr>
            <p:nvPr/>
          </p:nvSpPr>
          <p:spPr bwMode="auto">
            <a:xfrm>
              <a:off x="1470" y="2206"/>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26" name="Oval 166"/>
            <p:cNvSpPr>
              <a:spLocks noChangeArrowheads="1"/>
            </p:cNvSpPr>
            <p:nvPr/>
          </p:nvSpPr>
          <p:spPr bwMode="auto">
            <a:xfrm>
              <a:off x="1762" y="219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sp>
        <p:nvSpPr>
          <p:cNvPr id="404653" name="Freeform 173"/>
          <p:cNvSpPr>
            <a:spLocks/>
          </p:cNvSpPr>
          <p:nvPr/>
        </p:nvSpPr>
        <p:spPr bwMode="auto">
          <a:xfrm rot="14103602" flipV="1">
            <a:off x="2832100" y="3305175"/>
            <a:ext cx="700088" cy="439738"/>
          </a:xfrm>
          <a:custGeom>
            <a:avLst/>
            <a:gdLst>
              <a:gd name="T0" fmla="*/ 0 w 630"/>
              <a:gd name="T1" fmla="*/ 0 h 507"/>
              <a:gd name="T2" fmla="*/ 2147483646 w 630"/>
              <a:gd name="T3" fmla="*/ 2147483646 h 507"/>
              <a:gd name="T4" fmla="*/ 2147483646 w 630"/>
              <a:gd name="T5" fmla="*/ 2147483646 h 507"/>
              <a:gd name="T6" fmla="*/ 2147483646 w 630"/>
              <a:gd name="T7" fmla="*/ 2147483646 h 507"/>
              <a:gd name="T8" fmla="*/ 2147483646 w 630"/>
              <a:gd name="T9" fmla="*/ 2147483646 h 507"/>
              <a:gd name="T10" fmla="*/ 0 60000 65536"/>
              <a:gd name="T11" fmla="*/ 0 60000 65536"/>
              <a:gd name="T12" fmla="*/ 0 60000 65536"/>
              <a:gd name="T13" fmla="*/ 0 60000 65536"/>
              <a:gd name="T14" fmla="*/ 0 60000 65536"/>
              <a:gd name="T15" fmla="*/ 0 w 630"/>
              <a:gd name="T16" fmla="*/ 0 h 507"/>
              <a:gd name="T17" fmla="*/ 630 w 630"/>
              <a:gd name="T18" fmla="*/ 507 h 507"/>
            </a:gdLst>
            <a:ahLst/>
            <a:cxnLst>
              <a:cxn ang="T10">
                <a:pos x="T0" y="T1"/>
              </a:cxn>
              <a:cxn ang="T11">
                <a:pos x="T2" y="T3"/>
              </a:cxn>
              <a:cxn ang="T12">
                <a:pos x="T4" y="T5"/>
              </a:cxn>
              <a:cxn ang="T13">
                <a:pos x="T6" y="T7"/>
              </a:cxn>
              <a:cxn ang="T14">
                <a:pos x="T8" y="T9"/>
              </a:cxn>
            </a:cxnLst>
            <a:rect l="T15" t="T16" r="T17" b="T18"/>
            <a:pathLst>
              <a:path w="630" h="507">
                <a:moveTo>
                  <a:pt x="0" y="0"/>
                </a:moveTo>
                <a:cubicBezTo>
                  <a:pt x="22" y="102"/>
                  <a:pt x="44" y="204"/>
                  <a:pt x="96" y="288"/>
                </a:cubicBezTo>
                <a:cubicBezTo>
                  <a:pt x="148" y="372"/>
                  <a:pt x="241" y="503"/>
                  <a:pt x="311" y="505"/>
                </a:cubicBezTo>
                <a:cubicBezTo>
                  <a:pt x="381" y="507"/>
                  <a:pt x="466" y="377"/>
                  <a:pt x="519" y="298"/>
                </a:cubicBezTo>
                <a:cubicBezTo>
                  <a:pt x="572" y="219"/>
                  <a:pt x="601" y="125"/>
                  <a:pt x="630" y="31"/>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7" name="Group 208"/>
          <p:cNvGrpSpPr>
            <a:grpSpLocks/>
          </p:cNvGrpSpPr>
          <p:nvPr/>
        </p:nvGrpSpPr>
        <p:grpSpPr bwMode="auto">
          <a:xfrm>
            <a:off x="1836738" y="2528889"/>
            <a:ext cx="1765300" cy="517525"/>
            <a:chOff x="222" y="1593"/>
            <a:chExt cx="1251" cy="326"/>
          </a:xfrm>
        </p:grpSpPr>
        <p:grpSp>
          <p:nvGrpSpPr>
            <p:cNvPr id="88112" name="Group 171"/>
            <p:cNvGrpSpPr>
              <a:grpSpLocks/>
            </p:cNvGrpSpPr>
            <p:nvPr/>
          </p:nvGrpSpPr>
          <p:grpSpPr bwMode="auto">
            <a:xfrm>
              <a:off x="1075" y="1593"/>
              <a:ext cx="398" cy="326"/>
              <a:chOff x="2635" y="1945"/>
              <a:chExt cx="398" cy="326"/>
            </a:xfrm>
          </p:grpSpPr>
          <p:sp>
            <p:nvSpPr>
              <p:cNvPr id="88114" name="AutoShape 161"/>
              <p:cNvSpPr>
                <a:spLocks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15" name="Oval 162"/>
              <p:cNvSpPr>
                <a:spLocks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16" name="Oval 163"/>
              <p:cNvSpPr>
                <a:spLocks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17" name="Oval 164"/>
              <p:cNvSpPr>
                <a:spLocks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18" name="Oval 165"/>
              <p:cNvSpPr>
                <a:spLocks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19" name="Oval 167"/>
              <p:cNvSpPr>
                <a:spLocks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20" name="Oval 168"/>
              <p:cNvSpPr>
                <a:spLocks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21" name="Oval 169"/>
              <p:cNvSpPr>
                <a:spLocks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sp>
          <p:nvSpPr>
            <p:cNvPr id="31789" name="Rectangle 176">
              <a:extLst>
                <a:ext uri="{FF2B5EF4-FFF2-40B4-BE49-F238E27FC236}">
                  <a16:creationId xmlns="" xmlns:a16="http://schemas.microsoft.com/office/drawing/2014/main" id="{613B0DD3-6428-4585-B704-41F2AF20D042}"/>
                </a:ext>
              </a:extLst>
            </p:cNvPr>
            <p:cNvSpPr>
              <a:spLocks noChangeArrowheads="1"/>
            </p:cNvSpPr>
            <p:nvPr/>
          </p:nvSpPr>
          <p:spPr bwMode="auto">
            <a:xfrm>
              <a:off x="222" y="1694"/>
              <a:ext cx="698"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b="1">
                  <a:solidFill>
                    <a:schemeClr val="tx1"/>
                  </a:solidFill>
                  <a:latin typeface="Comic Sans MS" pitchFamily="66" charset="0"/>
                  <a:ea typeface="MS PGothic" pitchFamily="34" charset="-128"/>
                </a:defRPr>
              </a:lvl1pPr>
              <a:lvl2pPr marL="742950" indent="-285750">
                <a:defRPr sz="2400" b="1">
                  <a:solidFill>
                    <a:schemeClr val="tx1"/>
                  </a:solidFill>
                  <a:latin typeface="Comic Sans MS" pitchFamily="66" charset="0"/>
                  <a:ea typeface="MS PGothic" pitchFamily="34" charset="-128"/>
                </a:defRPr>
              </a:lvl2pPr>
              <a:lvl3pPr marL="1143000" indent="-228600">
                <a:defRPr sz="2400" b="1">
                  <a:solidFill>
                    <a:schemeClr val="tx1"/>
                  </a:solidFill>
                  <a:latin typeface="Comic Sans MS" pitchFamily="66" charset="0"/>
                  <a:ea typeface="MS PGothic" pitchFamily="34" charset="-128"/>
                </a:defRPr>
              </a:lvl3pPr>
              <a:lvl4pPr marL="1600200" indent="-228600">
                <a:defRPr sz="2400" b="1">
                  <a:solidFill>
                    <a:schemeClr val="tx1"/>
                  </a:solidFill>
                  <a:latin typeface="Comic Sans MS" pitchFamily="66" charset="0"/>
                  <a:ea typeface="MS PGothic" pitchFamily="34" charset="-128"/>
                </a:defRPr>
              </a:lvl4pPr>
              <a:lvl5pPr marL="2057400" indent="-22860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lnSpc>
                  <a:spcPct val="50000"/>
                </a:lnSpc>
                <a:spcBef>
                  <a:spcPct val="50000"/>
                </a:spcBef>
                <a:defRPr/>
              </a:pPr>
              <a:r>
                <a:rPr lang="en-US" altLang="en-US" sz="2000" b="0" dirty="0">
                  <a:solidFill>
                    <a:schemeClr val="accent2">
                      <a:lumMod val="75000"/>
                    </a:schemeClr>
                  </a:solidFill>
                  <a:latin typeface="Arial" pitchFamily="34" charset="0"/>
                </a:rPr>
                <a:t>Ferritin</a:t>
              </a:r>
            </a:p>
          </p:txBody>
        </p:sp>
      </p:grpSp>
      <p:sp>
        <p:nvSpPr>
          <p:cNvPr id="88091" name="Text Box 320"/>
          <p:cNvSpPr txBox="1">
            <a:spLocks noChangeArrowheads="1"/>
          </p:cNvSpPr>
          <p:nvPr/>
        </p:nvSpPr>
        <p:spPr bwMode="auto">
          <a:xfrm>
            <a:off x="4437063" y="5521325"/>
            <a:ext cx="17827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spcBef>
                <a:spcPct val="50000"/>
              </a:spcBef>
              <a:buFontTx/>
              <a:buNone/>
            </a:pPr>
            <a:r>
              <a:rPr lang="en-US" altLang="en-US" sz="2000">
                <a:solidFill>
                  <a:srgbClr val="FF8000"/>
                </a:solidFill>
                <a:latin typeface="Arial" panose="020B0604020202020204" pitchFamily="34" charset="0"/>
                <a:ea typeface="ＭＳ Ｐゴシック" panose="020B0600070205080204" pitchFamily="34" charset="-128"/>
              </a:rPr>
              <a:t>Oxidase</a:t>
            </a:r>
            <a:endParaRPr lang="en-US" altLang="en-US" sz="2000" b="1">
              <a:solidFill>
                <a:srgbClr val="0000B9"/>
              </a:solidFill>
              <a:latin typeface="Arial" panose="020B0604020202020204" pitchFamily="34" charset="0"/>
              <a:ea typeface="ＭＳ Ｐゴシック" panose="020B0600070205080204" pitchFamily="34" charset="-128"/>
            </a:endParaRPr>
          </a:p>
        </p:txBody>
      </p:sp>
      <p:sp>
        <p:nvSpPr>
          <p:cNvPr id="88092" name="Freeform 154"/>
          <p:cNvSpPr>
            <a:spLocks noChangeAspect="1"/>
          </p:cNvSpPr>
          <p:nvPr/>
        </p:nvSpPr>
        <p:spPr bwMode="auto">
          <a:xfrm rot="20299569">
            <a:off x="3876675" y="5365750"/>
            <a:ext cx="350838" cy="342900"/>
          </a:xfrm>
          <a:custGeom>
            <a:avLst/>
            <a:gdLst>
              <a:gd name="T0" fmla="*/ 2147483646 w 8209"/>
              <a:gd name="T1" fmla="*/ 0 h 11992"/>
              <a:gd name="T2" fmla="*/ 2147483646 w 8209"/>
              <a:gd name="T3" fmla="*/ 2147483646 h 11992"/>
              <a:gd name="T4" fmla="*/ 2147483646 w 8209"/>
              <a:gd name="T5" fmla="*/ 2147483646 h 11992"/>
              <a:gd name="T6" fmla="*/ 2147483646 w 8209"/>
              <a:gd name="T7" fmla="*/ 0 h 11992"/>
              <a:gd name="T8" fmla="*/ 0 w 8209"/>
              <a:gd name="T9" fmla="*/ 2147483646 h 11992"/>
              <a:gd name="T10" fmla="*/ 2147483646 w 8209"/>
              <a:gd name="T11" fmla="*/ 2147483646 h 11992"/>
              <a:gd name="T12" fmla="*/ 2147483646 w 8209"/>
              <a:gd name="T13" fmla="*/ 2147483646 h 11992"/>
              <a:gd name="T14" fmla="*/ 2147483646 w 8209"/>
              <a:gd name="T15" fmla="*/ 2147483646 h 11992"/>
              <a:gd name="T16" fmla="*/ 2147483646 w 8209"/>
              <a:gd name="T17" fmla="*/ 2147483646 h 11992"/>
              <a:gd name="T18" fmla="*/ 2147483646 w 8209"/>
              <a:gd name="T19" fmla="*/ 0 h 119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209"/>
              <a:gd name="T31" fmla="*/ 0 h 11992"/>
              <a:gd name="T32" fmla="*/ 8209 w 8209"/>
              <a:gd name="T33" fmla="*/ 11992 h 119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209" h="11992">
                <a:moveTo>
                  <a:pt x="6129" y="0"/>
                </a:moveTo>
                <a:cubicBezTo>
                  <a:pt x="6034" y="644"/>
                  <a:pt x="5459" y="1150"/>
                  <a:pt x="4789" y="1150"/>
                </a:cubicBezTo>
                <a:cubicBezTo>
                  <a:pt x="3421" y="1150"/>
                  <a:pt x="3421" y="1150"/>
                  <a:pt x="3421" y="1150"/>
                </a:cubicBezTo>
                <a:cubicBezTo>
                  <a:pt x="2737" y="1150"/>
                  <a:pt x="2162" y="644"/>
                  <a:pt x="2066" y="0"/>
                </a:cubicBezTo>
                <a:cubicBezTo>
                  <a:pt x="821" y="1178"/>
                  <a:pt x="0" y="3395"/>
                  <a:pt x="0" y="5942"/>
                </a:cubicBezTo>
                <a:cubicBezTo>
                  <a:pt x="0" y="8570"/>
                  <a:pt x="876" y="10842"/>
                  <a:pt x="2176" y="11992"/>
                </a:cubicBezTo>
                <a:cubicBezTo>
                  <a:pt x="2477" y="11226"/>
                  <a:pt x="3229" y="10678"/>
                  <a:pt x="4105" y="10678"/>
                </a:cubicBezTo>
                <a:cubicBezTo>
                  <a:pt x="4967" y="10678"/>
                  <a:pt x="5719" y="11226"/>
                  <a:pt x="6020" y="11992"/>
                </a:cubicBezTo>
                <a:cubicBezTo>
                  <a:pt x="7320" y="10842"/>
                  <a:pt x="8209" y="8570"/>
                  <a:pt x="8209" y="5942"/>
                </a:cubicBezTo>
                <a:cubicBezTo>
                  <a:pt x="8209" y="3395"/>
                  <a:pt x="7374" y="1178"/>
                  <a:pt x="6129" y="0"/>
                </a:cubicBezTo>
              </a:path>
            </a:pathLst>
          </a:custGeom>
          <a:solidFill>
            <a:srgbClr val="FF66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093" name="Freeform 178"/>
          <p:cNvSpPr>
            <a:spLocks noChangeAspect="1"/>
          </p:cNvSpPr>
          <p:nvPr/>
        </p:nvSpPr>
        <p:spPr bwMode="auto">
          <a:xfrm rot="1685052">
            <a:off x="5843588" y="5937250"/>
            <a:ext cx="406400" cy="425450"/>
          </a:xfrm>
          <a:custGeom>
            <a:avLst/>
            <a:gdLst>
              <a:gd name="T0" fmla="*/ 2147483646 w 12000"/>
              <a:gd name="T1" fmla="*/ 0 h 11134"/>
              <a:gd name="T2" fmla="*/ 2147483646 w 12000"/>
              <a:gd name="T3" fmla="*/ 2147483646 h 11134"/>
              <a:gd name="T4" fmla="*/ 2147483646 w 12000"/>
              <a:gd name="T5" fmla="*/ 2147483646 h 11134"/>
              <a:gd name="T6" fmla="*/ 2147483646 w 12000"/>
              <a:gd name="T7" fmla="*/ 2147483646 h 11134"/>
              <a:gd name="T8" fmla="*/ 2147483646 w 12000"/>
              <a:gd name="T9" fmla="*/ 0 h 11134"/>
              <a:gd name="T10" fmla="*/ 0 w 12000"/>
              <a:gd name="T11" fmla="*/ 2147483646 h 11134"/>
              <a:gd name="T12" fmla="*/ 2147483646 w 12000"/>
              <a:gd name="T13" fmla="*/ 2147483646 h 11134"/>
              <a:gd name="T14" fmla="*/ 2147483646 w 12000"/>
              <a:gd name="T15" fmla="*/ 2147483646 h 11134"/>
              <a:gd name="T16" fmla="*/ 2147483646 w 12000"/>
              <a:gd name="T17" fmla="*/ 2147483646 h 11134"/>
              <a:gd name="T18" fmla="*/ 2147483646 w 12000"/>
              <a:gd name="T19" fmla="*/ 2147483646 h 11134"/>
              <a:gd name="T20" fmla="*/ 2147483646 w 12000"/>
              <a:gd name="T21" fmla="*/ 2147483646 h 11134"/>
              <a:gd name="T22" fmla="*/ 2147483646 w 12000"/>
              <a:gd name="T23" fmla="*/ 2147483646 h 11134"/>
              <a:gd name="T24" fmla="*/ 2147483646 w 12000"/>
              <a:gd name="T25" fmla="*/ 0 h 111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000"/>
              <a:gd name="T40" fmla="*/ 0 h 11134"/>
              <a:gd name="T41" fmla="*/ 12000 w 12000"/>
              <a:gd name="T42" fmla="*/ 11134 h 111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000" h="11134">
                <a:moveTo>
                  <a:pt x="8250" y="0"/>
                </a:moveTo>
                <a:cubicBezTo>
                  <a:pt x="8250" y="0"/>
                  <a:pt x="8250" y="15"/>
                  <a:pt x="8250" y="15"/>
                </a:cubicBezTo>
                <a:cubicBezTo>
                  <a:pt x="8250" y="1261"/>
                  <a:pt x="7245" y="2266"/>
                  <a:pt x="6000" y="2266"/>
                </a:cubicBezTo>
                <a:cubicBezTo>
                  <a:pt x="4755" y="2266"/>
                  <a:pt x="3750" y="1261"/>
                  <a:pt x="3750" y="15"/>
                </a:cubicBezTo>
                <a:cubicBezTo>
                  <a:pt x="3750" y="15"/>
                  <a:pt x="3750" y="0"/>
                  <a:pt x="3750" y="0"/>
                </a:cubicBezTo>
                <a:cubicBezTo>
                  <a:pt x="1560" y="886"/>
                  <a:pt x="0" y="3046"/>
                  <a:pt x="0" y="5567"/>
                </a:cubicBezTo>
                <a:cubicBezTo>
                  <a:pt x="0" y="8088"/>
                  <a:pt x="1560" y="10249"/>
                  <a:pt x="3750" y="11134"/>
                </a:cubicBezTo>
                <a:cubicBezTo>
                  <a:pt x="3750" y="11134"/>
                  <a:pt x="3750" y="11119"/>
                  <a:pt x="3750" y="11119"/>
                </a:cubicBezTo>
                <a:cubicBezTo>
                  <a:pt x="3750" y="9873"/>
                  <a:pt x="4755" y="8868"/>
                  <a:pt x="6000" y="8868"/>
                </a:cubicBezTo>
                <a:cubicBezTo>
                  <a:pt x="7245" y="8868"/>
                  <a:pt x="8250" y="9873"/>
                  <a:pt x="8250" y="11119"/>
                </a:cubicBezTo>
                <a:cubicBezTo>
                  <a:pt x="8250" y="11119"/>
                  <a:pt x="8250" y="11134"/>
                  <a:pt x="8250" y="11134"/>
                </a:cubicBezTo>
                <a:cubicBezTo>
                  <a:pt x="10455" y="10249"/>
                  <a:pt x="12000" y="8088"/>
                  <a:pt x="12000" y="5567"/>
                </a:cubicBezTo>
                <a:cubicBezTo>
                  <a:pt x="12000" y="3046"/>
                  <a:pt x="10455" y="886"/>
                  <a:pt x="8250" y="0"/>
                </a:cubicBezTo>
              </a:path>
            </a:pathLst>
          </a:custGeom>
          <a:gradFill rotWithShape="0">
            <a:gsLst>
              <a:gs pos="0">
                <a:srgbClr val="003B76"/>
              </a:gs>
              <a:gs pos="100000">
                <a:srgbClr val="0080FF"/>
              </a:gs>
            </a:gsLst>
            <a:path path="rect">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88094" name="Freeform 183"/>
          <p:cNvSpPr>
            <a:spLocks noChangeAspect="1"/>
          </p:cNvSpPr>
          <p:nvPr/>
        </p:nvSpPr>
        <p:spPr bwMode="auto">
          <a:xfrm rot="1685052">
            <a:off x="6227763" y="6242050"/>
            <a:ext cx="406400" cy="425450"/>
          </a:xfrm>
          <a:custGeom>
            <a:avLst/>
            <a:gdLst>
              <a:gd name="T0" fmla="*/ 2147483646 w 12000"/>
              <a:gd name="T1" fmla="*/ 0 h 11134"/>
              <a:gd name="T2" fmla="*/ 2147483646 w 12000"/>
              <a:gd name="T3" fmla="*/ 2147483646 h 11134"/>
              <a:gd name="T4" fmla="*/ 2147483646 w 12000"/>
              <a:gd name="T5" fmla="*/ 2147483646 h 11134"/>
              <a:gd name="T6" fmla="*/ 2147483646 w 12000"/>
              <a:gd name="T7" fmla="*/ 2147483646 h 11134"/>
              <a:gd name="T8" fmla="*/ 2147483646 w 12000"/>
              <a:gd name="T9" fmla="*/ 0 h 11134"/>
              <a:gd name="T10" fmla="*/ 0 w 12000"/>
              <a:gd name="T11" fmla="*/ 2147483646 h 11134"/>
              <a:gd name="T12" fmla="*/ 2147483646 w 12000"/>
              <a:gd name="T13" fmla="*/ 2147483646 h 11134"/>
              <a:gd name="T14" fmla="*/ 2147483646 w 12000"/>
              <a:gd name="T15" fmla="*/ 2147483646 h 11134"/>
              <a:gd name="T16" fmla="*/ 2147483646 w 12000"/>
              <a:gd name="T17" fmla="*/ 2147483646 h 11134"/>
              <a:gd name="T18" fmla="*/ 2147483646 w 12000"/>
              <a:gd name="T19" fmla="*/ 2147483646 h 11134"/>
              <a:gd name="T20" fmla="*/ 2147483646 w 12000"/>
              <a:gd name="T21" fmla="*/ 2147483646 h 11134"/>
              <a:gd name="T22" fmla="*/ 2147483646 w 12000"/>
              <a:gd name="T23" fmla="*/ 2147483646 h 11134"/>
              <a:gd name="T24" fmla="*/ 2147483646 w 12000"/>
              <a:gd name="T25" fmla="*/ 0 h 111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000"/>
              <a:gd name="T40" fmla="*/ 0 h 11134"/>
              <a:gd name="T41" fmla="*/ 12000 w 12000"/>
              <a:gd name="T42" fmla="*/ 11134 h 111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000" h="11134">
                <a:moveTo>
                  <a:pt x="8250" y="0"/>
                </a:moveTo>
                <a:cubicBezTo>
                  <a:pt x="8250" y="0"/>
                  <a:pt x="8250" y="15"/>
                  <a:pt x="8250" y="15"/>
                </a:cubicBezTo>
                <a:cubicBezTo>
                  <a:pt x="8250" y="1261"/>
                  <a:pt x="7245" y="2266"/>
                  <a:pt x="6000" y="2266"/>
                </a:cubicBezTo>
                <a:cubicBezTo>
                  <a:pt x="4755" y="2266"/>
                  <a:pt x="3750" y="1261"/>
                  <a:pt x="3750" y="15"/>
                </a:cubicBezTo>
                <a:cubicBezTo>
                  <a:pt x="3750" y="15"/>
                  <a:pt x="3750" y="0"/>
                  <a:pt x="3750" y="0"/>
                </a:cubicBezTo>
                <a:cubicBezTo>
                  <a:pt x="1560" y="886"/>
                  <a:pt x="0" y="3046"/>
                  <a:pt x="0" y="5567"/>
                </a:cubicBezTo>
                <a:cubicBezTo>
                  <a:pt x="0" y="8088"/>
                  <a:pt x="1560" y="10249"/>
                  <a:pt x="3750" y="11134"/>
                </a:cubicBezTo>
                <a:cubicBezTo>
                  <a:pt x="3750" y="11134"/>
                  <a:pt x="3750" y="11119"/>
                  <a:pt x="3750" y="11119"/>
                </a:cubicBezTo>
                <a:cubicBezTo>
                  <a:pt x="3750" y="9873"/>
                  <a:pt x="4755" y="8868"/>
                  <a:pt x="6000" y="8868"/>
                </a:cubicBezTo>
                <a:cubicBezTo>
                  <a:pt x="7245" y="8868"/>
                  <a:pt x="8250" y="9873"/>
                  <a:pt x="8250" y="11119"/>
                </a:cubicBezTo>
                <a:cubicBezTo>
                  <a:pt x="8250" y="11119"/>
                  <a:pt x="8250" y="11134"/>
                  <a:pt x="8250" y="11134"/>
                </a:cubicBezTo>
                <a:cubicBezTo>
                  <a:pt x="10455" y="10249"/>
                  <a:pt x="12000" y="8088"/>
                  <a:pt x="12000" y="5567"/>
                </a:cubicBezTo>
                <a:cubicBezTo>
                  <a:pt x="12000" y="3046"/>
                  <a:pt x="10455" y="886"/>
                  <a:pt x="8250" y="0"/>
                </a:cubicBezTo>
              </a:path>
            </a:pathLst>
          </a:custGeom>
          <a:gradFill rotWithShape="0">
            <a:gsLst>
              <a:gs pos="0">
                <a:srgbClr val="003B76"/>
              </a:gs>
              <a:gs pos="100000">
                <a:srgbClr val="0080FF"/>
              </a:gs>
            </a:gsLst>
            <a:path path="rect">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nvGrpSpPr>
          <p:cNvPr id="9" name="Group 209"/>
          <p:cNvGrpSpPr>
            <a:grpSpLocks/>
          </p:cNvGrpSpPr>
          <p:nvPr/>
        </p:nvGrpSpPr>
        <p:grpSpPr bwMode="auto">
          <a:xfrm>
            <a:off x="4191001" y="6003925"/>
            <a:ext cx="900113" cy="533400"/>
            <a:chOff x="1890" y="3782"/>
            <a:chExt cx="638" cy="336"/>
          </a:xfrm>
        </p:grpSpPr>
        <p:sp>
          <p:nvSpPr>
            <p:cNvPr id="88107" name="Oval 316"/>
            <p:cNvSpPr>
              <a:spLocks noChangeArrowheads="1"/>
            </p:cNvSpPr>
            <p:nvPr/>
          </p:nvSpPr>
          <p:spPr bwMode="auto">
            <a:xfrm>
              <a:off x="2258" y="3882"/>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08" name="Oval 317"/>
            <p:cNvSpPr>
              <a:spLocks noChangeArrowheads="1"/>
            </p:cNvSpPr>
            <p:nvPr/>
          </p:nvSpPr>
          <p:spPr bwMode="auto">
            <a:xfrm>
              <a:off x="2367" y="4017"/>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09" name="Oval 318"/>
            <p:cNvSpPr>
              <a:spLocks noChangeArrowheads="1"/>
            </p:cNvSpPr>
            <p:nvPr/>
          </p:nvSpPr>
          <p:spPr bwMode="auto">
            <a:xfrm>
              <a:off x="2420" y="3882"/>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10" name="Oval 172"/>
            <p:cNvSpPr>
              <a:spLocks noChangeArrowheads="1"/>
            </p:cNvSpPr>
            <p:nvPr/>
          </p:nvSpPr>
          <p:spPr bwMode="auto">
            <a:xfrm>
              <a:off x="2183" y="4001"/>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11" name="Text Box 319"/>
            <p:cNvSpPr txBox="1">
              <a:spLocks noChangeArrowheads="1"/>
            </p:cNvSpPr>
            <p:nvPr/>
          </p:nvSpPr>
          <p:spPr bwMode="auto">
            <a:xfrm>
              <a:off x="1890" y="3782"/>
              <a:ext cx="44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solidFill>
                    <a:srgbClr val="4C4C4C"/>
                  </a:solidFill>
                  <a:latin typeface="Arial" panose="020B0604020202020204" pitchFamily="34" charset="0"/>
                  <a:ea typeface="ＭＳ Ｐゴシック" panose="020B0600070205080204" pitchFamily="34" charset="-128"/>
                </a:rPr>
                <a:t>Fe</a:t>
              </a:r>
              <a:r>
                <a:rPr lang="en-US" altLang="en-US" sz="1800" baseline="30000">
                  <a:solidFill>
                    <a:srgbClr val="4C4C4C"/>
                  </a:solidFill>
                  <a:latin typeface="Arial" panose="020B0604020202020204" pitchFamily="34" charset="0"/>
                  <a:ea typeface="ＭＳ Ｐゴシック" panose="020B0600070205080204" pitchFamily="34" charset="-128"/>
                </a:rPr>
                <a:t>3+</a:t>
              </a:r>
              <a:endParaRPr lang="en-US" altLang="en-US" sz="1800">
                <a:solidFill>
                  <a:srgbClr val="4C4C4C"/>
                </a:solidFill>
                <a:latin typeface="Arial" panose="020B0604020202020204" pitchFamily="34" charset="0"/>
                <a:ea typeface="ＭＳ Ｐゴシック" panose="020B0600070205080204" pitchFamily="34" charset="-128"/>
              </a:endParaRPr>
            </a:p>
          </p:txBody>
        </p:sp>
      </p:grpSp>
      <p:sp>
        <p:nvSpPr>
          <p:cNvPr id="403771" name="Freeform 315"/>
          <p:cNvSpPr>
            <a:spLocks/>
          </p:cNvSpPr>
          <p:nvPr/>
        </p:nvSpPr>
        <p:spPr bwMode="auto">
          <a:xfrm flipV="1">
            <a:off x="3740150" y="5551488"/>
            <a:ext cx="622300" cy="495300"/>
          </a:xfrm>
          <a:custGeom>
            <a:avLst/>
            <a:gdLst>
              <a:gd name="T0" fmla="*/ 0 w 630"/>
              <a:gd name="T1" fmla="*/ 0 h 507"/>
              <a:gd name="T2" fmla="*/ 2147483646 w 630"/>
              <a:gd name="T3" fmla="*/ 2147483646 h 507"/>
              <a:gd name="T4" fmla="*/ 2147483646 w 630"/>
              <a:gd name="T5" fmla="*/ 2147483646 h 507"/>
              <a:gd name="T6" fmla="*/ 2147483646 w 630"/>
              <a:gd name="T7" fmla="*/ 2147483646 h 507"/>
              <a:gd name="T8" fmla="*/ 2147483646 w 630"/>
              <a:gd name="T9" fmla="*/ 2147483646 h 507"/>
              <a:gd name="T10" fmla="*/ 0 60000 65536"/>
              <a:gd name="T11" fmla="*/ 0 60000 65536"/>
              <a:gd name="T12" fmla="*/ 0 60000 65536"/>
              <a:gd name="T13" fmla="*/ 0 60000 65536"/>
              <a:gd name="T14" fmla="*/ 0 60000 65536"/>
              <a:gd name="T15" fmla="*/ 0 w 630"/>
              <a:gd name="T16" fmla="*/ 0 h 507"/>
              <a:gd name="T17" fmla="*/ 630 w 630"/>
              <a:gd name="T18" fmla="*/ 507 h 507"/>
            </a:gdLst>
            <a:ahLst/>
            <a:cxnLst>
              <a:cxn ang="T10">
                <a:pos x="T0" y="T1"/>
              </a:cxn>
              <a:cxn ang="T11">
                <a:pos x="T2" y="T3"/>
              </a:cxn>
              <a:cxn ang="T12">
                <a:pos x="T4" y="T5"/>
              </a:cxn>
              <a:cxn ang="T13">
                <a:pos x="T6" y="T7"/>
              </a:cxn>
              <a:cxn ang="T14">
                <a:pos x="T8" y="T9"/>
              </a:cxn>
            </a:cxnLst>
            <a:rect l="T15" t="T16" r="T17" b="T18"/>
            <a:pathLst>
              <a:path w="630" h="507">
                <a:moveTo>
                  <a:pt x="0" y="0"/>
                </a:moveTo>
                <a:cubicBezTo>
                  <a:pt x="22" y="102"/>
                  <a:pt x="44" y="204"/>
                  <a:pt x="96" y="288"/>
                </a:cubicBezTo>
                <a:cubicBezTo>
                  <a:pt x="148" y="372"/>
                  <a:pt x="241" y="503"/>
                  <a:pt x="311" y="505"/>
                </a:cubicBezTo>
                <a:cubicBezTo>
                  <a:pt x="381" y="507"/>
                  <a:pt x="466" y="377"/>
                  <a:pt x="519" y="298"/>
                </a:cubicBezTo>
                <a:cubicBezTo>
                  <a:pt x="572" y="219"/>
                  <a:pt x="601" y="125"/>
                  <a:pt x="630" y="31"/>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04654" name="Line 174"/>
          <p:cNvSpPr>
            <a:spLocks noChangeShapeType="1"/>
          </p:cNvSpPr>
          <p:nvPr/>
        </p:nvSpPr>
        <p:spPr bwMode="auto">
          <a:xfrm>
            <a:off x="5226050" y="6375400"/>
            <a:ext cx="496888" cy="0"/>
          </a:xfrm>
          <a:prstGeom prst="line">
            <a:avLst/>
          </a:prstGeom>
          <a:noFill/>
          <a:ln w="38100">
            <a:solidFill>
              <a:srgbClr val="969696"/>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10" name="Group 211"/>
          <p:cNvGrpSpPr>
            <a:grpSpLocks/>
          </p:cNvGrpSpPr>
          <p:nvPr/>
        </p:nvGrpSpPr>
        <p:grpSpPr bwMode="auto">
          <a:xfrm>
            <a:off x="5884863" y="5892800"/>
            <a:ext cx="703262" cy="827088"/>
            <a:chOff x="3090" y="3712"/>
            <a:chExt cx="499" cy="521"/>
          </a:xfrm>
        </p:grpSpPr>
        <p:sp>
          <p:nvSpPr>
            <p:cNvPr id="88103" name="Oval 179"/>
            <p:cNvSpPr>
              <a:spLocks noChangeArrowheads="1"/>
            </p:cNvSpPr>
            <p:nvPr/>
          </p:nvSpPr>
          <p:spPr bwMode="auto">
            <a:xfrm rot="1685052">
              <a:off x="3209" y="3712"/>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04" name="Oval 180"/>
            <p:cNvSpPr>
              <a:spLocks noChangeArrowheads="1"/>
            </p:cNvSpPr>
            <p:nvPr/>
          </p:nvSpPr>
          <p:spPr bwMode="auto">
            <a:xfrm rot="1685052">
              <a:off x="3090" y="3937"/>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05" name="Oval 184"/>
            <p:cNvSpPr>
              <a:spLocks noChangeArrowheads="1"/>
            </p:cNvSpPr>
            <p:nvPr/>
          </p:nvSpPr>
          <p:spPr bwMode="auto">
            <a:xfrm rot="1685052">
              <a:off x="3481" y="3904"/>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88106" name="Oval 185"/>
            <p:cNvSpPr>
              <a:spLocks noChangeArrowheads="1"/>
            </p:cNvSpPr>
            <p:nvPr/>
          </p:nvSpPr>
          <p:spPr bwMode="auto">
            <a:xfrm rot="1685052">
              <a:off x="3362" y="4129"/>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sp>
        <p:nvSpPr>
          <p:cNvPr id="88099" name="Rectangle 212"/>
          <p:cNvSpPr>
            <a:spLocks noChangeArrowheads="1"/>
          </p:cNvSpPr>
          <p:nvPr/>
        </p:nvSpPr>
        <p:spPr bwMode="auto">
          <a:xfrm>
            <a:off x="6770688" y="6189663"/>
            <a:ext cx="14144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000">
                <a:solidFill>
                  <a:srgbClr val="006CD7"/>
                </a:solidFill>
                <a:latin typeface="Arial" panose="020B0604020202020204" pitchFamily="34" charset="0"/>
                <a:ea typeface="ＭＳ Ｐゴシック" panose="020B0600070205080204" pitchFamily="34" charset="-128"/>
              </a:rPr>
              <a:t>Transferrin</a:t>
            </a:r>
          </a:p>
        </p:txBody>
      </p:sp>
      <p:sp>
        <p:nvSpPr>
          <p:cNvPr id="88100" name="Line 22"/>
          <p:cNvSpPr>
            <a:spLocks noChangeShapeType="1"/>
          </p:cNvSpPr>
          <p:nvPr/>
        </p:nvSpPr>
        <p:spPr bwMode="auto">
          <a:xfrm>
            <a:off x="4781550" y="838200"/>
            <a:ext cx="5886450" cy="0"/>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101" name="TextBox 143"/>
          <p:cNvSpPr txBox="1">
            <a:spLocks noChangeArrowheads="1"/>
          </p:cNvSpPr>
          <p:nvPr/>
        </p:nvSpPr>
        <p:spPr bwMode="auto">
          <a:xfrm>
            <a:off x="8459788" y="6200776"/>
            <a:ext cx="2357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dirty="0" smtClean="0"/>
              <a:t>Image courtesy of Mark </a:t>
            </a:r>
            <a:r>
              <a:rPr lang="de-DE" altLang="en-US" sz="1200" dirty="0"/>
              <a:t>D. </a:t>
            </a:r>
            <a:r>
              <a:rPr lang="de-DE" altLang="en-US" sz="1200" dirty="0" smtClean="0"/>
              <a:t>Fleming</a:t>
            </a:r>
            <a:endParaRPr lang="en-US" altLang="en-US" sz="1200" dirty="0"/>
          </a:p>
        </p:txBody>
      </p:sp>
      <p:sp>
        <p:nvSpPr>
          <p:cNvPr id="88102" name="TextBox 142"/>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1FED6D2-19FB-4D9A-8432-01D77FFF417C}" type="slidenum">
              <a:rPr lang="en-US" altLang="en-US" sz="1200"/>
              <a:pPr>
                <a:spcBef>
                  <a:spcPct val="0"/>
                </a:spcBef>
                <a:buFontTx/>
                <a:buNone/>
              </a:pPr>
              <a:t>40</a:t>
            </a:fld>
            <a:endParaRPr lang="en-US" altLang="en-US" sz="1200"/>
          </a:p>
        </p:txBody>
      </p:sp>
      <p:sp>
        <p:nvSpPr>
          <p:cNvPr id="141" name="Rectangle 140"/>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8" fill="hold" grpId="0" nodeType="clickEffect">
                                  <p:stCondLst>
                                    <p:cond delay="0"/>
                                  </p:stCondLst>
                                  <p:childTnLst>
                                    <p:set>
                                      <p:cBhvr>
                                        <p:cTn id="6" dur="1" fill="hold">
                                          <p:stCondLst>
                                            <p:cond delay="0"/>
                                          </p:stCondLst>
                                        </p:cTn>
                                        <p:tgtEl>
                                          <p:spTgt spid="403756"/>
                                        </p:tgtEl>
                                        <p:attrNameLst>
                                          <p:attrName>style.visibility</p:attrName>
                                        </p:attrNameLst>
                                      </p:cBhvr>
                                      <p:to>
                                        <p:strVal val="visible"/>
                                      </p:to>
                                    </p:set>
                                    <p:anim calcmode="lin" valueType="num">
                                      <p:cBhvr>
                                        <p:cTn id="7" dur="500" fill="hold"/>
                                        <p:tgtEl>
                                          <p:spTgt spid="403756"/>
                                        </p:tgtEl>
                                        <p:attrNameLst>
                                          <p:attrName>ppt_x</p:attrName>
                                        </p:attrNameLst>
                                      </p:cBhvr>
                                      <p:tavLst>
                                        <p:tav tm="0">
                                          <p:val>
                                            <p:strVal val="#ppt_x-#ppt_w/2"/>
                                          </p:val>
                                        </p:tav>
                                        <p:tav tm="100000">
                                          <p:val>
                                            <p:strVal val="#ppt_x"/>
                                          </p:val>
                                        </p:tav>
                                      </p:tavLst>
                                    </p:anim>
                                    <p:anim calcmode="lin" valueType="num">
                                      <p:cBhvr>
                                        <p:cTn id="8" dur="500" fill="hold"/>
                                        <p:tgtEl>
                                          <p:spTgt spid="403756"/>
                                        </p:tgtEl>
                                        <p:attrNameLst>
                                          <p:attrName>ppt_y</p:attrName>
                                        </p:attrNameLst>
                                      </p:cBhvr>
                                      <p:tavLst>
                                        <p:tav tm="0">
                                          <p:val>
                                            <p:strVal val="#ppt_y"/>
                                          </p:val>
                                        </p:tav>
                                        <p:tav tm="100000">
                                          <p:val>
                                            <p:strVal val="#ppt_y"/>
                                          </p:val>
                                        </p:tav>
                                      </p:tavLst>
                                    </p:anim>
                                    <p:anim calcmode="lin" valueType="num">
                                      <p:cBhvr>
                                        <p:cTn id="9" dur="500" fill="hold"/>
                                        <p:tgtEl>
                                          <p:spTgt spid="403756"/>
                                        </p:tgtEl>
                                        <p:attrNameLst>
                                          <p:attrName>ppt_w</p:attrName>
                                        </p:attrNameLst>
                                      </p:cBhvr>
                                      <p:tavLst>
                                        <p:tav tm="0">
                                          <p:val>
                                            <p:fltVal val="0"/>
                                          </p:val>
                                        </p:tav>
                                        <p:tav tm="100000">
                                          <p:val>
                                            <p:strVal val="#ppt_w"/>
                                          </p:val>
                                        </p:tav>
                                      </p:tavLst>
                                    </p:anim>
                                    <p:anim calcmode="lin" valueType="num">
                                      <p:cBhvr>
                                        <p:cTn id="10" dur="500" fill="hold"/>
                                        <p:tgtEl>
                                          <p:spTgt spid="403756"/>
                                        </p:tgtEl>
                                        <p:attrNameLst>
                                          <p:attrName>ppt_h</p:attrName>
                                        </p:attrNameLst>
                                      </p:cBhvr>
                                      <p:tavLst>
                                        <p:tav tm="0">
                                          <p:val>
                                            <p:strVal val="#ppt_h"/>
                                          </p:val>
                                        </p:tav>
                                        <p:tav tm="100000">
                                          <p:val>
                                            <p:strVal val="#ppt_h"/>
                                          </p:val>
                                        </p:tav>
                                      </p:tavLst>
                                    </p:anim>
                                  </p:childTnLst>
                                </p:cTn>
                              </p:par>
                            </p:childTnLst>
                          </p:cTn>
                        </p:par>
                        <p:par>
                          <p:cTn id="11" fill="hold" nodeType="afterGroup">
                            <p:stCondLst>
                              <p:cond delay="500"/>
                            </p:stCondLst>
                            <p:childTnLst>
                              <p:par>
                                <p:cTn id="12" presetID="1"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childTnLst>
                                </p:cTn>
                              </p:par>
                            </p:childTnLst>
                          </p:cTn>
                        </p:par>
                      </p:childTnLst>
                    </p:cTn>
                  </p:par>
                  <p:par>
                    <p:cTn id="14" fill="hold" nodeType="clickPar">
                      <p:stCondLst>
                        <p:cond delay="indefinite"/>
                      </p:stCondLst>
                      <p:childTnLst>
                        <p:par>
                          <p:cTn id="15" fill="hold" nodeType="withGroup">
                            <p:stCondLst>
                              <p:cond delay="0"/>
                            </p:stCondLst>
                            <p:childTnLst>
                              <p:par>
                                <p:cTn id="16" presetID="17" presetClass="entr" presetSubtype="1" fill="hold" grpId="0" nodeType="clickEffect">
                                  <p:stCondLst>
                                    <p:cond delay="0"/>
                                  </p:stCondLst>
                                  <p:childTnLst>
                                    <p:set>
                                      <p:cBhvr>
                                        <p:cTn id="17" dur="1" fill="hold">
                                          <p:stCondLst>
                                            <p:cond delay="0"/>
                                          </p:stCondLst>
                                        </p:cTn>
                                        <p:tgtEl>
                                          <p:spTgt spid="403759"/>
                                        </p:tgtEl>
                                        <p:attrNameLst>
                                          <p:attrName>style.visibility</p:attrName>
                                        </p:attrNameLst>
                                      </p:cBhvr>
                                      <p:to>
                                        <p:strVal val="visible"/>
                                      </p:to>
                                    </p:set>
                                    <p:anim calcmode="lin" valueType="num">
                                      <p:cBhvr>
                                        <p:cTn id="18" dur="1000" fill="hold"/>
                                        <p:tgtEl>
                                          <p:spTgt spid="403759"/>
                                        </p:tgtEl>
                                        <p:attrNameLst>
                                          <p:attrName>ppt_x</p:attrName>
                                        </p:attrNameLst>
                                      </p:cBhvr>
                                      <p:tavLst>
                                        <p:tav tm="0">
                                          <p:val>
                                            <p:strVal val="#ppt_x"/>
                                          </p:val>
                                        </p:tav>
                                        <p:tav tm="100000">
                                          <p:val>
                                            <p:strVal val="#ppt_x"/>
                                          </p:val>
                                        </p:tav>
                                      </p:tavLst>
                                    </p:anim>
                                    <p:anim calcmode="lin" valueType="num">
                                      <p:cBhvr>
                                        <p:cTn id="19" dur="1000" fill="hold"/>
                                        <p:tgtEl>
                                          <p:spTgt spid="403759"/>
                                        </p:tgtEl>
                                        <p:attrNameLst>
                                          <p:attrName>ppt_y</p:attrName>
                                        </p:attrNameLst>
                                      </p:cBhvr>
                                      <p:tavLst>
                                        <p:tav tm="0">
                                          <p:val>
                                            <p:strVal val="#ppt_y-#ppt_h/2"/>
                                          </p:val>
                                        </p:tav>
                                        <p:tav tm="100000">
                                          <p:val>
                                            <p:strVal val="#ppt_y"/>
                                          </p:val>
                                        </p:tav>
                                      </p:tavLst>
                                    </p:anim>
                                    <p:anim calcmode="lin" valueType="num">
                                      <p:cBhvr>
                                        <p:cTn id="20" dur="1000" fill="hold"/>
                                        <p:tgtEl>
                                          <p:spTgt spid="403759"/>
                                        </p:tgtEl>
                                        <p:attrNameLst>
                                          <p:attrName>ppt_w</p:attrName>
                                        </p:attrNameLst>
                                      </p:cBhvr>
                                      <p:tavLst>
                                        <p:tav tm="0">
                                          <p:val>
                                            <p:strVal val="#ppt_w"/>
                                          </p:val>
                                        </p:tav>
                                        <p:tav tm="100000">
                                          <p:val>
                                            <p:strVal val="#ppt_w"/>
                                          </p:val>
                                        </p:tav>
                                      </p:tavLst>
                                    </p:anim>
                                    <p:anim calcmode="lin" valueType="num">
                                      <p:cBhvr>
                                        <p:cTn id="21" dur="1000" fill="hold"/>
                                        <p:tgtEl>
                                          <p:spTgt spid="403759"/>
                                        </p:tgtEl>
                                        <p:attrNameLst>
                                          <p:attrName>ppt_h</p:attrName>
                                        </p:attrNameLst>
                                      </p:cBhvr>
                                      <p:tavLst>
                                        <p:tav tm="0">
                                          <p:val>
                                            <p:fltVal val="0"/>
                                          </p:val>
                                        </p:tav>
                                        <p:tav tm="100000">
                                          <p:val>
                                            <p:strVal val="#ppt_h"/>
                                          </p:val>
                                        </p:tav>
                                      </p:tavLst>
                                    </p:anim>
                                  </p:childTnLst>
                                </p:cTn>
                              </p:par>
                            </p:childTnLst>
                          </p:cTn>
                        </p:par>
                        <p:par>
                          <p:cTn id="22" fill="hold" nodeType="afterGroup">
                            <p:stCondLst>
                              <p:cond delay="1000"/>
                            </p:stCondLst>
                            <p:childTnLst>
                              <p:par>
                                <p:cTn id="23" presetID="1"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7" presetClass="entr" presetSubtype="4" fill="hold" grpId="0" nodeType="clickEffect">
                                  <p:stCondLst>
                                    <p:cond delay="0"/>
                                  </p:stCondLst>
                                  <p:childTnLst>
                                    <p:set>
                                      <p:cBhvr>
                                        <p:cTn id="28" dur="1" fill="hold">
                                          <p:stCondLst>
                                            <p:cond delay="0"/>
                                          </p:stCondLst>
                                        </p:cTn>
                                        <p:tgtEl>
                                          <p:spTgt spid="404653"/>
                                        </p:tgtEl>
                                        <p:attrNameLst>
                                          <p:attrName>style.visibility</p:attrName>
                                        </p:attrNameLst>
                                      </p:cBhvr>
                                      <p:to>
                                        <p:strVal val="visible"/>
                                      </p:to>
                                    </p:set>
                                    <p:anim calcmode="lin" valueType="num">
                                      <p:cBhvr>
                                        <p:cTn id="29" dur="1000" fill="hold"/>
                                        <p:tgtEl>
                                          <p:spTgt spid="404653"/>
                                        </p:tgtEl>
                                        <p:attrNameLst>
                                          <p:attrName>ppt_x</p:attrName>
                                        </p:attrNameLst>
                                      </p:cBhvr>
                                      <p:tavLst>
                                        <p:tav tm="0">
                                          <p:val>
                                            <p:strVal val="#ppt_x"/>
                                          </p:val>
                                        </p:tav>
                                        <p:tav tm="100000">
                                          <p:val>
                                            <p:strVal val="#ppt_x"/>
                                          </p:val>
                                        </p:tav>
                                      </p:tavLst>
                                    </p:anim>
                                    <p:anim calcmode="lin" valueType="num">
                                      <p:cBhvr>
                                        <p:cTn id="30" dur="1000" fill="hold"/>
                                        <p:tgtEl>
                                          <p:spTgt spid="404653"/>
                                        </p:tgtEl>
                                        <p:attrNameLst>
                                          <p:attrName>ppt_y</p:attrName>
                                        </p:attrNameLst>
                                      </p:cBhvr>
                                      <p:tavLst>
                                        <p:tav tm="0">
                                          <p:val>
                                            <p:strVal val="#ppt_y+#ppt_h/2"/>
                                          </p:val>
                                        </p:tav>
                                        <p:tav tm="100000">
                                          <p:val>
                                            <p:strVal val="#ppt_y"/>
                                          </p:val>
                                        </p:tav>
                                      </p:tavLst>
                                    </p:anim>
                                    <p:anim calcmode="lin" valueType="num">
                                      <p:cBhvr>
                                        <p:cTn id="31" dur="1000" fill="hold"/>
                                        <p:tgtEl>
                                          <p:spTgt spid="404653"/>
                                        </p:tgtEl>
                                        <p:attrNameLst>
                                          <p:attrName>ppt_w</p:attrName>
                                        </p:attrNameLst>
                                      </p:cBhvr>
                                      <p:tavLst>
                                        <p:tav tm="0">
                                          <p:val>
                                            <p:strVal val="#ppt_w"/>
                                          </p:val>
                                        </p:tav>
                                        <p:tav tm="100000">
                                          <p:val>
                                            <p:strVal val="#ppt_w"/>
                                          </p:val>
                                        </p:tav>
                                      </p:tavLst>
                                    </p:anim>
                                    <p:anim calcmode="lin" valueType="num">
                                      <p:cBhvr>
                                        <p:cTn id="32" dur="1000" fill="hold"/>
                                        <p:tgtEl>
                                          <p:spTgt spid="404653"/>
                                        </p:tgtEl>
                                        <p:attrNameLst>
                                          <p:attrName>ppt_h</p:attrName>
                                        </p:attrNameLst>
                                      </p:cBhvr>
                                      <p:tavLst>
                                        <p:tav tm="0">
                                          <p:val>
                                            <p:fltVal val="0"/>
                                          </p:val>
                                        </p:tav>
                                        <p:tav tm="100000">
                                          <p:val>
                                            <p:strVal val="#ppt_h"/>
                                          </p:val>
                                        </p:tav>
                                      </p:tavLst>
                                    </p:anim>
                                  </p:childTnLst>
                                </p:cTn>
                              </p:par>
                            </p:childTnLst>
                          </p:cTn>
                        </p:par>
                        <p:par>
                          <p:cTn id="33" fill="hold" nodeType="afterGroup">
                            <p:stCondLst>
                              <p:cond delay="1000"/>
                            </p:stCondLst>
                            <p:childTnLst>
                              <p:par>
                                <p:cTn id="34" presetID="1" presetClass="entr" presetSubtype="0" fill="hold" nodeType="afterEffect">
                                  <p:stCondLst>
                                    <p:cond delay="0"/>
                                  </p:stCondLst>
                                  <p:childTnLst>
                                    <p:set>
                                      <p:cBhvr>
                                        <p:cTn id="35" dur="1" fill="hold">
                                          <p:stCondLst>
                                            <p:cond delay="0"/>
                                          </p:stCondLst>
                                        </p:cTn>
                                        <p:tgtEl>
                                          <p:spTgt spid="7"/>
                                        </p:tgtEl>
                                        <p:attrNameLst>
                                          <p:attrName>style.visibility</p:attrName>
                                        </p:attrNameLst>
                                      </p:cBhvr>
                                      <p:to>
                                        <p:strVal val="visible"/>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7" presetClass="entr" presetSubtype="1" fill="hold" grpId="0" nodeType="clickEffect">
                                  <p:stCondLst>
                                    <p:cond delay="0"/>
                                  </p:stCondLst>
                                  <p:childTnLst>
                                    <p:set>
                                      <p:cBhvr>
                                        <p:cTn id="39" dur="1" fill="hold">
                                          <p:stCondLst>
                                            <p:cond delay="0"/>
                                          </p:stCondLst>
                                        </p:cTn>
                                        <p:tgtEl>
                                          <p:spTgt spid="403764"/>
                                        </p:tgtEl>
                                        <p:attrNameLst>
                                          <p:attrName>style.visibility</p:attrName>
                                        </p:attrNameLst>
                                      </p:cBhvr>
                                      <p:to>
                                        <p:strVal val="visible"/>
                                      </p:to>
                                    </p:set>
                                    <p:anim calcmode="lin" valueType="num">
                                      <p:cBhvr>
                                        <p:cTn id="40" dur="1000" fill="hold"/>
                                        <p:tgtEl>
                                          <p:spTgt spid="403764"/>
                                        </p:tgtEl>
                                        <p:attrNameLst>
                                          <p:attrName>ppt_x</p:attrName>
                                        </p:attrNameLst>
                                      </p:cBhvr>
                                      <p:tavLst>
                                        <p:tav tm="0">
                                          <p:val>
                                            <p:strVal val="#ppt_x"/>
                                          </p:val>
                                        </p:tav>
                                        <p:tav tm="100000">
                                          <p:val>
                                            <p:strVal val="#ppt_x"/>
                                          </p:val>
                                        </p:tav>
                                      </p:tavLst>
                                    </p:anim>
                                    <p:anim calcmode="lin" valueType="num">
                                      <p:cBhvr>
                                        <p:cTn id="41" dur="1000" fill="hold"/>
                                        <p:tgtEl>
                                          <p:spTgt spid="403764"/>
                                        </p:tgtEl>
                                        <p:attrNameLst>
                                          <p:attrName>ppt_y</p:attrName>
                                        </p:attrNameLst>
                                      </p:cBhvr>
                                      <p:tavLst>
                                        <p:tav tm="0">
                                          <p:val>
                                            <p:strVal val="#ppt_y-#ppt_h/2"/>
                                          </p:val>
                                        </p:tav>
                                        <p:tav tm="100000">
                                          <p:val>
                                            <p:strVal val="#ppt_y"/>
                                          </p:val>
                                        </p:tav>
                                      </p:tavLst>
                                    </p:anim>
                                    <p:anim calcmode="lin" valueType="num">
                                      <p:cBhvr>
                                        <p:cTn id="42" dur="1000" fill="hold"/>
                                        <p:tgtEl>
                                          <p:spTgt spid="403764"/>
                                        </p:tgtEl>
                                        <p:attrNameLst>
                                          <p:attrName>ppt_w</p:attrName>
                                        </p:attrNameLst>
                                      </p:cBhvr>
                                      <p:tavLst>
                                        <p:tav tm="0">
                                          <p:val>
                                            <p:strVal val="#ppt_w"/>
                                          </p:val>
                                        </p:tav>
                                        <p:tav tm="100000">
                                          <p:val>
                                            <p:strVal val="#ppt_w"/>
                                          </p:val>
                                        </p:tav>
                                      </p:tavLst>
                                    </p:anim>
                                    <p:anim calcmode="lin" valueType="num">
                                      <p:cBhvr>
                                        <p:cTn id="43" dur="1000" fill="hold"/>
                                        <p:tgtEl>
                                          <p:spTgt spid="403764"/>
                                        </p:tgtEl>
                                        <p:attrNameLst>
                                          <p:attrName>ppt_h</p:attrName>
                                        </p:attrNameLst>
                                      </p:cBhvr>
                                      <p:tavLst>
                                        <p:tav tm="0">
                                          <p:val>
                                            <p:fltVal val="0"/>
                                          </p:val>
                                        </p:tav>
                                        <p:tav tm="100000">
                                          <p:val>
                                            <p:strVal val="#ppt_h"/>
                                          </p:val>
                                        </p:tav>
                                      </p:tavLst>
                                    </p:anim>
                                  </p:childTnLst>
                                </p:cTn>
                              </p:par>
                            </p:childTnLst>
                          </p:cTn>
                        </p:par>
                        <p:par>
                          <p:cTn id="44" fill="hold" nodeType="afterGroup">
                            <p:stCondLst>
                              <p:cond delay="1000"/>
                            </p:stCondLst>
                            <p:childTnLst>
                              <p:par>
                                <p:cTn id="45" presetID="1" presetClass="entr" presetSubtype="0" fill="hold" nodeType="afterEffect">
                                  <p:stCondLst>
                                    <p:cond delay="0"/>
                                  </p:stCondLst>
                                  <p:childTnLst>
                                    <p:set>
                                      <p:cBhvr>
                                        <p:cTn id="46" dur="1" fill="hold">
                                          <p:stCondLst>
                                            <p:cond delay="0"/>
                                          </p:stCondLst>
                                        </p:cTn>
                                        <p:tgtEl>
                                          <p:spTgt spid="3"/>
                                        </p:tgtEl>
                                        <p:attrNameLst>
                                          <p:attrName>style.visibility</p:attrName>
                                        </p:attrNameLst>
                                      </p:cBhvr>
                                      <p:to>
                                        <p:strVal val="visible"/>
                                      </p:to>
                                    </p:set>
                                  </p:childTnLst>
                                </p:cTn>
                              </p:par>
                            </p:childTnLst>
                          </p:cTn>
                        </p:par>
                      </p:childTnLst>
                    </p:cTn>
                  </p:par>
                  <p:par>
                    <p:cTn id="47" fill="hold" nodeType="clickPar">
                      <p:stCondLst>
                        <p:cond delay="indefinite"/>
                      </p:stCondLst>
                      <p:childTnLst>
                        <p:par>
                          <p:cTn id="48" fill="hold" nodeType="withGroup">
                            <p:stCondLst>
                              <p:cond delay="0"/>
                            </p:stCondLst>
                            <p:childTnLst>
                              <p:par>
                                <p:cTn id="49" presetID="17" presetClass="entr" presetSubtype="8" fill="hold" grpId="0" nodeType="clickEffect">
                                  <p:stCondLst>
                                    <p:cond delay="0"/>
                                  </p:stCondLst>
                                  <p:childTnLst>
                                    <p:set>
                                      <p:cBhvr>
                                        <p:cTn id="50" dur="1" fill="hold">
                                          <p:stCondLst>
                                            <p:cond delay="0"/>
                                          </p:stCondLst>
                                        </p:cTn>
                                        <p:tgtEl>
                                          <p:spTgt spid="403771"/>
                                        </p:tgtEl>
                                        <p:attrNameLst>
                                          <p:attrName>style.visibility</p:attrName>
                                        </p:attrNameLst>
                                      </p:cBhvr>
                                      <p:to>
                                        <p:strVal val="visible"/>
                                      </p:to>
                                    </p:set>
                                    <p:anim calcmode="lin" valueType="num">
                                      <p:cBhvr>
                                        <p:cTn id="51" dur="1000" fill="hold"/>
                                        <p:tgtEl>
                                          <p:spTgt spid="403771"/>
                                        </p:tgtEl>
                                        <p:attrNameLst>
                                          <p:attrName>ppt_x</p:attrName>
                                        </p:attrNameLst>
                                      </p:cBhvr>
                                      <p:tavLst>
                                        <p:tav tm="0">
                                          <p:val>
                                            <p:strVal val="#ppt_x-#ppt_w/2"/>
                                          </p:val>
                                        </p:tav>
                                        <p:tav tm="100000">
                                          <p:val>
                                            <p:strVal val="#ppt_x"/>
                                          </p:val>
                                        </p:tav>
                                      </p:tavLst>
                                    </p:anim>
                                    <p:anim calcmode="lin" valueType="num">
                                      <p:cBhvr>
                                        <p:cTn id="52" dur="1000" fill="hold"/>
                                        <p:tgtEl>
                                          <p:spTgt spid="403771"/>
                                        </p:tgtEl>
                                        <p:attrNameLst>
                                          <p:attrName>ppt_y</p:attrName>
                                        </p:attrNameLst>
                                      </p:cBhvr>
                                      <p:tavLst>
                                        <p:tav tm="0">
                                          <p:val>
                                            <p:strVal val="#ppt_y"/>
                                          </p:val>
                                        </p:tav>
                                        <p:tav tm="100000">
                                          <p:val>
                                            <p:strVal val="#ppt_y"/>
                                          </p:val>
                                        </p:tav>
                                      </p:tavLst>
                                    </p:anim>
                                    <p:anim calcmode="lin" valueType="num">
                                      <p:cBhvr>
                                        <p:cTn id="53" dur="1000" fill="hold"/>
                                        <p:tgtEl>
                                          <p:spTgt spid="403771"/>
                                        </p:tgtEl>
                                        <p:attrNameLst>
                                          <p:attrName>ppt_w</p:attrName>
                                        </p:attrNameLst>
                                      </p:cBhvr>
                                      <p:tavLst>
                                        <p:tav tm="0">
                                          <p:val>
                                            <p:fltVal val="0"/>
                                          </p:val>
                                        </p:tav>
                                        <p:tav tm="100000">
                                          <p:val>
                                            <p:strVal val="#ppt_w"/>
                                          </p:val>
                                        </p:tav>
                                      </p:tavLst>
                                    </p:anim>
                                    <p:anim calcmode="lin" valueType="num">
                                      <p:cBhvr>
                                        <p:cTn id="54" dur="1000" fill="hold"/>
                                        <p:tgtEl>
                                          <p:spTgt spid="403771"/>
                                        </p:tgtEl>
                                        <p:attrNameLst>
                                          <p:attrName>ppt_h</p:attrName>
                                        </p:attrNameLst>
                                      </p:cBhvr>
                                      <p:tavLst>
                                        <p:tav tm="0">
                                          <p:val>
                                            <p:strVal val="#ppt_h"/>
                                          </p:val>
                                        </p:tav>
                                        <p:tav tm="100000">
                                          <p:val>
                                            <p:strVal val="#ppt_h"/>
                                          </p:val>
                                        </p:tav>
                                      </p:tavLst>
                                    </p:anim>
                                  </p:childTnLst>
                                </p:cTn>
                              </p:par>
                            </p:childTnLst>
                          </p:cTn>
                        </p:par>
                        <p:par>
                          <p:cTn id="55" fill="hold" nodeType="afterGroup">
                            <p:stCondLst>
                              <p:cond delay="1000"/>
                            </p:stCondLst>
                            <p:childTnLst>
                              <p:par>
                                <p:cTn id="56" presetID="1" presetClass="entr" presetSubtype="0" fill="hold" nodeType="afterEffect">
                                  <p:stCondLst>
                                    <p:cond delay="0"/>
                                  </p:stCondLst>
                                  <p:childTnLst>
                                    <p:set>
                                      <p:cBhvr>
                                        <p:cTn id="57" dur="1" fill="hold">
                                          <p:stCondLst>
                                            <p:cond delay="0"/>
                                          </p:stCondLst>
                                        </p:cTn>
                                        <p:tgtEl>
                                          <p:spTgt spid="9"/>
                                        </p:tgtEl>
                                        <p:attrNameLst>
                                          <p:attrName>style.visibility</p:attrName>
                                        </p:attrNameLst>
                                      </p:cBhvr>
                                      <p:to>
                                        <p:strVal val="visible"/>
                                      </p:to>
                                    </p:set>
                                  </p:childTnLst>
                                </p:cTn>
                              </p:par>
                            </p:childTnLst>
                          </p:cTn>
                        </p:par>
                      </p:childTnLst>
                    </p:cTn>
                  </p:par>
                  <p:par>
                    <p:cTn id="58" fill="hold" nodeType="clickPar">
                      <p:stCondLst>
                        <p:cond delay="indefinite"/>
                      </p:stCondLst>
                      <p:childTnLst>
                        <p:par>
                          <p:cTn id="59" fill="hold" nodeType="withGroup">
                            <p:stCondLst>
                              <p:cond delay="0"/>
                            </p:stCondLst>
                            <p:childTnLst>
                              <p:par>
                                <p:cTn id="60" presetID="17" presetClass="entr" presetSubtype="8" fill="hold" grpId="0" nodeType="clickEffect">
                                  <p:stCondLst>
                                    <p:cond delay="0"/>
                                  </p:stCondLst>
                                  <p:childTnLst>
                                    <p:set>
                                      <p:cBhvr>
                                        <p:cTn id="61" dur="1" fill="hold">
                                          <p:stCondLst>
                                            <p:cond delay="0"/>
                                          </p:stCondLst>
                                        </p:cTn>
                                        <p:tgtEl>
                                          <p:spTgt spid="404654"/>
                                        </p:tgtEl>
                                        <p:attrNameLst>
                                          <p:attrName>style.visibility</p:attrName>
                                        </p:attrNameLst>
                                      </p:cBhvr>
                                      <p:to>
                                        <p:strVal val="visible"/>
                                      </p:to>
                                    </p:set>
                                    <p:anim calcmode="lin" valueType="num">
                                      <p:cBhvr>
                                        <p:cTn id="62" dur="1000" fill="hold"/>
                                        <p:tgtEl>
                                          <p:spTgt spid="404654"/>
                                        </p:tgtEl>
                                        <p:attrNameLst>
                                          <p:attrName>ppt_x</p:attrName>
                                        </p:attrNameLst>
                                      </p:cBhvr>
                                      <p:tavLst>
                                        <p:tav tm="0">
                                          <p:val>
                                            <p:strVal val="#ppt_x-#ppt_w/2"/>
                                          </p:val>
                                        </p:tav>
                                        <p:tav tm="100000">
                                          <p:val>
                                            <p:strVal val="#ppt_x"/>
                                          </p:val>
                                        </p:tav>
                                      </p:tavLst>
                                    </p:anim>
                                    <p:anim calcmode="lin" valueType="num">
                                      <p:cBhvr>
                                        <p:cTn id="63" dur="1000" fill="hold"/>
                                        <p:tgtEl>
                                          <p:spTgt spid="404654"/>
                                        </p:tgtEl>
                                        <p:attrNameLst>
                                          <p:attrName>ppt_y</p:attrName>
                                        </p:attrNameLst>
                                      </p:cBhvr>
                                      <p:tavLst>
                                        <p:tav tm="0">
                                          <p:val>
                                            <p:strVal val="#ppt_y"/>
                                          </p:val>
                                        </p:tav>
                                        <p:tav tm="100000">
                                          <p:val>
                                            <p:strVal val="#ppt_y"/>
                                          </p:val>
                                        </p:tav>
                                      </p:tavLst>
                                    </p:anim>
                                    <p:anim calcmode="lin" valueType="num">
                                      <p:cBhvr>
                                        <p:cTn id="64" dur="1000" fill="hold"/>
                                        <p:tgtEl>
                                          <p:spTgt spid="404654"/>
                                        </p:tgtEl>
                                        <p:attrNameLst>
                                          <p:attrName>ppt_w</p:attrName>
                                        </p:attrNameLst>
                                      </p:cBhvr>
                                      <p:tavLst>
                                        <p:tav tm="0">
                                          <p:val>
                                            <p:fltVal val="0"/>
                                          </p:val>
                                        </p:tav>
                                        <p:tav tm="100000">
                                          <p:val>
                                            <p:strVal val="#ppt_w"/>
                                          </p:val>
                                        </p:tav>
                                      </p:tavLst>
                                    </p:anim>
                                    <p:anim calcmode="lin" valueType="num">
                                      <p:cBhvr>
                                        <p:cTn id="65" dur="1000" fill="hold"/>
                                        <p:tgtEl>
                                          <p:spTgt spid="404654"/>
                                        </p:tgtEl>
                                        <p:attrNameLst>
                                          <p:attrName>ppt_h</p:attrName>
                                        </p:attrNameLst>
                                      </p:cBhvr>
                                      <p:tavLst>
                                        <p:tav tm="0">
                                          <p:val>
                                            <p:strVal val="#ppt_h"/>
                                          </p:val>
                                        </p:tav>
                                        <p:tav tm="100000">
                                          <p:val>
                                            <p:strVal val="#ppt_h"/>
                                          </p:val>
                                        </p:tav>
                                      </p:tavLst>
                                    </p:anim>
                                  </p:childTnLst>
                                </p:cTn>
                              </p:par>
                            </p:childTnLst>
                          </p:cTn>
                        </p:par>
                        <p:par>
                          <p:cTn id="66" fill="hold" nodeType="afterGroup">
                            <p:stCondLst>
                              <p:cond delay="1000"/>
                            </p:stCondLst>
                            <p:childTnLst>
                              <p:par>
                                <p:cTn id="67" presetID="1" presetClass="entr" presetSubtype="0" fill="hold" nodeType="afterEffect">
                                  <p:stCondLst>
                                    <p:cond delay="0"/>
                                  </p:stCondLst>
                                  <p:childTnLst>
                                    <p:set>
                                      <p:cBhvr>
                                        <p:cTn id="68"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764" grpId="0" animBg="1"/>
      <p:bldP spid="403756" grpId="0" animBg="1"/>
      <p:bldP spid="403759" grpId="0" animBg="1"/>
      <p:bldP spid="404653" grpId="0" animBg="1"/>
      <p:bldP spid="403771" grpId="0" animBg="1"/>
      <p:bldP spid="404654"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4979"/>
          <p:cNvSpPr>
            <a:spLocks noChangeArrowheads="1"/>
          </p:cNvSpPr>
          <p:nvPr/>
        </p:nvSpPr>
        <p:spPr bwMode="auto">
          <a:xfrm>
            <a:off x="1524000" y="6051550"/>
            <a:ext cx="9144000" cy="80645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Times" panose="02020603050405020304" pitchFamily="18" charset="0"/>
            </a:endParaRPr>
          </a:p>
        </p:txBody>
      </p:sp>
      <p:sp>
        <p:nvSpPr>
          <p:cNvPr id="140332" name="Rectangle 44">
            <a:extLst>
              <a:ext uri="{FF2B5EF4-FFF2-40B4-BE49-F238E27FC236}">
                <a16:creationId xmlns="" xmlns:a16="http://schemas.microsoft.com/office/drawing/2014/main" id="{6C4DFCFE-3FBF-4E46-8579-D955DBB91221}"/>
              </a:ext>
            </a:extLst>
          </p:cNvPr>
          <p:cNvSpPr>
            <a:spLocks noGrp="1" noChangeArrowheads="1"/>
          </p:cNvSpPr>
          <p:nvPr>
            <p:ph sz="half" idx="1"/>
          </p:nvPr>
        </p:nvSpPr>
        <p:spPr>
          <a:xfrm>
            <a:off x="1752600" y="1066800"/>
            <a:ext cx="4267200" cy="3155950"/>
          </a:xfrm>
          <a:solidFill>
            <a:schemeClr val="bg1"/>
          </a:solidFill>
        </p:spPr>
        <p:txBody>
          <a:bodyPr/>
          <a:lstStyle/>
          <a:p>
            <a:pPr marL="171450" indent="-171450">
              <a:lnSpc>
                <a:spcPct val="80000"/>
              </a:lnSpc>
              <a:defRPr/>
            </a:pPr>
            <a:r>
              <a:rPr lang="en-US" sz="2000" dirty="0">
                <a:ea typeface="ＭＳ Ｐゴシック" charset="0"/>
                <a:cs typeface="ＭＳ Ｐゴシック" charset="0"/>
              </a:rPr>
              <a:t>Recycling is the </a:t>
            </a:r>
            <a:r>
              <a:rPr lang="en-US" sz="2000" i="1" u="sng" dirty="0">
                <a:ea typeface="ＭＳ Ｐゴシック" charset="0"/>
                <a:cs typeface="ＭＳ Ｐゴシック" charset="0"/>
              </a:rPr>
              <a:t>major</a:t>
            </a:r>
            <a:r>
              <a:rPr lang="en-US" sz="2000" i="1" dirty="0">
                <a:ea typeface="ＭＳ Ｐゴシック" charset="0"/>
                <a:cs typeface="ＭＳ Ｐゴシック" charset="0"/>
              </a:rPr>
              <a:t> </a:t>
            </a:r>
            <a:r>
              <a:rPr lang="en-US" sz="2000" dirty="0">
                <a:ea typeface="ＭＳ Ｐゴシック" charset="0"/>
                <a:cs typeface="ＭＳ Ｐゴシック" charset="0"/>
              </a:rPr>
              <a:t>source of iron available for erythropoiesis</a:t>
            </a:r>
          </a:p>
          <a:p>
            <a:pPr marL="171450" indent="-171450">
              <a:lnSpc>
                <a:spcPct val="80000"/>
              </a:lnSpc>
              <a:defRPr/>
            </a:pPr>
            <a:r>
              <a:rPr lang="en-US" sz="2000" dirty="0">
                <a:ea typeface="ＭＳ Ｐゴシック" charset="0"/>
                <a:cs typeface="ＭＳ Ｐゴシック" charset="0"/>
              </a:rPr>
              <a:t>Macrophages engulf old or damaged RBCs and release heme from hemoglobin.</a:t>
            </a:r>
          </a:p>
          <a:p>
            <a:pPr marL="171450" indent="-171450">
              <a:lnSpc>
                <a:spcPct val="80000"/>
              </a:lnSpc>
              <a:defRPr/>
            </a:pPr>
            <a:r>
              <a:rPr lang="en-US" sz="2000" dirty="0">
                <a:ea typeface="ＭＳ Ｐゴシック" charset="0"/>
                <a:cs typeface="ＭＳ Ｐゴシック" charset="0"/>
              </a:rPr>
              <a:t>Heme </a:t>
            </a:r>
            <a:r>
              <a:rPr lang="en-US" sz="2000" dirty="0" err="1">
                <a:ea typeface="ＭＳ Ｐゴシック" charset="0"/>
                <a:cs typeface="ＭＳ Ｐゴシック" charset="0"/>
              </a:rPr>
              <a:t>oxygenase</a:t>
            </a:r>
            <a:r>
              <a:rPr lang="en-US" sz="2000" dirty="0">
                <a:ea typeface="ＭＳ Ｐゴシック" charset="0"/>
                <a:cs typeface="ＭＳ Ｐゴシック" charset="0"/>
              </a:rPr>
              <a:t> releases iron from heme and begins the heme catabolic process.</a:t>
            </a:r>
          </a:p>
          <a:p>
            <a:pPr marL="171450" indent="-171450">
              <a:lnSpc>
                <a:spcPct val="80000"/>
              </a:lnSpc>
              <a:defRPr/>
            </a:pPr>
            <a:r>
              <a:rPr lang="en-US" sz="2000" dirty="0">
                <a:ea typeface="ＭＳ Ｐゴシック" charset="0"/>
                <a:cs typeface="ＭＳ Ｐゴシック" charset="0"/>
              </a:rPr>
              <a:t>Iron recovered from heme may be:</a:t>
            </a:r>
          </a:p>
          <a:p>
            <a:pPr marL="628650" lvl="1" indent="-171450">
              <a:lnSpc>
                <a:spcPct val="80000"/>
              </a:lnSpc>
              <a:defRPr/>
            </a:pPr>
            <a:r>
              <a:rPr lang="en-US" sz="1400" dirty="0">
                <a:ea typeface="ＭＳ Ｐゴシック" charset="0"/>
              </a:rPr>
              <a:t>Stored as </a:t>
            </a:r>
            <a:r>
              <a:rPr lang="en-US" sz="1400" dirty="0">
                <a:solidFill>
                  <a:schemeClr val="accent2">
                    <a:lumMod val="75000"/>
                  </a:schemeClr>
                </a:solidFill>
                <a:ea typeface="ＭＳ Ｐゴシック" charset="0"/>
              </a:rPr>
              <a:t>ferritin</a:t>
            </a:r>
          </a:p>
          <a:p>
            <a:pPr marL="628650" lvl="1" indent="-171450">
              <a:lnSpc>
                <a:spcPct val="80000"/>
              </a:lnSpc>
              <a:defRPr/>
            </a:pPr>
            <a:r>
              <a:rPr lang="en-US" sz="1400" dirty="0">
                <a:ea typeface="ＭＳ Ｐゴシック" charset="0"/>
              </a:rPr>
              <a:t>Exported to the plasma by </a:t>
            </a:r>
            <a:r>
              <a:rPr lang="en-US" sz="1400" dirty="0">
                <a:solidFill>
                  <a:srgbClr val="008080"/>
                </a:solidFill>
                <a:ea typeface="ＭＳ Ｐゴシック" charset="0"/>
              </a:rPr>
              <a:t>Ferroportin</a:t>
            </a:r>
            <a:r>
              <a:rPr lang="en-US" sz="1400" dirty="0">
                <a:ea typeface="ＭＳ Ｐゴシック" charset="0"/>
              </a:rPr>
              <a:t> where it is </a:t>
            </a:r>
            <a:r>
              <a:rPr lang="en-US" sz="1400" dirty="0">
                <a:solidFill>
                  <a:srgbClr val="FF8000"/>
                </a:solidFill>
                <a:ea typeface="ＭＳ Ｐゴシック" charset="0"/>
              </a:rPr>
              <a:t>oxidized,</a:t>
            </a:r>
            <a:r>
              <a:rPr lang="en-US" sz="1400" dirty="0">
                <a:ea typeface="ＭＳ Ｐゴシック" charset="0"/>
              </a:rPr>
              <a:t> binds </a:t>
            </a:r>
            <a:r>
              <a:rPr lang="en-US" sz="1400" dirty="0" err="1">
                <a:solidFill>
                  <a:srgbClr val="0080FF"/>
                </a:solidFill>
                <a:ea typeface="ＭＳ Ｐゴシック" charset="0"/>
              </a:rPr>
              <a:t>Tf</a:t>
            </a:r>
            <a:r>
              <a:rPr lang="en-US" sz="1400" dirty="0">
                <a:ea typeface="ＭＳ Ｐゴシック" charset="0"/>
              </a:rPr>
              <a:t>, and is available for erythropoiesis.</a:t>
            </a:r>
            <a:endParaRPr lang="en-US" sz="1600" dirty="0">
              <a:ea typeface="ＭＳ Ｐゴシック" charset="0"/>
            </a:endParaRPr>
          </a:p>
          <a:p>
            <a:pPr>
              <a:lnSpc>
                <a:spcPct val="80000"/>
              </a:lnSpc>
              <a:defRPr/>
            </a:pPr>
            <a:endParaRPr lang="en-US" sz="1600" dirty="0">
              <a:ea typeface="ＭＳ Ｐゴシック" charset="0"/>
              <a:cs typeface="ＭＳ Ｐゴシック" charset="0"/>
            </a:endParaRPr>
          </a:p>
        </p:txBody>
      </p:sp>
      <p:sp>
        <p:nvSpPr>
          <p:cNvPr id="90116" name="Text Box 46"/>
          <p:cNvSpPr>
            <a:spLocks noGrp="1"/>
          </p:cNvSpPr>
          <p:nvPr>
            <p:ph type="title"/>
          </p:nvPr>
        </p:nvSpPr>
        <p:spPr>
          <a:xfrm>
            <a:off x="1905000" y="228601"/>
            <a:ext cx="8229600" cy="715963"/>
          </a:xfrm>
        </p:spPr>
        <p:txBody>
          <a:bodyPr/>
          <a:lstStyle/>
          <a:p>
            <a:pPr algn="l">
              <a:lnSpc>
                <a:spcPct val="80000"/>
              </a:lnSpc>
            </a:pPr>
            <a:r>
              <a:rPr lang="en-US" altLang="en-US" smtClean="0"/>
              <a:t>Macrophage iron recycling</a:t>
            </a:r>
          </a:p>
        </p:txBody>
      </p:sp>
      <p:sp>
        <p:nvSpPr>
          <p:cNvPr id="90117" name="Rectangle 5"/>
          <p:cNvSpPr>
            <a:spLocks noChangeAspect="1" noChangeArrowheads="1"/>
          </p:cNvSpPr>
          <p:nvPr/>
        </p:nvSpPr>
        <p:spPr bwMode="auto">
          <a:xfrm>
            <a:off x="5656264" y="3276600"/>
            <a:ext cx="947737" cy="94615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18" name="Freeform 56"/>
          <p:cNvSpPr>
            <a:spLocks noChangeAspect="1"/>
          </p:cNvSpPr>
          <p:nvPr/>
        </p:nvSpPr>
        <p:spPr bwMode="auto">
          <a:xfrm>
            <a:off x="6329363" y="979489"/>
            <a:ext cx="4183062" cy="5133975"/>
          </a:xfrm>
          <a:custGeom>
            <a:avLst/>
            <a:gdLst>
              <a:gd name="T0" fmla="*/ 2147483646 w 10992"/>
              <a:gd name="T1" fmla="*/ 2147483646 h 11975"/>
              <a:gd name="T2" fmla="*/ 2147483646 w 10992"/>
              <a:gd name="T3" fmla="*/ 2147483646 h 11975"/>
              <a:gd name="T4" fmla="*/ 2147483646 w 10992"/>
              <a:gd name="T5" fmla="*/ 2147483646 h 11975"/>
              <a:gd name="T6" fmla="*/ 2147483646 w 10992"/>
              <a:gd name="T7" fmla="*/ 2147483646 h 11975"/>
              <a:gd name="T8" fmla="*/ 2147483646 w 10992"/>
              <a:gd name="T9" fmla="*/ 2147483646 h 11975"/>
              <a:gd name="T10" fmla="*/ 2147483646 w 10992"/>
              <a:gd name="T11" fmla="*/ 2147483646 h 11975"/>
              <a:gd name="T12" fmla="*/ 0 w 10992"/>
              <a:gd name="T13" fmla="*/ 2147483646 h 11975"/>
              <a:gd name="T14" fmla="*/ 2147483646 w 10992"/>
              <a:gd name="T15" fmla="*/ 2147483646 h 11975"/>
              <a:gd name="T16" fmla="*/ 2147483646 w 10992"/>
              <a:gd name="T17" fmla="*/ 2147483646 h 11975"/>
              <a:gd name="T18" fmla="*/ 2147483646 w 10992"/>
              <a:gd name="T19" fmla="*/ 2147483646 h 11975"/>
              <a:gd name="T20" fmla="*/ 2147483646 w 10992"/>
              <a:gd name="T21" fmla="*/ 2147483646 h 11975"/>
              <a:gd name="T22" fmla="*/ 2147483646 w 10992"/>
              <a:gd name="T23" fmla="*/ 2147483646 h 11975"/>
              <a:gd name="T24" fmla="*/ 2147483646 w 10992"/>
              <a:gd name="T25" fmla="*/ 2147483646 h 119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992"/>
              <a:gd name="T40" fmla="*/ 0 h 11975"/>
              <a:gd name="T41" fmla="*/ 10992 w 10992"/>
              <a:gd name="T42" fmla="*/ 11975 h 119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992" h="11975">
                <a:moveTo>
                  <a:pt x="10992" y="5633"/>
                </a:moveTo>
                <a:cubicBezTo>
                  <a:pt x="10992" y="6015"/>
                  <a:pt x="10717" y="7000"/>
                  <a:pt x="10223" y="8367"/>
                </a:cubicBezTo>
                <a:cubicBezTo>
                  <a:pt x="9783" y="7328"/>
                  <a:pt x="9069" y="9679"/>
                  <a:pt x="8244" y="10335"/>
                </a:cubicBezTo>
                <a:cubicBezTo>
                  <a:pt x="7475" y="11374"/>
                  <a:pt x="6486" y="11210"/>
                  <a:pt x="5496" y="11101"/>
                </a:cubicBezTo>
                <a:cubicBezTo>
                  <a:pt x="4507" y="11975"/>
                  <a:pt x="3518" y="11975"/>
                  <a:pt x="2748" y="10335"/>
                </a:cubicBezTo>
                <a:cubicBezTo>
                  <a:pt x="1924" y="10062"/>
                  <a:pt x="1210" y="10827"/>
                  <a:pt x="770" y="8367"/>
                </a:cubicBezTo>
                <a:cubicBezTo>
                  <a:pt x="275" y="7820"/>
                  <a:pt x="0" y="6179"/>
                  <a:pt x="0" y="5633"/>
                </a:cubicBezTo>
                <a:cubicBezTo>
                  <a:pt x="0" y="5906"/>
                  <a:pt x="275" y="3391"/>
                  <a:pt x="770" y="2844"/>
                </a:cubicBezTo>
                <a:cubicBezTo>
                  <a:pt x="1210" y="2680"/>
                  <a:pt x="1924" y="1532"/>
                  <a:pt x="2748" y="875"/>
                </a:cubicBezTo>
                <a:cubicBezTo>
                  <a:pt x="3518" y="657"/>
                  <a:pt x="4507" y="1477"/>
                  <a:pt x="5496" y="165"/>
                </a:cubicBezTo>
                <a:cubicBezTo>
                  <a:pt x="6486" y="821"/>
                  <a:pt x="7475" y="0"/>
                  <a:pt x="8244" y="875"/>
                </a:cubicBezTo>
                <a:cubicBezTo>
                  <a:pt x="9069" y="438"/>
                  <a:pt x="9783" y="3008"/>
                  <a:pt x="10223" y="2844"/>
                </a:cubicBezTo>
                <a:cubicBezTo>
                  <a:pt x="10717" y="2734"/>
                  <a:pt x="10992" y="3555"/>
                  <a:pt x="10992" y="5633"/>
                </a:cubicBezTo>
              </a:path>
            </a:pathLst>
          </a:custGeom>
          <a:gradFill rotWithShape="0">
            <a:gsLst>
              <a:gs pos="0">
                <a:srgbClr val="FF8000"/>
              </a:gs>
              <a:gs pos="100000">
                <a:srgbClr val="FFCC66"/>
              </a:gs>
            </a:gsLst>
            <a:path path="rect">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19" name="Freeform 57"/>
          <p:cNvSpPr>
            <a:spLocks noChangeAspect="1"/>
          </p:cNvSpPr>
          <p:nvPr/>
        </p:nvSpPr>
        <p:spPr bwMode="auto">
          <a:xfrm>
            <a:off x="7035800" y="2411414"/>
            <a:ext cx="1638300" cy="1455737"/>
          </a:xfrm>
          <a:custGeom>
            <a:avLst/>
            <a:gdLst>
              <a:gd name="T0" fmla="*/ 2147483646 w 7167"/>
              <a:gd name="T1" fmla="*/ 2147483646 h 5692"/>
              <a:gd name="T2" fmla="*/ 2147483646 w 7167"/>
              <a:gd name="T3" fmla="*/ 2147483646 h 5692"/>
              <a:gd name="T4" fmla="*/ 2147483646 w 7167"/>
              <a:gd name="T5" fmla="*/ 2147483646 h 5692"/>
              <a:gd name="T6" fmla="*/ 2147483646 w 7167"/>
              <a:gd name="T7" fmla="*/ 2147483646 h 5692"/>
              <a:gd name="T8" fmla="*/ 2147483646 w 7167"/>
              <a:gd name="T9" fmla="*/ 2147483646 h 5692"/>
              <a:gd name="T10" fmla="*/ 2147483646 w 7167"/>
              <a:gd name="T11" fmla="*/ 2147483646 h 5692"/>
              <a:gd name="T12" fmla="*/ 0 60000 65536"/>
              <a:gd name="T13" fmla="*/ 0 60000 65536"/>
              <a:gd name="T14" fmla="*/ 0 60000 65536"/>
              <a:gd name="T15" fmla="*/ 0 60000 65536"/>
              <a:gd name="T16" fmla="*/ 0 60000 65536"/>
              <a:gd name="T17" fmla="*/ 0 60000 65536"/>
              <a:gd name="T18" fmla="*/ 0 w 7167"/>
              <a:gd name="T19" fmla="*/ 0 h 5692"/>
              <a:gd name="T20" fmla="*/ 7167 w 7167"/>
              <a:gd name="T21" fmla="*/ 5692 h 5692"/>
            </a:gdLst>
            <a:ahLst/>
            <a:cxnLst>
              <a:cxn ang="T12">
                <a:pos x="T0" y="T1"/>
              </a:cxn>
              <a:cxn ang="T13">
                <a:pos x="T2" y="T3"/>
              </a:cxn>
              <a:cxn ang="T14">
                <a:pos x="T4" y="T5"/>
              </a:cxn>
              <a:cxn ang="T15">
                <a:pos x="T6" y="T7"/>
              </a:cxn>
              <a:cxn ang="T16">
                <a:pos x="T8" y="T9"/>
              </a:cxn>
              <a:cxn ang="T17">
                <a:pos x="T10" y="T11"/>
              </a:cxn>
            </a:cxnLst>
            <a:rect l="T18" t="T19" r="T20" b="T21"/>
            <a:pathLst>
              <a:path w="7167" h="5692">
                <a:moveTo>
                  <a:pt x="1622" y="559"/>
                </a:moveTo>
                <a:cubicBezTo>
                  <a:pt x="1075" y="1154"/>
                  <a:pt x="0" y="2068"/>
                  <a:pt x="606" y="3845"/>
                </a:cubicBezTo>
                <a:cubicBezTo>
                  <a:pt x="1211" y="5622"/>
                  <a:pt x="3960" y="5692"/>
                  <a:pt x="5005" y="5313"/>
                </a:cubicBezTo>
                <a:cubicBezTo>
                  <a:pt x="6926" y="4585"/>
                  <a:pt x="7167" y="2476"/>
                  <a:pt x="6527" y="1299"/>
                </a:cubicBezTo>
                <a:cubicBezTo>
                  <a:pt x="5887" y="122"/>
                  <a:pt x="4694" y="402"/>
                  <a:pt x="3878" y="280"/>
                </a:cubicBezTo>
                <a:cubicBezTo>
                  <a:pt x="3061" y="157"/>
                  <a:pt x="2327" y="0"/>
                  <a:pt x="1622" y="559"/>
                </a:cubicBezTo>
              </a:path>
            </a:pathLst>
          </a:custGeom>
          <a:solidFill>
            <a:srgbClr val="003366"/>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nvGrpSpPr>
          <p:cNvPr id="2" name="Group 337"/>
          <p:cNvGrpSpPr>
            <a:grpSpLocks/>
          </p:cNvGrpSpPr>
          <p:nvPr/>
        </p:nvGrpSpPr>
        <p:grpSpPr bwMode="auto">
          <a:xfrm>
            <a:off x="7529514" y="438151"/>
            <a:ext cx="1012825" cy="1819275"/>
            <a:chOff x="4256" y="276"/>
            <a:chExt cx="718" cy="1146"/>
          </a:xfrm>
        </p:grpSpPr>
        <p:sp>
          <p:nvSpPr>
            <p:cNvPr id="94491" name="Oval 58"/>
            <p:cNvSpPr>
              <a:spLocks noChangeAspect="1" noChangeArrowheads="1"/>
            </p:cNvSpPr>
            <p:nvPr/>
          </p:nvSpPr>
          <p:spPr bwMode="auto">
            <a:xfrm>
              <a:off x="4256" y="276"/>
              <a:ext cx="718" cy="1146"/>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nvGrpSpPr>
            <p:cNvPr id="94492" name="Group 59"/>
            <p:cNvGrpSpPr>
              <a:grpSpLocks noChangeAspect="1"/>
            </p:cNvGrpSpPr>
            <p:nvPr/>
          </p:nvGrpSpPr>
          <p:grpSpPr bwMode="auto">
            <a:xfrm>
              <a:off x="4286" y="700"/>
              <a:ext cx="618" cy="548"/>
              <a:chOff x="2175" y="1535"/>
              <a:chExt cx="1391" cy="1228"/>
            </a:xfrm>
          </p:grpSpPr>
          <p:sp>
            <p:nvSpPr>
              <p:cNvPr id="94493" name="Freeform 6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94" name="Freeform 61"/>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95" name="Freeform 62"/>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96" name="Freeform 63"/>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97" name="Freeform 64"/>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98" name="Freeform 65"/>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99" name="Freeform 66"/>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0" name="Freeform 67"/>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1" name="Freeform 68"/>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2" name="Freeform 69"/>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3" name="Freeform 70"/>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4" name="Freeform 71"/>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5" name="Freeform 72"/>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6" name="Freeform 73"/>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7" name="Freeform 74"/>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8" name="Freeform 75"/>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09" name="Freeform 76"/>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0" name="Freeform 77"/>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1" name="Freeform 78"/>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2" name="Freeform 79"/>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3" name="Freeform 80"/>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4" name="Freeform 81"/>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5" name="Freeform 82"/>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6" name="Freeform 83"/>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7" name="Freeform 84"/>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8" name="Freeform 85"/>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19" name="Freeform 86"/>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20" name="Freeform 87"/>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21" name="Freeform 88"/>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22" name="Freeform 8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23" name="Freeform 90"/>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24" name="Freeform 9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25" name="Freeform 9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26" name="Freeform 9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27" name="Oval 94"/>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528" name="Freeform 95"/>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29" name="Freeform 96"/>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0" name="Freeform 97"/>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1" name="Freeform 98"/>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2" name="Freeform 99"/>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3" name="Freeform 100"/>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4" name="Freeform 101"/>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5" name="Freeform 102"/>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6" name="Freeform 103"/>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7" name="Freeform 104"/>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8" name="Freeform 105"/>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39" name="Freeform 106"/>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0" name="Freeform 107"/>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1" name="Freeform 108"/>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2" name="Freeform 109"/>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3" name="Freeform 110"/>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4" name="Freeform 111"/>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5" name="Freeform 112"/>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6" name="Freeform 113"/>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7" name="Freeform 114"/>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8" name="Freeform 115"/>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49" name="Freeform 116"/>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0" name="Freeform 117"/>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1" name="Freeform 118"/>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2" name="Freeform 119"/>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3" name="Freeform 120"/>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4" name="Freeform 121"/>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5" name="Freeform 122"/>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6" name="Freeform 12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7" name="Freeform 124"/>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8" name="Freeform 125"/>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59" name="Freeform 126"/>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0" name="Freeform 127"/>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1" name="Freeform 128"/>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2" name="Freeform 129"/>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3" name="Freeform 130"/>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4" name="Freeform 131"/>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5" name="Freeform 132"/>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6" name="Freeform 133"/>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7" name="Freeform 134"/>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8" name="Freeform 135"/>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69" name="Freeform 136"/>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0" name="Freeform 137"/>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1" name="Freeform 138"/>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2" name="Freeform 139"/>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3" name="Freeform 140"/>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4" name="Freeform 141"/>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5" name="Freeform 142"/>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6" name="Freeform 143"/>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7" name="Freeform 144"/>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8" name="Freeform 145"/>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79" name="Freeform 146"/>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0" name="Freeform 147"/>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1" name="Freeform 148"/>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2" name="Freeform 149"/>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3" name="Freeform 150"/>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4" name="Freeform 151"/>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5" name="Freeform 152"/>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6" name="Freeform 153"/>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7" name="Freeform 154"/>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8" name="Freeform 155"/>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89" name="Freeform 156"/>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0" name="Freeform 157"/>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1" name="Freeform 158"/>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2" name="Freeform 159"/>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3" name="Freeform 160"/>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4" name="Freeform 161"/>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5" name="Freeform 162"/>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6" name="Freeform 16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7" name="Freeform 164"/>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8" name="Freeform 165"/>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599" name="Freeform 166"/>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0" name="Freeform 167"/>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1" name="Freeform 168"/>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2" name="Freeform 169"/>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3" name="Freeform 170"/>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4" name="Freeform 171"/>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5" name="Freeform 172"/>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6" name="Freeform 173"/>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7" name="Freeform 174"/>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8" name="Freeform 175"/>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09" name="Freeform 176"/>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0" name="Freeform 177"/>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1" name="Freeform 178"/>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2" name="Freeform 179"/>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3" name="Freeform 180"/>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4" name="Freeform 181"/>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5" name="Freeform 182"/>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6" name="Freeform 183"/>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7" name="Freeform 184"/>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8" name="Freeform 185"/>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19" name="Freeform 186"/>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0" name="Freeform 187"/>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1" name="Freeform 188"/>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2" name="Freeform 189"/>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3" name="Freeform 190"/>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4" name="Freeform 191"/>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5" name="Freeform 19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6" name="Freeform 193"/>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7" name="Freeform 19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8" name="Freeform 19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29" name="Freeform 196"/>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30" name="Oval 197"/>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631" name="Freeform 198"/>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32" name="Freeform 199"/>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33" name="Freeform 200"/>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34" name="Freeform 201"/>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35" name="Freeform 202"/>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36" name="Freeform 203"/>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37" name="Freeform 204"/>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38" name="Freeform 205"/>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39" name="Freeform 206"/>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0" name="Freeform 207"/>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1" name="Freeform 208"/>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2" name="Freeform 209"/>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3" name="Freeform 210"/>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4" name="Freeform 211"/>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5" name="Freeform 212"/>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6" name="Freeform 213"/>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7" name="Freeform 214"/>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8" name="Freeform 215"/>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49" name="Freeform 216"/>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0" name="Freeform 217"/>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1" name="Freeform 218"/>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2" name="Freeform 219"/>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3" name="Freeform 220"/>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4" name="Freeform 221"/>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5" name="Freeform 222"/>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6" name="Freeform 223"/>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7" name="Freeform 224"/>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8" name="Freeform 225"/>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59" name="Freeform 22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0" name="Freeform 227"/>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1" name="Freeform 228"/>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2" name="Freeform 229"/>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3" name="Freeform 230"/>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4" name="Freeform 231"/>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5" name="Freeform 232"/>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6" name="Freeform 233"/>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7" name="Freeform 234"/>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8" name="Freeform 235"/>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69" name="Freeform 236"/>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0" name="Freeform 237"/>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1" name="Freeform 238"/>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2" name="Freeform 239"/>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3" name="Freeform 240"/>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4" name="Freeform 241"/>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5" name="Freeform 242"/>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6" name="Freeform 243"/>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7" name="Freeform 244"/>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8" name="Freeform 245"/>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79" name="Freeform 246"/>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0" name="Freeform 247"/>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1" name="Freeform 248"/>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2" name="Freeform 249"/>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3" name="Freeform 250"/>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4" name="Freeform 251"/>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5" name="Freeform 252"/>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6" name="Freeform 253"/>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7" name="Freeform 254"/>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8" name="Freeform 255"/>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89" name="Freeform 256"/>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0" name="Freeform 257"/>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1" name="Freeform 258"/>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2" name="Freeform 259"/>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3" name="Freeform 260"/>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4" name="Freeform 261"/>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5" name="Freeform 262"/>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6" name="Freeform 263"/>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7" name="Freeform 264"/>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8" name="Freeform 265"/>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699" name="Freeform 26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0" name="Freeform 267"/>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1" name="Freeform 268"/>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2" name="Freeform 269"/>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3" name="Freeform 270"/>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4" name="Freeform 271"/>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5" name="Freeform 272"/>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6" name="Freeform 273"/>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7" name="Freeform 274"/>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8" name="Freeform 275"/>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09" name="Freeform 276"/>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0" name="Freeform 277"/>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1" name="Freeform 278"/>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2" name="Freeform 279"/>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3" name="Freeform 280"/>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4" name="Freeform 281"/>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5" name="Freeform 282"/>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6" name="Freeform 283"/>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7" name="Freeform 284"/>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8" name="Freeform 285"/>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19" name="Freeform 286"/>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0" name="Freeform 287"/>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1" name="Freeform 288"/>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2" name="Freeform 289"/>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3" name="Freeform 290"/>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4" name="Freeform 291"/>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5" name="Freeform 292"/>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6" name="Freeform 293"/>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7" name="Freeform 294"/>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8" name="Freeform 29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29" name="Freeform 296"/>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30" name="Freeform 29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31" name="Freeform 29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32" name="Freeform 29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33" name="Oval 300"/>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734" name="Freeform 301"/>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35" name="Freeform 302"/>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36" name="Freeform 303"/>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37" name="Freeform 304"/>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38" name="Freeform 305"/>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39" name="Freeform 306"/>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0" name="Freeform 307"/>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1" name="Freeform 308"/>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2" name="Freeform 309"/>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3" name="Freeform 310"/>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4" name="Freeform 311"/>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5" name="Freeform 312"/>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6" name="Freeform 313"/>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7" name="Freeform 314"/>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8" name="Freeform 315"/>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49" name="Freeform 316"/>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0" name="Freeform 317"/>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1" name="Freeform 318"/>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2" name="Freeform 319"/>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3" name="Freeform 320"/>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4" name="Freeform 321"/>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5" name="Freeform 322"/>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6" name="Freeform 323"/>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7" name="Freeform 324"/>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8" name="Freeform 325"/>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59" name="Freeform 326"/>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0" name="Freeform 327"/>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1" name="Freeform 328"/>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2" name="Freeform 32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3" name="Freeform 330"/>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4" name="Freeform 331"/>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5" name="Freeform 332"/>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6" name="Freeform 333"/>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7" name="Freeform 334"/>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8" name="Freeform 335"/>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69" name="Freeform 336"/>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0" name="Freeform 337"/>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1" name="Freeform 338"/>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2" name="Freeform 339"/>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3" name="Freeform 340"/>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4" name="Freeform 341"/>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5" name="Freeform 342"/>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6" name="Freeform 343"/>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7" name="Freeform 344"/>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8" name="Freeform 345"/>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79" name="Freeform 346"/>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0" name="Freeform 347"/>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1" name="Freeform 348"/>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2" name="Freeform 349"/>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3" name="Freeform 350"/>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4" name="Freeform 351"/>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5" name="Freeform 352"/>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6" name="Freeform 353"/>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7" name="Freeform 354"/>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8" name="Freeform 355"/>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89" name="Freeform 356"/>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0" name="Freeform 357"/>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1" name="Freeform 358"/>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2" name="Freeform 359"/>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3" name="Freeform 360"/>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4" name="Freeform 361"/>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5" name="Freeform 362"/>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6" name="Freeform 363"/>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7" name="Freeform 364"/>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8" name="Freeform 365"/>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799" name="Freeform 366"/>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0" name="Freeform 367"/>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1" name="Freeform 368"/>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2" name="Freeform 36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3" name="Freeform 370"/>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4" name="Freeform 371"/>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5" name="Freeform 372"/>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6" name="Freeform 373"/>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7" name="Freeform 374"/>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8" name="Freeform 375"/>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09" name="Freeform 376"/>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0" name="Freeform 377"/>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1" name="Freeform 378"/>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2" name="Freeform 379"/>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3" name="Freeform 380"/>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4" name="Freeform 381"/>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5" name="Freeform 382"/>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6" name="Freeform 383"/>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7" name="Freeform 384"/>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8" name="Freeform 385"/>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19" name="Freeform 386"/>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0" name="Freeform 387"/>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1" name="Freeform 388"/>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2" name="Freeform 389"/>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3" name="Freeform 390"/>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4" name="Freeform 391"/>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5" name="Freeform 392"/>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6" name="Freeform 393"/>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7" name="Freeform 394"/>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8" name="Freeform 395"/>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29" name="Freeform 396"/>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30" name="Freeform 397"/>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31" name="Freeform 39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32" name="Freeform 399"/>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33" name="Freeform 40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34" name="Freeform 40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35" name="Freeform 40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36" name="Oval 403"/>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837" name="Freeform 404"/>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38" name="Freeform 405"/>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39" name="Freeform 406"/>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0" name="Freeform 407"/>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1" name="Freeform 408"/>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2" name="Freeform 409"/>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3" name="Freeform 410"/>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4" name="Freeform 411"/>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5" name="Freeform 412"/>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6" name="Freeform 413"/>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7" name="Freeform 414"/>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8" name="Freeform 415"/>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49" name="Freeform 416"/>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0" name="Freeform 417"/>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1" name="Freeform 418"/>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2" name="Freeform 419"/>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3" name="Freeform 420"/>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4" name="Freeform 421"/>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5" name="Freeform 422"/>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6" name="Freeform 423"/>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7" name="Freeform 424"/>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8" name="Freeform 425"/>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59" name="Freeform 426"/>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0" name="Freeform 427"/>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1" name="Freeform 428"/>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2" name="Freeform 429"/>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3" name="Freeform 430"/>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4" name="Freeform 431"/>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5" name="Freeform 43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6" name="Freeform 433"/>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7" name="Freeform 434"/>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8" name="Freeform 435"/>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69" name="Freeform 436"/>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0" name="Freeform 437"/>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1" name="Freeform 438"/>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2" name="Freeform 439"/>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3" name="Freeform 440"/>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4" name="Freeform 441"/>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5" name="Freeform 442"/>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6" name="Freeform 443"/>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7" name="Freeform 444"/>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8" name="Freeform 445"/>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79" name="Freeform 446"/>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0" name="Freeform 447"/>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1" name="Freeform 448"/>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2" name="Freeform 449"/>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3" name="Freeform 450"/>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4" name="Freeform 451"/>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5" name="Freeform 452"/>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6" name="Freeform 453"/>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7" name="Freeform 454"/>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8" name="Freeform 455"/>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89" name="Freeform 456"/>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0" name="Freeform 457"/>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1" name="Freeform 45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2" name="Freeform 459"/>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3" name="Freeform 460"/>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4" name="Freeform 461"/>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5" name="Freeform 462"/>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6" name="Freeform 463"/>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7" name="Freeform 464"/>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8" name="Freeform 465"/>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899" name="Freeform 466"/>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0" name="Freeform 467"/>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1" name="Freeform 468"/>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2" name="Freeform 469"/>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3" name="Freeform 470"/>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4" name="Freeform 471"/>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5" name="Freeform 472"/>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6" name="Freeform 473"/>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7" name="Freeform 474"/>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8" name="Freeform 475"/>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09" name="Freeform 476"/>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0" name="Freeform 477"/>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1" name="Freeform 478"/>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2" name="Freeform 479"/>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3" name="Freeform 480"/>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4" name="Freeform 481"/>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5" name="Freeform 482"/>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6" name="Freeform 483"/>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7" name="Freeform 484"/>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8" name="Freeform 485"/>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19" name="Freeform 486"/>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20" name="Freeform 48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21" name="Freeform 488"/>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22" name="Freeform 48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23" name="Freeform 49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24" name="Freeform 49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25" name="Oval 492"/>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926" name="Freeform 493"/>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27" name="Freeform 494"/>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28" name="Freeform 495"/>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29" name="Freeform 496"/>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0" name="Freeform 497"/>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1" name="Freeform 498"/>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2" name="Freeform 499"/>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3" name="Freeform 500"/>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4" name="Freeform 501"/>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5" name="Freeform 502"/>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6" name="Freeform 503"/>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7" name="Freeform 504"/>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8" name="Freeform 505"/>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39" name="Freeform 506"/>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0" name="Freeform 507"/>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1" name="Freeform 508"/>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2" name="Freeform 509"/>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3" name="Freeform 510"/>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4" name="Freeform 511"/>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5" name="Freeform 512"/>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6" name="Freeform 513"/>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7" name="Freeform 514"/>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8" name="Freeform 515"/>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49" name="Freeform 516"/>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0" name="Freeform 517"/>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1" name="Freeform 518"/>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2" name="Freeform 519"/>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3" name="Freeform 520"/>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4" name="Freeform 52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5" name="Freeform 522"/>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6" name="Freeform 523"/>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7" name="Freeform 524"/>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8" name="Freeform 525"/>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59" name="Freeform 526"/>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0" name="Freeform 527"/>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1" name="Freeform 528"/>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2" name="Freeform 529"/>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3" name="Freeform 530"/>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4" name="Freeform 531"/>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5" name="Freeform 532"/>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6" name="Freeform 533"/>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7" name="Freeform 534"/>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8" name="Freeform 535"/>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69" name="Freeform 536"/>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0" name="Freeform 537"/>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1" name="Freeform 538"/>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2" name="Freeform 539"/>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3" name="Freeform 540"/>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4" name="Freeform 541"/>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5" name="Freeform 542"/>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6" name="Freeform 543"/>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7" name="Freeform 544"/>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8" name="Freeform 545"/>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79" name="Freeform 546"/>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0" name="Freeform 547"/>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1" name="Freeform 548"/>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2" name="Freeform 549"/>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3" name="Freeform 550"/>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4" name="Freeform 551"/>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5" name="Freeform 552"/>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6" name="Freeform 553"/>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7" name="Freeform 554"/>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8" name="Freeform 555"/>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89" name="Freeform 556"/>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0" name="Freeform 557"/>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1" name="Freeform 558"/>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2" name="Freeform 559"/>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3" name="Freeform 560"/>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4" name="Freeform 56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5" name="Freeform 562"/>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6" name="Freeform 563"/>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7" name="Freeform 564"/>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8" name="Freeform 565"/>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999" name="Freeform 566"/>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0" name="Freeform 567"/>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1" name="Freeform 568"/>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2" name="Freeform 569"/>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3" name="Freeform 570"/>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4" name="Freeform 571"/>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5" name="Freeform 572"/>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6" name="Freeform 573"/>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7" name="Freeform 574"/>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8" name="Freeform 575"/>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09" name="Freeform 576"/>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0" name="Freeform 577"/>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1" name="Freeform 578"/>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2" name="Freeform 579"/>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3" name="Freeform 580"/>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4" name="Freeform 581"/>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5" name="Freeform 582"/>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6" name="Freeform 583"/>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7" name="Freeform 584"/>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8" name="Freeform 585"/>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19" name="Freeform 586"/>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20" name="Freeform 587"/>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21" name="Freeform 588"/>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22" name="Freeform 589"/>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23" name="Freeform 59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24" name="Freeform 591"/>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25" name="Freeform 59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26" name="Freeform 59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27" name="Freeform 59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28" name="Oval 595"/>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5029" name="Freeform 596"/>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0" name="Freeform 597"/>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1" name="Freeform 598"/>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2" name="Freeform 599"/>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3" name="Freeform 600"/>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4" name="Freeform 601"/>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5" name="Freeform 602"/>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6" name="Freeform 603"/>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7" name="Freeform 604"/>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8" name="Freeform 605"/>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39" name="Freeform 606"/>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0" name="Freeform 607"/>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1" name="Freeform 608"/>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2" name="Freeform 609"/>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3" name="Freeform 610"/>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4" name="Freeform 611"/>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5" name="Freeform 612"/>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6" name="Freeform 613"/>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7" name="Freeform 614"/>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8" name="Freeform 615"/>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49" name="Freeform 616"/>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0" name="Freeform 617"/>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1" name="Freeform 618"/>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2" name="Freeform 619"/>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3" name="Freeform 620"/>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4" name="Freeform 621"/>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5" name="Freeform 622"/>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6" name="Freeform 623"/>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7" name="Freeform 62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8" name="Freeform 625"/>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59" name="Freeform 626"/>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0" name="Freeform 627"/>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1" name="Freeform 628"/>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2" name="Freeform 629"/>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3" name="Freeform 630"/>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4" name="Freeform 631"/>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5" name="Freeform 632"/>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6" name="Freeform 633"/>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7" name="Freeform 634"/>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8" name="Freeform 635"/>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69" name="Freeform 636"/>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0" name="Freeform 637"/>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1" name="Freeform 638"/>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2" name="Freeform 639"/>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3" name="Freeform 640"/>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4" name="Freeform 641"/>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5" name="Freeform 642"/>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6" name="Freeform 643"/>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7" name="Freeform 644"/>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8" name="Freeform 645"/>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79" name="Freeform 646"/>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0" name="Freeform 647"/>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1" name="Freeform 648"/>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2" name="Freeform 649"/>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3" name="Freeform 650"/>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4" name="Freeform 651"/>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5" name="Freeform 652"/>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6" name="Freeform 653"/>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7" name="Freeform 654"/>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8" name="Freeform 655"/>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89" name="Freeform 656"/>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90" name="Freeform 657"/>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91" name="Freeform 658"/>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92" name="Freeform 659"/>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93" name="Freeform 660"/>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94" name="Freeform 661"/>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95" name="Freeform 662"/>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5096" name="Freeform 663"/>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grpSp>
        <p:nvGrpSpPr>
          <p:cNvPr id="4" name="Group 336"/>
          <p:cNvGrpSpPr>
            <a:grpSpLocks noChangeAspect="1"/>
          </p:cNvGrpSpPr>
          <p:nvPr/>
        </p:nvGrpSpPr>
        <p:grpSpPr bwMode="auto">
          <a:xfrm>
            <a:off x="9163051" y="2268539"/>
            <a:ext cx="682625" cy="763587"/>
            <a:chOff x="5109" y="1269"/>
            <a:chExt cx="637" cy="633"/>
          </a:xfrm>
        </p:grpSpPr>
        <p:sp>
          <p:nvSpPr>
            <p:cNvPr id="93885" name="Oval 664"/>
            <p:cNvSpPr>
              <a:spLocks noChangeAspect="1" noChangeArrowheads="1"/>
            </p:cNvSpPr>
            <p:nvPr/>
          </p:nvSpPr>
          <p:spPr bwMode="auto">
            <a:xfrm>
              <a:off x="5109" y="1269"/>
              <a:ext cx="637" cy="63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nvGrpSpPr>
            <p:cNvPr id="93886" name="Group 665"/>
            <p:cNvGrpSpPr>
              <a:grpSpLocks noChangeAspect="1"/>
            </p:cNvGrpSpPr>
            <p:nvPr/>
          </p:nvGrpSpPr>
          <p:grpSpPr bwMode="auto">
            <a:xfrm>
              <a:off x="5132" y="1366"/>
              <a:ext cx="549" cy="446"/>
              <a:chOff x="2175" y="1535"/>
              <a:chExt cx="1391" cy="1228"/>
            </a:xfrm>
          </p:grpSpPr>
          <p:sp>
            <p:nvSpPr>
              <p:cNvPr id="93887" name="Freeform 66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88" name="Freeform 667"/>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89" name="Freeform 668"/>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0" name="Freeform 669"/>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1" name="Freeform 670"/>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2" name="Freeform 671"/>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3" name="Freeform 672"/>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4" name="Freeform 673"/>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5" name="Freeform 674"/>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6" name="Freeform 675"/>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7" name="Freeform 676"/>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8" name="Freeform 677"/>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99" name="Freeform 678"/>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0" name="Freeform 679"/>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1" name="Freeform 680"/>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2" name="Freeform 681"/>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3" name="Freeform 682"/>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4" name="Freeform 683"/>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5" name="Freeform 684"/>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6" name="Freeform 685"/>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7" name="Freeform 686"/>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8" name="Freeform 687"/>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09" name="Freeform 688"/>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0" name="Freeform 689"/>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1" name="Freeform 690"/>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2" name="Freeform 691"/>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3" name="Freeform 692"/>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4" name="Freeform 693"/>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5" name="Freeform 694"/>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6" name="Freeform 69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7" name="Freeform 696"/>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8" name="Freeform 69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19" name="Freeform 69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20" name="Freeform 69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21" name="Oval 700"/>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922" name="Freeform 701"/>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23" name="Freeform 702"/>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24" name="Freeform 703"/>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25" name="Freeform 704"/>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26" name="Freeform 705"/>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27" name="Freeform 706"/>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28" name="Freeform 707"/>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29" name="Freeform 708"/>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0" name="Freeform 709"/>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1" name="Freeform 710"/>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2" name="Freeform 711"/>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3" name="Freeform 712"/>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4" name="Freeform 713"/>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5" name="Freeform 714"/>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6" name="Freeform 715"/>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7" name="Freeform 716"/>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8" name="Freeform 717"/>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39" name="Freeform 718"/>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0" name="Freeform 719"/>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1" name="Freeform 720"/>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2" name="Freeform 721"/>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3" name="Freeform 722"/>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4" name="Freeform 723"/>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5" name="Freeform 724"/>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6" name="Freeform 725"/>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7" name="Freeform 726"/>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8" name="Freeform 727"/>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49" name="Freeform 728"/>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0" name="Freeform 72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1" name="Freeform 730"/>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2" name="Freeform 731"/>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3" name="Freeform 732"/>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4" name="Freeform 733"/>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5" name="Freeform 734"/>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6" name="Freeform 735"/>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7" name="Freeform 736"/>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8" name="Freeform 737"/>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59" name="Freeform 738"/>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0" name="Freeform 739"/>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1" name="Freeform 740"/>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2" name="Freeform 741"/>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3" name="Freeform 742"/>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4" name="Freeform 743"/>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5" name="Freeform 744"/>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6" name="Freeform 745"/>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7" name="Freeform 746"/>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8" name="Freeform 747"/>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69" name="Freeform 748"/>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0" name="Freeform 749"/>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1" name="Freeform 750"/>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2" name="Freeform 751"/>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3" name="Freeform 752"/>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4" name="Freeform 753"/>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5" name="Freeform 754"/>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6" name="Freeform 755"/>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7" name="Freeform 756"/>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8" name="Freeform 757"/>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79" name="Freeform 758"/>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0" name="Freeform 759"/>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1" name="Freeform 760"/>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2" name="Freeform 761"/>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3" name="Freeform 762"/>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4" name="Freeform 763"/>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5" name="Freeform 764"/>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6" name="Freeform 765"/>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7" name="Freeform 766"/>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8" name="Freeform 767"/>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89" name="Freeform 768"/>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0" name="Freeform 76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1" name="Freeform 770"/>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2" name="Freeform 771"/>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3" name="Freeform 772"/>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4" name="Freeform 773"/>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5" name="Freeform 774"/>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6" name="Freeform 775"/>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7" name="Freeform 776"/>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8" name="Freeform 777"/>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999" name="Freeform 778"/>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0" name="Freeform 779"/>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1" name="Freeform 780"/>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2" name="Freeform 781"/>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3" name="Freeform 782"/>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4" name="Freeform 783"/>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5" name="Freeform 784"/>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6" name="Freeform 785"/>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7" name="Freeform 786"/>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8" name="Freeform 787"/>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09" name="Freeform 788"/>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0" name="Freeform 789"/>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1" name="Freeform 790"/>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2" name="Freeform 791"/>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3" name="Freeform 792"/>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4" name="Freeform 793"/>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5" name="Freeform 794"/>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6" name="Freeform 795"/>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7" name="Freeform 796"/>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8" name="Freeform 797"/>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19" name="Freeform 79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20" name="Freeform 799"/>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21" name="Freeform 80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22" name="Freeform 80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23" name="Freeform 80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24" name="Oval 803"/>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025" name="Freeform 804"/>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26" name="Freeform 805"/>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27" name="Freeform 806"/>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28" name="Freeform 807"/>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29" name="Freeform 808"/>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0" name="Freeform 809"/>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1" name="Freeform 810"/>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2" name="Freeform 811"/>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3" name="Freeform 812"/>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4" name="Freeform 813"/>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5" name="Freeform 814"/>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6" name="Freeform 815"/>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7" name="Freeform 816"/>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8" name="Freeform 817"/>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39" name="Freeform 818"/>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0" name="Freeform 819"/>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1" name="Freeform 820"/>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2" name="Freeform 821"/>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3" name="Freeform 822"/>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4" name="Freeform 823"/>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5" name="Freeform 824"/>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6" name="Freeform 825"/>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7" name="Freeform 826"/>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8" name="Freeform 827"/>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49" name="Freeform 828"/>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0" name="Freeform 829"/>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1" name="Freeform 830"/>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2" name="Freeform 831"/>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3" name="Freeform 83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4" name="Freeform 833"/>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5" name="Freeform 834"/>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6" name="Freeform 835"/>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7" name="Freeform 836"/>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8" name="Freeform 837"/>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59" name="Freeform 838"/>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0" name="Freeform 839"/>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1" name="Freeform 840"/>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2" name="Freeform 841"/>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3" name="Freeform 842"/>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4" name="Freeform 843"/>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5" name="Freeform 844"/>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6" name="Freeform 845"/>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7" name="Freeform 846"/>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8" name="Freeform 847"/>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69" name="Freeform 848"/>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0" name="Freeform 849"/>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1" name="Freeform 850"/>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2" name="Freeform 851"/>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3" name="Freeform 852"/>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4" name="Freeform 853"/>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5" name="Freeform 854"/>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6" name="Freeform 855"/>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7" name="Freeform 856"/>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8" name="Freeform 857"/>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79" name="Freeform 858"/>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0" name="Freeform 859"/>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1" name="Freeform 860"/>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2" name="Freeform 861"/>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3" name="Freeform 862"/>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4" name="Freeform 863"/>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5" name="Freeform 864"/>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6" name="Freeform 865"/>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7" name="Freeform 866"/>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8" name="Freeform 867"/>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89" name="Freeform 868"/>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0" name="Freeform 869"/>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1" name="Freeform 870"/>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2" name="Freeform 871"/>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3" name="Freeform 87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4" name="Freeform 873"/>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5" name="Freeform 874"/>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6" name="Freeform 875"/>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7" name="Freeform 876"/>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8" name="Freeform 877"/>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099" name="Freeform 878"/>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0" name="Freeform 879"/>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1" name="Freeform 880"/>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2" name="Freeform 881"/>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3" name="Freeform 882"/>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4" name="Freeform 883"/>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5" name="Freeform 884"/>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6" name="Freeform 885"/>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7" name="Freeform 886"/>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8" name="Freeform 887"/>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09" name="Freeform 888"/>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0" name="Freeform 889"/>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1" name="Freeform 890"/>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2" name="Freeform 891"/>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3" name="Freeform 892"/>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4" name="Freeform 893"/>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5" name="Freeform 894"/>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6" name="Freeform 895"/>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7" name="Freeform 896"/>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8" name="Freeform 897"/>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19" name="Freeform 898"/>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20" name="Freeform 899"/>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21" name="Freeform 900"/>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22" name="Freeform 90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23" name="Freeform 902"/>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24" name="Freeform 90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25" name="Freeform 90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26" name="Freeform 90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27" name="Oval 906"/>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128" name="Freeform 907"/>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29" name="Freeform 908"/>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0" name="Freeform 909"/>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1" name="Freeform 910"/>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2" name="Freeform 911"/>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3" name="Freeform 912"/>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4" name="Freeform 913"/>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5" name="Freeform 914"/>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6" name="Freeform 915"/>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7" name="Freeform 916"/>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8" name="Freeform 917"/>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39" name="Freeform 918"/>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0" name="Freeform 919"/>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1" name="Freeform 920"/>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2" name="Freeform 921"/>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3" name="Freeform 922"/>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4" name="Freeform 923"/>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5" name="Freeform 924"/>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6" name="Freeform 925"/>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7" name="Freeform 926"/>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8" name="Freeform 927"/>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49" name="Freeform 928"/>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0" name="Freeform 929"/>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1" name="Freeform 930"/>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2" name="Freeform 931"/>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3" name="Freeform 932"/>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4" name="Freeform 933"/>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5" name="Freeform 934"/>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6" name="Freeform 93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7" name="Freeform 936"/>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8" name="Freeform 937"/>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59" name="Freeform 938"/>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0" name="Freeform 939"/>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1" name="Freeform 940"/>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2" name="Freeform 941"/>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3" name="Freeform 942"/>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4" name="Freeform 943"/>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5" name="Freeform 944"/>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6" name="Freeform 945"/>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7" name="Freeform 946"/>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8" name="Freeform 947"/>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69" name="Freeform 948"/>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0" name="Freeform 949"/>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1" name="Freeform 950"/>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2" name="Freeform 951"/>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3" name="Freeform 952"/>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4" name="Freeform 953"/>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5" name="Freeform 954"/>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6" name="Freeform 955"/>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7" name="Freeform 956"/>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8" name="Freeform 957"/>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79" name="Freeform 958"/>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0" name="Freeform 959"/>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1" name="Freeform 960"/>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2" name="Freeform 961"/>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3" name="Freeform 962"/>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4" name="Freeform 963"/>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5" name="Freeform 964"/>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6" name="Freeform 965"/>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7" name="Freeform 966"/>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8" name="Freeform 967"/>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89" name="Freeform 968"/>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0" name="Freeform 969"/>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1" name="Freeform 970"/>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2" name="Freeform 971"/>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3" name="Freeform 972"/>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4" name="Freeform 973"/>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5" name="Freeform 974"/>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6" name="Freeform 97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7" name="Freeform 976"/>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8" name="Freeform 977"/>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199" name="Freeform 978"/>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0" name="Freeform 979"/>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1" name="Freeform 980"/>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2" name="Freeform 981"/>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3" name="Freeform 982"/>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4" name="Freeform 983"/>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5" name="Freeform 984"/>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6" name="Freeform 985"/>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7" name="Freeform 986"/>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8" name="Freeform 987"/>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09" name="Freeform 988"/>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0" name="Freeform 989"/>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1" name="Freeform 990"/>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2" name="Freeform 991"/>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3" name="Freeform 992"/>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4" name="Freeform 993"/>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5" name="Freeform 994"/>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6" name="Freeform 995"/>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7" name="Freeform 996"/>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8" name="Freeform 997"/>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19" name="Freeform 998"/>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0" name="Freeform 999"/>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1" name="Freeform 1000"/>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2" name="Freeform 1001"/>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3" name="Freeform 1002"/>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4" name="Freeform 1003"/>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5" name="Freeform 100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6" name="Freeform 1005"/>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7" name="Freeform 100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8" name="Freeform 100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29" name="Freeform 100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30" name="Oval 1009"/>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231" name="Freeform 1010"/>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32" name="Freeform 1011"/>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33" name="Freeform 1012"/>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34" name="Freeform 1013"/>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35" name="Freeform 1014"/>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36" name="Freeform 1015"/>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37" name="Freeform 1016"/>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38" name="Freeform 1017"/>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39" name="Freeform 1018"/>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0" name="Freeform 1019"/>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1" name="Freeform 1020"/>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2" name="Freeform 1021"/>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3" name="Freeform 1022"/>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4" name="Freeform 1023"/>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5" name="Freeform 0"/>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6" name="Freeform 1"/>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7" name="Freeform 2"/>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8" name="Freeform 3"/>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49" name="Freeform 4"/>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0" name="Freeform 5"/>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1" name="Freeform 6"/>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2" name="Freeform 7"/>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3" name="Freeform 8"/>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4" name="Freeform 9"/>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5" name="Freeform 10"/>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6" name="Freeform 11"/>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7" name="Freeform 12"/>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8" name="Freeform 13"/>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59" name="Freeform 1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0" name="Freeform 15"/>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1" name="Freeform 16"/>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2" name="Freeform 17"/>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3" name="Freeform 18"/>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4" name="Freeform 19"/>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5" name="Freeform 20"/>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6" name="Freeform 21"/>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7" name="Freeform 22"/>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8" name="Freeform 23"/>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69" name="Freeform 24"/>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0" name="Freeform 25"/>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1" name="Freeform 26"/>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2" name="Freeform 27"/>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3" name="Freeform 28"/>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4" name="Freeform 29"/>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5" name="Freeform 30"/>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6" name="Freeform 31"/>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7" name="Freeform 32"/>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8" name="Freeform 33"/>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79" name="Freeform 34"/>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0" name="Freeform 35"/>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1" name="Freeform 36"/>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2" name="Freeform 37"/>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3" name="Freeform 38"/>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4" name="Freeform 39"/>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5" name="Freeform 4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6" name="Freeform 41"/>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7" name="Freeform 42"/>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8" name="Freeform 43"/>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89" name="Freeform 44"/>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0" name="Freeform 45"/>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1" name="Freeform 46"/>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2" name="Freeform 47"/>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3" name="Freeform 48"/>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4" name="Freeform 49"/>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5" name="Freeform 50"/>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6" name="Freeform 51"/>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7" name="Freeform 52"/>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8" name="Freeform 53"/>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299" name="Freeform 54"/>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0" name="Freeform 55"/>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1" name="Freeform 56"/>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2" name="Freeform 57"/>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3" name="Freeform 58"/>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4" name="Freeform 59"/>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5" name="Freeform 60"/>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6" name="Freeform 61"/>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7" name="Freeform 62"/>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8" name="Freeform 63"/>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09" name="Freeform 64"/>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0" name="Freeform 65"/>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1" name="Freeform 66"/>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2" name="Freeform 67"/>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3" name="Freeform 68"/>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4" name="Freeform 6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5" name="Freeform 70"/>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6" name="Freeform 7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7" name="Freeform 7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8" name="Freeform 7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19" name="Oval 74"/>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320" name="Freeform 75"/>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21" name="Freeform 76"/>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22" name="Freeform 77"/>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23" name="Freeform 78"/>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24" name="Freeform 79"/>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25" name="Freeform 80"/>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26" name="Freeform 81"/>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27" name="Freeform 82"/>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28" name="Freeform 83"/>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29" name="Freeform 84"/>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0" name="Freeform 85"/>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1" name="Freeform 86"/>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2" name="Freeform 87"/>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3" name="Freeform 88"/>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4" name="Freeform 89"/>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5" name="Freeform 90"/>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6" name="Freeform 91"/>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7" name="Freeform 92"/>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8" name="Freeform 93"/>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39" name="Freeform 94"/>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0" name="Freeform 95"/>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1" name="Freeform 96"/>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2" name="Freeform 97"/>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3" name="Freeform 98"/>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4" name="Freeform 99"/>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5" name="Freeform 100"/>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6" name="Freeform 101"/>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7" name="Freeform 102"/>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8" name="Freeform 10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49" name="Freeform 104"/>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0" name="Freeform 105"/>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1" name="Freeform 106"/>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2" name="Freeform 107"/>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3" name="Freeform 108"/>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4" name="Freeform 109"/>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5" name="Freeform 110"/>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6" name="Freeform 111"/>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7" name="Freeform 112"/>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8" name="Freeform 113"/>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59" name="Freeform 114"/>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0" name="Freeform 115"/>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1" name="Freeform 116"/>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2" name="Freeform 117"/>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3" name="Freeform 118"/>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4" name="Freeform 119"/>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5" name="Freeform 120"/>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6" name="Freeform 121"/>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7" name="Freeform 122"/>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8" name="Freeform 123"/>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69" name="Freeform 124"/>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0" name="Freeform 125"/>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1" name="Freeform 126"/>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2" name="Freeform 127"/>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3" name="Freeform 128"/>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4" name="Freeform 129"/>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5" name="Freeform 130"/>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6" name="Freeform 131"/>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7" name="Freeform 132"/>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8" name="Freeform 133"/>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79" name="Freeform 134"/>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0" name="Freeform 135"/>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1" name="Freeform 136"/>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2" name="Freeform 137"/>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3" name="Freeform 138"/>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4" name="Freeform 139"/>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5" name="Freeform 140"/>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6" name="Freeform 141"/>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7" name="Freeform 142"/>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8" name="Freeform 14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89" name="Freeform 144"/>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0" name="Freeform 145"/>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1" name="Freeform 146"/>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2" name="Freeform 147"/>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3" name="Freeform 148"/>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4" name="Freeform 149"/>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5" name="Freeform 150"/>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6" name="Freeform 151"/>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7" name="Freeform 152"/>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8" name="Freeform 153"/>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399" name="Freeform 154"/>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0" name="Freeform 155"/>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1" name="Freeform 156"/>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2" name="Freeform 157"/>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3" name="Freeform 158"/>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4" name="Freeform 159"/>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5" name="Freeform 160"/>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6" name="Freeform 161"/>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7" name="Freeform 162"/>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8" name="Freeform 163"/>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09" name="Freeform 164"/>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0" name="Freeform 165"/>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1" name="Freeform 166"/>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2" name="Freeform 167"/>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3" name="Freeform 168"/>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4" name="Freeform 169"/>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5" name="Freeform 170"/>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6" name="Freeform 171"/>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7" name="Freeform 17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8" name="Freeform 173"/>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19" name="Freeform 17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20" name="Freeform 17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21" name="Freeform 176"/>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22" name="Oval 177"/>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4423" name="Freeform 178"/>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24" name="Freeform 179"/>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25" name="Freeform 180"/>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26" name="Freeform 181"/>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27" name="Freeform 182"/>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28" name="Freeform 183"/>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29" name="Freeform 184"/>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0" name="Freeform 185"/>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1" name="Freeform 186"/>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2" name="Freeform 187"/>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3" name="Freeform 188"/>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4" name="Freeform 189"/>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5" name="Freeform 190"/>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6" name="Freeform 191"/>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7" name="Freeform 192"/>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8" name="Freeform 193"/>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39" name="Freeform 194"/>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0" name="Freeform 195"/>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1" name="Freeform 196"/>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2" name="Freeform 197"/>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3" name="Freeform 198"/>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4" name="Freeform 199"/>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5" name="Freeform 200"/>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6" name="Freeform 201"/>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7" name="Freeform 202"/>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8" name="Freeform 203"/>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49" name="Freeform 204"/>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0" name="Freeform 205"/>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1" name="Freeform 20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2" name="Freeform 207"/>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3" name="Freeform 208"/>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4" name="Freeform 209"/>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5" name="Freeform 210"/>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6" name="Freeform 211"/>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7" name="Freeform 212"/>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8" name="Freeform 213"/>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59" name="Freeform 214"/>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0" name="Freeform 215"/>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1" name="Freeform 216"/>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2" name="Freeform 217"/>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3" name="Freeform 218"/>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4" name="Freeform 219"/>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5" name="Freeform 220"/>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6" name="Freeform 221"/>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7" name="Freeform 222"/>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8" name="Freeform 223"/>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69" name="Freeform 224"/>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0" name="Freeform 225"/>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1" name="Freeform 226"/>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2" name="Freeform 227"/>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3" name="Freeform 228"/>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4" name="Freeform 229"/>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5" name="Freeform 230"/>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6" name="Freeform 231"/>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7" name="Freeform 232"/>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8" name="Freeform 233"/>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79" name="Freeform 234"/>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0" name="Freeform 235"/>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1" name="Freeform 236"/>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2" name="Freeform 237"/>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3" name="Freeform 238"/>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4" name="Freeform 239"/>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5" name="Freeform 240"/>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6" name="Freeform 241"/>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7" name="Freeform 242"/>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8" name="Freeform 243"/>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89" name="Freeform 244"/>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4490" name="Freeform 245"/>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grpSp>
        <p:nvGrpSpPr>
          <p:cNvPr id="6" name="Group 335"/>
          <p:cNvGrpSpPr>
            <a:grpSpLocks noChangeAspect="1"/>
          </p:cNvGrpSpPr>
          <p:nvPr/>
        </p:nvGrpSpPr>
        <p:grpSpPr bwMode="auto">
          <a:xfrm>
            <a:off x="9048751" y="3729039"/>
            <a:ext cx="684213" cy="763587"/>
            <a:chOff x="5157" y="2157"/>
            <a:chExt cx="637" cy="633"/>
          </a:xfrm>
        </p:grpSpPr>
        <p:sp>
          <p:nvSpPr>
            <p:cNvPr id="93854" name="Oval 277"/>
            <p:cNvSpPr>
              <a:spLocks noChangeAspect="1" noChangeArrowheads="1"/>
            </p:cNvSpPr>
            <p:nvPr/>
          </p:nvSpPr>
          <p:spPr bwMode="auto">
            <a:xfrm>
              <a:off x="5157" y="2157"/>
              <a:ext cx="637" cy="63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nvGrpSpPr>
            <p:cNvPr id="93855" name="Group 279"/>
            <p:cNvGrpSpPr>
              <a:grpSpLocks noChangeAspect="1"/>
            </p:cNvGrpSpPr>
            <p:nvPr/>
          </p:nvGrpSpPr>
          <p:grpSpPr bwMode="auto">
            <a:xfrm rot="1249668">
              <a:off x="5306" y="2413"/>
              <a:ext cx="77" cy="79"/>
              <a:chOff x="4285" y="2662"/>
              <a:chExt cx="77" cy="79"/>
            </a:xfrm>
          </p:grpSpPr>
          <p:sp>
            <p:nvSpPr>
              <p:cNvPr id="93883" name="AutoShape 280"/>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84" name="Oval 281"/>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56" name="Group 282"/>
            <p:cNvGrpSpPr>
              <a:grpSpLocks noChangeAspect="1"/>
            </p:cNvGrpSpPr>
            <p:nvPr/>
          </p:nvGrpSpPr>
          <p:grpSpPr bwMode="auto">
            <a:xfrm rot="-1753252">
              <a:off x="5338" y="2315"/>
              <a:ext cx="77" cy="79"/>
              <a:chOff x="4285" y="2662"/>
              <a:chExt cx="77" cy="79"/>
            </a:xfrm>
          </p:grpSpPr>
          <p:sp>
            <p:nvSpPr>
              <p:cNvPr id="93881" name="AutoShape 283"/>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82" name="Oval 284"/>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57" name="Group 285"/>
            <p:cNvGrpSpPr>
              <a:grpSpLocks noChangeAspect="1"/>
            </p:cNvGrpSpPr>
            <p:nvPr/>
          </p:nvGrpSpPr>
          <p:grpSpPr bwMode="auto">
            <a:xfrm rot="1918005">
              <a:off x="5434" y="2411"/>
              <a:ext cx="77" cy="79"/>
              <a:chOff x="4285" y="2662"/>
              <a:chExt cx="77" cy="79"/>
            </a:xfrm>
          </p:grpSpPr>
          <p:sp>
            <p:nvSpPr>
              <p:cNvPr id="93879" name="AutoShape 286"/>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80" name="Oval 287"/>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58" name="Group 288"/>
            <p:cNvGrpSpPr>
              <a:grpSpLocks noChangeAspect="1"/>
            </p:cNvGrpSpPr>
            <p:nvPr/>
          </p:nvGrpSpPr>
          <p:grpSpPr bwMode="auto">
            <a:xfrm rot="1918005">
              <a:off x="5391" y="2502"/>
              <a:ext cx="77" cy="79"/>
              <a:chOff x="4285" y="2662"/>
              <a:chExt cx="77" cy="79"/>
            </a:xfrm>
          </p:grpSpPr>
          <p:sp>
            <p:nvSpPr>
              <p:cNvPr id="93877" name="AutoShape 289"/>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78" name="Oval 290"/>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59" name="Group 291"/>
            <p:cNvGrpSpPr>
              <a:grpSpLocks noChangeAspect="1"/>
            </p:cNvGrpSpPr>
            <p:nvPr/>
          </p:nvGrpSpPr>
          <p:grpSpPr bwMode="auto">
            <a:xfrm>
              <a:off x="5463" y="2309"/>
              <a:ext cx="77" cy="79"/>
              <a:chOff x="4285" y="2662"/>
              <a:chExt cx="77" cy="79"/>
            </a:xfrm>
          </p:grpSpPr>
          <p:sp>
            <p:nvSpPr>
              <p:cNvPr id="93875" name="AutoShape 292"/>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76" name="Oval 293"/>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60" name="Group 294"/>
            <p:cNvGrpSpPr>
              <a:grpSpLocks noChangeAspect="1"/>
            </p:cNvGrpSpPr>
            <p:nvPr/>
          </p:nvGrpSpPr>
          <p:grpSpPr bwMode="auto">
            <a:xfrm rot="1249668">
              <a:off x="5402" y="2509"/>
              <a:ext cx="77" cy="79"/>
              <a:chOff x="4285" y="2662"/>
              <a:chExt cx="77" cy="79"/>
            </a:xfrm>
          </p:grpSpPr>
          <p:sp>
            <p:nvSpPr>
              <p:cNvPr id="93873" name="AutoShape 295"/>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74" name="Oval 296"/>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61" name="Group 297"/>
            <p:cNvGrpSpPr>
              <a:grpSpLocks noChangeAspect="1"/>
            </p:cNvGrpSpPr>
            <p:nvPr/>
          </p:nvGrpSpPr>
          <p:grpSpPr bwMode="auto">
            <a:xfrm rot="-1753252">
              <a:off x="5434" y="2411"/>
              <a:ext cx="77" cy="79"/>
              <a:chOff x="4285" y="2662"/>
              <a:chExt cx="77" cy="79"/>
            </a:xfrm>
          </p:grpSpPr>
          <p:sp>
            <p:nvSpPr>
              <p:cNvPr id="93871" name="AutoShape 298"/>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72" name="Oval 299"/>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62" name="Group 300"/>
            <p:cNvGrpSpPr>
              <a:grpSpLocks noChangeAspect="1"/>
            </p:cNvGrpSpPr>
            <p:nvPr/>
          </p:nvGrpSpPr>
          <p:grpSpPr bwMode="auto">
            <a:xfrm rot="1918005">
              <a:off x="5530" y="2507"/>
              <a:ext cx="77" cy="79"/>
              <a:chOff x="4285" y="2662"/>
              <a:chExt cx="77" cy="79"/>
            </a:xfrm>
          </p:grpSpPr>
          <p:sp>
            <p:nvSpPr>
              <p:cNvPr id="93869" name="AutoShape 301"/>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70" name="Oval 302"/>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63" name="Group 303"/>
            <p:cNvGrpSpPr>
              <a:grpSpLocks noChangeAspect="1"/>
            </p:cNvGrpSpPr>
            <p:nvPr/>
          </p:nvGrpSpPr>
          <p:grpSpPr bwMode="auto">
            <a:xfrm rot="1918005">
              <a:off x="5487" y="2598"/>
              <a:ext cx="77" cy="79"/>
              <a:chOff x="4285" y="2662"/>
              <a:chExt cx="77" cy="79"/>
            </a:xfrm>
          </p:grpSpPr>
          <p:sp>
            <p:nvSpPr>
              <p:cNvPr id="93867" name="AutoShape 304"/>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68" name="Oval 305"/>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64" name="Group 306"/>
            <p:cNvGrpSpPr>
              <a:grpSpLocks noChangeAspect="1"/>
            </p:cNvGrpSpPr>
            <p:nvPr/>
          </p:nvGrpSpPr>
          <p:grpSpPr bwMode="auto">
            <a:xfrm>
              <a:off x="5559" y="2405"/>
              <a:ext cx="77" cy="79"/>
              <a:chOff x="4285" y="2662"/>
              <a:chExt cx="77" cy="79"/>
            </a:xfrm>
          </p:grpSpPr>
          <p:sp>
            <p:nvSpPr>
              <p:cNvPr id="93865" name="AutoShape 307"/>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66" name="Oval 308"/>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sp>
        <p:nvSpPr>
          <p:cNvPr id="407892" name="Freeform 340"/>
          <p:cNvSpPr>
            <a:spLocks/>
          </p:cNvSpPr>
          <p:nvPr/>
        </p:nvSpPr>
        <p:spPr bwMode="auto">
          <a:xfrm rot="20782380">
            <a:off x="8715376" y="2032000"/>
            <a:ext cx="384175" cy="431800"/>
          </a:xfrm>
          <a:custGeom>
            <a:avLst/>
            <a:gdLst>
              <a:gd name="T0" fmla="*/ 0 w 168"/>
              <a:gd name="T1" fmla="*/ 0 h 152"/>
              <a:gd name="T2" fmla="*/ 2147483646 w 168"/>
              <a:gd name="T3" fmla="*/ 2147483646 h 152"/>
              <a:gd name="T4" fmla="*/ 2147483646 w 168"/>
              <a:gd name="T5" fmla="*/ 2147483646 h 152"/>
              <a:gd name="T6" fmla="*/ 0 60000 65536"/>
              <a:gd name="T7" fmla="*/ 0 60000 65536"/>
              <a:gd name="T8" fmla="*/ 0 60000 65536"/>
              <a:gd name="T9" fmla="*/ 0 w 168"/>
              <a:gd name="T10" fmla="*/ 0 h 152"/>
              <a:gd name="T11" fmla="*/ 168 w 168"/>
              <a:gd name="T12" fmla="*/ 152 h 152"/>
            </a:gdLst>
            <a:ahLst/>
            <a:cxnLst>
              <a:cxn ang="T6">
                <a:pos x="T0" y="T1"/>
              </a:cxn>
              <a:cxn ang="T7">
                <a:pos x="T2" y="T3"/>
              </a:cxn>
              <a:cxn ang="T8">
                <a:pos x="T4" y="T5"/>
              </a:cxn>
            </a:cxnLst>
            <a:rect l="T9" t="T10" r="T11" b="T12"/>
            <a:pathLst>
              <a:path w="168" h="152">
                <a:moveTo>
                  <a:pt x="0" y="0"/>
                </a:moveTo>
                <a:cubicBezTo>
                  <a:pt x="42" y="27"/>
                  <a:pt x="84" y="55"/>
                  <a:pt x="112" y="80"/>
                </a:cubicBezTo>
                <a:cubicBezTo>
                  <a:pt x="140" y="105"/>
                  <a:pt x="157" y="133"/>
                  <a:pt x="168" y="152"/>
                </a:cubicBezTo>
              </a:path>
            </a:pathLst>
          </a:custGeom>
          <a:noFill/>
          <a:ln w="44450" cap="rnd">
            <a:solidFill>
              <a:schemeClr val="tx1"/>
            </a:solidFill>
            <a:prstDash val="sysDot"/>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07893" name="Freeform 341"/>
          <p:cNvSpPr>
            <a:spLocks/>
          </p:cNvSpPr>
          <p:nvPr/>
        </p:nvSpPr>
        <p:spPr bwMode="auto">
          <a:xfrm rot="2940416">
            <a:off x="9432132" y="3217070"/>
            <a:ext cx="481013" cy="358775"/>
          </a:xfrm>
          <a:custGeom>
            <a:avLst/>
            <a:gdLst>
              <a:gd name="T0" fmla="*/ 0 w 168"/>
              <a:gd name="T1" fmla="*/ 0 h 152"/>
              <a:gd name="T2" fmla="*/ 2147483646 w 168"/>
              <a:gd name="T3" fmla="*/ 2147483646 h 152"/>
              <a:gd name="T4" fmla="*/ 2147483646 w 168"/>
              <a:gd name="T5" fmla="*/ 2147483646 h 152"/>
              <a:gd name="T6" fmla="*/ 0 60000 65536"/>
              <a:gd name="T7" fmla="*/ 0 60000 65536"/>
              <a:gd name="T8" fmla="*/ 0 60000 65536"/>
              <a:gd name="T9" fmla="*/ 0 w 168"/>
              <a:gd name="T10" fmla="*/ 0 h 152"/>
              <a:gd name="T11" fmla="*/ 168 w 168"/>
              <a:gd name="T12" fmla="*/ 152 h 152"/>
            </a:gdLst>
            <a:ahLst/>
            <a:cxnLst>
              <a:cxn ang="T6">
                <a:pos x="T0" y="T1"/>
              </a:cxn>
              <a:cxn ang="T7">
                <a:pos x="T2" y="T3"/>
              </a:cxn>
              <a:cxn ang="T8">
                <a:pos x="T4" y="T5"/>
              </a:cxn>
            </a:cxnLst>
            <a:rect l="T9" t="T10" r="T11" b="T12"/>
            <a:pathLst>
              <a:path w="168" h="152">
                <a:moveTo>
                  <a:pt x="0" y="0"/>
                </a:moveTo>
                <a:cubicBezTo>
                  <a:pt x="42" y="27"/>
                  <a:pt x="84" y="55"/>
                  <a:pt x="112" y="80"/>
                </a:cubicBezTo>
                <a:cubicBezTo>
                  <a:pt x="140" y="105"/>
                  <a:pt x="157" y="133"/>
                  <a:pt x="168" y="152"/>
                </a:cubicBezTo>
              </a:path>
            </a:pathLst>
          </a:custGeom>
          <a:noFill/>
          <a:ln w="44450" cap="rnd">
            <a:solidFill>
              <a:schemeClr val="tx1"/>
            </a:solidFill>
            <a:prstDash val="sysDot"/>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07894" name="Freeform 342"/>
          <p:cNvSpPr>
            <a:spLocks/>
          </p:cNvSpPr>
          <p:nvPr/>
        </p:nvSpPr>
        <p:spPr bwMode="auto">
          <a:xfrm rot="5657670">
            <a:off x="8548688" y="4257676"/>
            <a:ext cx="349250" cy="581025"/>
          </a:xfrm>
          <a:custGeom>
            <a:avLst/>
            <a:gdLst>
              <a:gd name="T0" fmla="*/ 0 w 168"/>
              <a:gd name="T1" fmla="*/ 0 h 152"/>
              <a:gd name="T2" fmla="*/ 2147483646 w 168"/>
              <a:gd name="T3" fmla="*/ 2147483646 h 152"/>
              <a:gd name="T4" fmla="*/ 2147483646 w 168"/>
              <a:gd name="T5" fmla="*/ 2147483646 h 152"/>
              <a:gd name="T6" fmla="*/ 0 60000 65536"/>
              <a:gd name="T7" fmla="*/ 0 60000 65536"/>
              <a:gd name="T8" fmla="*/ 0 60000 65536"/>
              <a:gd name="T9" fmla="*/ 0 w 168"/>
              <a:gd name="T10" fmla="*/ 0 h 152"/>
              <a:gd name="T11" fmla="*/ 168 w 168"/>
              <a:gd name="T12" fmla="*/ 152 h 152"/>
            </a:gdLst>
            <a:ahLst/>
            <a:cxnLst>
              <a:cxn ang="T6">
                <a:pos x="T0" y="T1"/>
              </a:cxn>
              <a:cxn ang="T7">
                <a:pos x="T2" y="T3"/>
              </a:cxn>
              <a:cxn ang="T8">
                <a:pos x="T4" y="T5"/>
              </a:cxn>
            </a:cxnLst>
            <a:rect l="T9" t="T10" r="T11" b="T12"/>
            <a:pathLst>
              <a:path w="168" h="152">
                <a:moveTo>
                  <a:pt x="0" y="0"/>
                </a:moveTo>
                <a:cubicBezTo>
                  <a:pt x="42" y="27"/>
                  <a:pt x="84" y="55"/>
                  <a:pt x="112" y="80"/>
                </a:cubicBezTo>
                <a:cubicBezTo>
                  <a:pt x="140" y="105"/>
                  <a:pt x="157" y="133"/>
                  <a:pt x="168" y="152"/>
                </a:cubicBezTo>
              </a:path>
            </a:pathLst>
          </a:custGeom>
          <a:noFill/>
          <a:ln w="44450" cap="rnd">
            <a:solidFill>
              <a:schemeClr val="tx1"/>
            </a:solidFill>
            <a:prstDash val="sysDot"/>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7" name="Group 338"/>
          <p:cNvGrpSpPr>
            <a:grpSpLocks noChangeAspect="1"/>
          </p:cNvGrpSpPr>
          <p:nvPr/>
        </p:nvGrpSpPr>
        <p:grpSpPr bwMode="auto">
          <a:xfrm>
            <a:off x="7639051" y="4440239"/>
            <a:ext cx="682625" cy="763587"/>
            <a:chOff x="4541" y="2701"/>
            <a:chExt cx="637" cy="633"/>
          </a:xfrm>
        </p:grpSpPr>
        <p:sp>
          <p:nvSpPr>
            <p:cNvPr id="93837" name="Oval 278"/>
            <p:cNvSpPr>
              <a:spLocks noChangeAspect="1" noChangeArrowheads="1"/>
            </p:cNvSpPr>
            <p:nvPr/>
          </p:nvSpPr>
          <p:spPr bwMode="auto">
            <a:xfrm>
              <a:off x="4541" y="2701"/>
              <a:ext cx="637" cy="63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38" name="Oval 309"/>
            <p:cNvSpPr>
              <a:spLocks noChangeAspect="1" noChangeArrowheads="1"/>
            </p:cNvSpPr>
            <p:nvPr/>
          </p:nvSpPr>
          <p:spPr bwMode="auto">
            <a:xfrm rot="2139937">
              <a:off x="4758" y="2990"/>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39" name="Oval 310"/>
            <p:cNvSpPr>
              <a:spLocks noChangeAspect="1" noChangeArrowheads="1"/>
            </p:cNvSpPr>
            <p:nvPr/>
          </p:nvSpPr>
          <p:spPr bwMode="auto">
            <a:xfrm rot="2139937">
              <a:off x="4801" y="312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0" name="Oval 311"/>
            <p:cNvSpPr>
              <a:spLocks noChangeAspect="1" noChangeArrowheads="1"/>
            </p:cNvSpPr>
            <p:nvPr/>
          </p:nvSpPr>
          <p:spPr bwMode="auto">
            <a:xfrm rot="21250862" flipH="1">
              <a:off x="4806" y="3060"/>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1" name="Oval 312"/>
            <p:cNvSpPr>
              <a:spLocks noChangeAspect="1" noChangeArrowheads="1"/>
            </p:cNvSpPr>
            <p:nvPr/>
          </p:nvSpPr>
          <p:spPr bwMode="auto">
            <a:xfrm rot="21250862" flipH="1">
              <a:off x="4797" y="294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2" name="Oval 313"/>
            <p:cNvSpPr>
              <a:spLocks noChangeAspect="1" noChangeArrowheads="1"/>
            </p:cNvSpPr>
            <p:nvPr/>
          </p:nvSpPr>
          <p:spPr bwMode="auto">
            <a:xfrm rot="3425164">
              <a:off x="4624" y="3078"/>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3" name="Oval 314"/>
            <p:cNvSpPr>
              <a:spLocks noChangeAspect="1" noChangeArrowheads="1"/>
            </p:cNvSpPr>
            <p:nvPr/>
          </p:nvSpPr>
          <p:spPr bwMode="auto">
            <a:xfrm rot="3425164">
              <a:off x="4710" y="3099"/>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4" name="Oval 316"/>
            <p:cNvSpPr>
              <a:spLocks noChangeAspect="1" noChangeArrowheads="1"/>
            </p:cNvSpPr>
            <p:nvPr/>
          </p:nvSpPr>
          <p:spPr bwMode="auto">
            <a:xfrm rot="936087" flipH="1">
              <a:off x="4698" y="3041"/>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5" name="Oval 317"/>
            <p:cNvSpPr>
              <a:spLocks noChangeAspect="1" noChangeArrowheads="1"/>
            </p:cNvSpPr>
            <p:nvPr/>
          </p:nvSpPr>
          <p:spPr bwMode="auto">
            <a:xfrm rot="936087" flipH="1">
              <a:off x="4658" y="3044"/>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6" name="Oval 321"/>
            <p:cNvSpPr>
              <a:spLocks noChangeAspect="1" noChangeArrowheads="1"/>
            </p:cNvSpPr>
            <p:nvPr/>
          </p:nvSpPr>
          <p:spPr bwMode="auto">
            <a:xfrm rot="5450298">
              <a:off x="4872" y="301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7" name="Oval 323"/>
            <p:cNvSpPr>
              <a:spLocks noChangeAspect="1" noChangeArrowheads="1"/>
            </p:cNvSpPr>
            <p:nvPr/>
          </p:nvSpPr>
          <p:spPr bwMode="auto">
            <a:xfrm rot="2961222" flipH="1">
              <a:off x="4948" y="2898"/>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8" name="Oval 324"/>
            <p:cNvSpPr>
              <a:spLocks noChangeAspect="1" noChangeArrowheads="1"/>
            </p:cNvSpPr>
            <p:nvPr/>
          </p:nvSpPr>
          <p:spPr bwMode="auto">
            <a:xfrm rot="2961222" flipH="1">
              <a:off x="4732" y="2973"/>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49" name="Oval 326"/>
            <p:cNvSpPr>
              <a:spLocks noChangeAspect="1" noChangeArrowheads="1"/>
            </p:cNvSpPr>
            <p:nvPr/>
          </p:nvSpPr>
          <p:spPr bwMode="auto">
            <a:xfrm rot="21250862" flipH="1">
              <a:off x="4893" y="3041"/>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50" name="Oval 327"/>
            <p:cNvSpPr>
              <a:spLocks noChangeAspect="1" noChangeArrowheads="1"/>
            </p:cNvSpPr>
            <p:nvPr/>
          </p:nvSpPr>
          <p:spPr bwMode="auto">
            <a:xfrm rot="21250862" flipH="1">
              <a:off x="5064" y="293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51" name="Oval 328"/>
            <p:cNvSpPr>
              <a:spLocks noChangeAspect="1" noChangeArrowheads="1"/>
            </p:cNvSpPr>
            <p:nvPr/>
          </p:nvSpPr>
          <p:spPr bwMode="auto">
            <a:xfrm rot="21250862" flipH="1">
              <a:off x="4893" y="286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52" name="Oval 329"/>
            <p:cNvSpPr>
              <a:spLocks noChangeAspect="1" noChangeArrowheads="1"/>
            </p:cNvSpPr>
            <p:nvPr/>
          </p:nvSpPr>
          <p:spPr bwMode="auto">
            <a:xfrm rot="21250862" flipH="1">
              <a:off x="4973" y="2977"/>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53" name="Oval 334"/>
            <p:cNvSpPr>
              <a:spLocks noChangeAspect="1" noChangeArrowheads="1"/>
            </p:cNvSpPr>
            <p:nvPr/>
          </p:nvSpPr>
          <p:spPr bwMode="auto">
            <a:xfrm rot="2961222" flipH="1">
              <a:off x="5044" y="2994"/>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sp>
        <p:nvSpPr>
          <p:cNvPr id="90127" name="Freeform 376"/>
          <p:cNvSpPr>
            <a:spLocks noChangeAspect="1"/>
          </p:cNvSpPr>
          <p:nvPr/>
        </p:nvSpPr>
        <p:spPr bwMode="auto">
          <a:xfrm rot="1798141" flipH="1">
            <a:off x="7189788" y="5303838"/>
            <a:ext cx="366712" cy="252412"/>
          </a:xfrm>
          <a:custGeom>
            <a:avLst/>
            <a:gdLst>
              <a:gd name="T0" fmla="*/ 2147483646 w 4725"/>
              <a:gd name="T1" fmla="*/ 2147483646 h 6013"/>
              <a:gd name="T2" fmla="*/ 2147483646 w 4725"/>
              <a:gd name="T3" fmla="*/ 2147483646 h 6013"/>
              <a:gd name="T4" fmla="*/ 2147483646 w 4725"/>
              <a:gd name="T5" fmla="*/ 2147483646 h 6013"/>
              <a:gd name="T6" fmla="*/ 2147483646 w 4725"/>
              <a:gd name="T7" fmla="*/ 2147483646 h 6013"/>
              <a:gd name="T8" fmla="*/ 2147483646 w 4725"/>
              <a:gd name="T9" fmla="*/ 2147483646 h 6013"/>
              <a:gd name="T10" fmla="*/ 2147483646 w 4725"/>
              <a:gd name="T11" fmla="*/ 2147483646 h 6013"/>
              <a:gd name="T12" fmla="*/ 2147483646 w 4725"/>
              <a:gd name="T13" fmla="*/ 2147483646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003B3B"/>
              </a:gs>
              <a:gs pos="50000">
                <a:srgbClr val="008080"/>
              </a:gs>
              <a:gs pos="100000">
                <a:srgbClr val="003B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28" name="Freeform 377"/>
          <p:cNvSpPr>
            <a:spLocks noChangeAspect="1"/>
          </p:cNvSpPr>
          <p:nvPr/>
        </p:nvSpPr>
        <p:spPr bwMode="auto">
          <a:xfrm rot="4308117" flipH="1">
            <a:off x="6533357" y="4895057"/>
            <a:ext cx="412750" cy="223837"/>
          </a:xfrm>
          <a:custGeom>
            <a:avLst/>
            <a:gdLst>
              <a:gd name="T0" fmla="*/ 2147483646 w 4725"/>
              <a:gd name="T1" fmla="*/ 2147483646 h 6013"/>
              <a:gd name="T2" fmla="*/ 2147483646 w 4725"/>
              <a:gd name="T3" fmla="*/ 2147483646 h 6013"/>
              <a:gd name="T4" fmla="*/ 2147483646 w 4725"/>
              <a:gd name="T5" fmla="*/ 2147483646 h 6013"/>
              <a:gd name="T6" fmla="*/ 2147483646 w 4725"/>
              <a:gd name="T7" fmla="*/ 2147483646 h 6013"/>
              <a:gd name="T8" fmla="*/ 2147483646 w 4725"/>
              <a:gd name="T9" fmla="*/ 2147483646 h 6013"/>
              <a:gd name="T10" fmla="*/ 2147483646 w 4725"/>
              <a:gd name="T11" fmla="*/ 2147483646 h 6013"/>
              <a:gd name="T12" fmla="*/ 2147483646 w 4725"/>
              <a:gd name="T13" fmla="*/ 2147483646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003B3B"/>
              </a:gs>
              <a:gs pos="50000">
                <a:srgbClr val="008080"/>
              </a:gs>
              <a:gs pos="100000">
                <a:srgbClr val="003B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29" name="Freeform 378"/>
          <p:cNvSpPr>
            <a:spLocks noChangeAspect="1"/>
          </p:cNvSpPr>
          <p:nvPr/>
        </p:nvSpPr>
        <p:spPr bwMode="auto">
          <a:xfrm rot="21519800" flipH="1">
            <a:off x="7799388" y="5837238"/>
            <a:ext cx="366712" cy="252412"/>
          </a:xfrm>
          <a:custGeom>
            <a:avLst/>
            <a:gdLst>
              <a:gd name="T0" fmla="*/ 2147483646 w 4725"/>
              <a:gd name="T1" fmla="*/ 2147483646 h 6013"/>
              <a:gd name="T2" fmla="*/ 2147483646 w 4725"/>
              <a:gd name="T3" fmla="*/ 2147483646 h 6013"/>
              <a:gd name="T4" fmla="*/ 2147483646 w 4725"/>
              <a:gd name="T5" fmla="*/ 2147483646 h 6013"/>
              <a:gd name="T6" fmla="*/ 2147483646 w 4725"/>
              <a:gd name="T7" fmla="*/ 2147483646 h 6013"/>
              <a:gd name="T8" fmla="*/ 2147483646 w 4725"/>
              <a:gd name="T9" fmla="*/ 2147483646 h 6013"/>
              <a:gd name="T10" fmla="*/ 2147483646 w 4725"/>
              <a:gd name="T11" fmla="*/ 2147483646 h 6013"/>
              <a:gd name="T12" fmla="*/ 2147483646 w 4725"/>
              <a:gd name="T13" fmla="*/ 2147483646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003B3B"/>
              </a:gs>
              <a:gs pos="50000">
                <a:srgbClr val="008080"/>
              </a:gs>
              <a:gs pos="100000">
                <a:srgbClr val="003B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nvGrpSpPr>
          <p:cNvPr id="18" name="Group 977"/>
          <p:cNvGrpSpPr>
            <a:grpSpLocks/>
          </p:cNvGrpSpPr>
          <p:nvPr/>
        </p:nvGrpSpPr>
        <p:grpSpPr bwMode="auto">
          <a:xfrm>
            <a:off x="6280150" y="5862638"/>
            <a:ext cx="1022350" cy="571500"/>
            <a:chOff x="3370" y="3693"/>
            <a:chExt cx="725" cy="360"/>
          </a:xfrm>
        </p:grpSpPr>
        <p:sp>
          <p:nvSpPr>
            <p:cNvPr id="93831" name="Oval 379"/>
            <p:cNvSpPr>
              <a:spLocks noChangeArrowheads="1"/>
            </p:cNvSpPr>
            <p:nvPr/>
          </p:nvSpPr>
          <p:spPr bwMode="auto">
            <a:xfrm flipH="1">
              <a:off x="3829" y="3815"/>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32" name="Oval 380"/>
            <p:cNvSpPr>
              <a:spLocks noChangeArrowheads="1"/>
            </p:cNvSpPr>
            <p:nvPr/>
          </p:nvSpPr>
          <p:spPr bwMode="auto">
            <a:xfrm flipH="1">
              <a:off x="3739" y="3922"/>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33" name="Oval 386"/>
            <p:cNvSpPr>
              <a:spLocks noChangeArrowheads="1"/>
            </p:cNvSpPr>
            <p:nvPr/>
          </p:nvSpPr>
          <p:spPr bwMode="auto">
            <a:xfrm flipH="1">
              <a:off x="3732" y="369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34" name="Oval 387"/>
            <p:cNvSpPr>
              <a:spLocks noChangeArrowheads="1"/>
            </p:cNvSpPr>
            <p:nvPr/>
          </p:nvSpPr>
          <p:spPr bwMode="auto">
            <a:xfrm flipH="1">
              <a:off x="3887" y="3949"/>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35" name="Text Box 389"/>
            <p:cNvSpPr txBox="1">
              <a:spLocks noChangeArrowheads="1"/>
            </p:cNvSpPr>
            <p:nvPr/>
          </p:nvSpPr>
          <p:spPr bwMode="auto">
            <a:xfrm flipH="1">
              <a:off x="3370" y="3695"/>
              <a:ext cx="44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solidFill>
                    <a:srgbClr val="4C4C4C"/>
                  </a:solidFill>
                  <a:latin typeface="Arial" panose="020B0604020202020204" pitchFamily="34" charset="0"/>
                  <a:ea typeface="ＭＳ Ｐゴシック" panose="020B0600070205080204" pitchFamily="34" charset="-128"/>
                </a:rPr>
                <a:t>Fe</a:t>
              </a:r>
              <a:r>
                <a:rPr lang="en-US" altLang="en-US" sz="1800" baseline="30000">
                  <a:solidFill>
                    <a:srgbClr val="4C4C4C"/>
                  </a:solidFill>
                  <a:latin typeface="Arial" panose="020B0604020202020204" pitchFamily="34" charset="0"/>
                  <a:ea typeface="ＭＳ Ｐゴシック" panose="020B0600070205080204" pitchFamily="34" charset="-128"/>
                </a:rPr>
                <a:t>2+</a:t>
              </a:r>
              <a:endParaRPr lang="en-US" altLang="en-US" sz="1800">
                <a:solidFill>
                  <a:srgbClr val="808080"/>
                </a:solidFill>
                <a:latin typeface="Arial" panose="020B0604020202020204" pitchFamily="34" charset="0"/>
                <a:ea typeface="ＭＳ Ｐゴシック" panose="020B0600070205080204" pitchFamily="34" charset="-128"/>
              </a:endParaRPr>
            </a:p>
          </p:txBody>
        </p:sp>
        <p:sp>
          <p:nvSpPr>
            <p:cNvPr id="93836" name="Oval 401"/>
            <p:cNvSpPr>
              <a:spLocks noChangeArrowheads="1"/>
            </p:cNvSpPr>
            <p:nvPr/>
          </p:nvSpPr>
          <p:spPr bwMode="auto">
            <a:xfrm flipH="1">
              <a:off x="3987" y="3762"/>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19" name="Group 978"/>
          <p:cNvGrpSpPr>
            <a:grpSpLocks/>
          </p:cNvGrpSpPr>
          <p:nvPr/>
        </p:nvGrpSpPr>
        <p:grpSpPr bwMode="auto">
          <a:xfrm>
            <a:off x="2979738" y="5238750"/>
            <a:ext cx="3509962" cy="1365250"/>
            <a:chOff x="1032" y="3300"/>
            <a:chExt cx="2487" cy="860"/>
          </a:xfrm>
        </p:grpSpPr>
        <p:sp>
          <p:nvSpPr>
            <p:cNvPr id="93814" name="Oval 381"/>
            <p:cNvSpPr>
              <a:spLocks noChangeArrowheads="1"/>
            </p:cNvSpPr>
            <p:nvPr/>
          </p:nvSpPr>
          <p:spPr bwMode="auto">
            <a:xfrm flipH="1">
              <a:off x="2723" y="3794"/>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15" name="Oval 382"/>
            <p:cNvSpPr>
              <a:spLocks noChangeArrowheads="1"/>
            </p:cNvSpPr>
            <p:nvPr/>
          </p:nvSpPr>
          <p:spPr bwMode="auto">
            <a:xfrm flipH="1">
              <a:off x="2614" y="3929"/>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16" name="Oval 383"/>
            <p:cNvSpPr>
              <a:spLocks noChangeArrowheads="1"/>
            </p:cNvSpPr>
            <p:nvPr/>
          </p:nvSpPr>
          <p:spPr bwMode="auto">
            <a:xfrm flipH="1">
              <a:off x="2561" y="3794"/>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17" name="Text Box 384"/>
            <p:cNvSpPr txBox="1">
              <a:spLocks noChangeArrowheads="1"/>
            </p:cNvSpPr>
            <p:nvPr/>
          </p:nvSpPr>
          <p:spPr bwMode="auto">
            <a:xfrm flipH="1">
              <a:off x="2813" y="3710"/>
              <a:ext cx="446"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solidFill>
                    <a:srgbClr val="4C4C4C"/>
                  </a:solidFill>
                  <a:latin typeface="Arial" panose="020B0604020202020204" pitchFamily="34" charset="0"/>
                  <a:ea typeface="ＭＳ Ｐゴシック" panose="020B0600070205080204" pitchFamily="34" charset="-128"/>
                </a:rPr>
                <a:t>Fe</a:t>
              </a:r>
              <a:r>
                <a:rPr lang="en-US" altLang="en-US" sz="1800" baseline="30000">
                  <a:solidFill>
                    <a:srgbClr val="4C4C4C"/>
                  </a:solidFill>
                  <a:latin typeface="Arial" panose="020B0604020202020204" pitchFamily="34" charset="0"/>
                  <a:ea typeface="ＭＳ Ｐゴシック" panose="020B0600070205080204" pitchFamily="34" charset="-128"/>
                </a:rPr>
                <a:t>3+</a:t>
              </a:r>
              <a:endParaRPr lang="en-US" altLang="en-US" sz="1800">
                <a:solidFill>
                  <a:srgbClr val="4C4C4C"/>
                </a:solidFill>
                <a:latin typeface="Arial" panose="020B0604020202020204" pitchFamily="34" charset="0"/>
                <a:ea typeface="ＭＳ Ｐゴシック" panose="020B0600070205080204" pitchFamily="34" charset="-128"/>
              </a:endParaRPr>
            </a:p>
          </p:txBody>
        </p:sp>
        <p:sp>
          <p:nvSpPr>
            <p:cNvPr id="93818" name="Freeform 385"/>
            <p:cNvSpPr>
              <a:spLocks noChangeAspect="1"/>
            </p:cNvSpPr>
            <p:nvPr/>
          </p:nvSpPr>
          <p:spPr bwMode="auto">
            <a:xfrm rot="1300431" flipH="1">
              <a:off x="3173" y="3300"/>
              <a:ext cx="249" cy="216"/>
            </a:xfrm>
            <a:custGeom>
              <a:avLst/>
              <a:gdLst>
                <a:gd name="T0" fmla="*/ 0 w 8209"/>
                <a:gd name="T1" fmla="*/ 0 h 11992"/>
                <a:gd name="T2" fmla="*/ 0 w 8209"/>
                <a:gd name="T3" fmla="*/ 0 h 11992"/>
                <a:gd name="T4" fmla="*/ 0 w 8209"/>
                <a:gd name="T5" fmla="*/ 0 h 11992"/>
                <a:gd name="T6" fmla="*/ 0 w 8209"/>
                <a:gd name="T7" fmla="*/ 0 h 11992"/>
                <a:gd name="T8" fmla="*/ 0 w 8209"/>
                <a:gd name="T9" fmla="*/ 0 h 11992"/>
                <a:gd name="T10" fmla="*/ 0 w 8209"/>
                <a:gd name="T11" fmla="*/ 0 h 11992"/>
                <a:gd name="T12" fmla="*/ 0 w 8209"/>
                <a:gd name="T13" fmla="*/ 0 h 11992"/>
                <a:gd name="T14" fmla="*/ 0 w 8209"/>
                <a:gd name="T15" fmla="*/ 0 h 11992"/>
                <a:gd name="T16" fmla="*/ 0 w 8209"/>
                <a:gd name="T17" fmla="*/ 0 h 11992"/>
                <a:gd name="T18" fmla="*/ 0 w 8209"/>
                <a:gd name="T19" fmla="*/ 0 h 119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209"/>
                <a:gd name="T31" fmla="*/ 0 h 11992"/>
                <a:gd name="T32" fmla="*/ 8209 w 8209"/>
                <a:gd name="T33" fmla="*/ 11992 h 119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209" h="11992">
                  <a:moveTo>
                    <a:pt x="6129" y="0"/>
                  </a:moveTo>
                  <a:cubicBezTo>
                    <a:pt x="6034" y="644"/>
                    <a:pt x="5459" y="1150"/>
                    <a:pt x="4789" y="1150"/>
                  </a:cubicBezTo>
                  <a:cubicBezTo>
                    <a:pt x="3421" y="1150"/>
                    <a:pt x="3421" y="1150"/>
                    <a:pt x="3421" y="1150"/>
                  </a:cubicBezTo>
                  <a:cubicBezTo>
                    <a:pt x="2737" y="1150"/>
                    <a:pt x="2162" y="644"/>
                    <a:pt x="2066" y="0"/>
                  </a:cubicBezTo>
                  <a:cubicBezTo>
                    <a:pt x="821" y="1178"/>
                    <a:pt x="0" y="3395"/>
                    <a:pt x="0" y="5942"/>
                  </a:cubicBezTo>
                  <a:cubicBezTo>
                    <a:pt x="0" y="8570"/>
                    <a:pt x="876" y="10842"/>
                    <a:pt x="2176" y="11992"/>
                  </a:cubicBezTo>
                  <a:cubicBezTo>
                    <a:pt x="2477" y="11226"/>
                    <a:pt x="3229" y="10678"/>
                    <a:pt x="4105" y="10678"/>
                  </a:cubicBezTo>
                  <a:cubicBezTo>
                    <a:pt x="4967" y="10678"/>
                    <a:pt x="5719" y="11226"/>
                    <a:pt x="6020" y="11992"/>
                  </a:cubicBezTo>
                  <a:cubicBezTo>
                    <a:pt x="7320" y="10842"/>
                    <a:pt x="8209" y="8570"/>
                    <a:pt x="8209" y="5942"/>
                  </a:cubicBezTo>
                  <a:cubicBezTo>
                    <a:pt x="8209" y="3395"/>
                    <a:pt x="7374" y="1178"/>
                    <a:pt x="6129" y="0"/>
                  </a:cubicBezTo>
                </a:path>
              </a:pathLst>
            </a:custGeom>
            <a:solidFill>
              <a:srgbClr val="FF66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19" name="Freeform 388"/>
            <p:cNvSpPr>
              <a:spLocks/>
            </p:cNvSpPr>
            <p:nvPr/>
          </p:nvSpPr>
          <p:spPr bwMode="auto">
            <a:xfrm flipH="1" flipV="1">
              <a:off x="3078" y="3409"/>
              <a:ext cx="441" cy="312"/>
            </a:xfrm>
            <a:custGeom>
              <a:avLst/>
              <a:gdLst>
                <a:gd name="T0" fmla="*/ 0 w 630"/>
                <a:gd name="T1" fmla="*/ 0 h 507"/>
                <a:gd name="T2" fmla="*/ 1 w 630"/>
                <a:gd name="T3" fmla="*/ 1 h 507"/>
                <a:gd name="T4" fmla="*/ 1 w 630"/>
                <a:gd name="T5" fmla="*/ 1 h 507"/>
                <a:gd name="T6" fmla="*/ 2 w 630"/>
                <a:gd name="T7" fmla="*/ 1 h 507"/>
                <a:gd name="T8" fmla="*/ 2 w 630"/>
                <a:gd name="T9" fmla="*/ 1 h 507"/>
                <a:gd name="T10" fmla="*/ 0 60000 65536"/>
                <a:gd name="T11" fmla="*/ 0 60000 65536"/>
                <a:gd name="T12" fmla="*/ 0 60000 65536"/>
                <a:gd name="T13" fmla="*/ 0 60000 65536"/>
                <a:gd name="T14" fmla="*/ 0 60000 65536"/>
                <a:gd name="T15" fmla="*/ 0 w 630"/>
                <a:gd name="T16" fmla="*/ 0 h 507"/>
                <a:gd name="T17" fmla="*/ 630 w 630"/>
                <a:gd name="T18" fmla="*/ 507 h 507"/>
              </a:gdLst>
              <a:ahLst/>
              <a:cxnLst>
                <a:cxn ang="T10">
                  <a:pos x="T0" y="T1"/>
                </a:cxn>
                <a:cxn ang="T11">
                  <a:pos x="T2" y="T3"/>
                </a:cxn>
                <a:cxn ang="T12">
                  <a:pos x="T4" y="T5"/>
                </a:cxn>
                <a:cxn ang="T13">
                  <a:pos x="T6" y="T7"/>
                </a:cxn>
                <a:cxn ang="T14">
                  <a:pos x="T8" y="T9"/>
                </a:cxn>
              </a:cxnLst>
              <a:rect l="T15" t="T16" r="T17" b="T18"/>
              <a:pathLst>
                <a:path w="630" h="507">
                  <a:moveTo>
                    <a:pt x="0" y="0"/>
                  </a:moveTo>
                  <a:cubicBezTo>
                    <a:pt x="22" y="102"/>
                    <a:pt x="44" y="204"/>
                    <a:pt x="96" y="288"/>
                  </a:cubicBezTo>
                  <a:cubicBezTo>
                    <a:pt x="148" y="372"/>
                    <a:pt x="241" y="503"/>
                    <a:pt x="311" y="505"/>
                  </a:cubicBezTo>
                  <a:cubicBezTo>
                    <a:pt x="381" y="507"/>
                    <a:pt x="466" y="377"/>
                    <a:pt x="519" y="298"/>
                  </a:cubicBezTo>
                  <a:cubicBezTo>
                    <a:pt x="572" y="219"/>
                    <a:pt x="601" y="125"/>
                    <a:pt x="630" y="31"/>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3820" name="Oval 390"/>
            <p:cNvSpPr>
              <a:spLocks noChangeArrowheads="1"/>
            </p:cNvSpPr>
            <p:nvPr/>
          </p:nvSpPr>
          <p:spPr bwMode="auto">
            <a:xfrm flipH="1">
              <a:off x="2798" y="3913"/>
              <a:ext cx="108" cy="10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21" name="Line 391"/>
            <p:cNvSpPr>
              <a:spLocks noChangeShapeType="1"/>
            </p:cNvSpPr>
            <p:nvPr/>
          </p:nvSpPr>
          <p:spPr bwMode="auto">
            <a:xfrm flipH="1">
              <a:off x="2113" y="3928"/>
              <a:ext cx="352" cy="0"/>
            </a:xfrm>
            <a:prstGeom prst="line">
              <a:avLst/>
            </a:prstGeom>
            <a:noFill/>
            <a:ln w="38100">
              <a:solidFill>
                <a:schemeClr val="bg2"/>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93822" name="Group 392"/>
            <p:cNvGrpSpPr>
              <a:grpSpLocks/>
            </p:cNvGrpSpPr>
            <p:nvPr/>
          </p:nvGrpSpPr>
          <p:grpSpPr bwMode="auto">
            <a:xfrm rot="19914948" flipH="1">
              <a:off x="1741" y="3610"/>
              <a:ext cx="288" cy="358"/>
              <a:chOff x="3484" y="3954"/>
              <a:chExt cx="288" cy="358"/>
            </a:xfrm>
          </p:grpSpPr>
          <p:sp>
            <p:nvSpPr>
              <p:cNvPr id="93828" name="Freeform 393"/>
              <p:cNvSpPr>
                <a:spLocks noChangeAspect="1"/>
              </p:cNvSpPr>
              <p:nvPr/>
            </p:nvSpPr>
            <p:spPr bwMode="auto">
              <a:xfrm>
                <a:off x="3484" y="3996"/>
                <a:ext cx="288" cy="268"/>
              </a:xfrm>
              <a:custGeom>
                <a:avLst/>
                <a:gdLst>
                  <a:gd name="T0" fmla="*/ 0 w 12000"/>
                  <a:gd name="T1" fmla="*/ 0 h 11134"/>
                  <a:gd name="T2" fmla="*/ 0 w 12000"/>
                  <a:gd name="T3" fmla="*/ 0 h 11134"/>
                  <a:gd name="T4" fmla="*/ 0 w 12000"/>
                  <a:gd name="T5" fmla="*/ 0 h 11134"/>
                  <a:gd name="T6" fmla="*/ 0 w 12000"/>
                  <a:gd name="T7" fmla="*/ 0 h 11134"/>
                  <a:gd name="T8" fmla="*/ 0 w 12000"/>
                  <a:gd name="T9" fmla="*/ 0 h 11134"/>
                  <a:gd name="T10" fmla="*/ 0 w 12000"/>
                  <a:gd name="T11" fmla="*/ 0 h 11134"/>
                  <a:gd name="T12" fmla="*/ 0 w 12000"/>
                  <a:gd name="T13" fmla="*/ 0 h 11134"/>
                  <a:gd name="T14" fmla="*/ 0 w 12000"/>
                  <a:gd name="T15" fmla="*/ 0 h 11134"/>
                  <a:gd name="T16" fmla="*/ 0 w 12000"/>
                  <a:gd name="T17" fmla="*/ 0 h 11134"/>
                  <a:gd name="T18" fmla="*/ 0 w 12000"/>
                  <a:gd name="T19" fmla="*/ 0 h 11134"/>
                  <a:gd name="T20" fmla="*/ 0 w 12000"/>
                  <a:gd name="T21" fmla="*/ 0 h 11134"/>
                  <a:gd name="T22" fmla="*/ 0 w 12000"/>
                  <a:gd name="T23" fmla="*/ 0 h 11134"/>
                  <a:gd name="T24" fmla="*/ 0 w 12000"/>
                  <a:gd name="T25" fmla="*/ 0 h 111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000"/>
                  <a:gd name="T40" fmla="*/ 0 h 11134"/>
                  <a:gd name="T41" fmla="*/ 12000 w 12000"/>
                  <a:gd name="T42" fmla="*/ 11134 h 111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000" h="11134">
                    <a:moveTo>
                      <a:pt x="8250" y="0"/>
                    </a:moveTo>
                    <a:cubicBezTo>
                      <a:pt x="8250" y="0"/>
                      <a:pt x="8250" y="15"/>
                      <a:pt x="8250" y="15"/>
                    </a:cubicBezTo>
                    <a:cubicBezTo>
                      <a:pt x="8250" y="1261"/>
                      <a:pt x="7245" y="2266"/>
                      <a:pt x="6000" y="2266"/>
                    </a:cubicBezTo>
                    <a:cubicBezTo>
                      <a:pt x="4755" y="2266"/>
                      <a:pt x="3750" y="1261"/>
                      <a:pt x="3750" y="15"/>
                    </a:cubicBezTo>
                    <a:cubicBezTo>
                      <a:pt x="3750" y="15"/>
                      <a:pt x="3750" y="0"/>
                      <a:pt x="3750" y="0"/>
                    </a:cubicBezTo>
                    <a:cubicBezTo>
                      <a:pt x="1560" y="886"/>
                      <a:pt x="0" y="3046"/>
                      <a:pt x="0" y="5567"/>
                    </a:cubicBezTo>
                    <a:cubicBezTo>
                      <a:pt x="0" y="8088"/>
                      <a:pt x="1560" y="10249"/>
                      <a:pt x="3750" y="11134"/>
                    </a:cubicBezTo>
                    <a:cubicBezTo>
                      <a:pt x="3750" y="11134"/>
                      <a:pt x="3750" y="11119"/>
                      <a:pt x="3750" y="11119"/>
                    </a:cubicBezTo>
                    <a:cubicBezTo>
                      <a:pt x="3750" y="9873"/>
                      <a:pt x="4755" y="8868"/>
                      <a:pt x="6000" y="8868"/>
                    </a:cubicBezTo>
                    <a:cubicBezTo>
                      <a:pt x="7245" y="8868"/>
                      <a:pt x="8250" y="9873"/>
                      <a:pt x="8250" y="11119"/>
                    </a:cubicBezTo>
                    <a:cubicBezTo>
                      <a:pt x="8250" y="11119"/>
                      <a:pt x="8250" y="11134"/>
                      <a:pt x="8250" y="11134"/>
                    </a:cubicBezTo>
                    <a:cubicBezTo>
                      <a:pt x="10455" y="10249"/>
                      <a:pt x="12000" y="8088"/>
                      <a:pt x="12000" y="5567"/>
                    </a:cubicBezTo>
                    <a:cubicBezTo>
                      <a:pt x="12000" y="3046"/>
                      <a:pt x="10455" y="886"/>
                      <a:pt x="8250" y="0"/>
                    </a:cubicBezTo>
                  </a:path>
                </a:pathLst>
              </a:custGeom>
              <a:gradFill rotWithShape="0">
                <a:gsLst>
                  <a:gs pos="0">
                    <a:srgbClr val="003B76"/>
                  </a:gs>
                  <a:gs pos="100000">
                    <a:srgbClr val="0080FF"/>
                  </a:gs>
                </a:gsLst>
                <a:path path="rect">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29" name="Oval 394"/>
              <p:cNvSpPr>
                <a:spLocks noChangeArrowheads="1"/>
              </p:cNvSpPr>
              <p:nvPr/>
            </p:nvSpPr>
            <p:spPr bwMode="auto">
              <a:xfrm>
                <a:off x="3574" y="3954"/>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30" name="Oval 395"/>
              <p:cNvSpPr>
                <a:spLocks noChangeArrowheads="1"/>
              </p:cNvSpPr>
              <p:nvPr/>
            </p:nvSpPr>
            <p:spPr bwMode="auto">
              <a:xfrm>
                <a:off x="3574" y="420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3823" name="Group 396"/>
            <p:cNvGrpSpPr>
              <a:grpSpLocks/>
            </p:cNvGrpSpPr>
            <p:nvPr/>
          </p:nvGrpSpPr>
          <p:grpSpPr bwMode="auto">
            <a:xfrm rot="19914948" flipH="1">
              <a:off x="1469" y="3802"/>
              <a:ext cx="288" cy="358"/>
              <a:chOff x="3484" y="3954"/>
              <a:chExt cx="288" cy="358"/>
            </a:xfrm>
          </p:grpSpPr>
          <p:sp>
            <p:nvSpPr>
              <p:cNvPr id="93825" name="Freeform 397"/>
              <p:cNvSpPr>
                <a:spLocks noChangeAspect="1"/>
              </p:cNvSpPr>
              <p:nvPr/>
            </p:nvSpPr>
            <p:spPr bwMode="auto">
              <a:xfrm>
                <a:off x="3484" y="3996"/>
                <a:ext cx="288" cy="268"/>
              </a:xfrm>
              <a:custGeom>
                <a:avLst/>
                <a:gdLst>
                  <a:gd name="T0" fmla="*/ 0 w 12000"/>
                  <a:gd name="T1" fmla="*/ 0 h 11134"/>
                  <a:gd name="T2" fmla="*/ 0 w 12000"/>
                  <a:gd name="T3" fmla="*/ 0 h 11134"/>
                  <a:gd name="T4" fmla="*/ 0 w 12000"/>
                  <a:gd name="T5" fmla="*/ 0 h 11134"/>
                  <a:gd name="T6" fmla="*/ 0 w 12000"/>
                  <a:gd name="T7" fmla="*/ 0 h 11134"/>
                  <a:gd name="T8" fmla="*/ 0 w 12000"/>
                  <a:gd name="T9" fmla="*/ 0 h 11134"/>
                  <a:gd name="T10" fmla="*/ 0 w 12000"/>
                  <a:gd name="T11" fmla="*/ 0 h 11134"/>
                  <a:gd name="T12" fmla="*/ 0 w 12000"/>
                  <a:gd name="T13" fmla="*/ 0 h 11134"/>
                  <a:gd name="T14" fmla="*/ 0 w 12000"/>
                  <a:gd name="T15" fmla="*/ 0 h 11134"/>
                  <a:gd name="T16" fmla="*/ 0 w 12000"/>
                  <a:gd name="T17" fmla="*/ 0 h 11134"/>
                  <a:gd name="T18" fmla="*/ 0 w 12000"/>
                  <a:gd name="T19" fmla="*/ 0 h 11134"/>
                  <a:gd name="T20" fmla="*/ 0 w 12000"/>
                  <a:gd name="T21" fmla="*/ 0 h 11134"/>
                  <a:gd name="T22" fmla="*/ 0 w 12000"/>
                  <a:gd name="T23" fmla="*/ 0 h 11134"/>
                  <a:gd name="T24" fmla="*/ 0 w 12000"/>
                  <a:gd name="T25" fmla="*/ 0 h 111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000"/>
                  <a:gd name="T40" fmla="*/ 0 h 11134"/>
                  <a:gd name="T41" fmla="*/ 12000 w 12000"/>
                  <a:gd name="T42" fmla="*/ 11134 h 111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000" h="11134">
                    <a:moveTo>
                      <a:pt x="8250" y="0"/>
                    </a:moveTo>
                    <a:cubicBezTo>
                      <a:pt x="8250" y="0"/>
                      <a:pt x="8250" y="15"/>
                      <a:pt x="8250" y="15"/>
                    </a:cubicBezTo>
                    <a:cubicBezTo>
                      <a:pt x="8250" y="1261"/>
                      <a:pt x="7245" y="2266"/>
                      <a:pt x="6000" y="2266"/>
                    </a:cubicBezTo>
                    <a:cubicBezTo>
                      <a:pt x="4755" y="2266"/>
                      <a:pt x="3750" y="1261"/>
                      <a:pt x="3750" y="15"/>
                    </a:cubicBezTo>
                    <a:cubicBezTo>
                      <a:pt x="3750" y="15"/>
                      <a:pt x="3750" y="0"/>
                      <a:pt x="3750" y="0"/>
                    </a:cubicBezTo>
                    <a:cubicBezTo>
                      <a:pt x="1560" y="886"/>
                      <a:pt x="0" y="3046"/>
                      <a:pt x="0" y="5567"/>
                    </a:cubicBezTo>
                    <a:cubicBezTo>
                      <a:pt x="0" y="8088"/>
                      <a:pt x="1560" y="10249"/>
                      <a:pt x="3750" y="11134"/>
                    </a:cubicBezTo>
                    <a:cubicBezTo>
                      <a:pt x="3750" y="11134"/>
                      <a:pt x="3750" y="11119"/>
                      <a:pt x="3750" y="11119"/>
                    </a:cubicBezTo>
                    <a:cubicBezTo>
                      <a:pt x="3750" y="9873"/>
                      <a:pt x="4755" y="8868"/>
                      <a:pt x="6000" y="8868"/>
                    </a:cubicBezTo>
                    <a:cubicBezTo>
                      <a:pt x="7245" y="8868"/>
                      <a:pt x="8250" y="9873"/>
                      <a:pt x="8250" y="11119"/>
                    </a:cubicBezTo>
                    <a:cubicBezTo>
                      <a:pt x="8250" y="11119"/>
                      <a:pt x="8250" y="11134"/>
                      <a:pt x="8250" y="11134"/>
                    </a:cubicBezTo>
                    <a:cubicBezTo>
                      <a:pt x="10455" y="10249"/>
                      <a:pt x="12000" y="8088"/>
                      <a:pt x="12000" y="5567"/>
                    </a:cubicBezTo>
                    <a:cubicBezTo>
                      <a:pt x="12000" y="3046"/>
                      <a:pt x="10455" y="886"/>
                      <a:pt x="8250" y="0"/>
                    </a:cubicBezTo>
                  </a:path>
                </a:pathLst>
              </a:custGeom>
              <a:gradFill rotWithShape="0">
                <a:gsLst>
                  <a:gs pos="0">
                    <a:srgbClr val="003B76"/>
                  </a:gs>
                  <a:gs pos="100000">
                    <a:srgbClr val="0080FF"/>
                  </a:gs>
                </a:gsLst>
                <a:path path="rect">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26" name="Oval 398"/>
              <p:cNvSpPr>
                <a:spLocks noChangeArrowheads="1"/>
              </p:cNvSpPr>
              <p:nvPr/>
            </p:nvSpPr>
            <p:spPr bwMode="auto">
              <a:xfrm>
                <a:off x="3574" y="3954"/>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827" name="Oval 399"/>
              <p:cNvSpPr>
                <a:spLocks noChangeArrowheads="1"/>
              </p:cNvSpPr>
              <p:nvPr/>
            </p:nvSpPr>
            <p:spPr bwMode="auto">
              <a:xfrm>
                <a:off x="3574" y="420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sp>
          <p:nvSpPr>
            <p:cNvPr id="93824" name="Freeform 414"/>
            <p:cNvSpPr>
              <a:spLocks/>
            </p:cNvSpPr>
            <p:nvPr/>
          </p:nvSpPr>
          <p:spPr bwMode="auto">
            <a:xfrm>
              <a:off x="1032" y="3480"/>
              <a:ext cx="296" cy="384"/>
            </a:xfrm>
            <a:custGeom>
              <a:avLst/>
              <a:gdLst>
                <a:gd name="T0" fmla="*/ 296 w 296"/>
                <a:gd name="T1" fmla="*/ 384 h 384"/>
                <a:gd name="T2" fmla="*/ 88 w 296"/>
                <a:gd name="T3" fmla="*/ 280 h 384"/>
                <a:gd name="T4" fmla="*/ 0 w 296"/>
                <a:gd name="T5" fmla="*/ 0 h 384"/>
                <a:gd name="T6" fmla="*/ 0 60000 65536"/>
                <a:gd name="T7" fmla="*/ 0 60000 65536"/>
                <a:gd name="T8" fmla="*/ 0 60000 65536"/>
                <a:gd name="T9" fmla="*/ 0 w 296"/>
                <a:gd name="T10" fmla="*/ 0 h 384"/>
                <a:gd name="T11" fmla="*/ 296 w 296"/>
                <a:gd name="T12" fmla="*/ 384 h 384"/>
              </a:gdLst>
              <a:ahLst/>
              <a:cxnLst>
                <a:cxn ang="T6">
                  <a:pos x="T0" y="T1"/>
                </a:cxn>
                <a:cxn ang="T7">
                  <a:pos x="T2" y="T3"/>
                </a:cxn>
                <a:cxn ang="T8">
                  <a:pos x="T4" y="T5"/>
                </a:cxn>
              </a:cxnLst>
              <a:rect l="T9" t="T10" r="T11" b="T12"/>
              <a:pathLst>
                <a:path w="296" h="384">
                  <a:moveTo>
                    <a:pt x="296" y="384"/>
                  </a:moveTo>
                  <a:cubicBezTo>
                    <a:pt x="216" y="364"/>
                    <a:pt x="137" y="344"/>
                    <a:pt x="88" y="280"/>
                  </a:cubicBezTo>
                  <a:cubicBezTo>
                    <a:pt x="39" y="216"/>
                    <a:pt x="15" y="45"/>
                    <a:pt x="0" y="0"/>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22" name="Group 980"/>
          <p:cNvGrpSpPr>
            <a:grpSpLocks/>
          </p:cNvGrpSpPr>
          <p:nvPr/>
        </p:nvGrpSpPr>
        <p:grpSpPr bwMode="auto">
          <a:xfrm>
            <a:off x="2673351" y="4376738"/>
            <a:ext cx="2170113" cy="1782762"/>
            <a:chOff x="814" y="2757"/>
            <a:chExt cx="1538" cy="1123"/>
          </a:xfrm>
        </p:grpSpPr>
        <p:grpSp>
          <p:nvGrpSpPr>
            <p:cNvPr id="90170" name="Group 402"/>
            <p:cNvGrpSpPr>
              <a:grpSpLocks noChangeAspect="1"/>
            </p:cNvGrpSpPr>
            <p:nvPr/>
          </p:nvGrpSpPr>
          <p:grpSpPr bwMode="auto">
            <a:xfrm rot="2515289">
              <a:off x="814" y="2900"/>
              <a:ext cx="289" cy="980"/>
              <a:chOff x="2663" y="1435"/>
              <a:chExt cx="426" cy="1441"/>
            </a:xfrm>
          </p:grpSpPr>
          <p:sp>
            <p:nvSpPr>
              <p:cNvPr id="93803" name="Freeform 403"/>
              <p:cNvSpPr>
                <a:spLocks noChangeAspect="1"/>
              </p:cNvSpPr>
              <p:nvPr/>
            </p:nvSpPr>
            <p:spPr bwMode="auto">
              <a:xfrm>
                <a:off x="2663" y="1435"/>
                <a:ext cx="426" cy="1441"/>
              </a:xfrm>
              <a:custGeom>
                <a:avLst/>
                <a:gdLst>
                  <a:gd name="T0" fmla="*/ 0 w 3550"/>
                  <a:gd name="T1" fmla="*/ 0 h 12000"/>
                  <a:gd name="T2" fmla="*/ 0 w 3550"/>
                  <a:gd name="T3" fmla="*/ 0 h 12000"/>
                  <a:gd name="T4" fmla="*/ 0 w 3550"/>
                  <a:gd name="T5" fmla="*/ 0 h 12000"/>
                  <a:gd name="T6" fmla="*/ 0 w 3550"/>
                  <a:gd name="T7" fmla="*/ 0 h 12000"/>
                  <a:gd name="T8" fmla="*/ 0 w 3550"/>
                  <a:gd name="T9" fmla="*/ 0 h 12000"/>
                  <a:gd name="T10" fmla="*/ 0 w 3550"/>
                  <a:gd name="T11" fmla="*/ 0 h 12000"/>
                  <a:gd name="T12" fmla="*/ 0 w 3550"/>
                  <a:gd name="T13" fmla="*/ 0 h 12000"/>
                  <a:gd name="T14" fmla="*/ 0 w 3550"/>
                  <a:gd name="T15" fmla="*/ 0 h 12000"/>
                  <a:gd name="T16" fmla="*/ 0 w 3550"/>
                  <a:gd name="T17" fmla="*/ 0 h 12000"/>
                  <a:gd name="T18" fmla="*/ 0 w 3550"/>
                  <a:gd name="T19" fmla="*/ 0 h 12000"/>
                  <a:gd name="T20" fmla="*/ 0 w 3550"/>
                  <a:gd name="T21" fmla="*/ 0 h 12000"/>
                  <a:gd name="T22" fmla="*/ 0 w 3550"/>
                  <a:gd name="T23" fmla="*/ 0 h 12000"/>
                  <a:gd name="T24" fmla="*/ 0 w 3550"/>
                  <a:gd name="T25" fmla="*/ 0 h 12000"/>
                  <a:gd name="T26" fmla="*/ 0 w 3550"/>
                  <a:gd name="T27" fmla="*/ 0 h 12000"/>
                  <a:gd name="T28" fmla="*/ 0 w 3550"/>
                  <a:gd name="T29" fmla="*/ 0 h 12000"/>
                  <a:gd name="T30" fmla="*/ 0 w 3550"/>
                  <a:gd name="T31" fmla="*/ 0 h 12000"/>
                  <a:gd name="T32" fmla="*/ 0 w 3550"/>
                  <a:gd name="T33" fmla="*/ 0 h 12000"/>
                  <a:gd name="T34" fmla="*/ 0 w 3550"/>
                  <a:gd name="T35" fmla="*/ 0 h 12000"/>
                  <a:gd name="T36" fmla="*/ 0 w 3550"/>
                  <a:gd name="T37" fmla="*/ 0 h 12000"/>
                  <a:gd name="T38" fmla="*/ 0 w 3550"/>
                  <a:gd name="T39" fmla="*/ 0 h 12000"/>
                  <a:gd name="T40" fmla="*/ 0 w 3550"/>
                  <a:gd name="T41" fmla="*/ 0 h 12000"/>
                  <a:gd name="T42" fmla="*/ 0 w 3550"/>
                  <a:gd name="T43" fmla="*/ 0 h 12000"/>
                  <a:gd name="T44" fmla="*/ 0 w 3550"/>
                  <a:gd name="T45" fmla="*/ 0 h 12000"/>
                  <a:gd name="T46" fmla="*/ 0 w 3550"/>
                  <a:gd name="T47" fmla="*/ 0 h 12000"/>
                  <a:gd name="T48" fmla="*/ 0 w 3550"/>
                  <a:gd name="T49" fmla="*/ 0 h 12000"/>
                  <a:gd name="T50" fmla="*/ 0 w 3550"/>
                  <a:gd name="T51" fmla="*/ 0 h 12000"/>
                  <a:gd name="T52" fmla="*/ 0 w 3550"/>
                  <a:gd name="T53" fmla="*/ 0 h 12000"/>
                  <a:gd name="T54" fmla="*/ 0 w 3550"/>
                  <a:gd name="T55" fmla="*/ 0 h 12000"/>
                  <a:gd name="T56" fmla="*/ 0 w 3550"/>
                  <a:gd name="T57" fmla="*/ 0 h 12000"/>
                  <a:gd name="T58" fmla="*/ 0 w 3550"/>
                  <a:gd name="T59" fmla="*/ 0 h 12000"/>
                  <a:gd name="T60" fmla="*/ 0 w 3550"/>
                  <a:gd name="T61" fmla="*/ 0 h 12000"/>
                  <a:gd name="T62" fmla="*/ 0 w 3550"/>
                  <a:gd name="T63" fmla="*/ 0 h 12000"/>
                  <a:gd name="T64" fmla="*/ 0 w 3550"/>
                  <a:gd name="T65" fmla="*/ 0 h 12000"/>
                  <a:gd name="T66" fmla="*/ 0 w 3550"/>
                  <a:gd name="T67" fmla="*/ 0 h 12000"/>
                  <a:gd name="T68" fmla="*/ 0 w 3550"/>
                  <a:gd name="T69" fmla="*/ 0 h 12000"/>
                  <a:gd name="T70" fmla="*/ 0 w 3550"/>
                  <a:gd name="T71" fmla="*/ 0 h 12000"/>
                  <a:gd name="T72" fmla="*/ 0 w 3550"/>
                  <a:gd name="T73" fmla="*/ 0 h 12000"/>
                  <a:gd name="T74" fmla="*/ 0 w 3550"/>
                  <a:gd name="T75" fmla="*/ 0 h 12000"/>
                  <a:gd name="T76" fmla="*/ 0 w 3550"/>
                  <a:gd name="T77" fmla="*/ 0 h 12000"/>
                  <a:gd name="T78" fmla="*/ 0 w 3550"/>
                  <a:gd name="T79" fmla="*/ 0 h 12000"/>
                  <a:gd name="T80" fmla="*/ 0 w 3550"/>
                  <a:gd name="T81" fmla="*/ 0 h 12000"/>
                  <a:gd name="T82" fmla="*/ 0 w 3550"/>
                  <a:gd name="T83" fmla="*/ 0 h 12000"/>
                  <a:gd name="T84" fmla="*/ 0 w 3550"/>
                  <a:gd name="T85" fmla="*/ 0 h 12000"/>
                  <a:gd name="T86" fmla="*/ 0 w 3550"/>
                  <a:gd name="T87" fmla="*/ 0 h 12000"/>
                  <a:gd name="T88" fmla="*/ 0 w 3550"/>
                  <a:gd name="T89" fmla="*/ 0 h 12000"/>
                  <a:gd name="T90" fmla="*/ 0 w 3550"/>
                  <a:gd name="T91" fmla="*/ 0 h 12000"/>
                  <a:gd name="T92" fmla="*/ 0 w 3550"/>
                  <a:gd name="T93" fmla="*/ 0 h 12000"/>
                  <a:gd name="T94" fmla="*/ 0 w 3550"/>
                  <a:gd name="T95" fmla="*/ 0 h 12000"/>
                  <a:gd name="T96" fmla="*/ 0 w 3550"/>
                  <a:gd name="T97" fmla="*/ 0 h 12000"/>
                  <a:gd name="T98" fmla="*/ 0 w 3550"/>
                  <a:gd name="T99" fmla="*/ 0 h 12000"/>
                  <a:gd name="T100" fmla="*/ 0 w 3550"/>
                  <a:gd name="T101" fmla="*/ 0 h 12000"/>
                  <a:gd name="T102" fmla="*/ 0 w 3550"/>
                  <a:gd name="T103" fmla="*/ 0 h 12000"/>
                  <a:gd name="T104" fmla="*/ 0 w 3550"/>
                  <a:gd name="T105" fmla="*/ 0 h 12000"/>
                  <a:gd name="T106" fmla="*/ 0 w 3550"/>
                  <a:gd name="T107" fmla="*/ 0 h 12000"/>
                  <a:gd name="T108" fmla="*/ 0 w 3550"/>
                  <a:gd name="T109" fmla="*/ 0 h 12000"/>
                  <a:gd name="T110" fmla="*/ 0 w 3550"/>
                  <a:gd name="T111" fmla="*/ 0 h 12000"/>
                  <a:gd name="T112" fmla="*/ 0 w 3550"/>
                  <a:gd name="T113" fmla="*/ 0 h 12000"/>
                  <a:gd name="T114" fmla="*/ 0 w 3550"/>
                  <a:gd name="T115" fmla="*/ 0 h 12000"/>
                  <a:gd name="T116" fmla="*/ 0 w 3550"/>
                  <a:gd name="T117" fmla="*/ 0 h 12000"/>
                  <a:gd name="T118" fmla="*/ 0 w 3550"/>
                  <a:gd name="T119" fmla="*/ 0 h 12000"/>
                  <a:gd name="T120" fmla="*/ 0 w 3550"/>
                  <a:gd name="T121" fmla="*/ 0 h 120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50"/>
                  <a:gd name="T184" fmla="*/ 0 h 12000"/>
                  <a:gd name="T185" fmla="*/ 3550 w 3550"/>
                  <a:gd name="T186" fmla="*/ 12000 h 120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50" h="12000">
                    <a:moveTo>
                      <a:pt x="1051" y="653"/>
                    </a:moveTo>
                    <a:cubicBezTo>
                      <a:pt x="1019" y="740"/>
                      <a:pt x="959" y="833"/>
                      <a:pt x="905" y="892"/>
                    </a:cubicBezTo>
                    <a:cubicBezTo>
                      <a:pt x="852" y="950"/>
                      <a:pt x="760" y="1002"/>
                      <a:pt x="733" y="997"/>
                    </a:cubicBezTo>
                    <a:cubicBezTo>
                      <a:pt x="706" y="991"/>
                      <a:pt x="755" y="880"/>
                      <a:pt x="749" y="845"/>
                    </a:cubicBezTo>
                    <a:cubicBezTo>
                      <a:pt x="744" y="810"/>
                      <a:pt x="733" y="793"/>
                      <a:pt x="701" y="775"/>
                    </a:cubicBezTo>
                    <a:cubicBezTo>
                      <a:pt x="668" y="758"/>
                      <a:pt x="625" y="723"/>
                      <a:pt x="566" y="723"/>
                    </a:cubicBezTo>
                    <a:cubicBezTo>
                      <a:pt x="507" y="723"/>
                      <a:pt x="404" y="734"/>
                      <a:pt x="345" y="764"/>
                    </a:cubicBezTo>
                    <a:cubicBezTo>
                      <a:pt x="286" y="793"/>
                      <a:pt x="254" y="833"/>
                      <a:pt x="205" y="909"/>
                    </a:cubicBezTo>
                    <a:cubicBezTo>
                      <a:pt x="157" y="985"/>
                      <a:pt x="81" y="1125"/>
                      <a:pt x="49" y="1230"/>
                    </a:cubicBezTo>
                    <a:cubicBezTo>
                      <a:pt x="17" y="1334"/>
                      <a:pt x="0" y="1457"/>
                      <a:pt x="6" y="1556"/>
                    </a:cubicBezTo>
                    <a:cubicBezTo>
                      <a:pt x="11" y="1655"/>
                      <a:pt x="27" y="1766"/>
                      <a:pt x="71" y="1835"/>
                    </a:cubicBezTo>
                    <a:cubicBezTo>
                      <a:pt x="114" y="1905"/>
                      <a:pt x="237" y="1940"/>
                      <a:pt x="281" y="1981"/>
                    </a:cubicBezTo>
                    <a:cubicBezTo>
                      <a:pt x="324" y="2022"/>
                      <a:pt x="302" y="1987"/>
                      <a:pt x="329" y="2074"/>
                    </a:cubicBezTo>
                    <a:cubicBezTo>
                      <a:pt x="356" y="2162"/>
                      <a:pt x="415" y="2348"/>
                      <a:pt x="458" y="2505"/>
                    </a:cubicBezTo>
                    <a:cubicBezTo>
                      <a:pt x="501" y="2663"/>
                      <a:pt x="539" y="2744"/>
                      <a:pt x="593" y="3030"/>
                    </a:cubicBezTo>
                    <a:cubicBezTo>
                      <a:pt x="647" y="3315"/>
                      <a:pt x="706" y="3758"/>
                      <a:pt x="792" y="4230"/>
                    </a:cubicBezTo>
                    <a:cubicBezTo>
                      <a:pt x="879" y="4701"/>
                      <a:pt x="981" y="5004"/>
                      <a:pt x="1105" y="5872"/>
                    </a:cubicBezTo>
                    <a:cubicBezTo>
                      <a:pt x="1229" y="6740"/>
                      <a:pt x="1493" y="8686"/>
                      <a:pt x="1541" y="9449"/>
                    </a:cubicBezTo>
                    <a:cubicBezTo>
                      <a:pt x="1590" y="10212"/>
                      <a:pt x="1476" y="10235"/>
                      <a:pt x="1412" y="10463"/>
                    </a:cubicBezTo>
                    <a:cubicBezTo>
                      <a:pt x="1347" y="10690"/>
                      <a:pt x="1191" y="10672"/>
                      <a:pt x="1137" y="10800"/>
                    </a:cubicBezTo>
                    <a:cubicBezTo>
                      <a:pt x="1083" y="10929"/>
                      <a:pt x="1078" y="11103"/>
                      <a:pt x="1078" y="11237"/>
                    </a:cubicBezTo>
                    <a:cubicBezTo>
                      <a:pt x="1078" y="11371"/>
                      <a:pt x="1116" y="11482"/>
                      <a:pt x="1137" y="11593"/>
                    </a:cubicBezTo>
                    <a:cubicBezTo>
                      <a:pt x="1159" y="11703"/>
                      <a:pt x="1169" y="11826"/>
                      <a:pt x="1218" y="11890"/>
                    </a:cubicBezTo>
                    <a:cubicBezTo>
                      <a:pt x="1266" y="11954"/>
                      <a:pt x="1369" y="12000"/>
                      <a:pt x="1428" y="11995"/>
                    </a:cubicBezTo>
                    <a:cubicBezTo>
                      <a:pt x="1487" y="11989"/>
                      <a:pt x="1536" y="11872"/>
                      <a:pt x="1590" y="11855"/>
                    </a:cubicBezTo>
                    <a:cubicBezTo>
                      <a:pt x="1643" y="11837"/>
                      <a:pt x="1703" y="11901"/>
                      <a:pt x="1762" y="11884"/>
                    </a:cubicBezTo>
                    <a:cubicBezTo>
                      <a:pt x="1821" y="11866"/>
                      <a:pt x="1897" y="11773"/>
                      <a:pt x="1945" y="11756"/>
                    </a:cubicBezTo>
                    <a:cubicBezTo>
                      <a:pt x="1994" y="11738"/>
                      <a:pt x="1999" y="11797"/>
                      <a:pt x="2064" y="11779"/>
                    </a:cubicBezTo>
                    <a:cubicBezTo>
                      <a:pt x="2128" y="11762"/>
                      <a:pt x="2204" y="11616"/>
                      <a:pt x="2328" y="11645"/>
                    </a:cubicBezTo>
                    <a:cubicBezTo>
                      <a:pt x="2452" y="11674"/>
                      <a:pt x="2635" y="11942"/>
                      <a:pt x="2807" y="11966"/>
                    </a:cubicBezTo>
                    <a:cubicBezTo>
                      <a:pt x="2979" y="11989"/>
                      <a:pt x="3270" y="11901"/>
                      <a:pt x="3378" y="11779"/>
                    </a:cubicBezTo>
                    <a:cubicBezTo>
                      <a:pt x="3486" y="11657"/>
                      <a:pt x="3448" y="11354"/>
                      <a:pt x="3464" y="11232"/>
                    </a:cubicBezTo>
                    <a:cubicBezTo>
                      <a:pt x="3480" y="11109"/>
                      <a:pt x="3464" y="11127"/>
                      <a:pt x="3480" y="11057"/>
                    </a:cubicBezTo>
                    <a:cubicBezTo>
                      <a:pt x="3497" y="10987"/>
                      <a:pt x="3550" y="10888"/>
                      <a:pt x="3550" y="10812"/>
                    </a:cubicBezTo>
                    <a:cubicBezTo>
                      <a:pt x="3550" y="10736"/>
                      <a:pt x="3513" y="10678"/>
                      <a:pt x="3480" y="10602"/>
                    </a:cubicBezTo>
                    <a:cubicBezTo>
                      <a:pt x="3448" y="10527"/>
                      <a:pt x="3400" y="10404"/>
                      <a:pt x="3362" y="10358"/>
                    </a:cubicBezTo>
                    <a:cubicBezTo>
                      <a:pt x="3324" y="10311"/>
                      <a:pt x="3297" y="10329"/>
                      <a:pt x="3260" y="10317"/>
                    </a:cubicBezTo>
                    <a:cubicBezTo>
                      <a:pt x="3222" y="10305"/>
                      <a:pt x="3200" y="10323"/>
                      <a:pt x="3141" y="10299"/>
                    </a:cubicBezTo>
                    <a:cubicBezTo>
                      <a:pt x="3082" y="10276"/>
                      <a:pt x="2979" y="10288"/>
                      <a:pt x="2904" y="10160"/>
                    </a:cubicBezTo>
                    <a:cubicBezTo>
                      <a:pt x="2829" y="10032"/>
                      <a:pt x="2823" y="10177"/>
                      <a:pt x="2678" y="9507"/>
                    </a:cubicBezTo>
                    <a:cubicBezTo>
                      <a:pt x="2532" y="8837"/>
                      <a:pt x="2215" y="7061"/>
                      <a:pt x="2026" y="6129"/>
                    </a:cubicBezTo>
                    <a:cubicBezTo>
                      <a:pt x="1837" y="5197"/>
                      <a:pt x="1660" y="4480"/>
                      <a:pt x="1552" y="3921"/>
                    </a:cubicBezTo>
                    <a:cubicBezTo>
                      <a:pt x="1444" y="3362"/>
                      <a:pt x="1380" y="3041"/>
                      <a:pt x="1380" y="2785"/>
                    </a:cubicBezTo>
                    <a:cubicBezTo>
                      <a:pt x="1380" y="2529"/>
                      <a:pt x="1503" y="2499"/>
                      <a:pt x="1536" y="2377"/>
                    </a:cubicBezTo>
                    <a:cubicBezTo>
                      <a:pt x="1568" y="2255"/>
                      <a:pt x="1584" y="2138"/>
                      <a:pt x="1579" y="2039"/>
                    </a:cubicBezTo>
                    <a:cubicBezTo>
                      <a:pt x="1573" y="1940"/>
                      <a:pt x="1493" y="1876"/>
                      <a:pt x="1493" y="1789"/>
                    </a:cubicBezTo>
                    <a:cubicBezTo>
                      <a:pt x="1493" y="1701"/>
                      <a:pt x="1520" y="1608"/>
                      <a:pt x="1568" y="1515"/>
                    </a:cubicBezTo>
                    <a:cubicBezTo>
                      <a:pt x="1617" y="1422"/>
                      <a:pt x="1692" y="1299"/>
                      <a:pt x="1800" y="1230"/>
                    </a:cubicBezTo>
                    <a:cubicBezTo>
                      <a:pt x="1907" y="1160"/>
                      <a:pt x="2128" y="1160"/>
                      <a:pt x="2220" y="1101"/>
                    </a:cubicBezTo>
                    <a:cubicBezTo>
                      <a:pt x="2311" y="1043"/>
                      <a:pt x="2322" y="956"/>
                      <a:pt x="2344" y="874"/>
                    </a:cubicBezTo>
                    <a:cubicBezTo>
                      <a:pt x="2365" y="793"/>
                      <a:pt x="2360" y="682"/>
                      <a:pt x="2349" y="600"/>
                    </a:cubicBezTo>
                    <a:cubicBezTo>
                      <a:pt x="2338" y="519"/>
                      <a:pt x="2311" y="414"/>
                      <a:pt x="2279" y="373"/>
                    </a:cubicBezTo>
                    <a:cubicBezTo>
                      <a:pt x="2247" y="333"/>
                      <a:pt x="2182" y="333"/>
                      <a:pt x="2161" y="344"/>
                    </a:cubicBezTo>
                    <a:cubicBezTo>
                      <a:pt x="2139" y="356"/>
                      <a:pt x="2161" y="478"/>
                      <a:pt x="2155" y="461"/>
                    </a:cubicBezTo>
                    <a:cubicBezTo>
                      <a:pt x="2150" y="443"/>
                      <a:pt x="2139" y="292"/>
                      <a:pt x="2118" y="233"/>
                    </a:cubicBezTo>
                    <a:cubicBezTo>
                      <a:pt x="2096" y="175"/>
                      <a:pt x="2064" y="146"/>
                      <a:pt x="2026" y="111"/>
                    </a:cubicBezTo>
                    <a:cubicBezTo>
                      <a:pt x="1988" y="76"/>
                      <a:pt x="1945" y="53"/>
                      <a:pt x="1886" y="35"/>
                    </a:cubicBezTo>
                    <a:cubicBezTo>
                      <a:pt x="1827" y="18"/>
                      <a:pt x="1762" y="0"/>
                      <a:pt x="1681" y="6"/>
                    </a:cubicBezTo>
                    <a:cubicBezTo>
                      <a:pt x="1600" y="12"/>
                      <a:pt x="1493" y="6"/>
                      <a:pt x="1396" y="65"/>
                    </a:cubicBezTo>
                    <a:cubicBezTo>
                      <a:pt x="1299" y="123"/>
                      <a:pt x="1164" y="251"/>
                      <a:pt x="1105" y="350"/>
                    </a:cubicBezTo>
                    <a:cubicBezTo>
                      <a:pt x="1046" y="449"/>
                      <a:pt x="1062" y="589"/>
                      <a:pt x="1051" y="653"/>
                    </a:cubicBezTo>
                  </a:path>
                </a:pathLst>
              </a:custGeom>
              <a:solidFill>
                <a:srgbClr val="FFCC99"/>
              </a:solidFill>
              <a:ln w="3175">
                <a:solidFill>
                  <a:schemeClr val="tx1"/>
                </a:solidFill>
                <a:round/>
                <a:headEnd/>
                <a:tailEnd/>
              </a:ln>
            </p:spPr>
            <p:txBody>
              <a:bodyPr/>
              <a:lstStyle/>
              <a:p>
                <a:endParaRPr lang="en-US"/>
              </a:p>
            </p:txBody>
          </p:sp>
          <p:sp>
            <p:nvSpPr>
              <p:cNvPr id="93804" name="Freeform 404"/>
              <p:cNvSpPr>
                <a:spLocks noChangeAspect="1"/>
              </p:cNvSpPr>
              <p:nvPr/>
            </p:nvSpPr>
            <p:spPr bwMode="auto">
              <a:xfrm>
                <a:off x="2793" y="1483"/>
                <a:ext cx="98" cy="41"/>
              </a:xfrm>
              <a:custGeom>
                <a:avLst/>
                <a:gdLst>
                  <a:gd name="T0" fmla="*/ 0 w 98"/>
                  <a:gd name="T1" fmla="*/ 0 h 41"/>
                  <a:gd name="T2" fmla="*/ 33 w 98"/>
                  <a:gd name="T3" fmla="*/ 25 h 41"/>
                  <a:gd name="T4" fmla="*/ 71 w 98"/>
                  <a:gd name="T5" fmla="*/ 32 h 41"/>
                  <a:gd name="T6" fmla="*/ 98 w 98"/>
                  <a:gd name="T7" fmla="*/ 41 h 41"/>
                  <a:gd name="T8" fmla="*/ 0 60000 65536"/>
                  <a:gd name="T9" fmla="*/ 0 60000 65536"/>
                  <a:gd name="T10" fmla="*/ 0 60000 65536"/>
                  <a:gd name="T11" fmla="*/ 0 60000 65536"/>
                  <a:gd name="T12" fmla="*/ 0 w 98"/>
                  <a:gd name="T13" fmla="*/ 0 h 41"/>
                  <a:gd name="T14" fmla="*/ 98 w 98"/>
                  <a:gd name="T15" fmla="*/ 41 h 41"/>
                </a:gdLst>
                <a:ahLst/>
                <a:cxnLst>
                  <a:cxn ang="T8">
                    <a:pos x="T0" y="T1"/>
                  </a:cxn>
                  <a:cxn ang="T9">
                    <a:pos x="T2" y="T3"/>
                  </a:cxn>
                  <a:cxn ang="T10">
                    <a:pos x="T4" y="T5"/>
                  </a:cxn>
                  <a:cxn ang="T11">
                    <a:pos x="T6" y="T7"/>
                  </a:cxn>
                </a:cxnLst>
                <a:rect l="T12" t="T13" r="T14" b="T15"/>
                <a:pathLst>
                  <a:path w="98" h="41">
                    <a:moveTo>
                      <a:pt x="0" y="0"/>
                    </a:moveTo>
                    <a:cubicBezTo>
                      <a:pt x="6" y="4"/>
                      <a:pt x="21" y="20"/>
                      <a:pt x="33" y="25"/>
                    </a:cubicBezTo>
                    <a:cubicBezTo>
                      <a:pt x="45" y="30"/>
                      <a:pt x="60" y="29"/>
                      <a:pt x="71" y="32"/>
                    </a:cubicBezTo>
                    <a:cubicBezTo>
                      <a:pt x="82" y="34"/>
                      <a:pt x="92" y="39"/>
                      <a:pt x="98" y="41"/>
                    </a:cubicBezTo>
                  </a:path>
                </a:pathLst>
              </a:custGeom>
              <a:solidFill>
                <a:srgbClr val="FFCC99"/>
              </a:solidFill>
              <a:ln w="3175" cap="rnd">
                <a:solidFill>
                  <a:schemeClr val="tx1"/>
                </a:solidFill>
                <a:round/>
                <a:headEnd/>
                <a:tailEnd/>
              </a:ln>
            </p:spPr>
            <p:txBody>
              <a:bodyPr/>
              <a:lstStyle/>
              <a:p>
                <a:endParaRPr lang="en-US"/>
              </a:p>
            </p:txBody>
          </p:sp>
          <p:sp>
            <p:nvSpPr>
              <p:cNvPr id="93805" name="Freeform 405"/>
              <p:cNvSpPr>
                <a:spLocks noChangeAspect="1"/>
              </p:cNvSpPr>
              <p:nvPr/>
            </p:nvSpPr>
            <p:spPr bwMode="auto">
              <a:xfrm>
                <a:off x="2816" y="1550"/>
                <a:ext cx="56" cy="46"/>
              </a:xfrm>
              <a:custGeom>
                <a:avLst/>
                <a:gdLst>
                  <a:gd name="T0" fmla="*/ 56 w 56"/>
                  <a:gd name="T1" fmla="*/ 0 h 46"/>
                  <a:gd name="T2" fmla="*/ 23 w 56"/>
                  <a:gd name="T3" fmla="*/ 14 h 46"/>
                  <a:gd name="T4" fmla="*/ 0 w 56"/>
                  <a:gd name="T5" fmla="*/ 46 h 46"/>
                  <a:gd name="T6" fmla="*/ 0 60000 65536"/>
                  <a:gd name="T7" fmla="*/ 0 60000 65536"/>
                  <a:gd name="T8" fmla="*/ 0 60000 65536"/>
                  <a:gd name="T9" fmla="*/ 0 w 56"/>
                  <a:gd name="T10" fmla="*/ 0 h 46"/>
                  <a:gd name="T11" fmla="*/ 56 w 56"/>
                  <a:gd name="T12" fmla="*/ 46 h 46"/>
                </a:gdLst>
                <a:ahLst/>
                <a:cxnLst>
                  <a:cxn ang="T6">
                    <a:pos x="T0" y="T1"/>
                  </a:cxn>
                  <a:cxn ang="T7">
                    <a:pos x="T2" y="T3"/>
                  </a:cxn>
                  <a:cxn ang="T8">
                    <a:pos x="T4" y="T5"/>
                  </a:cxn>
                </a:cxnLst>
                <a:rect l="T9" t="T10" r="T11" b="T12"/>
                <a:pathLst>
                  <a:path w="56" h="46">
                    <a:moveTo>
                      <a:pt x="56" y="0"/>
                    </a:moveTo>
                    <a:cubicBezTo>
                      <a:pt x="51" y="2"/>
                      <a:pt x="32" y="7"/>
                      <a:pt x="23" y="14"/>
                    </a:cubicBezTo>
                    <a:cubicBezTo>
                      <a:pt x="14" y="22"/>
                      <a:pt x="5" y="39"/>
                      <a:pt x="0" y="46"/>
                    </a:cubicBezTo>
                  </a:path>
                </a:pathLst>
              </a:custGeom>
              <a:solidFill>
                <a:srgbClr val="FFCC99"/>
              </a:solidFill>
              <a:ln w="3175" cap="rnd">
                <a:solidFill>
                  <a:schemeClr val="tx1"/>
                </a:solidFill>
                <a:round/>
                <a:headEnd/>
                <a:tailEnd/>
              </a:ln>
            </p:spPr>
            <p:txBody>
              <a:bodyPr/>
              <a:lstStyle/>
              <a:p>
                <a:endParaRPr lang="en-US"/>
              </a:p>
            </p:txBody>
          </p:sp>
          <p:sp>
            <p:nvSpPr>
              <p:cNvPr id="93806" name="Freeform 406"/>
              <p:cNvSpPr>
                <a:spLocks noChangeAspect="1"/>
              </p:cNvSpPr>
              <p:nvPr/>
            </p:nvSpPr>
            <p:spPr bwMode="auto">
              <a:xfrm>
                <a:off x="2785" y="1509"/>
                <a:ext cx="21" cy="44"/>
              </a:xfrm>
              <a:custGeom>
                <a:avLst/>
                <a:gdLst>
                  <a:gd name="T0" fmla="*/ 0 w 21"/>
                  <a:gd name="T1" fmla="*/ 44 h 44"/>
                  <a:gd name="T2" fmla="*/ 15 w 21"/>
                  <a:gd name="T3" fmla="*/ 30 h 44"/>
                  <a:gd name="T4" fmla="*/ 21 w 21"/>
                  <a:gd name="T5" fmla="*/ 0 h 44"/>
                  <a:gd name="T6" fmla="*/ 0 60000 65536"/>
                  <a:gd name="T7" fmla="*/ 0 60000 65536"/>
                  <a:gd name="T8" fmla="*/ 0 60000 65536"/>
                  <a:gd name="T9" fmla="*/ 0 w 21"/>
                  <a:gd name="T10" fmla="*/ 0 h 44"/>
                  <a:gd name="T11" fmla="*/ 21 w 21"/>
                  <a:gd name="T12" fmla="*/ 44 h 44"/>
                </a:gdLst>
                <a:ahLst/>
                <a:cxnLst>
                  <a:cxn ang="T6">
                    <a:pos x="T0" y="T1"/>
                  </a:cxn>
                  <a:cxn ang="T7">
                    <a:pos x="T2" y="T3"/>
                  </a:cxn>
                  <a:cxn ang="T8">
                    <a:pos x="T4" y="T5"/>
                  </a:cxn>
                </a:cxnLst>
                <a:rect l="T9" t="T10" r="T11" b="T12"/>
                <a:pathLst>
                  <a:path w="21" h="44">
                    <a:moveTo>
                      <a:pt x="0" y="44"/>
                    </a:moveTo>
                    <a:cubicBezTo>
                      <a:pt x="2" y="42"/>
                      <a:pt x="12" y="37"/>
                      <a:pt x="15" y="30"/>
                    </a:cubicBezTo>
                    <a:cubicBezTo>
                      <a:pt x="19" y="23"/>
                      <a:pt x="20" y="7"/>
                      <a:pt x="21" y="0"/>
                    </a:cubicBezTo>
                  </a:path>
                </a:pathLst>
              </a:custGeom>
              <a:solidFill>
                <a:srgbClr val="FFCC99"/>
              </a:solidFill>
              <a:ln w="3175" cap="rnd">
                <a:solidFill>
                  <a:schemeClr val="tx1"/>
                </a:solidFill>
                <a:round/>
                <a:headEnd/>
                <a:tailEnd/>
              </a:ln>
            </p:spPr>
            <p:txBody>
              <a:bodyPr/>
              <a:lstStyle/>
              <a:p>
                <a:endParaRPr lang="en-US"/>
              </a:p>
            </p:txBody>
          </p:sp>
          <p:sp>
            <p:nvSpPr>
              <p:cNvPr id="93807" name="Freeform 407"/>
              <p:cNvSpPr>
                <a:spLocks noChangeAspect="1"/>
              </p:cNvSpPr>
              <p:nvPr/>
            </p:nvSpPr>
            <p:spPr bwMode="auto">
              <a:xfrm>
                <a:off x="2709" y="1542"/>
                <a:ext cx="40" cy="14"/>
              </a:xfrm>
              <a:custGeom>
                <a:avLst/>
                <a:gdLst>
                  <a:gd name="T0" fmla="*/ 0 w 40"/>
                  <a:gd name="T1" fmla="*/ 1 h 14"/>
                  <a:gd name="T2" fmla="*/ 14 w 40"/>
                  <a:gd name="T3" fmla="*/ 2 h 14"/>
                  <a:gd name="T4" fmla="*/ 29 w 40"/>
                  <a:gd name="T5" fmla="*/ 13 h 14"/>
                  <a:gd name="T6" fmla="*/ 40 w 40"/>
                  <a:gd name="T7" fmla="*/ 12 h 14"/>
                  <a:gd name="T8" fmla="*/ 0 60000 65536"/>
                  <a:gd name="T9" fmla="*/ 0 60000 65536"/>
                  <a:gd name="T10" fmla="*/ 0 60000 65536"/>
                  <a:gd name="T11" fmla="*/ 0 60000 65536"/>
                  <a:gd name="T12" fmla="*/ 0 w 40"/>
                  <a:gd name="T13" fmla="*/ 0 h 14"/>
                  <a:gd name="T14" fmla="*/ 40 w 40"/>
                  <a:gd name="T15" fmla="*/ 14 h 14"/>
                </a:gdLst>
                <a:ahLst/>
                <a:cxnLst>
                  <a:cxn ang="T8">
                    <a:pos x="T0" y="T1"/>
                  </a:cxn>
                  <a:cxn ang="T9">
                    <a:pos x="T2" y="T3"/>
                  </a:cxn>
                  <a:cxn ang="T10">
                    <a:pos x="T4" y="T5"/>
                  </a:cxn>
                  <a:cxn ang="T11">
                    <a:pos x="T6" y="T7"/>
                  </a:cxn>
                </a:cxnLst>
                <a:rect l="T12" t="T13" r="T14" b="T15"/>
                <a:pathLst>
                  <a:path w="40" h="14">
                    <a:moveTo>
                      <a:pt x="0" y="1"/>
                    </a:moveTo>
                    <a:cubicBezTo>
                      <a:pt x="3" y="1"/>
                      <a:pt x="10" y="0"/>
                      <a:pt x="14" y="2"/>
                    </a:cubicBezTo>
                    <a:cubicBezTo>
                      <a:pt x="19" y="4"/>
                      <a:pt x="25" y="12"/>
                      <a:pt x="29" y="13"/>
                    </a:cubicBezTo>
                    <a:cubicBezTo>
                      <a:pt x="33" y="14"/>
                      <a:pt x="38" y="12"/>
                      <a:pt x="40" y="12"/>
                    </a:cubicBezTo>
                  </a:path>
                </a:pathLst>
              </a:custGeom>
              <a:solidFill>
                <a:srgbClr val="FFCC99"/>
              </a:solidFill>
              <a:ln w="3175" cap="rnd">
                <a:solidFill>
                  <a:schemeClr val="tx1"/>
                </a:solidFill>
                <a:round/>
                <a:headEnd/>
                <a:tailEnd/>
              </a:ln>
            </p:spPr>
            <p:txBody>
              <a:bodyPr/>
              <a:lstStyle/>
              <a:p>
                <a:endParaRPr lang="en-US"/>
              </a:p>
            </p:txBody>
          </p:sp>
          <p:sp>
            <p:nvSpPr>
              <p:cNvPr id="93808" name="Freeform 408"/>
              <p:cNvSpPr>
                <a:spLocks noChangeAspect="1"/>
              </p:cNvSpPr>
              <p:nvPr/>
            </p:nvSpPr>
            <p:spPr bwMode="auto">
              <a:xfrm>
                <a:off x="2696" y="1632"/>
                <a:ext cx="24" cy="41"/>
              </a:xfrm>
              <a:custGeom>
                <a:avLst/>
                <a:gdLst>
                  <a:gd name="T0" fmla="*/ 0 w 24"/>
                  <a:gd name="T1" fmla="*/ 41 h 41"/>
                  <a:gd name="T2" fmla="*/ 16 w 24"/>
                  <a:gd name="T3" fmla="*/ 27 h 41"/>
                  <a:gd name="T4" fmla="*/ 24 w 24"/>
                  <a:gd name="T5" fmla="*/ 0 h 41"/>
                  <a:gd name="T6" fmla="*/ 0 60000 65536"/>
                  <a:gd name="T7" fmla="*/ 0 60000 65536"/>
                  <a:gd name="T8" fmla="*/ 0 60000 65536"/>
                  <a:gd name="T9" fmla="*/ 0 w 24"/>
                  <a:gd name="T10" fmla="*/ 0 h 41"/>
                  <a:gd name="T11" fmla="*/ 24 w 24"/>
                  <a:gd name="T12" fmla="*/ 41 h 41"/>
                </a:gdLst>
                <a:ahLst/>
                <a:cxnLst>
                  <a:cxn ang="T6">
                    <a:pos x="T0" y="T1"/>
                  </a:cxn>
                  <a:cxn ang="T7">
                    <a:pos x="T2" y="T3"/>
                  </a:cxn>
                  <a:cxn ang="T8">
                    <a:pos x="T4" y="T5"/>
                  </a:cxn>
                </a:cxnLst>
                <a:rect l="T9" t="T10" r="T11" b="T12"/>
                <a:pathLst>
                  <a:path w="24" h="41">
                    <a:moveTo>
                      <a:pt x="0" y="41"/>
                    </a:moveTo>
                    <a:cubicBezTo>
                      <a:pt x="2" y="39"/>
                      <a:pt x="12" y="34"/>
                      <a:pt x="16" y="27"/>
                    </a:cubicBezTo>
                    <a:cubicBezTo>
                      <a:pt x="19" y="20"/>
                      <a:pt x="22" y="6"/>
                      <a:pt x="24" y="0"/>
                    </a:cubicBezTo>
                  </a:path>
                </a:pathLst>
              </a:custGeom>
              <a:solidFill>
                <a:srgbClr val="FFCC99"/>
              </a:solidFill>
              <a:ln w="3175" cap="rnd">
                <a:solidFill>
                  <a:schemeClr val="tx1"/>
                </a:solidFill>
                <a:round/>
                <a:headEnd/>
                <a:tailEnd/>
              </a:ln>
            </p:spPr>
            <p:txBody>
              <a:bodyPr/>
              <a:lstStyle/>
              <a:p>
                <a:endParaRPr lang="en-US"/>
              </a:p>
            </p:txBody>
          </p:sp>
          <p:sp>
            <p:nvSpPr>
              <p:cNvPr id="93809" name="Freeform 409"/>
              <p:cNvSpPr>
                <a:spLocks noChangeAspect="1"/>
              </p:cNvSpPr>
              <p:nvPr/>
            </p:nvSpPr>
            <p:spPr bwMode="auto">
              <a:xfrm>
                <a:off x="2905" y="2493"/>
                <a:ext cx="69" cy="237"/>
              </a:xfrm>
              <a:custGeom>
                <a:avLst/>
                <a:gdLst>
                  <a:gd name="T0" fmla="*/ 0 w 575"/>
                  <a:gd name="T1" fmla="*/ 0 h 1975"/>
                  <a:gd name="T2" fmla="*/ 0 w 575"/>
                  <a:gd name="T3" fmla="*/ 0 h 1975"/>
                  <a:gd name="T4" fmla="*/ 0 w 575"/>
                  <a:gd name="T5" fmla="*/ 0 h 1975"/>
                  <a:gd name="T6" fmla="*/ 0 60000 65536"/>
                  <a:gd name="T7" fmla="*/ 0 60000 65536"/>
                  <a:gd name="T8" fmla="*/ 0 60000 65536"/>
                  <a:gd name="T9" fmla="*/ 0 w 575"/>
                  <a:gd name="T10" fmla="*/ 0 h 1975"/>
                  <a:gd name="T11" fmla="*/ 575 w 575"/>
                  <a:gd name="T12" fmla="*/ 1975 h 1975"/>
                </a:gdLst>
                <a:ahLst/>
                <a:cxnLst>
                  <a:cxn ang="T6">
                    <a:pos x="T0" y="T1"/>
                  </a:cxn>
                  <a:cxn ang="T7">
                    <a:pos x="T2" y="T3"/>
                  </a:cxn>
                  <a:cxn ang="T8">
                    <a:pos x="T4" y="T5"/>
                  </a:cxn>
                </a:cxnLst>
                <a:rect l="T9" t="T10" r="T11" b="T12"/>
                <a:pathLst>
                  <a:path w="575" h="1975">
                    <a:moveTo>
                      <a:pt x="575" y="1975"/>
                    </a:moveTo>
                    <a:cubicBezTo>
                      <a:pt x="537" y="1893"/>
                      <a:pt x="444" y="1812"/>
                      <a:pt x="351" y="1481"/>
                    </a:cubicBezTo>
                    <a:lnTo>
                      <a:pt x="0" y="0"/>
                    </a:lnTo>
                  </a:path>
                </a:pathLst>
              </a:custGeom>
              <a:solidFill>
                <a:srgbClr val="FFCC99"/>
              </a:solidFill>
              <a:ln w="3175" cap="rnd">
                <a:solidFill>
                  <a:schemeClr val="tx1"/>
                </a:solidFill>
                <a:round/>
                <a:headEnd/>
                <a:tailEnd/>
              </a:ln>
            </p:spPr>
            <p:txBody>
              <a:bodyPr/>
              <a:lstStyle/>
              <a:p>
                <a:endParaRPr lang="en-US"/>
              </a:p>
            </p:txBody>
          </p:sp>
          <p:sp>
            <p:nvSpPr>
              <p:cNvPr id="93810" name="Freeform 410"/>
              <p:cNvSpPr>
                <a:spLocks noChangeAspect="1"/>
              </p:cNvSpPr>
              <p:nvPr/>
            </p:nvSpPr>
            <p:spPr bwMode="auto">
              <a:xfrm>
                <a:off x="2868" y="2602"/>
                <a:ext cx="22" cy="124"/>
              </a:xfrm>
              <a:custGeom>
                <a:avLst/>
                <a:gdLst>
                  <a:gd name="T0" fmla="*/ 0 w 22"/>
                  <a:gd name="T1" fmla="*/ 124 h 124"/>
                  <a:gd name="T2" fmla="*/ 16 w 22"/>
                  <a:gd name="T3" fmla="*/ 64 h 124"/>
                  <a:gd name="T4" fmla="*/ 22 w 22"/>
                  <a:gd name="T5" fmla="*/ 0 h 124"/>
                  <a:gd name="T6" fmla="*/ 0 60000 65536"/>
                  <a:gd name="T7" fmla="*/ 0 60000 65536"/>
                  <a:gd name="T8" fmla="*/ 0 60000 65536"/>
                  <a:gd name="T9" fmla="*/ 0 w 22"/>
                  <a:gd name="T10" fmla="*/ 0 h 124"/>
                  <a:gd name="T11" fmla="*/ 22 w 22"/>
                  <a:gd name="T12" fmla="*/ 124 h 124"/>
                </a:gdLst>
                <a:ahLst/>
                <a:cxnLst>
                  <a:cxn ang="T6">
                    <a:pos x="T0" y="T1"/>
                  </a:cxn>
                  <a:cxn ang="T7">
                    <a:pos x="T2" y="T3"/>
                  </a:cxn>
                  <a:cxn ang="T8">
                    <a:pos x="T4" y="T5"/>
                  </a:cxn>
                </a:cxnLst>
                <a:rect l="T9" t="T10" r="T11" b="T12"/>
                <a:pathLst>
                  <a:path w="22" h="124">
                    <a:moveTo>
                      <a:pt x="0" y="124"/>
                    </a:moveTo>
                    <a:cubicBezTo>
                      <a:pt x="2" y="114"/>
                      <a:pt x="12" y="84"/>
                      <a:pt x="16" y="64"/>
                    </a:cubicBezTo>
                    <a:cubicBezTo>
                      <a:pt x="19" y="44"/>
                      <a:pt x="21" y="13"/>
                      <a:pt x="22" y="0"/>
                    </a:cubicBezTo>
                  </a:path>
                </a:pathLst>
              </a:custGeom>
              <a:solidFill>
                <a:srgbClr val="FFCC99"/>
              </a:solidFill>
              <a:ln w="3175" cap="rnd">
                <a:solidFill>
                  <a:schemeClr val="tx1"/>
                </a:solidFill>
                <a:round/>
                <a:headEnd/>
                <a:tailEnd/>
              </a:ln>
            </p:spPr>
            <p:txBody>
              <a:bodyPr/>
              <a:lstStyle/>
              <a:p>
                <a:endParaRPr lang="en-US"/>
              </a:p>
            </p:txBody>
          </p:sp>
          <p:sp>
            <p:nvSpPr>
              <p:cNvPr id="93811" name="Freeform 411"/>
              <p:cNvSpPr>
                <a:spLocks noChangeAspect="1"/>
              </p:cNvSpPr>
              <p:nvPr/>
            </p:nvSpPr>
            <p:spPr bwMode="auto">
              <a:xfrm>
                <a:off x="2847" y="2743"/>
                <a:ext cx="148" cy="121"/>
              </a:xfrm>
              <a:custGeom>
                <a:avLst/>
                <a:gdLst>
                  <a:gd name="T0" fmla="*/ 3 w 148"/>
                  <a:gd name="T1" fmla="*/ 121 h 121"/>
                  <a:gd name="T2" fmla="*/ 3 w 148"/>
                  <a:gd name="T3" fmla="*/ 46 h 121"/>
                  <a:gd name="T4" fmla="*/ 21 w 148"/>
                  <a:gd name="T5" fmla="*/ 13 h 121"/>
                  <a:gd name="T6" fmla="*/ 46 w 148"/>
                  <a:gd name="T7" fmla="*/ 0 h 121"/>
                  <a:gd name="T8" fmla="*/ 84 w 148"/>
                  <a:gd name="T9" fmla="*/ 9 h 121"/>
                  <a:gd name="T10" fmla="*/ 122 w 148"/>
                  <a:gd name="T11" fmla="*/ 4 h 121"/>
                  <a:gd name="T12" fmla="*/ 140 w 148"/>
                  <a:gd name="T13" fmla="*/ 15 h 121"/>
                  <a:gd name="T14" fmla="*/ 148 w 148"/>
                  <a:gd name="T15" fmla="*/ 29 h 121"/>
                  <a:gd name="T16" fmla="*/ 0 60000 65536"/>
                  <a:gd name="T17" fmla="*/ 0 60000 65536"/>
                  <a:gd name="T18" fmla="*/ 0 60000 65536"/>
                  <a:gd name="T19" fmla="*/ 0 60000 65536"/>
                  <a:gd name="T20" fmla="*/ 0 60000 65536"/>
                  <a:gd name="T21" fmla="*/ 0 60000 65536"/>
                  <a:gd name="T22" fmla="*/ 0 60000 65536"/>
                  <a:gd name="T23" fmla="*/ 0 60000 65536"/>
                  <a:gd name="T24" fmla="*/ 0 w 148"/>
                  <a:gd name="T25" fmla="*/ 0 h 121"/>
                  <a:gd name="T26" fmla="*/ 148 w 148"/>
                  <a:gd name="T27" fmla="*/ 121 h 1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8" h="121">
                    <a:moveTo>
                      <a:pt x="3" y="121"/>
                    </a:moveTo>
                    <a:cubicBezTo>
                      <a:pt x="3" y="108"/>
                      <a:pt x="0" y="64"/>
                      <a:pt x="3" y="46"/>
                    </a:cubicBezTo>
                    <a:cubicBezTo>
                      <a:pt x="6" y="28"/>
                      <a:pt x="14" y="21"/>
                      <a:pt x="21" y="13"/>
                    </a:cubicBezTo>
                    <a:cubicBezTo>
                      <a:pt x="28" y="5"/>
                      <a:pt x="35" y="1"/>
                      <a:pt x="46" y="0"/>
                    </a:cubicBezTo>
                    <a:cubicBezTo>
                      <a:pt x="56" y="0"/>
                      <a:pt x="72" y="8"/>
                      <a:pt x="84" y="9"/>
                    </a:cubicBezTo>
                    <a:cubicBezTo>
                      <a:pt x="97" y="9"/>
                      <a:pt x="113" y="3"/>
                      <a:pt x="122" y="4"/>
                    </a:cubicBezTo>
                    <a:cubicBezTo>
                      <a:pt x="131" y="6"/>
                      <a:pt x="136" y="11"/>
                      <a:pt x="140" y="15"/>
                    </a:cubicBezTo>
                    <a:cubicBezTo>
                      <a:pt x="145" y="19"/>
                      <a:pt x="146" y="26"/>
                      <a:pt x="148" y="29"/>
                    </a:cubicBezTo>
                  </a:path>
                </a:pathLst>
              </a:custGeom>
              <a:solidFill>
                <a:srgbClr val="FFCC99"/>
              </a:solidFill>
              <a:ln w="3175" cap="rnd">
                <a:solidFill>
                  <a:schemeClr val="tx1"/>
                </a:solidFill>
                <a:round/>
                <a:headEnd/>
                <a:tailEnd/>
              </a:ln>
            </p:spPr>
            <p:txBody>
              <a:bodyPr/>
              <a:lstStyle/>
              <a:p>
                <a:endParaRPr lang="en-US"/>
              </a:p>
            </p:txBody>
          </p:sp>
          <p:sp>
            <p:nvSpPr>
              <p:cNvPr id="93812" name="Freeform 412"/>
              <p:cNvSpPr>
                <a:spLocks noChangeAspect="1"/>
              </p:cNvSpPr>
              <p:nvPr/>
            </p:nvSpPr>
            <p:spPr bwMode="auto">
              <a:xfrm>
                <a:off x="3000" y="2827"/>
                <a:ext cx="4" cy="42"/>
              </a:xfrm>
              <a:custGeom>
                <a:avLst/>
                <a:gdLst>
                  <a:gd name="T0" fmla="*/ 0 w 4"/>
                  <a:gd name="T1" fmla="*/ 42 h 42"/>
                  <a:gd name="T2" fmla="*/ 4 w 4"/>
                  <a:gd name="T3" fmla="*/ 25 h 42"/>
                  <a:gd name="T4" fmla="*/ 0 w 4"/>
                  <a:gd name="T5" fmla="*/ 0 h 42"/>
                  <a:gd name="T6" fmla="*/ 0 60000 65536"/>
                  <a:gd name="T7" fmla="*/ 0 60000 65536"/>
                  <a:gd name="T8" fmla="*/ 0 60000 65536"/>
                  <a:gd name="T9" fmla="*/ 0 w 4"/>
                  <a:gd name="T10" fmla="*/ 0 h 42"/>
                  <a:gd name="T11" fmla="*/ 4 w 4"/>
                  <a:gd name="T12" fmla="*/ 42 h 42"/>
                </a:gdLst>
                <a:ahLst/>
                <a:cxnLst>
                  <a:cxn ang="T6">
                    <a:pos x="T0" y="T1"/>
                  </a:cxn>
                  <a:cxn ang="T7">
                    <a:pos x="T2" y="T3"/>
                  </a:cxn>
                  <a:cxn ang="T8">
                    <a:pos x="T4" y="T5"/>
                  </a:cxn>
                </a:cxnLst>
                <a:rect l="T9" t="T10" r="T11" b="T12"/>
                <a:pathLst>
                  <a:path w="4" h="42">
                    <a:moveTo>
                      <a:pt x="0" y="42"/>
                    </a:moveTo>
                    <a:cubicBezTo>
                      <a:pt x="1" y="39"/>
                      <a:pt x="4" y="32"/>
                      <a:pt x="4" y="25"/>
                    </a:cubicBezTo>
                    <a:cubicBezTo>
                      <a:pt x="4" y="18"/>
                      <a:pt x="1" y="4"/>
                      <a:pt x="0" y="0"/>
                    </a:cubicBezTo>
                  </a:path>
                </a:pathLst>
              </a:custGeom>
              <a:solidFill>
                <a:srgbClr val="FFCC99"/>
              </a:solidFill>
              <a:ln w="3175" cap="rnd">
                <a:solidFill>
                  <a:schemeClr val="tx1"/>
                </a:solidFill>
                <a:round/>
                <a:headEnd/>
                <a:tailEnd/>
              </a:ln>
            </p:spPr>
            <p:txBody>
              <a:bodyPr/>
              <a:lstStyle/>
              <a:p>
                <a:endParaRPr lang="en-US"/>
              </a:p>
            </p:txBody>
          </p:sp>
          <p:sp>
            <p:nvSpPr>
              <p:cNvPr id="93813" name="Freeform 413"/>
              <p:cNvSpPr>
                <a:spLocks noChangeAspect="1"/>
              </p:cNvSpPr>
              <p:nvPr/>
            </p:nvSpPr>
            <p:spPr bwMode="auto">
              <a:xfrm>
                <a:off x="2904" y="1546"/>
                <a:ext cx="14" cy="27"/>
              </a:xfrm>
              <a:custGeom>
                <a:avLst/>
                <a:gdLst>
                  <a:gd name="T0" fmla="*/ 12 w 14"/>
                  <a:gd name="T1" fmla="*/ 27 h 27"/>
                  <a:gd name="T2" fmla="*/ 12 w 14"/>
                  <a:gd name="T3" fmla="*/ 11 h 27"/>
                  <a:gd name="T4" fmla="*/ 0 w 14"/>
                  <a:gd name="T5" fmla="*/ 0 h 27"/>
                  <a:gd name="T6" fmla="*/ 0 60000 65536"/>
                  <a:gd name="T7" fmla="*/ 0 60000 65536"/>
                  <a:gd name="T8" fmla="*/ 0 60000 65536"/>
                  <a:gd name="T9" fmla="*/ 0 w 14"/>
                  <a:gd name="T10" fmla="*/ 0 h 27"/>
                  <a:gd name="T11" fmla="*/ 14 w 14"/>
                  <a:gd name="T12" fmla="*/ 27 h 27"/>
                </a:gdLst>
                <a:ahLst/>
                <a:cxnLst>
                  <a:cxn ang="T6">
                    <a:pos x="T0" y="T1"/>
                  </a:cxn>
                  <a:cxn ang="T7">
                    <a:pos x="T2" y="T3"/>
                  </a:cxn>
                  <a:cxn ang="T8">
                    <a:pos x="T4" y="T5"/>
                  </a:cxn>
                </a:cxnLst>
                <a:rect l="T9" t="T10" r="T11" b="T12"/>
                <a:pathLst>
                  <a:path w="14" h="27">
                    <a:moveTo>
                      <a:pt x="12" y="27"/>
                    </a:moveTo>
                    <a:cubicBezTo>
                      <a:pt x="12" y="25"/>
                      <a:pt x="14" y="15"/>
                      <a:pt x="12" y="11"/>
                    </a:cubicBezTo>
                    <a:cubicBezTo>
                      <a:pt x="10" y="7"/>
                      <a:pt x="3" y="2"/>
                      <a:pt x="0" y="0"/>
                    </a:cubicBezTo>
                  </a:path>
                </a:pathLst>
              </a:custGeom>
              <a:solidFill>
                <a:srgbClr val="FFCC99"/>
              </a:solidFill>
              <a:ln w="3175" cap="rnd">
                <a:solidFill>
                  <a:schemeClr val="tx1"/>
                </a:solidFill>
                <a:round/>
                <a:headEnd/>
                <a:tailEnd/>
              </a:ln>
            </p:spPr>
            <p:txBody>
              <a:bodyPr/>
              <a:lstStyle/>
              <a:p>
                <a:endParaRPr lang="en-US"/>
              </a:p>
            </p:txBody>
          </p:sp>
        </p:grpSp>
        <p:grpSp>
          <p:nvGrpSpPr>
            <p:cNvPr id="90171" name="Group 979"/>
            <p:cNvGrpSpPr>
              <a:grpSpLocks/>
            </p:cNvGrpSpPr>
            <p:nvPr/>
          </p:nvGrpSpPr>
          <p:grpSpPr bwMode="auto">
            <a:xfrm>
              <a:off x="1248" y="2757"/>
              <a:ext cx="1104" cy="531"/>
              <a:chOff x="1248" y="2757"/>
              <a:chExt cx="1104" cy="531"/>
            </a:xfrm>
          </p:grpSpPr>
          <p:grpSp>
            <p:nvGrpSpPr>
              <p:cNvPr id="90172" name="Group 415"/>
              <p:cNvGrpSpPr>
                <a:grpSpLocks noChangeAspect="1"/>
              </p:cNvGrpSpPr>
              <p:nvPr/>
            </p:nvGrpSpPr>
            <p:grpSpPr bwMode="auto">
              <a:xfrm>
                <a:off x="2051" y="2858"/>
                <a:ext cx="124" cy="110"/>
                <a:chOff x="2175" y="1535"/>
                <a:chExt cx="1391" cy="1228"/>
              </a:xfrm>
            </p:grpSpPr>
            <p:sp>
              <p:nvSpPr>
                <p:cNvPr id="93199" name="Freeform 41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0" name="Freeform 417"/>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1" name="Freeform 418"/>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2" name="Freeform 419"/>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3" name="Freeform 420"/>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4" name="Freeform 421"/>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5" name="Freeform 422"/>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6" name="Freeform 423"/>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7" name="Freeform 424"/>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8" name="Freeform 425"/>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09" name="Freeform 426"/>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0" name="Freeform 427"/>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1" name="Freeform 428"/>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2" name="Freeform 429"/>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3" name="Freeform 430"/>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4" name="Freeform 431"/>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5" name="Freeform 432"/>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6" name="Freeform 433"/>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7" name="Freeform 434"/>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8" name="Freeform 435"/>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19" name="Freeform 436"/>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0" name="Freeform 437"/>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1" name="Freeform 438"/>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2" name="Freeform 439"/>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3" name="Freeform 440"/>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4" name="Freeform 441"/>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5" name="Freeform 442"/>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6" name="Freeform 443"/>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7" name="Freeform 444"/>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8" name="Freeform 44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29" name="Freeform 446"/>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30" name="Freeform 44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31" name="Freeform 44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32" name="Freeform 44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33" name="Oval 450"/>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234" name="Freeform 451"/>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35" name="Freeform 452"/>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36" name="Freeform 453"/>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37" name="Freeform 454"/>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38" name="Freeform 455"/>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39" name="Freeform 456"/>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0" name="Freeform 457"/>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1" name="Freeform 458"/>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2" name="Freeform 459"/>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3" name="Freeform 460"/>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4" name="Freeform 461"/>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5" name="Freeform 462"/>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6" name="Freeform 463"/>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7" name="Freeform 464"/>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8" name="Freeform 465"/>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49" name="Freeform 466"/>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0" name="Freeform 467"/>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1" name="Freeform 468"/>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2" name="Freeform 469"/>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3" name="Freeform 470"/>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4" name="Freeform 471"/>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5" name="Freeform 472"/>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6" name="Freeform 473"/>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7" name="Freeform 474"/>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8" name="Freeform 475"/>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59" name="Freeform 476"/>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0" name="Freeform 477"/>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1" name="Freeform 478"/>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2" name="Freeform 47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3" name="Freeform 480"/>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4" name="Freeform 481"/>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5" name="Freeform 482"/>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6" name="Freeform 483"/>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7" name="Freeform 484"/>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8" name="Freeform 485"/>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69" name="Freeform 486"/>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0" name="Freeform 487"/>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1" name="Freeform 488"/>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2" name="Freeform 489"/>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3" name="Freeform 490"/>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4" name="Freeform 491"/>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5" name="Freeform 492"/>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6" name="Freeform 493"/>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7" name="Freeform 494"/>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8" name="Freeform 495"/>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79" name="Freeform 496"/>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0" name="Freeform 497"/>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1" name="Freeform 498"/>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2" name="Freeform 499"/>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3" name="Freeform 500"/>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4" name="Freeform 501"/>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5" name="Freeform 502"/>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6" name="Freeform 503"/>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7" name="Freeform 504"/>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8" name="Freeform 505"/>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89" name="Freeform 506"/>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0" name="Freeform 507"/>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1" name="Freeform 508"/>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2" name="Freeform 509"/>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3" name="Freeform 510"/>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4" name="Freeform 511"/>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5" name="Freeform 512"/>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6" name="Freeform 513"/>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7" name="Freeform 514"/>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8" name="Freeform 515"/>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299" name="Freeform 516"/>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0" name="Freeform 517"/>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1" name="Freeform 518"/>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2" name="Freeform 51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3" name="Freeform 520"/>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4" name="Freeform 521"/>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5" name="Freeform 522"/>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6" name="Freeform 523"/>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7" name="Freeform 524"/>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8" name="Freeform 525"/>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09" name="Freeform 526"/>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0" name="Freeform 527"/>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1" name="Freeform 528"/>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2" name="Freeform 529"/>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3" name="Freeform 530"/>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4" name="Freeform 531"/>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5" name="Freeform 532"/>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6" name="Freeform 533"/>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7" name="Freeform 534"/>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8" name="Freeform 535"/>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19" name="Freeform 536"/>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0" name="Freeform 537"/>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1" name="Freeform 538"/>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2" name="Freeform 539"/>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3" name="Freeform 540"/>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4" name="Freeform 541"/>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5" name="Freeform 542"/>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6" name="Freeform 543"/>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7" name="Freeform 544"/>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8" name="Freeform 545"/>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29" name="Freeform 546"/>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30" name="Freeform 547"/>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31" name="Freeform 54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32" name="Freeform 549"/>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33" name="Freeform 55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34" name="Freeform 55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35" name="Freeform 55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36" name="Oval 553"/>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337" name="Freeform 554"/>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38" name="Freeform 555"/>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39" name="Freeform 556"/>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0" name="Freeform 557"/>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1" name="Freeform 558"/>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2" name="Freeform 559"/>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3" name="Freeform 560"/>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4" name="Freeform 561"/>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5" name="Freeform 562"/>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6" name="Freeform 563"/>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7" name="Freeform 564"/>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8" name="Freeform 565"/>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49" name="Freeform 566"/>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0" name="Freeform 567"/>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1" name="Freeform 568"/>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2" name="Freeform 569"/>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3" name="Freeform 570"/>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4" name="Freeform 571"/>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5" name="Freeform 572"/>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6" name="Freeform 573"/>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7" name="Freeform 574"/>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8" name="Freeform 575"/>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59" name="Freeform 576"/>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0" name="Freeform 577"/>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1" name="Freeform 578"/>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2" name="Freeform 579"/>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3" name="Freeform 580"/>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4" name="Freeform 581"/>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5" name="Freeform 58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6" name="Freeform 583"/>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7" name="Freeform 584"/>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8" name="Freeform 585"/>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69" name="Freeform 586"/>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0" name="Freeform 587"/>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1" name="Freeform 588"/>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2" name="Freeform 589"/>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3" name="Freeform 590"/>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4" name="Freeform 591"/>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5" name="Freeform 592"/>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6" name="Freeform 593"/>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7" name="Freeform 594"/>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8" name="Freeform 595"/>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79" name="Freeform 596"/>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0" name="Freeform 597"/>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1" name="Freeform 598"/>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2" name="Freeform 599"/>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3" name="Freeform 600"/>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4" name="Freeform 601"/>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5" name="Freeform 602"/>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6" name="Freeform 603"/>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7" name="Freeform 604"/>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8" name="Freeform 605"/>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89" name="Freeform 606"/>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0" name="Freeform 607"/>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1" name="Freeform 608"/>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2" name="Freeform 609"/>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3" name="Freeform 610"/>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4" name="Freeform 611"/>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5" name="Freeform 612"/>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6" name="Freeform 613"/>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7" name="Freeform 614"/>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8" name="Freeform 615"/>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399" name="Freeform 616"/>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0" name="Freeform 617"/>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1" name="Freeform 618"/>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2" name="Freeform 619"/>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3" name="Freeform 620"/>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4" name="Freeform 621"/>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5" name="Freeform 62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6" name="Freeform 623"/>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7" name="Freeform 624"/>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8" name="Freeform 625"/>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09" name="Freeform 626"/>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0" name="Freeform 627"/>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1" name="Freeform 628"/>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2" name="Freeform 629"/>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3" name="Freeform 630"/>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4" name="Freeform 631"/>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5" name="Freeform 632"/>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6" name="Freeform 633"/>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7" name="Freeform 634"/>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8" name="Freeform 635"/>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19" name="Freeform 636"/>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0" name="Freeform 637"/>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1" name="Freeform 638"/>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2" name="Freeform 639"/>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3" name="Freeform 640"/>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4" name="Freeform 641"/>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5" name="Freeform 642"/>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6" name="Freeform 643"/>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7" name="Freeform 644"/>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8" name="Freeform 645"/>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29" name="Freeform 646"/>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0" name="Freeform 647"/>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1" name="Freeform 648"/>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2" name="Freeform 649"/>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3" name="Freeform 650"/>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4" name="Freeform 65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5" name="Freeform 652"/>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6" name="Freeform 65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7" name="Freeform 65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8" name="Freeform 65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39" name="Oval 656"/>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440" name="Freeform 657"/>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41" name="Freeform 658"/>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42" name="Freeform 659"/>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43" name="Freeform 660"/>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44" name="Freeform 661"/>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45" name="Freeform 662"/>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46" name="Freeform 663"/>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47" name="Freeform 664"/>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48" name="Freeform 665"/>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49" name="Freeform 666"/>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0" name="Freeform 667"/>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1" name="Freeform 668"/>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2" name="Freeform 669"/>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3" name="Freeform 670"/>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4" name="Freeform 671"/>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5" name="Freeform 672"/>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6" name="Freeform 673"/>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7" name="Freeform 674"/>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8" name="Freeform 675"/>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59" name="Freeform 676"/>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0" name="Freeform 677"/>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1" name="Freeform 678"/>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2" name="Freeform 679"/>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3" name="Freeform 680"/>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4" name="Freeform 681"/>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5" name="Freeform 682"/>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6" name="Freeform 683"/>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7" name="Freeform 684"/>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8" name="Freeform 68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69" name="Freeform 686"/>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0" name="Freeform 687"/>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1" name="Freeform 688"/>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2" name="Freeform 689"/>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3" name="Freeform 690"/>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4" name="Freeform 691"/>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5" name="Freeform 692"/>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6" name="Freeform 693"/>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7" name="Freeform 694"/>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8" name="Freeform 695"/>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79" name="Freeform 696"/>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0" name="Freeform 697"/>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1" name="Freeform 698"/>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2" name="Freeform 699"/>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3" name="Freeform 700"/>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4" name="Freeform 701"/>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5" name="Freeform 702"/>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6" name="Freeform 703"/>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7" name="Freeform 704"/>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8" name="Freeform 705"/>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89" name="Freeform 706"/>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0" name="Freeform 707"/>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1" name="Freeform 708"/>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2" name="Freeform 709"/>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3" name="Freeform 710"/>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4" name="Freeform 711"/>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5" name="Freeform 712"/>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6" name="Freeform 713"/>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7" name="Freeform 714"/>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8" name="Freeform 715"/>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499" name="Freeform 716"/>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0" name="Freeform 717"/>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1" name="Freeform 718"/>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2" name="Freeform 719"/>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3" name="Freeform 720"/>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4" name="Freeform 721"/>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5" name="Freeform 722"/>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6" name="Freeform 723"/>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7" name="Freeform 724"/>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8" name="Freeform 72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09" name="Freeform 726"/>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0" name="Freeform 727"/>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1" name="Freeform 728"/>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2" name="Freeform 729"/>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3" name="Freeform 730"/>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4" name="Freeform 731"/>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5" name="Freeform 732"/>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6" name="Freeform 733"/>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7" name="Freeform 734"/>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8" name="Freeform 735"/>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19" name="Freeform 736"/>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0" name="Freeform 737"/>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1" name="Freeform 738"/>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2" name="Freeform 739"/>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3" name="Freeform 740"/>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4" name="Freeform 741"/>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5" name="Freeform 742"/>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6" name="Freeform 743"/>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7" name="Freeform 744"/>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8" name="Freeform 745"/>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29" name="Freeform 746"/>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0" name="Freeform 747"/>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1" name="Freeform 748"/>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2" name="Freeform 749"/>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3" name="Freeform 750"/>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4" name="Freeform 751"/>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5" name="Freeform 752"/>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6" name="Freeform 753"/>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7" name="Freeform 75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8" name="Freeform 755"/>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39" name="Freeform 75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40" name="Freeform 75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41" name="Freeform 75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42" name="Oval 759"/>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543" name="Freeform 760"/>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44" name="Freeform 761"/>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45" name="Freeform 762"/>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46" name="Freeform 763"/>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47" name="Freeform 764"/>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48" name="Freeform 765"/>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49" name="Freeform 766"/>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0" name="Freeform 767"/>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1" name="Freeform 768"/>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2" name="Freeform 769"/>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3" name="Freeform 770"/>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4" name="Freeform 771"/>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5" name="Freeform 772"/>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6" name="Freeform 773"/>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7" name="Freeform 774"/>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8" name="Freeform 775"/>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59" name="Freeform 776"/>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0" name="Freeform 777"/>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1" name="Freeform 778"/>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2" name="Freeform 779"/>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3" name="Freeform 780"/>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4" name="Freeform 781"/>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5" name="Freeform 782"/>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6" name="Freeform 783"/>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7" name="Freeform 784"/>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8" name="Freeform 785"/>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69" name="Freeform 786"/>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0" name="Freeform 787"/>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1" name="Freeform 78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2" name="Freeform 789"/>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3" name="Freeform 790"/>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4" name="Freeform 791"/>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5" name="Freeform 792"/>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6" name="Freeform 793"/>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7" name="Freeform 794"/>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8" name="Freeform 795"/>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79" name="Freeform 796"/>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0" name="Freeform 797"/>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1" name="Freeform 798"/>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2" name="Freeform 799"/>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3" name="Freeform 800"/>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4" name="Freeform 801"/>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5" name="Freeform 802"/>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6" name="Freeform 803"/>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7" name="Freeform 804"/>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8" name="Freeform 805"/>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89" name="Freeform 806"/>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0" name="Freeform 807"/>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1" name="Freeform 808"/>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2" name="Freeform 809"/>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3" name="Freeform 810"/>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4" name="Freeform 811"/>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5" name="Freeform 812"/>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6" name="Freeform 813"/>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7" name="Freeform 81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8" name="Freeform 815"/>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599" name="Freeform 816"/>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0" name="Freeform 817"/>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1" name="Freeform 818"/>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2" name="Freeform 819"/>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3" name="Freeform 820"/>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4" name="Freeform 821"/>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5" name="Freeform 822"/>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6" name="Freeform 823"/>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7" name="Freeform 824"/>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8" name="Freeform 825"/>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09" name="Freeform 826"/>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0" name="Freeform 827"/>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1" name="Freeform 828"/>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2" name="Freeform 829"/>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3" name="Freeform 830"/>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4" name="Freeform 831"/>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5" name="Freeform 832"/>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6" name="Freeform 833"/>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7" name="Freeform 834"/>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8" name="Freeform 835"/>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19" name="Freeform 836"/>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0" name="Freeform 837"/>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1" name="Freeform 838"/>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2" name="Freeform 839"/>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3" name="Freeform 840"/>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4" name="Freeform 841"/>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5" name="Freeform 842"/>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6" name="Freeform 84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7" name="Freeform 844"/>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8" name="Freeform 84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29" name="Freeform 846"/>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30" name="Freeform 84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31" name="Oval 848"/>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632" name="Freeform 849"/>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33" name="Freeform 850"/>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34" name="Freeform 851"/>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35" name="Freeform 852"/>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36" name="Freeform 853"/>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37" name="Freeform 854"/>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38" name="Freeform 855"/>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39" name="Freeform 856"/>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0" name="Freeform 857"/>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1" name="Freeform 858"/>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2" name="Freeform 859"/>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3" name="Freeform 860"/>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4" name="Freeform 861"/>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5" name="Freeform 862"/>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6" name="Freeform 863"/>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7" name="Freeform 864"/>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8" name="Freeform 865"/>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49" name="Freeform 866"/>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0" name="Freeform 867"/>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1" name="Freeform 868"/>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2" name="Freeform 869"/>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3" name="Freeform 870"/>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4" name="Freeform 871"/>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5" name="Freeform 872"/>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6" name="Freeform 873"/>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7" name="Freeform 874"/>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8" name="Freeform 875"/>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59" name="Freeform 876"/>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0" name="Freeform 877"/>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1" name="Freeform 878"/>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2" name="Freeform 879"/>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3" name="Freeform 880"/>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4" name="Freeform 881"/>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5" name="Freeform 882"/>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6" name="Freeform 883"/>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7" name="Freeform 884"/>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8" name="Freeform 885"/>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69" name="Freeform 886"/>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0" name="Freeform 887"/>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1" name="Freeform 888"/>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2" name="Freeform 889"/>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3" name="Freeform 890"/>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4" name="Freeform 891"/>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5" name="Freeform 892"/>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6" name="Freeform 893"/>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7" name="Freeform 894"/>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8" name="Freeform 895"/>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79" name="Freeform 896"/>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0" name="Freeform 897"/>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1" name="Freeform 898"/>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2" name="Freeform 899"/>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3" name="Freeform 900"/>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4" name="Freeform 901"/>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5" name="Freeform 902"/>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6" name="Freeform 903"/>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7" name="Freeform 904"/>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8" name="Freeform 905"/>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89" name="Freeform 906"/>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0" name="Freeform 907"/>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1" name="Freeform 908"/>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2" name="Freeform 909"/>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3" name="Freeform 910"/>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4" name="Freeform 911"/>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5" name="Freeform 912"/>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6" name="Freeform 913"/>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7" name="Freeform 914"/>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8" name="Freeform 915"/>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699" name="Freeform 916"/>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0" name="Freeform 917"/>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1" name="Freeform 918"/>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2" name="Freeform 919"/>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3" name="Freeform 920"/>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4" name="Freeform 921"/>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5" name="Freeform 922"/>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6" name="Freeform 923"/>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7" name="Freeform 924"/>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8" name="Freeform 925"/>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09" name="Freeform 926"/>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0" name="Freeform 927"/>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1" name="Freeform 928"/>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2" name="Freeform 929"/>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3" name="Freeform 930"/>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4" name="Freeform 931"/>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5" name="Freeform 932"/>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6" name="Freeform 933"/>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7" name="Freeform 934"/>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8" name="Freeform 935"/>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19" name="Freeform 936"/>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0" name="Freeform 937"/>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1" name="Freeform 938"/>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2" name="Freeform 939"/>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3" name="Freeform 940"/>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4" name="Freeform 941"/>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5" name="Freeform 942"/>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6" name="Freeform 943"/>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7" name="Freeform 944"/>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8" name="Freeform 945"/>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29" name="Freeform 94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30" name="Freeform 947"/>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31" name="Freeform 94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32" name="Freeform 94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33" name="Freeform 95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34" name="Oval 951"/>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735" name="Freeform 952"/>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36" name="Freeform 953"/>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37" name="Freeform 954"/>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38" name="Freeform 955"/>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39" name="Freeform 956"/>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0" name="Freeform 957"/>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1" name="Freeform 958"/>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2" name="Freeform 959"/>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3" name="Freeform 960"/>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4" name="Freeform 961"/>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5" name="Freeform 962"/>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6" name="Freeform 963"/>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7" name="Freeform 964"/>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8" name="Freeform 965"/>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49" name="Freeform 966"/>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0" name="Freeform 967"/>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1" name="Freeform 968"/>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2" name="Freeform 969"/>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3" name="Freeform 970"/>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4" name="Freeform 971"/>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5" name="Freeform 972"/>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6" name="Freeform 973"/>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7" name="Freeform 974"/>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8" name="Freeform 975"/>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59" name="Freeform 976"/>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0" name="Freeform 977"/>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1" name="Freeform 978"/>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2" name="Freeform 979"/>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3" name="Freeform 98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4" name="Freeform 981"/>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5" name="Freeform 982"/>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6" name="Freeform 983"/>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7" name="Freeform 984"/>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8" name="Freeform 985"/>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69" name="Freeform 986"/>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0" name="Freeform 987"/>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1" name="Freeform 988"/>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2" name="Freeform 989"/>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3" name="Freeform 990"/>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4" name="Freeform 991"/>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5" name="Freeform 992"/>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6" name="Freeform 993"/>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7" name="Freeform 994"/>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8" name="Freeform 995"/>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79" name="Freeform 996"/>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0" name="Freeform 997"/>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1" name="Freeform 998"/>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2" name="Freeform 999"/>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3" name="Freeform 1000"/>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4" name="Freeform 1001"/>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5" name="Freeform 1002"/>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6" name="Freeform 1003"/>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7" name="Freeform 1004"/>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8" name="Freeform 1005"/>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89" name="Freeform 1006"/>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0" name="Freeform 1007"/>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1" name="Freeform 1008"/>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2" name="Freeform 1009"/>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3" name="Freeform 1010"/>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4" name="Freeform 1011"/>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5" name="Freeform 1012"/>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6" name="Freeform 1013"/>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7" name="Freeform 1014"/>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8" name="Freeform 1015"/>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799" name="Freeform 1016"/>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00" name="Freeform 1017"/>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01" name="Freeform 1018"/>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802" name="Freeform 1019"/>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90173" name="Group 1020"/>
              <p:cNvGrpSpPr>
                <a:grpSpLocks noChangeAspect="1"/>
              </p:cNvGrpSpPr>
              <p:nvPr/>
            </p:nvGrpSpPr>
            <p:grpSpPr bwMode="auto">
              <a:xfrm>
                <a:off x="2107" y="2999"/>
                <a:ext cx="124" cy="110"/>
                <a:chOff x="2175" y="1535"/>
                <a:chExt cx="1391" cy="1228"/>
              </a:xfrm>
            </p:grpSpPr>
            <p:sp>
              <p:nvSpPr>
                <p:cNvPr id="92595" name="Freeform 102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96" name="Freeform 1022"/>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97" name="Freeform 1023"/>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98" name="Freeform 0"/>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99" name="Freeform 1"/>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0" name="Freeform 2"/>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1" name="Freeform 3"/>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2" name="Freeform 4"/>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3" name="Freeform 5"/>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4" name="Freeform 6"/>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5" name="Freeform 7"/>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6" name="Freeform 8"/>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7" name="Freeform 9"/>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8" name="Freeform 10"/>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09" name="Freeform 11"/>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0" name="Freeform 12"/>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1" name="Freeform 13"/>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2" name="Freeform 14"/>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3" name="Freeform 15"/>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4" name="Freeform 16"/>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5" name="Freeform 17"/>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6" name="Freeform 18"/>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7" name="Freeform 19"/>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8" name="Freeform 20"/>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19" name="Freeform 21"/>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0" name="Freeform 22"/>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1" name="Freeform 23"/>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2" name="Freeform 24"/>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3" name="Freeform 25"/>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4" name="Freeform 2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5" name="Freeform 27"/>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6" name="Freeform 2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7" name="Freeform 2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8" name="Freeform 3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29" name="Oval 31"/>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630" name="Freeform 32"/>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31" name="Freeform 33"/>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32" name="Freeform 34"/>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33" name="Freeform 35"/>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34" name="Freeform 36"/>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35" name="Freeform 37"/>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36" name="Freeform 38"/>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37" name="Freeform 39"/>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38" name="Freeform 40"/>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39" name="Freeform 41"/>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0" name="Freeform 42"/>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1" name="Freeform 43"/>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2" name="Freeform 44"/>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3" name="Freeform 45"/>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4" name="Freeform 46"/>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5" name="Freeform 47"/>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6" name="Freeform 48"/>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7" name="Freeform 49"/>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8" name="Freeform 50"/>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49" name="Freeform 51"/>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0" name="Freeform 52"/>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1" name="Freeform 53"/>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2" name="Freeform 54"/>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3" name="Freeform 55"/>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4" name="Freeform 56"/>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5" name="Freeform 57"/>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6" name="Freeform 58"/>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7" name="Freeform 59"/>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8" name="Freeform 6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59" name="Freeform 61"/>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0" name="Freeform 62"/>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1" name="Freeform 63"/>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2" name="Freeform 64"/>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3" name="Freeform 65"/>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4" name="Freeform 66"/>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5" name="Freeform 67"/>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6" name="Freeform 68"/>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7" name="Freeform 69"/>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8" name="Freeform 70"/>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69" name="Freeform 71"/>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0" name="Freeform 72"/>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1" name="Freeform 73"/>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2" name="Freeform 74"/>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3" name="Freeform 75"/>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4" name="Freeform 76"/>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5" name="Freeform 77"/>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6" name="Freeform 78"/>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7" name="Freeform 79"/>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8" name="Freeform 80"/>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79" name="Freeform 81"/>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0" name="Freeform 82"/>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1" name="Freeform 83"/>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2" name="Freeform 84"/>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3" name="Freeform 85"/>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4" name="Freeform 86"/>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5" name="Freeform 87"/>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6" name="Freeform 88"/>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7" name="Freeform 89"/>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8" name="Freeform 90"/>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89" name="Freeform 91"/>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0" name="Freeform 92"/>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1" name="Freeform 93"/>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2" name="Freeform 94"/>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3" name="Freeform 95"/>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4" name="Freeform 96"/>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5" name="Freeform 97"/>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6" name="Freeform 98"/>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7" name="Freeform 99"/>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8" name="Freeform 10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699" name="Freeform 101"/>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0" name="Freeform 102"/>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1" name="Freeform 103"/>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2" name="Freeform 104"/>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3" name="Freeform 105"/>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4" name="Freeform 106"/>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5" name="Freeform 107"/>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6" name="Freeform 108"/>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7" name="Freeform 109"/>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8" name="Freeform 110"/>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09" name="Freeform 111"/>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0" name="Freeform 112"/>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1" name="Freeform 113"/>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2" name="Freeform 114"/>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3" name="Freeform 115"/>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4" name="Freeform 116"/>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5" name="Freeform 117"/>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6" name="Freeform 118"/>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7" name="Freeform 119"/>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8" name="Freeform 120"/>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19" name="Freeform 121"/>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0" name="Freeform 122"/>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1" name="Freeform 123"/>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2" name="Freeform 124"/>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3" name="Freeform 125"/>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4" name="Freeform 126"/>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5" name="Freeform 127"/>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6" name="Freeform 128"/>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7" name="Freeform 12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8" name="Freeform 130"/>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29" name="Freeform 13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30" name="Freeform 13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31" name="Freeform 13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32" name="Oval 134"/>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733" name="Freeform 135"/>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34" name="Freeform 136"/>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35" name="Freeform 137"/>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36" name="Freeform 138"/>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37" name="Freeform 139"/>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38" name="Freeform 140"/>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39" name="Freeform 141"/>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0" name="Freeform 142"/>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1" name="Freeform 143"/>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2" name="Freeform 144"/>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3" name="Freeform 145"/>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4" name="Freeform 146"/>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5" name="Freeform 147"/>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6" name="Freeform 148"/>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7" name="Freeform 149"/>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8" name="Freeform 150"/>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49" name="Freeform 151"/>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0" name="Freeform 152"/>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1" name="Freeform 153"/>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2" name="Freeform 154"/>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3" name="Freeform 155"/>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4" name="Freeform 156"/>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5" name="Freeform 157"/>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6" name="Freeform 158"/>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7" name="Freeform 159"/>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8" name="Freeform 160"/>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59" name="Freeform 161"/>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0" name="Freeform 162"/>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1" name="Freeform 16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2" name="Freeform 164"/>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3" name="Freeform 165"/>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4" name="Freeform 166"/>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5" name="Freeform 167"/>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6" name="Freeform 168"/>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7" name="Freeform 169"/>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8" name="Freeform 170"/>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69" name="Freeform 171"/>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0" name="Freeform 172"/>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1" name="Freeform 173"/>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2" name="Freeform 174"/>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3" name="Freeform 175"/>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4" name="Freeform 176"/>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5" name="Freeform 177"/>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6" name="Freeform 178"/>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7" name="Freeform 179"/>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8" name="Freeform 180"/>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79" name="Freeform 181"/>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0" name="Freeform 182"/>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1" name="Freeform 183"/>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2" name="Freeform 184"/>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3" name="Freeform 185"/>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4" name="Freeform 186"/>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5" name="Freeform 187"/>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6" name="Freeform 188"/>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7" name="Freeform 189"/>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8" name="Freeform 190"/>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89" name="Freeform 191"/>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0" name="Freeform 192"/>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1" name="Freeform 193"/>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2" name="Freeform 194"/>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3" name="Freeform 195"/>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4" name="Freeform 196"/>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5" name="Freeform 197"/>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6" name="Freeform 198"/>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7" name="Freeform 199"/>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8" name="Freeform 200"/>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799" name="Freeform 201"/>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0" name="Freeform 202"/>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1" name="Freeform 20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2" name="Freeform 204"/>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3" name="Freeform 205"/>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4" name="Freeform 206"/>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5" name="Freeform 207"/>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6" name="Freeform 208"/>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7" name="Freeform 209"/>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8" name="Freeform 210"/>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09" name="Freeform 211"/>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0" name="Freeform 212"/>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1" name="Freeform 213"/>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2" name="Freeform 214"/>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3" name="Freeform 215"/>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4" name="Freeform 216"/>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5" name="Freeform 217"/>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6" name="Freeform 218"/>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7" name="Freeform 219"/>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8" name="Freeform 220"/>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19" name="Freeform 221"/>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0" name="Freeform 222"/>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1" name="Freeform 223"/>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2" name="Freeform 224"/>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3" name="Freeform 225"/>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4" name="Freeform 226"/>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5" name="Freeform 227"/>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6" name="Freeform 228"/>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7" name="Freeform 229"/>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8" name="Freeform 230"/>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29" name="Freeform 231"/>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30" name="Freeform 23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31" name="Freeform 233"/>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32" name="Freeform 23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33" name="Freeform 23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34" name="Freeform 236"/>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35" name="Oval 237"/>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836" name="Freeform 238"/>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37" name="Freeform 239"/>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38" name="Freeform 240"/>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39" name="Freeform 241"/>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0" name="Freeform 242"/>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1" name="Freeform 243"/>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2" name="Freeform 244"/>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3" name="Freeform 245"/>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4" name="Freeform 246"/>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5" name="Freeform 247"/>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6" name="Freeform 248"/>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7" name="Freeform 249"/>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8" name="Freeform 250"/>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49" name="Freeform 251"/>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0" name="Freeform 252"/>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1" name="Freeform 253"/>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2" name="Freeform 254"/>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3" name="Freeform 255"/>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4" name="Freeform 256"/>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5" name="Freeform 257"/>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6" name="Freeform 258"/>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7" name="Freeform 259"/>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8" name="Freeform 260"/>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59" name="Freeform 261"/>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0" name="Freeform 262"/>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1" name="Freeform 263"/>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2" name="Freeform 264"/>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3" name="Freeform 265"/>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4" name="Freeform 26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5" name="Freeform 267"/>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6" name="Freeform 268"/>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7" name="Freeform 269"/>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8" name="Freeform 270"/>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69" name="Freeform 271"/>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0" name="Freeform 272"/>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1" name="Freeform 273"/>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2" name="Freeform 274"/>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3" name="Freeform 275"/>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4" name="Freeform 276"/>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5" name="Freeform 277"/>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6" name="Freeform 278"/>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7" name="Freeform 279"/>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8" name="Freeform 280"/>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79" name="Freeform 281"/>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0" name="Freeform 282"/>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1" name="Freeform 283"/>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2" name="Freeform 284"/>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3" name="Freeform 285"/>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4" name="Freeform 286"/>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5" name="Freeform 287"/>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6" name="Freeform 288"/>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7" name="Freeform 289"/>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8" name="Freeform 290"/>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89" name="Freeform 291"/>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0" name="Freeform 292"/>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1" name="Freeform 293"/>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2" name="Freeform 294"/>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3" name="Freeform 295"/>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4" name="Freeform 296"/>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5" name="Freeform 297"/>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6" name="Freeform 298"/>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7" name="Freeform 299"/>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8" name="Freeform 300"/>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899" name="Freeform 301"/>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0" name="Freeform 302"/>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1" name="Freeform 303"/>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2" name="Freeform 304"/>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3" name="Freeform 305"/>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4" name="Freeform 30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5" name="Freeform 307"/>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6" name="Freeform 308"/>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7" name="Freeform 309"/>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8" name="Freeform 310"/>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09" name="Freeform 311"/>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0" name="Freeform 312"/>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1" name="Freeform 313"/>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2" name="Freeform 314"/>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3" name="Freeform 315"/>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4" name="Freeform 316"/>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5" name="Freeform 317"/>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6" name="Freeform 318"/>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7" name="Freeform 319"/>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8" name="Freeform 320"/>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19" name="Freeform 321"/>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0" name="Freeform 322"/>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1" name="Freeform 323"/>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2" name="Freeform 324"/>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3" name="Freeform 325"/>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4" name="Freeform 326"/>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5" name="Freeform 327"/>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6" name="Freeform 328"/>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7" name="Freeform 329"/>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8" name="Freeform 330"/>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29" name="Freeform 331"/>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30" name="Freeform 332"/>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31" name="Freeform 333"/>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32" name="Freeform 334"/>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33" name="Freeform 33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34" name="Freeform 336"/>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35" name="Freeform 33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36" name="Freeform 33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37" name="Freeform 33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38" name="Oval 340"/>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939" name="Freeform 341"/>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0" name="Freeform 342"/>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1" name="Freeform 343"/>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2" name="Freeform 344"/>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3" name="Freeform 345"/>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4" name="Freeform 346"/>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5" name="Freeform 347"/>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6" name="Freeform 348"/>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7" name="Freeform 349"/>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8" name="Freeform 350"/>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49" name="Freeform 351"/>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0" name="Freeform 352"/>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1" name="Freeform 353"/>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2" name="Freeform 354"/>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3" name="Freeform 355"/>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4" name="Freeform 356"/>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5" name="Freeform 357"/>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6" name="Freeform 358"/>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7" name="Freeform 359"/>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8" name="Freeform 360"/>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59" name="Freeform 361"/>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0" name="Freeform 362"/>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1" name="Freeform 363"/>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2" name="Freeform 364"/>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3" name="Freeform 365"/>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4" name="Freeform 366"/>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5" name="Freeform 367"/>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6" name="Freeform 368"/>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7" name="Freeform 36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8" name="Freeform 370"/>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69" name="Freeform 371"/>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0" name="Freeform 372"/>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1" name="Freeform 373"/>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2" name="Freeform 374"/>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3" name="Freeform 375"/>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4" name="Freeform 376"/>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5" name="Freeform 377"/>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6" name="Freeform 378"/>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7" name="Freeform 379"/>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8" name="Freeform 380"/>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79" name="Freeform 381"/>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0" name="Freeform 382"/>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1" name="Freeform 383"/>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2" name="Freeform 384"/>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3" name="Freeform 385"/>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4" name="Freeform 386"/>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5" name="Freeform 387"/>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6" name="Freeform 388"/>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7" name="Freeform 389"/>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8" name="Freeform 390"/>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89" name="Freeform 391"/>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0" name="Freeform 392"/>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1" name="Freeform 393"/>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2" name="Freeform 394"/>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3" name="Freeform 39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4" name="Freeform 396"/>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5" name="Freeform 397"/>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6" name="Freeform 398"/>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7" name="Freeform 399"/>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8" name="Freeform 400"/>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999" name="Freeform 401"/>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0" name="Freeform 402"/>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1" name="Freeform 403"/>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2" name="Freeform 404"/>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3" name="Freeform 405"/>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4" name="Freeform 406"/>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5" name="Freeform 407"/>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6" name="Freeform 408"/>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7" name="Freeform 409"/>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8" name="Freeform 410"/>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09" name="Freeform 411"/>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0" name="Freeform 412"/>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1" name="Freeform 413"/>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2" name="Freeform 414"/>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3" name="Freeform 415"/>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4" name="Freeform 416"/>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5" name="Freeform 417"/>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6" name="Freeform 418"/>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7" name="Freeform 419"/>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8" name="Freeform 420"/>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19" name="Freeform 421"/>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20" name="Freeform 422"/>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21" name="Freeform 423"/>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22" name="Freeform 42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23" name="Freeform 425"/>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24" name="Freeform 42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25" name="Freeform 42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26" name="Freeform 42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27" name="Oval 429"/>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028" name="Freeform 430"/>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29" name="Freeform 431"/>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0" name="Freeform 432"/>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1" name="Freeform 433"/>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2" name="Freeform 434"/>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3" name="Freeform 435"/>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4" name="Freeform 436"/>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5" name="Freeform 437"/>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6" name="Freeform 438"/>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7" name="Freeform 439"/>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8" name="Freeform 440"/>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39" name="Freeform 441"/>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0" name="Freeform 442"/>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1" name="Freeform 443"/>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2" name="Freeform 444"/>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3" name="Freeform 445"/>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4" name="Freeform 446"/>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5" name="Freeform 447"/>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6" name="Freeform 448"/>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7" name="Freeform 449"/>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8" name="Freeform 450"/>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49" name="Freeform 451"/>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0" name="Freeform 452"/>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1" name="Freeform 453"/>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2" name="Freeform 454"/>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3" name="Freeform 455"/>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4" name="Freeform 456"/>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5" name="Freeform 457"/>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6" name="Freeform 45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7" name="Freeform 459"/>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8" name="Freeform 460"/>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59" name="Freeform 461"/>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0" name="Freeform 462"/>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1" name="Freeform 463"/>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2" name="Freeform 464"/>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3" name="Freeform 465"/>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4" name="Freeform 466"/>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5" name="Freeform 467"/>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6" name="Freeform 468"/>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7" name="Freeform 469"/>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8" name="Freeform 470"/>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69" name="Freeform 471"/>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0" name="Freeform 472"/>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1" name="Freeform 473"/>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2" name="Freeform 474"/>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3" name="Freeform 475"/>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4" name="Freeform 476"/>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5" name="Freeform 477"/>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6" name="Freeform 478"/>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7" name="Freeform 479"/>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8" name="Freeform 480"/>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79" name="Freeform 481"/>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0" name="Freeform 482"/>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1" name="Freeform 483"/>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2" name="Freeform 484"/>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3" name="Freeform 485"/>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4" name="Freeform 486"/>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5" name="Freeform 487"/>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6" name="Freeform 488"/>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7" name="Freeform 489"/>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8" name="Freeform 490"/>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89" name="Freeform 491"/>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0" name="Freeform 492"/>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1" name="Freeform 493"/>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2" name="Freeform 494"/>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3" name="Freeform 495"/>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4" name="Freeform 496"/>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5" name="Freeform 497"/>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6" name="Freeform 49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7" name="Freeform 499"/>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8" name="Freeform 500"/>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099" name="Freeform 501"/>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0" name="Freeform 502"/>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1" name="Freeform 503"/>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2" name="Freeform 504"/>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3" name="Freeform 505"/>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4" name="Freeform 506"/>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5" name="Freeform 507"/>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6" name="Freeform 508"/>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7" name="Freeform 509"/>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8" name="Freeform 510"/>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09" name="Freeform 511"/>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0" name="Freeform 512"/>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1" name="Freeform 513"/>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2" name="Freeform 514"/>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3" name="Freeform 515"/>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4" name="Freeform 516"/>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5" name="Freeform 517"/>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6" name="Freeform 518"/>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7" name="Freeform 519"/>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8" name="Freeform 520"/>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19" name="Freeform 521"/>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0" name="Freeform 522"/>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1" name="Freeform 523"/>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2" name="Freeform 524"/>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3" name="Freeform 525"/>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4" name="Freeform 526"/>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5" name="Freeform 52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6" name="Freeform 528"/>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7" name="Freeform 52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8" name="Freeform 53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29" name="Freeform 53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30" name="Oval 532"/>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3131" name="Freeform 533"/>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32" name="Freeform 534"/>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33" name="Freeform 535"/>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34" name="Freeform 536"/>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35" name="Freeform 537"/>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36" name="Freeform 538"/>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37" name="Freeform 539"/>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38" name="Freeform 540"/>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39" name="Freeform 541"/>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0" name="Freeform 542"/>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1" name="Freeform 543"/>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2" name="Freeform 544"/>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3" name="Freeform 545"/>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4" name="Freeform 546"/>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5" name="Freeform 547"/>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6" name="Freeform 548"/>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7" name="Freeform 549"/>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8" name="Freeform 550"/>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49" name="Freeform 551"/>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0" name="Freeform 552"/>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1" name="Freeform 553"/>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2" name="Freeform 554"/>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3" name="Freeform 555"/>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4" name="Freeform 556"/>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5" name="Freeform 557"/>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6" name="Freeform 558"/>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7" name="Freeform 559"/>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8" name="Freeform 560"/>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59" name="Freeform 56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0" name="Freeform 562"/>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1" name="Freeform 563"/>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2" name="Freeform 564"/>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3" name="Freeform 565"/>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4" name="Freeform 566"/>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5" name="Freeform 567"/>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6" name="Freeform 568"/>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7" name="Freeform 569"/>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8" name="Freeform 570"/>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69" name="Freeform 571"/>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0" name="Freeform 572"/>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1" name="Freeform 573"/>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2" name="Freeform 574"/>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3" name="Freeform 575"/>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4" name="Freeform 576"/>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5" name="Freeform 577"/>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6" name="Freeform 578"/>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7" name="Freeform 579"/>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8" name="Freeform 580"/>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79" name="Freeform 581"/>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0" name="Freeform 582"/>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1" name="Freeform 583"/>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2" name="Freeform 584"/>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3" name="Freeform 585"/>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4" name="Freeform 586"/>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5" name="Freeform 587"/>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6" name="Freeform 588"/>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7" name="Freeform 589"/>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8" name="Freeform 590"/>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89" name="Freeform 591"/>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90" name="Freeform 592"/>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91" name="Freeform 593"/>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92" name="Freeform 594"/>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93" name="Freeform 595"/>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94" name="Freeform 596"/>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95" name="Freeform 597"/>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96" name="Freeform 598"/>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97" name="Freeform 599"/>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3198" name="Freeform 600"/>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90174" name="Group 601"/>
              <p:cNvGrpSpPr>
                <a:grpSpLocks noChangeAspect="1"/>
              </p:cNvGrpSpPr>
              <p:nvPr/>
            </p:nvGrpSpPr>
            <p:grpSpPr bwMode="auto">
              <a:xfrm>
                <a:off x="2228" y="2962"/>
                <a:ext cx="124" cy="110"/>
                <a:chOff x="2175" y="1535"/>
                <a:chExt cx="1391" cy="1228"/>
              </a:xfrm>
            </p:grpSpPr>
            <p:sp>
              <p:nvSpPr>
                <p:cNvPr id="91991" name="Freeform 60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92" name="Freeform 603"/>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93" name="Freeform 604"/>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94" name="Freeform 605"/>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95" name="Freeform 606"/>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96" name="Freeform 607"/>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97" name="Freeform 608"/>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98" name="Freeform 609"/>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99" name="Freeform 610"/>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0" name="Freeform 611"/>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1" name="Freeform 612"/>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2" name="Freeform 613"/>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3" name="Freeform 614"/>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4" name="Freeform 615"/>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5" name="Freeform 616"/>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6" name="Freeform 617"/>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7" name="Freeform 618"/>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8" name="Freeform 619"/>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09" name="Freeform 620"/>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0" name="Freeform 621"/>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1" name="Freeform 622"/>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2" name="Freeform 623"/>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3" name="Freeform 624"/>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4" name="Freeform 625"/>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5" name="Freeform 626"/>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6" name="Freeform 627"/>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7" name="Freeform 628"/>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8" name="Freeform 629"/>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19" name="Freeform 630"/>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20" name="Freeform 63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21" name="Freeform 632"/>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22" name="Freeform 63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23" name="Freeform 63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24" name="Freeform 63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25" name="Oval 636"/>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026" name="Freeform 637"/>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27" name="Freeform 638"/>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28" name="Freeform 639"/>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29" name="Freeform 640"/>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0" name="Freeform 641"/>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1" name="Freeform 642"/>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2" name="Freeform 643"/>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3" name="Freeform 644"/>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4" name="Freeform 645"/>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5" name="Freeform 646"/>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6" name="Freeform 647"/>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7" name="Freeform 648"/>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8" name="Freeform 649"/>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39" name="Freeform 650"/>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0" name="Freeform 651"/>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1" name="Freeform 652"/>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2" name="Freeform 653"/>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3" name="Freeform 654"/>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4" name="Freeform 655"/>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5" name="Freeform 656"/>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6" name="Freeform 657"/>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7" name="Freeform 658"/>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8" name="Freeform 659"/>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49" name="Freeform 660"/>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0" name="Freeform 661"/>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1" name="Freeform 662"/>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2" name="Freeform 663"/>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3" name="Freeform 664"/>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4" name="Freeform 66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5" name="Freeform 666"/>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6" name="Freeform 667"/>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7" name="Freeform 668"/>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8" name="Freeform 669"/>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59" name="Freeform 670"/>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0" name="Freeform 671"/>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1" name="Freeform 672"/>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2" name="Freeform 673"/>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3" name="Freeform 674"/>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4" name="Freeform 675"/>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5" name="Freeform 676"/>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6" name="Freeform 677"/>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7" name="Freeform 678"/>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8" name="Freeform 679"/>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69" name="Freeform 680"/>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0" name="Freeform 681"/>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1" name="Freeform 682"/>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2" name="Freeform 683"/>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3" name="Freeform 684"/>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4" name="Freeform 685"/>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5" name="Freeform 686"/>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6" name="Freeform 687"/>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7" name="Freeform 688"/>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8" name="Freeform 689"/>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79" name="Freeform 690"/>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0" name="Freeform 691"/>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1" name="Freeform 692"/>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2" name="Freeform 693"/>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3" name="Freeform 694"/>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4" name="Freeform 695"/>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5" name="Freeform 696"/>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6" name="Freeform 697"/>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7" name="Freeform 698"/>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8" name="Freeform 699"/>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89" name="Freeform 700"/>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0" name="Freeform 701"/>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1" name="Freeform 702"/>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2" name="Freeform 703"/>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3" name="Freeform 704"/>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4" name="Freeform 70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5" name="Freeform 706"/>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6" name="Freeform 707"/>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7" name="Freeform 708"/>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8" name="Freeform 709"/>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099" name="Freeform 710"/>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0" name="Freeform 711"/>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1" name="Freeform 712"/>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2" name="Freeform 713"/>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3" name="Freeform 714"/>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4" name="Freeform 715"/>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5" name="Freeform 716"/>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6" name="Freeform 717"/>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7" name="Freeform 718"/>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8" name="Freeform 719"/>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09" name="Freeform 720"/>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0" name="Freeform 721"/>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1" name="Freeform 722"/>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2" name="Freeform 723"/>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3" name="Freeform 724"/>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4" name="Freeform 725"/>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5" name="Freeform 726"/>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6" name="Freeform 727"/>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7" name="Freeform 728"/>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8" name="Freeform 729"/>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19" name="Freeform 730"/>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20" name="Freeform 731"/>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21" name="Freeform 732"/>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22" name="Freeform 733"/>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23" name="Freeform 73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24" name="Freeform 735"/>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25" name="Freeform 73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26" name="Freeform 73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27" name="Freeform 73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28" name="Oval 739"/>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129" name="Freeform 740"/>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0" name="Freeform 741"/>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1" name="Freeform 742"/>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2" name="Freeform 743"/>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3" name="Freeform 744"/>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4" name="Freeform 745"/>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5" name="Freeform 746"/>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6" name="Freeform 747"/>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7" name="Freeform 748"/>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8" name="Freeform 749"/>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39" name="Freeform 750"/>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0" name="Freeform 751"/>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1" name="Freeform 752"/>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2" name="Freeform 753"/>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3" name="Freeform 754"/>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4" name="Freeform 755"/>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5" name="Freeform 756"/>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6" name="Freeform 757"/>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7" name="Freeform 758"/>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8" name="Freeform 759"/>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49" name="Freeform 760"/>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0" name="Freeform 761"/>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1" name="Freeform 762"/>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2" name="Freeform 763"/>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3" name="Freeform 764"/>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4" name="Freeform 765"/>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5" name="Freeform 766"/>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6" name="Freeform 767"/>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7" name="Freeform 76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8" name="Freeform 769"/>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59" name="Freeform 770"/>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0" name="Freeform 771"/>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1" name="Freeform 772"/>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2" name="Freeform 773"/>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3" name="Freeform 774"/>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4" name="Freeform 775"/>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5" name="Freeform 776"/>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6" name="Freeform 777"/>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7" name="Freeform 778"/>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8" name="Freeform 779"/>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69" name="Freeform 780"/>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0" name="Freeform 781"/>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1" name="Freeform 782"/>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2" name="Freeform 783"/>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3" name="Freeform 784"/>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4" name="Freeform 785"/>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5" name="Freeform 786"/>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6" name="Freeform 787"/>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7" name="Freeform 788"/>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8" name="Freeform 789"/>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79" name="Freeform 790"/>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0" name="Freeform 791"/>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1" name="Freeform 792"/>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2" name="Freeform 793"/>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3" name="Freeform 794"/>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4" name="Freeform 795"/>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5" name="Freeform 796"/>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6" name="Freeform 797"/>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7" name="Freeform 798"/>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8" name="Freeform 799"/>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89" name="Freeform 800"/>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0" name="Freeform 801"/>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1" name="Freeform 802"/>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2" name="Freeform 803"/>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3" name="Freeform 804"/>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4" name="Freeform 805"/>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5" name="Freeform 806"/>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6" name="Freeform 807"/>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7" name="Freeform 80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8" name="Freeform 809"/>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199" name="Freeform 810"/>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0" name="Freeform 811"/>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1" name="Freeform 812"/>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2" name="Freeform 813"/>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3" name="Freeform 814"/>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4" name="Freeform 815"/>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5" name="Freeform 816"/>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6" name="Freeform 817"/>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7" name="Freeform 818"/>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8" name="Freeform 819"/>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09" name="Freeform 820"/>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0" name="Freeform 821"/>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1" name="Freeform 822"/>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2" name="Freeform 823"/>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3" name="Freeform 824"/>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4" name="Freeform 825"/>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5" name="Freeform 826"/>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6" name="Freeform 827"/>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7" name="Freeform 828"/>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8" name="Freeform 829"/>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19" name="Freeform 830"/>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0" name="Freeform 831"/>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1" name="Freeform 832"/>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2" name="Freeform 833"/>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3" name="Freeform 834"/>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4" name="Freeform 835"/>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5" name="Freeform 836"/>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6" name="Freeform 83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7" name="Freeform 838"/>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8" name="Freeform 83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29" name="Freeform 84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30" name="Freeform 84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31" name="Oval 842"/>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232" name="Freeform 843"/>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33" name="Freeform 844"/>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34" name="Freeform 845"/>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35" name="Freeform 846"/>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36" name="Freeform 847"/>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37" name="Freeform 848"/>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38" name="Freeform 849"/>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39" name="Freeform 850"/>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0" name="Freeform 851"/>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1" name="Freeform 852"/>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2" name="Freeform 853"/>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3" name="Freeform 854"/>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4" name="Freeform 855"/>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5" name="Freeform 856"/>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6" name="Freeform 857"/>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7" name="Freeform 858"/>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8" name="Freeform 859"/>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49" name="Freeform 860"/>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0" name="Freeform 861"/>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1" name="Freeform 862"/>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2" name="Freeform 863"/>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3" name="Freeform 864"/>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4" name="Freeform 865"/>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5" name="Freeform 866"/>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6" name="Freeform 867"/>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7" name="Freeform 868"/>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8" name="Freeform 869"/>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59" name="Freeform 870"/>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0" name="Freeform 87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1" name="Freeform 872"/>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2" name="Freeform 873"/>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3" name="Freeform 874"/>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4" name="Freeform 875"/>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5" name="Freeform 876"/>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6" name="Freeform 877"/>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7" name="Freeform 878"/>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8" name="Freeform 879"/>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69" name="Freeform 880"/>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0" name="Freeform 881"/>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1" name="Freeform 882"/>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2" name="Freeform 883"/>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3" name="Freeform 884"/>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4" name="Freeform 885"/>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5" name="Freeform 886"/>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6" name="Freeform 887"/>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7" name="Freeform 888"/>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8" name="Freeform 889"/>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79" name="Freeform 890"/>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0" name="Freeform 891"/>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1" name="Freeform 892"/>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2" name="Freeform 893"/>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3" name="Freeform 894"/>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4" name="Freeform 895"/>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5" name="Freeform 896"/>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6" name="Freeform 897"/>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7" name="Freeform 898"/>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8" name="Freeform 899"/>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89" name="Freeform 900"/>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0" name="Freeform 901"/>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1" name="Freeform 902"/>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2" name="Freeform 903"/>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3" name="Freeform 904"/>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4" name="Freeform 905"/>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5" name="Freeform 906"/>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6" name="Freeform 907"/>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7" name="Freeform 908"/>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8" name="Freeform 909"/>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299" name="Freeform 910"/>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0" name="Freeform 91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1" name="Freeform 912"/>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2" name="Freeform 913"/>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3" name="Freeform 914"/>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4" name="Freeform 915"/>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5" name="Freeform 916"/>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6" name="Freeform 917"/>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7" name="Freeform 918"/>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8" name="Freeform 919"/>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09" name="Freeform 920"/>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0" name="Freeform 921"/>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1" name="Freeform 922"/>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2" name="Freeform 923"/>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3" name="Freeform 924"/>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4" name="Freeform 925"/>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5" name="Freeform 926"/>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6" name="Freeform 927"/>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7" name="Freeform 928"/>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8" name="Freeform 929"/>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19" name="Freeform 930"/>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0" name="Freeform 931"/>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1" name="Freeform 932"/>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2" name="Freeform 933"/>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3" name="Freeform 934"/>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4" name="Freeform 935"/>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5" name="Freeform 936"/>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6" name="Freeform 937"/>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7" name="Freeform 938"/>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8" name="Freeform 939"/>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29" name="Freeform 94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30" name="Freeform 941"/>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31" name="Freeform 94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32" name="Freeform 94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33" name="Freeform 94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34" name="Oval 945"/>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335" name="Freeform 946"/>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36" name="Freeform 947"/>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37" name="Freeform 948"/>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38" name="Freeform 949"/>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39" name="Freeform 950"/>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0" name="Freeform 951"/>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1" name="Freeform 952"/>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2" name="Freeform 953"/>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3" name="Freeform 954"/>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4" name="Freeform 955"/>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5" name="Freeform 956"/>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6" name="Freeform 957"/>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7" name="Freeform 958"/>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8" name="Freeform 959"/>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49" name="Freeform 960"/>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0" name="Freeform 961"/>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1" name="Freeform 962"/>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2" name="Freeform 963"/>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3" name="Freeform 964"/>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4" name="Freeform 965"/>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5" name="Freeform 966"/>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6" name="Freeform 967"/>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7" name="Freeform 968"/>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8" name="Freeform 969"/>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59" name="Freeform 970"/>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0" name="Freeform 971"/>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1" name="Freeform 972"/>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2" name="Freeform 973"/>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3" name="Freeform 97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4" name="Freeform 975"/>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5" name="Freeform 976"/>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6" name="Freeform 977"/>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7" name="Freeform 978"/>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8" name="Freeform 979"/>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69" name="Freeform 980"/>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0" name="Freeform 981"/>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1" name="Freeform 982"/>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2" name="Freeform 983"/>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3" name="Freeform 984"/>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4" name="Freeform 985"/>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5" name="Freeform 986"/>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6" name="Freeform 987"/>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7" name="Freeform 988"/>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8" name="Freeform 989"/>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79" name="Freeform 990"/>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0" name="Freeform 991"/>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1" name="Freeform 992"/>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2" name="Freeform 993"/>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3" name="Freeform 994"/>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4" name="Freeform 995"/>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5" name="Freeform 996"/>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6" name="Freeform 997"/>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7" name="Freeform 998"/>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8" name="Freeform 999"/>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89" name="Freeform 100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0" name="Freeform 1001"/>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1" name="Freeform 1002"/>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2" name="Freeform 1003"/>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3" name="Freeform 1004"/>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4" name="Freeform 1005"/>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5" name="Freeform 1006"/>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6" name="Freeform 1007"/>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7" name="Freeform 1008"/>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8" name="Freeform 1009"/>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399" name="Freeform 1010"/>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0" name="Freeform 1011"/>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1" name="Freeform 1012"/>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2" name="Freeform 1013"/>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3" name="Freeform 1014"/>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4" name="Freeform 1015"/>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5" name="Freeform 1016"/>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6" name="Freeform 1017"/>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7" name="Freeform 1018"/>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8" name="Freeform 1019"/>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09" name="Freeform 1020"/>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0" name="Freeform 1021"/>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1" name="Freeform 1022"/>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2" name="Freeform 1023"/>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3" name="Freeform 0"/>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4" name="Freeform 1"/>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5" name="Freeform 2"/>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6" name="Freeform 3"/>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7" name="Freeform 4"/>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8" name="Freeform 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19" name="Freeform 6"/>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20" name="Freeform 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21" name="Freeform 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22" name="Freeform 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23" name="Oval 10"/>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424" name="Freeform 11"/>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25" name="Freeform 12"/>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26" name="Freeform 13"/>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27" name="Freeform 14"/>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28" name="Freeform 15"/>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29" name="Freeform 16"/>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0" name="Freeform 17"/>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1" name="Freeform 18"/>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2" name="Freeform 19"/>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3" name="Freeform 20"/>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4" name="Freeform 21"/>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5" name="Freeform 22"/>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6" name="Freeform 23"/>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7" name="Freeform 24"/>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8" name="Freeform 25"/>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39" name="Freeform 26"/>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0" name="Freeform 27"/>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1" name="Freeform 28"/>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2" name="Freeform 29"/>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3" name="Freeform 30"/>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4" name="Freeform 31"/>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5" name="Freeform 32"/>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6" name="Freeform 33"/>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7" name="Freeform 34"/>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8" name="Freeform 35"/>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49" name="Freeform 36"/>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0" name="Freeform 37"/>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1" name="Freeform 38"/>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2" name="Freeform 3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3" name="Freeform 40"/>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4" name="Freeform 41"/>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5" name="Freeform 42"/>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6" name="Freeform 43"/>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7" name="Freeform 44"/>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8" name="Freeform 45"/>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59" name="Freeform 46"/>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0" name="Freeform 47"/>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1" name="Freeform 48"/>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2" name="Freeform 49"/>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3" name="Freeform 50"/>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4" name="Freeform 51"/>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5" name="Freeform 52"/>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6" name="Freeform 53"/>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7" name="Freeform 54"/>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8" name="Freeform 55"/>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69" name="Freeform 56"/>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0" name="Freeform 57"/>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1" name="Freeform 58"/>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2" name="Freeform 59"/>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3" name="Freeform 60"/>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4" name="Freeform 61"/>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5" name="Freeform 62"/>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6" name="Freeform 63"/>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7" name="Freeform 64"/>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8" name="Freeform 65"/>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79" name="Freeform 66"/>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0" name="Freeform 67"/>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1" name="Freeform 68"/>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2" name="Freeform 69"/>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3" name="Freeform 70"/>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4" name="Freeform 71"/>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5" name="Freeform 72"/>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6" name="Freeform 73"/>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7" name="Freeform 74"/>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8" name="Freeform 75"/>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89" name="Freeform 76"/>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0" name="Freeform 77"/>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1" name="Freeform 78"/>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2" name="Freeform 7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3" name="Freeform 80"/>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4" name="Freeform 81"/>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5" name="Freeform 82"/>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6" name="Freeform 83"/>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7" name="Freeform 84"/>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8" name="Freeform 85"/>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499" name="Freeform 86"/>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0" name="Freeform 87"/>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1" name="Freeform 88"/>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2" name="Freeform 89"/>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3" name="Freeform 90"/>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4" name="Freeform 91"/>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5" name="Freeform 92"/>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6" name="Freeform 93"/>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7" name="Freeform 94"/>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8" name="Freeform 95"/>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09" name="Freeform 96"/>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0" name="Freeform 97"/>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1" name="Freeform 98"/>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2" name="Freeform 99"/>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3" name="Freeform 100"/>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4" name="Freeform 101"/>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5" name="Freeform 102"/>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6" name="Freeform 103"/>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7" name="Freeform 104"/>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8" name="Freeform 105"/>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19" name="Freeform 106"/>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20" name="Freeform 107"/>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21" name="Freeform 10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22" name="Freeform 109"/>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23" name="Freeform 11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24" name="Freeform 11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25" name="Freeform 11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26" name="Oval 113"/>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2527" name="Freeform 114"/>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28" name="Freeform 115"/>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29" name="Freeform 116"/>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0" name="Freeform 117"/>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1" name="Freeform 118"/>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2" name="Freeform 119"/>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3" name="Freeform 120"/>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4" name="Freeform 121"/>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5" name="Freeform 122"/>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6" name="Freeform 123"/>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7" name="Freeform 124"/>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8" name="Freeform 125"/>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39" name="Freeform 126"/>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0" name="Freeform 127"/>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1" name="Freeform 128"/>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2" name="Freeform 129"/>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3" name="Freeform 130"/>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4" name="Freeform 131"/>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5" name="Freeform 132"/>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6" name="Freeform 133"/>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7" name="Freeform 134"/>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8" name="Freeform 135"/>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49" name="Freeform 136"/>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0" name="Freeform 137"/>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1" name="Freeform 138"/>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2" name="Freeform 139"/>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3" name="Freeform 140"/>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4" name="Freeform 141"/>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5" name="Freeform 14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6" name="Freeform 143"/>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7" name="Freeform 144"/>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8" name="Freeform 145"/>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59" name="Freeform 146"/>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0" name="Freeform 147"/>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1" name="Freeform 148"/>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2" name="Freeform 149"/>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3" name="Freeform 150"/>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4" name="Freeform 151"/>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5" name="Freeform 152"/>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6" name="Freeform 153"/>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7" name="Freeform 154"/>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8" name="Freeform 155"/>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69" name="Freeform 156"/>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0" name="Freeform 157"/>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1" name="Freeform 158"/>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2" name="Freeform 159"/>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3" name="Freeform 160"/>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4" name="Freeform 161"/>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5" name="Freeform 162"/>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6" name="Freeform 163"/>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7" name="Freeform 164"/>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8" name="Freeform 165"/>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79" name="Freeform 166"/>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0" name="Freeform 167"/>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1" name="Freeform 168"/>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2" name="Freeform 169"/>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3" name="Freeform 170"/>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4" name="Freeform 171"/>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5" name="Freeform 172"/>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6" name="Freeform 173"/>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7" name="Freeform 174"/>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8" name="Freeform 175"/>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89" name="Freeform 176"/>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90" name="Freeform 177"/>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91" name="Freeform 178"/>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92" name="Freeform 179"/>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93" name="Freeform 180"/>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2594" name="Freeform 181"/>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90175" name="Group 182"/>
              <p:cNvGrpSpPr>
                <a:grpSpLocks noChangeAspect="1"/>
              </p:cNvGrpSpPr>
              <p:nvPr/>
            </p:nvGrpSpPr>
            <p:grpSpPr bwMode="auto">
              <a:xfrm>
                <a:off x="2192" y="2757"/>
                <a:ext cx="124" cy="110"/>
                <a:chOff x="2175" y="1535"/>
                <a:chExt cx="1391" cy="1228"/>
              </a:xfrm>
            </p:grpSpPr>
            <p:sp>
              <p:nvSpPr>
                <p:cNvPr id="91387" name="Freeform 18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88" name="Freeform 184"/>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89" name="Freeform 185"/>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0" name="Freeform 186"/>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1" name="Freeform 187"/>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2" name="Freeform 188"/>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3" name="Freeform 189"/>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4" name="Freeform 190"/>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5" name="Freeform 191"/>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6" name="Freeform 192"/>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7" name="Freeform 193"/>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8" name="Freeform 194"/>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99" name="Freeform 195"/>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0" name="Freeform 196"/>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1" name="Freeform 197"/>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2" name="Freeform 198"/>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3" name="Freeform 199"/>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4" name="Freeform 200"/>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5" name="Freeform 201"/>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6" name="Freeform 202"/>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7" name="Freeform 203"/>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8" name="Freeform 204"/>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09" name="Freeform 205"/>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0" name="Freeform 206"/>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1" name="Freeform 207"/>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2" name="Freeform 208"/>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3" name="Freeform 209"/>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4" name="Freeform 210"/>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5" name="Freeform 211"/>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6" name="Freeform 21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7" name="Freeform 213"/>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8" name="Freeform 21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19" name="Freeform 21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20" name="Freeform 216"/>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21" name="Oval 217"/>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422" name="Freeform 218"/>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23" name="Freeform 219"/>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24" name="Freeform 220"/>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25" name="Freeform 221"/>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26" name="Freeform 222"/>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27" name="Freeform 223"/>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28" name="Freeform 224"/>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29" name="Freeform 225"/>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0" name="Freeform 226"/>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1" name="Freeform 227"/>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2" name="Freeform 228"/>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3" name="Freeform 229"/>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4" name="Freeform 230"/>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5" name="Freeform 231"/>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6" name="Freeform 232"/>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7" name="Freeform 233"/>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8" name="Freeform 234"/>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39" name="Freeform 235"/>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0" name="Freeform 236"/>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1" name="Freeform 237"/>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2" name="Freeform 238"/>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3" name="Freeform 239"/>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4" name="Freeform 240"/>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5" name="Freeform 241"/>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6" name="Freeform 242"/>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7" name="Freeform 243"/>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8" name="Freeform 244"/>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49" name="Freeform 245"/>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0" name="Freeform 24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1" name="Freeform 247"/>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2" name="Freeform 248"/>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3" name="Freeform 249"/>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4" name="Freeform 250"/>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5" name="Freeform 251"/>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6" name="Freeform 252"/>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7" name="Freeform 253"/>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8" name="Freeform 254"/>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59" name="Freeform 255"/>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0" name="Freeform 256"/>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1" name="Freeform 257"/>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2" name="Freeform 258"/>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3" name="Freeform 259"/>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4" name="Freeform 260"/>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5" name="Freeform 261"/>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6" name="Freeform 262"/>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7" name="Freeform 263"/>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8" name="Freeform 264"/>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69" name="Freeform 265"/>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0" name="Freeform 266"/>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1" name="Freeform 267"/>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2" name="Freeform 268"/>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3" name="Freeform 269"/>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4" name="Freeform 270"/>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5" name="Freeform 271"/>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6" name="Freeform 272"/>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7" name="Freeform 273"/>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8" name="Freeform 274"/>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79" name="Freeform 275"/>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0" name="Freeform 276"/>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1" name="Freeform 277"/>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2" name="Freeform 278"/>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3" name="Freeform 279"/>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4" name="Freeform 280"/>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5" name="Freeform 281"/>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6" name="Freeform 282"/>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7" name="Freeform 283"/>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8" name="Freeform 284"/>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89" name="Freeform 285"/>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0" name="Freeform 28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1" name="Freeform 287"/>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2" name="Freeform 288"/>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3" name="Freeform 289"/>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4" name="Freeform 290"/>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5" name="Freeform 291"/>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6" name="Freeform 292"/>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7" name="Freeform 293"/>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8" name="Freeform 294"/>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499" name="Freeform 295"/>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0" name="Freeform 296"/>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1" name="Freeform 297"/>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2" name="Freeform 298"/>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3" name="Freeform 299"/>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4" name="Freeform 300"/>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5" name="Freeform 301"/>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6" name="Freeform 302"/>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7" name="Freeform 303"/>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8" name="Freeform 304"/>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09" name="Freeform 305"/>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0" name="Freeform 306"/>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1" name="Freeform 307"/>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2" name="Freeform 308"/>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3" name="Freeform 309"/>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4" name="Freeform 310"/>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5" name="Freeform 311"/>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6" name="Freeform 312"/>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7" name="Freeform 313"/>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8" name="Freeform 314"/>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19" name="Freeform 31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20" name="Freeform 316"/>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21" name="Freeform 31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22" name="Freeform 31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23" name="Freeform 31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24" name="Oval 320"/>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525" name="Freeform 321"/>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26" name="Freeform 322"/>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27" name="Freeform 323"/>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28" name="Freeform 324"/>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29" name="Freeform 325"/>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0" name="Freeform 326"/>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1" name="Freeform 327"/>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2" name="Freeform 328"/>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3" name="Freeform 329"/>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4" name="Freeform 330"/>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5" name="Freeform 331"/>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6" name="Freeform 332"/>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7" name="Freeform 333"/>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8" name="Freeform 334"/>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39" name="Freeform 335"/>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0" name="Freeform 336"/>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1" name="Freeform 337"/>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2" name="Freeform 338"/>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3" name="Freeform 339"/>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4" name="Freeform 340"/>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5" name="Freeform 341"/>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6" name="Freeform 342"/>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7" name="Freeform 343"/>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8" name="Freeform 344"/>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49" name="Freeform 345"/>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0" name="Freeform 346"/>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1" name="Freeform 347"/>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2" name="Freeform 348"/>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3" name="Freeform 34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4" name="Freeform 350"/>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5" name="Freeform 351"/>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6" name="Freeform 352"/>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7" name="Freeform 353"/>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8" name="Freeform 354"/>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59" name="Freeform 355"/>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0" name="Freeform 356"/>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1" name="Freeform 357"/>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2" name="Freeform 358"/>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3" name="Freeform 359"/>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4" name="Freeform 360"/>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5" name="Freeform 361"/>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6" name="Freeform 362"/>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7" name="Freeform 363"/>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8" name="Freeform 364"/>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69" name="Freeform 365"/>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0" name="Freeform 366"/>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1" name="Freeform 367"/>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2" name="Freeform 368"/>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3" name="Freeform 369"/>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4" name="Freeform 370"/>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5" name="Freeform 371"/>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6" name="Freeform 372"/>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7" name="Freeform 373"/>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8" name="Freeform 374"/>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79" name="Freeform 375"/>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0" name="Freeform 376"/>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1" name="Freeform 377"/>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2" name="Freeform 378"/>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3" name="Freeform 379"/>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4" name="Freeform 380"/>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5" name="Freeform 381"/>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6" name="Freeform 382"/>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7" name="Freeform 383"/>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8" name="Freeform 384"/>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89" name="Freeform 385"/>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0" name="Freeform 386"/>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1" name="Freeform 387"/>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2" name="Freeform 388"/>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3" name="Freeform 38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4" name="Freeform 390"/>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5" name="Freeform 391"/>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6" name="Freeform 392"/>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7" name="Freeform 393"/>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8" name="Freeform 394"/>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599" name="Freeform 395"/>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0" name="Freeform 396"/>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1" name="Freeform 397"/>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2" name="Freeform 398"/>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3" name="Freeform 399"/>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4" name="Freeform 400"/>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5" name="Freeform 401"/>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6" name="Freeform 402"/>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7" name="Freeform 403"/>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8" name="Freeform 404"/>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09" name="Freeform 405"/>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0" name="Freeform 406"/>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1" name="Freeform 407"/>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2" name="Freeform 408"/>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3" name="Freeform 409"/>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4" name="Freeform 410"/>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5" name="Freeform 411"/>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6" name="Freeform 412"/>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7" name="Freeform 413"/>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8" name="Freeform 414"/>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19" name="Freeform 415"/>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20" name="Freeform 416"/>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21" name="Freeform 417"/>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22" name="Freeform 41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23" name="Freeform 419"/>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24" name="Freeform 42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25" name="Freeform 42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26" name="Freeform 42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27" name="Oval 423"/>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628" name="Freeform 424"/>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29" name="Freeform 425"/>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0" name="Freeform 426"/>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1" name="Freeform 427"/>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2" name="Freeform 428"/>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3" name="Freeform 429"/>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4" name="Freeform 430"/>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5" name="Freeform 431"/>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6" name="Freeform 432"/>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7" name="Freeform 433"/>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8" name="Freeform 434"/>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39" name="Freeform 435"/>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0" name="Freeform 436"/>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1" name="Freeform 437"/>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2" name="Freeform 438"/>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3" name="Freeform 439"/>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4" name="Freeform 440"/>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5" name="Freeform 441"/>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6" name="Freeform 442"/>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7" name="Freeform 443"/>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8" name="Freeform 444"/>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49" name="Freeform 445"/>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0" name="Freeform 446"/>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1" name="Freeform 447"/>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2" name="Freeform 448"/>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3" name="Freeform 449"/>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4" name="Freeform 450"/>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5" name="Freeform 451"/>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6" name="Freeform 45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7" name="Freeform 453"/>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8" name="Freeform 454"/>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59" name="Freeform 455"/>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0" name="Freeform 456"/>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1" name="Freeform 457"/>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2" name="Freeform 458"/>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3" name="Freeform 459"/>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4" name="Freeform 460"/>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5" name="Freeform 461"/>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6" name="Freeform 462"/>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7" name="Freeform 463"/>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8" name="Freeform 464"/>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69" name="Freeform 465"/>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0" name="Freeform 466"/>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1" name="Freeform 467"/>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2" name="Freeform 468"/>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3" name="Freeform 469"/>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4" name="Freeform 470"/>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5" name="Freeform 471"/>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6" name="Freeform 472"/>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7" name="Freeform 473"/>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8" name="Freeform 474"/>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79" name="Freeform 475"/>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0" name="Freeform 476"/>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1" name="Freeform 477"/>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2" name="Freeform 478"/>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3" name="Freeform 479"/>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4" name="Freeform 480"/>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5" name="Freeform 481"/>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6" name="Freeform 482"/>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7" name="Freeform 483"/>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8" name="Freeform 484"/>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89" name="Freeform 485"/>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0" name="Freeform 486"/>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1" name="Freeform 487"/>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2" name="Freeform 488"/>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3" name="Freeform 489"/>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4" name="Freeform 490"/>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5" name="Freeform 491"/>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6" name="Freeform 49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7" name="Freeform 493"/>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8" name="Freeform 494"/>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699" name="Freeform 495"/>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0" name="Freeform 496"/>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1" name="Freeform 497"/>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2" name="Freeform 498"/>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3" name="Freeform 499"/>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4" name="Freeform 500"/>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5" name="Freeform 501"/>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6" name="Freeform 502"/>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7" name="Freeform 503"/>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8" name="Freeform 504"/>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09" name="Freeform 505"/>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0" name="Freeform 506"/>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1" name="Freeform 507"/>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2" name="Freeform 508"/>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3" name="Freeform 509"/>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4" name="Freeform 510"/>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5" name="Freeform 511"/>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6" name="Freeform 512"/>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7" name="Freeform 513"/>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8" name="Freeform 514"/>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19" name="Freeform 515"/>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0" name="Freeform 516"/>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1" name="Freeform 517"/>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2" name="Freeform 518"/>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3" name="Freeform 519"/>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4" name="Freeform 520"/>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5" name="Freeform 52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6" name="Freeform 522"/>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7" name="Freeform 52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8" name="Freeform 52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29" name="Freeform 52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30" name="Oval 526"/>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731" name="Freeform 527"/>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32" name="Freeform 528"/>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33" name="Freeform 529"/>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34" name="Freeform 530"/>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35" name="Freeform 531"/>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36" name="Freeform 532"/>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37" name="Freeform 533"/>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38" name="Freeform 534"/>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39" name="Freeform 535"/>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0" name="Freeform 536"/>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1" name="Freeform 537"/>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2" name="Freeform 538"/>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3" name="Freeform 539"/>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4" name="Freeform 540"/>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5" name="Freeform 541"/>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6" name="Freeform 542"/>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7" name="Freeform 543"/>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8" name="Freeform 544"/>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49" name="Freeform 545"/>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0" name="Freeform 546"/>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1" name="Freeform 547"/>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2" name="Freeform 548"/>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3" name="Freeform 549"/>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4" name="Freeform 550"/>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5" name="Freeform 551"/>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6" name="Freeform 552"/>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7" name="Freeform 553"/>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8" name="Freeform 554"/>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59" name="Freeform 55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0" name="Freeform 556"/>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1" name="Freeform 557"/>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2" name="Freeform 558"/>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3" name="Freeform 559"/>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4" name="Freeform 560"/>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5" name="Freeform 561"/>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6" name="Freeform 562"/>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7" name="Freeform 563"/>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8" name="Freeform 564"/>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69" name="Freeform 565"/>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0" name="Freeform 566"/>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1" name="Freeform 567"/>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2" name="Freeform 568"/>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3" name="Freeform 569"/>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4" name="Freeform 570"/>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5" name="Freeform 571"/>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6" name="Freeform 572"/>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7" name="Freeform 573"/>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8" name="Freeform 574"/>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79" name="Freeform 575"/>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0" name="Freeform 576"/>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1" name="Freeform 577"/>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2" name="Freeform 578"/>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3" name="Freeform 579"/>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4" name="Freeform 580"/>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5" name="Freeform 58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6" name="Freeform 582"/>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7" name="Freeform 583"/>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8" name="Freeform 584"/>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89" name="Freeform 585"/>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0" name="Freeform 586"/>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1" name="Freeform 587"/>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2" name="Freeform 588"/>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3" name="Freeform 589"/>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4" name="Freeform 590"/>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5" name="Freeform 591"/>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6" name="Freeform 592"/>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7" name="Freeform 593"/>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8" name="Freeform 594"/>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799" name="Freeform 595"/>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0" name="Freeform 596"/>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1" name="Freeform 597"/>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2" name="Freeform 598"/>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3" name="Freeform 599"/>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4" name="Freeform 600"/>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5" name="Freeform 601"/>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6" name="Freeform 602"/>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7" name="Freeform 603"/>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8" name="Freeform 604"/>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09" name="Freeform 605"/>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0" name="Freeform 606"/>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1" name="Freeform 607"/>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2" name="Freeform 608"/>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3" name="Freeform 609"/>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4" name="Freeform 61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5" name="Freeform 611"/>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6" name="Freeform 61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7" name="Freeform 61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8" name="Freeform 61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19" name="Oval 615"/>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820" name="Freeform 616"/>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21" name="Freeform 617"/>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22" name="Freeform 618"/>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23" name="Freeform 619"/>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24" name="Freeform 620"/>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25" name="Freeform 621"/>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26" name="Freeform 622"/>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27" name="Freeform 623"/>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28" name="Freeform 624"/>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29" name="Freeform 625"/>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0" name="Freeform 626"/>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1" name="Freeform 627"/>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2" name="Freeform 628"/>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3" name="Freeform 629"/>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4" name="Freeform 630"/>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5" name="Freeform 631"/>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6" name="Freeform 632"/>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7" name="Freeform 633"/>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8" name="Freeform 634"/>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39" name="Freeform 635"/>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0" name="Freeform 636"/>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1" name="Freeform 637"/>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2" name="Freeform 638"/>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3" name="Freeform 639"/>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4" name="Freeform 640"/>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5" name="Freeform 641"/>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6" name="Freeform 642"/>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7" name="Freeform 643"/>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8" name="Freeform 64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49" name="Freeform 645"/>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0" name="Freeform 646"/>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1" name="Freeform 647"/>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2" name="Freeform 648"/>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3" name="Freeform 649"/>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4" name="Freeform 650"/>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5" name="Freeform 651"/>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6" name="Freeform 652"/>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7" name="Freeform 653"/>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8" name="Freeform 654"/>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59" name="Freeform 655"/>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0" name="Freeform 656"/>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1" name="Freeform 657"/>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2" name="Freeform 658"/>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3" name="Freeform 659"/>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4" name="Freeform 660"/>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5" name="Freeform 661"/>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6" name="Freeform 662"/>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7" name="Freeform 663"/>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8" name="Freeform 664"/>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69" name="Freeform 665"/>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0" name="Freeform 666"/>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1" name="Freeform 667"/>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2" name="Freeform 668"/>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3" name="Freeform 669"/>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4" name="Freeform 670"/>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5" name="Freeform 671"/>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6" name="Freeform 672"/>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7" name="Freeform 673"/>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8" name="Freeform 674"/>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79" name="Freeform 675"/>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0" name="Freeform 676"/>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1" name="Freeform 677"/>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2" name="Freeform 678"/>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3" name="Freeform 679"/>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4" name="Freeform 680"/>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5" name="Freeform 681"/>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6" name="Freeform 682"/>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7" name="Freeform 683"/>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8" name="Freeform 68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89" name="Freeform 685"/>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0" name="Freeform 686"/>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1" name="Freeform 687"/>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2" name="Freeform 688"/>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3" name="Freeform 689"/>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4" name="Freeform 690"/>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5" name="Freeform 691"/>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6" name="Freeform 692"/>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7" name="Freeform 693"/>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8" name="Freeform 694"/>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899" name="Freeform 695"/>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0" name="Freeform 696"/>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1" name="Freeform 697"/>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2" name="Freeform 698"/>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3" name="Freeform 699"/>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4" name="Freeform 700"/>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5" name="Freeform 701"/>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6" name="Freeform 702"/>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7" name="Freeform 703"/>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8" name="Freeform 704"/>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09" name="Freeform 705"/>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0" name="Freeform 706"/>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1" name="Freeform 707"/>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2" name="Freeform 708"/>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3" name="Freeform 709"/>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4" name="Freeform 710"/>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5" name="Freeform 711"/>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6" name="Freeform 712"/>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7" name="Freeform 71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8" name="Freeform 714"/>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19" name="Freeform 71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20" name="Freeform 716"/>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21" name="Freeform 71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22" name="Oval 718"/>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923" name="Freeform 719"/>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24" name="Freeform 720"/>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25" name="Freeform 721"/>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26" name="Freeform 722"/>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27" name="Freeform 723"/>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28" name="Freeform 724"/>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29" name="Freeform 725"/>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0" name="Freeform 726"/>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1" name="Freeform 727"/>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2" name="Freeform 728"/>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3" name="Freeform 729"/>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4" name="Freeform 730"/>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5" name="Freeform 731"/>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6" name="Freeform 732"/>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7" name="Freeform 733"/>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8" name="Freeform 734"/>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39" name="Freeform 735"/>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0" name="Freeform 736"/>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1" name="Freeform 737"/>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2" name="Freeform 738"/>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3" name="Freeform 739"/>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4" name="Freeform 740"/>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5" name="Freeform 741"/>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6" name="Freeform 742"/>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7" name="Freeform 743"/>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8" name="Freeform 744"/>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49" name="Freeform 745"/>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0" name="Freeform 746"/>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1" name="Freeform 747"/>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2" name="Freeform 748"/>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3" name="Freeform 749"/>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4" name="Freeform 750"/>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5" name="Freeform 751"/>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6" name="Freeform 752"/>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7" name="Freeform 753"/>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8" name="Freeform 754"/>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59" name="Freeform 755"/>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0" name="Freeform 756"/>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1" name="Freeform 757"/>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2" name="Freeform 758"/>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3" name="Freeform 759"/>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4" name="Freeform 760"/>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5" name="Freeform 761"/>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6" name="Freeform 762"/>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7" name="Freeform 763"/>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8" name="Freeform 764"/>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69" name="Freeform 765"/>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0" name="Freeform 766"/>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1" name="Freeform 767"/>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2" name="Freeform 768"/>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3" name="Freeform 769"/>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4" name="Freeform 770"/>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5" name="Freeform 771"/>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6" name="Freeform 772"/>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7" name="Freeform 773"/>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8" name="Freeform 774"/>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79" name="Freeform 775"/>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0" name="Freeform 776"/>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1" name="Freeform 777"/>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2" name="Freeform 778"/>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3" name="Freeform 779"/>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4" name="Freeform 780"/>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5" name="Freeform 781"/>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6" name="Freeform 782"/>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7" name="Freeform 783"/>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8" name="Freeform 784"/>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89" name="Freeform 785"/>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990" name="Freeform 786"/>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90176" name="Group 787"/>
              <p:cNvGrpSpPr>
                <a:grpSpLocks noChangeAspect="1"/>
              </p:cNvGrpSpPr>
              <p:nvPr/>
            </p:nvGrpSpPr>
            <p:grpSpPr bwMode="auto">
              <a:xfrm>
                <a:off x="2173" y="3178"/>
                <a:ext cx="124" cy="110"/>
                <a:chOff x="2175" y="1535"/>
                <a:chExt cx="1391" cy="1228"/>
              </a:xfrm>
            </p:grpSpPr>
            <p:sp>
              <p:nvSpPr>
                <p:cNvPr id="90783" name="Freeform 78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84" name="Freeform 789"/>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85" name="Freeform 790"/>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86" name="Freeform 791"/>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87" name="Freeform 792"/>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88" name="Freeform 793"/>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89" name="Freeform 794"/>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0" name="Freeform 795"/>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1" name="Freeform 796"/>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2" name="Freeform 797"/>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3" name="Freeform 798"/>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4" name="Freeform 799"/>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5" name="Freeform 800"/>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6" name="Freeform 801"/>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7" name="Freeform 802"/>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8" name="Freeform 803"/>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99" name="Freeform 804"/>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0" name="Freeform 805"/>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1" name="Freeform 806"/>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2" name="Freeform 807"/>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3" name="Freeform 808"/>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4" name="Freeform 809"/>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5" name="Freeform 810"/>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6" name="Freeform 811"/>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7" name="Freeform 812"/>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8" name="Freeform 813"/>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09" name="Freeform 814"/>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10" name="Freeform 815"/>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11" name="Freeform 816"/>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12" name="Freeform 81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13" name="Freeform 818"/>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14" name="Freeform 81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15" name="Freeform 82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16" name="Freeform 82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17" name="Oval 822"/>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818" name="Freeform 823"/>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19" name="Freeform 824"/>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0" name="Freeform 825"/>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1" name="Freeform 826"/>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2" name="Freeform 827"/>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3" name="Freeform 828"/>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4" name="Freeform 829"/>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5" name="Freeform 830"/>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6" name="Freeform 831"/>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7" name="Freeform 832"/>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8" name="Freeform 833"/>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29" name="Freeform 834"/>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0" name="Freeform 835"/>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1" name="Freeform 836"/>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2" name="Freeform 837"/>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3" name="Freeform 838"/>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4" name="Freeform 839"/>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5" name="Freeform 840"/>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6" name="Freeform 841"/>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7" name="Freeform 842"/>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8" name="Freeform 843"/>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39" name="Freeform 844"/>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0" name="Freeform 845"/>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1" name="Freeform 846"/>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2" name="Freeform 847"/>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3" name="Freeform 848"/>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4" name="Freeform 849"/>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5" name="Freeform 850"/>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6" name="Freeform 85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7" name="Freeform 852"/>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8" name="Freeform 853"/>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49" name="Freeform 854"/>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0" name="Freeform 855"/>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1" name="Freeform 856"/>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2" name="Freeform 857"/>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3" name="Freeform 858"/>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4" name="Freeform 859"/>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5" name="Freeform 860"/>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6" name="Freeform 861"/>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7" name="Freeform 862"/>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8" name="Freeform 863"/>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59" name="Freeform 864"/>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0" name="Freeform 865"/>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1" name="Freeform 866"/>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2" name="Freeform 867"/>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3" name="Freeform 868"/>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4" name="Freeform 869"/>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5" name="Freeform 870"/>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6" name="Freeform 871"/>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7" name="Freeform 872"/>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8" name="Freeform 873"/>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69" name="Freeform 874"/>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0" name="Freeform 875"/>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1" name="Freeform 876"/>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2" name="Freeform 877"/>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3" name="Freeform 878"/>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4" name="Freeform 879"/>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5" name="Freeform 880"/>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6" name="Freeform 881"/>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7" name="Freeform 882"/>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8" name="Freeform 883"/>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79" name="Freeform 884"/>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0" name="Freeform 885"/>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1" name="Freeform 886"/>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2" name="Freeform 887"/>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3" name="Freeform 888"/>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4" name="Freeform 889"/>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5" name="Freeform 890"/>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6" name="Freeform 89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7" name="Freeform 892"/>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8" name="Freeform 893"/>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89" name="Freeform 894"/>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0" name="Freeform 895"/>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1" name="Freeform 896"/>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2" name="Freeform 897"/>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3" name="Freeform 898"/>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4" name="Freeform 899"/>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5" name="Freeform 900"/>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6" name="Freeform 901"/>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7" name="Freeform 902"/>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8" name="Freeform 903"/>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899" name="Freeform 904"/>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0" name="Freeform 905"/>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1" name="Freeform 906"/>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2" name="Freeform 907"/>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3" name="Freeform 908"/>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4" name="Freeform 909"/>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5" name="Freeform 910"/>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6" name="Freeform 911"/>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7" name="Freeform 912"/>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8" name="Freeform 913"/>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09" name="Freeform 914"/>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0" name="Freeform 915"/>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1" name="Freeform 916"/>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2" name="Freeform 917"/>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3" name="Freeform 918"/>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4" name="Freeform 919"/>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5" name="Freeform 92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6" name="Freeform 921"/>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7" name="Freeform 92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8" name="Freeform 92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19" name="Freeform 92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20" name="Oval 925"/>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921" name="Freeform 926"/>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22" name="Freeform 927"/>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23" name="Freeform 928"/>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24" name="Freeform 929"/>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25" name="Freeform 930"/>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26" name="Freeform 931"/>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27" name="Freeform 932"/>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28" name="Freeform 933"/>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29" name="Freeform 934"/>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0" name="Freeform 935"/>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1" name="Freeform 936"/>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2" name="Freeform 937"/>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3" name="Freeform 938"/>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4" name="Freeform 939"/>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5" name="Freeform 940"/>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6" name="Freeform 941"/>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7" name="Freeform 942"/>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8" name="Freeform 943"/>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39" name="Freeform 944"/>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0" name="Freeform 945"/>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1" name="Freeform 946"/>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2" name="Freeform 947"/>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3" name="Freeform 948"/>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4" name="Freeform 949"/>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5" name="Freeform 950"/>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6" name="Freeform 951"/>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7" name="Freeform 952"/>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8" name="Freeform 953"/>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49" name="Freeform 95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0" name="Freeform 955"/>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1" name="Freeform 956"/>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2" name="Freeform 957"/>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3" name="Freeform 958"/>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4" name="Freeform 959"/>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5" name="Freeform 960"/>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6" name="Freeform 961"/>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7" name="Freeform 962"/>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8" name="Freeform 963"/>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59" name="Freeform 964"/>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0" name="Freeform 965"/>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1" name="Freeform 966"/>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2" name="Freeform 967"/>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3" name="Freeform 968"/>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4" name="Freeform 969"/>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5" name="Freeform 970"/>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6" name="Freeform 971"/>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7" name="Freeform 972"/>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8" name="Freeform 973"/>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69" name="Freeform 974"/>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0" name="Freeform 975"/>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1" name="Freeform 976"/>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2" name="Freeform 977"/>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3" name="Freeform 978"/>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4" name="Freeform 979"/>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5" name="Freeform 980"/>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6" name="Freeform 981"/>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7" name="Freeform 982"/>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8" name="Freeform 983"/>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79" name="Freeform 984"/>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0" name="Freeform 985"/>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1" name="Freeform 986"/>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2" name="Freeform 987"/>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3" name="Freeform 988"/>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4" name="Freeform 989"/>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5" name="Freeform 990"/>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6" name="Freeform 991"/>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7" name="Freeform 992"/>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8" name="Freeform 993"/>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89" name="Freeform 99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0" name="Freeform 995"/>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1" name="Freeform 996"/>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2" name="Freeform 997"/>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3" name="Freeform 998"/>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4" name="Freeform 999"/>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5" name="Freeform 1000"/>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6" name="Freeform 1001"/>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7" name="Freeform 1002"/>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8" name="Freeform 1003"/>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999" name="Freeform 1004"/>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0" name="Freeform 1005"/>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1" name="Freeform 1006"/>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2" name="Freeform 1007"/>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3" name="Freeform 1008"/>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4" name="Freeform 1009"/>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5" name="Freeform 1010"/>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6" name="Freeform 1011"/>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7" name="Freeform 1012"/>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8" name="Freeform 1013"/>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09" name="Freeform 1014"/>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0" name="Freeform 1015"/>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1" name="Freeform 1016"/>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2" name="Freeform 1017"/>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3" name="Freeform 1018"/>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4" name="Freeform 1019"/>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5" name="Freeform 1020"/>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6" name="Freeform 1021"/>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7" name="Freeform 1022"/>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8" name="Freeform 102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19" name="Freeform 0"/>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20" name="Freeform 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21" name="Freeform 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22" name="Freeform 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23" name="Oval 4"/>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024" name="Freeform 5"/>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25" name="Freeform 6"/>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26" name="Freeform 7"/>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27" name="Freeform 8"/>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28" name="Freeform 9"/>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29" name="Freeform 10"/>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0" name="Freeform 11"/>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1" name="Freeform 12"/>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2" name="Freeform 13"/>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3" name="Freeform 14"/>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4" name="Freeform 15"/>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5" name="Freeform 16"/>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6" name="Freeform 17"/>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7" name="Freeform 18"/>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8" name="Freeform 19"/>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39" name="Freeform 20"/>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0" name="Freeform 21"/>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1" name="Freeform 22"/>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2" name="Freeform 23"/>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3" name="Freeform 24"/>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4" name="Freeform 25"/>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5" name="Freeform 26"/>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6" name="Freeform 27"/>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7" name="Freeform 28"/>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8" name="Freeform 29"/>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49" name="Freeform 30"/>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0" name="Freeform 31"/>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1" name="Freeform 32"/>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2" name="Freeform 3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3" name="Freeform 34"/>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4" name="Freeform 35"/>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5" name="Freeform 36"/>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6" name="Freeform 37"/>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7" name="Freeform 38"/>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8" name="Freeform 39"/>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59" name="Freeform 40"/>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0" name="Freeform 41"/>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1" name="Freeform 42"/>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2" name="Freeform 43"/>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3" name="Freeform 44"/>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4" name="Freeform 45"/>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5" name="Freeform 46"/>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6" name="Freeform 47"/>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7" name="Freeform 48"/>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8" name="Freeform 49"/>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69" name="Freeform 50"/>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0" name="Freeform 51"/>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1" name="Freeform 52"/>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2" name="Freeform 53"/>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3" name="Freeform 54"/>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4" name="Freeform 55"/>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5" name="Freeform 56"/>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6" name="Freeform 57"/>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7" name="Freeform 58"/>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8" name="Freeform 59"/>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79" name="Freeform 60"/>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0" name="Freeform 61"/>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1" name="Freeform 62"/>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2" name="Freeform 63"/>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3" name="Freeform 64"/>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4" name="Freeform 65"/>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5" name="Freeform 66"/>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6" name="Freeform 67"/>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7" name="Freeform 68"/>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8" name="Freeform 69"/>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89" name="Freeform 70"/>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0" name="Freeform 71"/>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1" name="Freeform 72"/>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2" name="Freeform 7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3" name="Freeform 74"/>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4" name="Freeform 75"/>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5" name="Freeform 76"/>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6" name="Freeform 77"/>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7" name="Freeform 78"/>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8" name="Freeform 79"/>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099" name="Freeform 80"/>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0" name="Freeform 81"/>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1" name="Freeform 82"/>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2" name="Freeform 83"/>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3" name="Freeform 84"/>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4" name="Freeform 85"/>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5" name="Freeform 86"/>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6" name="Freeform 87"/>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7" name="Freeform 88"/>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8" name="Freeform 89"/>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09" name="Freeform 90"/>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0" name="Freeform 91"/>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1" name="Freeform 92"/>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2" name="Freeform 93"/>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3" name="Freeform 94"/>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4" name="Freeform 95"/>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5" name="Freeform 96"/>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6" name="Freeform 97"/>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7" name="Freeform 98"/>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8" name="Freeform 99"/>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19" name="Freeform 100"/>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20" name="Freeform 101"/>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21" name="Freeform 10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22" name="Freeform 103"/>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23" name="Freeform 10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24" name="Freeform 10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25" name="Freeform 106"/>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26" name="Oval 107"/>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127" name="Freeform 108"/>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28" name="Freeform 109"/>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29" name="Freeform 110"/>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0" name="Freeform 111"/>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1" name="Freeform 112"/>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2" name="Freeform 113"/>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3" name="Freeform 114"/>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4" name="Freeform 115"/>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5" name="Freeform 116"/>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6" name="Freeform 117"/>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7" name="Freeform 118"/>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8" name="Freeform 119"/>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39" name="Freeform 120"/>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0" name="Freeform 121"/>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1" name="Freeform 122"/>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2" name="Freeform 123"/>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3" name="Freeform 124"/>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4" name="Freeform 125"/>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5" name="Freeform 126"/>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6" name="Freeform 127"/>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7" name="Freeform 128"/>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8" name="Freeform 129"/>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49" name="Freeform 130"/>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0" name="Freeform 131"/>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1" name="Freeform 132"/>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2" name="Freeform 133"/>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3" name="Freeform 134"/>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4" name="Freeform 135"/>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5" name="Freeform 13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6" name="Freeform 137"/>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7" name="Freeform 138"/>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8" name="Freeform 139"/>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59" name="Freeform 140"/>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0" name="Freeform 141"/>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1" name="Freeform 142"/>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2" name="Freeform 143"/>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3" name="Freeform 144"/>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4" name="Freeform 145"/>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5" name="Freeform 146"/>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6" name="Freeform 147"/>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7" name="Freeform 148"/>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8" name="Freeform 149"/>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69" name="Freeform 150"/>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0" name="Freeform 151"/>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1" name="Freeform 152"/>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2" name="Freeform 153"/>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3" name="Freeform 154"/>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4" name="Freeform 155"/>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5" name="Freeform 156"/>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6" name="Freeform 157"/>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7" name="Freeform 158"/>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8" name="Freeform 159"/>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79" name="Freeform 160"/>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0" name="Freeform 161"/>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1" name="Freeform 16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2" name="Freeform 163"/>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3" name="Freeform 164"/>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4" name="Freeform 165"/>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5" name="Freeform 166"/>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6" name="Freeform 167"/>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7" name="Freeform 168"/>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8" name="Freeform 169"/>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89" name="Freeform 170"/>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0" name="Freeform 171"/>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1" name="Freeform 172"/>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2" name="Freeform 173"/>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3" name="Freeform 174"/>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4" name="Freeform 175"/>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5" name="Freeform 176"/>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6" name="Freeform 177"/>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7" name="Freeform 178"/>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8" name="Freeform 179"/>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199" name="Freeform 180"/>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0" name="Freeform 181"/>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1" name="Freeform 182"/>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2" name="Freeform 183"/>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3" name="Freeform 184"/>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4" name="Freeform 185"/>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5" name="Freeform 186"/>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6" name="Freeform 187"/>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7" name="Freeform 188"/>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8" name="Freeform 189"/>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09" name="Freeform 190"/>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10" name="Freeform 19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11" name="Freeform 192"/>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12" name="Freeform 19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13" name="Freeform 19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14" name="Freeform 19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15" name="Oval 196"/>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216" name="Freeform 197"/>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17" name="Freeform 198"/>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18" name="Freeform 199"/>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19" name="Freeform 200"/>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0" name="Freeform 201"/>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1" name="Freeform 202"/>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2" name="Freeform 203"/>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3" name="Freeform 204"/>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4" name="Freeform 205"/>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5" name="Freeform 206"/>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6" name="Freeform 207"/>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7" name="Freeform 208"/>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8" name="Freeform 209"/>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29" name="Freeform 210"/>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0" name="Freeform 211"/>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1" name="Freeform 212"/>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2" name="Freeform 213"/>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3" name="Freeform 214"/>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4" name="Freeform 215"/>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5" name="Freeform 216"/>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6" name="Freeform 217"/>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7" name="Freeform 218"/>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8" name="Freeform 219"/>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39" name="Freeform 220"/>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0" name="Freeform 221"/>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1" name="Freeform 222"/>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2" name="Freeform 223"/>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3" name="Freeform 224"/>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4" name="Freeform 22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5" name="Freeform 226"/>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6" name="Freeform 227"/>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7" name="Freeform 228"/>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8" name="Freeform 229"/>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49" name="Freeform 230"/>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0" name="Freeform 231"/>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1" name="Freeform 232"/>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2" name="Freeform 233"/>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3" name="Freeform 234"/>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4" name="Freeform 235"/>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5" name="Freeform 236"/>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6" name="Freeform 237"/>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7" name="Freeform 238"/>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8" name="Freeform 239"/>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59" name="Freeform 240"/>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0" name="Freeform 241"/>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1" name="Freeform 242"/>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2" name="Freeform 243"/>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3" name="Freeform 244"/>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4" name="Freeform 245"/>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5" name="Freeform 246"/>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6" name="Freeform 247"/>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7" name="Freeform 248"/>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8" name="Freeform 249"/>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69" name="Freeform 250"/>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0" name="Freeform 251"/>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1" name="Freeform 252"/>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2" name="Freeform 253"/>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3" name="Freeform 254"/>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4" name="Freeform 255"/>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5" name="Freeform 256"/>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6" name="Freeform 257"/>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7" name="Freeform 258"/>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8" name="Freeform 259"/>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79" name="Freeform 260"/>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0" name="Freeform 261"/>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1" name="Freeform 262"/>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2" name="Freeform 263"/>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3" name="Freeform 264"/>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4" name="Freeform 26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5" name="Freeform 266"/>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6" name="Freeform 267"/>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7" name="Freeform 268"/>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8" name="Freeform 269"/>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89" name="Freeform 270"/>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0" name="Freeform 271"/>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1" name="Freeform 272"/>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2" name="Freeform 273"/>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3" name="Freeform 274"/>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4" name="Freeform 275"/>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5" name="Freeform 276"/>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6" name="Freeform 277"/>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7" name="Freeform 278"/>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8" name="Freeform 279"/>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299" name="Freeform 280"/>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0" name="Freeform 281"/>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1" name="Freeform 282"/>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2" name="Freeform 283"/>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3" name="Freeform 284"/>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4" name="Freeform 285"/>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5" name="Freeform 286"/>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6" name="Freeform 287"/>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7" name="Freeform 288"/>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8" name="Freeform 289"/>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09" name="Freeform 290"/>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10" name="Freeform 291"/>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11" name="Freeform 292"/>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12" name="Freeform 293"/>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13" name="Freeform 29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14" name="Freeform 295"/>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15" name="Freeform 29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16" name="Freeform 29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17" name="Freeform 29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18" name="Oval 299"/>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1319" name="Freeform 300"/>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0" name="Freeform 301"/>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1" name="Freeform 302"/>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2" name="Freeform 303"/>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3" name="Freeform 304"/>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4" name="Freeform 305"/>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5" name="Freeform 306"/>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6" name="Freeform 307"/>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7" name="Freeform 308"/>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8" name="Freeform 309"/>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29" name="Freeform 310"/>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0" name="Freeform 311"/>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1" name="Freeform 312"/>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2" name="Freeform 313"/>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3" name="Freeform 314"/>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4" name="Freeform 315"/>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5" name="Freeform 316"/>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6" name="Freeform 317"/>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7" name="Freeform 318"/>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8" name="Freeform 319"/>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39" name="Freeform 320"/>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0" name="Freeform 321"/>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1" name="Freeform 322"/>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2" name="Freeform 323"/>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3" name="Freeform 324"/>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4" name="Freeform 325"/>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5" name="Freeform 326"/>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6" name="Freeform 327"/>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7" name="Freeform 32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8" name="Freeform 329"/>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49" name="Freeform 330"/>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0" name="Freeform 331"/>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1" name="Freeform 332"/>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2" name="Freeform 333"/>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3" name="Freeform 334"/>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4" name="Freeform 335"/>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5" name="Freeform 336"/>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6" name="Freeform 337"/>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7" name="Freeform 338"/>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8" name="Freeform 339"/>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59" name="Freeform 340"/>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0" name="Freeform 341"/>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1" name="Freeform 342"/>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2" name="Freeform 343"/>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3" name="Freeform 344"/>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4" name="Freeform 345"/>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5" name="Freeform 346"/>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6" name="Freeform 347"/>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7" name="Freeform 348"/>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8" name="Freeform 349"/>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69" name="Freeform 350"/>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0" name="Freeform 351"/>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1" name="Freeform 352"/>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2" name="Freeform 353"/>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3" name="Freeform 354"/>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4" name="Freeform 355"/>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5" name="Freeform 356"/>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6" name="Freeform 357"/>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7" name="Freeform 358"/>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8" name="Freeform 359"/>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79" name="Freeform 360"/>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80" name="Freeform 361"/>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81" name="Freeform 362"/>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82" name="Freeform 363"/>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83" name="Freeform 364"/>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84" name="Freeform 365"/>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85" name="Freeform 366"/>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1386" name="Freeform 367"/>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nvGrpSpPr>
              <p:cNvPr id="90177" name="Group 368"/>
              <p:cNvGrpSpPr>
                <a:grpSpLocks noChangeAspect="1"/>
              </p:cNvGrpSpPr>
              <p:nvPr/>
            </p:nvGrpSpPr>
            <p:grpSpPr bwMode="auto">
              <a:xfrm>
                <a:off x="2016" y="3104"/>
                <a:ext cx="124" cy="110"/>
                <a:chOff x="2175" y="1535"/>
                <a:chExt cx="1391" cy="1228"/>
              </a:xfrm>
            </p:grpSpPr>
            <p:sp>
              <p:nvSpPr>
                <p:cNvPr id="90179" name="Freeform 36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0" name="Freeform 370"/>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1" name="Freeform 371"/>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2" name="Freeform 372"/>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3" name="Freeform 373"/>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4" name="Freeform 374"/>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5" name="Freeform 375"/>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6" name="Freeform 376"/>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7" name="Freeform 377"/>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8" name="Freeform 378"/>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89" name="Freeform 379"/>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0" name="Freeform 380"/>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1" name="Freeform 381"/>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2" name="Freeform 382"/>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3" name="Freeform 383"/>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4" name="Freeform 384"/>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5" name="Freeform 385"/>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6" name="Freeform 386"/>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7" name="Freeform 387"/>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8" name="Freeform 388"/>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199" name="Freeform 389"/>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0" name="Freeform 390"/>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1" name="Freeform 391"/>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2" name="Freeform 392"/>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3" name="Freeform 393"/>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4" name="Freeform 394"/>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5" name="Freeform 395"/>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6" name="Freeform 396"/>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7" name="Freeform 397"/>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8" name="Freeform 39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09" name="Freeform 399"/>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10" name="Freeform 40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11" name="Freeform 40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12" name="Freeform 40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13" name="Oval 403"/>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214" name="Freeform 404"/>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15" name="Freeform 405"/>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16" name="Freeform 406"/>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17" name="Freeform 407"/>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18" name="Freeform 408"/>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19" name="Freeform 409"/>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0" name="Freeform 410"/>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1" name="Freeform 411"/>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2" name="Freeform 412"/>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3" name="Freeform 413"/>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4" name="Freeform 414"/>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5" name="Freeform 415"/>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6" name="Freeform 416"/>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7" name="Freeform 417"/>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8" name="Freeform 418"/>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29" name="Freeform 419"/>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0" name="Freeform 420"/>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1" name="Freeform 421"/>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2" name="Freeform 422"/>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3" name="Freeform 423"/>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4" name="Freeform 424"/>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5" name="Freeform 425"/>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6" name="Freeform 426"/>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7" name="Freeform 427"/>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8" name="Freeform 428"/>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39" name="Freeform 429"/>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0" name="Freeform 430"/>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1" name="Freeform 431"/>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2" name="Freeform 43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3" name="Freeform 433"/>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4" name="Freeform 434"/>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5" name="Freeform 435"/>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6" name="Freeform 436"/>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7" name="Freeform 437"/>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8" name="Freeform 438"/>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49" name="Freeform 439"/>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0" name="Freeform 440"/>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1" name="Freeform 441"/>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2" name="Freeform 442"/>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3" name="Freeform 443"/>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4" name="Freeform 444"/>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5" name="Freeform 445"/>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6" name="Freeform 446"/>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7" name="Freeform 447"/>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8" name="Freeform 448"/>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59" name="Freeform 449"/>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0" name="Freeform 450"/>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1" name="Freeform 451"/>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2" name="Freeform 452"/>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3" name="Freeform 453"/>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4" name="Freeform 454"/>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5" name="Freeform 455"/>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6" name="Freeform 456"/>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7" name="Freeform 457"/>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8" name="Freeform 458"/>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69" name="Freeform 459"/>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0" name="Freeform 460"/>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1" name="Freeform 461"/>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2" name="Freeform 462"/>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3" name="Freeform 463"/>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4" name="Freeform 464"/>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5" name="Freeform 465"/>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6" name="Freeform 466"/>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7" name="Freeform 467"/>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8" name="Freeform 468"/>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79" name="Freeform 469"/>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0" name="Freeform 470"/>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1" name="Freeform 471"/>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2" name="Freeform 47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3" name="Freeform 473"/>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4" name="Freeform 474"/>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5" name="Freeform 475"/>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6" name="Freeform 476"/>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7" name="Freeform 477"/>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8" name="Freeform 478"/>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89" name="Freeform 479"/>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0" name="Freeform 480"/>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1" name="Freeform 481"/>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2" name="Freeform 482"/>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3" name="Freeform 483"/>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4" name="Freeform 484"/>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5" name="Freeform 485"/>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6" name="Freeform 486"/>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7" name="Freeform 487"/>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8" name="Freeform 488"/>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299" name="Freeform 489"/>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0" name="Freeform 490"/>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1" name="Freeform 491"/>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2" name="Freeform 492"/>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3" name="Freeform 493"/>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4" name="Freeform 494"/>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5" name="Freeform 495"/>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6" name="Freeform 496"/>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7" name="Freeform 497"/>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8" name="Freeform 498"/>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09" name="Freeform 499"/>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10" name="Freeform 500"/>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11" name="Freeform 50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12" name="Freeform 502"/>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13" name="Freeform 50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14" name="Freeform 50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15" name="Freeform 50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16" name="Oval 506"/>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317" name="Freeform 507"/>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18" name="Freeform 508"/>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19" name="Freeform 509"/>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0" name="Freeform 510"/>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1" name="Freeform 511"/>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2" name="Freeform 512"/>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3" name="Freeform 513"/>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4" name="Freeform 514"/>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5" name="Freeform 515"/>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6" name="Freeform 516"/>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7" name="Freeform 517"/>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8" name="Freeform 518"/>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29" name="Freeform 519"/>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0" name="Freeform 520"/>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1" name="Freeform 521"/>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2" name="Freeform 522"/>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3" name="Freeform 523"/>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4" name="Freeform 524"/>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5" name="Freeform 525"/>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6" name="Freeform 526"/>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7" name="Freeform 527"/>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8" name="Freeform 528"/>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39" name="Freeform 529"/>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0" name="Freeform 530"/>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1" name="Freeform 531"/>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2" name="Freeform 532"/>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3" name="Freeform 533"/>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4" name="Freeform 534"/>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5" name="Freeform 53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6" name="Freeform 536"/>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7" name="Freeform 537"/>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8" name="Freeform 538"/>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49" name="Freeform 539"/>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0" name="Freeform 540"/>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1" name="Freeform 541"/>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2" name="Freeform 542"/>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3" name="Freeform 543"/>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4" name="Freeform 544"/>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5" name="Freeform 545"/>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6" name="Freeform 546"/>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7" name="Freeform 547"/>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8" name="Freeform 548"/>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59" name="Freeform 549"/>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0" name="Freeform 550"/>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1" name="Freeform 551"/>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2" name="Freeform 552"/>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3" name="Freeform 553"/>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4" name="Freeform 554"/>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5" name="Freeform 555"/>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6" name="Freeform 556"/>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7" name="Freeform 557"/>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8" name="Freeform 558"/>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69" name="Freeform 559"/>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0" name="Freeform 560"/>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1" name="Freeform 561"/>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2" name="Freeform 562"/>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3" name="Freeform 563"/>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4" name="Freeform 564"/>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5" name="Freeform 565"/>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6" name="Freeform 566"/>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7" name="Freeform 567"/>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8" name="Freeform 568"/>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79" name="Freeform 569"/>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0" name="Freeform 570"/>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1" name="Freeform 571"/>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2" name="Freeform 572"/>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3" name="Freeform 573"/>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4" name="Freeform 574"/>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5" name="Freeform 57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6" name="Freeform 576"/>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7" name="Freeform 577"/>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8" name="Freeform 578"/>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89" name="Freeform 579"/>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0" name="Freeform 580"/>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1" name="Freeform 581"/>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2" name="Freeform 582"/>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3" name="Freeform 583"/>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4" name="Freeform 584"/>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5" name="Freeform 585"/>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6" name="Freeform 586"/>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7" name="Freeform 587"/>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8" name="Freeform 588"/>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399" name="Freeform 589"/>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0" name="Freeform 590"/>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1" name="Freeform 591"/>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2" name="Freeform 592"/>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3" name="Freeform 593"/>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4" name="Freeform 594"/>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5" name="Freeform 595"/>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6" name="Freeform 596"/>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7" name="Freeform 597"/>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8" name="Freeform 598"/>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09" name="Freeform 599"/>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0" name="Freeform 600"/>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1" name="Freeform 601"/>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2" name="Freeform 602"/>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3" name="Freeform 603"/>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4" name="Freeform 60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5" name="Freeform 605"/>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6" name="Freeform 60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7" name="Freeform 60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8" name="Freeform 60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19" name="Oval 609"/>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420" name="Freeform 610"/>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21" name="Freeform 611"/>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22" name="Freeform 612"/>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23" name="Freeform 613"/>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24" name="Freeform 614"/>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25" name="Freeform 615"/>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26" name="Freeform 616"/>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27" name="Freeform 617"/>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28" name="Freeform 618"/>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29" name="Freeform 619"/>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0" name="Freeform 620"/>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1" name="Freeform 621"/>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2" name="Freeform 622"/>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3" name="Freeform 623"/>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4" name="Freeform 624"/>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5" name="Freeform 625"/>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6" name="Freeform 626"/>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7" name="Freeform 627"/>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8" name="Freeform 628"/>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39" name="Freeform 629"/>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0" name="Freeform 630"/>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1" name="Freeform 631"/>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2" name="Freeform 632"/>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3" name="Freeform 633"/>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4" name="Freeform 634"/>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5" name="Freeform 635"/>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6" name="Freeform 636"/>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7" name="Freeform 637"/>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8" name="Freeform 63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49" name="Freeform 639"/>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0" name="Freeform 640"/>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1" name="Freeform 641"/>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2" name="Freeform 642"/>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3" name="Freeform 643"/>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4" name="Freeform 644"/>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5" name="Freeform 645"/>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6" name="Freeform 646"/>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7" name="Freeform 647"/>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8" name="Freeform 648"/>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59" name="Freeform 649"/>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0" name="Freeform 650"/>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1" name="Freeform 651"/>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2" name="Freeform 652"/>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3" name="Freeform 653"/>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4" name="Freeform 654"/>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5" name="Freeform 655"/>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6" name="Freeform 656"/>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7" name="Freeform 657"/>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8" name="Freeform 658"/>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69" name="Freeform 659"/>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0" name="Freeform 660"/>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1" name="Freeform 661"/>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2" name="Freeform 662"/>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3" name="Freeform 663"/>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4" name="Freeform 664"/>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5" name="Freeform 665"/>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6" name="Freeform 666"/>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7" name="Freeform 667"/>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8" name="Freeform 668"/>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79" name="Freeform 669"/>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0" name="Freeform 670"/>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1" name="Freeform 671"/>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2" name="Freeform 672"/>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3" name="Freeform 673"/>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4" name="Freeform 674"/>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5" name="Freeform 675"/>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6" name="Freeform 676"/>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7" name="Freeform 677"/>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8" name="Freeform 67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89" name="Freeform 679"/>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0" name="Freeform 680"/>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1" name="Freeform 681"/>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2" name="Freeform 682"/>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3" name="Freeform 683"/>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4" name="Freeform 684"/>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5" name="Freeform 685"/>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6" name="Freeform 686"/>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7" name="Freeform 687"/>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8" name="Freeform 688"/>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499" name="Freeform 689"/>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0" name="Freeform 690"/>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1" name="Freeform 691"/>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2" name="Freeform 692"/>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3" name="Freeform 693"/>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4" name="Freeform 694"/>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5" name="Freeform 695"/>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6" name="Freeform 696"/>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7" name="Freeform 697"/>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8" name="Freeform 698"/>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09" name="Freeform 699"/>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0" name="Freeform 700"/>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1" name="Freeform 701"/>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2" name="Freeform 702"/>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3" name="Freeform 703"/>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4" name="Freeform 704"/>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5" name="Freeform 705"/>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6" name="Freeform 706"/>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7" name="Freeform 70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8" name="Freeform 708"/>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19" name="Freeform 70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20" name="Freeform 71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21" name="Freeform 71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22" name="Oval 712"/>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523" name="Freeform 713"/>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24" name="Freeform 714"/>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25" name="Freeform 715"/>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26" name="Freeform 716"/>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27" name="Freeform 717"/>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28" name="Freeform 718"/>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29" name="Freeform 719"/>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0" name="Freeform 720"/>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1" name="Freeform 721"/>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2" name="Freeform 722"/>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3" name="Freeform 723"/>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4" name="Freeform 724"/>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5" name="Freeform 725"/>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6" name="Freeform 726"/>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7" name="Freeform 727"/>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8" name="Freeform 728"/>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39" name="Freeform 729"/>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0" name="Freeform 730"/>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1" name="Freeform 731"/>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2" name="Freeform 732"/>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3" name="Freeform 733"/>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4" name="Freeform 734"/>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5" name="Freeform 735"/>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6" name="Freeform 736"/>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7" name="Freeform 737"/>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8" name="Freeform 738"/>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49" name="Freeform 739"/>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0" name="Freeform 740"/>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1" name="Freeform 74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2" name="Freeform 742"/>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3" name="Freeform 743"/>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4" name="Freeform 744"/>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5" name="Freeform 745"/>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6" name="Freeform 746"/>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7" name="Freeform 747"/>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8" name="Freeform 748"/>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59" name="Freeform 749"/>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0" name="Freeform 750"/>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1" name="Freeform 751"/>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2" name="Freeform 752"/>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3" name="Freeform 753"/>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4" name="Freeform 754"/>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5" name="Freeform 755"/>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6" name="Freeform 756"/>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7" name="Freeform 757"/>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8" name="Freeform 758"/>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69" name="Freeform 759"/>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0" name="Freeform 760"/>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1" name="Freeform 761"/>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2" name="Freeform 762"/>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3" name="Freeform 763"/>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4" name="Freeform 764"/>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5" name="Freeform 765"/>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6" name="Freeform 766"/>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7" name="Freeform 767"/>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8" name="Freeform 768"/>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79" name="Freeform 769"/>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0" name="Freeform 770"/>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1" name="Freeform 771"/>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2" name="Freeform 772"/>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3" name="Freeform 773"/>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4" name="Freeform 774"/>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5" name="Freeform 775"/>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6" name="Freeform 776"/>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7" name="Freeform 777"/>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8" name="Freeform 778"/>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89" name="Freeform 779"/>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0" name="Freeform 780"/>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1" name="Freeform 781"/>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2" name="Freeform 782"/>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3" name="Freeform 783"/>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4" name="Freeform 784"/>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5" name="Freeform 785"/>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6" name="Freeform 786"/>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7" name="Freeform 787"/>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8" name="Freeform 788"/>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599" name="Freeform 789"/>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0" name="Freeform 790"/>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1" name="Freeform 791"/>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2" name="Freeform 792"/>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3" name="Freeform 793"/>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4" name="Freeform 794"/>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5" name="Freeform 795"/>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6" name="Freeform 79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7" name="Freeform 797"/>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8" name="Freeform 79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09" name="Freeform 79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10" name="Freeform 80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11" name="Oval 801"/>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612" name="Freeform 802"/>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13" name="Freeform 803"/>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14" name="Freeform 804"/>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15" name="Freeform 805"/>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16" name="Freeform 806"/>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17" name="Freeform 807"/>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18" name="Freeform 808"/>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19" name="Freeform 809"/>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0" name="Freeform 810"/>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1" name="Freeform 811"/>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2" name="Freeform 812"/>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3" name="Freeform 813"/>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4" name="Freeform 814"/>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5" name="Freeform 815"/>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6" name="Freeform 816"/>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7" name="Freeform 817"/>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8" name="Freeform 818"/>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29" name="Freeform 819"/>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0" name="Freeform 820"/>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1" name="Freeform 821"/>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2" name="Freeform 822"/>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3" name="Freeform 823"/>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4" name="Freeform 824"/>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5" name="Freeform 825"/>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6" name="Freeform 826"/>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7" name="Freeform 827"/>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8" name="Freeform 828"/>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39" name="Freeform 829"/>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0" name="Freeform 83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1" name="Freeform 831"/>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2" name="Freeform 832"/>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3" name="Freeform 833"/>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4" name="Freeform 834"/>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5" name="Freeform 835"/>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6" name="Freeform 836"/>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7" name="Freeform 837"/>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8" name="Freeform 838"/>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49" name="Freeform 839"/>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0" name="Freeform 840"/>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1" name="Freeform 841"/>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2" name="Freeform 842"/>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3" name="Freeform 843"/>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4" name="Freeform 844"/>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5" name="Freeform 845"/>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6" name="Freeform 846"/>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7" name="Freeform 847"/>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8" name="Freeform 848"/>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59" name="Freeform 849"/>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0" name="Freeform 850"/>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1" name="Freeform 851"/>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2" name="Freeform 852"/>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3" name="Freeform 853"/>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4" name="Freeform 854"/>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5" name="Freeform 855"/>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6" name="Freeform 856"/>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7" name="Freeform 857"/>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8" name="Freeform 858"/>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69" name="Freeform 859"/>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0" name="Freeform 860"/>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1" name="Freeform 861"/>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2" name="Freeform 862"/>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3" name="Freeform 863"/>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4" name="Freeform 864"/>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5" name="Freeform 865"/>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6" name="Freeform 866"/>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7" name="Freeform 867"/>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8" name="Freeform 868"/>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79" name="Freeform 869"/>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0" name="Freeform 87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1" name="Freeform 871"/>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2" name="Freeform 872"/>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3" name="Freeform 873"/>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4" name="Freeform 874"/>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5" name="Freeform 875"/>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6" name="Freeform 876"/>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7" name="Freeform 877"/>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8" name="Freeform 878"/>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89" name="Freeform 879"/>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0" name="Freeform 880"/>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1" name="Freeform 881"/>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2" name="Freeform 882"/>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3" name="Freeform 883"/>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4" name="Freeform 884"/>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5" name="Freeform 885"/>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6" name="Freeform 886"/>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7" name="Freeform 887"/>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8" name="Freeform 888"/>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699" name="Freeform 889"/>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0" name="Freeform 890"/>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1" name="Freeform 891"/>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2" name="Freeform 892"/>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3" name="Freeform 893"/>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4" name="Freeform 894"/>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5" name="Freeform 895"/>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6" name="Freeform 896"/>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7" name="Freeform 897"/>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8" name="Freeform 898"/>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09" name="Freeform 89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10" name="Freeform 900"/>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11" name="Freeform 90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12" name="Freeform 90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13" name="Freeform 90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14" name="Oval 904"/>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715" name="Freeform 905"/>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16" name="Freeform 906"/>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17" name="Freeform 907"/>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18" name="Freeform 908"/>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19" name="Freeform 909"/>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0" name="Freeform 910"/>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1" name="Freeform 911"/>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2" name="Freeform 912"/>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3" name="Freeform 913"/>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4" name="Freeform 914"/>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5" name="Freeform 915"/>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6" name="Freeform 916"/>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7" name="Freeform 917"/>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8" name="Freeform 918"/>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29" name="Freeform 919"/>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0" name="Freeform 920"/>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1" name="Freeform 921"/>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2" name="Freeform 922"/>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3" name="Freeform 923"/>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4" name="Freeform 924"/>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5" name="Freeform 925"/>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6" name="Freeform 926"/>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7" name="Freeform 927"/>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8" name="Freeform 928"/>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39" name="Freeform 929"/>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0" name="Freeform 930"/>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1" name="Freeform 931"/>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2" name="Freeform 932"/>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3" name="Freeform 93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4" name="Freeform 934"/>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5" name="Freeform 935"/>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6" name="Freeform 936"/>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7" name="Freeform 937"/>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8" name="Freeform 938"/>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49" name="Freeform 939"/>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0" name="Freeform 940"/>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1" name="Freeform 941"/>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2" name="Freeform 942"/>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3" name="Freeform 943"/>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4" name="Freeform 944"/>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5" name="Freeform 945"/>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6" name="Freeform 946"/>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7" name="Freeform 947"/>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8" name="Freeform 948"/>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59" name="Freeform 949"/>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0" name="Freeform 950"/>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1" name="Freeform 951"/>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2" name="Freeform 952"/>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3" name="Freeform 953"/>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4" name="Freeform 954"/>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5" name="Freeform 955"/>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6" name="Freeform 956"/>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7" name="Freeform 957"/>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8" name="Freeform 958"/>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69" name="Freeform 959"/>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0" name="Freeform 960"/>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1" name="Freeform 961"/>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2" name="Freeform 962"/>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3" name="Freeform 963"/>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4" name="Freeform 964"/>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5" name="Freeform 965"/>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6" name="Freeform 966"/>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7" name="Freeform 967"/>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8" name="Freeform 968"/>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79" name="Freeform 969"/>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80" name="Freeform 970"/>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81" name="Freeform 971"/>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0782" name="Freeform 972"/>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sp>
            <p:nvSpPr>
              <p:cNvPr id="90178" name="Freeform 973"/>
              <p:cNvSpPr>
                <a:spLocks/>
              </p:cNvSpPr>
              <p:nvPr/>
            </p:nvSpPr>
            <p:spPr bwMode="auto">
              <a:xfrm>
                <a:off x="1248" y="2821"/>
                <a:ext cx="704" cy="107"/>
              </a:xfrm>
              <a:custGeom>
                <a:avLst/>
                <a:gdLst>
                  <a:gd name="T0" fmla="*/ 0 w 704"/>
                  <a:gd name="T1" fmla="*/ 107 h 107"/>
                  <a:gd name="T2" fmla="*/ 312 w 704"/>
                  <a:gd name="T3" fmla="*/ 3 h 107"/>
                  <a:gd name="T4" fmla="*/ 704 w 704"/>
                  <a:gd name="T5" fmla="*/ 91 h 107"/>
                  <a:gd name="T6" fmla="*/ 0 60000 65536"/>
                  <a:gd name="T7" fmla="*/ 0 60000 65536"/>
                  <a:gd name="T8" fmla="*/ 0 60000 65536"/>
                  <a:gd name="T9" fmla="*/ 0 w 704"/>
                  <a:gd name="T10" fmla="*/ 0 h 107"/>
                  <a:gd name="T11" fmla="*/ 704 w 704"/>
                  <a:gd name="T12" fmla="*/ 107 h 107"/>
                </a:gdLst>
                <a:ahLst/>
                <a:cxnLst>
                  <a:cxn ang="T6">
                    <a:pos x="T0" y="T1"/>
                  </a:cxn>
                  <a:cxn ang="T7">
                    <a:pos x="T2" y="T3"/>
                  </a:cxn>
                  <a:cxn ang="T8">
                    <a:pos x="T4" y="T5"/>
                  </a:cxn>
                </a:cxnLst>
                <a:rect l="T9" t="T10" r="T11" b="T12"/>
                <a:pathLst>
                  <a:path w="704" h="107">
                    <a:moveTo>
                      <a:pt x="0" y="107"/>
                    </a:moveTo>
                    <a:cubicBezTo>
                      <a:pt x="97" y="56"/>
                      <a:pt x="195" y="6"/>
                      <a:pt x="312" y="3"/>
                    </a:cubicBezTo>
                    <a:cubicBezTo>
                      <a:pt x="429" y="0"/>
                      <a:pt x="637" y="76"/>
                      <a:pt x="704" y="91"/>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sp>
        <p:nvSpPr>
          <p:cNvPr id="411598" name="Rectangle 974">
            <a:extLst>
              <a:ext uri="{FF2B5EF4-FFF2-40B4-BE49-F238E27FC236}">
                <a16:creationId xmlns="" xmlns:a16="http://schemas.microsoft.com/office/drawing/2014/main" id="{BB52BE78-7761-490C-B4A4-3CDD89763212}"/>
              </a:ext>
            </a:extLst>
          </p:cNvPr>
          <p:cNvSpPr>
            <a:spLocks noChangeArrowheads="1"/>
          </p:cNvSpPr>
          <p:nvPr/>
        </p:nvSpPr>
        <p:spPr bwMode="auto">
          <a:xfrm>
            <a:off x="7583488" y="5362575"/>
            <a:ext cx="774700" cy="369888"/>
          </a:xfrm>
          <a:prstGeom prst="rect">
            <a:avLst/>
          </a:prstGeom>
          <a:noFill/>
          <a:ln w="9525">
            <a:noFill/>
            <a:miter lim="800000"/>
            <a:headEnd/>
            <a:tailEnd/>
          </a:ln>
          <a:effectLst/>
        </p:spPr>
        <p:txBody>
          <a:bodyPr wrap="none">
            <a:spAutoFit/>
          </a:bodyPr>
          <a:lstStyle>
            <a:lvl1pPr>
              <a:defRPr sz="2400" b="1">
                <a:solidFill>
                  <a:schemeClr val="tx1"/>
                </a:solidFill>
                <a:latin typeface="Comic Sans MS" pitchFamily="66" charset="0"/>
                <a:ea typeface="MS PGothic" pitchFamily="34" charset="-128"/>
              </a:defRPr>
            </a:lvl1pPr>
            <a:lvl2pPr marL="742950" indent="-285750">
              <a:defRPr sz="2400" b="1">
                <a:solidFill>
                  <a:schemeClr val="tx1"/>
                </a:solidFill>
                <a:latin typeface="Comic Sans MS" pitchFamily="66" charset="0"/>
                <a:ea typeface="MS PGothic" pitchFamily="34" charset="-128"/>
              </a:defRPr>
            </a:lvl2pPr>
            <a:lvl3pPr marL="1143000" indent="-228600">
              <a:defRPr sz="2400" b="1">
                <a:solidFill>
                  <a:schemeClr val="tx1"/>
                </a:solidFill>
                <a:latin typeface="Comic Sans MS" pitchFamily="66" charset="0"/>
                <a:ea typeface="MS PGothic" pitchFamily="34" charset="-128"/>
              </a:defRPr>
            </a:lvl3pPr>
            <a:lvl4pPr marL="1600200" indent="-228600">
              <a:defRPr sz="2400" b="1">
                <a:solidFill>
                  <a:schemeClr val="tx1"/>
                </a:solidFill>
                <a:latin typeface="Comic Sans MS" pitchFamily="66" charset="0"/>
                <a:ea typeface="MS PGothic" pitchFamily="34" charset="-128"/>
              </a:defRPr>
            </a:lvl4pPr>
            <a:lvl5pPr marL="2057400" indent="-22860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800" b="0">
                <a:solidFill>
                  <a:srgbClr val="008080"/>
                </a:solidFill>
                <a:effectLst>
                  <a:outerShdw blurRad="38100" dist="38100" dir="2700000" algn="tl">
                    <a:srgbClr val="C0C0C0"/>
                  </a:outerShdw>
                </a:effectLst>
                <a:latin typeface="Arial" pitchFamily="34" charset="0"/>
              </a:rPr>
              <a:t>FPN1</a:t>
            </a:r>
          </a:p>
        </p:txBody>
      </p:sp>
      <p:sp>
        <p:nvSpPr>
          <p:cNvPr id="407898" name="Freeform 346"/>
          <p:cNvSpPr>
            <a:spLocks/>
          </p:cNvSpPr>
          <p:nvPr/>
        </p:nvSpPr>
        <p:spPr bwMode="auto">
          <a:xfrm>
            <a:off x="7112001" y="4876800"/>
            <a:ext cx="823913" cy="965200"/>
          </a:xfrm>
          <a:custGeom>
            <a:avLst/>
            <a:gdLst>
              <a:gd name="T0" fmla="*/ 2147483646 w 528"/>
              <a:gd name="T1" fmla="*/ 2147483646 h 584"/>
              <a:gd name="T2" fmla="*/ 2147483646 w 528"/>
              <a:gd name="T3" fmla="*/ 2147483646 h 584"/>
              <a:gd name="T4" fmla="*/ 0 w 528"/>
              <a:gd name="T5" fmla="*/ 2147483646 h 584"/>
              <a:gd name="T6" fmla="*/ 0 60000 65536"/>
              <a:gd name="T7" fmla="*/ 0 60000 65536"/>
              <a:gd name="T8" fmla="*/ 0 60000 65536"/>
              <a:gd name="T9" fmla="*/ 0 w 528"/>
              <a:gd name="T10" fmla="*/ 0 h 584"/>
              <a:gd name="T11" fmla="*/ 528 w 528"/>
              <a:gd name="T12" fmla="*/ 584 h 584"/>
            </a:gdLst>
            <a:ahLst/>
            <a:cxnLst>
              <a:cxn ang="T6">
                <a:pos x="T0" y="T1"/>
              </a:cxn>
              <a:cxn ang="T7">
                <a:pos x="T2" y="T3"/>
              </a:cxn>
              <a:cxn ang="T8">
                <a:pos x="T4" y="T5"/>
              </a:cxn>
            </a:cxnLst>
            <a:rect l="T9" t="T10" r="T11" b="T12"/>
            <a:pathLst>
              <a:path w="528" h="584">
                <a:moveTo>
                  <a:pt x="528" y="8"/>
                </a:moveTo>
                <a:cubicBezTo>
                  <a:pt x="484" y="4"/>
                  <a:pt x="440" y="0"/>
                  <a:pt x="352" y="96"/>
                </a:cubicBezTo>
                <a:cubicBezTo>
                  <a:pt x="264" y="192"/>
                  <a:pt x="59" y="503"/>
                  <a:pt x="0" y="584"/>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07899" name="Freeform 347"/>
          <p:cNvSpPr>
            <a:spLocks/>
          </p:cNvSpPr>
          <p:nvPr/>
        </p:nvSpPr>
        <p:spPr bwMode="auto">
          <a:xfrm>
            <a:off x="7180264" y="4419601"/>
            <a:ext cx="733425" cy="373063"/>
          </a:xfrm>
          <a:custGeom>
            <a:avLst/>
            <a:gdLst>
              <a:gd name="T0" fmla="*/ 2147483646 w 432"/>
              <a:gd name="T1" fmla="*/ 2147483646 h 235"/>
              <a:gd name="T2" fmla="*/ 2147483646 w 432"/>
              <a:gd name="T3" fmla="*/ 2147483646 h 235"/>
              <a:gd name="T4" fmla="*/ 0 w 432"/>
              <a:gd name="T5" fmla="*/ 0 h 235"/>
              <a:gd name="T6" fmla="*/ 0 60000 65536"/>
              <a:gd name="T7" fmla="*/ 0 60000 65536"/>
              <a:gd name="T8" fmla="*/ 0 60000 65536"/>
              <a:gd name="T9" fmla="*/ 0 w 432"/>
              <a:gd name="T10" fmla="*/ 0 h 235"/>
              <a:gd name="T11" fmla="*/ 432 w 432"/>
              <a:gd name="T12" fmla="*/ 235 h 235"/>
            </a:gdLst>
            <a:ahLst/>
            <a:cxnLst>
              <a:cxn ang="T6">
                <a:pos x="T0" y="T1"/>
              </a:cxn>
              <a:cxn ang="T7">
                <a:pos x="T2" y="T3"/>
              </a:cxn>
              <a:cxn ang="T8">
                <a:pos x="T4" y="T5"/>
              </a:cxn>
            </a:cxnLst>
            <a:rect l="T9" t="T10" r="T11" b="T12"/>
            <a:pathLst>
              <a:path w="432" h="235">
                <a:moveTo>
                  <a:pt x="432" y="208"/>
                </a:moveTo>
                <a:cubicBezTo>
                  <a:pt x="384" y="221"/>
                  <a:pt x="336" y="235"/>
                  <a:pt x="264" y="200"/>
                </a:cubicBezTo>
                <a:cubicBezTo>
                  <a:pt x="192" y="165"/>
                  <a:pt x="44" y="33"/>
                  <a:pt x="0" y="0"/>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31" name="Group 981"/>
          <p:cNvGrpSpPr>
            <a:grpSpLocks noChangeAspect="1"/>
          </p:cNvGrpSpPr>
          <p:nvPr/>
        </p:nvGrpSpPr>
        <p:grpSpPr bwMode="auto">
          <a:xfrm>
            <a:off x="6773863" y="3932239"/>
            <a:ext cx="461962" cy="439737"/>
            <a:chOff x="3616" y="2568"/>
            <a:chExt cx="360" cy="304"/>
          </a:xfrm>
        </p:grpSpPr>
        <p:sp>
          <p:nvSpPr>
            <p:cNvPr id="90142" name="Oval 982"/>
            <p:cNvSpPr>
              <a:spLocks noChangeAspect="1" noChangeArrowheads="1"/>
            </p:cNvSpPr>
            <p:nvPr/>
          </p:nvSpPr>
          <p:spPr bwMode="auto">
            <a:xfrm>
              <a:off x="3616" y="2568"/>
              <a:ext cx="360" cy="304"/>
            </a:xfrm>
            <a:prstGeom prst="ellipse">
              <a:avLst/>
            </a:prstGeom>
            <a:solidFill>
              <a:schemeClr val="folHlink"/>
            </a:solidFill>
            <a:ln w="6350">
              <a:solidFill>
                <a:schemeClr val="tx1"/>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nvGrpSpPr>
            <p:cNvPr id="90143" name="Group 983"/>
            <p:cNvGrpSpPr>
              <a:grpSpLocks noChangeAspect="1"/>
            </p:cNvGrpSpPr>
            <p:nvPr/>
          </p:nvGrpSpPr>
          <p:grpSpPr bwMode="auto">
            <a:xfrm>
              <a:off x="3829" y="2682"/>
              <a:ext cx="120" cy="99"/>
              <a:chOff x="2635" y="1945"/>
              <a:chExt cx="398" cy="326"/>
            </a:xfrm>
          </p:grpSpPr>
          <p:sp>
            <p:nvSpPr>
              <p:cNvPr id="90162" name="AutoShape 984"/>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63" name="Oval 985"/>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64" name="Oval 986"/>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65" name="Oval 987"/>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66" name="Oval 988"/>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67" name="Oval 989"/>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68" name="Oval 990"/>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69" name="Oval 991"/>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0144" name="Group 992"/>
            <p:cNvGrpSpPr>
              <a:grpSpLocks noChangeAspect="1"/>
            </p:cNvGrpSpPr>
            <p:nvPr/>
          </p:nvGrpSpPr>
          <p:grpSpPr bwMode="auto">
            <a:xfrm>
              <a:off x="3673" y="2722"/>
              <a:ext cx="120" cy="99"/>
              <a:chOff x="2635" y="1945"/>
              <a:chExt cx="398" cy="326"/>
            </a:xfrm>
          </p:grpSpPr>
          <p:sp>
            <p:nvSpPr>
              <p:cNvPr id="90154" name="AutoShape 993"/>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55" name="Oval 994"/>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56" name="Oval 995"/>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57" name="Oval 996"/>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58" name="Oval 997"/>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59" name="Oval 998"/>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60" name="Oval 999"/>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61" name="Oval 1000"/>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90145" name="Group 1001"/>
            <p:cNvGrpSpPr>
              <a:grpSpLocks noChangeAspect="1"/>
            </p:cNvGrpSpPr>
            <p:nvPr/>
          </p:nvGrpSpPr>
          <p:grpSpPr bwMode="auto">
            <a:xfrm>
              <a:off x="3697" y="2604"/>
              <a:ext cx="120" cy="99"/>
              <a:chOff x="2635" y="1945"/>
              <a:chExt cx="398" cy="326"/>
            </a:xfrm>
          </p:grpSpPr>
          <p:sp>
            <p:nvSpPr>
              <p:cNvPr id="90146" name="AutoShape 1002"/>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47" name="Oval 1003"/>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48" name="Oval 1004"/>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49" name="Oval 1005"/>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50" name="Oval 1006"/>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51" name="Oval 1007"/>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52" name="Oval 1008"/>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0153" name="Oval 1009"/>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sp>
        <p:nvSpPr>
          <p:cNvPr id="4986" name="Content Placeholder 2">
            <a:extLst>
              <a:ext uri="{FF2B5EF4-FFF2-40B4-BE49-F238E27FC236}">
                <a16:creationId xmlns="" xmlns:a16="http://schemas.microsoft.com/office/drawing/2014/main" id="{AD72B5B6-B741-4096-888D-5F42A079616C}"/>
              </a:ext>
            </a:extLst>
          </p:cNvPr>
          <p:cNvSpPr txBox="1">
            <a:spLocks/>
          </p:cNvSpPr>
          <p:nvPr/>
        </p:nvSpPr>
        <p:spPr>
          <a:xfrm>
            <a:off x="1836738" y="4352925"/>
            <a:ext cx="4038600" cy="1277938"/>
          </a:xfrm>
          <a:prstGeom prst="rect">
            <a:avLst/>
          </a:prstGeom>
          <a:solidFill>
            <a:schemeClr val="bg1"/>
          </a:solidFill>
          <a:ln>
            <a:noFill/>
          </a:ln>
        </p:spPr>
        <p:txBody>
          <a:bodyPr/>
          <a:lstStyle>
            <a:lvl1pPr marL="342900" indent="-342900" algn="l" rtl="0" eaLnBrk="0" fontAlgn="base" hangingPunct="0">
              <a:spcBef>
                <a:spcPct val="20000"/>
              </a:spcBef>
              <a:spcAft>
                <a:spcPct val="0"/>
              </a:spcAft>
              <a:buChar char="•"/>
              <a:defRPr sz="2400">
                <a:solidFill>
                  <a:srgbClr val="000033"/>
                </a:solidFill>
                <a:latin typeface="Calibri"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000">
                <a:solidFill>
                  <a:srgbClr val="000033"/>
                </a:solidFill>
                <a:latin typeface="Calibri" pitchFamily="34" charset="0"/>
                <a:ea typeface="ＭＳ Ｐゴシック" charset="-128"/>
              </a:defRPr>
            </a:lvl2pPr>
            <a:lvl3pPr marL="1143000" indent="-228600" algn="l" rtl="0" eaLnBrk="0" fontAlgn="base" hangingPunct="0">
              <a:spcBef>
                <a:spcPct val="20000"/>
              </a:spcBef>
              <a:spcAft>
                <a:spcPct val="0"/>
              </a:spcAft>
              <a:buChar char="•"/>
              <a:defRPr sz="1800">
                <a:solidFill>
                  <a:srgbClr val="000033"/>
                </a:solidFill>
                <a:latin typeface="Calibri" pitchFamily="34" charset="0"/>
                <a:ea typeface="ＭＳ Ｐゴシック" charset="-128"/>
              </a:defRPr>
            </a:lvl3pPr>
            <a:lvl4pPr marL="1600200" indent="-228600" algn="l" rtl="0" eaLnBrk="0" fontAlgn="base" hangingPunct="0">
              <a:spcBef>
                <a:spcPct val="20000"/>
              </a:spcBef>
              <a:spcAft>
                <a:spcPct val="0"/>
              </a:spcAft>
              <a:buChar char="–"/>
              <a:defRPr sz="1600">
                <a:solidFill>
                  <a:srgbClr val="000033"/>
                </a:solidFill>
                <a:latin typeface="Calibri" pitchFamily="34" charset="0"/>
                <a:ea typeface="ＭＳ Ｐゴシック" charset="-128"/>
              </a:defRPr>
            </a:lvl4pPr>
            <a:lvl5pPr marL="2057400" indent="-228600" algn="l" rtl="0" eaLnBrk="0" fontAlgn="base" hangingPunct="0">
              <a:spcBef>
                <a:spcPct val="20000"/>
              </a:spcBef>
              <a:spcAft>
                <a:spcPct val="0"/>
              </a:spcAft>
              <a:buChar char="»"/>
              <a:defRPr sz="1600">
                <a:solidFill>
                  <a:srgbClr val="000033"/>
                </a:solidFill>
                <a:latin typeface="Calibri" pitchFamily="34" charset="0"/>
                <a:ea typeface="ＭＳ Ｐゴシック" charset="-128"/>
              </a:defRPr>
            </a:lvl5pPr>
            <a:lvl6pPr marL="2514600" indent="-228600" algn="l" rtl="0" eaLnBrk="1" fontAlgn="base" hangingPunct="1">
              <a:spcBef>
                <a:spcPct val="20000"/>
              </a:spcBef>
              <a:spcAft>
                <a:spcPct val="0"/>
              </a:spcAft>
              <a:buChar char="»"/>
              <a:defRPr sz="1800">
                <a:solidFill>
                  <a:srgbClr val="000033"/>
                </a:solidFill>
                <a:latin typeface="+mn-lt"/>
              </a:defRPr>
            </a:lvl6pPr>
            <a:lvl7pPr marL="2971800" indent="-228600" algn="l" rtl="0" eaLnBrk="1" fontAlgn="base" hangingPunct="1">
              <a:spcBef>
                <a:spcPct val="20000"/>
              </a:spcBef>
              <a:spcAft>
                <a:spcPct val="0"/>
              </a:spcAft>
              <a:buChar char="»"/>
              <a:defRPr sz="1800">
                <a:solidFill>
                  <a:srgbClr val="000033"/>
                </a:solidFill>
                <a:latin typeface="+mn-lt"/>
              </a:defRPr>
            </a:lvl7pPr>
            <a:lvl8pPr marL="3429000" indent="-228600" algn="l" rtl="0" eaLnBrk="1" fontAlgn="base" hangingPunct="1">
              <a:spcBef>
                <a:spcPct val="20000"/>
              </a:spcBef>
              <a:spcAft>
                <a:spcPct val="0"/>
              </a:spcAft>
              <a:buChar char="»"/>
              <a:defRPr sz="1800">
                <a:solidFill>
                  <a:srgbClr val="000033"/>
                </a:solidFill>
                <a:latin typeface="+mn-lt"/>
              </a:defRPr>
            </a:lvl8pPr>
            <a:lvl9pPr marL="3886200" indent="-228600" algn="l" rtl="0" eaLnBrk="1" fontAlgn="base" hangingPunct="1">
              <a:spcBef>
                <a:spcPct val="20000"/>
              </a:spcBef>
              <a:spcAft>
                <a:spcPct val="0"/>
              </a:spcAft>
              <a:buChar char="»"/>
              <a:defRPr sz="1800">
                <a:solidFill>
                  <a:srgbClr val="000033"/>
                </a:solidFill>
                <a:latin typeface="+mn-lt"/>
              </a:defRPr>
            </a:lvl9pPr>
          </a:lstStyle>
          <a:p>
            <a:pPr marL="171450" indent="-171450">
              <a:lnSpc>
                <a:spcPct val="80000"/>
              </a:lnSpc>
              <a:defRPr/>
            </a:pPr>
            <a:r>
              <a:rPr lang="en-US" sz="2000" kern="0">
                <a:ea typeface="ＭＳ Ｐゴシック" charset="0"/>
                <a:cs typeface="ＭＳ Ｐゴシック" charset="0"/>
              </a:rPr>
              <a:t>A deficiency of Fe</a:t>
            </a:r>
            <a:r>
              <a:rPr lang="en-US" sz="2000" kern="0" baseline="-25000">
                <a:ea typeface="ＭＳ Ｐゴシック" charset="0"/>
                <a:cs typeface="ＭＳ Ｐゴシック" charset="0"/>
              </a:rPr>
              <a:t>2</a:t>
            </a:r>
            <a:r>
              <a:rPr lang="en-US" sz="2000" kern="0">
                <a:ea typeface="ＭＳ Ｐゴシック" charset="0"/>
                <a:cs typeface="ＭＳ Ｐゴシック" charset="0"/>
              </a:rPr>
              <a:t>-</a:t>
            </a:r>
            <a:r>
              <a:rPr lang="en-US" sz="2000" kern="0">
                <a:solidFill>
                  <a:srgbClr val="0080FF"/>
                </a:solidFill>
                <a:ea typeface="ＭＳ Ｐゴシック" charset="0"/>
                <a:cs typeface="ＭＳ Ｐゴシック" charset="0"/>
              </a:rPr>
              <a:t>Tf</a:t>
            </a:r>
            <a:r>
              <a:rPr lang="en-US" sz="2000" kern="0">
                <a:ea typeface="ＭＳ Ｐゴシック" charset="0"/>
                <a:cs typeface="ＭＳ Ｐゴシック" charset="0"/>
              </a:rPr>
              <a:t> rapidly limits erythropoiesis.</a:t>
            </a:r>
            <a:endParaRPr lang="en-US" sz="1800" kern="0">
              <a:ea typeface="ＭＳ Ｐゴシック" charset="0"/>
              <a:cs typeface="ＭＳ Ｐゴシック" charset="0"/>
            </a:endParaRPr>
          </a:p>
          <a:p>
            <a:pPr marL="628650" lvl="1" indent="-171450">
              <a:lnSpc>
                <a:spcPct val="80000"/>
              </a:lnSpc>
              <a:defRPr/>
            </a:pPr>
            <a:r>
              <a:rPr lang="en-US" sz="1600" kern="0">
                <a:ea typeface="ＭＳ Ｐゴシック" charset="0"/>
              </a:rPr>
              <a:t>A component of the pathophysiology of the anemia of inflammation.</a:t>
            </a:r>
            <a:endParaRPr lang="en-US" sz="1600" kern="0" dirty="0">
              <a:ea typeface="ＭＳ Ｐゴシック" charset="0"/>
            </a:endParaRPr>
          </a:p>
        </p:txBody>
      </p:sp>
      <p:sp>
        <p:nvSpPr>
          <p:cNvPr id="4987" name="Rectangle 4986"/>
          <p:cNvSpPr>
            <a:spLocks noChangeArrowheads="1"/>
          </p:cNvSpPr>
          <p:nvPr/>
        </p:nvSpPr>
        <p:spPr bwMode="auto">
          <a:xfrm>
            <a:off x="1676400" y="5619750"/>
            <a:ext cx="1905000" cy="806450"/>
          </a:xfrm>
          <a:prstGeom prst="rect">
            <a:avLst/>
          </a:prstGeom>
          <a:solidFill>
            <a:schemeClr val="bg1"/>
          </a:solidFill>
          <a:ln>
            <a:noFill/>
          </a:ln>
          <a:extLst>
            <a:ext uri="{91240B29-F687-4F45-9708-019B960494DF}">
              <a14:hiddenLine xmlns:a14="http://schemas.microsoft.com/office/drawing/2010/main" w="9525" algn="ctr">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Times" panose="02020603050405020304" pitchFamily="18" charset="0"/>
            </a:endParaRPr>
          </a:p>
        </p:txBody>
      </p:sp>
      <p:sp>
        <p:nvSpPr>
          <p:cNvPr id="90140" name="Line 22"/>
          <p:cNvSpPr>
            <a:spLocks noChangeShapeType="1"/>
          </p:cNvSpPr>
          <p:nvPr/>
        </p:nvSpPr>
        <p:spPr bwMode="auto">
          <a:xfrm>
            <a:off x="1487487" y="838200"/>
            <a:ext cx="6505576" cy="0"/>
          </a:xfrm>
          <a:prstGeom prst="line">
            <a:avLst/>
          </a:prstGeom>
          <a:noFill/>
          <a:ln w="19050">
            <a:solidFill>
              <a:srgbClr val="99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0141" name="TextBox 4989"/>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6B43A10-8DE7-4028-82EE-147AB5D626C3}" type="slidenum">
              <a:rPr lang="en-US" altLang="en-US" sz="1200"/>
              <a:pPr>
                <a:spcBef>
                  <a:spcPct val="0"/>
                </a:spcBef>
                <a:buFontTx/>
                <a:buNone/>
              </a:pPr>
              <a:t>41</a:t>
            </a:fld>
            <a:endParaRPr lang="en-US" altLang="en-US" sz="1200"/>
          </a:p>
        </p:txBody>
      </p:sp>
      <p:sp>
        <p:nvSpPr>
          <p:cNvPr id="4989" name="TextBox 143"/>
          <p:cNvSpPr txBox="1">
            <a:spLocks noChangeArrowheads="1"/>
          </p:cNvSpPr>
          <p:nvPr/>
        </p:nvSpPr>
        <p:spPr bwMode="auto">
          <a:xfrm>
            <a:off x="8459788" y="6200776"/>
            <a:ext cx="2357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dirty="0" smtClean="0"/>
              <a:t>Image courtesy of Mark </a:t>
            </a:r>
            <a:r>
              <a:rPr lang="de-DE" altLang="en-US" sz="1200" dirty="0"/>
              <a:t>D. </a:t>
            </a:r>
            <a:r>
              <a:rPr lang="de-DE" altLang="en-US" sz="1200" dirty="0" smtClean="0"/>
              <a:t>Fleming</a:t>
            </a:r>
            <a:endParaRPr lang="en-US" altLang="en-US" sz="1200" dirty="0"/>
          </a:p>
        </p:txBody>
      </p:sp>
      <p:sp>
        <p:nvSpPr>
          <p:cNvPr id="4990" name="Rectangle 498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nodeType="afterEffect">
                                  <p:stCondLst>
                                    <p:cond delay="10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2000"/>
                            </p:stCondLst>
                            <p:childTnLst>
                              <p:par>
                                <p:cTn id="11" presetID="22" presetClass="entr" presetSubtype="1" fill="hold" grpId="0" nodeType="afterEffect">
                                  <p:stCondLst>
                                    <p:cond delay="0"/>
                                  </p:stCondLst>
                                  <p:childTnLst>
                                    <p:set>
                                      <p:cBhvr>
                                        <p:cTn id="12" dur="1" fill="hold">
                                          <p:stCondLst>
                                            <p:cond delay="0"/>
                                          </p:stCondLst>
                                        </p:cTn>
                                        <p:tgtEl>
                                          <p:spTgt spid="407892"/>
                                        </p:tgtEl>
                                        <p:attrNameLst>
                                          <p:attrName>style.visibility</p:attrName>
                                        </p:attrNameLst>
                                      </p:cBhvr>
                                      <p:to>
                                        <p:strVal val="visible"/>
                                      </p:to>
                                    </p:set>
                                    <p:animEffect transition="in" filter="wipe(up)">
                                      <p:cBhvr>
                                        <p:cTn id="13" dur="500"/>
                                        <p:tgtEl>
                                          <p:spTgt spid="407892"/>
                                        </p:tgtEl>
                                      </p:cBhvr>
                                    </p:animEffect>
                                  </p:childTnLst>
                                </p:cTn>
                              </p:par>
                            </p:childTnLst>
                          </p:cTn>
                        </p:par>
                        <p:par>
                          <p:cTn id="14" fill="hold" nodeType="afterGroup">
                            <p:stCondLst>
                              <p:cond delay="2500"/>
                            </p:stCondLst>
                            <p:childTnLst>
                              <p:par>
                                <p:cTn id="15" presetID="9" presetClass="entr" presetSubtype="0" fill="hold"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1000"/>
                                        <p:tgtEl>
                                          <p:spTgt spid="4"/>
                                        </p:tgtEl>
                                      </p:cBhvr>
                                    </p:animEffect>
                                  </p:childTnLst>
                                </p:cTn>
                              </p:par>
                            </p:childTnLst>
                          </p:cTn>
                        </p:par>
                        <p:par>
                          <p:cTn id="18" fill="hold" nodeType="afterGroup">
                            <p:stCondLst>
                              <p:cond delay="3500"/>
                            </p:stCondLst>
                            <p:childTnLst>
                              <p:par>
                                <p:cTn id="19" presetID="22" presetClass="entr" presetSubtype="1" fill="hold" grpId="0" nodeType="afterEffect">
                                  <p:stCondLst>
                                    <p:cond delay="0"/>
                                  </p:stCondLst>
                                  <p:childTnLst>
                                    <p:set>
                                      <p:cBhvr>
                                        <p:cTn id="20" dur="1" fill="hold">
                                          <p:stCondLst>
                                            <p:cond delay="0"/>
                                          </p:stCondLst>
                                        </p:cTn>
                                        <p:tgtEl>
                                          <p:spTgt spid="407893"/>
                                        </p:tgtEl>
                                        <p:attrNameLst>
                                          <p:attrName>style.visibility</p:attrName>
                                        </p:attrNameLst>
                                      </p:cBhvr>
                                      <p:to>
                                        <p:strVal val="visible"/>
                                      </p:to>
                                    </p:set>
                                    <p:animEffect transition="in" filter="wipe(up)">
                                      <p:cBhvr>
                                        <p:cTn id="21" dur="500"/>
                                        <p:tgtEl>
                                          <p:spTgt spid="407893"/>
                                        </p:tgtEl>
                                      </p:cBhvr>
                                    </p:animEffect>
                                  </p:childTnLst>
                                </p:cTn>
                              </p:par>
                            </p:childTnLst>
                          </p:cTn>
                        </p:par>
                        <p:par>
                          <p:cTn id="22" fill="hold" nodeType="afterGroup">
                            <p:stCondLst>
                              <p:cond delay="4000"/>
                            </p:stCondLst>
                            <p:childTnLst>
                              <p:par>
                                <p:cTn id="23" presetID="9"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dissolve">
                                      <p:cBhvr>
                                        <p:cTn id="25" dur="1000"/>
                                        <p:tgtEl>
                                          <p:spTgt spid="6"/>
                                        </p:tgtEl>
                                      </p:cBhvr>
                                    </p:animEffect>
                                  </p:childTnLst>
                                </p:cTn>
                              </p:par>
                            </p:childTnLst>
                          </p:cTn>
                        </p:par>
                        <p:par>
                          <p:cTn id="26" fill="hold" nodeType="afterGroup">
                            <p:stCondLst>
                              <p:cond delay="5000"/>
                            </p:stCondLst>
                            <p:childTnLst>
                              <p:par>
                                <p:cTn id="27" presetID="22" presetClass="entr" presetSubtype="2" fill="hold" grpId="0" nodeType="afterEffect">
                                  <p:stCondLst>
                                    <p:cond delay="0"/>
                                  </p:stCondLst>
                                  <p:childTnLst>
                                    <p:set>
                                      <p:cBhvr>
                                        <p:cTn id="28" dur="1" fill="hold">
                                          <p:stCondLst>
                                            <p:cond delay="0"/>
                                          </p:stCondLst>
                                        </p:cTn>
                                        <p:tgtEl>
                                          <p:spTgt spid="407894"/>
                                        </p:tgtEl>
                                        <p:attrNameLst>
                                          <p:attrName>style.visibility</p:attrName>
                                        </p:attrNameLst>
                                      </p:cBhvr>
                                      <p:to>
                                        <p:strVal val="visible"/>
                                      </p:to>
                                    </p:set>
                                    <p:animEffect transition="in" filter="wipe(right)">
                                      <p:cBhvr>
                                        <p:cTn id="29" dur="500"/>
                                        <p:tgtEl>
                                          <p:spTgt spid="407894"/>
                                        </p:tgtEl>
                                      </p:cBhvr>
                                    </p:animEffect>
                                  </p:childTnLst>
                                </p:cTn>
                              </p:par>
                            </p:childTnLst>
                          </p:cTn>
                        </p:par>
                        <p:par>
                          <p:cTn id="30" fill="hold" nodeType="afterGroup">
                            <p:stCondLst>
                              <p:cond delay="5500"/>
                            </p:stCondLst>
                            <p:childTnLst>
                              <p:par>
                                <p:cTn id="31" presetID="9" presetClass="entr" presetSubtype="0" fill="hold" nodeType="after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dissolve">
                                      <p:cBhvr>
                                        <p:cTn id="33" dur="500"/>
                                        <p:tgtEl>
                                          <p:spTgt spid="17"/>
                                        </p:tgtEl>
                                      </p:cBhvr>
                                    </p:animEffect>
                                  </p:childTnLst>
                                </p:cTn>
                              </p:par>
                            </p:childTnLst>
                          </p:cTn>
                        </p:par>
                        <p:par>
                          <p:cTn id="34" fill="hold" nodeType="afterGroup">
                            <p:stCondLst>
                              <p:cond delay="6000"/>
                            </p:stCondLst>
                            <p:childTnLst>
                              <p:par>
                                <p:cTn id="35" presetID="22" presetClass="entr" presetSubtype="4" fill="hold" grpId="0" nodeType="afterEffect">
                                  <p:stCondLst>
                                    <p:cond delay="0"/>
                                  </p:stCondLst>
                                  <p:childTnLst>
                                    <p:set>
                                      <p:cBhvr>
                                        <p:cTn id="36" dur="1" fill="hold">
                                          <p:stCondLst>
                                            <p:cond delay="0"/>
                                          </p:stCondLst>
                                        </p:cTn>
                                        <p:tgtEl>
                                          <p:spTgt spid="407899"/>
                                        </p:tgtEl>
                                        <p:attrNameLst>
                                          <p:attrName>style.visibility</p:attrName>
                                        </p:attrNameLst>
                                      </p:cBhvr>
                                      <p:to>
                                        <p:strVal val="visible"/>
                                      </p:to>
                                    </p:set>
                                    <p:animEffect transition="in" filter="wipe(down)">
                                      <p:cBhvr>
                                        <p:cTn id="37" dur="500"/>
                                        <p:tgtEl>
                                          <p:spTgt spid="407899"/>
                                        </p:tgtEl>
                                      </p:cBhvr>
                                    </p:animEffect>
                                  </p:childTnLst>
                                </p:cTn>
                              </p:par>
                            </p:childTnLst>
                          </p:cTn>
                        </p:par>
                        <p:par>
                          <p:cTn id="38" fill="hold" nodeType="afterGroup">
                            <p:stCondLst>
                              <p:cond delay="6500"/>
                            </p:stCondLst>
                            <p:childTnLst>
                              <p:par>
                                <p:cTn id="39" presetID="1" presetClass="entr" presetSubtype="0" fill="hold" nodeType="afterEffect">
                                  <p:stCondLst>
                                    <p:cond delay="0"/>
                                  </p:stCondLst>
                                  <p:childTnLst>
                                    <p:set>
                                      <p:cBhvr>
                                        <p:cTn id="40" dur="1" fill="hold">
                                          <p:stCondLst>
                                            <p:cond delay="0"/>
                                          </p:stCondLst>
                                        </p:cTn>
                                        <p:tgtEl>
                                          <p:spTgt spid="31"/>
                                        </p:tgtEl>
                                        <p:attrNameLst>
                                          <p:attrName>style.visibility</p:attrName>
                                        </p:attrNameLst>
                                      </p:cBhvr>
                                      <p:to>
                                        <p:strVal val="visible"/>
                                      </p:to>
                                    </p:set>
                                  </p:childTnLst>
                                </p:cTn>
                              </p:par>
                            </p:childTnLst>
                          </p:cTn>
                        </p:par>
                      </p:childTnLst>
                    </p:cTn>
                  </p:par>
                  <p:par>
                    <p:cTn id="41" fill="hold" nodeType="clickPar">
                      <p:stCondLst>
                        <p:cond delay="indefinite"/>
                      </p:stCondLst>
                      <p:childTnLst>
                        <p:par>
                          <p:cTn id="42" fill="hold" nodeType="withGroup">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407898"/>
                                        </p:tgtEl>
                                        <p:attrNameLst>
                                          <p:attrName>style.visibility</p:attrName>
                                        </p:attrNameLst>
                                      </p:cBhvr>
                                      <p:to>
                                        <p:strVal val="visible"/>
                                      </p:to>
                                    </p:set>
                                    <p:animEffect transition="in" filter="wipe(up)">
                                      <p:cBhvr>
                                        <p:cTn id="45" dur="500"/>
                                        <p:tgtEl>
                                          <p:spTgt spid="407898"/>
                                        </p:tgtEl>
                                      </p:cBhvr>
                                    </p:animEffect>
                                  </p:childTnLst>
                                </p:cTn>
                              </p:par>
                            </p:childTnLst>
                          </p:cTn>
                        </p:par>
                        <p:par>
                          <p:cTn id="46" fill="hold" nodeType="afterGroup">
                            <p:stCondLst>
                              <p:cond delay="500"/>
                            </p:stCondLst>
                            <p:childTnLst>
                              <p:par>
                                <p:cTn id="47" presetID="1" presetClass="entr" presetSubtype="0" fill="hold" nodeType="afterEffect">
                                  <p:stCondLst>
                                    <p:cond delay="0"/>
                                  </p:stCondLst>
                                  <p:childTnLst>
                                    <p:set>
                                      <p:cBhvr>
                                        <p:cTn id="48" dur="1" fill="hold">
                                          <p:stCondLst>
                                            <p:cond delay="0"/>
                                          </p:stCondLst>
                                        </p:cTn>
                                        <p:tgtEl>
                                          <p:spTgt spid="18"/>
                                        </p:tgtEl>
                                        <p:attrNameLst>
                                          <p:attrName>style.visibility</p:attrName>
                                        </p:attrNameLst>
                                      </p:cBhvr>
                                      <p:to>
                                        <p:strVal val="visible"/>
                                      </p:to>
                                    </p:set>
                                  </p:childTnLst>
                                </p:cTn>
                              </p:par>
                            </p:childTnLst>
                          </p:cTn>
                        </p:par>
                        <p:par>
                          <p:cTn id="49" fill="hold" nodeType="afterGroup">
                            <p:stCondLst>
                              <p:cond delay="500"/>
                            </p:stCondLst>
                            <p:childTnLst>
                              <p:par>
                                <p:cTn id="50" presetID="22" presetClass="entr" presetSubtype="2" fill="hold" nodeType="afterEffect">
                                  <p:stCondLst>
                                    <p:cond delay="1000"/>
                                  </p:stCondLst>
                                  <p:childTnLst>
                                    <p:set>
                                      <p:cBhvr>
                                        <p:cTn id="51" dur="1" fill="hold">
                                          <p:stCondLst>
                                            <p:cond delay="0"/>
                                          </p:stCondLst>
                                        </p:cTn>
                                        <p:tgtEl>
                                          <p:spTgt spid="19"/>
                                        </p:tgtEl>
                                        <p:attrNameLst>
                                          <p:attrName>style.visibility</p:attrName>
                                        </p:attrNameLst>
                                      </p:cBhvr>
                                      <p:to>
                                        <p:strVal val="visible"/>
                                      </p:to>
                                    </p:set>
                                    <p:animEffect transition="in" filter="wipe(right)">
                                      <p:cBhvr>
                                        <p:cTn id="52" dur="1500"/>
                                        <p:tgtEl>
                                          <p:spTgt spid="19"/>
                                        </p:tgtEl>
                                      </p:cBhvr>
                                    </p:animEffect>
                                  </p:childTnLst>
                                </p:cTn>
                              </p:par>
                            </p:childTnLst>
                          </p:cTn>
                        </p:par>
                        <p:par>
                          <p:cTn id="53" fill="hold" nodeType="afterGroup">
                            <p:stCondLst>
                              <p:cond delay="3000"/>
                            </p:stCondLst>
                            <p:childTnLst>
                              <p:par>
                                <p:cTn id="54" presetID="22" presetClass="entr" presetSubtype="8" fill="hold" nodeType="after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wipe(left)">
                                      <p:cBhvr>
                                        <p:cTn id="56" dur="1000"/>
                                        <p:tgtEl>
                                          <p:spTgt spid="22"/>
                                        </p:tgtEl>
                                      </p:cBhvr>
                                    </p:animEffect>
                                  </p:childTnLst>
                                </p:cTn>
                              </p:par>
                            </p:childTnLst>
                          </p:cTn>
                        </p:par>
                      </p:childTnLst>
                    </p:cTn>
                  </p:par>
                  <p:par>
                    <p:cTn id="57" fill="hold" nodeType="clickPar">
                      <p:stCondLst>
                        <p:cond delay="indefinite"/>
                      </p:stCondLst>
                      <p:childTnLst>
                        <p:par>
                          <p:cTn id="58" fill="hold" nodeType="withGroup">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4986">
                                            <p:bg/>
                                          </p:spTgt>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4986">
                                            <p:txEl>
                                              <p:pRg st="0" end="0"/>
                                            </p:txEl>
                                          </p:spTgt>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4986">
                                            <p:txEl>
                                              <p:pRg st="1" end="1"/>
                                            </p:txEl>
                                          </p:spTgt>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498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7892" grpId="0" animBg="1"/>
      <p:bldP spid="407893" grpId="0" animBg="1"/>
      <p:bldP spid="407894" grpId="0" animBg="1"/>
      <p:bldP spid="407898" grpId="0" animBg="1"/>
      <p:bldP spid="407899" grpId="0" animBg="1"/>
      <p:bldP spid="4986" grpId="0" build="p" animBg="1"/>
      <p:bldP spid="4987"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Title 9"/>
          <p:cNvSpPr>
            <a:spLocks noGrp="1"/>
          </p:cNvSpPr>
          <p:nvPr>
            <p:ph type="title"/>
          </p:nvPr>
        </p:nvSpPr>
        <p:spPr>
          <a:xfrm>
            <a:off x="1828800" y="274638"/>
            <a:ext cx="8686800" cy="715962"/>
          </a:xfrm>
        </p:spPr>
        <p:txBody>
          <a:bodyPr/>
          <a:lstStyle/>
          <a:p>
            <a:pPr algn="l"/>
            <a:r>
              <a:rPr lang="en-US" altLang="en-US" smtClean="0">
                <a:solidFill>
                  <a:schemeClr val="accent2"/>
                </a:solidFill>
              </a:rPr>
              <a:t>Hepcidin: </a:t>
            </a:r>
            <a:r>
              <a:rPr lang="en-US" altLang="en-US" smtClean="0"/>
              <a:t>the iron regulatory hormone</a:t>
            </a:r>
          </a:p>
        </p:txBody>
      </p:sp>
      <p:sp>
        <p:nvSpPr>
          <p:cNvPr id="96259" name="Rectangle 72"/>
          <p:cNvSpPr>
            <a:spLocks noGrp="1"/>
          </p:cNvSpPr>
          <p:nvPr>
            <p:ph idx="1"/>
          </p:nvPr>
        </p:nvSpPr>
        <p:spPr>
          <a:xfrm>
            <a:off x="1828800" y="1143001"/>
            <a:ext cx="8610600" cy="4983163"/>
          </a:xfrm>
        </p:spPr>
        <p:txBody>
          <a:bodyPr/>
          <a:lstStyle/>
          <a:p>
            <a:pPr>
              <a:spcBef>
                <a:spcPct val="0"/>
              </a:spcBef>
            </a:pPr>
            <a:r>
              <a:rPr lang="en-US" altLang="en-US" smtClean="0"/>
              <a:t>25 amino acid peptide produced by hepatocytes.</a:t>
            </a:r>
          </a:p>
          <a:p>
            <a:pPr lvl="1">
              <a:spcBef>
                <a:spcPct val="0"/>
              </a:spcBef>
            </a:pPr>
            <a:r>
              <a:rPr lang="en-US" altLang="en-US" smtClean="0"/>
              <a:t>Circulates in plasma</a:t>
            </a:r>
          </a:p>
          <a:p>
            <a:pPr lvl="1">
              <a:spcBef>
                <a:spcPct val="0"/>
              </a:spcBef>
            </a:pPr>
            <a:r>
              <a:rPr lang="en-US" altLang="en-US" smtClean="0"/>
              <a:t>Excreted by the kidney</a:t>
            </a:r>
          </a:p>
          <a:p>
            <a:pPr lvl="1">
              <a:spcBef>
                <a:spcPct val="0"/>
              </a:spcBef>
            </a:pPr>
            <a:endParaRPr lang="en-US" altLang="en-US" smtClean="0"/>
          </a:p>
          <a:p>
            <a:pPr>
              <a:spcBef>
                <a:spcPct val="0"/>
              </a:spcBef>
            </a:pPr>
            <a:r>
              <a:rPr lang="en-US" altLang="en-US" smtClean="0"/>
              <a:t>Hepcidin is a negative regulator of cellular iron export.</a:t>
            </a:r>
          </a:p>
          <a:p>
            <a:pPr lvl="1">
              <a:spcBef>
                <a:spcPct val="0"/>
              </a:spcBef>
            </a:pPr>
            <a:r>
              <a:rPr lang="en-US" altLang="en-US" smtClean="0"/>
              <a:t>Inhibits intestinal iron absorption</a:t>
            </a:r>
          </a:p>
          <a:p>
            <a:pPr lvl="1">
              <a:spcBef>
                <a:spcPct val="0"/>
              </a:spcBef>
            </a:pPr>
            <a:r>
              <a:rPr lang="en-US" altLang="en-US" smtClean="0"/>
              <a:t>Inhibits macrophage iron release</a:t>
            </a:r>
          </a:p>
        </p:txBody>
      </p:sp>
      <p:graphicFrame>
        <p:nvGraphicFramePr>
          <p:cNvPr id="214086" name="Object 2"/>
          <p:cNvGraphicFramePr>
            <a:graphicFrameLocks noChangeAspect="1"/>
          </p:cNvGraphicFramePr>
          <p:nvPr/>
        </p:nvGraphicFramePr>
        <p:xfrm>
          <a:off x="3506788" y="3883026"/>
          <a:ext cx="4976812" cy="2327275"/>
        </p:xfrm>
        <a:graphic>
          <a:graphicData uri="http://schemas.openxmlformats.org/presentationml/2006/ole">
            <mc:AlternateContent xmlns:mc="http://schemas.openxmlformats.org/markup-compatibility/2006">
              <mc:Choice xmlns:v="urn:schemas-microsoft-com:vml" Requires="v">
                <p:oleObj spid="_x0000_s96276" name="Document" r:id="rId4" imgW="5635332" imgH="2639950" progId="Word.Document.8">
                  <p:embed/>
                </p:oleObj>
              </mc:Choice>
              <mc:Fallback>
                <p:oleObj name="Document" r:id="rId4" imgW="5635332" imgH="2639950" progId="Word.Document.8">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06788" y="3883026"/>
                        <a:ext cx="4976812" cy="2327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alpha val="74997"/>
                                </a:srgbClr>
                              </a:outerShdw>
                            </a:effectLst>
                          </a14:hiddenEffects>
                        </a:ext>
                      </a:extLst>
                    </p:spPr>
                  </p:pic>
                </p:oleObj>
              </mc:Fallback>
            </mc:AlternateContent>
          </a:graphicData>
        </a:graphic>
      </p:graphicFrame>
      <p:sp>
        <p:nvSpPr>
          <p:cNvPr id="96261" name="Rectangle 73"/>
          <p:cNvSpPr>
            <a:spLocks noChangeArrowheads="1"/>
          </p:cNvSpPr>
          <p:nvPr/>
        </p:nvSpPr>
        <p:spPr bwMode="auto">
          <a:xfrm>
            <a:off x="7958139" y="3630613"/>
            <a:ext cx="1857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a typeface="ＭＳ Ｐゴシック" panose="020B0600070205080204" pitchFamily="34" charset="-128"/>
            </a:endParaRPr>
          </a:p>
        </p:txBody>
      </p:sp>
      <p:sp>
        <p:nvSpPr>
          <p:cNvPr id="96262" name="TextBox 8"/>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41CD6BAF-DDED-4A22-9A11-A3E66CB6A542}" type="slidenum">
              <a:rPr lang="en-US" altLang="en-US" sz="1200"/>
              <a:pPr>
                <a:spcBef>
                  <a:spcPct val="0"/>
                </a:spcBef>
                <a:buFontTx/>
                <a:buNone/>
              </a:pPr>
              <a:t>42</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214086"/>
                                        </p:tgtEl>
                                        <p:attrNameLst>
                                          <p:attrName>style.visibility</p:attrName>
                                        </p:attrNameLst>
                                      </p:cBhvr>
                                      <p:to>
                                        <p:strVal val="visible"/>
                                      </p:to>
                                    </p:set>
                                    <p:animEffect transition="in" filter="fade">
                                      <p:cBhvr>
                                        <p:cTn id="7" dur="500"/>
                                        <p:tgtEl>
                                          <p:spTgt spid="2140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2"/>
          <p:cNvSpPr>
            <a:spLocks noGrp="1"/>
          </p:cNvSpPr>
          <p:nvPr>
            <p:ph type="title"/>
          </p:nvPr>
        </p:nvSpPr>
        <p:spPr>
          <a:xfrm>
            <a:off x="1981200" y="76201"/>
            <a:ext cx="8229600" cy="715963"/>
          </a:xfrm>
        </p:spPr>
        <p:txBody>
          <a:bodyPr/>
          <a:lstStyle/>
          <a:p>
            <a:pPr algn="l"/>
            <a:r>
              <a:rPr lang="en-US" altLang="en-US" smtClean="0"/>
              <a:t>Hepcidin down-regulates ferroportin</a:t>
            </a:r>
          </a:p>
        </p:txBody>
      </p:sp>
      <p:sp>
        <p:nvSpPr>
          <p:cNvPr id="98307" name="Freeform 3"/>
          <p:cNvSpPr>
            <a:spLocks noChangeAspect="1"/>
          </p:cNvSpPr>
          <p:nvPr/>
        </p:nvSpPr>
        <p:spPr bwMode="auto">
          <a:xfrm>
            <a:off x="3065464" y="1244600"/>
            <a:ext cx="1851025" cy="1206500"/>
          </a:xfrm>
          <a:custGeom>
            <a:avLst/>
            <a:gdLst>
              <a:gd name="T0" fmla="*/ 2147483646 w 1461"/>
              <a:gd name="T1" fmla="*/ 2147483646 h 636"/>
              <a:gd name="T2" fmla="*/ 2147483646 w 1461"/>
              <a:gd name="T3" fmla="*/ 2147483646 h 636"/>
              <a:gd name="T4" fmla="*/ 2147483646 w 1461"/>
              <a:gd name="T5" fmla="*/ 2147483646 h 636"/>
              <a:gd name="T6" fmla="*/ 2147483646 w 1461"/>
              <a:gd name="T7" fmla="*/ 2147483646 h 636"/>
              <a:gd name="T8" fmla="*/ 2147483646 w 1461"/>
              <a:gd name="T9" fmla="*/ 2147483646 h 636"/>
              <a:gd name="T10" fmla="*/ 2147483646 w 1461"/>
              <a:gd name="T11" fmla="*/ 2147483646 h 636"/>
              <a:gd name="T12" fmla="*/ 2147483646 w 1461"/>
              <a:gd name="T13" fmla="*/ 2147483646 h 636"/>
              <a:gd name="T14" fmla="*/ 2147483646 w 1461"/>
              <a:gd name="T15" fmla="*/ 2147483646 h 636"/>
              <a:gd name="T16" fmla="*/ 2147483646 w 1461"/>
              <a:gd name="T17" fmla="*/ 2147483646 h 636"/>
              <a:gd name="T18" fmla="*/ 2147483646 w 1461"/>
              <a:gd name="T19" fmla="*/ 2147483646 h 636"/>
              <a:gd name="T20" fmla="*/ 2147483646 w 1461"/>
              <a:gd name="T21" fmla="*/ 2147483646 h 636"/>
              <a:gd name="T22" fmla="*/ 2147483646 w 1461"/>
              <a:gd name="T23" fmla="*/ 2147483646 h 636"/>
              <a:gd name="T24" fmla="*/ 2147483646 w 1461"/>
              <a:gd name="T25" fmla="*/ 2147483646 h 636"/>
              <a:gd name="T26" fmla="*/ 2147483646 w 1461"/>
              <a:gd name="T27" fmla="*/ 2147483646 h 636"/>
              <a:gd name="T28" fmla="*/ 2147483646 w 1461"/>
              <a:gd name="T29" fmla="*/ 2147483646 h 636"/>
              <a:gd name="T30" fmla="*/ 2147483646 w 1461"/>
              <a:gd name="T31" fmla="*/ 2147483646 h 636"/>
              <a:gd name="T32" fmla="*/ 2147483646 w 1461"/>
              <a:gd name="T33" fmla="*/ 2147483646 h 636"/>
              <a:gd name="T34" fmla="*/ 2147483646 w 1461"/>
              <a:gd name="T35" fmla="*/ 2147483646 h 636"/>
              <a:gd name="T36" fmla="*/ 2147483646 w 1461"/>
              <a:gd name="T37" fmla="*/ 2147483646 h 636"/>
              <a:gd name="T38" fmla="*/ 2147483646 w 1461"/>
              <a:gd name="T39" fmla="*/ 2147483646 h 636"/>
              <a:gd name="T40" fmla="*/ 2147483646 w 1461"/>
              <a:gd name="T41" fmla="*/ 2147483646 h 636"/>
              <a:gd name="T42" fmla="*/ 2147483646 w 1461"/>
              <a:gd name="T43" fmla="*/ 2147483646 h 636"/>
              <a:gd name="T44" fmla="*/ 2147483646 w 1461"/>
              <a:gd name="T45" fmla="*/ 2147483646 h 636"/>
              <a:gd name="T46" fmla="*/ 2147483646 w 1461"/>
              <a:gd name="T47" fmla="*/ 2147483646 h 636"/>
              <a:gd name="T48" fmla="*/ 2147483646 w 1461"/>
              <a:gd name="T49" fmla="*/ 2147483646 h 636"/>
              <a:gd name="T50" fmla="*/ 2147483646 w 1461"/>
              <a:gd name="T51" fmla="*/ 2147483646 h 636"/>
              <a:gd name="T52" fmla="*/ 2147483646 w 1461"/>
              <a:gd name="T53" fmla="*/ 2147483646 h 636"/>
              <a:gd name="T54" fmla="*/ 2147483646 w 1461"/>
              <a:gd name="T55" fmla="*/ 2147483646 h 636"/>
              <a:gd name="T56" fmla="*/ 2147483646 w 1461"/>
              <a:gd name="T57" fmla="*/ 2147483646 h 636"/>
              <a:gd name="T58" fmla="*/ 2147483646 w 1461"/>
              <a:gd name="T59" fmla="*/ 2147483646 h 636"/>
              <a:gd name="T60" fmla="*/ 2147483646 w 1461"/>
              <a:gd name="T61" fmla="*/ 2147483646 h 636"/>
              <a:gd name="T62" fmla="*/ 2147483646 w 1461"/>
              <a:gd name="T63" fmla="*/ 2147483646 h 636"/>
              <a:gd name="T64" fmla="*/ 2147483646 w 1461"/>
              <a:gd name="T65" fmla="*/ 2147483646 h 636"/>
              <a:gd name="T66" fmla="*/ 2147483646 w 1461"/>
              <a:gd name="T67" fmla="*/ 2147483646 h 636"/>
              <a:gd name="T68" fmla="*/ 2147483646 w 1461"/>
              <a:gd name="T69" fmla="*/ 2147483646 h 636"/>
              <a:gd name="T70" fmla="*/ 2147483646 w 1461"/>
              <a:gd name="T71" fmla="*/ 2147483646 h 636"/>
              <a:gd name="T72" fmla="*/ 2147483646 w 1461"/>
              <a:gd name="T73" fmla="*/ 2147483646 h 636"/>
              <a:gd name="T74" fmla="*/ 2147483646 w 1461"/>
              <a:gd name="T75" fmla="*/ 2147483646 h 636"/>
              <a:gd name="T76" fmla="*/ 2147483646 w 1461"/>
              <a:gd name="T77" fmla="*/ 2147483646 h 636"/>
              <a:gd name="T78" fmla="*/ 2147483646 w 1461"/>
              <a:gd name="T79" fmla="*/ 2147483646 h 636"/>
              <a:gd name="T80" fmla="*/ 2147483646 w 1461"/>
              <a:gd name="T81" fmla="*/ 2147483646 h 636"/>
              <a:gd name="T82" fmla="*/ 2147483646 w 1461"/>
              <a:gd name="T83" fmla="*/ 2147483646 h 636"/>
              <a:gd name="T84" fmla="*/ 2147483646 w 1461"/>
              <a:gd name="T85" fmla="*/ 2147483646 h 636"/>
              <a:gd name="T86" fmla="*/ 2147483646 w 1461"/>
              <a:gd name="T87" fmla="*/ 2147483646 h 636"/>
              <a:gd name="T88" fmla="*/ 2147483646 w 1461"/>
              <a:gd name="T89" fmla="*/ 2147483646 h 636"/>
              <a:gd name="T90" fmla="*/ 2147483646 w 1461"/>
              <a:gd name="T91" fmla="*/ 2147483646 h 636"/>
              <a:gd name="T92" fmla="*/ 2147483646 w 1461"/>
              <a:gd name="T93" fmla="*/ 2147483646 h 636"/>
              <a:gd name="T94" fmla="*/ 2147483646 w 1461"/>
              <a:gd name="T95" fmla="*/ 2147483646 h 636"/>
              <a:gd name="T96" fmla="*/ 2147483646 w 1461"/>
              <a:gd name="T97" fmla="*/ 2147483646 h 636"/>
              <a:gd name="T98" fmla="*/ 2147483646 w 1461"/>
              <a:gd name="T99" fmla="*/ 2147483646 h 636"/>
              <a:gd name="T100" fmla="*/ 2147483646 w 1461"/>
              <a:gd name="T101" fmla="*/ 2147483646 h 636"/>
              <a:gd name="T102" fmla="*/ 2147483646 w 1461"/>
              <a:gd name="T103" fmla="*/ 2147483646 h 636"/>
              <a:gd name="T104" fmla="*/ 2147483646 w 1461"/>
              <a:gd name="T105" fmla="*/ 2147483646 h 636"/>
              <a:gd name="T106" fmla="*/ 2147483646 w 1461"/>
              <a:gd name="T107" fmla="*/ 2147483646 h 636"/>
              <a:gd name="T108" fmla="*/ 2147483646 w 1461"/>
              <a:gd name="T109" fmla="*/ 2147483646 h 636"/>
              <a:gd name="T110" fmla="*/ 2147483646 w 1461"/>
              <a:gd name="T111" fmla="*/ 2147483646 h 636"/>
              <a:gd name="T112" fmla="*/ 2147483646 w 1461"/>
              <a:gd name="T113" fmla="*/ 2147483646 h 636"/>
              <a:gd name="T114" fmla="*/ 2147483646 w 1461"/>
              <a:gd name="T115" fmla="*/ 2147483646 h 636"/>
              <a:gd name="T116" fmla="*/ 2147483646 w 1461"/>
              <a:gd name="T117" fmla="*/ 2147483646 h 6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61"/>
              <a:gd name="T178" fmla="*/ 0 h 636"/>
              <a:gd name="T179" fmla="*/ 1461 w 1461"/>
              <a:gd name="T180" fmla="*/ 636 h 6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61" h="636">
                <a:moveTo>
                  <a:pt x="72" y="610"/>
                </a:moveTo>
                <a:cubicBezTo>
                  <a:pt x="66" y="573"/>
                  <a:pt x="57" y="545"/>
                  <a:pt x="40" y="514"/>
                </a:cubicBezTo>
                <a:cubicBezTo>
                  <a:pt x="32" y="500"/>
                  <a:pt x="15" y="476"/>
                  <a:pt x="15" y="476"/>
                </a:cubicBezTo>
                <a:cubicBezTo>
                  <a:pt x="12" y="437"/>
                  <a:pt x="8" y="399"/>
                  <a:pt x="8" y="361"/>
                </a:cubicBezTo>
                <a:cubicBezTo>
                  <a:pt x="8" y="341"/>
                  <a:pt x="0" y="315"/>
                  <a:pt x="15" y="303"/>
                </a:cubicBezTo>
                <a:cubicBezTo>
                  <a:pt x="33" y="288"/>
                  <a:pt x="61" y="299"/>
                  <a:pt x="85" y="297"/>
                </a:cubicBezTo>
                <a:cubicBezTo>
                  <a:pt x="155" y="306"/>
                  <a:pt x="125" y="293"/>
                  <a:pt x="111" y="342"/>
                </a:cubicBezTo>
                <a:cubicBezTo>
                  <a:pt x="115" y="430"/>
                  <a:pt x="111" y="435"/>
                  <a:pt x="130" y="495"/>
                </a:cubicBezTo>
                <a:cubicBezTo>
                  <a:pt x="132" y="520"/>
                  <a:pt x="119" y="551"/>
                  <a:pt x="136" y="572"/>
                </a:cubicBezTo>
                <a:cubicBezTo>
                  <a:pt x="136" y="573"/>
                  <a:pt x="187" y="556"/>
                  <a:pt x="200" y="553"/>
                </a:cubicBezTo>
                <a:cubicBezTo>
                  <a:pt x="213" y="544"/>
                  <a:pt x="226" y="535"/>
                  <a:pt x="239" y="527"/>
                </a:cubicBezTo>
                <a:cubicBezTo>
                  <a:pt x="245" y="522"/>
                  <a:pt x="258" y="514"/>
                  <a:pt x="258" y="514"/>
                </a:cubicBezTo>
                <a:cubicBezTo>
                  <a:pt x="268" y="480"/>
                  <a:pt x="249" y="488"/>
                  <a:pt x="239" y="457"/>
                </a:cubicBezTo>
                <a:cubicBezTo>
                  <a:pt x="230" y="401"/>
                  <a:pt x="212" y="343"/>
                  <a:pt x="181" y="297"/>
                </a:cubicBezTo>
                <a:cubicBezTo>
                  <a:pt x="165" y="248"/>
                  <a:pt x="188" y="303"/>
                  <a:pt x="156" y="271"/>
                </a:cubicBezTo>
                <a:cubicBezTo>
                  <a:pt x="123" y="238"/>
                  <a:pt x="178" y="261"/>
                  <a:pt x="130" y="246"/>
                </a:cubicBezTo>
                <a:cubicBezTo>
                  <a:pt x="114" y="221"/>
                  <a:pt x="114" y="198"/>
                  <a:pt x="98" y="175"/>
                </a:cubicBezTo>
                <a:cubicBezTo>
                  <a:pt x="120" y="152"/>
                  <a:pt x="138" y="153"/>
                  <a:pt x="168" y="143"/>
                </a:cubicBezTo>
                <a:cubicBezTo>
                  <a:pt x="221" y="161"/>
                  <a:pt x="183" y="204"/>
                  <a:pt x="232" y="220"/>
                </a:cubicBezTo>
                <a:cubicBezTo>
                  <a:pt x="239" y="241"/>
                  <a:pt x="246" y="262"/>
                  <a:pt x="252" y="284"/>
                </a:cubicBezTo>
                <a:cubicBezTo>
                  <a:pt x="252" y="298"/>
                  <a:pt x="250" y="419"/>
                  <a:pt x="271" y="450"/>
                </a:cubicBezTo>
                <a:cubicBezTo>
                  <a:pt x="274" y="455"/>
                  <a:pt x="283" y="454"/>
                  <a:pt x="290" y="457"/>
                </a:cubicBezTo>
                <a:cubicBezTo>
                  <a:pt x="297" y="482"/>
                  <a:pt x="296" y="492"/>
                  <a:pt x="322" y="502"/>
                </a:cubicBezTo>
                <a:cubicBezTo>
                  <a:pt x="328" y="497"/>
                  <a:pt x="335" y="494"/>
                  <a:pt x="341" y="489"/>
                </a:cubicBezTo>
                <a:cubicBezTo>
                  <a:pt x="351" y="477"/>
                  <a:pt x="367" y="450"/>
                  <a:pt x="367" y="450"/>
                </a:cubicBezTo>
                <a:cubicBezTo>
                  <a:pt x="360" y="377"/>
                  <a:pt x="349" y="324"/>
                  <a:pt x="328" y="258"/>
                </a:cubicBezTo>
                <a:cubicBezTo>
                  <a:pt x="324" y="245"/>
                  <a:pt x="323" y="230"/>
                  <a:pt x="316" y="220"/>
                </a:cubicBezTo>
                <a:cubicBezTo>
                  <a:pt x="301" y="198"/>
                  <a:pt x="303" y="205"/>
                  <a:pt x="296" y="182"/>
                </a:cubicBezTo>
                <a:cubicBezTo>
                  <a:pt x="285" y="151"/>
                  <a:pt x="282" y="118"/>
                  <a:pt x="264" y="92"/>
                </a:cubicBezTo>
                <a:cubicBezTo>
                  <a:pt x="276" y="57"/>
                  <a:pt x="288" y="51"/>
                  <a:pt x="322" y="41"/>
                </a:cubicBezTo>
                <a:cubicBezTo>
                  <a:pt x="376" y="121"/>
                  <a:pt x="368" y="231"/>
                  <a:pt x="392" y="322"/>
                </a:cubicBezTo>
                <a:cubicBezTo>
                  <a:pt x="396" y="340"/>
                  <a:pt x="417" y="448"/>
                  <a:pt x="444" y="457"/>
                </a:cubicBezTo>
                <a:cubicBezTo>
                  <a:pt x="475" y="466"/>
                  <a:pt x="456" y="461"/>
                  <a:pt x="501" y="470"/>
                </a:cubicBezTo>
                <a:cubicBezTo>
                  <a:pt x="513" y="450"/>
                  <a:pt x="519" y="433"/>
                  <a:pt x="527" y="412"/>
                </a:cubicBezTo>
                <a:cubicBezTo>
                  <a:pt x="511" y="370"/>
                  <a:pt x="490" y="347"/>
                  <a:pt x="482" y="303"/>
                </a:cubicBezTo>
                <a:cubicBezTo>
                  <a:pt x="484" y="281"/>
                  <a:pt x="489" y="260"/>
                  <a:pt x="488" y="239"/>
                </a:cubicBezTo>
                <a:cubicBezTo>
                  <a:pt x="486" y="222"/>
                  <a:pt x="473" y="209"/>
                  <a:pt x="469" y="194"/>
                </a:cubicBezTo>
                <a:cubicBezTo>
                  <a:pt x="459" y="160"/>
                  <a:pt x="456" y="136"/>
                  <a:pt x="431" y="111"/>
                </a:cubicBezTo>
                <a:cubicBezTo>
                  <a:pt x="439" y="24"/>
                  <a:pt x="428" y="31"/>
                  <a:pt x="501" y="9"/>
                </a:cubicBezTo>
                <a:cubicBezTo>
                  <a:pt x="530" y="52"/>
                  <a:pt x="506" y="3"/>
                  <a:pt x="501" y="47"/>
                </a:cubicBezTo>
                <a:cubicBezTo>
                  <a:pt x="498" y="70"/>
                  <a:pt x="515" y="99"/>
                  <a:pt x="527" y="118"/>
                </a:cubicBezTo>
                <a:cubicBezTo>
                  <a:pt x="531" y="158"/>
                  <a:pt x="540" y="192"/>
                  <a:pt x="546" y="233"/>
                </a:cubicBezTo>
                <a:cubicBezTo>
                  <a:pt x="551" y="339"/>
                  <a:pt x="544" y="319"/>
                  <a:pt x="572" y="386"/>
                </a:cubicBezTo>
                <a:cubicBezTo>
                  <a:pt x="578" y="400"/>
                  <a:pt x="574" y="418"/>
                  <a:pt x="584" y="431"/>
                </a:cubicBezTo>
                <a:cubicBezTo>
                  <a:pt x="588" y="436"/>
                  <a:pt x="597" y="435"/>
                  <a:pt x="604" y="438"/>
                </a:cubicBezTo>
                <a:cubicBezTo>
                  <a:pt x="629" y="428"/>
                  <a:pt x="626" y="417"/>
                  <a:pt x="636" y="393"/>
                </a:cubicBezTo>
                <a:cubicBezTo>
                  <a:pt x="640" y="328"/>
                  <a:pt x="647" y="166"/>
                  <a:pt x="610" y="111"/>
                </a:cubicBezTo>
                <a:cubicBezTo>
                  <a:pt x="600" y="82"/>
                  <a:pt x="584" y="44"/>
                  <a:pt x="604" y="15"/>
                </a:cubicBezTo>
                <a:cubicBezTo>
                  <a:pt x="613" y="0"/>
                  <a:pt x="638" y="8"/>
                  <a:pt x="655" y="2"/>
                </a:cubicBezTo>
                <a:cubicBezTo>
                  <a:pt x="665" y="38"/>
                  <a:pt x="673" y="75"/>
                  <a:pt x="687" y="111"/>
                </a:cubicBezTo>
                <a:cubicBezTo>
                  <a:pt x="688" y="133"/>
                  <a:pt x="695" y="263"/>
                  <a:pt x="700" y="290"/>
                </a:cubicBezTo>
                <a:cubicBezTo>
                  <a:pt x="702" y="303"/>
                  <a:pt x="712" y="329"/>
                  <a:pt x="712" y="329"/>
                </a:cubicBezTo>
                <a:cubicBezTo>
                  <a:pt x="716" y="396"/>
                  <a:pt x="690" y="459"/>
                  <a:pt x="757" y="438"/>
                </a:cubicBezTo>
                <a:cubicBezTo>
                  <a:pt x="765" y="414"/>
                  <a:pt x="771" y="404"/>
                  <a:pt x="764" y="380"/>
                </a:cubicBezTo>
                <a:cubicBezTo>
                  <a:pt x="768" y="313"/>
                  <a:pt x="770" y="215"/>
                  <a:pt x="808" y="156"/>
                </a:cubicBezTo>
                <a:cubicBezTo>
                  <a:pt x="812" y="130"/>
                  <a:pt x="815" y="104"/>
                  <a:pt x="821" y="79"/>
                </a:cubicBezTo>
                <a:cubicBezTo>
                  <a:pt x="825" y="58"/>
                  <a:pt x="839" y="41"/>
                  <a:pt x="847" y="22"/>
                </a:cubicBezTo>
                <a:cubicBezTo>
                  <a:pt x="882" y="27"/>
                  <a:pt x="898" y="25"/>
                  <a:pt x="911" y="60"/>
                </a:cubicBezTo>
                <a:cubicBezTo>
                  <a:pt x="906" y="77"/>
                  <a:pt x="893" y="147"/>
                  <a:pt x="885" y="156"/>
                </a:cubicBezTo>
                <a:cubicBezTo>
                  <a:pt x="880" y="160"/>
                  <a:pt x="872" y="160"/>
                  <a:pt x="866" y="162"/>
                </a:cubicBezTo>
                <a:cubicBezTo>
                  <a:pt x="864" y="168"/>
                  <a:pt x="863" y="176"/>
                  <a:pt x="860" y="182"/>
                </a:cubicBezTo>
                <a:cubicBezTo>
                  <a:pt x="854" y="189"/>
                  <a:pt x="843" y="192"/>
                  <a:pt x="840" y="201"/>
                </a:cubicBezTo>
                <a:cubicBezTo>
                  <a:pt x="831" y="224"/>
                  <a:pt x="828" y="269"/>
                  <a:pt x="821" y="297"/>
                </a:cubicBezTo>
                <a:cubicBezTo>
                  <a:pt x="816" y="333"/>
                  <a:pt x="825" y="372"/>
                  <a:pt x="815" y="406"/>
                </a:cubicBezTo>
                <a:cubicBezTo>
                  <a:pt x="837" y="439"/>
                  <a:pt x="830" y="440"/>
                  <a:pt x="898" y="418"/>
                </a:cubicBezTo>
                <a:cubicBezTo>
                  <a:pt x="910" y="413"/>
                  <a:pt x="906" y="392"/>
                  <a:pt x="911" y="380"/>
                </a:cubicBezTo>
                <a:cubicBezTo>
                  <a:pt x="913" y="358"/>
                  <a:pt x="910" y="336"/>
                  <a:pt x="917" y="316"/>
                </a:cubicBezTo>
                <a:cubicBezTo>
                  <a:pt x="921" y="301"/>
                  <a:pt x="934" y="290"/>
                  <a:pt x="943" y="278"/>
                </a:cubicBezTo>
                <a:cubicBezTo>
                  <a:pt x="960" y="252"/>
                  <a:pt x="972" y="231"/>
                  <a:pt x="981" y="201"/>
                </a:cubicBezTo>
                <a:cubicBezTo>
                  <a:pt x="986" y="181"/>
                  <a:pt x="989" y="151"/>
                  <a:pt x="1007" y="137"/>
                </a:cubicBezTo>
                <a:cubicBezTo>
                  <a:pt x="1017" y="128"/>
                  <a:pt x="1033" y="125"/>
                  <a:pt x="1045" y="118"/>
                </a:cubicBezTo>
                <a:cubicBezTo>
                  <a:pt x="1054" y="143"/>
                  <a:pt x="1061" y="168"/>
                  <a:pt x="1071" y="194"/>
                </a:cubicBezTo>
                <a:cubicBezTo>
                  <a:pt x="1064" y="198"/>
                  <a:pt x="1057" y="201"/>
                  <a:pt x="1052" y="207"/>
                </a:cubicBezTo>
                <a:cubicBezTo>
                  <a:pt x="1046" y="212"/>
                  <a:pt x="1044" y="220"/>
                  <a:pt x="1039" y="226"/>
                </a:cubicBezTo>
                <a:cubicBezTo>
                  <a:pt x="1027" y="236"/>
                  <a:pt x="1000" y="252"/>
                  <a:pt x="1000" y="252"/>
                </a:cubicBezTo>
                <a:cubicBezTo>
                  <a:pt x="994" y="277"/>
                  <a:pt x="990" y="294"/>
                  <a:pt x="975" y="316"/>
                </a:cubicBezTo>
                <a:cubicBezTo>
                  <a:pt x="959" y="388"/>
                  <a:pt x="982" y="318"/>
                  <a:pt x="949" y="361"/>
                </a:cubicBezTo>
                <a:cubicBezTo>
                  <a:pt x="940" y="371"/>
                  <a:pt x="940" y="386"/>
                  <a:pt x="936" y="399"/>
                </a:cubicBezTo>
                <a:cubicBezTo>
                  <a:pt x="945" y="424"/>
                  <a:pt x="954" y="435"/>
                  <a:pt x="981" y="444"/>
                </a:cubicBezTo>
                <a:cubicBezTo>
                  <a:pt x="995" y="439"/>
                  <a:pt x="1013" y="440"/>
                  <a:pt x="1026" y="431"/>
                </a:cubicBezTo>
                <a:cubicBezTo>
                  <a:pt x="1031" y="426"/>
                  <a:pt x="1029" y="417"/>
                  <a:pt x="1032" y="412"/>
                </a:cubicBezTo>
                <a:cubicBezTo>
                  <a:pt x="1035" y="405"/>
                  <a:pt x="1040" y="399"/>
                  <a:pt x="1045" y="393"/>
                </a:cubicBezTo>
                <a:cubicBezTo>
                  <a:pt x="1054" y="351"/>
                  <a:pt x="1057" y="311"/>
                  <a:pt x="1071" y="271"/>
                </a:cubicBezTo>
                <a:cubicBezTo>
                  <a:pt x="1071" y="268"/>
                  <a:pt x="1081" y="235"/>
                  <a:pt x="1084" y="233"/>
                </a:cubicBezTo>
                <a:cubicBezTo>
                  <a:pt x="1088" y="228"/>
                  <a:pt x="1096" y="228"/>
                  <a:pt x="1103" y="226"/>
                </a:cubicBezTo>
                <a:cubicBezTo>
                  <a:pt x="1115" y="172"/>
                  <a:pt x="1152" y="160"/>
                  <a:pt x="1199" y="143"/>
                </a:cubicBezTo>
                <a:cubicBezTo>
                  <a:pt x="1216" y="195"/>
                  <a:pt x="1215" y="165"/>
                  <a:pt x="1205" y="201"/>
                </a:cubicBezTo>
                <a:cubicBezTo>
                  <a:pt x="1195" y="233"/>
                  <a:pt x="1208" y="222"/>
                  <a:pt x="1180" y="233"/>
                </a:cubicBezTo>
                <a:cubicBezTo>
                  <a:pt x="1167" y="250"/>
                  <a:pt x="1152" y="265"/>
                  <a:pt x="1141" y="284"/>
                </a:cubicBezTo>
                <a:cubicBezTo>
                  <a:pt x="1126" y="307"/>
                  <a:pt x="1129" y="320"/>
                  <a:pt x="1109" y="342"/>
                </a:cubicBezTo>
                <a:cubicBezTo>
                  <a:pt x="1098" y="374"/>
                  <a:pt x="1081" y="404"/>
                  <a:pt x="1071" y="438"/>
                </a:cubicBezTo>
                <a:cubicBezTo>
                  <a:pt x="1079" y="472"/>
                  <a:pt x="1089" y="466"/>
                  <a:pt x="1109" y="495"/>
                </a:cubicBezTo>
                <a:cubicBezTo>
                  <a:pt x="1123" y="487"/>
                  <a:pt x="1142" y="487"/>
                  <a:pt x="1154" y="476"/>
                </a:cubicBezTo>
                <a:cubicBezTo>
                  <a:pt x="1175" y="454"/>
                  <a:pt x="1153" y="425"/>
                  <a:pt x="1192" y="399"/>
                </a:cubicBezTo>
                <a:cubicBezTo>
                  <a:pt x="1210" y="372"/>
                  <a:pt x="1211" y="346"/>
                  <a:pt x="1244" y="335"/>
                </a:cubicBezTo>
                <a:cubicBezTo>
                  <a:pt x="1254" y="291"/>
                  <a:pt x="1251" y="287"/>
                  <a:pt x="1295" y="271"/>
                </a:cubicBezTo>
                <a:cubicBezTo>
                  <a:pt x="1329" y="221"/>
                  <a:pt x="1333" y="263"/>
                  <a:pt x="1340" y="297"/>
                </a:cubicBezTo>
                <a:cubicBezTo>
                  <a:pt x="1328" y="336"/>
                  <a:pt x="1330" y="354"/>
                  <a:pt x="1288" y="367"/>
                </a:cubicBezTo>
                <a:cubicBezTo>
                  <a:pt x="1263" y="383"/>
                  <a:pt x="1260" y="397"/>
                  <a:pt x="1231" y="406"/>
                </a:cubicBezTo>
                <a:cubicBezTo>
                  <a:pt x="1212" y="456"/>
                  <a:pt x="1239" y="393"/>
                  <a:pt x="1205" y="438"/>
                </a:cubicBezTo>
                <a:cubicBezTo>
                  <a:pt x="1196" y="449"/>
                  <a:pt x="1193" y="464"/>
                  <a:pt x="1186" y="476"/>
                </a:cubicBezTo>
                <a:cubicBezTo>
                  <a:pt x="1173" y="515"/>
                  <a:pt x="1160" y="568"/>
                  <a:pt x="1205" y="585"/>
                </a:cubicBezTo>
                <a:cubicBezTo>
                  <a:pt x="1245" y="573"/>
                  <a:pt x="1225" y="585"/>
                  <a:pt x="1256" y="540"/>
                </a:cubicBezTo>
                <a:cubicBezTo>
                  <a:pt x="1264" y="527"/>
                  <a:pt x="1282" y="502"/>
                  <a:pt x="1282" y="502"/>
                </a:cubicBezTo>
                <a:cubicBezTo>
                  <a:pt x="1297" y="449"/>
                  <a:pt x="1273" y="517"/>
                  <a:pt x="1308" y="463"/>
                </a:cubicBezTo>
                <a:cubicBezTo>
                  <a:pt x="1331" y="425"/>
                  <a:pt x="1312" y="426"/>
                  <a:pt x="1359" y="412"/>
                </a:cubicBezTo>
                <a:cubicBezTo>
                  <a:pt x="1365" y="407"/>
                  <a:pt x="1370" y="401"/>
                  <a:pt x="1378" y="399"/>
                </a:cubicBezTo>
                <a:cubicBezTo>
                  <a:pt x="1386" y="395"/>
                  <a:pt x="1396" y="397"/>
                  <a:pt x="1404" y="393"/>
                </a:cubicBezTo>
                <a:cubicBezTo>
                  <a:pt x="1410" y="388"/>
                  <a:pt x="1410" y="379"/>
                  <a:pt x="1416" y="374"/>
                </a:cubicBezTo>
                <a:cubicBezTo>
                  <a:pt x="1421" y="368"/>
                  <a:pt x="1429" y="365"/>
                  <a:pt x="1436" y="361"/>
                </a:cubicBezTo>
                <a:cubicBezTo>
                  <a:pt x="1444" y="363"/>
                  <a:pt x="1457" y="359"/>
                  <a:pt x="1461" y="367"/>
                </a:cubicBezTo>
                <a:cubicBezTo>
                  <a:pt x="1461" y="368"/>
                  <a:pt x="1448" y="429"/>
                  <a:pt x="1448" y="431"/>
                </a:cubicBezTo>
                <a:cubicBezTo>
                  <a:pt x="1441" y="445"/>
                  <a:pt x="1431" y="457"/>
                  <a:pt x="1423" y="470"/>
                </a:cubicBezTo>
                <a:cubicBezTo>
                  <a:pt x="1418" y="476"/>
                  <a:pt x="1410" y="489"/>
                  <a:pt x="1410" y="489"/>
                </a:cubicBezTo>
                <a:cubicBezTo>
                  <a:pt x="1396" y="531"/>
                  <a:pt x="1415" y="485"/>
                  <a:pt x="1384" y="521"/>
                </a:cubicBezTo>
                <a:cubicBezTo>
                  <a:pt x="1360" y="547"/>
                  <a:pt x="1356" y="573"/>
                  <a:pt x="1333" y="598"/>
                </a:cubicBezTo>
                <a:cubicBezTo>
                  <a:pt x="1329" y="608"/>
                  <a:pt x="1327" y="636"/>
                  <a:pt x="1314" y="636"/>
                </a:cubicBezTo>
                <a:lnTo>
                  <a:pt x="72" y="610"/>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98308" name="Freeform 4"/>
          <p:cNvSpPr>
            <a:spLocks noChangeAspect="1"/>
          </p:cNvSpPr>
          <p:nvPr/>
        </p:nvSpPr>
        <p:spPr bwMode="auto">
          <a:xfrm>
            <a:off x="4565650" y="1763714"/>
            <a:ext cx="476250" cy="776287"/>
          </a:xfrm>
          <a:custGeom>
            <a:avLst/>
            <a:gdLst>
              <a:gd name="T0" fmla="*/ 2147483646 w 241"/>
              <a:gd name="T1" fmla="*/ 2147483646 h 447"/>
              <a:gd name="T2" fmla="*/ 2147483646 w 241"/>
              <a:gd name="T3" fmla="*/ 2147483646 h 447"/>
              <a:gd name="T4" fmla="*/ 2147483646 w 241"/>
              <a:gd name="T5" fmla="*/ 2147483646 h 447"/>
              <a:gd name="T6" fmla="*/ 2147483646 w 241"/>
              <a:gd name="T7" fmla="*/ 2147483646 h 447"/>
              <a:gd name="T8" fmla="*/ 2147483646 w 241"/>
              <a:gd name="T9" fmla="*/ 2147483646 h 447"/>
              <a:gd name="T10" fmla="*/ 0 60000 65536"/>
              <a:gd name="T11" fmla="*/ 0 60000 65536"/>
              <a:gd name="T12" fmla="*/ 0 60000 65536"/>
              <a:gd name="T13" fmla="*/ 0 60000 65536"/>
              <a:gd name="T14" fmla="*/ 0 60000 65536"/>
              <a:gd name="T15" fmla="*/ 0 w 241"/>
              <a:gd name="T16" fmla="*/ 0 h 447"/>
              <a:gd name="T17" fmla="*/ 241 w 241"/>
              <a:gd name="T18" fmla="*/ 447 h 447"/>
            </a:gdLst>
            <a:ahLst/>
            <a:cxnLst>
              <a:cxn ang="T10">
                <a:pos x="T0" y="T1"/>
              </a:cxn>
              <a:cxn ang="T11">
                <a:pos x="T2" y="T3"/>
              </a:cxn>
              <a:cxn ang="T12">
                <a:pos x="T4" y="T5"/>
              </a:cxn>
              <a:cxn ang="T13">
                <a:pos x="T6" y="T7"/>
              </a:cxn>
              <a:cxn ang="T14">
                <a:pos x="T8" y="T9"/>
              </a:cxn>
            </a:cxnLst>
            <a:rect l="T15" t="T16" r="T17" b="T18"/>
            <a:pathLst>
              <a:path w="241" h="447">
                <a:moveTo>
                  <a:pt x="18" y="272"/>
                </a:moveTo>
                <a:cubicBezTo>
                  <a:pt x="0" y="332"/>
                  <a:pt x="42" y="447"/>
                  <a:pt x="76" y="412"/>
                </a:cubicBezTo>
                <a:cubicBezTo>
                  <a:pt x="110" y="377"/>
                  <a:pt x="205" y="120"/>
                  <a:pt x="223" y="60"/>
                </a:cubicBezTo>
                <a:cubicBezTo>
                  <a:pt x="241" y="0"/>
                  <a:pt x="218" y="17"/>
                  <a:pt x="185" y="54"/>
                </a:cubicBezTo>
                <a:cubicBezTo>
                  <a:pt x="152" y="91"/>
                  <a:pt x="36" y="212"/>
                  <a:pt x="18" y="27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98309" name="Freeform 5"/>
          <p:cNvSpPr>
            <a:spLocks noChangeAspect="1"/>
          </p:cNvSpPr>
          <p:nvPr/>
        </p:nvSpPr>
        <p:spPr bwMode="auto">
          <a:xfrm>
            <a:off x="2957514" y="1768476"/>
            <a:ext cx="407987" cy="676275"/>
          </a:xfrm>
          <a:custGeom>
            <a:avLst/>
            <a:gdLst>
              <a:gd name="T0" fmla="*/ 2147483646 w 206"/>
              <a:gd name="T1" fmla="*/ 2147483646 h 390"/>
              <a:gd name="T2" fmla="*/ 2147483646 w 206"/>
              <a:gd name="T3" fmla="*/ 2147483646 h 390"/>
              <a:gd name="T4" fmla="*/ 2147483646 w 206"/>
              <a:gd name="T5" fmla="*/ 0 h 390"/>
              <a:gd name="T6" fmla="*/ 2147483646 w 206"/>
              <a:gd name="T7" fmla="*/ 2147483646 h 390"/>
              <a:gd name="T8" fmla="*/ 2147483646 w 206"/>
              <a:gd name="T9" fmla="*/ 2147483646 h 390"/>
              <a:gd name="T10" fmla="*/ 2147483646 w 206"/>
              <a:gd name="T11" fmla="*/ 2147483646 h 390"/>
              <a:gd name="T12" fmla="*/ 2147483646 w 206"/>
              <a:gd name="T13" fmla="*/ 2147483646 h 390"/>
              <a:gd name="T14" fmla="*/ 2147483646 w 206"/>
              <a:gd name="T15" fmla="*/ 2147483646 h 390"/>
              <a:gd name="T16" fmla="*/ 2147483646 w 206"/>
              <a:gd name="T17" fmla="*/ 2147483646 h 390"/>
              <a:gd name="T18" fmla="*/ 2147483646 w 206"/>
              <a:gd name="T19" fmla="*/ 2147483646 h 3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6"/>
              <a:gd name="T31" fmla="*/ 0 h 390"/>
              <a:gd name="T32" fmla="*/ 206 w 206"/>
              <a:gd name="T33" fmla="*/ 390 h 3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6" h="390">
                <a:moveTo>
                  <a:pt x="181" y="364"/>
                </a:moveTo>
                <a:cubicBezTo>
                  <a:pt x="167" y="337"/>
                  <a:pt x="159" y="309"/>
                  <a:pt x="149" y="281"/>
                </a:cubicBezTo>
                <a:cubicBezTo>
                  <a:pt x="145" y="140"/>
                  <a:pt x="206" y="20"/>
                  <a:pt x="72" y="0"/>
                </a:cubicBezTo>
                <a:cubicBezTo>
                  <a:pt x="63" y="2"/>
                  <a:pt x="54" y="2"/>
                  <a:pt x="47" y="6"/>
                </a:cubicBezTo>
                <a:cubicBezTo>
                  <a:pt x="33" y="12"/>
                  <a:pt x="8" y="32"/>
                  <a:pt x="8" y="32"/>
                </a:cubicBezTo>
                <a:cubicBezTo>
                  <a:pt x="0" y="63"/>
                  <a:pt x="3" y="90"/>
                  <a:pt x="15" y="121"/>
                </a:cubicBezTo>
                <a:cubicBezTo>
                  <a:pt x="19" y="146"/>
                  <a:pt x="22" y="172"/>
                  <a:pt x="28" y="198"/>
                </a:cubicBezTo>
                <a:cubicBezTo>
                  <a:pt x="30" y="210"/>
                  <a:pt x="40" y="236"/>
                  <a:pt x="40" y="236"/>
                </a:cubicBezTo>
                <a:cubicBezTo>
                  <a:pt x="45" y="282"/>
                  <a:pt x="32" y="362"/>
                  <a:pt x="72" y="390"/>
                </a:cubicBezTo>
                <a:cubicBezTo>
                  <a:pt x="117" y="384"/>
                  <a:pt x="138" y="378"/>
                  <a:pt x="181" y="36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98310" name="Freeform 6"/>
          <p:cNvSpPr>
            <a:spLocks noChangeAspect="1"/>
          </p:cNvSpPr>
          <p:nvPr/>
        </p:nvSpPr>
        <p:spPr bwMode="auto">
          <a:xfrm>
            <a:off x="3016251" y="1812926"/>
            <a:ext cx="346075" cy="576263"/>
          </a:xfrm>
          <a:custGeom>
            <a:avLst/>
            <a:gdLst>
              <a:gd name="T0" fmla="*/ 2147483646 w 197"/>
              <a:gd name="T1" fmla="*/ 2147483646 h 333"/>
              <a:gd name="T2" fmla="*/ 2147483646 w 197"/>
              <a:gd name="T3" fmla="*/ 2147483646 h 333"/>
              <a:gd name="T4" fmla="*/ 2147483646 w 197"/>
              <a:gd name="T5" fmla="*/ 2147483646 h 333"/>
              <a:gd name="T6" fmla="*/ 2147483646 w 197"/>
              <a:gd name="T7" fmla="*/ 2147483646 h 333"/>
              <a:gd name="T8" fmla="*/ 2147483646 w 197"/>
              <a:gd name="T9" fmla="*/ 2147483646 h 333"/>
              <a:gd name="T10" fmla="*/ 2147483646 w 197"/>
              <a:gd name="T11" fmla="*/ 0 h 333"/>
              <a:gd name="T12" fmla="*/ 2147483646 w 197"/>
              <a:gd name="T13" fmla="*/ 2147483646 h 333"/>
              <a:gd name="T14" fmla="*/ 2147483646 w 197"/>
              <a:gd name="T15" fmla="*/ 2147483646 h 333"/>
              <a:gd name="T16" fmla="*/ 2147483646 w 197"/>
              <a:gd name="T17" fmla="*/ 2147483646 h 333"/>
              <a:gd name="T18" fmla="*/ 2147483646 w 197"/>
              <a:gd name="T19" fmla="*/ 2147483646 h 333"/>
              <a:gd name="T20" fmla="*/ 2147483646 w 197"/>
              <a:gd name="T21" fmla="*/ 2147483646 h 333"/>
              <a:gd name="T22" fmla="*/ 2147483646 w 197"/>
              <a:gd name="T23" fmla="*/ 2147483646 h 333"/>
              <a:gd name="T24" fmla="*/ 2147483646 w 197"/>
              <a:gd name="T25" fmla="*/ 2147483646 h 333"/>
              <a:gd name="T26" fmla="*/ 2147483646 w 197"/>
              <a:gd name="T27" fmla="*/ 2147483646 h 3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7"/>
              <a:gd name="T43" fmla="*/ 0 h 333"/>
              <a:gd name="T44" fmla="*/ 197 w 197"/>
              <a:gd name="T45" fmla="*/ 333 h 33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7" h="333">
                <a:moveTo>
                  <a:pt x="180" y="276"/>
                </a:moveTo>
                <a:cubicBezTo>
                  <a:pt x="190" y="242"/>
                  <a:pt x="172" y="220"/>
                  <a:pt x="154" y="192"/>
                </a:cubicBezTo>
                <a:cubicBezTo>
                  <a:pt x="149" y="178"/>
                  <a:pt x="123" y="99"/>
                  <a:pt x="116" y="90"/>
                </a:cubicBezTo>
                <a:cubicBezTo>
                  <a:pt x="111" y="83"/>
                  <a:pt x="103" y="81"/>
                  <a:pt x="97" y="77"/>
                </a:cubicBezTo>
                <a:cubicBezTo>
                  <a:pt x="90" y="60"/>
                  <a:pt x="89" y="25"/>
                  <a:pt x="77" y="13"/>
                </a:cubicBezTo>
                <a:cubicBezTo>
                  <a:pt x="67" y="3"/>
                  <a:pt x="51" y="4"/>
                  <a:pt x="39" y="0"/>
                </a:cubicBezTo>
                <a:cubicBezTo>
                  <a:pt x="0" y="14"/>
                  <a:pt x="10" y="3"/>
                  <a:pt x="26" y="77"/>
                </a:cubicBezTo>
                <a:cubicBezTo>
                  <a:pt x="31" y="104"/>
                  <a:pt x="79" y="156"/>
                  <a:pt x="103" y="173"/>
                </a:cubicBezTo>
                <a:cubicBezTo>
                  <a:pt x="117" y="217"/>
                  <a:pt x="96" y="163"/>
                  <a:pt x="129" y="212"/>
                </a:cubicBezTo>
                <a:cubicBezTo>
                  <a:pt x="140" y="229"/>
                  <a:pt x="147" y="256"/>
                  <a:pt x="154" y="276"/>
                </a:cubicBezTo>
                <a:cubicBezTo>
                  <a:pt x="160" y="295"/>
                  <a:pt x="173" y="333"/>
                  <a:pt x="173" y="333"/>
                </a:cubicBezTo>
                <a:cubicBezTo>
                  <a:pt x="179" y="304"/>
                  <a:pt x="178" y="305"/>
                  <a:pt x="186" y="282"/>
                </a:cubicBezTo>
                <a:cubicBezTo>
                  <a:pt x="188" y="275"/>
                  <a:pt x="197" y="267"/>
                  <a:pt x="193" y="263"/>
                </a:cubicBezTo>
                <a:cubicBezTo>
                  <a:pt x="188" y="258"/>
                  <a:pt x="184" y="271"/>
                  <a:pt x="180" y="276"/>
                </a:cubicBez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sp>
        <p:nvSpPr>
          <p:cNvPr id="98311" name="Freeform 7"/>
          <p:cNvSpPr>
            <a:spLocks noChangeAspect="1"/>
          </p:cNvSpPr>
          <p:nvPr/>
        </p:nvSpPr>
        <p:spPr bwMode="auto">
          <a:xfrm>
            <a:off x="4665663" y="1855788"/>
            <a:ext cx="201612" cy="449262"/>
          </a:xfrm>
          <a:custGeom>
            <a:avLst/>
            <a:gdLst>
              <a:gd name="T0" fmla="*/ 2147483646 w 115"/>
              <a:gd name="T1" fmla="*/ 2147483646 h 259"/>
              <a:gd name="T2" fmla="*/ 2147483646 w 115"/>
              <a:gd name="T3" fmla="*/ 2147483646 h 259"/>
              <a:gd name="T4" fmla="*/ 2147483646 w 115"/>
              <a:gd name="T5" fmla="*/ 2147483646 h 259"/>
              <a:gd name="T6" fmla="*/ 2147483646 w 115"/>
              <a:gd name="T7" fmla="*/ 2147483646 h 259"/>
              <a:gd name="T8" fmla="*/ 2147483646 w 115"/>
              <a:gd name="T9" fmla="*/ 2147483646 h 259"/>
              <a:gd name="T10" fmla="*/ 0 w 115"/>
              <a:gd name="T11" fmla="*/ 2147483646 h 259"/>
              <a:gd name="T12" fmla="*/ 2147483646 w 115"/>
              <a:gd name="T13" fmla="*/ 2147483646 h 259"/>
              <a:gd name="T14" fmla="*/ 0 60000 65536"/>
              <a:gd name="T15" fmla="*/ 0 60000 65536"/>
              <a:gd name="T16" fmla="*/ 0 60000 65536"/>
              <a:gd name="T17" fmla="*/ 0 60000 65536"/>
              <a:gd name="T18" fmla="*/ 0 60000 65536"/>
              <a:gd name="T19" fmla="*/ 0 60000 65536"/>
              <a:gd name="T20" fmla="*/ 0 60000 65536"/>
              <a:gd name="T21" fmla="*/ 0 w 115"/>
              <a:gd name="T22" fmla="*/ 0 h 259"/>
              <a:gd name="T23" fmla="*/ 115 w 115"/>
              <a:gd name="T24" fmla="*/ 259 h 2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259">
                <a:moveTo>
                  <a:pt x="26" y="259"/>
                </a:moveTo>
                <a:cubicBezTo>
                  <a:pt x="32" y="203"/>
                  <a:pt x="34" y="158"/>
                  <a:pt x="83" y="125"/>
                </a:cubicBezTo>
                <a:cubicBezTo>
                  <a:pt x="102" y="96"/>
                  <a:pt x="105" y="67"/>
                  <a:pt x="115" y="35"/>
                </a:cubicBezTo>
                <a:cubicBezTo>
                  <a:pt x="59" y="0"/>
                  <a:pt x="77" y="82"/>
                  <a:pt x="58" y="106"/>
                </a:cubicBezTo>
                <a:cubicBezTo>
                  <a:pt x="48" y="117"/>
                  <a:pt x="32" y="120"/>
                  <a:pt x="19" y="125"/>
                </a:cubicBezTo>
                <a:cubicBezTo>
                  <a:pt x="10" y="152"/>
                  <a:pt x="0" y="185"/>
                  <a:pt x="0" y="215"/>
                </a:cubicBezTo>
                <a:lnTo>
                  <a:pt x="26" y="259"/>
                </a:lnTo>
                <a:close/>
              </a:path>
            </a:pathLst>
          </a:custGeom>
          <a:solidFill>
            <a:srgbClr val="FFCC66"/>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n-US"/>
          </a:p>
        </p:txBody>
      </p:sp>
      <p:grpSp>
        <p:nvGrpSpPr>
          <p:cNvPr id="98312" name="Group 8"/>
          <p:cNvGrpSpPr>
            <a:grpSpLocks noChangeAspect="1"/>
          </p:cNvGrpSpPr>
          <p:nvPr/>
        </p:nvGrpSpPr>
        <p:grpSpPr bwMode="auto">
          <a:xfrm>
            <a:off x="3151189" y="1733550"/>
            <a:ext cx="1685925" cy="3430588"/>
            <a:chOff x="874" y="1019"/>
            <a:chExt cx="1495" cy="2705"/>
          </a:xfrm>
        </p:grpSpPr>
        <p:sp>
          <p:nvSpPr>
            <p:cNvPr id="99801" name="Freeform 9"/>
            <p:cNvSpPr>
              <a:spLocks noChangeAspect="1"/>
            </p:cNvSpPr>
            <p:nvPr/>
          </p:nvSpPr>
          <p:spPr bwMode="auto">
            <a:xfrm>
              <a:off x="951" y="1149"/>
              <a:ext cx="1375" cy="2485"/>
            </a:xfrm>
            <a:custGeom>
              <a:avLst/>
              <a:gdLst>
                <a:gd name="T0" fmla="*/ 0 w 7150"/>
                <a:gd name="T1" fmla="*/ 0 h 11000"/>
                <a:gd name="T2" fmla="*/ 0 w 7150"/>
                <a:gd name="T3" fmla="*/ 0 h 11000"/>
                <a:gd name="T4" fmla="*/ 0 w 7150"/>
                <a:gd name="T5" fmla="*/ 0 h 11000"/>
                <a:gd name="T6" fmla="*/ 0 w 7150"/>
                <a:gd name="T7" fmla="*/ 0 h 11000"/>
                <a:gd name="T8" fmla="*/ 0 w 7150"/>
                <a:gd name="T9" fmla="*/ 0 h 11000"/>
                <a:gd name="T10" fmla="*/ 0 w 7150"/>
                <a:gd name="T11" fmla="*/ 0 h 11000"/>
                <a:gd name="T12" fmla="*/ 0 w 7150"/>
                <a:gd name="T13" fmla="*/ 0 h 11000"/>
                <a:gd name="T14" fmla="*/ 0 w 7150"/>
                <a:gd name="T15" fmla="*/ 0 h 11000"/>
                <a:gd name="T16" fmla="*/ 0 w 7150"/>
                <a:gd name="T17" fmla="*/ 0 h 11000"/>
                <a:gd name="T18" fmla="*/ 0 w 7150"/>
                <a:gd name="T19" fmla="*/ 0 h 11000"/>
                <a:gd name="T20" fmla="*/ 0 w 7150"/>
                <a:gd name="T21" fmla="*/ 0 h 11000"/>
                <a:gd name="T22" fmla="*/ 0 w 7150"/>
                <a:gd name="T23" fmla="*/ 0 h 11000"/>
                <a:gd name="T24" fmla="*/ 0 w 7150"/>
                <a:gd name="T25" fmla="*/ 0 h 11000"/>
                <a:gd name="T26" fmla="*/ 0 w 7150"/>
                <a:gd name="T27" fmla="*/ 0 h 11000"/>
                <a:gd name="T28" fmla="*/ 0 w 7150"/>
                <a:gd name="T29" fmla="*/ 0 h 11000"/>
                <a:gd name="T30" fmla="*/ 0 w 7150"/>
                <a:gd name="T31" fmla="*/ 0 h 11000"/>
                <a:gd name="T32" fmla="*/ 0 w 7150"/>
                <a:gd name="T33" fmla="*/ 0 h 11000"/>
                <a:gd name="T34" fmla="*/ 0 w 7150"/>
                <a:gd name="T35" fmla="*/ 0 h 11000"/>
                <a:gd name="T36" fmla="*/ 0 w 7150"/>
                <a:gd name="T37" fmla="*/ 0 h 11000"/>
                <a:gd name="T38" fmla="*/ 0 w 7150"/>
                <a:gd name="T39" fmla="*/ 0 h 11000"/>
                <a:gd name="T40" fmla="*/ 0 w 7150"/>
                <a:gd name="T41" fmla="*/ 0 h 11000"/>
                <a:gd name="T42" fmla="*/ 0 w 7150"/>
                <a:gd name="T43" fmla="*/ 0 h 11000"/>
                <a:gd name="T44" fmla="*/ 0 w 7150"/>
                <a:gd name="T45" fmla="*/ 0 h 11000"/>
                <a:gd name="T46" fmla="*/ 0 w 7150"/>
                <a:gd name="T47" fmla="*/ 0 h 110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0"/>
                <a:gd name="T73" fmla="*/ 0 h 11000"/>
                <a:gd name="T74" fmla="*/ 7150 w 7150"/>
                <a:gd name="T75" fmla="*/ 11000 h 1100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0" h="11000">
                  <a:moveTo>
                    <a:pt x="290" y="7518"/>
                  </a:moveTo>
                  <a:cubicBezTo>
                    <a:pt x="331" y="7974"/>
                    <a:pt x="317" y="8444"/>
                    <a:pt x="359" y="8900"/>
                  </a:cubicBezTo>
                  <a:cubicBezTo>
                    <a:pt x="400" y="9259"/>
                    <a:pt x="497" y="9466"/>
                    <a:pt x="524" y="9521"/>
                  </a:cubicBezTo>
                  <a:cubicBezTo>
                    <a:pt x="607" y="9715"/>
                    <a:pt x="842" y="10226"/>
                    <a:pt x="1670" y="10558"/>
                  </a:cubicBezTo>
                  <a:cubicBezTo>
                    <a:pt x="2802" y="11000"/>
                    <a:pt x="4030" y="10876"/>
                    <a:pt x="4389" y="10834"/>
                  </a:cubicBezTo>
                  <a:cubicBezTo>
                    <a:pt x="5038" y="10738"/>
                    <a:pt x="5908" y="10503"/>
                    <a:pt x="6377" y="9908"/>
                  </a:cubicBezTo>
                  <a:cubicBezTo>
                    <a:pt x="6694" y="9508"/>
                    <a:pt x="6736" y="9052"/>
                    <a:pt x="6763" y="8775"/>
                  </a:cubicBezTo>
                  <a:cubicBezTo>
                    <a:pt x="6805" y="8416"/>
                    <a:pt x="6791" y="8043"/>
                    <a:pt x="6819" y="7684"/>
                  </a:cubicBezTo>
                  <a:cubicBezTo>
                    <a:pt x="6846" y="7435"/>
                    <a:pt x="6888" y="7200"/>
                    <a:pt x="6915" y="6951"/>
                  </a:cubicBezTo>
                  <a:cubicBezTo>
                    <a:pt x="6943" y="6661"/>
                    <a:pt x="7012" y="5970"/>
                    <a:pt x="7067" y="5113"/>
                  </a:cubicBezTo>
                  <a:cubicBezTo>
                    <a:pt x="7150" y="3745"/>
                    <a:pt x="7136" y="2584"/>
                    <a:pt x="7122" y="2488"/>
                  </a:cubicBezTo>
                  <a:cubicBezTo>
                    <a:pt x="7067" y="1230"/>
                    <a:pt x="6253" y="733"/>
                    <a:pt x="5949" y="539"/>
                  </a:cubicBezTo>
                  <a:cubicBezTo>
                    <a:pt x="6542" y="885"/>
                    <a:pt x="6763" y="1520"/>
                    <a:pt x="6763" y="2253"/>
                  </a:cubicBezTo>
                  <a:cubicBezTo>
                    <a:pt x="6763" y="3565"/>
                    <a:pt x="6736" y="5141"/>
                    <a:pt x="6501" y="7089"/>
                  </a:cubicBezTo>
                  <a:cubicBezTo>
                    <a:pt x="6335" y="8623"/>
                    <a:pt x="6970" y="10033"/>
                    <a:pt x="3561" y="10613"/>
                  </a:cubicBezTo>
                  <a:cubicBezTo>
                    <a:pt x="6970" y="10033"/>
                    <a:pt x="6335" y="8623"/>
                    <a:pt x="6501" y="7089"/>
                  </a:cubicBezTo>
                  <a:cubicBezTo>
                    <a:pt x="6736" y="5141"/>
                    <a:pt x="6763" y="3565"/>
                    <a:pt x="6763" y="2253"/>
                  </a:cubicBezTo>
                  <a:cubicBezTo>
                    <a:pt x="6763" y="1520"/>
                    <a:pt x="6542" y="885"/>
                    <a:pt x="5949" y="539"/>
                  </a:cubicBezTo>
                  <a:cubicBezTo>
                    <a:pt x="5687" y="401"/>
                    <a:pt x="5328" y="221"/>
                    <a:pt x="4541" y="97"/>
                  </a:cubicBezTo>
                  <a:cubicBezTo>
                    <a:pt x="4017" y="14"/>
                    <a:pt x="3382" y="0"/>
                    <a:pt x="2829" y="69"/>
                  </a:cubicBezTo>
                  <a:cubicBezTo>
                    <a:pt x="1394" y="221"/>
                    <a:pt x="800" y="760"/>
                    <a:pt x="483" y="1147"/>
                  </a:cubicBezTo>
                  <a:cubicBezTo>
                    <a:pt x="41" y="1700"/>
                    <a:pt x="27" y="2418"/>
                    <a:pt x="14" y="2667"/>
                  </a:cubicBezTo>
                  <a:cubicBezTo>
                    <a:pt x="14" y="2667"/>
                    <a:pt x="0" y="3911"/>
                    <a:pt x="69" y="5113"/>
                  </a:cubicBezTo>
                  <a:cubicBezTo>
                    <a:pt x="124" y="6053"/>
                    <a:pt x="152" y="6343"/>
                    <a:pt x="290" y="751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02" name="Freeform 10"/>
            <p:cNvSpPr>
              <a:spLocks noChangeAspect="1"/>
            </p:cNvSpPr>
            <p:nvPr/>
          </p:nvSpPr>
          <p:spPr bwMode="auto">
            <a:xfrm>
              <a:off x="874" y="1156"/>
              <a:ext cx="1450" cy="2453"/>
            </a:xfrm>
            <a:custGeom>
              <a:avLst/>
              <a:gdLst>
                <a:gd name="T0" fmla="*/ 0 w 7541"/>
                <a:gd name="T1" fmla="*/ 0 h 10859"/>
                <a:gd name="T2" fmla="*/ 0 w 7541"/>
                <a:gd name="T3" fmla="*/ 0 h 10859"/>
                <a:gd name="T4" fmla="*/ 0 w 7541"/>
                <a:gd name="T5" fmla="*/ 0 h 10859"/>
                <a:gd name="T6" fmla="*/ 0 w 7541"/>
                <a:gd name="T7" fmla="*/ 0 h 10859"/>
                <a:gd name="T8" fmla="*/ 0 w 7541"/>
                <a:gd name="T9" fmla="*/ 0 h 10859"/>
                <a:gd name="T10" fmla="*/ 0 w 7541"/>
                <a:gd name="T11" fmla="*/ 0 h 10859"/>
                <a:gd name="T12" fmla="*/ 0 w 7541"/>
                <a:gd name="T13" fmla="*/ 0 h 10859"/>
                <a:gd name="T14" fmla="*/ 0 w 7541"/>
                <a:gd name="T15" fmla="*/ 0 h 10859"/>
                <a:gd name="T16" fmla="*/ 0 w 7541"/>
                <a:gd name="T17" fmla="*/ 0 h 10859"/>
                <a:gd name="T18" fmla="*/ 0 w 7541"/>
                <a:gd name="T19" fmla="*/ 0 h 10859"/>
                <a:gd name="T20" fmla="*/ 0 w 7541"/>
                <a:gd name="T21" fmla="*/ 0 h 10859"/>
                <a:gd name="T22" fmla="*/ 0 w 7541"/>
                <a:gd name="T23" fmla="*/ 0 h 10859"/>
                <a:gd name="T24" fmla="*/ 0 w 7541"/>
                <a:gd name="T25" fmla="*/ 0 h 10859"/>
                <a:gd name="T26" fmla="*/ 0 w 7541"/>
                <a:gd name="T27" fmla="*/ 0 h 10859"/>
                <a:gd name="T28" fmla="*/ 0 w 7541"/>
                <a:gd name="T29" fmla="*/ 0 h 10859"/>
                <a:gd name="T30" fmla="*/ 0 w 7541"/>
                <a:gd name="T31" fmla="*/ 0 h 10859"/>
                <a:gd name="T32" fmla="*/ 0 w 7541"/>
                <a:gd name="T33" fmla="*/ 0 h 10859"/>
                <a:gd name="T34" fmla="*/ 0 w 7541"/>
                <a:gd name="T35" fmla="*/ 0 h 10859"/>
                <a:gd name="T36" fmla="*/ 0 w 7541"/>
                <a:gd name="T37" fmla="*/ 0 h 10859"/>
                <a:gd name="T38" fmla="*/ 0 w 7541"/>
                <a:gd name="T39" fmla="*/ 0 h 10859"/>
                <a:gd name="T40" fmla="*/ 0 w 7541"/>
                <a:gd name="T41" fmla="*/ 0 h 10859"/>
                <a:gd name="T42" fmla="*/ 0 w 7541"/>
                <a:gd name="T43" fmla="*/ 0 h 10859"/>
                <a:gd name="T44" fmla="*/ 0 w 7541"/>
                <a:gd name="T45" fmla="*/ 0 h 10859"/>
                <a:gd name="T46" fmla="*/ 0 w 7541"/>
                <a:gd name="T47" fmla="*/ 0 h 10859"/>
                <a:gd name="T48" fmla="*/ 0 w 7541"/>
                <a:gd name="T49" fmla="*/ 0 h 10859"/>
                <a:gd name="T50" fmla="*/ 0 w 7541"/>
                <a:gd name="T51" fmla="*/ 0 h 10859"/>
                <a:gd name="T52" fmla="*/ 0 w 7541"/>
                <a:gd name="T53" fmla="*/ 0 h 10859"/>
                <a:gd name="T54" fmla="*/ 0 w 7541"/>
                <a:gd name="T55" fmla="*/ 0 h 10859"/>
                <a:gd name="T56" fmla="*/ 0 w 7541"/>
                <a:gd name="T57" fmla="*/ 0 h 10859"/>
                <a:gd name="T58" fmla="*/ 0 w 7541"/>
                <a:gd name="T59" fmla="*/ 0 h 10859"/>
                <a:gd name="T60" fmla="*/ 0 w 7541"/>
                <a:gd name="T61" fmla="*/ 0 h 10859"/>
                <a:gd name="T62" fmla="*/ 0 w 7541"/>
                <a:gd name="T63" fmla="*/ 0 h 10859"/>
                <a:gd name="T64" fmla="*/ 0 w 7541"/>
                <a:gd name="T65" fmla="*/ 0 h 10859"/>
                <a:gd name="T66" fmla="*/ 0 w 7541"/>
                <a:gd name="T67" fmla="*/ 0 h 10859"/>
                <a:gd name="T68" fmla="*/ 0 w 7541"/>
                <a:gd name="T69" fmla="*/ 0 h 10859"/>
                <a:gd name="T70" fmla="*/ 0 w 7541"/>
                <a:gd name="T71" fmla="*/ 0 h 10859"/>
                <a:gd name="T72" fmla="*/ 0 w 7541"/>
                <a:gd name="T73" fmla="*/ 0 h 10859"/>
                <a:gd name="T74" fmla="*/ 0 w 7541"/>
                <a:gd name="T75" fmla="*/ 0 h 10859"/>
                <a:gd name="T76" fmla="*/ 0 w 7541"/>
                <a:gd name="T77" fmla="*/ 0 h 10859"/>
                <a:gd name="T78" fmla="*/ 0 w 7541"/>
                <a:gd name="T79" fmla="*/ 0 h 10859"/>
                <a:gd name="T80" fmla="*/ 0 w 7541"/>
                <a:gd name="T81" fmla="*/ 0 h 10859"/>
                <a:gd name="T82" fmla="*/ 0 w 7541"/>
                <a:gd name="T83" fmla="*/ 0 h 10859"/>
                <a:gd name="T84" fmla="*/ 0 w 7541"/>
                <a:gd name="T85" fmla="*/ 0 h 10859"/>
                <a:gd name="T86" fmla="*/ 0 w 7541"/>
                <a:gd name="T87" fmla="*/ 0 h 10859"/>
                <a:gd name="T88" fmla="*/ 0 w 7541"/>
                <a:gd name="T89" fmla="*/ 0 h 10859"/>
                <a:gd name="T90" fmla="*/ 0 w 7541"/>
                <a:gd name="T91" fmla="*/ 0 h 10859"/>
                <a:gd name="T92" fmla="*/ 0 w 7541"/>
                <a:gd name="T93" fmla="*/ 0 h 10859"/>
                <a:gd name="T94" fmla="*/ 0 w 7541"/>
                <a:gd name="T95" fmla="*/ 0 h 10859"/>
                <a:gd name="T96" fmla="*/ 0 w 7541"/>
                <a:gd name="T97" fmla="*/ 0 h 10859"/>
                <a:gd name="T98" fmla="*/ 0 w 7541"/>
                <a:gd name="T99" fmla="*/ 0 h 10859"/>
                <a:gd name="T100" fmla="*/ 0 w 7541"/>
                <a:gd name="T101" fmla="*/ 0 h 108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1"/>
                <a:gd name="T154" fmla="*/ 0 h 10859"/>
                <a:gd name="T155" fmla="*/ 7541 w 7541"/>
                <a:gd name="T156" fmla="*/ 10859 h 1085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1" h="10859">
                  <a:moveTo>
                    <a:pt x="7169" y="2225"/>
                  </a:moveTo>
                  <a:cubicBezTo>
                    <a:pt x="7169" y="3537"/>
                    <a:pt x="7141" y="5112"/>
                    <a:pt x="6906" y="7060"/>
                  </a:cubicBezTo>
                  <a:cubicBezTo>
                    <a:pt x="6740" y="8593"/>
                    <a:pt x="7376" y="10002"/>
                    <a:pt x="3964" y="10583"/>
                  </a:cubicBezTo>
                  <a:cubicBezTo>
                    <a:pt x="3840" y="10583"/>
                    <a:pt x="3688" y="10596"/>
                    <a:pt x="3563" y="10596"/>
                  </a:cubicBezTo>
                  <a:cubicBezTo>
                    <a:pt x="2818" y="10624"/>
                    <a:pt x="1257" y="10679"/>
                    <a:pt x="856" y="9256"/>
                  </a:cubicBezTo>
                  <a:cubicBezTo>
                    <a:pt x="842" y="9201"/>
                    <a:pt x="0" y="2570"/>
                    <a:pt x="980" y="1534"/>
                  </a:cubicBezTo>
                  <a:cubicBezTo>
                    <a:pt x="1892" y="581"/>
                    <a:pt x="4102" y="705"/>
                    <a:pt x="4917" y="1520"/>
                  </a:cubicBezTo>
                  <a:cubicBezTo>
                    <a:pt x="5097" y="1713"/>
                    <a:pt x="5249" y="1865"/>
                    <a:pt x="5331" y="5927"/>
                  </a:cubicBezTo>
                  <a:cubicBezTo>
                    <a:pt x="5345" y="6562"/>
                    <a:pt x="4959" y="7170"/>
                    <a:pt x="5207" y="7820"/>
                  </a:cubicBezTo>
                  <a:cubicBezTo>
                    <a:pt x="5414" y="8372"/>
                    <a:pt x="6091" y="8731"/>
                    <a:pt x="5884" y="9464"/>
                  </a:cubicBezTo>
                  <a:cubicBezTo>
                    <a:pt x="5691" y="10099"/>
                    <a:pt x="4972" y="10306"/>
                    <a:pt x="3964" y="10583"/>
                  </a:cubicBezTo>
                  <a:cubicBezTo>
                    <a:pt x="7376" y="10002"/>
                    <a:pt x="6740" y="8593"/>
                    <a:pt x="6906" y="7060"/>
                  </a:cubicBezTo>
                  <a:cubicBezTo>
                    <a:pt x="7141" y="5112"/>
                    <a:pt x="7169" y="3537"/>
                    <a:pt x="7169" y="2225"/>
                  </a:cubicBezTo>
                  <a:cubicBezTo>
                    <a:pt x="7169" y="1492"/>
                    <a:pt x="6948" y="857"/>
                    <a:pt x="6354" y="512"/>
                  </a:cubicBezTo>
                  <a:cubicBezTo>
                    <a:pt x="6298" y="498"/>
                    <a:pt x="6243" y="456"/>
                    <a:pt x="6188" y="429"/>
                  </a:cubicBezTo>
                  <a:cubicBezTo>
                    <a:pt x="6119" y="401"/>
                    <a:pt x="6022" y="360"/>
                    <a:pt x="5953" y="332"/>
                  </a:cubicBezTo>
                  <a:cubicBezTo>
                    <a:pt x="5787" y="263"/>
                    <a:pt x="5787" y="263"/>
                    <a:pt x="5787" y="263"/>
                  </a:cubicBezTo>
                  <a:cubicBezTo>
                    <a:pt x="5732" y="249"/>
                    <a:pt x="5649" y="222"/>
                    <a:pt x="5594" y="208"/>
                  </a:cubicBezTo>
                  <a:cubicBezTo>
                    <a:pt x="5428" y="166"/>
                    <a:pt x="5428" y="166"/>
                    <a:pt x="5428" y="166"/>
                  </a:cubicBezTo>
                  <a:cubicBezTo>
                    <a:pt x="5373" y="152"/>
                    <a:pt x="5304" y="139"/>
                    <a:pt x="5262" y="125"/>
                  </a:cubicBezTo>
                  <a:cubicBezTo>
                    <a:pt x="5097" y="97"/>
                    <a:pt x="5097" y="97"/>
                    <a:pt x="5097" y="97"/>
                  </a:cubicBezTo>
                  <a:cubicBezTo>
                    <a:pt x="5055" y="83"/>
                    <a:pt x="4986" y="70"/>
                    <a:pt x="4945" y="70"/>
                  </a:cubicBezTo>
                  <a:cubicBezTo>
                    <a:pt x="4793" y="42"/>
                    <a:pt x="4793" y="42"/>
                    <a:pt x="4793" y="42"/>
                  </a:cubicBezTo>
                  <a:cubicBezTo>
                    <a:pt x="4738" y="42"/>
                    <a:pt x="4682" y="42"/>
                    <a:pt x="4627" y="28"/>
                  </a:cubicBezTo>
                  <a:cubicBezTo>
                    <a:pt x="4475" y="14"/>
                    <a:pt x="4475" y="14"/>
                    <a:pt x="4475" y="14"/>
                  </a:cubicBezTo>
                  <a:cubicBezTo>
                    <a:pt x="4434" y="14"/>
                    <a:pt x="4378" y="14"/>
                    <a:pt x="4323" y="14"/>
                  </a:cubicBezTo>
                  <a:cubicBezTo>
                    <a:pt x="4171" y="0"/>
                    <a:pt x="4171" y="0"/>
                    <a:pt x="4171" y="0"/>
                  </a:cubicBezTo>
                  <a:cubicBezTo>
                    <a:pt x="4130" y="0"/>
                    <a:pt x="4061" y="0"/>
                    <a:pt x="4019" y="0"/>
                  </a:cubicBezTo>
                  <a:cubicBezTo>
                    <a:pt x="3867" y="0"/>
                    <a:pt x="3867" y="0"/>
                    <a:pt x="3867" y="0"/>
                  </a:cubicBezTo>
                  <a:cubicBezTo>
                    <a:pt x="3826" y="0"/>
                    <a:pt x="3757" y="0"/>
                    <a:pt x="3715" y="0"/>
                  </a:cubicBezTo>
                  <a:cubicBezTo>
                    <a:pt x="3563" y="14"/>
                    <a:pt x="3563" y="14"/>
                    <a:pt x="3563" y="14"/>
                  </a:cubicBezTo>
                  <a:cubicBezTo>
                    <a:pt x="3508" y="14"/>
                    <a:pt x="3453" y="14"/>
                    <a:pt x="3398" y="28"/>
                  </a:cubicBezTo>
                  <a:cubicBezTo>
                    <a:pt x="3232" y="42"/>
                    <a:pt x="3232" y="42"/>
                    <a:pt x="3232" y="42"/>
                  </a:cubicBezTo>
                  <a:cubicBezTo>
                    <a:pt x="3191" y="42"/>
                    <a:pt x="3121" y="56"/>
                    <a:pt x="3066" y="56"/>
                  </a:cubicBezTo>
                  <a:cubicBezTo>
                    <a:pt x="2900" y="83"/>
                    <a:pt x="2900" y="83"/>
                    <a:pt x="2900" y="83"/>
                  </a:cubicBezTo>
                  <a:cubicBezTo>
                    <a:pt x="2652" y="125"/>
                    <a:pt x="2472" y="166"/>
                    <a:pt x="2210" y="249"/>
                  </a:cubicBezTo>
                  <a:cubicBezTo>
                    <a:pt x="2030" y="304"/>
                    <a:pt x="2030" y="304"/>
                    <a:pt x="2030" y="304"/>
                  </a:cubicBezTo>
                  <a:cubicBezTo>
                    <a:pt x="1906" y="360"/>
                    <a:pt x="1726" y="429"/>
                    <a:pt x="1561" y="539"/>
                  </a:cubicBezTo>
                  <a:cubicBezTo>
                    <a:pt x="1395" y="636"/>
                    <a:pt x="1395" y="636"/>
                    <a:pt x="1395" y="636"/>
                  </a:cubicBezTo>
                  <a:cubicBezTo>
                    <a:pt x="1312" y="705"/>
                    <a:pt x="1215" y="774"/>
                    <a:pt x="1146" y="843"/>
                  </a:cubicBezTo>
                  <a:cubicBezTo>
                    <a:pt x="1008" y="981"/>
                    <a:pt x="1008" y="981"/>
                    <a:pt x="1008" y="981"/>
                  </a:cubicBezTo>
                  <a:cubicBezTo>
                    <a:pt x="967" y="1037"/>
                    <a:pt x="898" y="1106"/>
                    <a:pt x="856" y="1175"/>
                  </a:cubicBezTo>
                  <a:cubicBezTo>
                    <a:pt x="746" y="1327"/>
                    <a:pt x="746" y="1327"/>
                    <a:pt x="746" y="1327"/>
                  </a:cubicBezTo>
                  <a:cubicBezTo>
                    <a:pt x="718" y="1382"/>
                    <a:pt x="677" y="1465"/>
                    <a:pt x="649" y="1520"/>
                  </a:cubicBezTo>
                  <a:cubicBezTo>
                    <a:pt x="580" y="1686"/>
                    <a:pt x="580" y="1686"/>
                    <a:pt x="580" y="1686"/>
                  </a:cubicBezTo>
                  <a:cubicBezTo>
                    <a:pt x="552" y="1741"/>
                    <a:pt x="525" y="1824"/>
                    <a:pt x="511" y="1879"/>
                  </a:cubicBezTo>
                  <a:cubicBezTo>
                    <a:pt x="469" y="2059"/>
                    <a:pt x="469" y="2059"/>
                    <a:pt x="469" y="2059"/>
                  </a:cubicBezTo>
                  <a:cubicBezTo>
                    <a:pt x="456" y="2114"/>
                    <a:pt x="442" y="2197"/>
                    <a:pt x="442" y="2252"/>
                  </a:cubicBezTo>
                  <a:cubicBezTo>
                    <a:pt x="414" y="2446"/>
                    <a:pt x="414" y="2446"/>
                    <a:pt x="414" y="2446"/>
                  </a:cubicBezTo>
                  <a:cubicBezTo>
                    <a:pt x="414" y="2501"/>
                    <a:pt x="414" y="2584"/>
                    <a:pt x="414" y="2639"/>
                  </a:cubicBezTo>
                  <a:cubicBezTo>
                    <a:pt x="414" y="2846"/>
                    <a:pt x="414" y="2846"/>
                    <a:pt x="414" y="2846"/>
                  </a:cubicBezTo>
                  <a:cubicBezTo>
                    <a:pt x="414" y="2902"/>
                    <a:pt x="414" y="2984"/>
                    <a:pt x="414" y="3054"/>
                  </a:cubicBezTo>
                  <a:cubicBezTo>
                    <a:pt x="414" y="3261"/>
                    <a:pt x="414" y="3261"/>
                    <a:pt x="414" y="3261"/>
                  </a:cubicBezTo>
                  <a:cubicBezTo>
                    <a:pt x="414" y="3316"/>
                    <a:pt x="414" y="3413"/>
                    <a:pt x="414" y="3468"/>
                  </a:cubicBezTo>
                  <a:cubicBezTo>
                    <a:pt x="414" y="3689"/>
                    <a:pt x="414" y="3689"/>
                    <a:pt x="414" y="3689"/>
                  </a:cubicBezTo>
                  <a:cubicBezTo>
                    <a:pt x="428" y="3758"/>
                    <a:pt x="428" y="3841"/>
                    <a:pt x="428" y="3910"/>
                  </a:cubicBezTo>
                  <a:cubicBezTo>
                    <a:pt x="428" y="4131"/>
                    <a:pt x="428" y="4131"/>
                    <a:pt x="428" y="4131"/>
                  </a:cubicBezTo>
                  <a:cubicBezTo>
                    <a:pt x="428" y="4200"/>
                    <a:pt x="428" y="4297"/>
                    <a:pt x="442" y="4366"/>
                  </a:cubicBezTo>
                  <a:cubicBezTo>
                    <a:pt x="442" y="4601"/>
                    <a:pt x="442" y="4601"/>
                    <a:pt x="442" y="4601"/>
                  </a:cubicBezTo>
                  <a:cubicBezTo>
                    <a:pt x="456" y="4670"/>
                    <a:pt x="456" y="4767"/>
                    <a:pt x="456" y="4836"/>
                  </a:cubicBezTo>
                  <a:cubicBezTo>
                    <a:pt x="469" y="5084"/>
                    <a:pt x="469" y="5084"/>
                    <a:pt x="469" y="5084"/>
                  </a:cubicBezTo>
                  <a:cubicBezTo>
                    <a:pt x="469" y="5153"/>
                    <a:pt x="483" y="5250"/>
                    <a:pt x="483" y="5333"/>
                  </a:cubicBezTo>
                  <a:cubicBezTo>
                    <a:pt x="497" y="5582"/>
                    <a:pt x="497" y="5582"/>
                    <a:pt x="497" y="5582"/>
                  </a:cubicBezTo>
                  <a:cubicBezTo>
                    <a:pt x="511" y="5651"/>
                    <a:pt x="511" y="5761"/>
                    <a:pt x="525" y="5830"/>
                  </a:cubicBezTo>
                  <a:cubicBezTo>
                    <a:pt x="538" y="6093"/>
                    <a:pt x="538" y="6093"/>
                    <a:pt x="538" y="6093"/>
                  </a:cubicBezTo>
                  <a:cubicBezTo>
                    <a:pt x="552" y="6176"/>
                    <a:pt x="552" y="6286"/>
                    <a:pt x="566" y="6369"/>
                  </a:cubicBezTo>
                  <a:cubicBezTo>
                    <a:pt x="594" y="6645"/>
                    <a:pt x="594" y="6645"/>
                    <a:pt x="594" y="6645"/>
                  </a:cubicBezTo>
                  <a:cubicBezTo>
                    <a:pt x="594" y="6728"/>
                    <a:pt x="608" y="6839"/>
                    <a:pt x="621" y="6922"/>
                  </a:cubicBezTo>
                  <a:cubicBezTo>
                    <a:pt x="649" y="7198"/>
                    <a:pt x="649" y="7198"/>
                    <a:pt x="649" y="7198"/>
                  </a:cubicBezTo>
                  <a:cubicBezTo>
                    <a:pt x="663" y="7281"/>
                    <a:pt x="677" y="7405"/>
                    <a:pt x="690" y="7488"/>
                  </a:cubicBezTo>
                  <a:cubicBezTo>
                    <a:pt x="704" y="7695"/>
                    <a:pt x="704" y="7695"/>
                    <a:pt x="704" y="7695"/>
                  </a:cubicBezTo>
                  <a:cubicBezTo>
                    <a:pt x="718" y="7778"/>
                    <a:pt x="718" y="7778"/>
                    <a:pt x="718" y="7778"/>
                  </a:cubicBezTo>
                  <a:cubicBezTo>
                    <a:pt x="718" y="7999"/>
                    <a:pt x="718" y="7999"/>
                    <a:pt x="718" y="7999"/>
                  </a:cubicBezTo>
                  <a:cubicBezTo>
                    <a:pt x="732" y="8068"/>
                    <a:pt x="732" y="8151"/>
                    <a:pt x="732" y="8220"/>
                  </a:cubicBezTo>
                  <a:cubicBezTo>
                    <a:pt x="732" y="8441"/>
                    <a:pt x="732" y="8441"/>
                    <a:pt x="732" y="8441"/>
                  </a:cubicBezTo>
                  <a:cubicBezTo>
                    <a:pt x="746" y="8496"/>
                    <a:pt x="746" y="8593"/>
                    <a:pt x="746" y="8648"/>
                  </a:cubicBezTo>
                  <a:cubicBezTo>
                    <a:pt x="759" y="8869"/>
                    <a:pt x="759" y="8869"/>
                    <a:pt x="759" y="8869"/>
                  </a:cubicBezTo>
                  <a:cubicBezTo>
                    <a:pt x="773" y="8939"/>
                    <a:pt x="787" y="9021"/>
                    <a:pt x="801" y="9091"/>
                  </a:cubicBezTo>
                  <a:cubicBezTo>
                    <a:pt x="856" y="9298"/>
                    <a:pt x="856" y="9298"/>
                    <a:pt x="856" y="9298"/>
                  </a:cubicBezTo>
                  <a:cubicBezTo>
                    <a:pt x="870" y="9367"/>
                    <a:pt x="911" y="9464"/>
                    <a:pt x="939" y="9533"/>
                  </a:cubicBezTo>
                  <a:cubicBezTo>
                    <a:pt x="1022" y="9698"/>
                    <a:pt x="1022" y="9698"/>
                    <a:pt x="1022" y="9698"/>
                  </a:cubicBezTo>
                  <a:cubicBezTo>
                    <a:pt x="1077" y="9781"/>
                    <a:pt x="1146" y="9878"/>
                    <a:pt x="1201" y="9947"/>
                  </a:cubicBezTo>
                  <a:cubicBezTo>
                    <a:pt x="1340" y="10085"/>
                    <a:pt x="1340" y="10085"/>
                    <a:pt x="1340" y="10085"/>
                  </a:cubicBezTo>
                  <a:cubicBezTo>
                    <a:pt x="1533" y="10237"/>
                    <a:pt x="1561" y="10265"/>
                    <a:pt x="1726" y="10361"/>
                  </a:cubicBezTo>
                  <a:cubicBezTo>
                    <a:pt x="1892" y="10444"/>
                    <a:pt x="1892" y="10444"/>
                    <a:pt x="1892" y="10444"/>
                  </a:cubicBezTo>
                  <a:cubicBezTo>
                    <a:pt x="1961" y="10472"/>
                    <a:pt x="2044" y="10513"/>
                    <a:pt x="2099" y="10541"/>
                  </a:cubicBezTo>
                  <a:cubicBezTo>
                    <a:pt x="2265" y="10596"/>
                    <a:pt x="2265" y="10596"/>
                    <a:pt x="2265" y="10596"/>
                  </a:cubicBezTo>
                  <a:cubicBezTo>
                    <a:pt x="2320" y="10610"/>
                    <a:pt x="2403" y="10638"/>
                    <a:pt x="2458" y="10652"/>
                  </a:cubicBezTo>
                  <a:cubicBezTo>
                    <a:pt x="2610" y="10693"/>
                    <a:pt x="2610" y="10693"/>
                    <a:pt x="2610" y="10693"/>
                  </a:cubicBezTo>
                  <a:cubicBezTo>
                    <a:pt x="2666" y="10707"/>
                    <a:pt x="2721" y="10721"/>
                    <a:pt x="2776" y="10734"/>
                  </a:cubicBezTo>
                  <a:cubicBezTo>
                    <a:pt x="2928" y="10762"/>
                    <a:pt x="2928" y="10762"/>
                    <a:pt x="2928" y="10762"/>
                  </a:cubicBezTo>
                  <a:cubicBezTo>
                    <a:pt x="2970" y="10776"/>
                    <a:pt x="3039" y="10776"/>
                    <a:pt x="3080" y="10790"/>
                  </a:cubicBezTo>
                  <a:cubicBezTo>
                    <a:pt x="3218" y="10804"/>
                    <a:pt x="3218" y="10804"/>
                    <a:pt x="3218" y="10804"/>
                  </a:cubicBezTo>
                  <a:cubicBezTo>
                    <a:pt x="3273" y="10817"/>
                    <a:pt x="3329" y="10817"/>
                    <a:pt x="3370" y="10817"/>
                  </a:cubicBezTo>
                  <a:cubicBezTo>
                    <a:pt x="3508" y="10831"/>
                    <a:pt x="3508" y="10831"/>
                    <a:pt x="3508" y="10831"/>
                  </a:cubicBezTo>
                  <a:cubicBezTo>
                    <a:pt x="3550" y="10831"/>
                    <a:pt x="3605" y="10845"/>
                    <a:pt x="3646" y="10845"/>
                  </a:cubicBezTo>
                  <a:cubicBezTo>
                    <a:pt x="3784" y="10845"/>
                    <a:pt x="3784" y="10845"/>
                    <a:pt x="3784" y="10845"/>
                  </a:cubicBezTo>
                  <a:cubicBezTo>
                    <a:pt x="3826" y="10845"/>
                    <a:pt x="3881" y="10859"/>
                    <a:pt x="3923" y="10859"/>
                  </a:cubicBezTo>
                  <a:cubicBezTo>
                    <a:pt x="4061" y="10845"/>
                    <a:pt x="4061" y="10845"/>
                    <a:pt x="4061" y="10845"/>
                  </a:cubicBezTo>
                  <a:cubicBezTo>
                    <a:pt x="4102" y="10845"/>
                    <a:pt x="4157" y="10845"/>
                    <a:pt x="4199" y="10845"/>
                  </a:cubicBezTo>
                  <a:cubicBezTo>
                    <a:pt x="4337" y="10845"/>
                    <a:pt x="4337" y="10845"/>
                    <a:pt x="4337" y="10845"/>
                  </a:cubicBezTo>
                  <a:cubicBezTo>
                    <a:pt x="4392" y="10845"/>
                    <a:pt x="4447" y="10831"/>
                    <a:pt x="4489" y="10831"/>
                  </a:cubicBezTo>
                  <a:cubicBezTo>
                    <a:pt x="4641" y="10817"/>
                    <a:pt x="4641" y="10817"/>
                    <a:pt x="4641" y="10817"/>
                  </a:cubicBezTo>
                  <a:cubicBezTo>
                    <a:pt x="4682" y="10817"/>
                    <a:pt x="4738" y="10804"/>
                    <a:pt x="4793" y="10804"/>
                  </a:cubicBezTo>
                  <a:cubicBezTo>
                    <a:pt x="4959" y="10776"/>
                    <a:pt x="4959" y="10776"/>
                    <a:pt x="4959" y="10776"/>
                  </a:cubicBezTo>
                  <a:cubicBezTo>
                    <a:pt x="5442" y="10679"/>
                    <a:pt x="5718" y="10596"/>
                    <a:pt x="6077" y="10431"/>
                  </a:cubicBezTo>
                  <a:cubicBezTo>
                    <a:pt x="6257" y="10334"/>
                    <a:pt x="6257" y="10334"/>
                    <a:pt x="6257" y="10334"/>
                  </a:cubicBezTo>
                  <a:cubicBezTo>
                    <a:pt x="6450" y="10210"/>
                    <a:pt x="6492" y="10182"/>
                    <a:pt x="6657" y="10030"/>
                  </a:cubicBezTo>
                  <a:cubicBezTo>
                    <a:pt x="6782" y="9878"/>
                    <a:pt x="6782" y="9878"/>
                    <a:pt x="6782" y="9878"/>
                  </a:cubicBezTo>
                  <a:cubicBezTo>
                    <a:pt x="6837" y="9795"/>
                    <a:pt x="6906" y="9685"/>
                    <a:pt x="6961" y="9602"/>
                  </a:cubicBezTo>
                  <a:cubicBezTo>
                    <a:pt x="7044" y="9422"/>
                    <a:pt x="7044" y="9422"/>
                    <a:pt x="7044" y="9422"/>
                  </a:cubicBezTo>
                  <a:cubicBezTo>
                    <a:pt x="7058" y="9339"/>
                    <a:pt x="7086" y="9242"/>
                    <a:pt x="7113" y="9173"/>
                  </a:cubicBezTo>
                  <a:cubicBezTo>
                    <a:pt x="7155" y="8966"/>
                    <a:pt x="7155" y="8966"/>
                    <a:pt x="7155" y="8966"/>
                  </a:cubicBezTo>
                  <a:cubicBezTo>
                    <a:pt x="7155" y="8897"/>
                    <a:pt x="7169" y="8800"/>
                    <a:pt x="7169" y="8731"/>
                  </a:cubicBezTo>
                  <a:cubicBezTo>
                    <a:pt x="7196" y="8524"/>
                    <a:pt x="7196" y="8524"/>
                    <a:pt x="7196" y="8524"/>
                  </a:cubicBezTo>
                  <a:cubicBezTo>
                    <a:pt x="7196" y="8455"/>
                    <a:pt x="7196" y="8358"/>
                    <a:pt x="7196" y="8289"/>
                  </a:cubicBezTo>
                  <a:cubicBezTo>
                    <a:pt x="7210" y="8082"/>
                    <a:pt x="7210" y="8082"/>
                    <a:pt x="7210" y="8082"/>
                  </a:cubicBezTo>
                  <a:cubicBezTo>
                    <a:pt x="7210" y="8013"/>
                    <a:pt x="7210" y="7930"/>
                    <a:pt x="7210" y="7861"/>
                  </a:cubicBezTo>
                  <a:cubicBezTo>
                    <a:pt x="7224" y="7654"/>
                    <a:pt x="7224" y="7654"/>
                    <a:pt x="7224" y="7654"/>
                  </a:cubicBezTo>
                  <a:cubicBezTo>
                    <a:pt x="7251" y="7502"/>
                    <a:pt x="7251" y="7502"/>
                    <a:pt x="7251" y="7502"/>
                  </a:cubicBezTo>
                  <a:cubicBezTo>
                    <a:pt x="7279" y="7212"/>
                    <a:pt x="7279" y="7212"/>
                    <a:pt x="7279" y="7212"/>
                  </a:cubicBezTo>
                  <a:cubicBezTo>
                    <a:pt x="7293" y="7129"/>
                    <a:pt x="7307" y="7018"/>
                    <a:pt x="7320" y="6922"/>
                  </a:cubicBezTo>
                  <a:cubicBezTo>
                    <a:pt x="7348" y="6645"/>
                    <a:pt x="7348" y="6645"/>
                    <a:pt x="7348" y="6645"/>
                  </a:cubicBezTo>
                  <a:cubicBezTo>
                    <a:pt x="7348" y="6562"/>
                    <a:pt x="7362" y="6466"/>
                    <a:pt x="7376" y="6383"/>
                  </a:cubicBezTo>
                  <a:cubicBezTo>
                    <a:pt x="7390" y="6107"/>
                    <a:pt x="7390" y="6107"/>
                    <a:pt x="7390" y="6107"/>
                  </a:cubicBezTo>
                  <a:cubicBezTo>
                    <a:pt x="7403" y="6037"/>
                    <a:pt x="7417" y="5927"/>
                    <a:pt x="7417" y="5844"/>
                  </a:cubicBezTo>
                  <a:cubicBezTo>
                    <a:pt x="7445" y="5595"/>
                    <a:pt x="7445" y="5595"/>
                    <a:pt x="7445" y="5595"/>
                  </a:cubicBezTo>
                  <a:cubicBezTo>
                    <a:pt x="7445" y="5513"/>
                    <a:pt x="7445" y="5416"/>
                    <a:pt x="7459" y="5333"/>
                  </a:cubicBezTo>
                  <a:cubicBezTo>
                    <a:pt x="7472" y="5084"/>
                    <a:pt x="7472" y="5084"/>
                    <a:pt x="7472" y="5084"/>
                  </a:cubicBezTo>
                  <a:cubicBezTo>
                    <a:pt x="7472" y="5015"/>
                    <a:pt x="7486" y="4918"/>
                    <a:pt x="7486" y="4849"/>
                  </a:cubicBezTo>
                  <a:cubicBezTo>
                    <a:pt x="7500" y="4615"/>
                    <a:pt x="7500" y="4615"/>
                    <a:pt x="7500" y="4615"/>
                  </a:cubicBezTo>
                  <a:cubicBezTo>
                    <a:pt x="7500" y="4545"/>
                    <a:pt x="7500" y="4449"/>
                    <a:pt x="7500" y="4380"/>
                  </a:cubicBezTo>
                  <a:cubicBezTo>
                    <a:pt x="7514" y="4145"/>
                    <a:pt x="7514" y="4145"/>
                    <a:pt x="7514" y="4145"/>
                  </a:cubicBezTo>
                  <a:cubicBezTo>
                    <a:pt x="7514" y="4076"/>
                    <a:pt x="7514" y="3993"/>
                    <a:pt x="7514" y="3924"/>
                  </a:cubicBezTo>
                  <a:cubicBezTo>
                    <a:pt x="7528" y="3703"/>
                    <a:pt x="7528" y="3703"/>
                    <a:pt x="7528" y="3703"/>
                  </a:cubicBezTo>
                  <a:cubicBezTo>
                    <a:pt x="7528" y="3634"/>
                    <a:pt x="7528" y="3551"/>
                    <a:pt x="7528" y="3482"/>
                  </a:cubicBezTo>
                  <a:cubicBezTo>
                    <a:pt x="7528" y="3275"/>
                    <a:pt x="7528" y="3275"/>
                    <a:pt x="7528" y="3275"/>
                  </a:cubicBezTo>
                  <a:cubicBezTo>
                    <a:pt x="7528" y="3205"/>
                    <a:pt x="7528" y="3123"/>
                    <a:pt x="7528" y="3054"/>
                  </a:cubicBezTo>
                  <a:cubicBezTo>
                    <a:pt x="7541" y="2860"/>
                    <a:pt x="7541" y="2860"/>
                    <a:pt x="7541" y="2860"/>
                  </a:cubicBezTo>
                  <a:cubicBezTo>
                    <a:pt x="7541" y="2791"/>
                    <a:pt x="7541" y="2708"/>
                    <a:pt x="7541" y="2653"/>
                  </a:cubicBezTo>
                  <a:cubicBezTo>
                    <a:pt x="7528" y="2459"/>
                    <a:pt x="7528" y="2459"/>
                    <a:pt x="7528" y="2459"/>
                  </a:cubicBezTo>
                  <a:cubicBezTo>
                    <a:pt x="7528" y="2404"/>
                    <a:pt x="7514" y="2335"/>
                    <a:pt x="7514" y="2266"/>
                  </a:cubicBezTo>
                  <a:cubicBezTo>
                    <a:pt x="7486" y="2086"/>
                    <a:pt x="7486" y="2086"/>
                    <a:pt x="7486" y="2086"/>
                  </a:cubicBezTo>
                  <a:cubicBezTo>
                    <a:pt x="7472" y="2031"/>
                    <a:pt x="7459" y="1948"/>
                    <a:pt x="7445" y="1893"/>
                  </a:cubicBezTo>
                  <a:cubicBezTo>
                    <a:pt x="7390" y="1713"/>
                    <a:pt x="7390" y="1713"/>
                    <a:pt x="7390" y="1713"/>
                  </a:cubicBezTo>
                  <a:cubicBezTo>
                    <a:pt x="7362" y="1658"/>
                    <a:pt x="7334" y="1589"/>
                    <a:pt x="7307" y="1534"/>
                  </a:cubicBezTo>
                  <a:cubicBezTo>
                    <a:pt x="7224" y="1368"/>
                    <a:pt x="7224" y="1368"/>
                    <a:pt x="7224" y="1368"/>
                  </a:cubicBezTo>
                  <a:cubicBezTo>
                    <a:pt x="7182" y="1313"/>
                    <a:pt x="7141" y="1230"/>
                    <a:pt x="7099" y="1189"/>
                  </a:cubicBezTo>
                  <a:cubicBezTo>
                    <a:pt x="6989" y="1037"/>
                    <a:pt x="6989" y="1037"/>
                    <a:pt x="6989" y="1037"/>
                  </a:cubicBezTo>
                  <a:cubicBezTo>
                    <a:pt x="6934" y="981"/>
                    <a:pt x="6878" y="912"/>
                    <a:pt x="6823" y="857"/>
                  </a:cubicBezTo>
                  <a:cubicBezTo>
                    <a:pt x="6671" y="733"/>
                    <a:pt x="6671" y="733"/>
                    <a:pt x="6671" y="733"/>
                  </a:cubicBezTo>
                  <a:cubicBezTo>
                    <a:pt x="6478" y="581"/>
                    <a:pt x="6478" y="581"/>
                    <a:pt x="6354" y="512"/>
                  </a:cubicBezTo>
                  <a:cubicBezTo>
                    <a:pt x="6948" y="857"/>
                    <a:pt x="7169" y="1492"/>
                    <a:pt x="7169" y="2225"/>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03" name="Freeform 11"/>
            <p:cNvSpPr>
              <a:spLocks noChangeAspect="1"/>
            </p:cNvSpPr>
            <p:nvPr/>
          </p:nvSpPr>
          <p:spPr bwMode="auto">
            <a:xfrm>
              <a:off x="919" y="1156"/>
              <a:ext cx="1405" cy="2487"/>
            </a:xfrm>
            <a:custGeom>
              <a:avLst/>
              <a:gdLst>
                <a:gd name="T0" fmla="*/ 0 w 7308"/>
                <a:gd name="T1" fmla="*/ 0 h 11009"/>
                <a:gd name="T2" fmla="*/ 0 w 7308"/>
                <a:gd name="T3" fmla="*/ 0 h 11009"/>
                <a:gd name="T4" fmla="*/ 0 w 7308"/>
                <a:gd name="T5" fmla="*/ 0 h 11009"/>
                <a:gd name="T6" fmla="*/ 0 w 7308"/>
                <a:gd name="T7" fmla="*/ 0 h 11009"/>
                <a:gd name="T8" fmla="*/ 0 w 7308"/>
                <a:gd name="T9" fmla="*/ 0 h 11009"/>
                <a:gd name="T10" fmla="*/ 0 w 7308"/>
                <a:gd name="T11" fmla="*/ 0 h 11009"/>
                <a:gd name="T12" fmla="*/ 0 w 7308"/>
                <a:gd name="T13" fmla="*/ 0 h 11009"/>
                <a:gd name="T14" fmla="*/ 0 w 7308"/>
                <a:gd name="T15" fmla="*/ 0 h 11009"/>
                <a:gd name="T16" fmla="*/ 0 w 7308"/>
                <a:gd name="T17" fmla="*/ 0 h 11009"/>
                <a:gd name="T18" fmla="*/ 0 w 7308"/>
                <a:gd name="T19" fmla="*/ 0 h 11009"/>
                <a:gd name="T20" fmla="*/ 0 w 7308"/>
                <a:gd name="T21" fmla="*/ 0 h 11009"/>
                <a:gd name="T22" fmla="*/ 0 w 7308"/>
                <a:gd name="T23" fmla="*/ 0 h 11009"/>
                <a:gd name="T24" fmla="*/ 0 w 7308"/>
                <a:gd name="T25" fmla="*/ 0 h 11009"/>
                <a:gd name="T26" fmla="*/ 0 w 7308"/>
                <a:gd name="T27" fmla="*/ 0 h 11009"/>
                <a:gd name="T28" fmla="*/ 0 w 7308"/>
                <a:gd name="T29" fmla="*/ 0 h 11009"/>
                <a:gd name="T30" fmla="*/ 0 w 7308"/>
                <a:gd name="T31" fmla="*/ 0 h 11009"/>
                <a:gd name="T32" fmla="*/ 0 w 7308"/>
                <a:gd name="T33" fmla="*/ 0 h 11009"/>
                <a:gd name="T34" fmla="*/ 0 w 7308"/>
                <a:gd name="T35" fmla="*/ 0 h 11009"/>
                <a:gd name="T36" fmla="*/ 0 w 7308"/>
                <a:gd name="T37" fmla="*/ 0 h 11009"/>
                <a:gd name="T38" fmla="*/ 0 w 7308"/>
                <a:gd name="T39" fmla="*/ 0 h 11009"/>
                <a:gd name="T40" fmla="*/ 0 w 7308"/>
                <a:gd name="T41" fmla="*/ 0 h 11009"/>
                <a:gd name="T42" fmla="*/ 0 w 7308"/>
                <a:gd name="T43" fmla="*/ 0 h 11009"/>
                <a:gd name="T44" fmla="*/ 0 w 7308"/>
                <a:gd name="T45" fmla="*/ 0 h 11009"/>
                <a:gd name="T46" fmla="*/ 0 w 7308"/>
                <a:gd name="T47" fmla="*/ 0 h 11009"/>
                <a:gd name="T48" fmla="*/ 0 w 7308"/>
                <a:gd name="T49" fmla="*/ 0 h 11009"/>
                <a:gd name="T50" fmla="*/ 0 w 7308"/>
                <a:gd name="T51" fmla="*/ 0 h 11009"/>
                <a:gd name="T52" fmla="*/ 0 w 7308"/>
                <a:gd name="T53" fmla="*/ 0 h 11009"/>
                <a:gd name="T54" fmla="*/ 0 w 7308"/>
                <a:gd name="T55" fmla="*/ 0 h 11009"/>
                <a:gd name="T56" fmla="*/ 0 w 7308"/>
                <a:gd name="T57" fmla="*/ 0 h 11009"/>
                <a:gd name="T58" fmla="*/ 0 w 7308"/>
                <a:gd name="T59" fmla="*/ 0 h 11009"/>
                <a:gd name="T60" fmla="*/ 0 w 7308"/>
                <a:gd name="T61" fmla="*/ 0 h 11009"/>
                <a:gd name="T62" fmla="*/ 0 w 7308"/>
                <a:gd name="T63" fmla="*/ 0 h 11009"/>
                <a:gd name="T64" fmla="*/ 0 w 7308"/>
                <a:gd name="T65" fmla="*/ 0 h 11009"/>
                <a:gd name="T66" fmla="*/ 0 w 7308"/>
                <a:gd name="T67" fmla="*/ 0 h 11009"/>
                <a:gd name="T68" fmla="*/ 0 w 7308"/>
                <a:gd name="T69" fmla="*/ 0 h 11009"/>
                <a:gd name="T70" fmla="*/ 0 w 7308"/>
                <a:gd name="T71" fmla="*/ 0 h 11009"/>
                <a:gd name="T72" fmla="*/ 0 w 7308"/>
                <a:gd name="T73" fmla="*/ 0 h 11009"/>
                <a:gd name="T74" fmla="*/ 0 w 7308"/>
                <a:gd name="T75" fmla="*/ 0 h 11009"/>
                <a:gd name="T76" fmla="*/ 0 w 7308"/>
                <a:gd name="T77" fmla="*/ 0 h 11009"/>
                <a:gd name="T78" fmla="*/ 0 w 7308"/>
                <a:gd name="T79" fmla="*/ 0 h 11009"/>
                <a:gd name="T80" fmla="*/ 0 w 7308"/>
                <a:gd name="T81" fmla="*/ 0 h 11009"/>
                <a:gd name="T82" fmla="*/ 0 w 7308"/>
                <a:gd name="T83" fmla="*/ 0 h 11009"/>
                <a:gd name="T84" fmla="*/ 0 w 7308"/>
                <a:gd name="T85" fmla="*/ 0 h 11009"/>
                <a:gd name="T86" fmla="*/ 0 w 7308"/>
                <a:gd name="T87" fmla="*/ 0 h 11009"/>
                <a:gd name="T88" fmla="*/ 0 w 7308"/>
                <a:gd name="T89" fmla="*/ 0 h 11009"/>
                <a:gd name="T90" fmla="*/ 0 w 7308"/>
                <a:gd name="T91" fmla="*/ 0 h 11009"/>
                <a:gd name="T92" fmla="*/ 0 w 7308"/>
                <a:gd name="T93" fmla="*/ 0 h 11009"/>
                <a:gd name="T94" fmla="*/ 0 w 7308"/>
                <a:gd name="T95" fmla="*/ 0 h 11009"/>
                <a:gd name="T96" fmla="*/ 0 w 7308"/>
                <a:gd name="T97" fmla="*/ 0 h 11009"/>
                <a:gd name="T98" fmla="*/ 0 w 7308"/>
                <a:gd name="T99" fmla="*/ 0 h 11009"/>
                <a:gd name="T100" fmla="*/ 0 w 7308"/>
                <a:gd name="T101" fmla="*/ 0 h 11009"/>
                <a:gd name="T102" fmla="*/ 0 w 7308"/>
                <a:gd name="T103" fmla="*/ 0 h 1100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308"/>
                <a:gd name="T157" fmla="*/ 0 h 11009"/>
                <a:gd name="T158" fmla="*/ 7308 w 7308"/>
                <a:gd name="T159" fmla="*/ 11009 h 1100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308" h="11009">
                  <a:moveTo>
                    <a:pt x="6935" y="2224"/>
                  </a:moveTo>
                  <a:cubicBezTo>
                    <a:pt x="6935" y="3536"/>
                    <a:pt x="6908" y="5111"/>
                    <a:pt x="6673" y="7059"/>
                  </a:cubicBezTo>
                  <a:cubicBezTo>
                    <a:pt x="6535" y="8302"/>
                    <a:pt x="6935" y="9462"/>
                    <a:pt x="5264" y="10166"/>
                  </a:cubicBezTo>
                  <a:cubicBezTo>
                    <a:pt x="5209" y="10194"/>
                    <a:pt x="5139" y="10235"/>
                    <a:pt x="5084" y="10277"/>
                  </a:cubicBezTo>
                  <a:cubicBezTo>
                    <a:pt x="4822" y="10401"/>
                    <a:pt x="4255" y="10608"/>
                    <a:pt x="3758" y="10581"/>
                  </a:cubicBezTo>
                  <a:cubicBezTo>
                    <a:pt x="3730" y="10581"/>
                    <a:pt x="3730" y="10581"/>
                    <a:pt x="3730" y="10581"/>
                  </a:cubicBezTo>
                  <a:cubicBezTo>
                    <a:pt x="3730" y="10581"/>
                    <a:pt x="3730" y="10581"/>
                    <a:pt x="3730" y="10581"/>
                  </a:cubicBezTo>
                  <a:cubicBezTo>
                    <a:pt x="3716" y="10594"/>
                    <a:pt x="3716" y="10594"/>
                    <a:pt x="3716" y="10594"/>
                  </a:cubicBezTo>
                  <a:cubicBezTo>
                    <a:pt x="3551" y="10663"/>
                    <a:pt x="1285" y="11009"/>
                    <a:pt x="649" y="9407"/>
                  </a:cubicBezTo>
                  <a:cubicBezTo>
                    <a:pt x="553" y="9144"/>
                    <a:pt x="0" y="2984"/>
                    <a:pt x="359" y="2045"/>
                  </a:cubicBezTo>
                  <a:cubicBezTo>
                    <a:pt x="1064" y="166"/>
                    <a:pt x="4670" y="636"/>
                    <a:pt x="5070" y="1824"/>
                  </a:cubicBezTo>
                  <a:cubicBezTo>
                    <a:pt x="5139" y="2031"/>
                    <a:pt x="5264" y="5498"/>
                    <a:pt x="5264" y="5539"/>
                  </a:cubicBezTo>
                  <a:cubicBezTo>
                    <a:pt x="5291" y="6437"/>
                    <a:pt x="5291" y="6437"/>
                    <a:pt x="5098" y="7086"/>
                  </a:cubicBezTo>
                  <a:cubicBezTo>
                    <a:pt x="5084" y="7114"/>
                    <a:pt x="5015" y="7362"/>
                    <a:pt x="5084" y="7639"/>
                  </a:cubicBezTo>
                  <a:cubicBezTo>
                    <a:pt x="5236" y="8246"/>
                    <a:pt x="5789" y="8688"/>
                    <a:pt x="5789" y="9365"/>
                  </a:cubicBezTo>
                  <a:cubicBezTo>
                    <a:pt x="5789" y="9821"/>
                    <a:pt x="5443" y="10056"/>
                    <a:pt x="5264" y="10166"/>
                  </a:cubicBezTo>
                  <a:cubicBezTo>
                    <a:pt x="6935" y="9462"/>
                    <a:pt x="6535" y="8302"/>
                    <a:pt x="6673" y="7059"/>
                  </a:cubicBezTo>
                  <a:cubicBezTo>
                    <a:pt x="6908" y="5111"/>
                    <a:pt x="6935" y="3536"/>
                    <a:pt x="6935" y="2224"/>
                  </a:cubicBezTo>
                  <a:cubicBezTo>
                    <a:pt x="6935" y="1492"/>
                    <a:pt x="6714" y="857"/>
                    <a:pt x="6120" y="512"/>
                  </a:cubicBezTo>
                  <a:cubicBezTo>
                    <a:pt x="6065" y="498"/>
                    <a:pt x="6010" y="456"/>
                    <a:pt x="5955" y="429"/>
                  </a:cubicBezTo>
                  <a:cubicBezTo>
                    <a:pt x="5885" y="401"/>
                    <a:pt x="5789" y="360"/>
                    <a:pt x="5720" y="332"/>
                  </a:cubicBezTo>
                  <a:cubicBezTo>
                    <a:pt x="5554" y="263"/>
                    <a:pt x="5554" y="263"/>
                    <a:pt x="5554" y="263"/>
                  </a:cubicBezTo>
                  <a:cubicBezTo>
                    <a:pt x="5499" y="249"/>
                    <a:pt x="5416" y="221"/>
                    <a:pt x="5361" y="208"/>
                  </a:cubicBezTo>
                  <a:cubicBezTo>
                    <a:pt x="5195" y="166"/>
                    <a:pt x="5195" y="166"/>
                    <a:pt x="5195" y="166"/>
                  </a:cubicBezTo>
                  <a:cubicBezTo>
                    <a:pt x="5139" y="152"/>
                    <a:pt x="5070" y="139"/>
                    <a:pt x="5029" y="125"/>
                  </a:cubicBezTo>
                  <a:cubicBezTo>
                    <a:pt x="4863" y="97"/>
                    <a:pt x="4863" y="97"/>
                    <a:pt x="4863" y="97"/>
                  </a:cubicBezTo>
                  <a:cubicBezTo>
                    <a:pt x="4822" y="83"/>
                    <a:pt x="4753" y="70"/>
                    <a:pt x="4711" y="70"/>
                  </a:cubicBezTo>
                  <a:cubicBezTo>
                    <a:pt x="4559" y="42"/>
                    <a:pt x="4559" y="42"/>
                    <a:pt x="4559" y="42"/>
                  </a:cubicBezTo>
                  <a:cubicBezTo>
                    <a:pt x="4504" y="42"/>
                    <a:pt x="4449" y="42"/>
                    <a:pt x="4393" y="28"/>
                  </a:cubicBezTo>
                  <a:cubicBezTo>
                    <a:pt x="4241" y="14"/>
                    <a:pt x="4241" y="14"/>
                    <a:pt x="4241" y="14"/>
                  </a:cubicBezTo>
                  <a:cubicBezTo>
                    <a:pt x="4200" y="14"/>
                    <a:pt x="4145" y="14"/>
                    <a:pt x="4089" y="14"/>
                  </a:cubicBezTo>
                  <a:cubicBezTo>
                    <a:pt x="3938" y="0"/>
                    <a:pt x="3938" y="0"/>
                    <a:pt x="3938" y="0"/>
                  </a:cubicBezTo>
                  <a:cubicBezTo>
                    <a:pt x="3896" y="0"/>
                    <a:pt x="3827" y="0"/>
                    <a:pt x="3786" y="0"/>
                  </a:cubicBezTo>
                  <a:cubicBezTo>
                    <a:pt x="3634" y="0"/>
                    <a:pt x="3634" y="0"/>
                    <a:pt x="3634" y="0"/>
                  </a:cubicBezTo>
                  <a:cubicBezTo>
                    <a:pt x="3592" y="0"/>
                    <a:pt x="3523" y="0"/>
                    <a:pt x="3482" y="0"/>
                  </a:cubicBezTo>
                  <a:cubicBezTo>
                    <a:pt x="3330" y="14"/>
                    <a:pt x="3330" y="14"/>
                    <a:pt x="3330" y="14"/>
                  </a:cubicBezTo>
                  <a:cubicBezTo>
                    <a:pt x="3274" y="14"/>
                    <a:pt x="3219" y="14"/>
                    <a:pt x="3164" y="28"/>
                  </a:cubicBezTo>
                  <a:cubicBezTo>
                    <a:pt x="2998" y="42"/>
                    <a:pt x="2998" y="42"/>
                    <a:pt x="2998" y="42"/>
                  </a:cubicBezTo>
                  <a:cubicBezTo>
                    <a:pt x="2957" y="42"/>
                    <a:pt x="2888" y="56"/>
                    <a:pt x="2832" y="56"/>
                  </a:cubicBezTo>
                  <a:cubicBezTo>
                    <a:pt x="2667" y="83"/>
                    <a:pt x="2667" y="83"/>
                    <a:pt x="2667" y="83"/>
                  </a:cubicBezTo>
                  <a:cubicBezTo>
                    <a:pt x="2418" y="125"/>
                    <a:pt x="2238" y="166"/>
                    <a:pt x="1976" y="249"/>
                  </a:cubicBezTo>
                  <a:cubicBezTo>
                    <a:pt x="1796" y="304"/>
                    <a:pt x="1796" y="304"/>
                    <a:pt x="1796" y="304"/>
                  </a:cubicBezTo>
                  <a:cubicBezTo>
                    <a:pt x="1672" y="360"/>
                    <a:pt x="1492" y="429"/>
                    <a:pt x="1326" y="539"/>
                  </a:cubicBezTo>
                  <a:cubicBezTo>
                    <a:pt x="1161" y="636"/>
                    <a:pt x="1161" y="636"/>
                    <a:pt x="1161" y="636"/>
                  </a:cubicBezTo>
                  <a:cubicBezTo>
                    <a:pt x="1078" y="705"/>
                    <a:pt x="981" y="774"/>
                    <a:pt x="912" y="843"/>
                  </a:cubicBezTo>
                  <a:cubicBezTo>
                    <a:pt x="774" y="981"/>
                    <a:pt x="774" y="981"/>
                    <a:pt x="774" y="981"/>
                  </a:cubicBezTo>
                  <a:cubicBezTo>
                    <a:pt x="732" y="1036"/>
                    <a:pt x="663" y="1105"/>
                    <a:pt x="622" y="1175"/>
                  </a:cubicBezTo>
                  <a:cubicBezTo>
                    <a:pt x="511" y="1326"/>
                    <a:pt x="511" y="1326"/>
                    <a:pt x="511" y="1326"/>
                  </a:cubicBezTo>
                  <a:cubicBezTo>
                    <a:pt x="484" y="1382"/>
                    <a:pt x="442" y="1465"/>
                    <a:pt x="415" y="1520"/>
                  </a:cubicBezTo>
                  <a:cubicBezTo>
                    <a:pt x="346" y="1686"/>
                    <a:pt x="346" y="1686"/>
                    <a:pt x="346" y="1686"/>
                  </a:cubicBezTo>
                  <a:cubicBezTo>
                    <a:pt x="318" y="1741"/>
                    <a:pt x="290" y="1824"/>
                    <a:pt x="276" y="1879"/>
                  </a:cubicBezTo>
                  <a:cubicBezTo>
                    <a:pt x="235" y="2058"/>
                    <a:pt x="235" y="2058"/>
                    <a:pt x="235" y="2058"/>
                  </a:cubicBezTo>
                  <a:cubicBezTo>
                    <a:pt x="221" y="2114"/>
                    <a:pt x="207" y="2197"/>
                    <a:pt x="207" y="2252"/>
                  </a:cubicBezTo>
                  <a:cubicBezTo>
                    <a:pt x="180" y="2445"/>
                    <a:pt x="180" y="2445"/>
                    <a:pt x="180" y="2445"/>
                  </a:cubicBezTo>
                  <a:cubicBezTo>
                    <a:pt x="180" y="2500"/>
                    <a:pt x="180" y="2583"/>
                    <a:pt x="180" y="2639"/>
                  </a:cubicBezTo>
                  <a:cubicBezTo>
                    <a:pt x="180" y="2846"/>
                    <a:pt x="180" y="2846"/>
                    <a:pt x="180" y="2846"/>
                  </a:cubicBezTo>
                  <a:cubicBezTo>
                    <a:pt x="180" y="2901"/>
                    <a:pt x="180" y="2984"/>
                    <a:pt x="180" y="3053"/>
                  </a:cubicBezTo>
                  <a:cubicBezTo>
                    <a:pt x="180" y="3260"/>
                    <a:pt x="180" y="3260"/>
                    <a:pt x="180" y="3260"/>
                  </a:cubicBezTo>
                  <a:cubicBezTo>
                    <a:pt x="180" y="3315"/>
                    <a:pt x="180" y="3412"/>
                    <a:pt x="180" y="3467"/>
                  </a:cubicBezTo>
                  <a:cubicBezTo>
                    <a:pt x="180" y="3688"/>
                    <a:pt x="180" y="3688"/>
                    <a:pt x="180" y="3688"/>
                  </a:cubicBezTo>
                  <a:cubicBezTo>
                    <a:pt x="194" y="3757"/>
                    <a:pt x="194" y="3840"/>
                    <a:pt x="194" y="3909"/>
                  </a:cubicBezTo>
                  <a:cubicBezTo>
                    <a:pt x="194" y="4130"/>
                    <a:pt x="194" y="4130"/>
                    <a:pt x="194" y="4130"/>
                  </a:cubicBezTo>
                  <a:cubicBezTo>
                    <a:pt x="194" y="4199"/>
                    <a:pt x="194" y="4296"/>
                    <a:pt x="207" y="4365"/>
                  </a:cubicBezTo>
                  <a:cubicBezTo>
                    <a:pt x="207" y="4600"/>
                    <a:pt x="207" y="4600"/>
                    <a:pt x="207" y="4600"/>
                  </a:cubicBezTo>
                  <a:cubicBezTo>
                    <a:pt x="221" y="4669"/>
                    <a:pt x="221" y="4766"/>
                    <a:pt x="221" y="4835"/>
                  </a:cubicBezTo>
                  <a:cubicBezTo>
                    <a:pt x="235" y="5083"/>
                    <a:pt x="235" y="5083"/>
                    <a:pt x="235" y="5083"/>
                  </a:cubicBezTo>
                  <a:cubicBezTo>
                    <a:pt x="235" y="5152"/>
                    <a:pt x="249" y="5249"/>
                    <a:pt x="249" y="5332"/>
                  </a:cubicBezTo>
                  <a:cubicBezTo>
                    <a:pt x="263" y="5581"/>
                    <a:pt x="263" y="5581"/>
                    <a:pt x="263" y="5581"/>
                  </a:cubicBezTo>
                  <a:cubicBezTo>
                    <a:pt x="276" y="5650"/>
                    <a:pt x="276" y="5760"/>
                    <a:pt x="290" y="5829"/>
                  </a:cubicBezTo>
                  <a:cubicBezTo>
                    <a:pt x="304" y="6092"/>
                    <a:pt x="304" y="6092"/>
                    <a:pt x="304" y="6092"/>
                  </a:cubicBezTo>
                  <a:cubicBezTo>
                    <a:pt x="318" y="6175"/>
                    <a:pt x="318" y="6285"/>
                    <a:pt x="332" y="6368"/>
                  </a:cubicBezTo>
                  <a:cubicBezTo>
                    <a:pt x="359" y="6644"/>
                    <a:pt x="359" y="6644"/>
                    <a:pt x="359" y="6644"/>
                  </a:cubicBezTo>
                  <a:cubicBezTo>
                    <a:pt x="359" y="6727"/>
                    <a:pt x="373" y="6838"/>
                    <a:pt x="387" y="6920"/>
                  </a:cubicBezTo>
                  <a:cubicBezTo>
                    <a:pt x="415" y="7197"/>
                    <a:pt x="415" y="7197"/>
                    <a:pt x="415" y="7197"/>
                  </a:cubicBezTo>
                  <a:cubicBezTo>
                    <a:pt x="428" y="7280"/>
                    <a:pt x="442" y="7404"/>
                    <a:pt x="456" y="7487"/>
                  </a:cubicBezTo>
                  <a:cubicBezTo>
                    <a:pt x="470" y="7694"/>
                    <a:pt x="470" y="7694"/>
                    <a:pt x="470" y="7694"/>
                  </a:cubicBezTo>
                  <a:cubicBezTo>
                    <a:pt x="484" y="7777"/>
                    <a:pt x="484" y="7777"/>
                    <a:pt x="484" y="7777"/>
                  </a:cubicBezTo>
                  <a:cubicBezTo>
                    <a:pt x="484" y="7998"/>
                    <a:pt x="484" y="7998"/>
                    <a:pt x="484" y="7998"/>
                  </a:cubicBezTo>
                  <a:cubicBezTo>
                    <a:pt x="497" y="8067"/>
                    <a:pt x="497" y="8150"/>
                    <a:pt x="497" y="8219"/>
                  </a:cubicBezTo>
                  <a:cubicBezTo>
                    <a:pt x="497" y="8440"/>
                    <a:pt x="497" y="8440"/>
                    <a:pt x="497" y="8440"/>
                  </a:cubicBezTo>
                  <a:cubicBezTo>
                    <a:pt x="511" y="8495"/>
                    <a:pt x="511" y="8592"/>
                    <a:pt x="511" y="8647"/>
                  </a:cubicBezTo>
                  <a:cubicBezTo>
                    <a:pt x="525" y="8868"/>
                    <a:pt x="525" y="8868"/>
                    <a:pt x="525" y="8868"/>
                  </a:cubicBezTo>
                  <a:cubicBezTo>
                    <a:pt x="539" y="8937"/>
                    <a:pt x="553" y="9020"/>
                    <a:pt x="567" y="9089"/>
                  </a:cubicBezTo>
                  <a:cubicBezTo>
                    <a:pt x="622" y="9296"/>
                    <a:pt x="622" y="9296"/>
                    <a:pt x="622" y="9296"/>
                  </a:cubicBezTo>
                  <a:cubicBezTo>
                    <a:pt x="636" y="9365"/>
                    <a:pt x="677" y="9462"/>
                    <a:pt x="705" y="9531"/>
                  </a:cubicBezTo>
                  <a:cubicBezTo>
                    <a:pt x="788" y="9697"/>
                    <a:pt x="788" y="9697"/>
                    <a:pt x="788" y="9697"/>
                  </a:cubicBezTo>
                  <a:cubicBezTo>
                    <a:pt x="843" y="9780"/>
                    <a:pt x="912" y="9876"/>
                    <a:pt x="967" y="9945"/>
                  </a:cubicBezTo>
                  <a:cubicBezTo>
                    <a:pt x="1105" y="10083"/>
                    <a:pt x="1105" y="10083"/>
                    <a:pt x="1105" y="10083"/>
                  </a:cubicBezTo>
                  <a:cubicBezTo>
                    <a:pt x="1299" y="10235"/>
                    <a:pt x="1326" y="10263"/>
                    <a:pt x="1492" y="10360"/>
                  </a:cubicBezTo>
                  <a:cubicBezTo>
                    <a:pt x="1658" y="10443"/>
                    <a:pt x="1658" y="10443"/>
                    <a:pt x="1658" y="10443"/>
                  </a:cubicBezTo>
                  <a:cubicBezTo>
                    <a:pt x="1727" y="10470"/>
                    <a:pt x="1810" y="10512"/>
                    <a:pt x="1865" y="10539"/>
                  </a:cubicBezTo>
                  <a:cubicBezTo>
                    <a:pt x="2031" y="10594"/>
                    <a:pt x="2031" y="10594"/>
                    <a:pt x="2031" y="10594"/>
                  </a:cubicBezTo>
                  <a:cubicBezTo>
                    <a:pt x="2086" y="10608"/>
                    <a:pt x="2169" y="10636"/>
                    <a:pt x="2224" y="10650"/>
                  </a:cubicBezTo>
                  <a:cubicBezTo>
                    <a:pt x="2376" y="10691"/>
                    <a:pt x="2376" y="10691"/>
                    <a:pt x="2376" y="10691"/>
                  </a:cubicBezTo>
                  <a:cubicBezTo>
                    <a:pt x="2432" y="10705"/>
                    <a:pt x="2487" y="10719"/>
                    <a:pt x="2542" y="10733"/>
                  </a:cubicBezTo>
                  <a:cubicBezTo>
                    <a:pt x="2694" y="10760"/>
                    <a:pt x="2694" y="10760"/>
                    <a:pt x="2694" y="10760"/>
                  </a:cubicBezTo>
                  <a:cubicBezTo>
                    <a:pt x="2736" y="10774"/>
                    <a:pt x="2805" y="10774"/>
                    <a:pt x="2846" y="10788"/>
                  </a:cubicBezTo>
                  <a:cubicBezTo>
                    <a:pt x="2984" y="10802"/>
                    <a:pt x="2984" y="10802"/>
                    <a:pt x="2984" y="10802"/>
                  </a:cubicBezTo>
                  <a:cubicBezTo>
                    <a:pt x="3040" y="10815"/>
                    <a:pt x="3095" y="10815"/>
                    <a:pt x="3136" y="10815"/>
                  </a:cubicBezTo>
                  <a:cubicBezTo>
                    <a:pt x="3274" y="10829"/>
                    <a:pt x="3274" y="10829"/>
                    <a:pt x="3274" y="10829"/>
                  </a:cubicBezTo>
                  <a:cubicBezTo>
                    <a:pt x="3316" y="10829"/>
                    <a:pt x="3371" y="10843"/>
                    <a:pt x="3413" y="10843"/>
                  </a:cubicBezTo>
                  <a:cubicBezTo>
                    <a:pt x="3551" y="10843"/>
                    <a:pt x="3551" y="10843"/>
                    <a:pt x="3551" y="10843"/>
                  </a:cubicBezTo>
                  <a:cubicBezTo>
                    <a:pt x="3592" y="10843"/>
                    <a:pt x="3647" y="10857"/>
                    <a:pt x="3689" y="10857"/>
                  </a:cubicBezTo>
                  <a:cubicBezTo>
                    <a:pt x="3827" y="10843"/>
                    <a:pt x="3827" y="10843"/>
                    <a:pt x="3827" y="10843"/>
                  </a:cubicBezTo>
                  <a:cubicBezTo>
                    <a:pt x="3868" y="10843"/>
                    <a:pt x="3924" y="10843"/>
                    <a:pt x="3965" y="10843"/>
                  </a:cubicBezTo>
                  <a:cubicBezTo>
                    <a:pt x="4103" y="10843"/>
                    <a:pt x="4103" y="10843"/>
                    <a:pt x="4103" y="10843"/>
                  </a:cubicBezTo>
                  <a:cubicBezTo>
                    <a:pt x="4159" y="10843"/>
                    <a:pt x="4214" y="10829"/>
                    <a:pt x="4255" y="10829"/>
                  </a:cubicBezTo>
                  <a:cubicBezTo>
                    <a:pt x="4407" y="10815"/>
                    <a:pt x="4407" y="10815"/>
                    <a:pt x="4407" y="10815"/>
                  </a:cubicBezTo>
                  <a:cubicBezTo>
                    <a:pt x="4449" y="10815"/>
                    <a:pt x="4504" y="10802"/>
                    <a:pt x="4559" y="10802"/>
                  </a:cubicBezTo>
                  <a:cubicBezTo>
                    <a:pt x="4725" y="10774"/>
                    <a:pt x="4725" y="10774"/>
                    <a:pt x="4725" y="10774"/>
                  </a:cubicBezTo>
                  <a:cubicBezTo>
                    <a:pt x="5209" y="10677"/>
                    <a:pt x="5485" y="10594"/>
                    <a:pt x="5844" y="10429"/>
                  </a:cubicBezTo>
                  <a:cubicBezTo>
                    <a:pt x="6024" y="10332"/>
                    <a:pt x="6024" y="10332"/>
                    <a:pt x="6024" y="10332"/>
                  </a:cubicBezTo>
                  <a:cubicBezTo>
                    <a:pt x="6217" y="10208"/>
                    <a:pt x="6259" y="10180"/>
                    <a:pt x="6424" y="10028"/>
                  </a:cubicBezTo>
                  <a:cubicBezTo>
                    <a:pt x="6549" y="9876"/>
                    <a:pt x="6549" y="9876"/>
                    <a:pt x="6549" y="9876"/>
                  </a:cubicBezTo>
                  <a:cubicBezTo>
                    <a:pt x="6604" y="9793"/>
                    <a:pt x="6673" y="9683"/>
                    <a:pt x="6728" y="9600"/>
                  </a:cubicBezTo>
                  <a:cubicBezTo>
                    <a:pt x="6811" y="9420"/>
                    <a:pt x="6811" y="9420"/>
                    <a:pt x="6811" y="9420"/>
                  </a:cubicBezTo>
                  <a:cubicBezTo>
                    <a:pt x="6825" y="9338"/>
                    <a:pt x="6853" y="9241"/>
                    <a:pt x="6880" y="9172"/>
                  </a:cubicBezTo>
                  <a:cubicBezTo>
                    <a:pt x="6922" y="8965"/>
                    <a:pt x="6922" y="8965"/>
                    <a:pt x="6922" y="8965"/>
                  </a:cubicBezTo>
                  <a:cubicBezTo>
                    <a:pt x="6922" y="8896"/>
                    <a:pt x="6935" y="8799"/>
                    <a:pt x="6935" y="8730"/>
                  </a:cubicBezTo>
                  <a:cubicBezTo>
                    <a:pt x="6963" y="8523"/>
                    <a:pt x="6963" y="8523"/>
                    <a:pt x="6963" y="8523"/>
                  </a:cubicBezTo>
                  <a:cubicBezTo>
                    <a:pt x="6963" y="8454"/>
                    <a:pt x="6963" y="8357"/>
                    <a:pt x="6963" y="8288"/>
                  </a:cubicBezTo>
                  <a:cubicBezTo>
                    <a:pt x="6977" y="8081"/>
                    <a:pt x="6977" y="8081"/>
                    <a:pt x="6977" y="8081"/>
                  </a:cubicBezTo>
                  <a:cubicBezTo>
                    <a:pt x="6977" y="8012"/>
                    <a:pt x="6977" y="7929"/>
                    <a:pt x="6977" y="7860"/>
                  </a:cubicBezTo>
                  <a:cubicBezTo>
                    <a:pt x="6991" y="7652"/>
                    <a:pt x="6991" y="7652"/>
                    <a:pt x="6991" y="7652"/>
                  </a:cubicBezTo>
                  <a:cubicBezTo>
                    <a:pt x="7018" y="7501"/>
                    <a:pt x="7018" y="7501"/>
                    <a:pt x="7018" y="7501"/>
                  </a:cubicBezTo>
                  <a:cubicBezTo>
                    <a:pt x="7046" y="7210"/>
                    <a:pt x="7046" y="7210"/>
                    <a:pt x="7046" y="7210"/>
                  </a:cubicBezTo>
                  <a:cubicBezTo>
                    <a:pt x="7060" y="7128"/>
                    <a:pt x="7074" y="7017"/>
                    <a:pt x="7087" y="6920"/>
                  </a:cubicBezTo>
                  <a:cubicBezTo>
                    <a:pt x="7115" y="6644"/>
                    <a:pt x="7115" y="6644"/>
                    <a:pt x="7115" y="6644"/>
                  </a:cubicBezTo>
                  <a:cubicBezTo>
                    <a:pt x="7115" y="6561"/>
                    <a:pt x="7129" y="6465"/>
                    <a:pt x="7143" y="6382"/>
                  </a:cubicBezTo>
                  <a:cubicBezTo>
                    <a:pt x="7157" y="6105"/>
                    <a:pt x="7157" y="6105"/>
                    <a:pt x="7157" y="6105"/>
                  </a:cubicBezTo>
                  <a:cubicBezTo>
                    <a:pt x="7170" y="6036"/>
                    <a:pt x="7184" y="5926"/>
                    <a:pt x="7184" y="5843"/>
                  </a:cubicBezTo>
                  <a:cubicBezTo>
                    <a:pt x="7212" y="5594"/>
                    <a:pt x="7212" y="5594"/>
                    <a:pt x="7212" y="5594"/>
                  </a:cubicBezTo>
                  <a:cubicBezTo>
                    <a:pt x="7212" y="5512"/>
                    <a:pt x="7212" y="5415"/>
                    <a:pt x="7226" y="5332"/>
                  </a:cubicBezTo>
                  <a:cubicBezTo>
                    <a:pt x="7239" y="5083"/>
                    <a:pt x="7239" y="5083"/>
                    <a:pt x="7239" y="5083"/>
                  </a:cubicBezTo>
                  <a:cubicBezTo>
                    <a:pt x="7239" y="5014"/>
                    <a:pt x="7253" y="4918"/>
                    <a:pt x="7253" y="4849"/>
                  </a:cubicBezTo>
                  <a:cubicBezTo>
                    <a:pt x="7267" y="4614"/>
                    <a:pt x="7267" y="4614"/>
                    <a:pt x="7267" y="4614"/>
                  </a:cubicBezTo>
                  <a:cubicBezTo>
                    <a:pt x="7267" y="4545"/>
                    <a:pt x="7267" y="4448"/>
                    <a:pt x="7267" y="4379"/>
                  </a:cubicBezTo>
                  <a:cubicBezTo>
                    <a:pt x="7281" y="4144"/>
                    <a:pt x="7281" y="4144"/>
                    <a:pt x="7281" y="4144"/>
                  </a:cubicBezTo>
                  <a:cubicBezTo>
                    <a:pt x="7281" y="4075"/>
                    <a:pt x="7281" y="3992"/>
                    <a:pt x="7281" y="3923"/>
                  </a:cubicBezTo>
                  <a:cubicBezTo>
                    <a:pt x="7295" y="3702"/>
                    <a:pt x="7295" y="3702"/>
                    <a:pt x="7295" y="3702"/>
                  </a:cubicBezTo>
                  <a:cubicBezTo>
                    <a:pt x="7295" y="3633"/>
                    <a:pt x="7295" y="3550"/>
                    <a:pt x="7295" y="3481"/>
                  </a:cubicBezTo>
                  <a:cubicBezTo>
                    <a:pt x="7295" y="3274"/>
                    <a:pt x="7295" y="3274"/>
                    <a:pt x="7295" y="3274"/>
                  </a:cubicBezTo>
                  <a:cubicBezTo>
                    <a:pt x="7295" y="3205"/>
                    <a:pt x="7295" y="3122"/>
                    <a:pt x="7295" y="3053"/>
                  </a:cubicBezTo>
                  <a:cubicBezTo>
                    <a:pt x="7308" y="2860"/>
                    <a:pt x="7308" y="2860"/>
                    <a:pt x="7308" y="2860"/>
                  </a:cubicBezTo>
                  <a:cubicBezTo>
                    <a:pt x="7308" y="2791"/>
                    <a:pt x="7308" y="2708"/>
                    <a:pt x="7308" y="2652"/>
                  </a:cubicBezTo>
                  <a:cubicBezTo>
                    <a:pt x="7295" y="2459"/>
                    <a:pt x="7295" y="2459"/>
                    <a:pt x="7295" y="2459"/>
                  </a:cubicBezTo>
                  <a:cubicBezTo>
                    <a:pt x="7295" y="2404"/>
                    <a:pt x="7281" y="2335"/>
                    <a:pt x="7281" y="2266"/>
                  </a:cubicBezTo>
                  <a:cubicBezTo>
                    <a:pt x="7253" y="2086"/>
                    <a:pt x="7253" y="2086"/>
                    <a:pt x="7253" y="2086"/>
                  </a:cubicBezTo>
                  <a:cubicBezTo>
                    <a:pt x="7239" y="2031"/>
                    <a:pt x="7226" y="1948"/>
                    <a:pt x="7212" y="1893"/>
                  </a:cubicBezTo>
                  <a:cubicBezTo>
                    <a:pt x="7157" y="1713"/>
                    <a:pt x="7157" y="1713"/>
                    <a:pt x="7157" y="1713"/>
                  </a:cubicBezTo>
                  <a:cubicBezTo>
                    <a:pt x="7129" y="1658"/>
                    <a:pt x="7101" y="1589"/>
                    <a:pt x="7074" y="1534"/>
                  </a:cubicBezTo>
                  <a:cubicBezTo>
                    <a:pt x="6991" y="1368"/>
                    <a:pt x="6991" y="1368"/>
                    <a:pt x="6991" y="1368"/>
                  </a:cubicBezTo>
                  <a:cubicBezTo>
                    <a:pt x="6949" y="1313"/>
                    <a:pt x="6908" y="1230"/>
                    <a:pt x="6866" y="1188"/>
                  </a:cubicBezTo>
                  <a:cubicBezTo>
                    <a:pt x="6756" y="1036"/>
                    <a:pt x="6756" y="1036"/>
                    <a:pt x="6756" y="1036"/>
                  </a:cubicBezTo>
                  <a:cubicBezTo>
                    <a:pt x="6701" y="981"/>
                    <a:pt x="6645" y="912"/>
                    <a:pt x="6590" y="857"/>
                  </a:cubicBezTo>
                  <a:cubicBezTo>
                    <a:pt x="6438" y="733"/>
                    <a:pt x="6438" y="733"/>
                    <a:pt x="6438" y="733"/>
                  </a:cubicBezTo>
                  <a:cubicBezTo>
                    <a:pt x="6245" y="581"/>
                    <a:pt x="6245" y="581"/>
                    <a:pt x="6120" y="512"/>
                  </a:cubicBezTo>
                  <a:cubicBezTo>
                    <a:pt x="6714" y="857"/>
                    <a:pt x="6935" y="1492"/>
                    <a:pt x="6935" y="222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04" name="Freeform 12"/>
            <p:cNvSpPr>
              <a:spLocks noChangeAspect="1"/>
            </p:cNvSpPr>
            <p:nvPr/>
          </p:nvSpPr>
          <p:spPr bwMode="auto">
            <a:xfrm>
              <a:off x="898" y="1156"/>
              <a:ext cx="1354" cy="2240"/>
            </a:xfrm>
            <a:custGeom>
              <a:avLst/>
              <a:gdLst>
                <a:gd name="T0" fmla="*/ 0 w 7041"/>
                <a:gd name="T1" fmla="*/ 0 h 9917"/>
                <a:gd name="T2" fmla="*/ 0 w 7041"/>
                <a:gd name="T3" fmla="*/ 0 h 9917"/>
                <a:gd name="T4" fmla="*/ 0 w 7041"/>
                <a:gd name="T5" fmla="*/ 0 h 9917"/>
                <a:gd name="T6" fmla="*/ 0 w 7041"/>
                <a:gd name="T7" fmla="*/ 0 h 9917"/>
                <a:gd name="T8" fmla="*/ 0 w 7041"/>
                <a:gd name="T9" fmla="*/ 0 h 9917"/>
                <a:gd name="T10" fmla="*/ 0 w 7041"/>
                <a:gd name="T11" fmla="*/ 0 h 9917"/>
                <a:gd name="T12" fmla="*/ 0 w 7041"/>
                <a:gd name="T13" fmla="*/ 0 h 9917"/>
                <a:gd name="T14" fmla="*/ 0 w 7041"/>
                <a:gd name="T15" fmla="*/ 0 h 9917"/>
                <a:gd name="T16" fmla="*/ 0 w 7041"/>
                <a:gd name="T17" fmla="*/ 0 h 9917"/>
                <a:gd name="T18" fmla="*/ 0 w 7041"/>
                <a:gd name="T19" fmla="*/ 0 h 9917"/>
                <a:gd name="T20" fmla="*/ 0 w 7041"/>
                <a:gd name="T21" fmla="*/ 0 h 9917"/>
                <a:gd name="T22" fmla="*/ 0 w 7041"/>
                <a:gd name="T23" fmla="*/ 0 h 9917"/>
                <a:gd name="T24" fmla="*/ 0 w 7041"/>
                <a:gd name="T25" fmla="*/ 0 h 9917"/>
                <a:gd name="T26" fmla="*/ 0 w 7041"/>
                <a:gd name="T27" fmla="*/ 0 h 9917"/>
                <a:gd name="T28" fmla="*/ 0 w 7041"/>
                <a:gd name="T29" fmla="*/ 0 h 9917"/>
                <a:gd name="T30" fmla="*/ 0 w 7041"/>
                <a:gd name="T31" fmla="*/ 0 h 9917"/>
                <a:gd name="T32" fmla="*/ 0 w 7041"/>
                <a:gd name="T33" fmla="*/ 0 h 9917"/>
                <a:gd name="T34" fmla="*/ 0 w 7041"/>
                <a:gd name="T35" fmla="*/ 0 h 9917"/>
                <a:gd name="T36" fmla="*/ 0 w 7041"/>
                <a:gd name="T37" fmla="*/ 0 h 9917"/>
                <a:gd name="T38" fmla="*/ 0 w 7041"/>
                <a:gd name="T39" fmla="*/ 0 h 9917"/>
                <a:gd name="T40" fmla="*/ 0 w 7041"/>
                <a:gd name="T41" fmla="*/ 0 h 9917"/>
                <a:gd name="T42" fmla="*/ 0 w 7041"/>
                <a:gd name="T43" fmla="*/ 0 h 9917"/>
                <a:gd name="T44" fmla="*/ 0 w 7041"/>
                <a:gd name="T45" fmla="*/ 0 h 9917"/>
                <a:gd name="T46" fmla="*/ 0 w 7041"/>
                <a:gd name="T47" fmla="*/ 0 h 9917"/>
                <a:gd name="T48" fmla="*/ 0 w 7041"/>
                <a:gd name="T49" fmla="*/ 0 h 9917"/>
                <a:gd name="T50" fmla="*/ 0 w 7041"/>
                <a:gd name="T51" fmla="*/ 0 h 9917"/>
                <a:gd name="T52" fmla="*/ 0 w 7041"/>
                <a:gd name="T53" fmla="*/ 0 h 9917"/>
                <a:gd name="T54" fmla="*/ 0 w 7041"/>
                <a:gd name="T55" fmla="*/ 0 h 9917"/>
                <a:gd name="T56" fmla="*/ 0 w 7041"/>
                <a:gd name="T57" fmla="*/ 0 h 9917"/>
                <a:gd name="T58" fmla="*/ 0 w 7041"/>
                <a:gd name="T59" fmla="*/ 0 h 9917"/>
                <a:gd name="T60" fmla="*/ 0 w 7041"/>
                <a:gd name="T61" fmla="*/ 0 h 9917"/>
                <a:gd name="T62" fmla="*/ 0 w 7041"/>
                <a:gd name="T63" fmla="*/ 0 h 9917"/>
                <a:gd name="T64" fmla="*/ 0 w 7041"/>
                <a:gd name="T65" fmla="*/ 0 h 9917"/>
                <a:gd name="T66" fmla="*/ 0 w 7041"/>
                <a:gd name="T67" fmla="*/ 0 h 9917"/>
                <a:gd name="T68" fmla="*/ 0 w 7041"/>
                <a:gd name="T69" fmla="*/ 0 h 9917"/>
                <a:gd name="T70" fmla="*/ 0 w 7041"/>
                <a:gd name="T71" fmla="*/ 0 h 9917"/>
                <a:gd name="T72" fmla="*/ 0 w 7041"/>
                <a:gd name="T73" fmla="*/ 0 h 9917"/>
                <a:gd name="T74" fmla="*/ 0 w 7041"/>
                <a:gd name="T75" fmla="*/ 0 h 99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041"/>
                <a:gd name="T115" fmla="*/ 0 h 9917"/>
                <a:gd name="T116" fmla="*/ 7041 w 7041"/>
                <a:gd name="T117" fmla="*/ 9917 h 99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041" h="9917">
                  <a:moveTo>
                    <a:pt x="718" y="9282"/>
                  </a:moveTo>
                  <a:cubicBezTo>
                    <a:pt x="704" y="9227"/>
                    <a:pt x="0" y="2846"/>
                    <a:pt x="497" y="1851"/>
                  </a:cubicBezTo>
                  <a:cubicBezTo>
                    <a:pt x="1146" y="567"/>
                    <a:pt x="3452" y="401"/>
                    <a:pt x="4777" y="1202"/>
                  </a:cubicBezTo>
                  <a:cubicBezTo>
                    <a:pt x="5343" y="1547"/>
                    <a:pt x="5371" y="1824"/>
                    <a:pt x="5412" y="2155"/>
                  </a:cubicBezTo>
                  <a:cubicBezTo>
                    <a:pt x="5426" y="2183"/>
                    <a:pt x="5619" y="5926"/>
                    <a:pt x="5523" y="6533"/>
                  </a:cubicBezTo>
                  <a:cubicBezTo>
                    <a:pt x="5343" y="7763"/>
                    <a:pt x="5343" y="7763"/>
                    <a:pt x="5730" y="8508"/>
                  </a:cubicBezTo>
                  <a:cubicBezTo>
                    <a:pt x="5923" y="8909"/>
                    <a:pt x="6199" y="9448"/>
                    <a:pt x="5840" y="9917"/>
                  </a:cubicBezTo>
                  <a:cubicBezTo>
                    <a:pt x="6959" y="9213"/>
                    <a:pt x="6655" y="8163"/>
                    <a:pt x="6779" y="7058"/>
                  </a:cubicBezTo>
                  <a:cubicBezTo>
                    <a:pt x="7014" y="5111"/>
                    <a:pt x="7041" y="3536"/>
                    <a:pt x="7041" y="2224"/>
                  </a:cubicBezTo>
                  <a:cubicBezTo>
                    <a:pt x="7041" y="1492"/>
                    <a:pt x="6821" y="857"/>
                    <a:pt x="6227" y="511"/>
                  </a:cubicBezTo>
                  <a:cubicBezTo>
                    <a:pt x="6172" y="498"/>
                    <a:pt x="6116" y="456"/>
                    <a:pt x="6061" y="429"/>
                  </a:cubicBezTo>
                  <a:cubicBezTo>
                    <a:pt x="5992" y="401"/>
                    <a:pt x="5895" y="360"/>
                    <a:pt x="5826" y="332"/>
                  </a:cubicBezTo>
                  <a:cubicBezTo>
                    <a:pt x="5661" y="263"/>
                    <a:pt x="5661" y="263"/>
                    <a:pt x="5661" y="263"/>
                  </a:cubicBezTo>
                  <a:cubicBezTo>
                    <a:pt x="5606" y="249"/>
                    <a:pt x="5523" y="221"/>
                    <a:pt x="5467" y="208"/>
                  </a:cubicBezTo>
                  <a:cubicBezTo>
                    <a:pt x="5302" y="166"/>
                    <a:pt x="5302" y="166"/>
                    <a:pt x="5302" y="166"/>
                  </a:cubicBezTo>
                  <a:cubicBezTo>
                    <a:pt x="5247" y="152"/>
                    <a:pt x="5177" y="139"/>
                    <a:pt x="5136" y="125"/>
                  </a:cubicBezTo>
                  <a:cubicBezTo>
                    <a:pt x="4970" y="97"/>
                    <a:pt x="4970" y="97"/>
                    <a:pt x="4970" y="97"/>
                  </a:cubicBezTo>
                  <a:cubicBezTo>
                    <a:pt x="4929" y="83"/>
                    <a:pt x="4860" y="70"/>
                    <a:pt x="4819" y="70"/>
                  </a:cubicBezTo>
                  <a:cubicBezTo>
                    <a:pt x="4667" y="42"/>
                    <a:pt x="4667" y="42"/>
                    <a:pt x="4667" y="42"/>
                  </a:cubicBezTo>
                  <a:cubicBezTo>
                    <a:pt x="4611" y="42"/>
                    <a:pt x="4556" y="42"/>
                    <a:pt x="4501" y="28"/>
                  </a:cubicBezTo>
                  <a:cubicBezTo>
                    <a:pt x="4349" y="14"/>
                    <a:pt x="4349" y="14"/>
                    <a:pt x="4349" y="14"/>
                  </a:cubicBezTo>
                  <a:cubicBezTo>
                    <a:pt x="4308" y="14"/>
                    <a:pt x="4252" y="14"/>
                    <a:pt x="4197" y="14"/>
                  </a:cubicBezTo>
                  <a:cubicBezTo>
                    <a:pt x="4045" y="0"/>
                    <a:pt x="4045" y="0"/>
                    <a:pt x="4045" y="0"/>
                  </a:cubicBezTo>
                  <a:cubicBezTo>
                    <a:pt x="4004" y="0"/>
                    <a:pt x="3935" y="0"/>
                    <a:pt x="3893" y="0"/>
                  </a:cubicBezTo>
                  <a:cubicBezTo>
                    <a:pt x="3742" y="0"/>
                    <a:pt x="3742" y="0"/>
                    <a:pt x="3742" y="0"/>
                  </a:cubicBezTo>
                  <a:cubicBezTo>
                    <a:pt x="3700" y="0"/>
                    <a:pt x="3631" y="0"/>
                    <a:pt x="3590" y="0"/>
                  </a:cubicBezTo>
                  <a:cubicBezTo>
                    <a:pt x="3438" y="14"/>
                    <a:pt x="3438" y="14"/>
                    <a:pt x="3438" y="14"/>
                  </a:cubicBezTo>
                  <a:cubicBezTo>
                    <a:pt x="3383" y="14"/>
                    <a:pt x="3327" y="14"/>
                    <a:pt x="3272" y="28"/>
                  </a:cubicBezTo>
                  <a:cubicBezTo>
                    <a:pt x="3106" y="42"/>
                    <a:pt x="3106" y="42"/>
                    <a:pt x="3106" y="42"/>
                  </a:cubicBezTo>
                  <a:cubicBezTo>
                    <a:pt x="3065" y="42"/>
                    <a:pt x="2996" y="56"/>
                    <a:pt x="2941" y="56"/>
                  </a:cubicBezTo>
                  <a:cubicBezTo>
                    <a:pt x="2775" y="83"/>
                    <a:pt x="2775" y="83"/>
                    <a:pt x="2775" y="83"/>
                  </a:cubicBezTo>
                  <a:cubicBezTo>
                    <a:pt x="2527" y="125"/>
                    <a:pt x="2347" y="166"/>
                    <a:pt x="2085" y="249"/>
                  </a:cubicBezTo>
                  <a:cubicBezTo>
                    <a:pt x="1905" y="304"/>
                    <a:pt x="1905" y="304"/>
                    <a:pt x="1905" y="304"/>
                  </a:cubicBezTo>
                  <a:cubicBezTo>
                    <a:pt x="1781" y="360"/>
                    <a:pt x="1601" y="429"/>
                    <a:pt x="1436" y="539"/>
                  </a:cubicBezTo>
                  <a:cubicBezTo>
                    <a:pt x="1270" y="636"/>
                    <a:pt x="1270" y="636"/>
                    <a:pt x="1270" y="636"/>
                  </a:cubicBezTo>
                  <a:cubicBezTo>
                    <a:pt x="1187" y="705"/>
                    <a:pt x="1091" y="774"/>
                    <a:pt x="1022" y="843"/>
                  </a:cubicBezTo>
                  <a:cubicBezTo>
                    <a:pt x="883" y="981"/>
                    <a:pt x="883" y="981"/>
                    <a:pt x="883" y="981"/>
                  </a:cubicBezTo>
                  <a:cubicBezTo>
                    <a:pt x="842" y="1036"/>
                    <a:pt x="773" y="1105"/>
                    <a:pt x="732" y="1174"/>
                  </a:cubicBezTo>
                  <a:cubicBezTo>
                    <a:pt x="621" y="1326"/>
                    <a:pt x="621" y="1326"/>
                    <a:pt x="621" y="1326"/>
                  </a:cubicBezTo>
                  <a:cubicBezTo>
                    <a:pt x="594" y="1382"/>
                    <a:pt x="552" y="1464"/>
                    <a:pt x="524" y="1520"/>
                  </a:cubicBezTo>
                  <a:cubicBezTo>
                    <a:pt x="455" y="1685"/>
                    <a:pt x="455" y="1685"/>
                    <a:pt x="455" y="1685"/>
                  </a:cubicBezTo>
                  <a:cubicBezTo>
                    <a:pt x="428" y="1741"/>
                    <a:pt x="400" y="1824"/>
                    <a:pt x="386" y="1879"/>
                  </a:cubicBezTo>
                  <a:cubicBezTo>
                    <a:pt x="345" y="2058"/>
                    <a:pt x="345" y="2058"/>
                    <a:pt x="345" y="2058"/>
                  </a:cubicBezTo>
                  <a:cubicBezTo>
                    <a:pt x="331" y="2114"/>
                    <a:pt x="317" y="2196"/>
                    <a:pt x="317" y="2252"/>
                  </a:cubicBezTo>
                  <a:cubicBezTo>
                    <a:pt x="290" y="2445"/>
                    <a:pt x="290" y="2445"/>
                    <a:pt x="290" y="2445"/>
                  </a:cubicBezTo>
                  <a:cubicBezTo>
                    <a:pt x="290" y="2500"/>
                    <a:pt x="290" y="2583"/>
                    <a:pt x="290" y="2638"/>
                  </a:cubicBezTo>
                  <a:cubicBezTo>
                    <a:pt x="290" y="2846"/>
                    <a:pt x="290" y="2846"/>
                    <a:pt x="290" y="2846"/>
                  </a:cubicBezTo>
                  <a:cubicBezTo>
                    <a:pt x="290" y="2901"/>
                    <a:pt x="290" y="2984"/>
                    <a:pt x="290" y="3053"/>
                  </a:cubicBezTo>
                  <a:cubicBezTo>
                    <a:pt x="290" y="3260"/>
                    <a:pt x="290" y="3260"/>
                    <a:pt x="290" y="3260"/>
                  </a:cubicBezTo>
                  <a:cubicBezTo>
                    <a:pt x="290" y="3315"/>
                    <a:pt x="290" y="3412"/>
                    <a:pt x="290" y="3467"/>
                  </a:cubicBezTo>
                  <a:cubicBezTo>
                    <a:pt x="290" y="3688"/>
                    <a:pt x="290" y="3688"/>
                    <a:pt x="290" y="3688"/>
                  </a:cubicBezTo>
                  <a:cubicBezTo>
                    <a:pt x="304" y="3757"/>
                    <a:pt x="304" y="3840"/>
                    <a:pt x="304" y="3909"/>
                  </a:cubicBezTo>
                  <a:cubicBezTo>
                    <a:pt x="304" y="4130"/>
                    <a:pt x="304" y="4130"/>
                    <a:pt x="304" y="4130"/>
                  </a:cubicBezTo>
                  <a:cubicBezTo>
                    <a:pt x="304" y="4199"/>
                    <a:pt x="304" y="4296"/>
                    <a:pt x="317" y="4365"/>
                  </a:cubicBezTo>
                  <a:cubicBezTo>
                    <a:pt x="317" y="4600"/>
                    <a:pt x="317" y="4600"/>
                    <a:pt x="317" y="4600"/>
                  </a:cubicBezTo>
                  <a:cubicBezTo>
                    <a:pt x="331" y="4669"/>
                    <a:pt x="331" y="4765"/>
                    <a:pt x="331" y="4834"/>
                  </a:cubicBezTo>
                  <a:cubicBezTo>
                    <a:pt x="345" y="5083"/>
                    <a:pt x="345" y="5083"/>
                    <a:pt x="345" y="5083"/>
                  </a:cubicBezTo>
                  <a:cubicBezTo>
                    <a:pt x="345" y="5152"/>
                    <a:pt x="359" y="5249"/>
                    <a:pt x="359" y="5332"/>
                  </a:cubicBezTo>
                  <a:cubicBezTo>
                    <a:pt x="373" y="5580"/>
                    <a:pt x="373" y="5580"/>
                    <a:pt x="373" y="5580"/>
                  </a:cubicBezTo>
                  <a:cubicBezTo>
                    <a:pt x="386" y="5649"/>
                    <a:pt x="386" y="5760"/>
                    <a:pt x="400" y="5829"/>
                  </a:cubicBezTo>
                  <a:cubicBezTo>
                    <a:pt x="414" y="6091"/>
                    <a:pt x="414" y="6091"/>
                    <a:pt x="414" y="6091"/>
                  </a:cubicBezTo>
                  <a:cubicBezTo>
                    <a:pt x="428" y="6174"/>
                    <a:pt x="428" y="6285"/>
                    <a:pt x="442" y="6368"/>
                  </a:cubicBezTo>
                  <a:cubicBezTo>
                    <a:pt x="469" y="6644"/>
                    <a:pt x="469" y="6644"/>
                    <a:pt x="469" y="6644"/>
                  </a:cubicBezTo>
                  <a:cubicBezTo>
                    <a:pt x="469" y="6727"/>
                    <a:pt x="483" y="6837"/>
                    <a:pt x="497" y="6920"/>
                  </a:cubicBezTo>
                  <a:cubicBezTo>
                    <a:pt x="524" y="7196"/>
                    <a:pt x="524" y="7196"/>
                    <a:pt x="524" y="7196"/>
                  </a:cubicBezTo>
                  <a:cubicBezTo>
                    <a:pt x="538" y="7279"/>
                    <a:pt x="552" y="7403"/>
                    <a:pt x="566" y="7486"/>
                  </a:cubicBezTo>
                  <a:cubicBezTo>
                    <a:pt x="580" y="7693"/>
                    <a:pt x="580" y="7693"/>
                    <a:pt x="580" y="7693"/>
                  </a:cubicBezTo>
                  <a:cubicBezTo>
                    <a:pt x="594" y="7776"/>
                    <a:pt x="594" y="7776"/>
                    <a:pt x="594" y="7776"/>
                  </a:cubicBezTo>
                  <a:cubicBezTo>
                    <a:pt x="594" y="7997"/>
                    <a:pt x="594" y="7997"/>
                    <a:pt x="594" y="7997"/>
                  </a:cubicBezTo>
                  <a:cubicBezTo>
                    <a:pt x="607" y="8066"/>
                    <a:pt x="607" y="8149"/>
                    <a:pt x="607" y="8218"/>
                  </a:cubicBezTo>
                  <a:cubicBezTo>
                    <a:pt x="607" y="8439"/>
                    <a:pt x="607" y="8439"/>
                    <a:pt x="607" y="8439"/>
                  </a:cubicBezTo>
                  <a:cubicBezTo>
                    <a:pt x="621" y="8495"/>
                    <a:pt x="621" y="8591"/>
                    <a:pt x="621" y="8646"/>
                  </a:cubicBezTo>
                  <a:cubicBezTo>
                    <a:pt x="635" y="8867"/>
                    <a:pt x="635" y="8867"/>
                    <a:pt x="635" y="8867"/>
                  </a:cubicBezTo>
                  <a:cubicBezTo>
                    <a:pt x="649" y="8937"/>
                    <a:pt x="663" y="9019"/>
                    <a:pt x="676" y="9088"/>
                  </a:cubicBezTo>
                  <a:cubicBezTo>
                    <a:pt x="732" y="9296"/>
                    <a:pt x="732" y="9296"/>
                    <a:pt x="732" y="9296"/>
                  </a:cubicBezTo>
                  <a:cubicBezTo>
                    <a:pt x="759" y="9420"/>
                    <a:pt x="759" y="9420"/>
                    <a:pt x="759" y="9420"/>
                  </a:cubicBezTo>
                  <a:cubicBezTo>
                    <a:pt x="718" y="9282"/>
                    <a:pt x="718" y="9282"/>
                    <a:pt x="718" y="928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05" name="Freeform 13"/>
            <p:cNvSpPr>
              <a:spLocks noChangeAspect="1"/>
            </p:cNvSpPr>
            <p:nvPr/>
          </p:nvSpPr>
          <p:spPr bwMode="auto">
            <a:xfrm>
              <a:off x="1174" y="1271"/>
              <a:ext cx="1150" cy="2393"/>
            </a:xfrm>
            <a:custGeom>
              <a:avLst/>
              <a:gdLst>
                <a:gd name="T0" fmla="*/ 0 w 5983"/>
                <a:gd name="T1" fmla="*/ 0 h 10591"/>
                <a:gd name="T2" fmla="*/ 0 w 5983"/>
                <a:gd name="T3" fmla="*/ 0 h 10591"/>
                <a:gd name="T4" fmla="*/ 0 w 5983"/>
                <a:gd name="T5" fmla="*/ 0 h 10591"/>
                <a:gd name="T6" fmla="*/ 0 w 5983"/>
                <a:gd name="T7" fmla="*/ 0 h 10591"/>
                <a:gd name="T8" fmla="*/ 0 w 5983"/>
                <a:gd name="T9" fmla="*/ 0 h 10591"/>
                <a:gd name="T10" fmla="*/ 0 w 5983"/>
                <a:gd name="T11" fmla="*/ 0 h 10591"/>
                <a:gd name="T12" fmla="*/ 0 w 5983"/>
                <a:gd name="T13" fmla="*/ 0 h 10591"/>
                <a:gd name="T14" fmla="*/ 0 w 5983"/>
                <a:gd name="T15" fmla="*/ 0 h 10591"/>
                <a:gd name="T16" fmla="*/ 0 w 5983"/>
                <a:gd name="T17" fmla="*/ 0 h 10591"/>
                <a:gd name="T18" fmla="*/ 0 w 5983"/>
                <a:gd name="T19" fmla="*/ 0 h 10591"/>
                <a:gd name="T20" fmla="*/ 0 w 5983"/>
                <a:gd name="T21" fmla="*/ 0 h 10591"/>
                <a:gd name="T22" fmla="*/ 0 w 5983"/>
                <a:gd name="T23" fmla="*/ 0 h 10591"/>
                <a:gd name="T24" fmla="*/ 0 w 5983"/>
                <a:gd name="T25" fmla="*/ 0 h 10591"/>
                <a:gd name="T26" fmla="*/ 0 w 5983"/>
                <a:gd name="T27" fmla="*/ 0 h 10591"/>
                <a:gd name="T28" fmla="*/ 0 w 5983"/>
                <a:gd name="T29" fmla="*/ 0 h 10591"/>
                <a:gd name="T30" fmla="*/ 0 w 5983"/>
                <a:gd name="T31" fmla="*/ 0 h 10591"/>
                <a:gd name="T32" fmla="*/ 0 w 5983"/>
                <a:gd name="T33" fmla="*/ 0 h 10591"/>
                <a:gd name="T34" fmla="*/ 0 w 5983"/>
                <a:gd name="T35" fmla="*/ 0 h 10591"/>
                <a:gd name="T36" fmla="*/ 0 w 5983"/>
                <a:gd name="T37" fmla="*/ 0 h 10591"/>
                <a:gd name="T38" fmla="*/ 0 w 5983"/>
                <a:gd name="T39" fmla="*/ 0 h 10591"/>
                <a:gd name="T40" fmla="*/ 0 w 5983"/>
                <a:gd name="T41" fmla="*/ 0 h 10591"/>
                <a:gd name="T42" fmla="*/ 0 w 5983"/>
                <a:gd name="T43" fmla="*/ 0 h 10591"/>
                <a:gd name="T44" fmla="*/ 0 w 5983"/>
                <a:gd name="T45" fmla="*/ 0 h 10591"/>
                <a:gd name="T46" fmla="*/ 0 w 5983"/>
                <a:gd name="T47" fmla="*/ 0 h 10591"/>
                <a:gd name="T48" fmla="*/ 0 w 5983"/>
                <a:gd name="T49" fmla="*/ 0 h 10591"/>
                <a:gd name="T50" fmla="*/ 0 w 5983"/>
                <a:gd name="T51" fmla="*/ 0 h 10591"/>
                <a:gd name="T52" fmla="*/ 0 w 5983"/>
                <a:gd name="T53" fmla="*/ 0 h 10591"/>
                <a:gd name="T54" fmla="*/ 0 w 5983"/>
                <a:gd name="T55" fmla="*/ 0 h 10591"/>
                <a:gd name="T56" fmla="*/ 0 w 5983"/>
                <a:gd name="T57" fmla="*/ 0 h 10591"/>
                <a:gd name="T58" fmla="*/ 0 w 5983"/>
                <a:gd name="T59" fmla="*/ 0 h 10591"/>
                <a:gd name="T60" fmla="*/ 0 w 5983"/>
                <a:gd name="T61" fmla="*/ 0 h 10591"/>
                <a:gd name="T62" fmla="*/ 0 w 5983"/>
                <a:gd name="T63" fmla="*/ 0 h 10591"/>
                <a:gd name="T64" fmla="*/ 0 w 5983"/>
                <a:gd name="T65" fmla="*/ 0 h 10591"/>
                <a:gd name="T66" fmla="*/ 0 w 5983"/>
                <a:gd name="T67" fmla="*/ 0 h 10591"/>
                <a:gd name="T68" fmla="*/ 0 w 5983"/>
                <a:gd name="T69" fmla="*/ 0 h 10591"/>
                <a:gd name="T70" fmla="*/ 0 w 5983"/>
                <a:gd name="T71" fmla="*/ 0 h 10591"/>
                <a:gd name="T72" fmla="*/ 0 w 5983"/>
                <a:gd name="T73" fmla="*/ 0 h 105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983"/>
                <a:gd name="T112" fmla="*/ 0 h 10591"/>
                <a:gd name="T113" fmla="*/ 5983 w 5983"/>
                <a:gd name="T114" fmla="*/ 10591 h 105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983" h="10591">
                  <a:moveTo>
                    <a:pt x="5610" y="1712"/>
                  </a:moveTo>
                  <a:cubicBezTo>
                    <a:pt x="5610" y="3024"/>
                    <a:pt x="5583" y="4598"/>
                    <a:pt x="5348" y="6545"/>
                  </a:cubicBezTo>
                  <a:cubicBezTo>
                    <a:pt x="5223" y="7650"/>
                    <a:pt x="5527" y="8700"/>
                    <a:pt x="4408" y="9404"/>
                  </a:cubicBezTo>
                  <a:cubicBezTo>
                    <a:pt x="4381" y="9445"/>
                    <a:pt x="4339" y="9501"/>
                    <a:pt x="4311" y="9528"/>
                  </a:cubicBezTo>
                  <a:cubicBezTo>
                    <a:pt x="3565" y="10205"/>
                    <a:pt x="1368" y="10591"/>
                    <a:pt x="0" y="9749"/>
                  </a:cubicBezTo>
                  <a:cubicBezTo>
                    <a:pt x="97" y="9804"/>
                    <a:pt x="235" y="9873"/>
                    <a:pt x="332" y="9929"/>
                  </a:cubicBezTo>
                  <a:cubicBezTo>
                    <a:pt x="401" y="9956"/>
                    <a:pt x="484" y="9998"/>
                    <a:pt x="539" y="10025"/>
                  </a:cubicBezTo>
                  <a:cubicBezTo>
                    <a:pt x="705" y="10081"/>
                    <a:pt x="705" y="10081"/>
                    <a:pt x="705" y="10081"/>
                  </a:cubicBezTo>
                  <a:cubicBezTo>
                    <a:pt x="760" y="10094"/>
                    <a:pt x="843" y="10122"/>
                    <a:pt x="898" y="10136"/>
                  </a:cubicBezTo>
                  <a:cubicBezTo>
                    <a:pt x="1050" y="10177"/>
                    <a:pt x="1050" y="10177"/>
                    <a:pt x="1050" y="10177"/>
                  </a:cubicBezTo>
                  <a:cubicBezTo>
                    <a:pt x="1106" y="10191"/>
                    <a:pt x="1161" y="10205"/>
                    <a:pt x="1216" y="10219"/>
                  </a:cubicBezTo>
                  <a:cubicBezTo>
                    <a:pt x="1368" y="10246"/>
                    <a:pt x="1368" y="10246"/>
                    <a:pt x="1368" y="10246"/>
                  </a:cubicBezTo>
                  <a:cubicBezTo>
                    <a:pt x="1410" y="10260"/>
                    <a:pt x="1479" y="10260"/>
                    <a:pt x="1520" y="10274"/>
                  </a:cubicBezTo>
                  <a:cubicBezTo>
                    <a:pt x="1658" y="10288"/>
                    <a:pt x="1658" y="10288"/>
                    <a:pt x="1658" y="10288"/>
                  </a:cubicBezTo>
                  <a:cubicBezTo>
                    <a:pt x="1714" y="10301"/>
                    <a:pt x="1769" y="10301"/>
                    <a:pt x="1810" y="10301"/>
                  </a:cubicBezTo>
                  <a:cubicBezTo>
                    <a:pt x="1949" y="10315"/>
                    <a:pt x="1949" y="10315"/>
                    <a:pt x="1949" y="10315"/>
                  </a:cubicBezTo>
                  <a:cubicBezTo>
                    <a:pt x="1990" y="10315"/>
                    <a:pt x="2045" y="10329"/>
                    <a:pt x="2087" y="10329"/>
                  </a:cubicBezTo>
                  <a:cubicBezTo>
                    <a:pt x="2225" y="10329"/>
                    <a:pt x="2225" y="10329"/>
                    <a:pt x="2225" y="10329"/>
                  </a:cubicBezTo>
                  <a:cubicBezTo>
                    <a:pt x="2266" y="10329"/>
                    <a:pt x="2322" y="10343"/>
                    <a:pt x="2363" y="10343"/>
                  </a:cubicBezTo>
                  <a:cubicBezTo>
                    <a:pt x="2501" y="10329"/>
                    <a:pt x="2501" y="10329"/>
                    <a:pt x="2501" y="10329"/>
                  </a:cubicBezTo>
                  <a:cubicBezTo>
                    <a:pt x="2543" y="10329"/>
                    <a:pt x="2598" y="10329"/>
                    <a:pt x="2639" y="10329"/>
                  </a:cubicBezTo>
                  <a:cubicBezTo>
                    <a:pt x="2778" y="10329"/>
                    <a:pt x="2778" y="10329"/>
                    <a:pt x="2778" y="10329"/>
                  </a:cubicBezTo>
                  <a:cubicBezTo>
                    <a:pt x="2833" y="10329"/>
                    <a:pt x="2888" y="10315"/>
                    <a:pt x="2930" y="10315"/>
                  </a:cubicBezTo>
                  <a:cubicBezTo>
                    <a:pt x="3082" y="10301"/>
                    <a:pt x="3082" y="10301"/>
                    <a:pt x="3082" y="10301"/>
                  </a:cubicBezTo>
                  <a:cubicBezTo>
                    <a:pt x="3123" y="10301"/>
                    <a:pt x="3178" y="10288"/>
                    <a:pt x="3234" y="10288"/>
                  </a:cubicBezTo>
                  <a:cubicBezTo>
                    <a:pt x="3399" y="10260"/>
                    <a:pt x="3399" y="10260"/>
                    <a:pt x="3399" y="10260"/>
                  </a:cubicBezTo>
                  <a:cubicBezTo>
                    <a:pt x="3883" y="10163"/>
                    <a:pt x="4159" y="10081"/>
                    <a:pt x="4519" y="9915"/>
                  </a:cubicBezTo>
                  <a:cubicBezTo>
                    <a:pt x="4698" y="9818"/>
                    <a:pt x="4698" y="9818"/>
                    <a:pt x="4698" y="9818"/>
                  </a:cubicBezTo>
                  <a:cubicBezTo>
                    <a:pt x="4892" y="9694"/>
                    <a:pt x="4933" y="9666"/>
                    <a:pt x="5099" y="9514"/>
                  </a:cubicBezTo>
                  <a:cubicBezTo>
                    <a:pt x="5223" y="9362"/>
                    <a:pt x="5223" y="9362"/>
                    <a:pt x="5223" y="9362"/>
                  </a:cubicBezTo>
                  <a:cubicBezTo>
                    <a:pt x="5279" y="9280"/>
                    <a:pt x="5348" y="9169"/>
                    <a:pt x="5403" y="9086"/>
                  </a:cubicBezTo>
                  <a:cubicBezTo>
                    <a:pt x="5486" y="8907"/>
                    <a:pt x="5486" y="8907"/>
                    <a:pt x="5486" y="8907"/>
                  </a:cubicBezTo>
                  <a:cubicBezTo>
                    <a:pt x="5500" y="8824"/>
                    <a:pt x="5527" y="8727"/>
                    <a:pt x="5555" y="8658"/>
                  </a:cubicBezTo>
                  <a:cubicBezTo>
                    <a:pt x="5597" y="8451"/>
                    <a:pt x="5597" y="8451"/>
                    <a:pt x="5597" y="8451"/>
                  </a:cubicBezTo>
                  <a:cubicBezTo>
                    <a:pt x="5597" y="8382"/>
                    <a:pt x="5610" y="8285"/>
                    <a:pt x="5610" y="8216"/>
                  </a:cubicBezTo>
                  <a:cubicBezTo>
                    <a:pt x="5638" y="8009"/>
                    <a:pt x="5638" y="8009"/>
                    <a:pt x="5638" y="8009"/>
                  </a:cubicBezTo>
                  <a:cubicBezTo>
                    <a:pt x="5638" y="7940"/>
                    <a:pt x="5638" y="7843"/>
                    <a:pt x="5638" y="7774"/>
                  </a:cubicBezTo>
                  <a:cubicBezTo>
                    <a:pt x="5652" y="7567"/>
                    <a:pt x="5652" y="7567"/>
                    <a:pt x="5652" y="7567"/>
                  </a:cubicBezTo>
                  <a:cubicBezTo>
                    <a:pt x="5652" y="7498"/>
                    <a:pt x="5652" y="7415"/>
                    <a:pt x="5652" y="7346"/>
                  </a:cubicBezTo>
                  <a:cubicBezTo>
                    <a:pt x="5666" y="7139"/>
                    <a:pt x="5666" y="7139"/>
                    <a:pt x="5666" y="7139"/>
                  </a:cubicBezTo>
                  <a:cubicBezTo>
                    <a:pt x="5693" y="6987"/>
                    <a:pt x="5693" y="6987"/>
                    <a:pt x="5693" y="6987"/>
                  </a:cubicBezTo>
                  <a:cubicBezTo>
                    <a:pt x="5721" y="6697"/>
                    <a:pt x="5721" y="6697"/>
                    <a:pt x="5721" y="6697"/>
                  </a:cubicBezTo>
                  <a:cubicBezTo>
                    <a:pt x="5735" y="6614"/>
                    <a:pt x="5749" y="6504"/>
                    <a:pt x="5762" y="6407"/>
                  </a:cubicBezTo>
                  <a:cubicBezTo>
                    <a:pt x="5790" y="6131"/>
                    <a:pt x="5790" y="6131"/>
                    <a:pt x="5790" y="6131"/>
                  </a:cubicBezTo>
                  <a:cubicBezTo>
                    <a:pt x="5790" y="6048"/>
                    <a:pt x="5804" y="5952"/>
                    <a:pt x="5818" y="5869"/>
                  </a:cubicBezTo>
                  <a:cubicBezTo>
                    <a:pt x="5831" y="5593"/>
                    <a:pt x="5831" y="5593"/>
                    <a:pt x="5831" y="5593"/>
                  </a:cubicBezTo>
                  <a:cubicBezTo>
                    <a:pt x="5845" y="5523"/>
                    <a:pt x="5859" y="5413"/>
                    <a:pt x="5859" y="5330"/>
                  </a:cubicBezTo>
                  <a:cubicBezTo>
                    <a:pt x="5887" y="5082"/>
                    <a:pt x="5887" y="5082"/>
                    <a:pt x="5887" y="5082"/>
                  </a:cubicBezTo>
                  <a:cubicBezTo>
                    <a:pt x="5887" y="4999"/>
                    <a:pt x="5887" y="4902"/>
                    <a:pt x="5901" y="4819"/>
                  </a:cubicBezTo>
                  <a:cubicBezTo>
                    <a:pt x="5914" y="4571"/>
                    <a:pt x="5914" y="4571"/>
                    <a:pt x="5914" y="4571"/>
                  </a:cubicBezTo>
                  <a:cubicBezTo>
                    <a:pt x="5914" y="4502"/>
                    <a:pt x="5928" y="4405"/>
                    <a:pt x="5928" y="4336"/>
                  </a:cubicBezTo>
                  <a:cubicBezTo>
                    <a:pt x="5942" y="4101"/>
                    <a:pt x="5942" y="4101"/>
                    <a:pt x="5942" y="4101"/>
                  </a:cubicBezTo>
                  <a:cubicBezTo>
                    <a:pt x="5942" y="4032"/>
                    <a:pt x="5942" y="3935"/>
                    <a:pt x="5942" y="3866"/>
                  </a:cubicBezTo>
                  <a:cubicBezTo>
                    <a:pt x="5956" y="3632"/>
                    <a:pt x="5956" y="3632"/>
                    <a:pt x="5956" y="3632"/>
                  </a:cubicBezTo>
                  <a:cubicBezTo>
                    <a:pt x="5956" y="3563"/>
                    <a:pt x="5956" y="3480"/>
                    <a:pt x="5956" y="3411"/>
                  </a:cubicBezTo>
                  <a:cubicBezTo>
                    <a:pt x="5970" y="3190"/>
                    <a:pt x="5970" y="3190"/>
                    <a:pt x="5970" y="3190"/>
                  </a:cubicBezTo>
                  <a:cubicBezTo>
                    <a:pt x="5970" y="3121"/>
                    <a:pt x="5970" y="3038"/>
                    <a:pt x="5970" y="2969"/>
                  </a:cubicBezTo>
                  <a:cubicBezTo>
                    <a:pt x="5970" y="2762"/>
                    <a:pt x="5970" y="2762"/>
                    <a:pt x="5970" y="2762"/>
                  </a:cubicBezTo>
                  <a:cubicBezTo>
                    <a:pt x="5970" y="2693"/>
                    <a:pt x="5970" y="2610"/>
                    <a:pt x="5970" y="2541"/>
                  </a:cubicBezTo>
                  <a:cubicBezTo>
                    <a:pt x="5983" y="2347"/>
                    <a:pt x="5983" y="2347"/>
                    <a:pt x="5983" y="2347"/>
                  </a:cubicBezTo>
                  <a:cubicBezTo>
                    <a:pt x="5983" y="2278"/>
                    <a:pt x="5983" y="2195"/>
                    <a:pt x="5983" y="2140"/>
                  </a:cubicBezTo>
                  <a:cubicBezTo>
                    <a:pt x="5970" y="1947"/>
                    <a:pt x="5970" y="1947"/>
                    <a:pt x="5970" y="1947"/>
                  </a:cubicBezTo>
                  <a:cubicBezTo>
                    <a:pt x="5970" y="1892"/>
                    <a:pt x="5956" y="1823"/>
                    <a:pt x="5956" y="1754"/>
                  </a:cubicBezTo>
                  <a:cubicBezTo>
                    <a:pt x="5928" y="1574"/>
                    <a:pt x="5928" y="1574"/>
                    <a:pt x="5928" y="1574"/>
                  </a:cubicBezTo>
                  <a:cubicBezTo>
                    <a:pt x="5914" y="1519"/>
                    <a:pt x="5901" y="1436"/>
                    <a:pt x="5887" y="1381"/>
                  </a:cubicBezTo>
                  <a:cubicBezTo>
                    <a:pt x="5831" y="1201"/>
                    <a:pt x="5831" y="1201"/>
                    <a:pt x="5831" y="1201"/>
                  </a:cubicBezTo>
                  <a:cubicBezTo>
                    <a:pt x="5804" y="1146"/>
                    <a:pt x="5776" y="1077"/>
                    <a:pt x="5749" y="1022"/>
                  </a:cubicBezTo>
                  <a:cubicBezTo>
                    <a:pt x="5666" y="856"/>
                    <a:pt x="5666" y="856"/>
                    <a:pt x="5666" y="856"/>
                  </a:cubicBezTo>
                  <a:cubicBezTo>
                    <a:pt x="5624" y="801"/>
                    <a:pt x="5583" y="718"/>
                    <a:pt x="5541" y="676"/>
                  </a:cubicBezTo>
                  <a:cubicBezTo>
                    <a:pt x="5431" y="525"/>
                    <a:pt x="5431" y="525"/>
                    <a:pt x="5431" y="525"/>
                  </a:cubicBezTo>
                  <a:cubicBezTo>
                    <a:pt x="5375" y="469"/>
                    <a:pt x="5320" y="400"/>
                    <a:pt x="5265" y="345"/>
                  </a:cubicBezTo>
                  <a:cubicBezTo>
                    <a:pt x="5113" y="221"/>
                    <a:pt x="5113" y="221"/>
                    <a:pt x="5113" y="221"/>
                  </a:cubicBezTo>
                  <a:cubicBezTo>
                    <a:pt x="4919" y="69"/>
                    <a:pt x="4919" y="69"/>
                    <a:pt x="4795" y="0"/>
                  </a:cubicBezTo>
                  <a:cubicBezTo>
                    <a:pt x="5389" y="345"/>
                    <a:pt x="5610" y="980"/>
                    <a:pt x="5610" y="171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06" name="Freeform 14"/>
            <p:cNvSpPr>
              <a:spLocks noChangeAspect="1"/>
            </p:cNvSpPr>
            <p:nvPr/>
          </p:nvSpPr>
          <p:spPr bwMode="auto">
            <a:xfrm>
              <a:off x="885" y="1156"/>
              <a:ext cx="1367" cy="2203"/>
            </a:xfrm>
            <a:custGeom>
              <a:avLst/>
              <a:gdLst>
                <a:gd name="T0" fmla="*/ 0 w 7108"/>
                <a:gd name="T1" fmla="*/ 0 h 9750"/>
                <a:gd name="T2" fmla="*/ 0 w 7108"/>
                <a:gd name="T3" fmla="*/ 0 h 9750"/>
                <a:gd name="T4" fmla="*/ 0 w 7108"/>
                <a:gd name="T5" fmla="*/ 0 h 9750"/>
                <a:gd name="T6" fmla="*/ 0 w 7108"/>
                <a:gd name="T7" fmla="*/ 0 h 9750"/>
                <a:gd name="T8" fmla="*/ 0 w 7108"/>
                <a:gd name="T9" fmla="*/ 0 h 9750"/>
                <a:gd name="T10" fmla="*/ 0 w 7108"/>
                <a:gd name="T11" fmla="*/ 0 h 9750"/>
                <a:gd name="T12" fmla="*/ 0 w 7108"/>
                <a:gd name="T13" fmla="*/ 0 h 9750"/>
                <a:gd name="T14" fmla="*/ 0 w 7108"/>
                <a:gd name="T15" fmla="*/ 0 h 9750"/>
                <a:gd name="T16" fmla="*/ 0 w 7108"/>
                <a:gd name="T17" fmla="*/ 0 h 9750"/>
                <a:gd name="T18" fmla="*/ 0 w 7108"/>
                <a:gd name="T19" fmla="*/ 0 h 9750"/>
                <a:gd name="T20" fmla="*/ 0 w 7108"/>
                <a:gd name="T21" fmla="*/ 0 h 9750"/>
                <a:gd name="T22" fmla="*/ 0 w 7108"/>
                <a:gd name="T23" fmla="*/ 0 h 9750"/>
                <a:gd name="T24" fmla="*/ 0 w 7108"/>
                <a:gd name="T25" fmla="*/ 0 h 9750"/>
                <a:gd name="T26" fmla="*/ 0 w 7108"/>
                <a:gd name="T27" fmla="*/ 0 h 9750"/>
                <a:gd name="T28" fmla="*/ 0 w 7108"/>
                <a:gd name="T29" fmla="*/ 0 h 9750"/>
                <a:gd name="T30" fmla="*/ 0 w 7108"/>
                <a:gd name="T31" fmla="*/ 0 h 9750"/>
                <a:gd name="T32" fmla="*/ 0 w 7108"/>
                <a:gd name="T33" fmla="*/ 0 h 9750"/>
                <a:gd name="T34" fmla="*/ 0 w 7108"/>
                <a:gd name="T35" fmla="*/ 0 h 9750"/>
                <a:gd name="T36" fmla="*/ 0 w 7108"/>
                <a:gd name="T37" fmla="*/ 0 h 9750"/>
                <a:gd name="T38" fmla="*/ 0 w 7108"/>
                <a:gd name="T39" fmla="*/ 0 h 9750"/>
                <a:gd name="T40" fmla="*/ 0 w 7108"/>
                <a:gd name="T41" fmla="*/ 0 h 9750"/>
                <a:gd name="T42" fmla="*/ 0 w 7108"/>
                <a:gd name="T43" fmla="*/ 0 h 9750"/>
                <a:gd name="T44" fmla="*/ 0 w 7108"/>
                <a:gd name="T45" fmla="*/ 0 h 9750"/>
                <a:gd name="T46" fmla="*/ 0 w 7108"/>
                <a:gd name="T47" fmla="*/ 0 h 9750"/>
                <a:gd name="T48" fmla="*/ 0 w 7108"/>
                <a:gd name="T49" fmla="*/ 0 h 9750"/>
                <a:gd name="T50" fmla="*/ 0 w 7108"/>
                <a:gd name="T51" fmla="*/ 0 h 9750"/>
                <a:gd name="T52" fmla="*/ 0 w 7108"/>
                <a:gd name="T53" fmla="*/ 0 h 9750"/>
                <a:gd name="T54" fmla="*/ 0 w 7108"/>
                <a:gd name="T55" fmla="*/ 0 h 9750"/>
                <a:gd name="T56" fmla="*/ 0 w 7108"/>
                <a:gd name="T57" fmla="*/ 0 h 9750"/>
                <a:gd name="T58" fmla="*/ 0 w 7108"/>
                <a:gd name="T59" fmla="*/ 0 h 9750"/>
                <a:gd name="T60" fmla="*/ 0 w 7108"/>
                <a:gd name="T61" fmla="*/ 0 h 9750"/>
                <a:gd name="T62" fmla="*/ 0 w 7108"/>
                <a:gd name="T63" fmla="*/ 0 h 9750"/>
                <a:gd name="T64" fmla="*/ 0 w 7108"/>
                <a:gd name="T65" fmla="*/ 0 h 9750"/>
                <a:gd name="T66" fmla="*/ 0 w 7108"/>
                <a:gd name="T67" fmla="*/ 0 h 9750"/>
                <a:gd name="T68" fmla="*/ 0 w 7108"/>
                <a:gd name="T69" fmla="*/ 0 h 9750"/>
                <a:gd name="T70" fmla="*/ 0 w 7108"/>
                <a:gd name="T71" fmla="*/ 0 h 9750"/>
                <a:gd name="T72" fmla="*/ 0 w 7108"/>
                <a:gd name="T73" fmla="*/ 0 h 975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108"/>
                <a:gd name="T112" fmla="*/ 0 h 9750"/>
                <a:gd name="T113" fmla="*/ 7108 w 7108"/>
                <a:gd name="T114" fmla="*/ 9750 h 975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108" h="9750">
                  <a:moveTo>
                    <a:pt x="732" y="8977"/>
                  </a:moveTo>
                  <a:cubicBezTo>
                    <a:pt x="718" y="8908"/>
                    <a:pt x="0" y="2721"/>
                    <a:pt x="607" y="1699"/>
                  </a:cubicBezTo>
                  <a:cubicBezTo>
                    <a:pt x="1449" y="263"/>
                    <a:pt x="4100" y="401"/>
                    <a:pt x="5218" y="1312"/>
                  </a:cubicBezTo>
                  <a:cubicBezTo>
                    <a:pt x="5632" y="1644"/>
                    <a:pt x="5659" y="1906"/>
                    <a:pt x="5687" y="2182"/>
                  </a:cubicBezTo>
                  <a:cubicBezTo>
                    <a:pt x="5714" y="2445"/>
                    <a:pt x="5811" y="5276"/>
                    <a:pt x="5783" y="6132"/>
                  </a:cubicBezTo>
                  <a:cubicBezTo>
                    <a:pt x="5770" y="6781"/>
                    <a:pt x="5452" y="7403"/>
                    <a:pt x="5714" y="8052"/>
                  </a:cubicBezTo>
                  <a:cubicBezTo>
                    <a:pt x="6253" y="9405"/>
                    <a:pt x="6253" y="9405"/>
                    <a:pt x="6142" y="9750"/>
                  </a:cubicBezTo>
                  <a:cubicBezTo>
                    <a:pt x="6984" y="9046"/>
                    <a:pt x="6736" y="8079"/>
                    <a:pt x="6846" y="7057"/>
                  </a:cubicBezTo>
                  <a:cubicBezTo>
                    <a:pt x="7081" y="5110"/>
                    <a:pt x="7108" y="3536"/>
                    <a:pt x="7108" y="2224"/>
                  </a:cubicBezTo>
                  <a:cubicBezTo>
                    <a:pt x="7108" y="1492"/>
                    <a:pt x="6888" y="857"/>
                    <a:pt x="6294" y="511"/>
                  </a:cubicBezTo>
                  <a:cubicBezTo>
                    <a:pt x="6239" y="498"/>
                    <a:pt x="6184" y="456"/>
                    <a:pt x="6128" y="429"/>
                  </a:cubicBezTo>
                  <a:cubicBezTo>
                    <a:pt x="6059" y="401"/>
                    <a:pt x="5963" y="360"/>
                    <a:pt x="5894" y="332"/>
                  </a:cubicBezTo>
                  <a:cubicBezTo>
                    <a:pt x="5728" y="263"/>
                    <a:pt x="5728" y="263"/>
                    <a:pt x="5728" y="263"/>
                  </a:cubicBezTo>
                  <a:cubicBezTo>
                    <a:pt x="5673" y="249"/>
                    <a:pt x="5590" y="221"/>
                    <a:pt x="5535" y="208"/>
                  </a:cubicBezTo>
                  <a:cubicBezTo>
                    <a:pt x="5369" y="166"/>
                    <a:pt x="5369" y="166"/>
                    <a:pt x="5369" y="166"/>
                  </a:cubicBezTo>
                  <a:cubicBezTo>
                    <a:pt x="5314" y="152"/>
                    <a:pt x="5245" y="139"/>
                    <a:pt x="5204" y="125"/>
                  </a:cubicBezTo>
                  <a:cubicBezTo>
                    <a:pt x="5038" y="97"/>
                    <a:pt x="5038" y="97"/>
                    <a:pt x="5038" y="97"/>
                  </a:cubicBezTo>
                  <a:cubicBezTo>
                    <a:pt x="4997" y="83"/>
                    <a:pt x="4928" y="70"/>
                    <a:pt x="4886" y="70"/>
                  </a:cubicBezTo>
                  <a:cubicBezTo>
                    <a:pt x="4734" y="42"/>
                    <a:pt x="4734" y="42"/>
                    <a:pt x="4734" y="42"/>
                  </a:cubicBezTo>
                  <a:cubicBezTo>
                    <a:pt x="4679" y="42"/>
                    <a:pt x="4624" y="42"/>
                    <a:pt x="4569" y="28"/>
                  </a:cubicBezTo>
                  <a:cubicBezTo>
                    <a:pt x="4417" y="14"/>
                    <a:pt x="4417" y="14"/>
                    <a:pt x="4417" y="14"/>
                  </a:cubicBezTo>
                  <a:cubicBezTo>
                    <a:pt x="4376" y="14"/>
                    <a:pt x="4320" y="14"/>
                    <a:pt x="4265" y="14"/>
                  </a:cubicBezTo>
                  <a:cubicBezTo>
                    <a:pt x="4113" y="0"/>
                    <a:pt x="4113" y="0"/>
                    <a:pt x="4113" y="0"/>
                  </a:cubicBezTo>
                  <a:cubicBezTo>
                    <a:pt x="4072" y="0"/>
                    <a:pt x="4003" y="0"/>
                    <a:pt x="3961" y="0"/>
                  </a:cubicBezTo>
                  <a:cubicBezTo>
                    <a:pt x="3810" y="0"/>
                    <a:pt x="3810" y="0"/>
                    <a:pt x="3810" y="0"/>
                  </a:cubicBezTo>
                  <a:cubicBezTo>
                    <a:pt x="3768" y="0"/>
                    <a:pt x="3699" y="0"/>
                    <a:pt x="3658" y="0"/>
                  </a:cubicBezTo>
                  <a:cubicBezTo>
                    <a:pt x="3506" y="14"/>
                    <a:pt x="3506" y="14"/>
                    <a:pt x="3506" y="14"/>
                  </a:cubicBezTo>
                  <a:cubicBezTo>
                    <a:pt x="3451" y="14"/>
                    <a:pt x="3396" y="14"/>
                    <a:pt x="3340" y="28"/>
                  </a:cubicBezTo>
                  <a:cubicBezTo>
                    <a:pt x="3175" y="42"/>
                    <a:pt x="3175" y="42"/>
                    <a:pt x="3175" y="42"/>
                  </a:cubicBezTo>
                  <a:cubicBezTo>
                    <a:pt x="3133" y="42"/>
                    <a:pt x="3064" y="56"/>
                    <a:pt x="3009" y="56"/>
                  </a:cubicBezTo>
                  <a:cubicBezTo>
                    <a:pt x="2843" y="83"/>
                    <a:pt x="2843" y="83"/>
                    <a:pt x="2843" y="83"/>
                  </a:cubicBezTo>
                  <a:cubicBezTo>
                    <a:pt x="2595" y="125"/>
                    <a:pt x="2416" y="166"/>
                    <a:pt x="2153" y="249"/>
                  </a:cubicBezTo>
                  <a:cubicBezTo>
                    <a:pt x="1974" y="304"/>
                    <a:pt x="1974" y="304"/>
                    <a:pt x="1974" y="304"/>
                  </a:cubicBezTo>
                  <a:cubicBezTo>
                    <a:pt x="1850" y="360"/>
                    <a:pt x="1670" y="429"/>
                    <a:pt x="1505" y="539"/>
                  </a:cubicBezTo>
                  <a:cubicBezTo>
                    <a:pt x="1339" y="636"/>
                    <a:pt x="1339" y="636"/>
                    <a:pt x="1339" y="636"/>
                  </a:cubicBezTo>
                  <a:cubicBezTo>
                    <a:pt x="1256" y="705"/>
                    <a:pt x="1160" y="774"/>
                    <a:pt x="1091" y="843"/>
                  </a:cubicBezTo>
                  <a:cubicBezTo>
                    <a:pt x="953" y="981"/>
                    <a:pt x="953" y="981"/>
                    <a:pt x="953" y="981"/>
                  </a:cubicBezTo>
                  <a:cubicBezTo>
                    <a:pt x="911" y="1036"/>
                    <a:pt x="842" y="1105"/>
                    <a:pt x="801" y="1174"/>
                  </a:cubicBezTo>
                  <a:cubicBezTo>
                    <a:pt x="690" y="1326"/>
                    <a:pt x="690" y="1326"/>
                    <a:pt x="690" y="1326"/>
                  </a:cubicBezTo>
                  <a:cubicBezTo>
                    <a:pt x="663" y="1381"/>
                    <a:pt x="621" y="1464"/>
                    <a:pt x="594" y="1520"/>
                  </a:cubicBezTo>
                  <a:cubicBezTo>
                    <a:pt x="525" y="1685"/>
                    <a:pt x="525" y="1685"/>
                    <a:pt x="525" y="1685"/>
                  </a:cubicBezTo>
                  <a:cubicBezTo>
                    <a:pt x="497" y="1741"/>
                    <a:pt x="469" y="1823"/>
                    <a:pt x="456" y="1879"/>
                  </a:cubicBezTo>
                  <a:cubicBezTo>
                    <a:pt x="414" y="2058"/>
                    <a:pt x="414" y="2058"/>
                    <a:pt x="414" y="2058"/>
                  </a:cubicBezTo>
                  <a:cubicBezTo>
                    <a:pt x="400" y="2113"/>
                    <a:pt x="387" y="2196"/>
                    <a:pt x="387" y="2252"/>
                  </a:cubicBezTo>
                  <a:cubicBezTo>
                    <a:pt x="359" y="2445"/>
                    <a:pt x="359" y="2445"/>
                    <a:pt x="359" y="2445"/>
                  </a:cubicBezTo>
                  <a:cubicBezTo>
                    <a:pt x="359" y="2500"/>
                    <a:pt x="359" y="2583"/>
                    <a:pt x="359" y="2638"/>
                  </a:cubicBezTo>
                  <a:cubicBezTo>
                    <a:pt x="359" y="2845"/>
                    <a:pt x="359" y="2845"/>
                    <a:pt x="359" y="2845"/>
                  </a:cubicBezTo>
                  <a:cubicBezTo>
                    <a:pt x="359" y="2901"/>
                    <a:pt x="359" y="2983"/>
                    <a:pt x="359" y="3053"/>
                  </a:cubicBezTo>
                  <a:cubicBezTo>
                    <a:pt x="359" y="3260"/>
                    <a:pt x="359" y="3260"/>
                    <a:pt x="359" y="3260"/>
                  </a:cubicBezTo>
                  <a:cubicBezTo>
                    <a:pt x="359" y="3315"/>
                    <a:pt x="359" y="3412"/>
                    <a:pt x="359" y="3467"/>
                  </a:cubicBezTo>
                  <a:cubicBezTo>
                    <a:pt x="359" y="3688"/>
                    <a:pt x="359" y="3688"/>
                    <a:pt x="359" y="3688"/>
                  </a:cubicBezTo>
                  <a:cubicBezTo>
                    <a:pt x="373" y="3757"/>
                    <a:pt x="373" y="3840"/>
                    <a:pt x="373" y="3909"/>
                  </a:cubicBezTo>
                  <a:cubicBezTo>
                    <a:pt x="373" y="4130"/>
                    <a:pt x="373" y="4130"/>
                    <a:pt x="373" y="4130"/>
                  </a:cubicBezTo>
                  <a:cubicBezTo>
                    <a:pt x="373" y="4199"/>
                    <a:pt x="373" y="4295"/>
                    <a:pt x="387" y="4364"/>
                  </a:cubicBezTo>
                  <a:cubicBezTo>
                    <a:pt x="387" y="4599"/>
                    <a:pt x="387" y="4599"/>
                    <a:pt x="387" y="4599"/>
                  </a:cubicBezTo>
                  <a:cubicBezTo>
                    <a:pt x="400" y="4668"/>
                    <a:pt x="400" y="4765"/>
                    <a:pt x="400" y="4834"/>
                  </a:cubicBezTo>
                  <a:cubicBezTo>
                    <a:pt x="414" y="5083"/>
                    <a:pt x="414" y="5083"/>
                    <a:pt x="414" y="5083"/>
                  </a:cubicBezTo>
                  <a:cubicBezTo>
                    <a:pt x="414" y="5152"/>
                    <a:pt x="428" y="5248"/>
                    <a:pt x="428" y="5331"/>
                  </a:cubicBezTo>
                  <a:cubicBezTo>
                    <a:pt x="442" y="5580"/>
                    <a:pt x="442" y="5580"/>
                    <a:pt x="442" y="5580"/>
                  </a:cubicBezTo>
                  <a:cubicBezTo>
                    <a:pt x="456" y="5649"/>
                    <a:pt x="456" y="5759"/>
                    <a:pt x="469" y="5828"/>
                  </a:cubicBezTo>
                  <a:cubicBezTo>
                    <a:pt x="483" y="6091"/>
                    <a:pt x="483" y="6091"/>
                    <a:pt x="483" y="6091"/>
                  </a:cubicBezTo>
                  <a:cubicBezTo>
                    <a:pt x="497" y="6174"/>
                    <a:pt x="497" y="6284"/>
                    <a:pt x="511" y="6367"/>
                  </a:cubicBezTo>
                  <a:cubicBezTo>
                    <a:pt x="538" y="6643"/>
                    <a:pt x="538" y="6643"/>
                    <a:pt x="538" y="6643"/>
                  </a:cubicBezTo>
                  <a:cubicBezTo>
                    <a:pt x="538" y="6726"/>
                    <a:pt x="552" y="6837"/>
                    <a:pt x="566" y="6919"/>
                  </a:cubicBezTo>
                  <a:cubicBezTo>
                    <a:pt x="594" y="7196"/>
                    <a:pt x="594" y="7196"/>
                    <a:pt x="594" y="7196"/>
                  </a:cubicBezTo>
                  <a:cubicBezTo>
                    <a:pt x="607" y="7278"/>
                    <a:pt x="621" y="7403"/>
                    <a:pt x="635" y="7486"/>
                  </a:cubicBezTo>
                  <a:cubicBezTo>
                    <a:pt x="649" y="7693"/>
                    <a:pt x="649" y="7693"/>
                    <a:pt x="649" y="7693"/>
                  </a:cubicBezTo>
                  <a:cubicBezTo>
                    <a:pt x="663" y="7776"/>
                    <a:pt x="663" y="7776"/>
                    <a:pt x="663" y="7776"/>
                  </a:cubicBezTo>
                  <a:cubicBezTo>
                    <a:pt x="663" y="7997"/>
                    <a:pt x="663" y="7997"/>
                    <a:pt x="663" y="7997"/>
                  </a:cubicBezTo>
                  <a:cubicBezTo>
                    <a:pt x="676" y="8066"/>
                    <a:pt x="676" y="8148"/>
                    <a:pt x="676" y="8218"/>
                  </a:cubicBezTo>
                  <a:cubicBezTo>
                    <a:pt x="676" y="8439"/>
                    <a:pt x="676" y="8439"/>
                    <a:pt x="676" y="8439"/>
                  </a:cubicBezTo>
                  <a:cubicBezTo>
                    <a:pt x="690" y="8494"/>
                    <a:pt x="690" y="8590"/>
                    <a:pt x="690" y="8646"/>
                  </a:cubicBezTo>
                  <a:cubicBezTo>
                    <a:pt x="704" y="8867"/>
                    <a:pt x="704" y="8867"/>
                    <a:pt x="704" y="8867"/>
                  </a:cubicBezTo>
                  <a:cubicBezTo>
                    <a:pt x="732" y="8977"/>
                    <a:pt x="732" y="8977"/>
                    <a:pt x="732" y="8977"/>
                  </a:cubicBezTo>
                  <a:cubicBezTo>
                    <a:pt x="732" y="8977"/>
                    <a:pt x="732" y="8977"/>
                    <a:pt x="732" y="897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07" name="Freeform 15"/>
            <p:cNvSpPr>
              <a:spLocks noChangeAspect="1"/>
            </p:cNvSpPr>
            <p:nvPr/>
          </p:nvSpPr>
          <p:spPr bwMode="auto">
            <a:xfrm>
              <a:off x="1291" y="1271"/>
              <a:ext cx="1033" cy="2389"/>
            </a:xfrm>
            <a:custGeom>
              <a:avLst/>
              <a:gdLst>
                <a:gd name="T0" fmla="*/ 0 w 5375"/>
                <a:gd name="T1" fmla="*/ 0 h 10575"/>
                <a:gd name="T2" fmla="*/ 0 w 5375"/>
                <a:gd name="T3" fmla="*/ 0 h 10575"/>
                <a:gd name="T4" fmla="*/ 0 w 5375"/>
                <a:gd name="T5" fmla="*/ 0 h 10575"/>
                <a:gd name="T6" fmla="*/ 0 w 5375"/>
                <a:gd name="T7" fmla="*/ 0 h 10575"/>
                <a:gd name="T8" fmla="*/ 0 w 5375"/>
                <a:gd name="T9" fmla="*/ 0 h 10575"/>
                <a:gd name="T10" fmla="*/ 0 w 5375"/>
                <a:gd name="T11" fmla="*/ 0 h 10575"/>
                <a:gd name="T12" fmla="*/ 0 w 5375"/>
                <a:gd name="T13" fmla="*/ 0 h 10575"/>
                <a:gd name="T14" fmla="*/ 0 w 5375"/>
                <a:gd name="T15" fmla="*/ 0 h 10575"/>
                <a:gd name="T16" fmla="*/ 0 w 5375"/>
                <a:gd name="T17" fmla="*/ 0 h 10575"/>
                <a:gd name="T18" fmla="*/ 0 w 5375"/>
                <a:gd name="T19" fmla="*/ 0 h 10575"/>
                <a:gd name="T20" fmla="*/ 0 w 5375"/>
                <a:gd name="T21" fmla="*/ 0 h 10575"/>
                <a:gd name="T22" fmla="*/ 0 w 5375"/>
                <a:gd name="T23" fmla="*/ 0 h 10575"/>
                <a:gd name="T24" fmla="*/ 0 w 5375"/>
                <a:gd name="T25" fmla="*/ 0 h 10575"/>
                <a:gd name="T26" fmla="*/ 0 w 5375"/>
                <a:gd name="T27" fmla="*/ 0 h 10575"/>
                <a:gd name="T28" fmla="*/ 0 w 5375"/>
                <a:gd name="T29" fmla="*/ 0 h 10575"/>
                <a:gd name="T30" fmla="*/ 0 w 5375"/>
                <a:gd name="T31" fmla="*/ 0 h 10575"/>
                <a:gd name="T32" fmla="*/ 0 w 5375"/>
                <a:gd name="T33" fmla="*/ 0 h 10575"/>
                <a:gd name="T34" fmla="*/ 0 w 5375"/>
                <a:gd name="T35" fmla="*/ 0 h 10575"/>
                <a:gd name="T36" fmla="*/ 0 w 5375"/>
                <a:gd name="T37" fmla="*/ 0 h 10575"/>
                <a:gd name="T38" fmla="*/ 0 w 5375"/>
                <a:gd name="T39" fmla="*/ 0 h 10575"/>
                <a:gd name="T40" fmla="*/ 0 w 5375"/>
                <a:gd name="T41" fmla="*/ 0 h 10575"/>
                <a:gd name="T42" fmla="*/ 0 w 5375"/>
                <a:gd name="T43" fmla="*/ 0 h 10575"/>
                <a:gd name="T44" fmla="*/ 0 w 5375"/>
                <a:gd name="T45" fmla="*/ 0 h 10575"/>
                <a:gd name="T46" fmla="*/ 0 w 5375"/>
                <a:gd name="T47" fmla="*/ 0 h 10575"/>
                <a:gd name="T48" fmla="*/ 0 w 5375"/>
                <a:gd name="T49" fmla="*/ 0 h 10575"/>
                <a:gd name="T50" fmla="*/ 0 w 5375"/>
                <a:gd name="T51" fmla="*/ 0 h 10575"/>
                <a:gd name="T52" fmla="*/ 0 w 5375"/>
                <a:gd name="T53" fmla="*/ 0 h 10575"/>
                <a:gd name="T54" fmla="*/ 0 w 5375"/>
                <a:gd name="T55" fmla="*/ 0 h 10575"/>
                <a:gd name="T56" fmla="*/ 0 w 5375"/>
                <a:gd name="T57" fmla="*/ 0 h 10575"/>
                <a:gd name="T58" fmla="*/ 0 w 5375"/>
                <a:gd name="T59" fmla="*/ 0 h 10575"/>
                <a:gd name="T60" fmla="*/ 0 w 5375"/>
                <a:gd name="T61" fmla="*/ 0 h 10575"/>
                <a:gd name="T62" fmla="*/ 0 w 5375"/>
                <a:gd name="T63" fmla="*/ 0 h 10575"/>
                <a:gd name="T64" fmla="*/ 0 w 5375"/>
                <a:gd name="T65" fmla="*/ 0 h 10575"/>
                <a:gd name="T66" fmla="*/ 0 w 5375"/>
                <a:gd name="T67" fmla="*/ 0 h 10575"/>
                <a:gd name="T68" fmla="*/ 0 w 5375"/>
                <a:gd name="T69" fmla="*/ 0 h 10575"/>
                <a:gd name="T70" fmla="*/ 0 w 5375"/>
                <a:gd name="T71" fmla="*/ 0 h 105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375"/>
                <a:gd name="T109" fmla="*/ 0 h 10575"/>
                <a:gd name="T110" fmla="*/ 5375 w 5375"/>
                <a:gd name="T111" fmla="*/ 10575 h 105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375" h="10575">
                  <a:moveTo>
                    <a:pt x="5002" y="1714"/>
                  </a:moveTo>
                  <a:cubicBezTo>
                    <a:pt x="5002" y="3027"/>
                    <a:pt x="4975" y="4603"/>
                    <a:pt x="4740" y="6552"/>
                  </a:cubicBezTo>
                  <a:cubicBezTo>
                    <a:pt x="4629" y="7575"/>
                    <a:pt x="4878" y="8543"/>
                    <a:pt x="4035" y="9248"/>
                  </a:cubicBezTo>
                  <a:cubicBezTo>
                    <a:pt x="4021" y="9289"/>
                    <a:pt x="4008" y="9345"/>
                    <a:pt x="3994" y="9372"/>
                  </a:cubicBezTo>
                  <a:cubicBezTo>
                    <a:pt x="3524" y="10215"/>
                    <a:pt x="1410" y="10575"/>
                    <a:pt x="0" y="10063"/>
                  </a:cubicBezTo>
                  <a:cubicBezTo>
                    <a:pt x="166" y="10119"/>
                    <a:pt x="166" y="10119"/>
                    <a:pt x="166" y="10119"/>
                  </a:cubicBezTo>
                  <a:cubicBezTo>
                    <a:pt x="291" y="10146"/>
                    <a:pt x="291" y="10146"/>
                    <a:pt x="291" y="10146"/>
                  </a:cubicBezTo>
                  <a:cubicBezTo>
                    <a:pt x="443" y="10188"/>
                    <a:pt x="443" y="10188"/>
                    <a:pt x="443" y="10188"/>
                  </a:cubicBezTo>
                  <a:cubicBezTo>
                    <a:pt x="498" y="10202"/>
                    <a:pt x="553" y="10215"/>
                    <a:pt x="608" y="10229"/>
                  </a:cubicBezTo>
                  <a:cubicBezTo>
                    <a:pt x="760" y="10257"/>
                    <a:pt x="760" y="10257"/>
                    <a:pt x="760" y="10257"/>
                  </a:cubicBezTo>
                  <a:cubicBezTo>
                    <a:pt x="802" y="10271"/>
                    <a:pt x="871" y="10271"/>
                    <a:pt x="912" y="10285"/>
                  </a:cubicBezTo>
                  <a:cubicBezTo>
                    <a:pt x="1051" y="10298"/>
                    <a:pt x="1051" y="10298"/>
                    <a:pt x="1051" y="10298"/>
                  </a:cubicBezTo>
                  <a:cubicBezTo>
                    <a:pt x="1106" y="10312"/>
                    <a:pt x="1161" y="10312"/>
                    <a:pt x="1203" y="10312"/>
                  </a:cubicBezTo>
                  <a:cubicBezTo>
                    <a:pt x="1341" y="10326"/>
                    <a:pt x="1341" y="10326"/>
                    <a:pt x="1341" y="10326"/>
                  </a:cubicBezTo>
                  <a:cubicBezTo>
                    <a:pt x="1382" y="10326"/>
                    <a:pt x="1437" y="10340"/>
                    <a:pt x="1479" y="10340"/>
                  </a:cubicBezTo>
                  <a:cubicBezTo>
                    <a:pt x="1617" y="10340"/>
                    <a:pt x="1617" y="10340"/>
                    <a:pt x="1617" y="10340"/>
                  </a:cubicBezTo>
                  <a:cubicBezTo>
                    <a:pt x="1659" y="10340"/>
                    <a:pt x="1714" y="10354"/>
                    <a:pt x="1755" y="10354"/>
                  </a:cubicBezTo>
                  <a:cubicBezTo>
                    <a:pt x="1893" y="10340"/>
                    <a:pt x="1893" y="10340"/>
                    <a:pt x="1893" y="10340"/>
                  </a:cubicBezTo>
                  <a:cubicBezTo>
                    <a:pt x="1935" y="10340"/>
                    <a:pt x="1990" y="10340"/>
                    <a:pt x="2032" y="10340"/>
                  </a:cubicBezTo>
                  <a:cubicBezTo>
                    <a:pt x="2170" y="10340"/>
                    <a:pt x="2170" y="10340"/>
                    <a:pt x="2170" y="10340"/>
                  </a:cubicBezTo>
                  <a:cubicBezTo>
                    <a:pt x="2225" y="10340"/>
                    <a:pt x="2280" y="10326"/>
                    <a:pt x="2322" y="10326"/>
                  </a:cubicBezTo>
                  <a:cubicBezTo>
                    <a:pt x="2474" y="10312"/>
                    <a:pt x="2474" y="10312"/>
                    <a:pt x="2474" y="10312"/>
                  </a:cubicBezTo>
                  <a:cubicBezTo>
                    <a:pt x="2515" y="10312"/>
                    <a:pt x="2571" y="10298"/>
                    <a:pt x="2626" y="10298"/>
                  </a:cubicBezTo>
                  <a:cubicBezTo>
                    <a:pt x="2792" y="10271"/>
                    <a:pt x="2792" y="10271"/>
                    <a:pt x="2792" y="10271"/>
                  </a:cubicBezTo>
                  <a:cubicBezTo>
                    <a:pt x="3275" y="10174"/>
                    <a:pt x="3552" y="10091"/>
                    <a:pt x="3911" y="9925"/>
                  </a:cubicBezTo>
                  <a:cubicBezTo>
                    <a:pt x="4090" y="9828"/>
                    <a:pt x="4090" y="9828"/>
                    <a:pt x="4090" y="9828"/>
                  </a:cubicBezTo>
                  <a:cubicBezTo>
                    <a:pt x="4284" y="9704"/>
                    <a:pt x="4325" y="9676"/>
                    <a:pt x="4491" y="9524"/>
                  </a:cubicBezTo>
                  <a:cubicBezTo>
                    <a:pt x="4616" y="9372"/>
                    <a:pt x="4616" y="9372"/>
                    <a:pt x="4616" y="9372"/>
                  </a:cubicBezTo>
                  <a:cubicBezTo>
                    <a:pt x="4671" y="9289"/>
                    <a:pt x="4740" y="9179"/>
                    <a:pt x="4795" y="9096"/>
                  </a:cubicBezTo>
                  <a:cubicBezTo>
                    <a:pt x="4878" y="8916"/>
                    <a:pt x="4878" y="8916"/>
                    <a:pt x="4878" y="8916"/>
                  </a:cubicBezTo>
                  <a:cubicBezTo>
                    <a:pt x="4892" y="8833"/>
                    <a:pt x="4919" y="8736"/>
                    <a:pt x="4947" y="8667"/>
                  </a:cubicBezTo>
                  <a:cubicBezTo>
                    <a:pt x="4989" y="8460"/>
                    <a:pt x="4989" y="8460"/>
                    <a:pt x="4989" y="8460"/>
                  </a:cubicBezTo>
                  <a:cubicBezTo>
                    <a:pt x="4989" y="8391"/>
                    <a:pt x="5002" y="8294"/>
                    <a:pt x="5002" y="8225"/>
                  </a:cubicBezTo>
                  <a:cubicBezTo>
                    <a:pt x="5030" y="8017"/>
                    <a:pt x="5030" y="8017"/>
                    <a:pt x="5030" y="8017"/>
                  </a:cubicBezTo>
                  <a:cubicBezTo>
                    <a:pt x="5030" y="7948"/>
                    <a:pt x="5030" y="7852"/>
                    <a:pt x="5030" y="7782"/>
                  </a:cubicBezTo>
                  <a:cubicBezTo>
                    <a:pt x="5044" y="7575"/>
                    <a:pt x="5044" y="7575"/>
                    <a:pt x="5044" y="7575"/>
                  </a:cubicBezTo>
                  <a:cubicBezTo>
                    <a:pt x="5044" y="7506"/>
                    <a:pt x="5044" y="7423"/>
                    <a:pt x="5044" y="7354"/>
                  </a:cubicBezTo>
                  <a:cubicBezTo>
                    <a:pt x="5058" y="7147"/>
                    <a:pt x="5058" y="7147"/>
                    <a:pt x="5058" y="7147"/>
                  </a:cubicBezTo>
                  <a:cubicBezTo>
                    <a:pt x="5085" y="6995"/>
                    <a:pt x="5085" y="6995"/>
                    <a:pt x="5085" y="6995"/>
                  </a:cubicBezTo>
                  <a:cubicBezTo>
                    <a:pt x="5113" y="6704"/>
                    <a:pt x="5113" y="6704"/>
                    <a:pt x="5113" y="6704"/>
                  </a:cubicBezTo>
                  <a:cubicBezTo>
                    <a:pt x="5127" y="6621"/>
                    <a:pt x="5141" y="6511"/>
                    <a:pt x="5154" y="6414"/>
                  </a:cubicBezTo>
                  <a:cubicBezTo>
                    <a:pt x="5182" y="6137"/>
                    <a:pt x="5182" y="6137"/>
                    <a:pt x="5182" y="6137"/>
                  </a:cubicBezTo>
                  <a:cubicBezTo>
                    <a:pt x="5182" y="6055"/>
                    <a:pt x="5196" y="5958"/>
                    <a:pt x="5210" y="5875"/>
                  </a:cubicBezTo>
                  <a:cubicBezTo>
                    <a:pt x="5223" y="5598"/>
                    <a:pt x="5223" y="5598"/>
                    <a:pt x="5223" y="5598"/>
                  </a:cubicBezTo>
                  <a:cubicBezTo>
                    <a:pt x="5237" y="5529"/>
                    <a:pt x="5251" y="5419"/>
                    <a:pt x="5251" y="5336"/>
                  </a:cubicBezTo>
                  <a:cubicBezTo>
                    <a:pt x="5279" y="5087"/>
                    <a:pt x="5279" y="5087"/>
                    <a:pt x="5279" y="5087"/>
                  </a:cubicBezTo>
                  <a:cubicBezTo>
                    <a:pt x="5279" y="5004"/>
                    <a:pt x="5279" y="4907"/>
                    <a:pt x="5293" y="4824"/>
                  </a:cubicBezTo>
                  <a:cubicBezTo>
                    <a:pt x="5306" y="4575"/>
                    <a:pt x="5306" y="4575"/>
                    <a:pt x="5306" y="4575"/>
                  </a:cubicBezTo>
                  <a:cubicBezTo>
                    <a:pt x="5306" y="4506"/>
                    <a:pt x="5320" y="4410"/>
                    <a:pt x="5320" y="4340"/>
                  </a:cubicBezTo>
                  <a:cubicBezTo>
                    <a:pt x="5334" y="4105"/>
                    <a:pt x="5334" y="4105"/>
                    <a:pt x="5334" y="4105"/>
                  </a:cubicBezTo>
                  <a:cubicBezTo>
                    <a:pt x="5334" y="4036"/>
                    <a:pt x="5334" y="3940"/>
                    <a:pt x="5334" y="3870"/>
                  </a:cubicBezTo>
                  <a:cubicBezTo>
                    <a:pt x="5348" y="3635"/>
                    <a:pt x="5348" y="3635"/>
                    <a:pt x="5348" y="3635"/>
                  </a:cubicBezTo>
                  <a:cubicBezTo>
                    <a:pt x="5348" y="3566"/>
                    <a:pt x="5348" y="3483"/>
                    <a:pt x="5348" y="3414"/>
                  </a:cubicBezTo>
                  <a:cubicBezTo>
                    <a:pt x="5362" y="3193"/>
                    <a:pt x="5362" y="3193"/>
                    <a:pt x="5362" y="3193"/>
                  </a:cubicBezTo>
                  <a:cubicBezTo>
                    <a:pt x="5362" y="3124"/>
                    <a:pt x="5362" y="3041"/>
                    <a:pt x="5362" y="2972"/>
                  </a:cubicBezTo>
                  <a:cubicBezTo>
                    <a:pt x="5362" y="2765"/>
                    <a:pt x="5362" y="2765"/>
                    <a:pt x="5362" y="2765"/>
                  </a:cubicBezTo>
                  <a:cubicBezTo>
                    <a:pt x="5362" y="2695"/>
                    <a:pt x="5362" y="2612"/>
                    <a:pt x="5362" y="2543"/>
                  </a:cubicBezTo>
                  <a:cubicBezTo>
                    <a:pt x="5375" y="2350"/>
                    <a:pt x="5375" y="2350"/>
                    <a:pt x="5375" y="2350"/>
                  </a:cubicBezTo>
                  <a:cubicBezTo>
                    <a:pt x="5375" y="2281"/>
                    <a:pt x="5375" y="2198"/>
                    <a:pt x="5375" y="2142"/>
                  </a:cubicBezTo>
                  <a:cubicBezTo>
                    <a:pt x="5362" y="1949"/>
                    <a:pt x="5362" y="1949"/>
                    <a:pt x="5362" y="1949"/>
                  </a:cubicBezTo>
                  <a:cubicBezTo>
                    <a:pt x="5362" y="1894"/>
                    <a:pt x="5348" y="1825"/>
                    <a:pt x="5348" y="1755"/>
                  </a:cubicBezTo>
                  <a:cubicBezTo>
                    <a:pt x="5320" y="1576"/>
                    <a:pt x="5320" y="1576"/>
                    <a:pt x="5320" y="1576"/>
                  </a:cubicBezTo>
                  <a:cubicBezTo>
                    <a:pt x="5306" y="1520"/>
                    <a:pt x="5293" y="1437"/>
                    <a:pt x="5279" y="1382"/>
                  </a:cubicBezTo>
                  <a:cubicBezTo>
                    <a:pt x="5223" y="1202"/>
                    <a:pt x="5223" y="1202"/>
                    <a:pt x="5223" y="1202"/>
                  </a:cubicBezTo>
                  <a:cubicBezTo>
                    <a:pt x="5196" y="1147"/>
                    <a:pt x="5168" y="1078"/>
                    <a:pt x="5141" y="1023"/>
                  </a:cubicBezTo>
                  <a:cubicBezTo>
                    <a:pt x="5058" y="857"/>
                    <a:pt x="5058" y="857"/>
                    <a:pt x="5058" y="857"/>
                  </a:cubicBezTo>
                  <a:cubicBezTo>
                    <a:pt x="5016" y="802"/>
                    <a:pt x="4975" y="719"/>
                    <a:pt x="4933" y="677"/>
                  </a:cubicBezTo>
                  <a:cubicBezTo>
                    <a:pt x="4823" y="525"/>
                    <a:pt x="4823" y="525"/>
                    <a:pt x="4823" y="525"/>
                  </a:cubicBezTo>
                  <a:cubicBezTo>
                    <a:pt x="4768" y="470"/>
                    <a:pt x="4712" y="401"/>
                    <a:pt x="4657" y="345"/>
                  </a:cubicBezTo>
                  <a:cubicBezTo>
                    <a:pt x="4505" y="221"/>
                    <a:pt x="4505" y="221"/>
                    <a:pt x="4505" y="221"/>
                  </a:cubicBezTo>
                  <a:cubicBezTo>
                    <a:pt x="4312" y="69"/>
                    <a:pt x="4312" y="69"/>
                    <a:pt x="4187" y="0"/>
                  </a:cubicBezTo>
                  <a:cubicBezTo>
                    <a:pt x="4781" y="345"/>
                    <a:pt x="5002" y="981"/>
                    <a:pt x="5002" y="17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08" name="Freeform 16"/>
            <p:cNvSpPr>
              <a:spLocks noChangeAspect="1"/>
            </p:cNvSpPr>
            <p:nvPr/>
          </p:nvSpPr>
          <p:spPr bwMode="auto">
            <a:xfrm>
              <a:off x="953" y="1143"/>
              <a:ext cx="1299" cy="2182"/>
            </a:xfrm>
            <a:custGeom>
              <a:avLst/>
              <a:gdLst>
                <a:gd name="T0" fmla="*/ 0 w 6750"/>
                <a:gd name="T1" fmla="*/ 0 h 9658"/>
                <a:gd name="T2" fmla="*/ 0 w 6750"/>
                <a:gd name="T3" fmla="*/ 0 h 9658"/>
                <a:gd name="T4" fmla="*/ 0 w 6750"/>
                <a:gd name="T5" fmla="*/ 0 h 9658"/>
                <a:gd name="T6" fmla="*/ 0 w 6750"/>
                <a:gd name="T7" fmla="*/ 0 h 9658"/>
                <a:gd name="T8" fmla="*/ 0 w 6750"/>
                <a:gd name="T9" fmla="*/ 0 h 9658"/>
                <a:gd name="T10" fmla="*/ 0 w 6750"/>
                <a:gd name="T11" fmla="*/ 0 h 9658"/>
                <a:gd name="T12" fmla="*/ 0 w 6750"/>
                <a:gd name="T13" fmla="*/ 0 h 9658"/>
                <a:gd name="T14" fmla="*/ 0 w 6750"/>
                <a:gd name="T15" fmla="*/ 0 h 9658"/>
                <a:gd name="T16" fmla="*/ 0 w 6750"/>
                <a:gd name="T17" fmla="*/ 0 h 9658"/>
                <a:gd name="T18" fmla="*/ 0 w 6750"/>
                <a:gd name="T19" fmla="*/ 0 h 9658"/>
                <a:gd name="T20" fmla="*/ 0 w 6750"/>
                <a:gd name="T21" fmla="*/ 0 h 9658"/>
                <a:gd name="T22" fmla="*/ 0 w 6750"/>
                <a:gd name="T23" fmla="*/ 0 h 9658"/>
                <a:gd name="T24" fmla="*/ 0 w 6750"/>
                <a:gd name="T25" fmla="*/ 0 h 9658"/>
                <a:gd name="T26" fmla="*/ 0 w 6750"/>
                <a:gd name="T27" fmla="*/ 0 h 9658"/>
                <a:gd name="T28" fmla="*/ 0 w 6750"/>
                <a:gd name="T29" fmla="*/ 0 h 9658"/>
                <a:gd name="T30" fmla="*/ 0 w 6750"/>
                <a:gd name="T31" fmla="*/ 0 h 9658"/>
                <a:gd name="T32" fmla="*/ 0 w 6750"/>
                <a:gd name="T33" fmla="*/ 0 h 9658"/>
                <a:gd name="T34" fmla="*/ 0 w 6750"/>
                <a:gd name="T35" fmla="*/ 0 h 9658"/>
                <a:gd name="T36" fmla="*/ 0 w 6750"/>
                <a:gd name="T37" fmla="*/ 0 h 9658"/>
                <a:gd name="T38" fmla="*/ 0 w 6750"/>
                <a:gd name="T39" fmla="*/ 0 h 9658"/>
                <a:gd name="T40" fmla="*/ 0 w 6750"/>
                <a:gd name="T41" fmla="*/ 0 h 9658"/>
                <a:gd name="T42" fmla="*/ 0 w 6750"/>
                <a:gd name="T43" fmla="*/ 0 h 9658"/>
                <a:gd name="T44" fmla="*/ 0 w 6750"/>
                <a:gd name="T45" fmla="*/ 0 h 9658"/>
                <a:gd name="T46" fmla="*/ 0 w 6750"/>
                <a:gd name="T47" fmla="*/ 0 h 9658"/>
                <a:gd name="T48" fmla="*/ 0 w 6750"/>
                <a:gd name="T49" fmla="*/ 0 h 9658"/>
                <a:gd name="T50" fmla="*/ 0 w 6750"/>
                <a:gd name="T51" fmla="*/ 0 h 9658"/>
                <a:gd name="T52" fmla="*/ 0 w 6750"/>
                <a:gd name="T53" fmla="*/ 0 h 9658"/>
                <a:gd name="T54" fmla="*/ 0 w 6750"/>
                <a:gd name="T55" fmla="*/ 0 h 9658"/>
                <a:gd name="T56" fmla="*/ 0 w 6750"/>
                <a:gd name="T57" fmla="*/ 0 h 9658"/>
                <a:gd name="T58" fmla="*/ 0 w 6750"/>
                <a:gd name="T59" fmla="*/ 0 h 9658"/>
                <a:gd name="T60" fmla="*/ 0 w 6750"/>
                <a:gd name="T61" fmla="*/ 0 h 9658"/>
                <a:gd name="T62" fmla="*/ 0 w 6750"/>
                <a:gd name="T63" fmla="*/ 0 h 9658"/>
                <a:gd name="T64" fmla="*/ 0 w 6750"/>
                <a:gd name="T65" fmla="*/ 0 h 9658"/>
                <a:gd name="T66" fmla="*/ 0 w 6750"/>
                <a:gd name="T67" fmla="*/ 0 h 9658"/>
                <a:gd name="T68" fmla="*/ 0 w 6750"/>
                <a:gd name="T69" fmla="*/ 0 h 9658"/>
                <a:gd name="T70" fmla="*/ 0 w 6750"/>
                <a:gd name="T71" fmla="*/ 0 h 9658"/>
                <a:gd name="T72" fmla="*/ 0 w 6750"/>
                <a:gd name="T73" fmla="*/ 0 h 9658"/>
                <a:gd name="T74" fmla="*/ 0 w 6750"/>
                <a:gd name="T75" fmla="*/ 0 h 9658"/>
                <a:gd name="T76" fmla="*/ 0 w 6750"/>
                <a:gd name="T77" fmla="*/ 0 h 9658"/>
                <a:gd name="T78" fmla="*/ 0 w 6750"/>
                <a:gd name="T79" fmla="*/ 0 h 9658"/>
                <a:gd name="T80" fmla="*/ 0 w 6750"/>
                <a:gd name="T81" fmla="*/ 0 h 9658"/>
                <a:gd name="T82" fmla="*/ 0 w 6750"/>
                <a:gd name="T83" fmla="*/ 0 h 9658"/>
                <a:gd name="T84" fmla="*/ 0 w 6750"/>
                <a:gd name="T85" fmla="*/ 0 h 9658"/>
                <a:gd name="T86" fmla="*/ 0 w 6750"/>
                <a:gd name="T87" fmla="*/ 0 h 9658"/>
                <a:gd name="T88" fmla="*/ 0 w 6750"/>
                <a:gd name="T89" fmla="*/ 0 h 9658"/>
                <a:gd name="T90" fmla="*/ 0 w 6750"/>
                <a:gd name="T91" fmla="*/ 0 h 9658"/>
                <a:gd name="T92" fmla="*/ 0 w 6750"/>
                <a:gd name="T93" fmla="*/ 0 h 9658"/>
                <a:gd name="T94" fmla="*/ 0 w 6750"/>
                <a:gd name="T95" fmla="*/ 0 h 9658"/>
                <a:gd name="T96" fmla="*/ 0 w 6750"/>
                <a:gd name="T97" fmla="*/ 0 h 9658"/>
                <a:gd name="T98" fmla="*/ 0 w 6750"/>
                <a:gd name="T99" fmla="*/ 0 h 9658"/>
                <a:gd name="T100" fmla="*/ 0 w 6750"/>
                <a:gd name="T101" fmla="*/ 0 h 96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50"/>
                <a:gd name="T154" fmla="*/ 0 h 9658"/>
                <a:gd name="T155" fmla="*/ 6750 w 6750"/>
                <a:gd name="T156" fmla="*/ 9658 h 96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50" h="9658">
                  <a:moveTo>
                    <a:pt x="0" y="2791"/>
                  </a:moveTo>
                  <a:cubicBezTo>
                    <a:pt x="28" y="0"/>
                    <a:pt x="3907" y="290"/>
                    <a:pt x="5108" y="1396"/>
                  </a:cubicBezTo>
                  <a:cubicBezTo>
                    <a:pt x="5204" y="1479"/>
                    <a:pt x="5481" y="1741"/>
                    <a:pt x="5508" y="1976"/>
                  </a:cubicBezTo>
                  <a:cubicBezTo>
                    <a:pt x="5508" y="2073"/>
                    <a:pt x="5522" y="2183"/>
                    <a:pt x="5536" y="2280"/>
                  </a:cubicBezTo>
                  <a:cubicBezTo>
                    <a:pt x="5536" y="2294"/>
                    <a:pt x="5632" y="4436"/>
                    <a:pt x="5619" y="6107"/>
                  </a:cubicBezTo>
                  <a:cubicBezTo>
                    <a:pt x="5605" y="6729"/>
                    <a:pt x="5287" y="7337"/>
                    <a:pt x="5467" y="7987"/>
                  </a:cubicBezTo>
                  <a:cubicBezTo>
                    <a:pt x="5577" y="8346"/>
                    <a:pt x="5784" y="8664"/>
                    <a:pt x="5881" y="9023"/>
                  </a:cubicBezTo>
                  <a:cubicBezTo>
                    <a:pt x="5977" y="9368"/>
                    <a:pt x="5964" y="9493"/>
                    <a:pt x="5950" y="9658"/>
                  </a:cubicBezTo>
                  <a:cubicBezTo>
                    <a:pt x="6585" y="8968"/>
                    <a:pt x="6392" y="8069"/>
                    <a:pt x="6488" y="7116"/>
                  </a:cubicBezTo>
                  <a:cubicBezTo>
                    <a:pt x="6723" y="5168"/>
                    <a:pt x="6750" y="3593"/>
                    <a:pt x="6750" y="2280"/>
                  </a:cubicBezTo>
                  <a:cubicBezTo>
                    <a:pt x="6750" y="1548"/>
                    <a:pt x="6530" y="912"/>
                    <a:pt x="5936" y="567"/>
                  </a:cubicBezTo>
                  <a:cubicBezTo>
                    <a:pt x="5881" y="553"/>
                    <a:pt x="5826" y="511"/>
                    <a:pt x="5770" y="484"/>
                  </a:cubicBezTo>
                  <a:cubicBezTo>
                    <a:pt x="5701" y="456"/>
                    <a:pt x="5605" y="415"/>
                    <a:pt x="5536" y="387"/>
                  </a:cubicBezTo>
                  <a:cubicBezTo>
                    <a:pt x="5370" y="318"/>
                    <a:pt x="5370" y="318"/>
                    <a:pt x="5370" y="318"/>
                  </a:cubicBezTo>
                  <a:cubicBezTo>
                    <a:pt x="5315" y="304"/>
                    <a:pt x="5232" y="276"/>
                    <a:pt x="5177" y="263"/>
                  </a:cubicBezTo>
                  <a:cubicBezTo>
                    <a:pt x="5011" y="221"/>
                    <a:pt x="5011" y="221"/>
                    <a:pt x="5011" y="221"/>
                  </a:cubicBezTo>
                  <a:cubicBezTo>
                    <a:pt x="4956" y="207"/>
                    <a:pt x="4887" y="194"/>
                    <a:pt x="4846" y="180"/>
                  </a:cubicBezTo>
                  <a:cubicBezTo>
                    <a:pt x="4680" y="152"/>
                    <a:pt x="4680" y="152"/>
                    <a:pt x="4680" y="152"/>
                  </a:cubicBezTo>
                  <a:cubicBezTo>
                    <a:pt x="4639" y="138"/>
                    <a:pt x="4569" y="124"/>
                    <a:pt x="4528" y="124"/>
                  </a:cubicBezTo>
                  <a:cubicBezTo>
                    <a:pt x="4376" y="97"/>
                    <a:pt x="4376" y="97"/>
                    <a:pt x="4376" y="97"/>
                  </a:cubicBezTo>
                  <a:cubicBezTo>
                    <a:pt x="4321" y="97"/>
                    <a:pt x="4266" y="97"/>
                    <a:pt x="4211" y="83"/>
                  </a:cubicBezTo>
                  <a:cubicBezTo>
                    <a:pt x="4059" y="69"/>
                    <a:pt x="4059" y="69"/>
                    <a:pt x="4059" y="69"/>
                  </a:cubicBezTo>
                  <a:cubicBezTo>
                    <a:pt x="4017" y="69"/>
                    <a:pt x="3962" y="69"/>
                    <a:pt x="3907" y="69"/>
                  </a:cubicBezTo>
                  <a:cubicBezTo>
                    <a:pt x="3755" y="55"/>
                    <a:pt x="3755" y="55"/>
                    <a:pt x="3755" y="55"/>
                  </a:cubicBezTo>
                  <a:cubicBezTo>
                    <a:pt x="3714" y="55"/>
                    <a:pt x="3645" y="55"/>
                    <a:pt x="3603" y="55"/>
                  </a:cubicBezTo>
                  <a:cubicBezTo>
                    <a:pt x="3451" y="55"/>
                    <a:pt x="3451" y="55"/>
                    <a:pt x="3451" y="55"/>
                  </a:cubicBezTo>
                  <a:cubicBezTo>
                    <a:pt x="3410" y="55"/>
                    <a:pt x="3341" y="55"/>
                    <a:pt x="3300" y="55"/>
                  </a:cubicBezTo>
                  <a:cubicBezTo>
                    <a:pt x="3148" y="69"/>
                    <a:pt x="3148" y="69"/>
                    <a:pt x="3148" y="69"/>
                  </a:cubicBezTo>
                  <a:cubicBezTo>
                    <a:pt x="3092" y="69"/>
                    <a:pt x="3037" y="69"/>
                    <a:pt x="2982" y="83"/>
                  </a:cubicBezTo>
                  <a:cubicBezTo>
                    <a:pt x="2816" y="97"/>
                    <a:pt x="2816" y="97"/>
                    <a:pt x="2816" y="97"/>
                  </a:cubicBezTo>
                  <a:cubicBezTo>
                    <a:pt x="2775" y="97"/>
                    <a:pt x="2706" y="111"/>
                    <a:pt x="2651" y="111"/>
                  </a:cubicBezTo>
                  <a:cubicBezTo>
                    <a:pt x="2485" y="138"/>
                    <a:pt x="2485" y="138"/>
                    <a:pt x="2485" y="138"/>
                  </a:cubicBezTo>
                  <a:cubicBezTo>
                    <a:pt x="2237" y="180"/>
                    <a:pt x="2057" y="221"/>
                    <a:pt x="1795" y="304"/>
                  </a:cubicBezTo>
                  <a:cubicBezTo>
                    <a:pt x="1616" y="359"/>
                    <a:pt x="1616" y="359"/>
                    <a:pt x="1616" y="359"/>
                  </a:cubicBezTo>
                  <a:cubicBezTo>
                    <a:pt x="1491" y="415"/>
                    <a:pt x="1312" y="484"/>
                    <a:pt x="1146" y="594"/>
                  </a:cubicBezTo>
                  <a:cubicBezTo>
                    <a:pt x="981" y="691"/>
                    <a:pt x="981" y="691"/>
                    <a:pt x="981" y="691"/>
                  </a:cubicBezTo>
                  <a:cubicBezTo>
                    <a:pt x="898" y="760"/>
                    <a:pt x="801" y="829"/>
                    <a:pt x="732" y="898"/>
                  </a:cubicBezTo>
                  <a:cubicBezTo>
                    <a:pt x="594" y="1036"/>
                    <a:pt x="594" y="1036"/>
                    <a:pt x="594" y="1036"/>
                  </a:cubicBezTo>
                  <a:cubicBezTo>
                    <a:pt x="553" y="1092"/>
                    <a:pt x="484" y="1161"/>
                    <a:pt x="442" y="1230"/>
                  </a:cubicBezTo>
                  <a:cubicBezTo>
                    <a:pt x="332" y="1382"/>
                    <a:pt x="332" y="1382"/>
                    <a:pt x="332" y="1382"/>
                  </a:cubicBezTo>
                  <a:cubicBezTo>
                    <a:pt x="304" y="1437"/>
                    <a:pt x="263" y="1520"/>
                    <a:pt x="235" y="1575"/>
                  </a:cubicBezTo>
                  <a:cubicBezTo>
                    <a:pt x="166" y="1741"/>
                    <a:pt x="166" y="1741"/>
                    <a:pt x="166" y="1741"/>
                  </a:cubicBezTo>
                  <a:cubicBezTo>
                    <a:pt x="139" y="1796"/>
                    <a:pt x="111" y="1879"/>
                    <a:pt x="97" y="1935"/>
                  </a:cubicBezTo>
                  <a:cubicBezTo>
                    <a:pt x="56" y="2114"/>
                    <a:pt x="56" y="2114"/>
                    <a:pt x="56" y="2114"/>
                  </a:cubicBezTo>
                  <a:cubicBezTo>
                    <a:pt x="42" y="2169"/>
                    <a:pt x="28" y="2252"/>
                    <a:pt x="28" y="2308"/>
                  </a:cubicBezTo>
                  <a:cubicBezTo>
                    <a:pt x="0" y="2501"/>
                    <a:pt x="0" y="2501"/>
                    <a:pt x="0" y="2501"/>
                  </a:cubicBezTo>
                  <a:cubicBezTo>
                    <a:pt x="0" y="2556"/>
                    <a:pt x="0" y="2639"/>
                    <a:pt x="0" y="2695"/>
                  </a:cubicBezTo>
                  <a:cubicBezTo>
                    <a:pt x="0" y="2902"/>
                    <a:pt x="0" y="2902"/>
                    <a:pt x="0" y="2902"/>
                  </a:cubicBezTo>
                  <a:cubicBezTo>
                    <a:pt x="0" y="3068"/>
                    <a:pt x="0" y="3068"/>
                    <a:pt x="0" y="3068"/>
                  </a:cubicBezTo>
                  <a:cubicBezTo>
                    <a:pt x="0" y="2860"/>
                    <a:pt x="0" y="2860"/>
                    <a:pt x="0" y="2860"/>
                  </a:cubicBezTo>
                  <a:cubicBezTo>
                    <a:pt x="0" y="2833"/>
                    <a:pt x="0" y="2805"/>
                    <a:pt x="0" y="279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09" name="Freeform 17"/>
            <p:cNvSpPr>
              <a:spLocks noChangeAspect="1"/>
            </p:cNvSpPr>
            <p:nvPr/>
          </p:nvSpPr>
          <p:spPr bwMode="auto">
            <a:xfrm>
              <a:off x="1424" y="1271"/>
              <a:ext cx="900" cy="2363"/>
            </a:xfrm>
            <a:custGeom>
              <a:avLst/>
              <a:gdLst>
                <a:gd name="T0" fmla="*/ 0 w 4683"/>
                <a:gd name="T1" fmla="*/ 0 h 10458"/>
                <a:gd name="T2" fmla="*/ 0 w 4683"/>
                <a:gd name="T3" fmla="*/ 0 h 10458"/>
                <a:gd name="T4" fmla="*/ 0 w 4683"/>
                <a:gd name="T5" fmla="*/ 0 h 10458"/>
                <a:gd name="T6" fmla="*/ 0 w 4683"/>
                <a:gd name="T7" fmla="*/ 0 h 10458"/>
                <a:gd name="T8" fmla="*/ 0 w 4683"/>
                <a:gd name="T9" fmla="*/ 0 h 10458"/>
                <a:gd name="T10" fmla="*/ 0 w 4683"/>
                <a:gd name="T11" fmla="*/ 0 h 10458"/>
                <a:gd name="T12" fmla="*/ 0 w 4683"/>
                <a:gd name="T13" fmla="*/ 0 h 10458"/>
                <a:gd name="T14" fmla="*/ 0 w 4683"/>
                <a:gd name="T15" fmla="*/ 0 h 10458"/>
                <a:gd name="T16" fmla="*/ 0 w 4683"/>
                <a:gd name="T17" fmla="*/ 0 h 10458"/>
                <a:gd name="T18" fmla="*/ 0 w 4683"/>
                <a:gd name="T19" fmla="*/ 0 h 10458"/>
                <a:gd name="T20" fmla="*/ 0 w 4683"/>
                <a:gd name="T21" fmla="*/ 0 h 10458"/>
                <a:gd name="T22" fmla="*/ 0 w 4683"/>
                <a:gd name="T23" fmla="*/ 0 h 10458"/>
                <a:gd name="T24" fmla="*/ 0 w 4683"/>
                <a:gd name="T25" fmla="*/ 0 h 10458"/>
                <a:gd name="T26" fmla="*/ 0 w 4683"/>
                <a:gd name="T27" fmla="*/ 0 h 10458"/>
                <a:gd name="T28" fmla="*/ 0 w 4683"/>
                <a:gd name="T29" fmla="*/ 0 h 10458"/>
                <a:gd name="T30" fmla="*/ 0 w 4683"/>
                <a:gd name="T31" fmla="*/ 0 h 10458"/>
                <a:gd name="T32" fmla="*/ 0 w 4683"/>
                <a:gd name="T33" fmla="*/ 0 h 10458"/>
                <a:gd name="T34" fmla="*/ 0 w 4683"/>
                <a:gd name="T35" fmla="*/ 0 h 10458"/>
                <a:gd name="T36" fmla="*/ 0 w 4683"/>
                <a:gd name="T37" fmla="*/ 0 h 10458"/>
                <a:gd name="T38" fmla="*/ 0 w 4683"/>
                <a:gd name="T39" fmla="*/ 0 h 10458"/>
                <a:gd name="T40" fmla="*/ 0 w 4683"/>
                <a:gd name="T41" fmla="*/ 0 h 10458"/>
                <a:gd name="T42" fmla="*/ 0 w 4683"/>
                <a:gd name="T43" fmla="*/ 0 h 10458"/>
                <a:gd name="T44" fmla="*/ 0 w 4683"/>
                <a:gd name="T45" fmla="*/ 0 h 10458"/>
                <a:gd name="T46" fmla="*/ 0 w 4683"/>
                <a:gd name="T47" fmla="*/ 0 h 10458"/>
                <a:gd name="T48" fmla="*/ 0 w 4683"/>
                <a:gd name="T49" fmla="*/ 0 h 10458"/>
                <a:gd name="T50" fmla="*/ 0 w 4683"/>
                <a:gd name="T51" fmla="*/ 0 h 10458"/>
                <a:gd name="T52" fmla="*/ 0 w 4683"/>
                <a:gd name="T53" fmla="*/ 0 h 10458"/>
                <a:gd name="T54" fmla="*/ 0 w 4683"/>
                <a:gd name="T55" fmla="*/ 0 h 10458"/>
                <a:gd name="T56" fmla="*/ 0 w 4683"/>
                <a:gd name="T57" fmla="*/ 0 h 10458"/>
                <a:gd name="T58" fmla="*/ 0 w 4683"/>
                <a:gd name="T59" fmla="*/ 0 h 10458"/>
                <a:gd name="T60" fmla="*/ 0 w 4683"/>
                <a:gd name="T61" fmla="*/ 0 h 10458"/>
                <a:gd name="T62" fmla="*/ 0 w 4683"/>
                <a:gd name="T63" fmla="*/ 0 h 10458"/>
                <a:gd name="T64" fmla="*/ 0 w 4683"/>
                <a:gd name="T65" fmla="*/ 0 h 10458"/>
                <a:gd name="T66" fmla="*/ 0 w 4683"/>
                <a:gd name="T67" fmla="*/ 0 h 104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83"/>
                <a:gd name="T103" fmla="*/ 0 h 10458"/>
                <a:gd name="T104" fmla="*/ 4683 w 4683"/>
                <a:gd name="T105" fmla="*/ 10458 h 104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83" h="10458">
                  <a:moveTo>
                    <a:pt x="4310" y="1713"/>
                  </a:moveTo>
                  <a:cubicBezTo>
                    <a:pt x="4310" y="3025"/>
                    <a:pt x="4283" y="4600"/>
                    <a:pt x="4048" y="6548"/>
                  </a:cubicBezTo>
                  <a:cubicBezTo>
                    <a:pt x="3951" y="7502"/>
                    <a:pt x="4145" y="8400"/>
                    <a:pt x="3509" y="9090"/>
                  </a:cubicBezTo>
                  <a:cubicBezTo>
                    <a:pt x="3509" y="9104"/>
                    <a:pt x="3509" y="9146"/>
                    <a:pt x="3495" y="9159"/>
                  </a:cubicBezTo>
                  <a:cubicBezTo>
                    <a:pt x="3191" y="10265"/>
                    <a:pt x="1230" y="10458"/>
                    <a:pt x="0" y="10237"/>
                  </a:cubicBezTo>
                  <a:cubicBezTo>
                    <a:pt x="152" y="10265"/>
                    <a:pt x="152" y="10265"/>
                    <a:pt x="152" y="10265"/>
                  </a:cubicBezTo>
                  <a:cubicBezTo>
                    <a:pt x="221" y="10279"/>
                    <a:pt x="221" y="10279"/>
                    <a:pt x="221" y="10279"/>
                  </a:cubicBezTo>
                  <a:cubicBezTo>
                    <a:pt x="359" y="10292"/>
                    <a:pt x="359" y="10292"/>
                    <a:pt x="359" y="10292"/>
                  </a:cubicBezTo>
                  <a:cubicBezTo>
                    <a:pt x="415" y="10306"/>
                    <a:pt x="470" y="10306"/>
                    <a:pt x="511" y="10306"/>
                  </a:cubicBezTo>
                  <a:cubicBezTo>
                    <a:pt x="649" y="10320"/>
                    <a:pt x="649" y="10320"/>
                    <a:pt x="649" y="10320"/>
                  </a:cubicBezTo>
                  <a:cubicBezTo>
                    <a:pt x="691" y="10320"/>
                    <a:pt x="746" y="10334"/>
                    <a:pt x="788" y="10334"/>
                  </a:cubicBezTo>
                  <a:cubicBezTo>
                    <a:pt x="926" y="10334"/>
                    <a:pt x="926" y="10334"/>
                    <a:pt x="926" y="10334"/>
                  </a:cubicBezTo>
                  <a:cubicBezTo>
                    <a:pt x="967" y="10334"/>
                    <a:pt x="1022" y="10348"/>
                    <a:pt x="1064" y="10348"/>
                  </a:cubicBezTo>
                  <a:cubicBezTo>
                    <a:pt x="1202" y="10334"/>
                    <a:pt x="1202" y="10334"/>
                    <a:pt x="1202" y="10334"/>
                  </a:cubicBezTo>
                  <a:cubicBezTo>
                    <a:pt x="1243" y="10334"/>
                    <a:pt x="1299" y="10334"/>
                    <a:pt x="1340" y="10334"/>
                  </a:cubicBezTo>
                  <a:cubicBezTo>
                    <a:pt x="1478" y="10334"/>
                    <a:pt x="1478" y="10334"/>
                    <a:pt x="1478" y="10334"/>
                  </a:cubicBezTo>
                  <a:cubicBezTo>
                    <a:pt x="1534" y="10334"/>
                    <a:pt x="1589" y="10320"/>
                    <a:pt x="1630" y="10320"/>
                  </a:cubicBezTo>
                  <a:cubicBezTo>
                    <a:pt x="1782" y="10306"/>
                    <a:pt x="1782" y="10306"/>
                    <a:pt x="1782" y="10306"/>
                  </a:cubicBezTo>
                  <a:cubicBezTo>
                    <a:pt x="1824" y="10306"/>
                    <a:pt x="1879" y="10292"/>
                    <a:pt x="1934" y="10292"/>
                  </a:cubicBezTo>
                  <a:cubicBezTo>
                    <a:pt x="2100" y="10265"/>
                    <a:pt x="2100" y="10265"/>
                    <a:pt x="2100" y="10265"/>
                  </a:cubicBezTo>
                  <a:cubicBezTo>
                    <a:pt x="2584" y="10168"/>
                    <a:pt x="2860" y="10085"/>
                    <a:pt x="3219" y="9919"/>
                  </a:cubicBezTo>
                  <a:cubicBezTo>
                    <a:pt x="3399" y="9823"/>
                    <a:pt x="3399" y="9823"/>
                    <a:pt x="3399" y="9823"/>
                  </a:cubicBezTo>
                  <a:cubicBezTo>
                    <a:pt x="3592" y="9698"/>
                    <a:pt x="3634" y="9671"/>
                    <a:pt x="3799" y="9519"/>
                  </a:cubicBezTo>
                  <a:cubicBezTo>
                    <a:pt x="3924" y="9367"/>
                    <a:pt x="3924" y="9367"/>
                    <a:pt x="3924" y="9367"/>
                  </a:cubicBezTo>
                  <a:cubicBezTo>
                    <a:pt x="3979" y="9284"/>
                    <a:pt x="4048" y="9173"/>
                    <a:pt x="4103" y="9090"/>
                  </a:cubicBezTo>
                  <a:cubicBezTo>
                    <a:pt x="4186" y="8911"/>
                    <a:pt x="4186" y="8911"/>
                    <a:pt x="4186" y="8911"/>
                  </a:cubicBezTo>
                  <a:cubicBezTo>
                    <a:pt x="4200" y="8828"/>
                    <a:pt x="4228" y="8731"/>
                    <a:pt x="4255" y="8662"/>
                  </a:cubicBezTo>
                  <a:cubicBezTo>
                    <a:pt x="4297" y="8455"/>
                    <a:pt x="4297" y="8455"/>
                    <a:pt x="4297" y="8455"/>
                  </a:cubicBezTo>
                  <a:cubicBezTo>
                    <a:pt x="4297" y="8386"/>
                    <a:pt x="4310" y="8289"/>
                    <a:pt x="4310" y="8220"/>
                  </a:cubicBezTo>
                  <a:cubicBezTo>
                    <a:pt x="4338" y="8013"/>
                    <a:pt x="4338" y="8013"/>
                    <a:pt x="4338" y="8013"/>
                  </a:cubicBezTo>
                  <a:cubicBezTo>
                    <a:pt x="4338" y="7944"/>
                    <a:pt x="4338" y="7847"/>
                    <a:pt x="4338" y="7778"/>
                  </a:cubicBezTo>
                  <a:cubicBezTo>
                    <a:pt x="4352" y="7571"/>
                    <a:pt x="4352" y="7571"/>
                    <a:pt x="4352" y="7571"/>
                  </a:cubicBezTo>
                  <a:cubicBezTo>
                    <a:pt x="4352" y="7502"/>
                    <a:pt x="4352" y="7419"/>
                    <a:pt x="4352" y="7350"/>
                  </a:cubicBezTo>
                  <a:cubicBezTo>
                    <a:pt x="4366" y="7142"/>
                    <a:pt x="4366" y="7142"/>
                    <a:pt x="4366" y="7142"/>
                  </a:cubicBezTo>
                  <a:cubicBezTo>
                    <a:pt x="4393" y="6990"/>
                    <a:pt x="4393" y="6990"/>
                    <a:pt x="4393" y="6990"/>
                  </a:cubicBezTo>
                  <a:cubicBezTo>
                    <a:pt x="4421" y="6700"/>
                    <a:pt x="4421" y="6700"/>
                    <a:pt x="4421" y="6700"/>
                  </a:cubicBezTo>
                  <a:cubicBezTo>
                    <a:pt x="4435" y="6617"/>
                    <a:pt x="4449" y="6507"/>
                    <a:pt x="4462" y="6410"/>
                  </a:cubicBezTo>
                  <a:cubicBezTo>
                    <a:pt x="4490" y="6134"/>
                    <a:pt x="4490" y="6134"/>
                    <a:pt x="4490" y="6134"/>
                  </a:cubicBezTo>
                  <a:cubicBezTo>
                    <a:pt x="4490" y="6051"/>
                    <a:pt x="4504" y="5954"/>
                    <a:pt x="4518" y="5871"/>
                  </a:cubicBezTo>
                  <a:cubicBezTo>
                    <a:pt x="4532" y="5595"/>
                    <a:pt x="4532" y="5595"/>
                    <a:pt x="4532" y="5595"/>
                  </a:cubicBezTo>
                  <a:cubicBezTo>
                    <a:pt x="4545" y="5526"/>
                    <a:pt x="4559" y="5415"/>
                    <a:pt x="4559" y="5333"/>
                  </a:cubicBezTo>
                  <a:cubicBezTo>
                    <a:pt x="4587" y="5084"/>
                    <a:pt x="4587" y="5084"/>
                    <a:pt x="4587" y="5084"/>
                  </a:cubicBezTo>
                  <a:cubicBezTo>
                    <a:pt x="4587" y="5001"/>
                    <a:pt x="4587" y="4904"/>
                    <a:pt x="4601" y="4821"/>
                  </a:cubicBezTo>
                  <a:cubicBezTo>
                    <a:pt x="4614" y="4573"/>
                    <a:pt x="4614" y="4573"/>
                    <a:pt x="4614" y="4573"/>
                  </a:cubicBezTo>
                  <a:cubicBezTo>
                    <a:pt x="4614" y="4504"/>
                    <a:pt x="4628" y="4407"/>
                    <a:pt x="4628" y="4338"/>
                  </a:cubicBezTo>
                  <a:cubicBezTo>
                    <a:pt x="4642" y="4103"/>
                    <a:pt x="4642" y="4103"/>
                    <a:pt x="4642" y="4103"/>
                  </a:cubicBezTo>
                  <a:cubicBezTo>
                    <a:pt x="4642" y="4034"/>
                    <a:pt x="4642" y="3937"/>
                    <a:pt x="4642" y="3868"/>
                  </a:cubicBezTo>
                  <a:cubicBezTo>
                    <a:pt x="4656" y="3633"/>
                    <a:pt x="4656" y="3633"/>
                    <a:pt x="4656" y="3633"/>
                  </a:cubicBezTo>
                  <a:cubicBezTo>
                    <a:pt x="4656" y="3564"/>
                    <a:pt x="4656" y="3481"/>
                    <a:pt x="4656" y="3412"/>
                  </a:cubicBezTo>
                  <a:cubicBezTo>
                    <a:pt x="4670" y="3191"/>
                    <a:pt x="4670" y="3191"/>
                    <a:pt x="4670" y="3191"/>
                  </a:cubicBezTo>
                  <a:cubicBezTo>
                    <a:pt x="4670" y="3122"/>
                    <a:pt x="4670" y="3039"/>
                    <a:pt x="4670" y="2970"/>
                  </a:cubicBezTo>
                  <a:cubicBezTo>
                    <a:pt x="4670" y="2763"/>
                    <a:pt x="4670" y="2763"/>
                    <a:pt x="4670" y="2763"/>
                  </a:cubicBezTo>
                  <a:cubicBezTo>
                    <a:pt x="4670" y="2694"/>
                    <a:pt x="4670" y="2611"/>
                    <a:pt x="4670" y="2542"/>
                  </a:cubicBezTo>
                  <a:cubicBezTo>
                    <a:pt x="4683" y="2348"/>
                    <a:pt x="4683" y="2348"/>
                    <a:pt x="4683" y="2348"/>
                  </a:cubicBezTo>
                  <a:cubicBezTo>
                    <a:pt x="4683" y="2279"/>
                    <a:pt x="4683" y="2196"/>
                    <a:pt x="4683" y="2141"/>
                  </a:cubicBezTo>
                  <a:cubicBezTo>
                    <a:pt x="4670" y="1948"/>
                    <a:pt x="4670" y="1948"/>
                    <a:pt x="4670" y="1948"/>
                  </a:cubicBezTo>
                  <a:cubicBezTo>
                    <a:pt x="4670" y="1893"/>
                    <a:pt x="4656" y="1823"/>
                    <a:pt x="4656" y="1754"/>
                  </a:cubicBezTo>
                  <a:cubicBezTo>
                    <a:pt x="4628" y="1575"/>
                    <a:pt x="4628" y="1575"/>
                    <a:pt x="4628" y="1575"/>
                  </a:cubicBezTo>
                  <a:cubicBezTo>
                    <a:pt x="4614" y="1520"/>
                    <a:pt x="4601" y="1437"/>
                    <a:pt x="4587" y="1381"/>
                  </a:cubicBezTo>
                  <a:cubicBezTo>
                    <a:pt x="4532" y="1202"/>
                    <a:pt x="4532" y="1202"/>
                    <a:pt x="4532" y="1202"/>
                  </a:cubicBezTo>
                  <a:cubicBezTo>
                    <a:pt x="4504" y="1146"/>
                    <a:pt x="4476" y="1077"/>
                    <a:pt x="4449" y="1022"/>
                  </a:cubicBezTo>
                  <a:cubicBezTo>
                    <a:pt x="4366" y="856"/>
                    <a:pt x="4366" y="856"/>
                    <a:pt x="4366" y="856"/>
                  </a:cubicBezTo>
                  <a:cubicBezTo>
                    <a:pt x="4324" y="801"/>
                    <a:pt x="4283" y="718"/>
                    <a:pt x="4241" y="677"/>
                  </a:cubicBezTo>
                  <a:cubicBezTo>
                    <a:pt x="4131" y="525"/>
                    <a:pt x="4131" y="525"/>
                    <a:pt x="4131" y="525"/>
                  </a:cubicBezTo>
                  <a:cubicBezTo>
                    <a:pt x="4076" y="470"/>
                    <a:pt x="4020" y="400"/>
                    <a:pt x="3965" y="345"/>
                  </a:cubicBezTo>
                  <a:cubicBezTo>
                    <a:pt x="3813" y="221"/>
                    <a:pt x="3813" y="221"/>
                    <a:pt x="3813" y="221"/>
                  </a:cubicBezTo>
                  <a:cubicBezTo>
                    <a:pt x="3620" y="69"/>
                    <a:pt x="3620" y="69"/>
                    <a:pt x="3495" y="0"/>
                  </a:cubicBezTo>
                  <a:cubicBezTo>
                    <a:pt x="4089" y="345"/>
                    <a:pt x="4310" y="981"/>
                    <a:pt x="4310"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0" name="Freeform 18"/>
            <p:cNvSpPr>
              <a:spLocks noChangeAspect="1"/>
            </p:cNvSpPr>
            <p:nvPr/>
          </p:nvSpPr>
          <p:spPr bwMode="auto">
            <a:xfrm>
              <a:off x="957" y="1091"/>
              <a:ext cx="1295" cy="2200"/>
            </a:xfrm>
            <a:custGeom>
              <a:avLst/>
              <a:gdLst>
                <a:gd name="T0" fmla="*/ 0 w 6725"/>
                <a:gd name="T1" fmla="*/ 0 h 9741"/>
                <a:gd name="T2" fmla="*/ 0 w 6725"/>
                <a:gd name="T3" fmla="*/ 0 h 9741"/>
                <a:gd name="T4" fmla="*/ 0 w 6725"/>
                <a:gd name="T5" fmla="*/ 0 h 9741"/>
                <a:gd name="T6" fmla="*/ 0 w 6725"/>
                <a:gd name="T7" fmla="*/ 0 h 9741"/>
                <a:gd name="T8" fmla="*/ 0 w 6725"/>
                <a:gd name="T9" fmla="*/ 0 h 9741"/>
                <a:gd name="T10" fmla="*/ 0 w 6725"/>
                <a:gd name="T11" fmla="*/ 0 h 9741"/>
                <a:gd name="T12" fmla="*/ 0 w 6725"/>
                <a:gd name="T13" fmla="*/ 0 h 9741"/>
                <a:gd name="T14" fmla="*/ 0 w 6725"/>
                <a:gd name="T15" fmla="*/ 0 h 9741"/>
                <a:gd name="T16" fmla="*/ 0 w 6725"/>
                <a:gd name="T17" fmla="*/ 0 h 9741"/>
                <a:gd name="T18" fmla="*/ 0 w 6725"/>
                <a:gd name="T19" fmla="*/ 0 h 9741"/>
                <a:gd name="T20" fmla="*/ 0 w 6725"/>
                <a:gd name="T21" fmla="*/ 0 h 9741"/>
                <a:gd name="T22" fmla="*/ 0 w 6725"/>
                <a:gd name="T23" fmla="*/ 0 h 9741"/>
                <a:gd name="T24" fmla="*/ 0 w 6725"/>
                <a:gd name="T25" fmla="*/ 0 h 9741"/>
                <a:gd name="T26" fmla="*/ 0 w 6725"/>
                <a:gd name="T27" fmla="*/ 0 h 9741"/>
                <a:gd name="T28" fmla="*/ 0 w 6725"/>
                <a:gd name="T29" fmla="*/ 0 h 9741"/>
                <a:gd name="T30" fmla="*/ 0 w 6725"/>
                <a:gd name="T31" fmla="*/ 0 h 9741"/>
                <a:gd name="T32" fmla="*/ 0 w 6725"/>
                <a:gd name="T33" fmla="*/ 0 h 9741"/>
                <a:gd name="T34" fmla="*/ 0 w 6725"/>
                <a:gd name="T35" fmla="*/ 0 h 9741"/>
                <a:gd name="T36" fmla="*/ 0 w 6725"/>
                <a:gd name="T37" fmla="*/ 0 h 9741"/>
                <a:gd name="T38" fmla="*/ 0 w 6725"/>
                <a:gd name="T39" fmla="*/ 0 h 9741"/>
                <a:gd name="T40" fmla="*/ 0 w 6725"/>
                <a:gd name="T41" fmla="*/ 0 h 9741"/>
                <a:gd name="T42" fmla="*/ 0 w 6725"/>
                <a:gd name="T43" fmla="*/ 0 h 9741"/>
                <a:gd name="T44" fmla="*/ 0 w 6725"/>
                <a:gd name="T45" fmla="*/ 0 h 9741"/>
                <a:gd name="T46" fmla="*/ 0 w 6725"/>
                <a:gd name="T47" fmla="*/ 0 h 9741"/>
                <a:gd name="T48" fmla="*/ 0 w 6725"/>
                <a:gd name="T49" fmla="*/ 0 h 9741"/>
                <a:gd name="T50" fmla="*/ 0 w 6725"/>
                <a:gd name="T51" fmla="*/ 0 h 9741"/>
                <a:gd name="T52" fmla="*/ 0 w 6725"/>
                <a:gd name="T53" fmla="*/ 0 h 9741"/>
                <a:gd name="T54" fmla="*/ 0 w 6725"/>
                <a:gd name="T55" fmla="*/ 0 h 9741"/>
                <a:gd name="T56" fmla="*/ 0 w 6725"/>
                <a:gd name="T57" fmla="*/ 0 h 9741"/>
                <a:gd name="T58" fmla="*/ 0 w 6725"/>
                <a:gd name="T59" fmla="*/ 0 h 9741"/>
                <a:gd name="T60" fmla="*/ 0 w 6725"/>
                <a:gd name="T61" fmla="*/ 0 h 9741"/>
                <a:gd name="T62" fmla="*/ 0 w 6725"/>
                <a:gd name="T63" fmla="*/ 0 h 9741"/>
                <a:gd name="T64" fmla="*/ 0 w 6725"/>
                <a:gd name="T65" fmla="*/ 0 h 9741"/>
                <a:gd name="T66" fmla="*/ 0 w 6725"/>
                <a:gd name="T67" fmla="*/ 0 h 9741"/>
                <a:gd name="T68" fmla="*/ 0 w 6725"/>
                <a:gd name="T69" fmla="*/ 0 h 9741"/>
                <a:gd name="T70" fmla="*/ 0 w 6725"/>
                <a:gd name="T71" fmla="*/ 0 h 9741"/>
                <a:gd name="T72" fmla="*/ 0 w 6725"/>
                <a:gd name="T73" fmla="*/ 0 h 9741"/>
                <a:gd name="T74" fmla="*/ 0 w 6725"/>
                <a:gd name="T75" fmla="*/ 0 h 9741"/>
                <a:gd name="T76" fmla="*/ 0 w 6725"/>
                <a:gd name="T77" fmla="*/ 0 h 9741"/>
                <a:gd name="T78" fmla="*/ 0 w 6725"/>
                <a:gd name="T79" fmla="*/ 0 h 9741"/>
                <a:gd name="T80" fmla="*/ 0 w 6725"/>
                <a:gd name="T81" fmla="*/ 0 h 9741"/>
                <a:gd name="T82" fmla="*/ 0 w 6725"/>
                <a:gd name="T83" fmla="*/ 0 h 9741"/>
                <a:gd name="T84" fmla="*/ 0 w 6725"/>
                <a:gd name="T85" fmla="*/ 0 h 9741"/>
                <a:gd name="T86" fmla="*/ 0 w 6725"/>
                <a:gd name="T87" fmla="*/ 0 h 97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725"/>
                <a:gd name="T133" fmla="*/ 0 h 9741"/>
                <a:gd name="T134" fmla="*/ 6725 w 6725"/>
                <a:gd name="T135" fmla="*/ 9741 h 97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725" h="9741">
                  <a:moveTo>
                    <a:pt x="14" y="2459"/>
                  </a:moveTo>
                  <a:cubicBezTo>
                    <a:pt x="511" y="0"/>
                    <a:pt x="4737" y="635"/>
                    <a:pt x="5566" y="1962"/>
                  </a:cubicBezTo>
                  <a:cubicBezTo>
                    <a:pt x="5717" y="2183"/>
                    <a:pt x="5717" y="2280"/>
                    <a:pt x="5731" y="2556"/>
                  </a:cubicBezTo>
                  <a:cubicBezTo>
                    <a:pt x="5731" y="2570"/>
                    <a:pt x="5828" y="4546"/>
                    <a:pt x="5773" y="6384"/>
                  </a:cubicBezTo>
                  <a:cubicBezTo>
                    <a:pt x="5759" y="7006"/>
                    <a:pt x="5483" y="7627"/>
                    <a:pt x="5635" y="8263"/>
                  </a:cubicBezTo>
                  <a:cubicBezTo>
                    <a:pt x="5745" y="8760"/>
                    <a:pt x="6049" y="9216"/>
                    <a:pt x="6049" y="9741"/>
                  </a:cubicBezTo>
                  <a:cubicBezTo>
                    <a:pt x="6532" y="9078"/>
                    <a:pt x="6366" y="8235"/>
                    <a:pt x="6463" y="7351"/>
                  </a:cubicBezTo>
                  <a:cubicBezTo>
                    <a:pt x="6698" y="5403"/>
                    <a:pt x="6725" y="3827"/>
                    <a:pt x="6725" y="2515"/>
                  </a:cubicBezTo>
                  <a:cubicBezTo>
                    <a:pt x="6725" y="1782"/>
                    <a:pt x="6505" y="1147"/>
                    <a:pt x="5911" y="801"/>
                  </a:cubicBezTo>
                  <a:cubicBezTo>
                    <a:pt x="5856" y="787"/>
                    <a:pt x="5800" y="746"/>
                    <a:pt x="5745" y="718"/>
                  </a:cubicBezTo>
                  <a:cubicBezTo>
                    <a:pt x="5676" y="691"/>
                    <a:pt x="5579" y="649"/>
                    <a:pt x="5510" y="622"/>
                  </a:cubicBezTo>
                  <a:cubicBezTo>
                    <a:pt x="5345" y="553"/>
                    <a:pt x="5345" y="553"/>
                    <a:pt x="5345" y="553"/>
                  </a:cubicBezTo>
                  <a:cubicBezTo>
                    <a:pt x="5289" y="539"/>
                    <a:pt x="5206" y="511"/>
                    <a:pt x="5151" y="497"/>
                  </a:cubicBezTo>
                  <a:cubicBezTo>
                    <a:pt x="4986" y="456"/>
                    <a:pt x="4986" y="456"/>
                    <a:pt x="4986" y="456"/>
                  </a:cubicBezTo>
                  <a:cubicBezTo>
                    <a:pt x="4930" y="442"/>
                    <a:pt x="4861" y="428"/>
                    <a:pt x="4820" y="414"/>
                  </a:cubicBezTo>
                  <a:cubicBezTo>
                    <a:pt x="4654" y="387"/>
                    <a:pt x="4654" y="387"/>
                    <a:pt x="4654" y="387"/>
                  </a:cubicBezTo>
                  <a:cubicBezTo>
                    <a:pt x="4613" y="373"/>
                    <a:pt x="4544" y="359"/>
                    <a:pt x="4502" y="359"/>
                  </a:cubicBezTo>
                  <a:cubicBezTo>
                    <a:pt x="4350" y="331"/>
                    <a:pt x="4350" y="331"/>
                    <a:pt x="4350" y="331"/>
                  </a:cubicBezTo>
                  <a:cubicBezTo>
                    <a:pt x="4295" y="331"/>
                    <a:pt x="4240" y="331"/>
                    <a:pt x="4185" y="318"/>
                  </a:cubicBezTo>
                  <a:cubicBezTo>
                    <a:pt x="4033" y="304"/>
                    <a:pt x="4033" y="304"/>
                    <a:pt x="4033" y="304"/>
                  </a:cubicBezTo>
                  <a:cubicBezTo>
                    <a:pt x="3991" y="304"/>
                    <a:pt x="3936" y="304"/>
                    <a:pt x="3881" y="304"/>
                  </a:cubicBezTo>
                  <a:cubicBezTo>
                    <a:pt x="3729" y="290"/>
                    <a:pt x="3729" y="290"/>
                    <a:pt x="3729" y="290"/>
                  </a:cubicBezTo>
                  <a:cubicBezTo>
                    <a:pt x="3687" y="290"/>
                    <a:pt x="3618" y="290"/>
                    <a:pt x="3577" y="290"/>
                  </a:cubicBezTo>
                  <a:cubicBezTo>
                    <a:pt x="3425" y="290"/>
                    <a:pt x="3425" y="290"/>
                    <a:pt x="3425" y="290"/>
                  </a:cubicBezTo>
                  <a:cubicBezTo>
                    <a:pt x="3384" y="290"/>
                    <a:pt x="3315" y="290"/>
                    <a:pt x="3273" y="290"/>
                  </a:cubicBezTo>
                  <a:cubicBezTo>
                    <a:pt x="3121" y="304"/>
                    <a:pt x="3121" y="304"/>
                    <a:pt x="3121" y="304"/>
                  </a:cubicBezTo>
                  <a:cubicBezTo>
                    <a:pt x="3066" y="304"/>
                    <a:pt x="3011" y="304"/>
                    <a:pt x="2956" y="318"/>
                  </a:cubicBezTo>
                  <a:cubicBezTo>
                    <a:pt x="2790" y="331"/>
                    <a:pt x="2790" y="331"/>
                    <a:pt x="2790" y="331"/>
                  </a:cubicBezTo>
                  <a:cubicBezTo>
                    <a:pt x="2748" y="331"/>
                    <a:pt x="2679" y="345"/>
                    <a:pt x="2624" y="345"/>
                  </a:cubicBezTo>
                  <a:cubicBezTo>
                    <a:pt x="2458" y="373"/>
                    <a:pt x="2458" y="373"/>
                    <a:pt x="2458" y="373"/>
                  </a:cubicBezTo>
                  <a:cubicBezTo>
                    <a:pt x="2210" y="414"/>
                    <a:pt x="2030" y="456"/>
                    <a:pt x="1768" y="539"/>
                  </a:cubicBezTo>
                  <a:cubicBezTo>
                    <a:pt x="1589" y="594"/>
                    <a:pt x="1589" y="594"/>
                    <a:pt x="1589" y="594"/>
                  </a:cubicBezTo>
                  <a:cubicBezTo>
                    <a:pt x="1464" y="649"/>
                    <a:pt x="1285" y="718"/>
                    <a:pt x="1119" y="829"/>
                  </a:cubicBezTo>
                  <a:cubicBezTo>
                    <a:pt x="953" y="926"/>
                    <a:pt x="953" y="926"/>
                    <a:pt x="953" y="926"/>
                  </a:cubicBezTo>
                  <a:cubicBezTo>
                    <a:pt x="870" y="995"/>
                    <a:pt x="774" y="1064"/>
                    <a:pt x="705" y="1133"/>
                  </a:cubicBezTo>
                  <a:cubicBezTo>
                    <a:pt x="567" y="1271"/>
                    <a:pt x="567" y="1271"/>
                    <a:pt x="567" y="1271"/>
                  </a:cubicBezTo>
                  <a:cubicBezTo>
                    <a:pt x="525" y="1326"/>
                    <a:pt x="456" y="1395"/>
                    <a:pt x="415" y="1465"/>
                  </a:cubicBezTo>
                  <a:cubicBezTo>
                    <a:pt x="304" y="1617"/>
                    <a:pt x="304" y="1617"/>
                    <a:pt x="304" y="1617"/>
                  </a:cubicBezTo>
                  <a:cubicBezTo>
                    <a:pt x="277" y="1672"/>
                    <a:pt x="235" y="1755"/>
                    <a:pt x="208" y="1810"/>
                  </a:cubicBezTo>
                  <a:cubicBezTo>
                    <a:pt x="139" y="1976"/>
                    <a:pt x="139" y="1976"/>
                    <a:pt x="139" y="1976"/>
                  </a:cubicBezTo>
                  <a:cubicBezTo>
                    <a:pt x="111" y="2031"/>
                    <a:pt x="83" y="2114"/>
                    <a:pt x="70" y="2169"/>
                  </a:cubicBezTo>
                  <a:cubicBezTo>
                    <a:pt x="28" y="2349"/>
                    <a:pt x="28" y="2349"/>
                    <a:pt x="28" y="2349"/>
                  </a:cubicBezTo>
                  <a:cubicBezTo>
                    <a:pt x="0" y="2473"/>
                    <a:pt x="0" y="2473"/>
                    <a:pt x="0" y="2473"/>
                  </a:cubicBezTo>
                  <a:cubicBezTo>
                    <a:pt x="14" y="2459"/>
                    <a:pt x="14" y="2459"/>
                    <a:pt x="14" y="2459"/>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1" name="Freeform 19"/>
            <p:cNvSpPr>
              <a:spLocks noChangeAspect="1"/>
            </p:cNvSpPr>
            <p:nvPr/>
          </p:nvSpPr>
          <p:spPr bwMode="auto">
            <a:xfrm>
              <a:off x="1598" y="1271"/>
              <a:ext cx="726" cy="2344"/>
            </a:xfrm>
            <a:custGeom>
              <a:avLst/>
              <a:gdLst>
                <a:gd name="T0" fmla="*/ 0 w 3775"/>
                <a:gd name="T1" fmla="*/ 0 h 10375"/>
                <a:gd name="T2" fmla="*/ 0 w 3775"/>
                <a:gd name="T3" fmla="*/ 0 h 10375"/>
                <a:gd name="T4" fmla="*/ 0 w 3775"/>
                <a:gd name="T5" fmla="*/ 0 h 10375"/>
                <a:gd name="T6" fmla="*/ 0 w 3775"/>
                <a:gd name="T7" fmla="*/ 0 h 10375"/>
                <a:gd name="T8" fmla="*/ 0 w 3775"/>
                <a:gd name="T9" fmla="*/ 0 h 10375"/>
                <a:gd name="T10" fmla="*/ 0 w 3775"/>
                <a:gd name="T11" fmla="*/ 0 h 10375"/>
                <a:gd name="T12" fmla="*/ 0 w 3775"/>
                <a:gd name="T13" fmla="*/ 0 h 10375"/>
                <a:gd name="T14" fmla="*/ 0 w 3775"/>
                <a:gd name="T15" fmla="*/ 0 h 10375"/>
                <a:gd name="T16" fmla="*/ 0 w 3775"/>
                <a:gd name="T17" fmla="*/ 0 h 10375"/>
                <a:gd name="T18" fmla="*/ 0 w 3775"/>
                <a:gd name="T19" fmla="*/ 0 h 10375"/>
                <a:gd name="T20" fmla="*/ 0 w 3775"/>
                <a:gd name="T21" fmla="*/ 0 h 10375"/>
                <a:gd name="T22" fmla="*/ 0 w 3775"/>
                <a:gd name="T23" fmla="*/ 0 h 10375"/>
                <a:gd name="T24" fmla="*/ 0 w 3775"/>
                <a:gd name="T25" fmla="*/ 0 h 10375"/>
                <a:gd name="T26" fmla="*/ 0 w 3775"/>
                <a:gd name="T27" fmla="*/ 0 h 10375"/>
                <a:gd name="T28" fmla="*/ 0 w 3775"/>
                <a:gd name="T29" fmla="*/ 0 h 10375"/>
                <a:gd name="T30" fmla="*/ 0 w 3775"/>
                <a:gd name="T31" fmla="*/ 0 h 10375"/>
                <a:gd name="T32" fmla="*/ 0 w 3775"/>
                <a:gd name="T33" fmla="*/ 0 h 10375"/>
                <a:gd name="T34" fmla="*/ 0 w 3775"/>
                <a:gd name="T35" fmla="*/ 0 h 10375"/>
                <a:gd name="T36" fmla="*/ 0 w 3775"/>
                <a:gd name="T37" fmla="*/ 0 h 10375"/>
                <a:gd name="T38" fmla="*/ 0 w 3775"/>
                <a:gd name="T39" fmla="*/ 0 h 10375"/>
                <a:gd name="T40" fmla="*/ 0 w 3775"/>
                <a:gd name="T41" fmla="*/ 0 h 10375"/>
                <a:gd name="T42" fmla="*/ 0 w 3775"/>
                <a:gd name="T43" fmla="*/ 0 h 10375"/>
                <a:gd name="T44" fmla="*/ 0 w 3775"/>
                <a:gd name="T45" fmla="*/ 0 h 10375"/>
                <a:gd name="T46" fmla="*/ 0 w 3775"/>
                <a:gd name="T47" fmla="*/ 0 h 10375"/>
                <a:gd name="T48" fmla="*/ 0 w 3775"/>
                <a:gd name="T49" fmla="*/ 0 h 10375"/>
                <a:gd name="T50" fmla="*/ 0 w 3775"/>
                <a:gd name="T51" fmla="*/ 0 h 10375"/>
                <a:gd name="T52" fmla="*/ 0 w 3775"/>
                <a:gd name="T53" fmla="*/ 0 h 10375"/>
                <a:gd name="T54" fmla="*/ 0 w 3775"/>
                <a:gd name="T55" fmla="*/ 0 h 10375"/>
                <a:gd name="T56" fmla="*/ 0 w 3775"/>
                <a:gd name="T57" fmla="*/ 0 h 10375"/>
                <a:gd name="T58" fmla="*/ 0 w 3775"/>
                <a:gd name="T59" fmla="*/ 0 h 10375"/>
                <a:gd name="T60" fmla="*/ 0 w 3775"/>
                <a:gd name="T61" fmla="*/ 0 h 10375"/>
                <a:gd name="T62" fmla="*/ 0 w 3775"/>
                <a:gd name="T63" fmla="*/ 0 h 10375"/>
                <a:gd name="T64" fmla="*/ 0 w 3775"/>
                <a:gd name="T65" fmla="*/ 0 h 10375"/>
                <a:gd name="T66" fmla="*/ 0 w 3775"/>
                <a:gd name="T67" fmla="*/ 0 h 10375"/>
                <a:gd name="T68" fmla="*/ 0 w 3775"/>
                <a:gd name="T69" fmla="*/ 0 h 10375"/>
                <a:gd name="T70" fmla="*/ 0 w 3775"/>
                <a:gd name="T71" fmla="*/ 0 h 10375"/>
                <a:gd name="T72" fmla="*/ 0 w 3775"/>
                <a:gd name="T73" fmla="*/ 0 h 10375"/>
                <a:gd name="T74" fmla="*/ 0 w 3775"/>
                <a:gd name="T75" fmla="*/ 0 h 10375"/>
                <a:gd name="T76" fmla="*/ 0 w 3775"/>
                <a:gd name="T77" fmla="*/ 0 h 10375"/>
                <a:gd name="T78" fmla="*/ 0 w 3775"/>
                <a:gd name="T79" fmla="*/ 0 h 10375"/>
                <a:gd name="T80" fmla="*/ 0 w 3775"/>
                <a:gd name="T81" fmla="*/ 0 h 10375"/>
                <a:gd name="T82" fmla="*/ 0 w 3775"/>
                <a:gd name="T83" fmla="*/ 0 h 10375"/>
                <a:gd name="T84" fmla="*/ 0 w 3775"/>
                <a:gd name="T85" fmla="*/ 0 h 10375"/>
                <a:gd name="T86" fmla="*/ 0 w 3775"/>
                <a:gd name="T87" fmla="*/ 0 h 10375"/>
                <a:gd name="T88" fmla="*/ 0 w 3775"/>
                <a:gd name="T89" fmla="*/ 0 h 10375"/>
                <a:gd name="T90" fmla="*/ 0 w 3775"/>
                <a:gd name="T91" fmla="*/ 0 h 10375"/>
                <a:gd name="T92" fmla="*/ 0 w 3775"/>
                <a:gd name="T93" fmla="*/ 0 h 10375"/>
                <a:gd name="T94" fmla="*/ 0 w 3775"/>
                <a:gd name="T95" fmla="*/ 0 h 10375"/>
                <a:gd name="T96" fmla="*/ 0 w 3775"/>
                <a:gd name="T97" fmla="*/ 0 h 10375"/>
                <a:gd name="T98" fmla="*/ 0 w 3775"/>
                <a:gd name="T99" fmla="*/ 0 h 10375"/>
                <a:gd name="T100" fmla="*/ 0 w 3775"/>
                <a:gd name="T101" fmla="*/ 0 h 10375"/>
                <a:gd name="T102" fmla="*/ 0 w 3775"/>
                <a:gd name="T103" fmla="*/ 0 h 10375"/>
                <a:gd name="T104" fmla="*/ 0 w 3775"/>
                <a:gd name="T105" fmla="*/ 0 h 10375"/>
                <a:gd name="T106" fmla="*/ 0 w 3775"/>
                <a:gd name="T107" fmla="*/ 0 h 10375"/>
                <a:gd name="T108" fmla="*/ 0 w 3775"/>
                <a:gd name="T109" fmla="*/ 0 h 10375"/>
                <a:gd name="T110" fmla="*/ 0 w 3775"/>
                <a:gd name="T111" fmla="*/ 0 h 10375"/>
                <a:gd name="T112" fmla="*/ 0 w 3775"/>
                <a:gd name="T113" fmla="*/ 0 h 10375"/>
                <a:gd name="T114" fmla="*/ 0 w 3775"/>
                <a:gd name="T115" fmla="*/ 0 h 10375"/>
                <a:gd name="T116" fmla="*/ 0 w 3775"/>
                <a:gd name="T117" fmla="*/ 0 h 10375"/>
                <a:gd name="T118" fmla="*/ 0 w 3775"/>
                <a:gd name="T119" fmla="*/ 0 h 10375"/>
                <a:gd name="T120" fmla="*/ 0 w 3775"/>
                <a:gd name="T121" fmla="*/ 0 h 10375"/>
                <a:gd name="T122" fmla="*/ 0 w 3775"/>
                <a:gd name="T123" fmla="*/ 0 h 1037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775"/>
                <a:gd name="T187" fmla="*/ 0 h 10375"/>
                <a:gd name="T188" fmla="*/ 3775 w 3775"/>
                <a:gd name="T189" fmla="*/ 10375 h 1037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775" h="10375">
                  <a:moveTo>
                    <a:pt x="3402" y="1713"/>
                  </a:moveTo>
                  <a:cubicBezTo>
                    <a:pt x="3402" y="3025"/>
                    <a:pt x="3374" y="4600"/>
                    <a:pt x="3139" y="6548"/>
                  </a:cubicBezTo>
                  <a:cubicBezTo>
                    <a:pt x="3043" y="7432"/>
                    <a:pt x="3209" y="8275"/>
                    <a:pt x="2725" y="8938"/>
                  </a:cubicBezTo>
                  <a:cubicBezTo>
                    <a:pt x="2725" y="8979"/>
                    <a:pt x="2725" y="9035"/>
                    <a:pt x="2725" y="9076"/>
                  </a:cubicBezTo>
                  <a:cubicBezTo>
                    <a:pt x="2531" y="10375"/>
                    <a:pt x="263" y="10347"/>
                    <a:pt x="0" y="10333"/>
                  </a:cubicBezTo>
                  <a:cubicBezTo>
                    <a:pt x="139" y="10347"/>
                    <a:pt x="139" y="10347"/>
                    <a:pt x="139" y="10347"/>
                  </a:cubicBezTo>
                  <a:cubicBezTo>
                    <a:pt x="153" y="10347"/>
                    <a:pt x="153" y="10347"/>
                    <a:pt x="153" y="10347"/>
                  </a:cubicBezTo>
                  <a:cubicBezTo>
                    <a:pt x="291" y="10333"/>
                    <a:pt x="291" y="10333"/>
                    <a:pt x="291" y="10333"/>
                  </a:cubicBezTo>
                  <a:cubicBezTo>
                    <a:pt x="332" y="10333"/>
                    <a:pt x="388" y="10333"/>
                    <a:pt x="429" y="10333"/>
                  </a:cubicBezTo>
                  <a:cubicBezTo>
                    <a:pt x="567" y="10333"/>
                    <a:pt x="567" y="10333"/>
                    <a:pt x="567" y="10333"/>
                  </a:cubicBezTo>
                  <a:cubicBezTo>
                    <a:pt x="623" y="10333"/>
                    <a:pt x="678" y="10320"/>
                    <a:pt x="720" y="10320"/>
                  </a:cubicBezTo>
                  <a:cubicBezTo>
                    <a:pt x="872" y="10306"/>
                    <a:pt x="872" y="10306"/>
                    <a:pt x="872" y="10306"/>
                  </a:cubicBezTo>
                  <a:cubicBezTo>
                    <a:pt x="913" y="10306"/>
                    <a:pt x="968" y="10292"/>
                    <a:pt x="1024" y="10292"/>
                  </a:cubicBezTo>
                  <a:cubicBezTo>
                    <a:pt x="1190" y="10264"/>
                    <a:pt x="1190" y="10264"/>
                    <a:pt x="1190" y="10264"/>
                  </a:cubicBezTo>
                  <a:cubicBezTo>
                    <a:pt x="1674" y="10168"/>
                    <a:pt x="1950" y="10085"/>
                    <a:pt x="2310" y="9919"/>
                  </a:cubicBezTo>
                  <a:cubicBezTo>
                    <a:pt x="2489" y="9822"/>
                    <a:pt x="2489" y="9822"/>
                    <a:pt x="2489" y="9822"/>
                  </a:cubicBezTo>
                  <a:cubicBezTo>
                    <a:pt x="2683" y="9698"/>
                    <a:pt x="2725" y="9670"/>
                    <a:pt x="2890" y="9518"/>
                  </a:cubicBezTo>
                  <a:cubicBezTo>
                    <a:pt x="3015" y="9366"/>
                    <a:pt x="3015" y="9366"/>
                    <a:pt x="3015" y="9366"/>
                  </a:cubicBezTo>
                  <a:cubicBezTo>
                    <a:pt x="3070" y="9283"/>
                    <a:pt x="3139" y="9173"/>
                    <a:pt x="3195" y="9090"/>
                  </a:cubicBezTo>
                  <a:cubicBezTo>
                    <a:pt x="3278" y="8910"/>
                    <a:pt x="3278" y="8910"/>
                    <a:pt x="3278" y="8910"/>
                  </a:cubicBezTo>
                  <a:cubicBezTo>
                    <a:pt x="3291" y="8828"/>
                    <a:pt x="3319" y="8731"/>
                    <a:pt x="3347" y="8662"/>
                  </a:cubicBezTo>
                  <a:cubicBezTo>
                    <a:pt x="3388" y="8455"/>
                    <a:pt x="3388" y="8455"/>
                    <a:pt x="3388" y="8455"/>
                  </a:cubicBezTo>
                  <a:cubicBezTo>
                    <a:pt x="3388" y="8385"/>
                    <a:pt x="3402" y="8289"/>
                    <a:pt x="3402" y="8220"/>
                  </a:cubicBezTo>
                  <a:cubicBezTo>
                    <a:pt x="3430" y="8012"/>
                    <a:pt x="3430" y="8012"/>
                    <a:pt x="3430" y="8012"/>
                  </a:cubicBezTo>
                  <a:cubicBezTo>
                    <a:pt x="3430" y="7943"/>
                    <a:pt x="3430" y="7847"/>
                    <a:pt x="3430" y="7778"/>
                  </a:cubicBezTo>
                  <a:cubicBezTo>
                    <a:pt x="3444" y="7570"/>
                    <a:pt x="3444" y="7570"/>
                    <a:pt x="3444" y="7570"/>
                  </a:cubicBezTo>
                  <a:cubicBezTo>
                    <a:pt x="3444" y="7501"/>
                    <a:pt x="3444" y="7418"/>
                    <a:pt x="3444" y="7349"/>
                  </a:cubicBezTo>
                  <a:cubicBezTo>
                    <a:pt x="3457" y="7142"/>
                    <a:pt x="3457" y="7142"/>
                    <a:pt x="3457" y="7142"/>
                  </a:cubicBezTo>
                  <a:cubicBezTo>
                    <a:pt x="3485" y="6990"/>
                    <a:pt x="3485" y="6990"/>
                    <a:pt x="3485" y="6990"/>
                  </a:cubicBezTo>
                  <a:cubicBezTo>
                    <a:pt x="3513" y="6700"/>
                    <a:pt x="3513" y="6700"/>
                    <a:pt x="3513" y="6700"/>
                  </a:cubicBezTo>
                  <a:cubicBezTo>
                    <a:pt x="3527" y="6617"/>
                    <a:pt x="3540" y="6507"/>
                    <a:pt x="3554" y="6410"/>
                  </a:cubicBezTo>
                  <a:cubicBezTo>
                    <a:pt x="3582" y="6134"/>
                    <a:pt x="3582" y="6134"/>
                    <a:pt x="3582" y="6134"/>
                  </a:cubicBezTo>
                  <a:cubicBezTo>
                    <a:pt x="3582" y="6051"/>
                    <a:pt x="3596" y="5954"/>
                    <a:pt x="3610" y="5871"/>
                  </a:cubicBezTo>
                  <a:cubicBezTo>
                    <a:pt x="3623" y="5595"/>
                    <a:pt x="3623" y="5595"/>
                    <a:pt x="3623" y="5595"/>
                  </a:cubicBezTo>
                  <a:cubicBezTo>
                    <a:pt x="3637" y="5526"/>
                    <a:pt x="3651" y="5415"/>
                    <a:pt x="3651" y="5332"/>
                  </a:cubicBezTo>
                  <a:cubicBezTo>
                    <a:pt x="3679" y="5084"/>
                    <a:pt x="3679" y="5084"/>
                    <a:pt x="3679" y="5084"/>
                  </a:cubicBezTo>
                  <a:cubicBezTo>
                    <a:pt x="3679" y="5001"/>
                    <a:pt x="3679" y="4904"/>
                    <a:pt x="3693" y="4821"/>
                  </a:cubicBezTo>
                  <a:cubicBezTo>
                    <a:pt x="3706" y="4573"/>
                    <a:pt x="3706" y="4573"/>
                    <a:pt x="3706" y="4573"/>
                  </a:cubicBezTo>
                  <a:cubicBezTo>
                    <a:pt x="3706" y="4503"/>
                    <a:pt x="3720" y="4407"/>
                    <a:pt x="3720" y="4338"/>
                  </a:cubicBezTo>
                  <a:cubicBezTo>
                    <a:pt x="3734" y="4103"/>
                    <a:pt x="3734" y="4103"/>
                    <a:pt x="3734" y="4103"/>
                  </a:cubicBezTo>
                  <a:cubicBezTo>
                    <a:pt x="3734" y="4034"/>
                    <a:pt x="3734" y="3937"/>
                    <a:pt x="3734" y="3868"/>
                  </a:cubicBezTo>
                  <a:cubicBezTo>
                    <a:pt x="3748" y="3633"/>
                    <a:pt x="3748" y="3633"/>
                    <a:pt x="3748" y="3633"/>
                  </a:cubicBezTo>
                  <a:cubicBezTo>
                    <a:pt x="3748" y="3564"/>
                    <a:pt x="3748" y="3481"/>
                    <a:pt x="3748" y="3412"/>
                  </a:cubicBezTo>
                  <a:cubicBezTo>
                    <a:pt x="3762" y="3191"/>
                    <a:pt x="3762" y="3191"/>
                    <a:pt x="3762" y="3191"/>
                  </a:cubicBezTo>
                  <a:cubicBezTo>
                    <a:pt x="3762" y="3122"/>
                    <a:pt x="3762" y="3039"/>
                    <a:pt x="3762" y="2970"/>
                  </a:cubicBezTo>
                  <a:cubicBezTo>
                    <a:pt x="3762" y="2763"/>
                    <a:pt x="3762" y="2763"/>
                    <a:pt x="3762" y="2763"/>
                  </a:cubicBezTo>
                  <a:cubicBezTo>
                    <a:pt x="3762" y="2694"/>
                    <a:pt x="3762" y="2611"/>
                    <a:pt x="3762" y="2542"/>
                  </a:cubicBezTo>
                  <a:cubicBezTo>
                    <a:pt x="3775" y="2348"/>
                    <a:pt x="3775" y="2348"/>
                    <a:pt x="3775" y="2348"/>
                  </a:cubicBezTo>
                  <a:cubicBezTo>
                    <a:pt x="3775" y="2279"/>
                    <a:pt x="3775" y="2196"/>
                    <a:pt x="3775" y="2141"/>
                  </a:cubicBezTo>
                  <a:cubicBezTo>
                    <a:pt x="3762" y="1948"/>
                    <a:pt x="3762" y="1948"/>
                    <a:pt x="3762" y="1948"/>
                  </a:cubicBezTo>
                  <a:cubicBezTo>
                    <a:pt x="3762" y="1892"/>
                    <a:pt x="3748" y="1823"/>
                    <a:pt x="3748" y="1754"/>
                  </a:cubicBezTo>
                  <a:cubicBezTo>
                    <a:pt x="3720" y="1575"/>
                    <a:pt x="3720" y="1575"/>
                    <a:pt x="3720" y="1575"/>
                  </a:cubicBezTo>
                  <a:cubicBezTo>
                    <a:pt x="3706" y="1519"/>
                    <a:pt x="3693" y="1437"/>
                    <a:pt x="3679" y="1381"/>
                  </a:cubicBezTo>
                  <a:cubicBezTo>
                    <a:pt x="3623" y="1202"/>
                    <a:pt x="3623" y="1202"/>
                    <a:pt x="3623" y="1202"/>
                  </a:cubicBezTo>
                  <a:cubicBezTo>
                    <a:pt x="3596" y="1146"/>
                    <a:pt x="3568" y="1077"/>
                    <a:pt x="3540" y="1022"/>
                  </a:cubicBezTo>
                  <a:cubicBezTo>
                    <a:pt x="3457" y="856"/>
                    <a:pt x="3457" y="856"/>
                    <a:pt x="3457" y="856"/>
                  </a:cubicBezTo>
                  <a:cubicBezTo>
                    <a:pt x="3416" y="801"/>
                    <a:pt x="3374" y="718"/>
                    <a:pt x="3333" y="677"/>
                  </a:cubicBezTo>
                  <a:cubicBezTo>
                    <a:pt x="3222" y="525"/>
                    <a:pt x="3222" y="525"/>
                    <a:pt x="3222" y="525"/>
                  </a:cubicBezTo>
                  <a:cubicBezTo>
                    <a:pt x="3167" y="470"/>
                    <a:pt x="3112" y="400"/>
                    <a:pt x="3056" y="345"/>
                  </a:cubicBezTo>
                  <a:cubicBezTo>
                    <a:pt x="2904" y="221"/>
                    <a:pt x="2904" y="221"/>
                    <a:pt x="2904" y="221"/>
                  </a:cubicBezTo>
                  <a:cubicBezTo>
                    <a:pt x="2711" y="69"/>
                    <a:pt x="2711" y="69"/>
                    <a:pt x="2586" y="0"/>
                  </a:cubicBezTo>
                  <a:cubicBezTo>
                    <a:pt x="3181" y="345"/>
                    <a:pt x="3402" y="981"/>
                    <a:pt x="3402"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2" name="Freeform 20"/>
            <p:cNvSpPr>
              <a:spLocks noChangeAspect="1"/>
            </p:cNvSpPr>
            <p:nvPr/>
          </p:nvSpPr>
          <p:spPr bwMode="auto">
            <a:xfrm>
              <a:off x="1799" y="1271"/>
              <a:ext cx="525" cy="2325"/>
            </a:xfrm>
            <a:custGeom>
              <a:avLst/>
              <a:gdLst>
                <a:gd name="T0" fmla="*/ 0 w 2733"/>
                <a:gd name="T1" fmla="*/ 0 h 10291"/>
                <a:gd name="T2" fmla="*/ 0 w 2733"/>
                <a:gd name="T3" fmla="*/ 0 h 10291"/>
                <a:gd name="T4" fmla="*/ 0 w 2733"/>
                <a:gd name="T5" fmla="*/ 0 h 10291"/>
                <a:gd name="T6" fmla="*/ 0 w 2733"/>
                <a:gd name="T7" fmla="*/ 0 h 10291"/>
                <a:gd name="T8" fmla="*/ 0 w 2733"/>
                <a:gd name="T9" fmla="*/ 0 h 10291"/>
                <a:gd name="T10" fmla="*/ 0 w 2733"/>
                <a:gd name="T11" fmla="*/ 0 h 10291"/>
                <a:gd name="T12" fmla="*/ 0 w 2733"/>
                <a:gd name="T13" fmla="*/ 0 h 10291"/>
                <a:gd name="T14" fmla="*/ 0 w 2733"/>
                <a:gd name="T15" fmla="*/ 0 h 10291"/>
                <a:gd name="T16" fmla="*/ 0 w 2733"/>
                <a:gd name="T17" fmla="*/ 0 h 10291"/>
                <a:gd name="T18" fmla="*/ 0 w 2733"/>
                <a:gd name="T19" fmla="*/ 0 h 10291"/>
                <a:gd name="T20" fmla="*/ 0 w 2733"/>
                <a:gd name="T21" fmla="*/ 0 h 10291"/>
                <a:gd name="T22" fmla="*/ 0 w 2733"/>
                <a:gd name="T23" fmla="*/ 0 h 10291"/>
                <a:gd name="T24" fmla="*/ 0 w 2733"/>
                <a:gd name="T25" fmla="*/ 0 h 10291"/>
                <a:gd name="T26" fmla="*/ 0 w 2733"/>
                <a:gd name="T27" fmla="*/ 0 h 10291"/>
                <a:gd name="T28" fmla="*/ 0 w 2733"/>
                <a:gd name="T29" fmla="*/ 0 h 10291"/>
                <a:gd name="T30" fmla="*/ 0 w 2733"/>
                <a:gd name="T31" fmla="*/ 0 h 10291"/>
                <a:gd name="T32" fmla="*/ 0 w 2733"/>
                <a:gd name="T33" fmla="*/ 0 h 10291"/>
                <a:gd name="T34" fmla="*/ 0 w 2733"/>
                <a:gd name="T35" fmla="*/ 0 h 10291"/>
                <a:gd name="T36" fmla="*/ 0 w 2733"/>
                <a:gd name="T37" fmla="*/ 0 h 10291"/>
                <a:gd name="T38" fmla="*/ 0 w 2733"/>
                <a:gd name="T39" fmla="*/ 0 h 10291"/>
                <a:gd name="T40" fmla="*/ 0 w 2733"/>
                <a:gd name="T41" fmla="*/ 0 h 10291"/>
                <a:gd name="T42" fmla="*/ 0 w 2733"/>
                <a:gd name="T43" fmla="*/ 0 h 10291"/>
                <a:gd name="T44" fmla="*/ 0 w 2733"/>
                <a:gd name="T45" fmla="*/ 0 h 10291"/>
                <a:gd name="T46" fmla="*/ 0 w 2733"/>
                <a:gd name="T47" fmla="*/ 0 h 10291"/>
                <a:gd name="T48" fmla="*/ 0 w 2733"/>
                <a:gd name="T49" fmla="*/ 0 h 10291"/>
                <a:gd name="T50" fmla="*/ 0 w 2733"/>
                <a:gd name="T51" fmla="*/ 0 h 10291"/>
                <a:gd name="T52" fmla="*/ 0 w 2733"/>
                <a:gd name="T53" fmla="*/ 0 h 10291"/>
                <a:gd name="T54" fmla="*/ 0 w 2733"/>
                <a:gd name="T55" fmla="*/ 0 h 10291"/>
                <a:gd name="T56" fmla="*/ 0 w 2733"/>
                <a:gd name="T57" fmla="*/ 0 h 10291"/>
                <a:gd name="T58" fmla="*/ 0 w 2733"/>
                <a:gd name="T59" fmla="*/ 0 h 10291"/>
                <a:gd name="T60" fmla="*/ 0 w 2733"/>
                <a:gd name="T61" fmla="*/ 0 h 10291"/>
                <a:gd name="T62" fmla="*/ 0 w 2733"/>
                <a:gd name="T63" fmla="*/ 0 h 10291"/>
                <a:gd name="T64" fmla="*/ 0 w 2733"/>
                <a:gd name="T65" fmla="*/ 0 h 10291"/>
                <a:gd name="T66" fmla="*/ 0 w 2733"/>
                <a:gd name="T67" fmla="*/ 0 h 10291"/>
                <a:gd name="T68" fmla="*/ 0 w 2733"/>
                <a:gd name="T69" fmla="*/ 0 h 10291"/>
                <a:gd name="T70" fmla="*/ 0 w 2733"/>
                <a:gd name="T71" fmla="*/ 0 h 10291"/>
                <a:gd name="T72" fmla="*/ 0 w 2733"/>
                <a:gd name="T73" fmla="*/ 0 h 10291"/>
                <a:gd name="T74" fmla="*/ 0 w 2733"/>
                <a:gd name="T75" fmla="*/ 0 h 10291"/>
                <a:gd name="T76" fmla="*/ 0 w 2733"/>
                <a:gd name="T77" fmla="*/ 0 h 10291"/>
                <a:gd name="T78" fmla="*/ 0 w 2733"/>
                <a:gd name="T79" fmla="*/ 0 h 10291"/>
                <a:gd name="T80" fmla="*/ 0 w 2733"/>
                <a:gd name="T81" fmla="*/ 0 h 10291"/>
                <a:gd name="T82" fmla="*/ 0 w 2733"/>
                <a:gd name="T83" fmla="*/ 0 h 10291"/>
                <a:gd name="T84" fmla="*/ 0 w 2733"/>
                <a:gd name="T85" fmla="*/ 0 h 10291"/>
                <a:gd name="T86" fmla="*/ 0 w 2733"/>
                <a:gd name="T87" fmla="*/ 0 h 10291"/>
                <a:gd name="T88" fmla="*/ 0 w 2733"/>
                <a:gd name="T89" fmla="*/ 0 h 10291"/>
                <a:gd name="T90" fmla="*/ 0 w 2733"/>
                <a:gd name="T91" fmla="*/ 0 h 10291"/>
                <a:gd name="T92" fmla="*/ 0 w 2733"/>
                <a:gd name="T93" fmla="*/ 0 h 10291"/>
                <a:gd name="T94" fmla="*/ 0 w 2733"/>
                <a:gd name="T95" fmla="*/ 0 h 10291"/>
                <a:gd name="T96" fmla="*/ 0 w 2733"/>
                <a:gd name="T97" fmla="*/ 0 h 10291"/>
                <a:gd name="T98" fmla="*/ 0 w 2733"/>
                <a:gd name="T99" fmla="*/ 0 h 10291"/>
                <a:gd name="T100" fmla="*/ 0 w 2733"/>
                <a:gd name="T101" fmla="*/ 0 h 10291"/>
                <a:gd name="T102" fmla="*/ 0 w 2733"/>
                <a:gd name="T103" fmla="*/ 0 h 10291"/>
                <a:gd name="T104" fmla="*/ 0 w 2733"/>
                <a:gd name="T105" fmla="*/ 0 h 10291"/>
                <a:gd name="T106" fmla="*/ 0 w 2733"/>
                <a:gd name="T107" fmla="*/ 0 h 102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733"/>
                <a:gd name="T163" fmla="*/ 0 h 10291"/>
                <a:gd name="T164" fmla="*/ 2733 w 2733"/>
                <a:gd name="T165" fmla="*/ 10291 h 102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733" h="10291">
                  <a:moveTo>
                    <a:pt x="2361" y="1713"/>
                  </a:moveTo>
                  <a:cubicBezTo>
                    <a:pt x="2361" y="3025"/>
                    <a:pt x="2333" y="4600"/>
                    <a:pt x="2098" y="6548"/>
                  </a:cubicBezTo>
                  <a:cubicBezTo>
                    <a:pt x="2016" y="7363"/>
                    <a:pt x="2140" y="8136"/>
                    <a:pt x="1795" y="8772"/>
                  </a:cubicBezTo>
                  <a:cubicBezTo>
                    <a:pt x="1795" y="8813"/>
                    <a:pt x="1809" y="8869"/>
                    <a:pt x="1809" y="8910"/>
                  </a:cubicBezTo>
                  <a:cubicBezTo>
                    <a:pt x="1809" y="9656"/>
                    <a:pt x="1187" y="10112"/>
                    <a:pt x="0" y="10291"/>
                  </a:cubicBezTo>
                  <a:cubicBezTo>
                    <a:pt x="166" y="10264"/>
                    <a:pt x="166" y="10264"/>
                    <a:pt x="166" y="10264"/>
                  </a:cubicBezTo>
                  <a:cubicBezTo>
                    <a:pt x="635" y="10167"/>
                    <a:pt x="911" y="10084"/>
                    <a:pt x="1270" y="9918"/>
                  </a:cubicBezTo>
                  <a:cubicBezTo>
                    <a:pt x="1450" y="9822"/>
                    <a:pt x="1450" y="9822"/>
                    <a:pt x="1450" y="9822"/>
                  </a:cubicBezTo>
                  <a:cubicBezTo>
                    <a:pt x="1643" y="9697"/>
                    <a:pt x="1684" y="9670"/>
                    <a:pt x="1850" y="9518"/>
                  </a:cubicBezTo>
                  <a:cubicBezTo>
                    <a:pt x="1974" y="9366"/>
                    <a:pt x="1974" y="9366"/>
                    <a:pt x="1974" y="9366"/>
                  </a:cubicBezTo>
                  <a:cubicBezTo>
                    <a:pt x="2029" y="9283"/>
                    <a:pt x="2098" y="9173"/>
                    <a:pt x="2154" y="9090"/>
                  </a:cubicBezTo>
                  <a:cubicBezTo>
                    <a:pt x="2236" y="8910"/>
                    <a:pt x="2236" y="8910"/>
                    <a:pt x="2236" y="8910"/>
                  </a:cubicBezTo>
                  <a:cubicBezTo>
                    <a:pt x="2250" y="8827"/>
                    <a:pt x="2278" y="8730"/>
                    <a:pt x="2306" y="8661"/>
                  </a:cubicBezTo>
                  <a:cubicBezTo>
                    <a:pt x="2347" y="8454"/>
                    <a:pt x="2347" y="8454"/>
                    <a:pt x="2347" y="8454"/>
                  </a:cubicBezTo>
                  <a:cubicBezTo>
                    <a:pt x="2347" y="8385"/>
                    <a:pt x="2361" y="8288"/>
                    <a:pt x="2361" y="8219"/>
                  </a:cubicBezTo>
                  <a:cubicBezTo>
                    <a:pt x="2388" y="8012"/>
                    <a:pt x="2388" y="8012"/>
                    <a:pt x="2388" y="8012"/>
                  </a:cubicBezTo>
                  <a:cubicBezTo>
                    <a:pt x="2388" y="7943"/>
                    <a:pt x="2388" y="7846"/>
                    <a:pt x="2388" y="7777"/>
                  </a:cubicBezTo>
                  <a:cubicBezTo>
                    <a:pt x="2402" y="7570"/>
                    <a:pt x="2402" y="7570"/>
                    <a:pt x="2402" y="7570"/>
                  </a:cubicBezTo>
                  <a:cubicBezTo>
                    <a:pt x="2402" y="7501"/>
                    <a:pt x="2402" y="7418"/>
                    <a:pt x="2402" y="7349"/>
                  </a:cubicBezTo>
                  <a:cubicBezTo>
                    <a:pt x="2416" y="7142"/>
                    <a:pt x="2416" y="7142"/>
                    <a:pt x="2416" y="7142"/>
                  </a:cubicBezTo>
                  <a:cubicBezTo>
                    <a:pt x="2444" y="6990"/>
                    <a:pt x="2444" y="6990"/>
                    <a:pt x="2444" y="6990"/>
                  </a:cubicBezTo>
                  <a:cubicBezTo>
                    <a:pt x="2471" y="6700"/>
                    <a:pt x="2471" y="6700"/>
                    <a:pt x="2471" y="6700"/>
                  </a:cubicBezTo>
                  <a:cubicBezTo>
                    <a:pt x="2485" y="6617"/>
                    <a:pt x="2499" y="6506"/>
                    <a:pt x="2513" y="6410"/>
                  </a:cubicBezTo>
                  <a:cubicBezTo>
                    <a:pt x="2540" y="6133"/>
                    <a:pt x="2540" y="6133"/>
                    <a:pt x="2540" y="6133"/>
                  </a:cubicBezTo>
                  <a:cubicBezTo>
                    <a:pt x="2540" y="6050"/>
                    <a:pt x="2554" y="5954"/>
                    <a:pt x="2568" y="5871"/>
                  </a:cubicBezTo>
                  <a:cubicBezTo>
                    <a:pt x="2582" y="5595"/>
                    <a:pt x="2582" y="5595"/>
                    <a:pt x="2582" y="5595"/>
                  </a:cubicBezTo>
                  <a:cubicBezTo>
                    <a:pt x="2595" y="5526"/>
                    <a:pt x="2609" y="5415"/>
                    <a:pt x="2609" y="5332"/>
                  </a:cubicBezTo>
                  <a:cubicBezTo>
                    <a:pt x="2637" y="5083"/>
                    <a:pt x="2637" y="5083"/>
                    <a:pt x="2637" y="5083"/>
                  </a:cubicBezTo>
                  <a:cubicBezTo>
                    <a:pt x="2637" y="5001"/>
                    <a:pt x="2637" y="4904"/>
                    <a:pt x="2651" y="4821"/>
                  </a:cubicBezTo>
                  <a:cubicBezTo>
                    <a:pt x="2664" y="4572"/>
                    <a:pt x="2664" y="4572"/>
                    <a:pt x="2664" y="4572"/>
                  </a:cubicBezTo>
                  <a:cubicBezTo>
                    <a:pt x="2664" y="4503"/>
                    <a:pt x="2678" y="4407"/>
                    <a:pt x="2678" y="4337"/>
                  </a:cubicBezTo>
                  <a:cubicBezTo>
                    <a:pt x="2692" y="4103"/>
                    <a:pt x="2692" y="4103"/>
                    <a:pt x="2692" y="4103"/>
                  </a:cubicBezTo>
                  <a:cubicBezTo>
                    <a:pt x="2692" y="4034"/>
                    <a:pt x="2692" y="3937"/>
                    <a:pt x="2692" y="3868"/>
                  </a:cubicBezTo>
                  <a:cubicBezTo>
                    <a:pt x="2706" y="3633"/>
                    <a:pt x="2706" y="3633"/>
                    <a:pt x="2706" y="3633"/>
                  </a:cubicBezTo>
                  <a:cubicBezTo>
                    <a:pt x="2706" y="3564"/>
                    <a:pt x="2706" y="3481"/>
                    <a:pt x="2706" y="3412"/>
                  </a:cubicBezTo>
                  <a:cubicBezTo>
                    <a:pt x="2720" y="3191"/>
                    <a:pt x="2720" y="3191"/>
                    <a:pt x="2720" y="3191"/>
                  </a:cubicBezTo>
                  <a:cubicBezTo>
                    <a:pt x="2720" y="3122"/>
                    <a:pt x="2720" y="3039"/>
                    <a:pt x="2720" y="2970"/>
                  </a:cubicBezTo>
                  <a:cubicBezTo>
                    <a:pt x="2720" y="2763"/>
                    <a:pt x="2720" y="2763"/>
                    <a:pt x="2720" y="2763"/>
                  </a:cubicBezTo>
                  <a:cubicBezTo>
                    <a:pt x="2720" y="2694"/>
                    <a:pt x="2720" y="2611"/>
                    <a:pt x="2720" y="2542"/>
                  </a:cubicBezTo>
                  <a:cubicBezTo>
                    <a:pt x="2733" y="2348"/>
                    <a:pt x="2733" y="2348"/>
                    <a:pt x="2733" y="2348"/>
                  </a:cubicBezTo>
                  <a:cubicBezTo>
                    <a:pt x="2733" y="2279"/>
                    <a:pt x="2733" y="2196"/>
                    <a:pt x="2733" y="2141"/>
                  </a:cubicBezTo>
                  <a:cubicBezTo>
                    <a:pt x="2720" y="1948"/>
                    <a:pt x="2720" y="1948"/>
                    <a:pt x="2720" y="1948"/>
                  </a:cubicBezTo>
                  <a:cubicBezTo>
                    <a:pt x="2720" y="1892"/>
                    <a:pt x="2706" y="1823"/>
                    <a:pt x="2706" y="1754"/>
                  </a:cubicBezTo>
                  <a:cubicBezTo>
                    <a:pt x="2678" y="1575"/>
                    <a:pt x="2678" y="1575"/>
                    <a:pt x="2678" y="1575"/>
                  </a:cubicBezTo>
                  <a:cubicBezTo>
                    <a:pt x="2664" y="1519"/>
                    <a:pt x="2651" y="1436"/>
                    <a:pt x="2637" y="1381"/>
                  </a:cubicBezTo>
                  <a:cubicBezTo>
                    <a:pt x="2582" y="1202"/>
                    <a:pt x="2582" y="1202"/>
                    <a:pt x="2582" y="1202"/>
                  </a:cubicBezTo>
                  <a:cubicBezTo>
                    <a:pt x="2554" y="1146"/>
                    <a:pt x="2526" y="1077"/>
                    <a:pt x="2499" y="1022"/>
                  </a:cubicBezTo>
                  <a:cubicBezTo>
                    <a:pt x="2416" y="856"/>
                    <a:pt x="2416" y="856"/>
                    <a:pt x="2416" y="856"/>
                  </a:cubicBezTo>
                  <a:cubicBezTo>
                    <a:pt x="2375" y="801"/>
                    <a:pt x="2333" y="718"/>
                    <a:pt x="2292" y="677"/>
                  </a:cubicBezTo>
                  <a:cubicBezTo>
                    <a:pt x="2181" y="525"/>
                    <a:pt x="2181" y="525"/>
                    <a:pt x="2181" y="525"/>
                  </a:cubicBezTo>
                  <a:cubicBezTo>
                    <a:pt x="2126" y="469"/>
                    <a:pt x="2071" y="400"/>
                    <a:pt x="2016" y="345"/>
                  </a:cubicBezTo>
                  <a:cubicBezTo>
                    <a:pt x="1864" y="221"/>
                    <a:pt x="1864" y="221"/>
                    <a:pt x="1864" y="221"/>
                  </a:cubicBezTo>
                  <a:cubicBezTo>
                    <a:pt x="1671" y="69"/>
                    <a:pt x="1671" y="69"/>
                    <a:pt x="1546" y="0"/>
                  </a:cubicBezTo>
                  <a:cubicBezTo>
                    <a:pt x="2140" y="345"/>
                    <a:pt x="2361" y="981"/>
                    <a:pt x="2361"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3" name="Freeform 21"/>
            <p:cNvSpPr>
              <a:spLocks noChangeAspect="1"/>
            </p:cNvSpPr>
            <p:nvPr/>
          </p:nvSpPr>
          <p:spPr bwMode="auto">
            <a:xfrm>
              <a:off x="1012" y="1019"/>
              <a:ext cx="1240" cy="2185"/>
            </a:xfrm>
            <a:custGeom>
              <a:avLst/>
              <a:gdLst>
                <a:gd name="T0" fmla="*/ 0 w 6450"/>
                <a:gd name="T1" fmla="*/ 0 h 9675"/>
                <a:gd name="T2" fmla="*/ 0 w 6450"/>
                <a:gd name="T3" fmla="*/ 0 h 9675"/>
                <a:gd name="T4" fmla="*/ 0 w 6450"/>
                <a:gd name="T5" fmla="*/ 0 h 9675"/>
                <a:gd name="T6" fmla="*/ 0 w 6450"/>
                <a:gd name="T7" fmla="*/ 0 h 9675"/>
                <a:gd name="T8" fmla="*/ 0 w 6450"/>
                <a:gd name="T9" fmla="*/ 0 h 9675"/>
                <a:gd name="T10" fmla="*/ 0 w 6450"/>
                <a:gd name="T11" fmla="*/ 0 h 9675"/>
                <a:gd name="T12" fmla="*/ 0 w 6450"/>
                <a:gd name="T13" fmla="*/ 0 h 9675"/>
                <a:gd name="T14" fmla="*/ 0 w 6450"/>
                <a:gd name="T15" fmla="*/ 0 h 9675"/>
                <a:gd name="T16" fmla="*/ 0 w 6450"/>
                <a:gd name="T17" fmla="*/ 0 h 9675"/>
                <a:gd name="T18" fmla="*/ 0 w 6450"/>
                <a:gd name="T19" fmla="*/ 0 h 9675"/>
                <a:gd name="T20" fmla="*/ 0 w 6450"/>
                <a:gd name="T21" fmla="*/ 0 h 9675"/>
                <a:gd name="T22" fmla="*/ 0 w 6450"/>
                <a:gd name="T23" fmla="*/ 0 h 9675"/>
                <a:gd name="T24" fmla="*/ 0 w 6450"/>
                <a:gd name="T25" fmla="*/ 0 h 9675"/>
                <a:gd name="T26" fmla="*/ 0 w 6450"/>
                <a:gd name="T27" fmla="*/ 0 h 9675"/>
                <a:gd name="T28" fmla="*/ 0 w 6450"/>
                <a:gd name="T29" fmla="*/ 0 h 9675"/>
                <a:gd name="T30" fmla="*/ 0 w 6450"/>
                <a:gd name="T31" fmla="*/ 0 h 9675"/>
                <a:gd name="T32" fmla="*/ 0 w 6450"/>
                <a:gd name="T33" fmla="*/ 0 h 9675"/>
                <a:gd name="T34" fmla="*/ 0 w 6450"/>
                <a:gd name="T35" fmla="*/ 0 h 9675"/>
                <a:gd name="T36" fmla="*/ 0 w 6450"/>
                <a:gd name="T37" fmla="*/ 0 h 9675"/>
                <a:gd name="T38" fmla="*/ 0 w 6450"/>
                <a:gd name="T39" fmla="*/ 0 h 9675"/>
                <a:gd name="T40" fmla="*/ 0 w 6450"/>
                <a:gd name="T41" fmla="*/ 0 h 9675"/>
                <a:gd name="T42" fmla="*/ 0 w 6450"/>
                <a:gd name="T43" fmla="*/ 0 h 9675"/>
                <a:gd name="T44" fmla="*/ 0 w 6450"/>
                <a:gd name="T45" fmla="*/ 0 h 9675"/>
                <a:gd name="T46" fmla="*/ 0 w 6450"/>
                <a:gd name="T47" fmla="*/ 0 h 9675"/>
                <a:gd name="T48" fmla="*/ 0 w 6450"/>
                <a:gd name="T49" fmla="*/ 0 h 9675"/>
                <a:gd name="T50" fmla="*/ 0 w 6450"/>
                <a:gd name="T51" fmla="*/ 0 h 9675"/>
                <a:gd name="T52" fmla="*/ 0 w 6450"/>
                <a:gd name="T53" fmla="*/ 0 h 9675"/>
                <a:gd name="T54" fmla="*/ 0 w 6450"/>
                <a:gd name="T55" fmla="*/ 0 h 9675"/>
                <a:gd name="T56" fmla="*/ 0 w 6450"/>
                <a:gd name="T57" fmla="*/ 0 h 9675"/>
                <a:gd name="T58" fmla="*/ 0 w 6450"/>
                <a:gd name="T59" fmla="*/ 0 h 9675"/>
                <a:gd name="T60" fmla="*/ 0 w 6450"/>
                <a:gd name="T61" fmla="*/ 0 h 9675"/>
                <a:gd name="T62" fmla="*/ 0 w 6450"/>
                <a:gd name="T63" fmla="*/ 0 h 9675"/>
                <a:gd name="T64" fmla="*/ 0 w 6450"/>
                <a:gd name="T65" fmla="*/ 0 h 9675"/>
                <a:gd name="T66" fmla="*/ 0 w 6450"/>
                <a:gd name="T67" fmla="*/ 0 h 9675"/>
                <a:gd name="T68" fmla="*/ 0 w 6450"/>
                <a:gd name="T69" fmla="*/ 0 h 9675"/>
                <a:gd name="T70" fmla="*/ 0 w 6450"/>
                <a:gd name="T71" fmla="*/ 0 h 9675"/>
                <a:gd name="T72" fmla="*/ 0 w 6450"/>
                <a:gd name="T73" fmla="*/ 0 h 9675"/>
                <a:gd name="T74" fmla="*/ 0 w 6450"/>
                <a:gd name="T75" fmla="*/ 0 h 9675"/>
                <a:gd name="T76" fmla="*/ 0 w 6450"/>
                <a:gd name="T77" fmla="*/ 0 h 96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450"/>
                <a:gd name="T118" fmla="*/ 0 h 9675"/>
                <a:gd name="T119" fmla="*/ 6450 w 6450"/>
                <a:gd name="T120" fmla="*/ 9675 h 967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450" h="9675">
                  <a:moveTo>
                    <a:pt x="14" y="1977"/>
                  </a:moveTo>
                  <a:cubicBezTo>
                    <a:pt x="1285" y="0"/>
                    <a:pt x="5663" y="954"/>
                    <a:pt x="5967" y="2723"/>
                  </a:cubicBezTo>
                  <a:cubicBezTo>
                    <a:pt x="5995" y="2903"/>
                    <a:pt x="6036" y="4769"/>
                    <a:pt x="5981" y="6151"/>
                  </a:cubicBezTo>
                  <a:cubicBezTo>
                    <a:pt x="5939" y="6897"/>
                    <a:pt x="5760" y="7630"/>
                    <a:pt x="5760" y="8376"/>
                  </a:cubicBezTo>
                  <a:cubicBezTo>
                    <a:pt x="5760" y="8832"/>
                    <a:pt x="5953" y="9247"/>
                    <a:pt x="5981" y="9675"/>
                  </a:cubicBezTo>
                  <a:cubicBezTo>
                    <a:pt x="6216" y="9081"/>
                    <a:pt x="6105" y="8390"/>
                    <a:pt x="6188" y="7671"/>
                  </a:cubicBezTo>
                  <a:cubicBezTo>
                    <a:pt x="6423" y="5722"/>
                    <a:pt x="6450" y="4147"/>
                    <a:pt x="6450" y="2834"/>
                  </a:cubicBezTo>
                  <a:cubicBezTo>
                    <a:pt x="6450" y="2101"/>
                    <a:pt x="6229" y="1465"/>
                    <a:pt x="5636" y="1120"/>
                  </a:cubicBezTo>
                  <a:cubicBezTo>
                    <a:pt x="5580" y="1106"/>
                    <a:pt x="5525" y="1064"/>
                    <a:pt x="5470" y="1037"/>
                  </a:cubicBezTo>
                  <a:cubicBezTo>
                    <a:pt x="5401" y="1009"/>
                    <a:pt x="5304" y="968"/>
                    <a:pt x="5235" y="940"/>
                  </a:cubicBezTo>
                  <a:cubicBezTo>
                    <a:pt x="5069" y="871"/>
                    <a:pt x="5069" y="871"/>
                    <a:pt x="5069" y="871"/>
                  </a:cubicBezTo>
                  <a:cubicBezTo>
                    <a:pt x="5014" y="857"/>
                    <a:pt x="4931" y="829"/>
                    <a:pt x="4876" y="816"/>
                  </a:cubicBezTo>
                  <a:cubicBezTo>
                    <a:pt x="4710" y="774"/>
                    <a:pt x="4710" y="774"/>
                    <a:pt x="4710" y="774"/>
                  </a:cubicBezTo>
                  <a:cubicBezTo>
                    <a:pt x="4655" y="760"/>
                    <a:pt x="4586" y="746"/>
                    <a:pt x="4544" y="733"/>
                  </a:cubicBezTo>
                  <a:cubicBezTo>
                    <a:pt x="4379" y="705"/>
                    <a:pt x="4379" y="705"/>
                    <a:pt x="4379" y="705"/>
                  </a:cubicBezTo>
                  <a:cubicBezTo>
                    <a:pt x="4337" y="691"/>
                    <a:pt x="4268" y="677"/>
                    <a:pt x="4227" y="677"/>
                  </a:cubicBezTo>
                  <a:cubicBezTo>
                    <a:pt x="4075" y="650"/>
                    <a:pt x="4075" y="650"/>
                    <a:pt x="4075" y="650"/>
                  </a:cubicBezTo>
                  <a:cubicBezTo>
                    <a:pt x="4020" y="650"/>
                    <a:pt x="3964" y="650"/>
                    <a:pt x="3909" y="636"/>
                  </a:cubicBezTo>
                  <a:cubicBezTo>
                    <a:pt x="3757" y="622"/>
                    <a:pt x="3757" y="622"/>
                    <a:pt x="3757" y="622"/>
                  </a:cubicBezTo>
                  <a:cubicBezTo>
                    <a:pt x="3716" y="622"/>
                    <a:pt x="3661" y="622"/>
                    <a:pt x="3605" y="622"/>
                  </a:cubicBezTo>
                  <a:cubicBezTo>
                    <a:pt x="3453" y="608"/>
                    <a:pt x="3453" y="608"/>
                    <a:pt x="3453" y="608"/>
                  </a:cubicBezTo>
                  <a:cubicBezTo>
                    <a:pt x="3412" y="608"/>
                    <a:pt x="3343" y="608"/>
                    <a:pt x="3301" y="608"/>
                  </a:cubicBezTo>
                  <a:cubicBezTo>
                    <a:pt x="3150" y="608"/>
                    <a:pt x="3150" y="608"/>
                    <a:pt x="3150" y="608"/>
                  </a:cubicBezTo>
                  <a:cubicBezTo>
                    <a:pt x="3108" y="608"/>
                    <a:pt x="3039" y="608"/>
                    <a:pt x="2998" y="608"/>
                  </a:cubicBezTo>
                  <a:cubicBezTo>
                    <a:pt x="2846" y="622"/>
                    <a:pt x="2846" y="622"/>
                    <a:pt x="2846" y="622"/>
                  </a:cubicBezTo>
                  <a:cubicBezTo>
                    <a:pt x="2790" y="622"/>
                    <a:pt x="2735" y="622"/>
                    <a:pt x="2680" y="636"/>
                  </a:cubicBezTo>
                  <a:cubicBezTo>
                    <a:pt x="2514" y="650"/>
                    <a:pt x="2514" y="650"/>
                    <a:pt x="2514" y="650"/>
                  </a:cubicBezTo>
                  <a:cubicBezTo>
                    <a:pt x="2473" y="650"/>
                    <a:pt x="2404" y="664"/>
                    <a:pt x="2348" y="664"/>
                  </a:cubicBezTo>
                  <a:cubicBezTo>
                    <a:pt x="2183" y="691"/>
                    <a:pt x="2183" y="691"/>
                    <a:pt x="2183" y="691"/>
                  </a:cubicBezTo>
                  <a:cubicBezTo>
                    <a:pt x="1934" y="733"/>
                    <a:pt x="1755" y="774"/>
                    <a:pt x="1492" y="857"/>
                  </a:cubicBezTo>
                  <a:cubicBezTo>
                    <a:pt x="1313" y="912"/>
                    <a:pt x="1313" y="912"/>
                    <a:pt x="1313" y="912"/>
                  </a:cubicBezTo>
                  <a:cubicBezTo>
                    <a:pt x="1188" y="968"/>
                    <a:pt x="1009" y="1037"/>
                    <a:pt x="843" y="1147"/>
                  </a:cubicBezTo>
                  <a:cubicBezTo>
                    <a:pt x="677" y="1244"/>
                    <a:pt x="677" y="1244"/>
                    <a:pt x="677" y="1244"/>
                  </a:cubicBezTo>
                  <a:cubicBezTo>
                    <a:pt x="594" y="1313"/>
                    <a:pt x="498" y="1382"/>
                    <a:pt x="429" y="1451"/>
                  </a:cubicBezTo>
                  <a:cubicBezTo>
                    <a:pt x="291" y="1590"/>
                    <a:pt x="291" y="1590"/>
                    <a:pt x="291" y="1590"/>
                  </a:cubicBezTo>
                  <a:cubicBezTo>
                    <a:pt x="249" y="1645"/>
                    <a:pt x="180" y="1714"/>
                    <a:pt x="139" y="1783"/>
                  </a:cubicBezTo>
                  <a:cubicBezTo>
                    <a:pt x="28" y="1935"/>
                    <a:pt x="28" y="1935"/>
                    <a:pt x="28" y="1935"/>
                  </a:cubicBezTo>
                  <a:cubicBezTo>
                    <a:pt x="0" y="1990"/>
                    <a:pt x="0" y="1990"/>
                    <a:pt x="0" y="1990"/>
                  </a:cubicBezTo>
                  <a:cubicBezTo>
                    <a:pt x="14" y="1977"/>
                    <a:pt x="14" y="1977"/>
                    <a:pt x="14" y="197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4" name="Freeform 22"/>
            <p:cNvSpPr>
              <a:spLocks noChangeAspect="1"/>
            </p:cNvSpPr>
            <p:nvPr/>
          </p:nvSpPr>
          <p:spPr bwMode="auto">
            <a:xfrm>
              <a:off x="1952" y="1271"/>
              <a:ext cx="372" cy="2285"/>
            </a:xfrm>
            <a:custGeom>
              <a:avLst/>
              <a:gdLst>
                <a:gd name="T0" fmla="*/ 0 w 1933"/>
                <a:gd name="T1" fmla="*/ 0 h 10116"/>
                <a:gd name="T2" fmla="*/ 0 w 1933"/>
                <a:gd name="T3" fmla="*/ 0 h 10116"/>
                <a:gd name="T4" fmla="*/ 0 w 1933"/>
                <a:gd name="T5" fmla="*/ 0 h 10116"/>
                <a:gd name="T6" fmla="*/ 0 w 1933"/>
                <a:gd name="T7" fmla="*/ 0 h 10116"/>
                <a:gd name="T8" fmla="*/ 0 w 1933"/>
                <a:gd name="T9" fmla="*/ 0 h 10116"/>
                <a:gd name="T10" fmla="*/ 0 w 1933"/>
                <a:gd name="T11" fmla="*/ 0 h 10116"/>
                <a:gd name="T12" fmla="*/ 0 w 1933"/>
                <a:gd name="T13" fmla="*/ 0 h 10116"/>
                <a:gd name="T14" fmla="*/ 0 w 1933"/>
                <a:gd name="T15" fmla="*/ 0 h 10116"/>
                <a:gd name="T16" fmla="*/ 0 w 1933"/>
                <a:gd name="T17" fmla="*/ 0 h 10116"/>
                <a:gd name="T18" fmla="*/ 0 w 1933"/>
                <a:gd name="T19" fmla="*/ 0 h 10116"/>
                <a:gd name="T20" fmla="*/ 0 w 1933"/>
                <a:gd name="T21" fmla="*/ 0 h 10116"/>
                <a:gd name="T22" fmla="*/ 0 w 1933"/>
                <a:gd name="T23" fmla="*/ 0 h 10116"/>
                <a:gd name="T24" fmla="*/ 0 w 1933"/>
                <a:gd name="T25" fmla="*/ 0 h 10116"/>
                <a:gd name="T26" fmla="*/ 0 w 1933"/>
                <a:gd name="T27" fmla="*/ 0 h 10116"/>
                <a:gd name="T28" fmla="*/ 0 w 1933"/>
                <a:gd name="T29" fmla="*/ 0 h 10116"/>
                <a:gd name="T30" fmla="*/ 0 w 1933"/>
                <a:gd name="T31" fmla="*/ 0 h 10116"/>
                <a:gd name="T32" fmla="*/ 0 w 1933"/>
                <a:gd name="T33" fmla="*/ 0 h 10116"/>
                <a:gd name="T34" fmla="*/ 0 w 1933"/>
                <a:gd name="T35" fmla="*/ 0 h 10116"/>
                <a:gd name="T36" fmla="*/ 0 w 1933"/>
                <a:gd name="T37" fmla="*/ 0 h 10116"/>
                <a:gd name="T38" fmla="*/ 0 w 1933"/>
                <a:gd name="T39" fmla="*/ 0 h 10116"/>
                <a:gd name="T40" fmla="*/ 0 w 1933"/>
                <a:gd name="T41" fmla="*/ 0 h 10116"/>
                <a:gd name="T42" fmla="*/ 0 w 1933"/>
                <a:gd name="T43" fmla="*/ 0 h 10116"/>
                <a:gd name="T44" fmla="*/ 0 w 1933"/>
                <a:gd name="T45" fmla="*/ 0 h 10116"/>
                <a:gd name="T46" fmla="*/ 0 w 1933"/>
                <a:gd name="T47" fmla="*/ 0 h 10116"/>
                <a:gd name="T48" fmla="*/ 0 w 1933"/>
                <a:gd name="T49" fmla="*/ 0 h 10116"/>
                <a:gd name="T50" fmla="*/ 0 w 1933"/>
                <a:gd name="T51" fmla="*/ 0 h 10116"/>
                <a:gd name="T52" fmla="*/ 0 w 1933"/>
                <a:gd name="T53" fmla="*/ 0 h 10116"/>
                <a:gd name="T54" fmla="*/ 0 w 1933"/>
                <a:gd name="T55" fmla="*/ 0 h 10116"/>
                <a:gd name="T56" fmla="*/ 0 w 1933"/>
                <a:gd name="T57" fmla="*/ 0 h 10116"/>
                <a:gd name="T58" fmla="*/ 0 w 1933"/>
                <a:gd name="T59" fmla="*/ 0 h 10116"/>
                <a:gd name="T60" fmla="*/ 0 w 1933"/>
                <a:gd name="T61" fmla="*/ 0 h 10116"/>
                <a:gd name="T62" fmla="*/ 0 w 1933"/>
                <a:gd name="T63" fmla="*/ 0 h 10116"/>
                <a:gd name="T64" fmla="*/ 0 w 1933"/>
                <a:gd name="T65" fmla="*/ 0 h 10116"/>
                <a:gd name="T66" fmla="*/ 0 w 1933"/>
                <a:gd name="T67" fmla="*/ 0 h 10116"/>
                <a:gd name="T68" fmla="*/ 0 w 1933"/>
                <a:gd name="T69" fmla="*/ 0 h 10116"/>
                <a:gd name="T70" fmla="*/ 0 w 1933"/>
                <a:gd name="T71" fmla="*/ 0 h 10116"/>
                <a:gd name="T72" fmla="*/ 0 w 1933"/>
                <a:gd name="T73" fmla="*/ 0 h 10116"/>
                <a:gd name="T74" fmla="*/ 0 w 1933"/>
                <a:gd name="T75" fmla="*/ 0 h 10116"/>
                <a:gd name="T76" fmla="*/ 0 w 1933"/>
                <a:gd name="T77" fmla="*/ 0 h 10116"/>
                <a:gd name="T78" fmla="*/ 0 w 1933"/>
                <a:gd name="T79" fmla="*/ 0 h 10116"/>
                <a:gd name="T80" fmla="*/ 0 w 1933"/>
                <a:gd name="T81" fmla="*/ 0 h 10116"/>
                <a:gd name="T82" fmla="*/ 0 w 1933"/>
                <a:gd name="T83" fmla="*/ 0 h 10116"/>
                <a:gd name="T84" fmla="*/ 0 w 1933"/>
                <a:gd name="T85" fmla="*/ 0 h 10116"/>
                <a:gd name="T86" fmla="*/ 0 w 1933"/>
                <a:gd name="T87" fmla="*/ 0 h 10116"/>
                <a:gd name="T88" fmla="*/ 0 w 1933"/>
                <a:gd name="T89" fmla="*/ 0 h 10116"/>
                <a:gd name="T90" fmla="*/ 0 w 1933"/>
                <a:gd name="T91" fmla="*/ 0 h 10116"/>
                <a:gd name="T92" fmla="*/ 0 w 1933"/>
                <a:gd name="T93" fmla="*/ 0 h 10116"/>
                <a:gd name="T94" fmla="*/ 0 w 1933"/>
                <a:gd name="T95" fmla="*/ 0 h 10116"/>
                <a:gd name="T96" fmla="*/ 0 w 1933"/>
                <a:gd name="T97" fmla="*/ 0 h 10116"/>
                <a:gd name="T98" fmla="*/ 0 w 1933"/>
                <a:gd name="T99" fmla="*/ 0 h 10116"/>
                <a:gd name="T100" fmla="*/ 0 w 1933"/>
                <a:gd name="T101" fmla="*/ 0 h 10116"/>
                <a:gd name="T102" fmla="*/ 0 w 1933"/>
                <a:gd name="T103" fmla="*/ 0 h 10116"/>
                <a:gd name="T104" fmla="*/ 0 w 1933"/>
                <a:gd name="T105" fmla="*/ 0 h 10116"/>
                <a:gd name="T106" fmla="*/ 0 w 1933"/>
                <a:gd name="T107" fmla="*/ 0 h 101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33"/>
                <a:gd name="T163" fmla="*/ 0 h 10116"/>
                <a:gd name="T164" fmla="*/ 1933 w 1933"/>
                <a:gd name="T165" fmla="*/ 10116 h 101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33" h="10116">
                  <a:moveTo>
                    <a:pt x="1561" y="1714"/>
                  </a:moveTo>
                  <a:cubicBezTo>
                    <a:pt x="1561" y="3027"/>
                    <a:pt x="1533" y="4602"/>
                    <a:pt x="1298" y="6551"/>
                  </a:cubicBezTo>
                  <a:cubicBezTo>
                    <a:pt x="1215" y="7269"/>
                    <a:pt x="1326" y="7960"/>
                    <a:pt x="1091" y="8555"/>
                  </a:cubicBezTo>
                  <a:cubicBezTo>
                    <a:pt x="1105" y="8596"/>
                    <a:pt x="1119" y="8624"/>
                    <a:pt x="1119" y="8665"/>
                  </a:cubicBezTo>
                  <a:cubicBezTo>
                    <a:pt x="1215" y="9038"/>
                    <a:pt x="1188" y="9729"/>
                    <a:pt x="0" y="10116"/>
                  </a:cubicBezTo>
                  <a:cubicBezTo>
                    <a:pt x="152" y="10061"/>
                    <a:pt x="152" y="10061"/>
                    <a:pt x="152" y="10061"/>
                  </a:cubicBezTo>
                  <a:cubicBezTo>
                    <a:pt x="359" y="9978"/>
                    <a:pt x="359" y="9978"/>
                    <a:pt x="470" y="9923"/>
                  </a:cubicBezTo>
                  <a:cubicBezTo>
                    <a:pt x="649" y="9826"/>
                    <a:pt x="649" y="9826"/>
                    <a:pt x="649" y="9826"/>
                  </a:cubicBezTo>
                  <a:cubicBezTo>
                    <a:pt x="843" y="9702"/>
                    <a:pt x="884" y="9674"/>
                    <a:pt x="1050" y="9522"/>
                  </a:cubicBezTo>
                  <a:cubicBezTo>
                    <a:pt x="1174" y="9370"/>
                    <a:pt x="1174" y="9370"/>
                    <a:pt x="1174" y="9370"/>
                  </a:cubicBezTo>
                  <a:cubicBezTo>
                    <a:pt x="1229" y="9287"/>
                    <a:pt x="1298" y="9177"/>
                    <a:pt x="1353" y="9094"/>
                  </a:cubicBezTo>
                  <a:cubicBezTo>
                    <a:pt x="1436" y="8914"/>
                    <a:pt x="1436" y="8914"/>
                    <a:pt x="1436" y="8914"/>
                  </a:cubicBezTo>
                  <a:cubicBezTo>
                    <a:pt x="1450" y="8831"/>
                    <a:pt x="1478" y="8734"/>
                    <a:pt x="1505" y="8665"/>
                  </a:cubicBezTo>
                  <a:cubicBezTo>
                    <a:pt x="1547" y="8458"/>
                    <a:pt x="1547" y="8458"/>
                    <a:pt x="1547" y="8458"/>
                  </a:cubicBezTo>
                  <a:cubicBezTo>
                    <a:pt x="1547" y="8389"/>
                    <a:pt x="1561" y="8292"/>
                    <a:pt x="1561" y="8223"/>
                  </a:cubicBezTo>
                  <a:cubicBezTo>
                    <a:pt x="1588" y="8016"/>
                    <a:pt x="1588" y="8016"/>
                    <a:pt x="1588" y="8016"/>
                  </a:cubicBezTo>
                  <a:cubicBezTo>
                    <a:pt x="1588" y="7947"/>
                    <a:pt x="1588" y="7850"/>
                    <a:pt x="1588" y="7781"/>
                  </a:cubicBezTo>
                  <a:cubicBezTo>
                    <a:pt x="1602" y="7573"/>
                    <a:pt x="1602" y="7573"/>
                    <a:pt x="1602" y="7573"/>
                  </a:cubicBezTo>
                  <a:cubicBezTo>
                    <a:pt x="1602" y="7504"/>
                    <a:pt x="1602" y="7421"/>
                    <a:pt x="1602" y="7352"/>
                  </a:cubicBezTo>
                  <a:cubicBezTo>
                    <a:pt x="1616" y="7145"/>
                    <a:pt x="1616" y="7145"/>
                    <a:pt x="1616" y="7145"/>
                  </a:cubicBezTo>
                  <a:cubicBezTo>
                    <a:pt x="1643" y="6993"/>
                    <a:pt x="1643" y="6993"/>
                    <a:pt x="1643" y="6993"/>
                  </a:cubicBezTo>
                  <a:cubicBezTo>
                    <a:pt x="1671" y="6703"/>
                    <a:pt x="1671" y="6703"/>
                    <a:pt x="1671" y="6703"/>
                  </a:cubicBezTo>
                  <a:cubicBezTo>
                    <a:pt x="1685" y="6620"/>
                    <a:pt x="1699" y="6509"/>
                    <a:pt x="1713" y="6413"/>
                  </a:cubicBezTo>
                  <a:cubicBezTo>
                    <a:pt x="1740" y="6136"/>
                    <a:pt x="1740" y="6136"/>
                    <a:pt x="1740" y="6136"/>
                  </a:cubicBezTo>
                  <a:cubicBezTo>
                    <a:pt x="1740" y="6053"/>
                    <a:pt x="1754" y="5956"/>
                    <a:pt x="1768" y="5874"/>
                  </a:cubicBezTo>
                  <a:cubicBezTo>
                    <a:pt x="1782" y="5597"/>
                    <a:pt x="1782" y="5597"/>
                    <a:pt x="1782" y="5597"/>
                  </a:cubicBezTo>
                  <a:cubicBezTo>
                    <a:pt x="1795" y="5528"/>
                    <a:pt x="1809" y="5417"/>
                    <a:pt x="1809" y="5335"/>
                  </a:cubicBezTo>
                  <a:cubicBezTo>
                    <a:pt x="1837" y="5086"/>
                    <a:pt x="1837" y="5086"/>
                    <a:pt x="1837" y="5086"/>
                  </a:cubicBezTo>
                  <a:cubicBezTo>
                    <a:pt x="1837" y="5003"/>
                    <a:pt x="1837" y="4906"/>
                    <a:pt x="1851" y="4823"/>
                  </a:cubicBezTo>
                  <a:cubicBezTo>
                    <a:pt x="1864" y="4574"/>
                    <a:pt x="1864" y="4574"/>
                    <a:pt x="1864" y="4574"/>
                  </a:cubicBezTo>
                  <a:cubicBezTo>
                    <a:pt x="1864" y="4505"/>
                    <a:pt x="1878" y="4409"/>
                    <a:pt x="1878" y="4339"/>
                  </a:cubicBezTo>
                  <a:cubicBezTo>
                    <a:pt x="1892" y="4105"/>
                    <a:pt x="1892" y="4105"/>
                    <a:pt x="1892" y="4105"/>
                  </a:cubicBezTo>
                  <a:cubicBezTo>
                    <a:pt x="1892" y="4035"/>
                    <a:pt x="1892" y="3939"/>
                    <a:pt x="1892" y="3870"/>
                  </a:cubicBezTo>
                  <a:cubicBezTo>
                    <a:pt x="1906" y="3635"/>
                    <a:pt x="1906" y="3635"/>
                    <a:pt x="1906" y="3635"/>
                  </a:cubicBezTo>
                  <a:cubicBezTo>
                    <a:pt x="1906" y="3566"/>
                    <a:pt x="1906" y="3483"/>
                    <a:pt x="1906" y="3413"/>
                  </a:cubicBezTo>
                  <a:cubicBezTo>
                    <a:pt x="1920" y="3192"/>
                    <a:pt x="1920" y="3192"/>
                    <a:pt x="1920" y="3192"/>
                  </a:cubicBezTo>
                  <a:cubicBezTo>
                    <a:pt x="1920" y="3123"/>
                    <a:pt x="1920" y="3040"/>
                    <a:pt x="1920" y="2971"/>
                  </a:cubicBezTo>
                  <a:cubicBezTo>
                    <a:pt x="1920" y="2764"/>
                    <a:pt x="1920" y="2764"/>
                    <a:pt x="1920" y="2764"/>
                  </a:cubicBezTo>
                  <a:cubicBezTo>
                    <a:pt x="1920" y="2695"/>
                    <a:pt x="1920" y="2612"/>
                    <a:pt x="1920" y="2543"/>
                  </a:cubicBezTo>
                  <a:cubicBezTo>
                    <a:pt x="1933" y="2349"/>
                    <a:pt x="1933" y="2349"/>
                    <a:pt x="1933" y="2349"/>
                  </a:cubicBezTo>
                  <a:cubicBezTo>
                    <a:pt x="1933" y="2280"/>
                    <a:pt x="1933" y="2197"/>
                    <a:pt x="1933" y="2142"/>
                  </a:cubicBezTo>
                  <a:cubicBezTo>
                    <a:pt x="1920" y="1949"/>
                    <a:pt x="1920" y="1949"/>
                    <a:pt x="1920" y="1949"/>
                  </a:cubicBezTo>
                  <a:cubicBezTo>
                    <a:pt x="1920" y="1893"/>
                    <a:pt x="1906" y="1824"/>
                    <a:pt x="1906" y="1755"/>
                  </a:cubicBezTo>
                  <a:cubicBezTo>
                    <a:pt x="1878" y="1575"/>
                    <a:pt x="1878" y="1575"/>
                    <a:pt x="1878" y="1575"/>
                  </a:cubicBezTo>
                  <a:cubicBezTo>
                    <a:pt x="1864" y="1520"/>
                    <a:pt x="1851" y="1437"/>
                    <a:pt x="1837" y="1382"/>
                  </a:cubicBezTo>
                  <a:cubicBezTo>
                    <a:pt x="1782" y="1202"/>
                    <a:pt x="1782" y="1202"/>
                    <a:pt x="1782" y="1202"/>
                  </a:cubicBezTo>
                  <a:cubicBezTo>
                    <a:pt x="1754" y="1147"/>
                    <a:pt x="1726" y="1078"/>
                    <a:pt x="1699" y="1023"/>
                  </a:cubicBezTo>
                  <a:cubicBezTo>
                    <a:pt x="1616" y="857"/>
                    <a:pt x="1616" y="857"/>
                    <a:pt x="1616" y="857"/>
                  </a:cubicBezTo>
                  <a:cubicBezTo>
                    <a:pt x="1574" y="801"/>
                    <a:pt x="1533" y="718"/>
                    <a:pt x="1492" y="677"/>
                  </a:cubicBezTo>
                  <a:cubicBezTo>
                    <a:pt x="1381" y="525"/>
                    <a:pt x="1381" y="525"/>
                    <a:pt x="1381" y="525"/>
                  </a:cubicBezTo>
                  <a:cubicBezTo>
                    <a:pt x="1326" y="470"/>
                    <a:pt x="1271" y="401"/>
                    <a:pt x="1215" y="345"/>
                  </a:cubicBezTo>
                  <a:cubicBezTo>
                    <a:pt x="1063" y="221"/>
                    <a:pt x="1063" y="221"/>
                    <a:pt x="1063" y="221"/>
                  </a:cubicBezTo>
                  <a:cubicBezTo>
                    <a:pt x="870" y="69"/>
                    <a:pt x="870" y="69"/>
                    <a:pt x="746" y="0"/>
                  </a:cubicBezTo>
                  <a:cubicBezTo>
                    <a:pt x="1340" y="345"/>
                    <a:pt x="1561" y="981"/>
                    <a:pt x="1561" y="17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5" name="Freeform 23"/>
            <p:cNvSpPr>
              <a:spLocks noChangeAspect="1"/>
            </p:cNvSpPr>
            <p:nvPr/>
          </p:nvSpPr>
          <p:spPr bwMode="auto">
            <a:xfrm>
              <a:off x="970" y="1271"/>
              <a:ext cx="1022" cy="2353"/>
            </a:xfrm>
            <a:custGeom>
              <a:avLst/>
              <a:gdLst>
                <a:gd name="T0" fmla="*/ 0 w 5316"/>
                <a:gd name="T1" fmla="*/ 0 h 10416"/>
                <a:gd name="T2" fmla="*/ 0 w 5316"/>
                <a:gd name="T3" fmla="*/ 0 h 10416"/>
                <a:gd name="T4" fmla="*/ 0 w 5316"/>
                <a:gd name="T5" fmla="*/ 0 h 10416"/>
                <a:gd name="T6" fmla="*/ 0 w 5316"/>
                <a:gd name="T7" fmla="*/ 0 h 10416"/>
                <a:gd name="T8" fmla="*/ 0 w 5316"/>
                <a:gd name="T9" fmla="*/ 0 h 10416"/>
                <a:gd name="T10" fmla="*/ 0 w 5316"/>
                <a:gd name="T11" fmla="*/ 0 h 10416"/>
                <a:gd name="T12" fmla="*/ 0 w 5316"/>
                <a:gd name="T13" fmla="*/ 0 h 10416"/>
                <a:gd name="T14" fmla="*/ 0 w 5316"/>
                <a:gd name="T15" fmla="*/ 0 h 10416"/>
                <a:gd name="T16" fmla="*/ 0 w 5316"/>
                <a:gd name="T17" fmla="*/ 0 h 104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16"/>
                <a:gd name="T28" fmla="*/ 0 h 10416"/>
                <a:gd name="T29" fmla="*/ 5316 w 5316"/>
                <a:gd name="T30" fmla="*/ 10416 h 104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16" h="10416">
                  <a:moveTo>
                    <a:pt x="1809" y="9961"/>
                  </a:moveTo>
                  <a:cubicBezTo>
                    <a:pt x="4640" y="10416"/>
                    <a:pt x="5247" y="8938"/>
                    <a:pt x="5247" y="8924"/>
                  </a:cubicBezTo>
                  <a:cubicBezTo>
                    <a:pt x="5316" y="8690"/>
                    <a:pt x="5316" y="8690"/>
                    <a:pt x="4626" y="7432"/>
                  </a:cubicBezTo>
                  <a:cubicBezTo>
                    <a:pt x="4267" y="6783"/>
                    <a:pt x="4681" y="6161"/>
                    <a:pt x="4681" y="5526"/>
                  </a:cubicBezTo>
                  <a:cubicBezTo>
                    <a:pt x="4681" y="5056"/>
                    <a:pt x="4488" y="1892"/>
                    <a:pt x="4446" y="1575"/>
                  </a:cubicBezTo>
                  <a:cubicBezTo>
                    <a:pt x="4419" y="1285"/>
                    <a:pt x="4419" y="1285"/>
                    <a:pt x="4281" y="1105"/>
                  </a:cubicBezTo>
                  <a:cubicBezTo>
                    <a:pt x="3632" y="221"/>
                    <a:pt x="345" y="0"/>
                    <a:pt x="110" y="1906"/>
                  </a:cubicBezTo>
                  <a:cubicBezTo>
                    <a:pt x="0" y="2708"/>
                    <a:pt x="386" y="8786"/>
                    <a:pt x="400" y="8814"/>
                  </a:cubicBezTo>
                  <a:cubicBezTo>
                    <a:pt x="428" y="8980"/>
                    <a:pt x="649" y="9767"/>
                    <a:pt x="1809" y="996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6" name="Freeform 24"/>
            <p:cNvSpPr>
              <a:spLocks noChangeAspect="1"/>
            </p:cNvSpPr>
            <p:nvPr/>
          </p:nvSpPr>
          <p:spPr bwMode="auto">
            <a:xfrm>
              <a:off x="983" y="1269"/>
              <a:ext cx="1131" cy="2280"/>
            </a:xfrm>
            <a:custGeom>
              <a:avLst/>
              <a:gdLst>
                <a:gd name="T0" fmla="*/ 0 w 5884"/>
                <a:gd name="T1" fmla="*/ 0 h 10092"/>
                <a:gd name="T2" fmla="*/ 0 w 5884"/>
                <a:gd name="T3" fmla="*/ 0 h 10092"/>
                <a:gd name="T4" fmla="*/ 0 w 5884"/>
                <a:gd name="T5" fmla="*/ 0 h 10092"/>
                <a:gd name="T6" fmla="*/ 0 w 5884"/>
                <a:gd name="T7" fmla="*/ 0 h 10092"/>
                <a:gd name="T8" fmla="*/ 0 w 5884"/>
                <a:gd name="T9" fmla="*/ 0 h 10092"/>
                <a:gd name="T10" fmla="*/ 0 w 5884"/>
                <a:gd name="T11" fmla="*/ 0 h 10092"/>
                <a:gd name="T12" fmla="*/ 0 w 5884"/>
                <a:gd name="T13" fmla="*/ 0 h 10092"/>
                <a:gd name="T14" fmla="*/ 0 w 5884"/>
                <a:gd name="T15" fmla="*/ 0 h 10092"/>
                <a:gd name="T16" fmla="*/ 0 w 5884"/>
                <a:gd name="T17" fmla="*/ 0 h 100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84"/>
                <a:gd name="T28" fmla="*/ 0 h 10092"/>
                <a:gd name="T29" fmla="*/ 5884 w 5884"/>
                <a:gd name="T30" fmla="*/ 10092 h 100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84" h="10092">
                  <a:moveTo>
                    <a:pt x="1492" y="9857"/>
                  </a:moveTo>
                  <a:cubicBezTo>
                    <a:pt x="2569" y="10092"/>
                    <a:pt x="5884" y="9775"/>
                    <a:pt x="4834" y="8104"/>
                  </a:cubicBezTo>
                  <a:cubicBezTo>
                    <a:pt x="4227" y="7110"/>
                    <a:pt x="4227" y="7110"/>
                    <a:pt x="4199" y="6958"/>
                  </a:cubicBezTo>
                  <a:cubicBezTo>
                    <a:pt x="4185" y="6862"/>
                    <a:pt x="4185" y="6710"/>
                    <a:pt x="4254" y="6517"/>
                  </a:cubicBezTo>
                  <a:cubicBezTo>
                    <a:pt x="4475" y="5868"/>
                    <a:pt x="4475" y="5868"/>
                    <a:pt x="4392" y="4432"/>
                  </a:cubicBezTo>
                  <a:cubicBezTo>
                    <a:pt x="4199" y="1367"/>
                    <a:pt x="4157" y="1312"/>
                    <a:pt x="4130" y="1284"/>
                  </a:cubicBezTo>
                  <a:cubicBezTo>
                    <a:pt x="3163" y="0"/>
                    <a:pt x="346" y="415"/>
                    <a:pt x="111" y="1864"/>
                  </a:cubicBezTo>
                  <a:cubicBezTo>
                    <a:pt x="0" y="2582"/>
                    <a:pt x="332" y="8753"/>
                    <a:pt x="346" y="8794"/>
                  </a:cubicBezTo>
                  <a:cubicBezTo>
                    <a:pt x="360" y="8932"/>
                    <a:pt x="539" y="9637"/>
                    <a:pt x="1492" y="985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7" name="Freeform 25"/>
            <p:cNvSpPr>
              <a:spLocks noChangeAspect="1"/>
            </p:cNvSpPr>
            <p:nvPr/>
          </p:nvSpPr>
          <p:spPr bwMode="auto">
            <a:xfrm>
              <a:off x="1010" y="1333"/>
              <a:ext cx="1045" cy="2199"/>
            </a:xfrm>
            <a:custGeom>
              <a:avLst/>
              <a:gdLst>
                <a:gd name="T0" fmla="*/ 0 w 5433"/>
                <a:gd name="T1" fmla="*/ 0 h 9733"/>
                <a:gd name="T2" fmla="*/ 0 w 5433"/>
                <a:gd name="T3" fmla="*/ 0 h 9733"/>
                <a:gd name="T4" fmla="*/ 0 w 5433"/>
                <a:gd name="T5" fmla="*/ 0 h 9733"/>
                <a:gd name="T6" fmla="*/ 0 w 5433"/>
                <a:gd name="T7" fmla="*/ 0 h 9733"/>
                <a:gd name="T8" fmla="*/ 0 w 5433"/>
                <a:gd name="T9" fmla="*/ 0 h 9733"/>
                <a:gd name="T10" fmla="*/ 0 w 5433"/>
                <a:gd name="T11" fmla="*/ 0 h 9733"/>
                <a:gd name="T12" fmla="*/ 0 w 5433"/>
                <a:gd name="T13" fmla="*/ 0 h 9733"/>
                <a:gd name="T14" fmla="*/ 0 w 5433"/>
                <a:gd name="T15" fmla="*/ 0 h 9733"/>
                <a:gd name="T16" fmla="*/ 0 w 5433"/>
                <a:gd name="T17" fmla="*/ 0 h 9733"/>
                <a:gd name="T18" fmla="*/ 0 w 5433"/>
                <a:gd name="T19" fmla="*/ 0 h 9733"/>
                <a:gd name="T20" fmla="*/ 0 w 5433"/>
                <a:gd name="T21" fmla="*/ 0 h 97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33"/>
                <a:gd name="T34" fmla="*/ 0 h 9733"/>
                <a:gd name="T35" fmla="*/ 5433 w 5433"/>
                <a:gd name="T36" fmla="*/ 9733 h 97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33" h="9733">
                  <a:moveTo>
                    <a:pt x="965" y="9401"/>
                  </a:moveTo>
                  <a:cubicBezTo>
                    <a:pt x="1917" y="9733"/>
                    <a:pt x="5433" y="9470"/>
                    <a:pt x="4675" y="7977"/>
                  </a:cubicBezTo>
                  <a:cubicBezTo>
                    <a:pt x="4441" y="7521"/>
                    <a:pt x="3985" y="7203"/>
                    <a:pt x="3889" y="6664"/>
                  </a:cubicBezTo>
                  <a:cubicBezTo>
                    <a:pt x="3861" y="6470"/>
                    <a:pt x="3903" y="6346"/>
                    <a:pt x="3985" y="6138"/>
                  </a:cubicBezTo>
                  <a:cubicBezTo>
                    <a:pt x="4151" y="5627"/>
                    <a:pt x="4165" y="5613"/>
                    <a:pt x="4082" y="4410"/>
                  </a:cubicBezTo>
                  <a:cubicBezTo>
                    <a:pt x="4082" y="4369"/>
                    <a:pt x="3861" y="1106"/>
                    <a:pt x="3779" y="981"/>
                  </a:cubicBezTo>
                  <a:cubicBezTo>
                    <a:pt x="3172" y="110"/>
                    <a:pt x="607" y="0"/>
                    <a:pt x="110" y="1382"/>
                  </a:cubicBezTo>
                  <a:cubicBezTo>
                    <a:pt x="14" y="1645"/>
                    <a:pt x="0" y="2876"/>
                    <a:pt x="14" y="3843"/>
                  </a:cubicBezTo>
                  <a:cubicBezTo>
                    <a:pt x="28" y="5115"/>
                    <a:pt x="97" y="5986"/>
                    <a:pt x="193" y="6470"/>
                  </a:cubicBezTo>
                  <a:cubicBezTo>
                    <a:pt x="317" y="7065"/>
                    <a:pt x="138" y="7673"/>
                    <a:pt x="193" y="8268"/>
                  </a:cubicBezTo>
                  <a:cubicBezTo>
                    <a:pt x="276" y="9014"/>
                    <a:pt x="662" y="9291"/>
                    <a:pt x="965" y="940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8" name="Freeform 26"/>
            <p:cNvSpPr>
              <a:spLocks noChangeAspect="1"/>
            </p:cNvSpPr>
            <p:nvPr/>
          </p:nvSpPr>
          <p:spPr bwMode="auto">
            <a:xfrm>
              <a:off x="1028" y="1348"/>
              <a:ext cx="998" cy="2148"/>
            </a:xfrm>
            <a:custGeom>
              <a:avLst/>
              <a:gdLst>
                <a:gd name="T0" fmla="*/ 0 w 5191"/>
                <a:gd name="T1" fmla="*/ 0 h 9509"/>
                <a:gd name="T2" fmla="*/ 0 w 5191"/>
                <a:gd name="T3" fmla="*/ 0 h 9509"/>
                <a:gd name="T4" fmla="*/ 0 w 5191"/>
                <a:gd name="T5" fmla="*/ 0 h 9509"/>
                <a:gd name="T6" fmla="*/ 0 w 5191"/>
                <a:gd name="T7" fmla="*/ 0 h 9509"/>
                <a:gd name="T8" fmla="*/ 0 w 5191"/>
                <a:gd name="T9" fmla="*/ 0 h 9509"/>
                <a:gd name="T10" fmla="*/ 0 w 5191"/>
                <a:gd name="T11" fmla="*/ 0 h 9509"/>
                <a:gd name="T12" fmla="*/ 0 w 5191"/>
                <a:gd name="T13" fmla="*/ 0 h 9509"/>
                <a:gd name="T14" fmla="*/ 0 w 5191"/>
                <a:gd name="T15" fmla="*/ 0 h 9509"/>
                <a:gd name="T16" fmla="*/ 0 w 5191"/>
                <a:gd name="T17" fmla="*/ 0 h 9509"/>
                <a:gd name="T18" fmla="*/ 0 w 5191"/>
                <a:gd name="T19" fmla="*/ 0 h 9509"/>
                <a:gd name="T20" fmla="*/ 0 w 5191"/>
                <a:gd name="T21" fmla="*/ 0 h 9509"/>
                <a:gd name="T22" fmla="*/ 0 w 5191"/>
                <a:gd name="T23" fmla="*/ 0 h 95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191"/>
                <a:gd name="T37" fmla="*/ 0 h 9509"/>
                <a:gd name="T38" fmla="*/ 5191 w 5191"/>
                <a:gd name="T39" fmla="*/ 9509 h 950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191" h="9509">
                  <a:moveTo>
                    <a:pt x="842" y="9260"/>
                  </a:moveTo>
                  <a:cubicBezTo>
                    <a:pt x="1477" y="9509"/>
                    <a:pt x="5191" y="9412"/>
                    <a:pt x="4446" y="7892"/>
                  </a:cubicBezTo>
                  <a:cubicBezTo>
                    <a:pt x="4225" y="7422"/>
                    <a:pt x="3728" y="7132"/>
                    <a:pt x="3631" y="6593"/>
                  </a:cubicBezTo>
                  <a:cubicBezTo>
                    <a:pt x="3590" y="6385"/>
                    <a:pt x="3645" y="6275"/>
                    <a:pt x="3728" y="6054"/>
                  </a:cubicBezTo>
                  <a:cubicBezTo>
                    <a:pt x="3921" y="5542"/>
                    <a:pt x="3935" y="5542"/>
                    <a:pt x="3838" y="4326"/>
                  </a:cubicBezTo>
                  <a:cubicBezTo>
                    <a:pt x="3769" y="3552"/>
                    <a:pt x="3562" y="1037"/>
                    <a:pt x="3479" y="913"/>
                  </a:cubicBezTo>
                  <a:cubicBezTo>
                    <a:pt x="2872" y="0"/>
                    <a:pt x="386" y="166"/>
                    <a:pt x="69" y="1396"/>
                  </a:cubicBezTo>
                  <a:cubicBezTo>
                    <a:pt x="14" y="1631"/>
                    <a:pt x="0" y="3414"/>
                    <a:pt x="0" y="3981"/>
                  </a:cubicBezTo>
                  <a:cubicBezTo>
                    <a:pt x="14" y="4368"/>
                    <a:pt x="14" y="4630"/>
                    <a:pt x="14" y="4755"/>
                  </a:cubicBezTo>
                  <a:cubicBezTo>
                    <a:pt x="55" y="5833"/>
                    <a:pt x="69" y="5874"/>
                    <a:pt x="235" y="6648"/>
                  </a:cubicBezTo>
                  <a:cubicBezTo>
                    <a:pt x="345" y="7215"/>
                    <a:pt x="96" y="7781"/>
                    <a:pt x="152" y="8348"/>
                  </a:cubicBezTo>
                  <a:cubicBezTo>
                    <a:pt x="152" y="8417"/>
                    <a:pt x="235" y="9025"/>
                    <a:pt x="842" y="9260"/>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19" name="Freeform 27"/>
            <p:cNvSpPr>
              <a:spLocks noChangeAspect="1"/>
            </p:cNvSpPr>
            <p:nvPr/>
          </p:nvSpPr>
          <p:spPr bwMode="auto">
            <a:xfrm>
              <a:off x="1047" y="1380"/>
              <a:ext cx="934" cy="2088"/>
            </a:xfrm>
            <a:custGeom>
              <a:avLst/>
              <a:gdLst>
                <a:gd name="T0" fmla="*/ 0 w 4858"/>
                <a:gd name="T1" fmla="*/ 0 h 9242"/>
                <a:gd name="T2" fmla="*/ 0 w 4858"/>
                <a:gd name="T3" fmla="*/ 0 h 9242"/>
                <a:gd name="T4" fmla="*/ 0 w 4858"/>
                <a:gd name="T5" fmla="*/ 0 h 9242"/>
                <a:gd name="T6" fmla="*/ 0 w 4858"/>
                <a:gd name="T7" fmla="*/ 0 h 9242"/>
                <a:gd name="T8" fmla="*/ 0 w 4858"/>
                <a:gd name="T9" fmla="*/ 0 h 9242"/>
                <a:gd name="T10" fmla="*/ 0 w 4858"/>
                <a:gd name="T11" fmla="*/ 0 h 9242"/>
                <a:gd name="T12" fmla="*/ 0 w 4858"/>
                <a:gd name="T13" fmla="*/ 0 h 9242"/>
                <a:gd name="T14" fmla="*/ 0 w 4858"/>
                <a:gd name="T15" fmla="*/ 0 h 9242"/>
                <a:gd name="T16" fmla="*/ 0 w 4858"/>
                <a:gd name="T17" fmla="*/ 0 h 9242"/>
                <a:gd name="T18" fmla="*/ 0 w 4858"/>
                <a:gd name="T19" fmla="*/ 0 h 9242"/>
                <a:gd name="T20" fmla="*/ 0 w 4858"/>
                <a:gd name="T21" fmla="*/ 0 h 9242"/>
                <a:gd name="T22" fmla="*/ 0 w 4858"/>
                <a:gd name="T23" fmla="*/ 0 h 92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58"/>
                <a:gd name="T37" fmla="*/ 0 h 9242"/>
                <a:gd name="T38" fmla="*/ 4858 w 4858"/>
                <a:gd name="T39" fmla="*/ 9242 h 92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58" h="9242">
                  <a:moveTo>
                    <a:pt x="731" y="9048"/>
                  </a:moveTo>
                  <a:cubicBezTo>
                    <a:pt x="1270" y="9242"/>
                    <a:pt x="4858" y="9173"/>
                    <a:pt x="4237" y="7736"/>
                  </a:cubicBezTo>
                  <a:cubicBezTo>
                    <a:pt x="4030" y="7239"/>
                    <a:pt x="3464" y="7004"/>
                    <a:pt x="3354" y="6438"/>
                  </a:cubicBezTo>
                  <a:cubicBezTo>
                    <a:pt x="3340" y="6382"/>
                    <a:pt x="3368" y="6286"/>
                    <a:pt x="3368" y="6217"/>
                  </a:cubicBezTo>
                  <a:cubicBezTo>
                    <a:pt x="3381" y="6106"/>
                    <a:pt x="3437" y="5968"/>
                    <a:pt x="3478" y="5871"/>
                  </a:cubicBezTo>
                  <a:cubicBezTo>
                    <a:pt x="3671" y="5415"/>
                    <a:pt x="3685" y="5388"/>
                    <a:pt x="3575" y="4186"/>
                  </a:cubicBezTo>
                  <a:cubicBezTo>
                    <a:pt x="3257" y="912"/>
                    <a:pt x="3202" y="815"/>
                    <a:pt x="3174" y="760"/>
                  </a:cubicBezTo>
                  <a:cubicBezTo>
                    <a:pt x="2691" y="0"/>
                    <a:pt x="400" y="152"/>
                    <a:pt x="110" y="1202"/>
                  </a:cubicBezTo>
                  <a:cubicBezTo>
                    <a:pt x="41" y="1437"/>
                    <a:pt x="0" y="3647"/>
                    <a:pt x="0" y="3785"/>
                  </a:cubicBezTo>
                  <a:cubicBezTo>
                    <a:pt x="0" y="5553"/>
                    <a:pt x="96" y="5968"/>
                    <a:pt x="152" y="6161"/>
                  </a:cubicBezTo>
                  <a:cubicBezTo>
                    <a:pt x="317" y="6838"/>
                    <a:pt x="27" y="7487"/>
                    <a:pt x="83" y="8164"/>
                  </a:cubicBezTo>
                  <a:cubicBezTo>
                    <a:pt x="138" y="8772"/>
                    <a:pt x="579" y="8979"/>
                    <a:pt x="731" y="904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0" name="Freeform 28"/>
            <p:cNvSpPr>
              <a:spLocks noChangeAspect="1"/>
            </p:cNvSpPr>
            <p:nvPr/>
          </p:nvSpPr>
          <p:spPr bwMode="auto">
            <a:xfrm>
              <a:off x="1065" y="1399"/>
              <a:ext cx="891" cy="2050"/>
            </a:xfrm>
            <a:custGeom>
              <a:avLst/>
              <a:gdLst>
                <a:gd name="T0" fmla="*/ 0 w 4634"/>
                <a:gd name="T1" fmla="*/ 0 h 9075"/>
                <a:gd name="T2" fmla="*/ 0 w 4634"/>
                <a:gd name="T3" fmla="*/ 0 h 9075"/>
                <a:gd name="T4" fmla="*/ 0 w 4634"/>
                <a:gd name="T5" fmla="*/ 0 h 9075"/>
                <a:gd name="T6" fmla="*/ 0 w 4634"/>
                <a:gd name="T7" fmla="*/ 0 h 9075"/>
                <a:gd name="T8" fmla="*/ 0 w 4634"/>
                <a:gd name="T9" fmla="*/ 0 h 9075"/>
                <a:gd name="T10" fmla="*/ 0 w 4634"/>
                <a:gd name="T11" fmla="*/ 0 h 9075"/>
                <a:gd name="T12" fmla="*/ 0 w 4634"/>
                <a:gd name="T13" fmla="*/ 0 h 9075"/>
                <a:gd name="T14" fmla="*/ 0 w 4634"/>
                <a:gd name="T15" fmla="*/ 0 h 9075"/>
                <a:gd name="T16" fmla="*/ 0 w 4634"/>
                <a:gd name="T17" fmla="*/ 0 h 9075"/>
                <a:gd name="T18" fmla="*/ 0 w 4634"/>
                <a:gd name="T19" fmla="*/ 0 h 9075"/>
                <a:gd name="T20" fmla="*/ 0 w 4634"/>
                <a:gd name="T21" fmla="*/ 0 h 9075"/>
                <a:gd name="T22" fmla="*/ 0 w 4634"/>
                <a:gd name="T23" fmla="*/ 0 h 90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34"/>
                <a:gd name="T37" fmla="*/ 0 h 9075"/>
                <a:gd name="T38" fmla="*/ 4634 w 4634"/>
                <a:gd name="T39" fmla="*/ 9075 h 90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34" h="9075">
                  <a:moveTo>
                    <a:pt x="720" y="8924"/>
                  </a:moveTo>
                  <a:cubicBezTo>
                    <a:pt x="1218" y="9075"/>
                    <a:pt x="4634" y="8910"/>
                    <a:pt x="4053" y="7639"/>
                  </a:cubicBezTo>
                  <a:cubicBezTo>
                    <a:pt x="3818" y="7142"/>
                    <a:pt x="3209" y="6934"/>
                    <a:pt x="3099" y="6354"/>
                  </a:cubicBezTo>
                  <a:cubicBezTo>
                    <a:pt x="3057" y="6147"/>
                    <a:pt x="3112" y="6050"/>
                    <a:pt x="3209" y="5829"/>
                  </a:cubicBezTo>
                  <a:cubicBezTo>
                    <a:pt x="3486" y="5263"/>
                    <a:pt x="3472" y="5194"/>
                    <a:pt x="3154" y="2708"/>
                  </a:cubicBezTo>
                  <a:cubicBezTo>
                    <a:pt x="2891" y="650"/>
                    <a:pt x="2891" y="650"/>
                    <a:pt x="2753" y="581"/>
                  </a:cubicBezTo>
                  <a:cubicBezTo>
                    <a:pt x="1729" y="0"/>
                    <a:pt x="415" y="470"/>
                    <a:pt x="166" y="1050"/>
                  </a:cubicBezTo>
                  <a:cubicBezTo>
                    <a:pt x="56" y="1299"/>
                    <a:pt x="14" y="3951"/>
                    <a:pt x="14" y="4545"/>
                  </a:cubicBezTo>
                  <a:cubicBezTo>
                    <a:pt x="28" y="5664"/>
                    <a:pt x="28" y="5664"/>
                    <a:pt x="236" y="6327"/>
                  </a:cubicBezTo>
                  <a:cubicBezTo>
                    <a:pt x="277" y="6437"/>
                    <a:pt x="277" y="6465"/>
                    <a:pt x="291" y="6741"/>
                  </a:cubicBezTo>
                  <a:cubicBezTo>
                    <a:pt x="291" y="7183"/>
                    <a:pt x="0" y="7570"/>
                    <a:pt x="28" y="8012"/>
                  </a:cubicBezTo>
                  <a:cubicBezTo>
                    <a:pt x="70" y="8495"/>
                    <a:pt x="277" y="8785"/>
                    <a:pt x="720" y="892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1" name="Freeform 29"/>
            <p:cNvSpPr>
              <a:spLocks noChangeAspect="1"/>
            </p:cNvSpPr>
            <p:nvPr/>
          </p:nvSpPr>
          <p:spPr bwMode="auto">
            <a:xfrm>
              <a:off x="1079" y="1420"/>
              <a:ext cx="848" cy="2018"/>
            </a:xfrm>
            <a:custGeom>
              <a:avLst/>
              <a:gdLst>
                <a:gd name="T0" fmla="*/ 0 w 4409"/>
                <a:gd name="T1" fmla="*/ 0 h 8933"/>
                <a:gd name="T2" fmla="*/ 0 w 4409"/>
                <a:gd name="T3" fmla="*/ 0 h 8933"/>
                <a:gd name="T4" fmla="*/ 0 w 4409"/>
                <a:gd name="T5" fmla="*/ 0 h 8933"/>
                <a:gd name="T6" fmla="*/ 0 w 4409"/>
                <a:gd name="T7" fmla="*/ 0 h 8933"/>
                <a:gd name="T8" fmla="*/ 0 w 4409"/>
                <a:gd name="T9" fmla="*/ 0 h 8933"/>
                <a:gd name="T10" fmla="*/ 0 w 4409"/>
                <a:gd name="T11" fmla="*/ 0 h 8933"/>
                <a:gd name="T12" fmla="*/ 0 w 4409"/>
                <a:gd name="T13" fmla="*/ 0 h 8933"/>
                <a:gd name="T14" fmla="*/ 0 w 4409"/>
                <a:gd name="T15" fmla="*/ 0 h 8933"/>
                <a:gd name="T16" fmla="*/ 0 w 4409"/>
                <a:gd name="T17" fmla="*/ 0 h 8933"/>
                <a:gd name="T18" fmla="*/ 0 w 4409"/>
                <a:gd name="T19" fmla="*/ 0 h 8933"/>
                <a:gd name="T20" fmla="*/ 0 w 4409"/>
                <a:gd name="T21" fmla="*/ 0 h 8933"/>
                <a:gd name="T22" fmla="*/ 0 w 4409"/>
                <a:gd name="T23" fmla="*/ 0 h 8933"/>
                <a:gd name="T24" fmla="*/ 0 w 4409"/>
                <a:gd name="T25" fmla="*/ 0 h 893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409"/>
                <a:gd name="T40" fmla="*/ 0 h 8933"/>
                <a:gd name="T41" fmla="*/ 4409 w 4409"/>
                <a:gd name="T42" fmla="*/ 8933 h 893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409" h="8933">
                  <a:moveTo>
                    <a:pt x="622" y="8754"/>
                  </a:moveTo>
                  <a:cubicBezTo>
                    <a:pt x="1147" y="8933"/>
                    <a:pt x="4409" y="8698"/>
                    <a:pt x="3870" y="7537"/>
                  </a:cubicBezTo>
                  <a:cubicBezTo>
                    <a:pt x="3635" y="7025"/>
                    <a:pt x="2972" y="6859"/>
                    <a:pt x="2847" y="6265"/>
                  </a:cubicBezTo>
                  <a:cubicBezTo>
                    <a:pt x="2806" y="6057"/>
                    <a:pt x="2861" y="5960"/>
                    <a:pt x="2985" y="5739"/>
                  </a:cubicBezTo>
                  <a:cubicBezTo>
                    <a:pt x="3248" y="5227"/>
                    <a:pt x="3276" y="5186"/>
                    <a:pt x="2958" y="2973"/>
                  </a:cubicBezTo>
                  <a:cubicBezTo>
                    <a:pt x="2612" y="650"/>
                    <a:pt x="2612" y="650"/>
                    <a:pt x="2543" y="581"/>
                  </a:cubicBezTo>
                  <a:cubicBezTo>
                    <a:pt x="1797" y="0"/>
                    <a:pt x="512" y="484"/>
                    <a:pt x="318" y="871"/>
                  </a:cubicBezTo>
                  <a:cubicBezTo>
                    <a:pt x="180" y="1134"/>
                    <a:pt x="111" y="2766"/>
                    <a:pt x="97" y="3084"/>
                  </a:cubicBezTo>
                  <a:cubicBezTo>
                    <a:pt x="97" y="3084"/>
                    <a:pt x="83" y="3499"/>
                    <a:pt x="70" y="3886"/>
                  </a:cubicBezTo>
                  <a:cubicBezTo>
                    <a:pt x="70" y="3927"/>
                    <a:pt x="70" y="3969"/>
                    <a:pt x="70" y="4010"/>
                  </a:cubicBezTo>
                  <a:cubicBezTo>
                    <a:pt x="56" y="5559"/>
                    <a:pt x="97" y="5684"/>
                    <a:pt x="304" y="6223"/>
                  </a:cubicBezTo>
                  <a:cubicBezTo>
                    <a:pt x="553" y="6887"/>
                    <a:pt x="0" y="7426"/>
                    <a:pt x="14" y="8062"/>
                  </a:cubicBezTo>
                  <a:cubicBezTo>
                    <a:pt x="28" y="8076"/>
                    <a:pt x="42" y="8546"/>
                    <a:pt x="622" y="875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2" name="Freeform 30"/>
            <p:cNvSpPr>
              <a:spLocks noChangeAspect="1"/>
            </p:cNvSpPr>
            <p:nvPr/>
          </p:nvSpPr>
          <p:spPr bwMode="auto">
            <a:xfrm>
              <a:off x="1092" y="1486"/>
              <a:ext cx="808" cy="1942"/>
            </a:xfrm>
            <a:custGeom>
              <a:avLst/>
              <a:gdLst>
                <a:gd name="T0" fmla="*/ 0 w 4200"/>
                <a:gd name="T1" fmla="*/ 0 h 8600"/>
                <a:gd name="T2" fmla="*/ 0 w 4200"/>
                <a:gd name="T3" fmla="*/ 0 h 8600"/>
                <a:gd name="T4" fmla="*/ 0 w 4200"/>
                <a:gd name="T5" fmla="*/ 0 h 8600"/>
                <a:gd name="T6" fmla="*/ 0 w 4200"/>
                <a:gd name="T7" fmla="*/ 0 h 8600"/>
                <a:gd name="T8" fmla="*/ 0 w 4200"/>
                <a:gd name="T9" fmla="*/ 0 h 8600"/>
                <a:gd name="T10" fmla="*/ 0 w 4200"/>
                <a:gd name="T11" fmla="*/ 0 h 8600"/>
                <a:gd name="T12" fmla="*/ 0 w 4200"/>
                <a:gd name="T13" fmla="*/ 0 h 8600"/>
                <a:gd name="T14" fmla="*/ 0 w 4200"/>
                <a:gd name="T15" fmla="*/ 0 h 8600"/>
                <a:gd name="T16" fmla="*/ 0 w 4200"/>
                <a:gd name="T17" fmla="*/ 0 h 8600"/>
                <a:gd name="T18" fmla="*/ 0 w 4200"/>
                <a:gd name="T19" fmla="*/ 0 h 8600"/>
                <a:gd name="T20" fmla="*/ 0 w 4200"/>
                <a:gd name="T21" fmla="*/ 0 h 8600"/>
                <a:gd name="T22" fmla="*/ 0 w 4200"/>
                <a:gd name="T23" fmla="*/ 0 h 86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200"/>
                <a:gd name="T37" fmla="*/ 0 h 8600"/>
                <a:gd name="T38" fmla="*/ 4200 w 4200"/>
                <a:gd name="T39" fmla="*/ 8600 h 86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200" h="8600">
                  <a:moveTo>
                    <a:pt x="318" y="8282"/>
                  </a:moveTo>
                  <a:cubicBezTo>
                    <a:pt x="857" y="8600"/>
                    <a:pt x="4200" y="8323"/>
                    <a:pt x="3703" y="7231"/>
                  </a:cubicBezTo>
                  <a:cubicBezTo>
                    <a:pt x="3454" y="6719"/>
                    <a:pt x="2749" y="6595"/>
                    <a:pt x="2611" y="5987"/>
                  </a:cubicBezTo>
                  <a:cubicBezTo>
                    <a:pt x="2570" y="5752"/>
                    <a:pt x="2611" y="5669"/>
                    <a:pt x="2749" y="5447"/>
                  </a:cubicBezTo>
                  <a:cubicBezTo>
                    <a:pt x="3053" y="4922"/>
                    <a:pt x="3081" y="4894"/>
                    <a:pt x="2708" y="2682"/>
                  </a:cubicBezTo>
                  <a:cubicBezTo>
                    <a:pt x="2335" y="428"/>
                    <a:pt x="2224" y="345"/>
                    <a:pt x="2183" y="304"/>
                  </a:cubicBezTo>
                  <a:cubicBezTo>
                    <a:pt x="1948" y="110"/>
                    <a:pt x="580" y="0"/>
                    <a:pt x="387" y="816"/>
                  </a:cubicBezTo>
                  <a:cubicBezTo>
                    <a:pt x="387" y="829"/>
                    <a:pt x="138" y="2890"/>
                    <a:pt x="124" y="4576"/>
                  </a:cubicBezTo>
                  <a:cubicBezTo>
                    <a:pt x="124" y="4963"/>
                    <a:pt x="152" y="5240"/>
                    <a:pt x="166" y="5323"/>
                  </a:cubicBezTo>
                  <a:cubicBezTo>
                    <a:pt x="221" y="5710"/>
                    <a:pt x="525" y="6042"/>
                    <a:pt x="373" y="6471"/>
                  </a:cubicBezTo>
                  <a:cubicBezTo>
                    <a:pt x="0" y="7577"/>
                    <a:pt x="0" y="7577"/>
                    <a:pt x="0" y="7743"/>
                  </a:cubicBezTo>
                  <a:cubicBezTo>
                    <a:pt x="14" y="7964"/>
                    <a:pt x="124" y="8144"/>
                    <a:pt x="318" y="828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3" name="Freeform 31"/>
            <p:cNvSpPr>
              <a:spLocks noChangeAspect="1"/>
            </p:cNvSpPr>
            <p:nvPr/>
          </p:nvSpPr>
          <p:spPr bwMode="auto">
            <a:xfrm>
              <a:off x="1100" y="1484"/>
              <a:ext cx="751" cy="1912"/>
            </a:xfrm>
            <a:custGeom>
              <a:avLst/>
              <a:gdLst>
                <a:gd name="T0" fmla="*/ 0 w 3908"/>
                <a:gd name="T1" fmla="*/ 0 h 8467"/>
                <a:gd name="T2" fmla="*/ 0 w 3908"/>
                <a:gd name="T3" fmla="*/ 0 h 8467"/>
                <a:gd name="T4" fmla="*/ 0 w 3908"/>
                <a:gd name="T5" fmla="*/ 0 h 8467"/>
                <a:gd name="T6" fmla="*/ 0 w 3908"/>
                <a:gd name="T7" fmla="*/ 0 h 8467"/>
                <a:gd name="T8" fmla="*/ 0 w 3908"/>
                <a:gd name="T9" fmla="*/ 0 h 8467"/>
                <a:gd name="T10" fmla="*/ 0 w 3908"/>
                <a:gd name="T11" fmla="*/ 0 h 8467"/>
                <a:gd name="T12" fmla="*/ 0 w 3908"/>
                <a:gd name="T13" fmla="*/ 0 h 8467"/>
                <a:gd name="T14" fmla="*/ 0 w 3908"/>
                <a:gd name="T15" fmla="*/ 0 h 8467"/>
                <a:gd name="T16" fmla="*/ 0 w 3908"/>
                <a:gd name="T17" fmla="*/ 0 h 8467"/>
                <a:gd name="T18" fmla="*/ 0 w 3908"/>
                <a:gd name="T19" fmla="*/ 0 h 8467"/>
                <a:gd name="T20" fmla="*/ 0 w 3908"/>
                <a:gd name="T21" fmla="*/ 0 h 8467"/>
                <a:gd name="T22" fmla="*/ 0 w 3908"/>
                <a:gd name="T23" fmla="*/ 0 h 8467"/>
                <a:gd name="T24" fmla="*/ 0 w 3908"/>
                <a:gd name="T25" fmla="*/ 0 h 8467"/>
                <a:gd name="T26" fmla="*/ 0 w 3908"/>
                <a:gd name="T27" fmla="*/ 0 h 84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08"/>
                <a:gd name="T43" fmla="*/ 0 h 8467"/>
                <a:gd name="T44" fmla="*/ 3908 w 3908"/>
                <a:gd name="T45" fmla="*/ 8467 h 84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08" h="8467">
                  <a:moveTo>
                    <a:pt x="345" y="8232"/>
                  </a:moveTo>
                  <a:cubicBezTo>
                    <a:pt x="746" y="8467"/>
                    <a:pt x="3908" y="8398"/>
                    <a:pt x="3563" y="7238"/>
                  </a:cubicBezTo>
                  <a:cubicBezTo>
                    <a:pt x="3370" y="6603"/>
                    <a:pt x="2555" y="6589"/>
                    <a:pt x="2334" y="5981"/>
                  </a:cubicBezTo>
                  <a:cubicBezTo>
                    <a:pt x="2251" y="5788"/>
                    <a:pt x="2361" y="5677"/>
                    <a:pt x="2527" y="5484"/>
                  </a:cubicBezTo>
                  <a:cubicBezTo>
                    <a:pt x="2859" y="5097"/>
                    <a:pt x="2831" y="4807"/>
                    <a:pt x="2803" y="4531"/>
                  </a:cubicBezTo>
                  <a:cubicBezTo>
                    <a:pt x="1988" y="622"/>
                    <a:pt x="1988" y="622"/>
                    <a:pt x="1988" y="622"/>
                  </a:cubicBezTo>
                  <a:cubicBezTo>
                    <a:pt x="1933" y="470"/>
                    <a:pt x="939" y="0"/>
                    <a:pt x="690" y="788"/>
                  </a:cubicBezTo>
                  <a:cubicBezTo>
                    <a:pt x="690" y="802"/>
                    <a:pt x="359" y="2114"/>
                    <a:pt x="276" y="4020"/>
                  </a:cubicBezTo>
                  <a:cubicBezTo>
                    <a:pt x="248" y="4641"/>
                    <a:pt x="248" y="4848"/>
                    <a:pt x="248" y="4848"/>
                  </a:cubicBezTo>
                  <a:cubicBezTo>
                    <a:pt x="248" y="4973"/>
                    <a:pt x="262" y="5138"/>
                    <a:pt x="276" y="5277"/>
                  </a:cubicBezTo>
                  <a:cubicBezTo>
                    <a:pt x="317" y="5511"/>
                    <a:pt x="566" y="5650"/>
                    <a:pt x="607" y="5884"/>
                  </a:cubicBezTo>
                  <a:cubicBezTo>
                    <a:pt x="635" y="6119"/>
                    <a:pt x="635" y="6119"/>
                    <a:pt x="483" y="6520"/>
                  </a:cubicBezTo>
                  <a:cubicBezTo>
                    <a:pt x="27" y="7666"/>
                    <a:pt x="27" y="7666"/>
                    <a:pt x="27" y="7666"/>
                  </a:cubicBezTo>
                  <a:cubicBezTo>
                    <a:pt x="27" y="7707"/>
                    <a:pt x="0" y="8053"/>
                    <a:pt x="345" y="823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4" name="Freeform 32"/>
            <p:cNvSpPr>
              <a:spLocks noChangeAspect="1"/>
            </p:cNvSpPr>
            <p:nvPr/>
          </p:nvSpPr>
          <p:spPr bwMode="auto">
            <a:xfrm>
              <a:off x="1031" y="1693"/>
              <a:ext cx="804" cy="1671"/>
            </a:xfrm>
            <a:custGeom>
              <a:avLst/>
              <a:gdLst>
                <a:gd name="T0" fmla="*/ 0 w 4184"/>
                <a:gd name="T1" fmla="*/ 0 h 7400"/>
                <a:gd name="T2" fmla="*/ 0 w 4184"/>
                <a:gd name="T3" fmla="*/ 0 h 7400"/>
                <a:gd name="T4" fmla="*/ 0 w 4184"/>
                <a:gd name="T5" fmla="*/ 0 h 7400"/>
                <a:gd name="T6" fmla="*/ 0 w 4184"/>
                <a:gd name="T7" fmla="*/ 0 h 7400"/>
                <a:gd name="T8" fmla="*/ 0 w 4184"/>
                <a:gd name="T9" fmla="*/ 0 h 7400"/>
                <a:gd name="T10" fmla="*/ 0 w 4184"/>
                <a:gd name="T11" fmla="*/ 0 h 7400"/>
                <a:gd name="T12" fmla="*/ 0 w 4184"/>
                <a:gd name="T13" fmla="*/ 0 h 7400"/>
                <a:gd name="T14" fmla="*/ 0 w 4184"/>
                <a:gd name="T15" fmla="*/ 0 h 7400"/>
                <a:gd name="T16" fmla="*/ 0 w 4184"/>
                <a:gd name="T17" fmla="*/ 0 h 7400"/>
                <a:gd name="T18" fmla="*/ 0 w 4184"/>
                <a:gd name="T19" fmla="*/ 0 h 7400"/>
                <a:gd name="T20" fmla="*/ 0 w 4184"/>
                <a:gd name="T21" fmla="*/ 0 h 7400"/>
                <a:gd name="T22" fmla="*/ 0 w 4184"/>
                <a:gd name="T23" fmla="*/ 0 h 7400"/>
                <a:gd name="T24" fmla="*/ 0 w 4184"/>
                <a:gd name="T25" fmla="*/ 0 h 7400"/>
                <a:gd name="T26" fmla="*/ 0 w 4184"/>
                <a:gd name="T27" fmla="*/ 0 h 7400"/>
                <a:gd name="T28" fmla="*/ 0 w 4184"/>
                <a:gd name="T29" fmla="*/ 0 h 74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84"/>
                <a:gd name="T46" fmla="*/ 0 h 7400"/>
                <a:gd name="T47" fmla="*/ 4184 w 4184"/>
                <a:gd name="T48" fmla="*/ 7400 h 740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84" h="7400">
                  <a:moveTo>
                    <a:pt x="787" y="7262"/>
                  </a:moveTo>
                  <a:cubicBezTo>
                    <a:pt x="1036" y="7400"/>
                    <a:pt x="4184" y="7359"/>
                    <a:pt x="3852" y="6310"/>
                  </a:cubicBezTo>
                  <a:cubicBezTo>
                    <a:pt x="3728" y="5923"/>
                    <a:pt x="2941" y="5426"/>
                    <a:pt x="2927" y="5412"/>
                  </a:cubicBezTo>
                  <a:cubicBezTo>
                    <a:pt x="2665" y="5316"/>
                    <a:pt x="2472" y="5081"/>
                    <a:pt x="2458" y="5067"/>
                  </a:cubicBezTo>
                  <a:cubicBezTo>
                    <a:pt x="2375" y="4874"/>
                    <a:pt x="2486" y="4750"/>
                    <a:pt x="2651" y="4570"/>
                  </a:cubicBezTo>
                  <a:cubicBezTo>
                    <a:pt x="3052" y="4142"/>
                    <a:pt x="3079" y="4046"/>
                    <a:pt x="3024" y="3604"/>
                  </a:cubicBezTo>
                  <a:cubicBezTo>
                    <a:pt x="2886" y="2706"/>
                    <a:pt x="2334" y="815"/>
                    <a:pt x="2320" y="801"/>
                  </a:cubicBezTo>
                  <a:cubicBezTo>
                    <a:pt x="2209" y="484"/>
                    <a:pt x="1892" y="304"/>
                    <a:pt x="1740" y="0"/>
                  </a:cubicBezTo>
                  <a:cubicBezTo>
                    <a:pt x="1077" y="1119"/>
                    <a:pt x="1077" y="1119"/>
                    <a:pt x="884" y="2624"/>
                  </a:cubicBezTo>
                  <a:cubicBezTo>
                    <a:pt x="856" y="2831"/>
                    <a:pt x="787" y="3314"/>
                    <a:pt x="787" y="3866"/>
                  </a:cubicBezTo>
                  <a:cubicBezTo>
                    <a:pt x="774" y="3990"/>
                    <a:pt x="801" y="4170"/>
                    <a:pt x="815" y="4294"/>
                  </a:cubicBezTo>
                  <a:cubicBezTo>
                    <a:pt x="815" y="4294"/>
                    <a:pt x="843" y="4460"/>
                    <a:pt x="1133" y="4764"/>
                  </a:cubicBezTo>
                  <a:cubicBezTo>
                    <a:pt x="1271" y="4902"/>
                    <a:pt x="1271" y="4902"/>
                    <a:pt x="1298" y="5205"/>
                  </a:cubicBezTo>
                  <a:cubicBezTo>
                    <a:pt x="1298" y="5247"/>
                    <a:pt x="1271" y="5274"/>
                    <a:pt x="939" y="5675"/>
                  </a:cubicBezTo>
                  <a:cubicBezTo>
                    <a:pt x="843" y="5799"/>
                    <a:pt x="0" y="6834"/>
                    <a:pt x="787" y="726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5" name="Freeform 33"/>
            <p:cNvSpPr>
              <a:spLocks noChangeAspect="1"/>
            </p:cNvSpPr>
            <p:nvPr/>
          </p:nvSpPr>
          <p:spPr bwMode="auto">
            <a:xfrm>
              <a:off x="1206" y="1968"/>
              <a:ext cx="379" cy="858"/>
            </a:xfrm>
            <a:custGeom>
              <a:avLst/>
              <a:gdLst>
                <a:gd name="T0" fmla="*/ 0 w 1975"/>
                <a:gd name="T1" fmla="*/ 0 h 3800"/>
                <a:gd name="T2" fmla="*/ 0 w 1975"/>
                <a:gd name="T3" fmla="*/ 0 h 3800"/>
                <a:gd name="T4" fmla="*/ 0 w 1975"/>
                <a:gd name="T5" fmla="*/ 0 h 3800"/>
                <a:gd name="T6" fmla="*/ 0 w 1975"/>
                <a:gd name="T7" fmla="*/ 0 h 3800"/>
                <a:gd name="T8" fmla="*/ 0 w 1975"/>
                <a:gd name="T9" fmla="*/ 0 h 3800"/>
                <a:gd name="T10" fmla="*/ 0 w 1975"/>
                <a:gd name="T11" fmla="*/ 0 h 3800"/>
                <a:gd name="T12" fmla="*/ 0 w 1975"/>
                <a:gd name="T13" fmla="*/ 0 h 3800"/>
                <a:gd name="T14" fmla="*/ 0 w 1975"/>
                <a:gd name="T15" fmla="*/ 0 h 3800"/>
                <a:gd name="T16" fmla="*/ 0 w 1975"/>
                <a:gd name="T17" fmla="*/ 0 h 3800"/>
                <a:gd name="T18" fmla="*/ 0 w 1975"/>
                <a:gd name="T19" fmla="*/ 0 h 3800"/>
                <a:gd name="T20" fmla="*/ 0 w 1975"/>
                <a:gd name="T21" fmla="*/ 0 h 380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75"/>
                <a:gd name="T34" fmla="*/ 0 h 3800"/>
                <a:gd name="T35" fmla="*/ 1975 w 1975"/>
                <a:gd name="T36" fmla="*/ 3800 h 380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75" h="3800">
                  <a:moveTo>
                    <a:pt x="345" y="3344"/>
                  </a:moveTo>
                  <a:cubicBezTo>
                    <a:pt x="483" y="3510"/>
                    <a:pt x="732" y="3441"/>
                    <a:pt x="884" y="3593"/>
                  </a:cubicBezTo>
                  <a:cubicBezTo>
                    <a:pt x="925" y="3648"/>
                    <a:pt x="925" y="3745"/>
                    <a:pt x="939" y="3800"/>
                  </a:cubicBezTo>
                  <a:cubicBezTo>
                    <a:pt x="967" y="3745"/>
                    <a:pt x="967" y="3634"/>
                    <a:pt x="1022" y="3593"/>
                  </a:cubicBezTo>
                  <a:cubicBezTo>
                    <a:pt x="1063" y="3538"/>
                    <a:pt x="1188" y="3524"/>
                    <a:pt x="1257" y="3496"/>
                  </a:cubicBezTo>
                  <a:cubicBezTo>
                    <a:pt x="1519" y="3413"/>
                    <a:pt x="1519" y="3413"/>
                    <a:pt x="1851" y="3012"/>
                  </a:cubicBezTo>
                  <a:cubicBezTo>
                    <a:pt x="1975" y="2833"/>
                    <a:pt x="1975" y="2833"/>
                    <a:pt x="1947" y="2391"/>
                  </a:cubicBezTo>
                  <a:cubicBezTo>
                    <a:pt x="1947" y="2308"/>
                    <a:pt x="1464" y="594"/>
                    <a:pt x="1422" y="498"/>
                  </a:cubicBezTo>
                  <a:cubicBezTo>
                    <a:pt x="828" y="0"/>
                    <a:pt x="828" y="0"/>
                    <a:pt x="828" y="0"/>
                  </a:cubicBezTo>
                  <a:cubicBezTo>
                    <a:pt x="828" y="0"/>
                    <a:pt x="373" y="470"/>
                    <a:pt x="179" y="1755"/>
                  </a:cubicBezTo>
                  <a:cubicBezTo>
                    <a:pt x="0" y="2985"/>
                    <a:pt x="55" y="3040"/>
                    <a:pt x="345" y="334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6" name="Freeform 34"/>
            <p:cNvSpPr>
              <a:spLocks noChangeAspect="1"/>
            </p:cNvSpPr>
            <p:nvPr/>
          </p:nvSpPr>
          <p:spPr bwMode="auto">
            <a:xfrm>
              <a:off x="1204" y="2177"/>
              <a:ext cx="356" cy="555"/>
            </a:xfrm>
            <a:custGeom>
              <a:avLst/>
              <a:gdLst>
                <a:gd name="T0" fmla="*/ 0 w 1850"/>
                <a:gd name="T1" fmla="*/ 0 h 2458"/>
                <a:gd name="T2" fmla="*/ 0 w 1850"/>
                <a:gd name="T3" fmla="*/ 0 h 2458"/>
                <a:gd name="T4" fmla="*/ 0 w 1850"/>
                <a:gd name="T5" fmla="*/ 0 h 2458"/>
                <a:gd name="T6" fmla="*/ 0 w 1850"/>
                <a:gd name="T7" fmla="*/ 0 h 2458"/>
                <a:gd name="T8" fmla="*/ 0 w 1850"/>
                <a:gd name="T9" fmla="*/ 0 h 2458"/>
                <a:gd name="T10" fmla="*/ 0 w 1850"/>
                <a:gd name="T11" fmla="*/ 0 h 2458"/>
                <a:gd name="T12" fmla="*/ 0 w 1850"/>
                <a:gd name="T13" fmla="*/ 0 h 2458"/>
                <a:gd name="T14" fmla="*/ 0 60000 65536"/>
                <a:gd name="T15" fmla="*/ 0 60000 65536"/>
                <a:gd name="T16" fmla="*/ 0 60000 65536"/>
                <a:gd name="T17" fmla="*/ 0 60000 65536"/>
                <a:gd name="T18" fmla="*/ 0 60000 65536"/>
                <a:gd name="T19" fmla="*/ 0 60000 65536"/>
                <a:gd name="T20" fmla="*/ 0 60000 65536"/>
                <a:gd name="T21" fmla="*/ 0 w 1850"/>
                <a:gd name="T22" fmla="*/ 0 h 2458"/>
                <a:gd name="T23" fmla="*/ 1850 w 1850"/>
                <a:gd name="T24" fmla="*/ 2458 h 24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0" h="2458">
                  <a:moveTo>
                    <a:pt x="428" y="2182"/>
                  </a:moveTo>
                  <a:cubicBezTo>
                    <a:pt x="525" y="2265"/>
                    <a:pt x="912" y="2458"/>
                    <a:pt x="953" y="2458"/>
                  </a:cubicBezTo>
                  <a:cubicBezTo>
                    <a:pt x="1492" y="2293"/>
                    <a:pt x="1492" y="2293"/>
                    <a:pt x="1492" y="2293"/>
                  </a:cubicBezTo>
                  <a:cubicBezTo>
                    <a:pt x="1519" y="2279"/>
                    <a:pt x="1795" y="1934"/>
                    <a:pt x="1809" y="1892"/>
                  </a:cubicBezTo>
                  <a:cubicBezTo>
                    <a:pt x="1850" y="1726"/>
                    <a:pt x="1561" y="484"/>
                    <a:pt x="1450" y="345"/>
                  </a:cubicBezTo>
                  <a:cubicBezTo>
                    <a:pt x="870" y="0"/>
                    <a:pt x="870" y="0"/>
                    <a:pt x="870" y="0"/>
                  </a:cubicBezTo>
                  <a:cubicBezTo>
                    <a:pt x="843" y="14"/>
                    <a:pt x="0" y="1768"/>
                    <a:pt x="428" y="218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7" name="Freeform 35"/>
            <p:cNvSpPr>
              <a:spLocks noChangeAspect="1"/>
            </p:cNvSpPr>
            <p:nvPr/>
          </p:nvSpPr>
          <p:spPr bwMode="auto">
            <a:xfrm>
              <a:off x="1310" y="2363"/>
              <a:ext cx="215" cy="316"/>
            </a:xfrm>
            <a:custGeom>
              <a:avLst/>
              <a:gdLst>
                <a:gd name="T0" fmla="*/ 0 w 1117"/>
                <a:gd name="T1" fmla="*/ 0 h 1400"/>
                <a:gd name="T2" fmla="*/ 0 w 1117"/>
                <a:gd name="T3" fmla="*/ 0 h 1400"/>
                <a:gd name="T4" fmla="*/ 0 w 1117"/>
                <a:gd name="T5" fmla="*/ 0 h 1400"/>
                <a:gd name="T6" fmla="*/ 0 w 1117"/>
                <a:gd name="T7" fmla="*/ 0 h 1400"/>
                <a:gd name="T8" fmla="*/ 0 w 1117"/>
                <a:gd name="T9" fmla="*/ 0 h 1400"/>
                <a:gd name="T10" fmla="*/ 0 w 1117"/>
                <a:gd name="T11" fmla="*/ 0 h 1400"/>
                <a:gd name="T12" fmla="*/ 0 w 1117"/>
                <a:gd name="T13" fmla="*/ 0 h 1400"/>
                <a:gd name="T14" fmla="*/ 0 w 1117"/>
                <a:gd name="T15" fmla="*/ 0 h 1400"/>
                <a:gd name="T16" fmla="*/ 0 60000 65536"/>
                <a:gd name="T17" fmla="*/ 0 60000 65536"/>
                <a:gd name="T18" fmla="*/ 0 60000 65536"/>
                <a:gd name="T19" fmla="*/ 0 60000 65536"/>
                <a:gd name="T20" fmla="*/ 0 60000 65536"/>
                <a:gd name="T21" fmla="*/ 0 60000 65536"/>
                <a:gd name="T22" fmla="*/ 0 60000 65536"/>
                <a:gd name="T23" fmla="*/ 0 60000 65536"/>
                <a:gd name="T24" fmla="*/ 0 w 1117"/>
                <a:gd name="T25" fmla="*/ 0 h 1400"/>
                <a:gd name="T26" fmla="*/ 1117 w 1117"/>
                <a:gd name="T27" fmla="*/ 1400 h 14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17" h="1400">
                  <a:moveTo>
                    <a:pt x="400" y="1400"/>
                  </a:moveTo>
                  <a:cubicBezTo>
                    <a:pt x="924" y="1275"/>
                    <a:pt x="924" y="1275"/>
                    <a:pt x="924" y="1275"/>
                  </a:cubicBezTo>
                  <a:cubicBezTo>
                    <a:pt x="993" y="1248"/>
                    <a:pt x="1048" y="1151"/>
                    <a:pt x="1076" y="1081"/>
                  </a:cubicBezTo>
                  <a:cubicBezTo>
                    <a:pt x="1117" y="984"/>
                    <a:pt x="979" y="291"/>
                    <a:pt x="910" y="222"/>
                  </a:cubicBezTo>
                  <a:cubicBezTo>
                    <a:pt x="897" y="208"/>
                    <a:pt x="345" y="0"/>
                    <a:pt x="331" y="0"/>
                  </a:cubicBezTo>
                  <a:cubicBezTo>
                    <a:pt x="318" y="0"/>
                    <a:pt x="97" y="568"/>
                    <a:pt x="56" y="749"/>
                  </a:cubicBezTo>
                  <a:cubicBezTo>
                    <a:pt x="28" y="873"/>
                    <a:pt x="0" y="1067"/>
                    <a:pt x="69" y="1178"/>
                  </a:cubicBezTo>
                  <a:cubicBezTo>
                    <a:pt x="125" y="1289"/>
                    <a:pt x="276" y="1386"/>
                    <a:pt x="400" y="1400"/>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8" name="Freeform 36"/>
            <p:cNvSpPr>
              <a:spLocks noChangeAspect="1"/>
            </p:cNvSpPr>
            <p:nvPr/>
          </p:nvSpPr>
          <p:spPr bwMode="auto">
            <a:xfrm>
              <a:off x="1379" y="2591"/>
              <a:ext cx="19" cy="32"/>
            </a:xfrm>
            <a:custGeom>
              <a:avLst/>
              <a:gdLst>
                <a:gd name="T0" fmla="*/ 0 w 100"/>
                <a:gd name="T1" fmla="*/ 0 h 142"/>
                <a:gd name="T2" fmla="*/ 0 w 100"/>
                <a:gd name="T3" fmla="*/ 0 h 142"/>
                <a:gd name="T4" fmla="*/ 0 w 100"/>
                <a:gd name="T5" fmla="*/ 0 h 142"/>
                <a:gd name="T6" fmla="*/ 0 w 100"/>
                <a:gd name="T7" fmla="*/ 0 h 142"/>
                <a:gd name="T8" fmla="*/ 0 w 100"/>
                <a:gd name="T9" fmla="*/ 0 h 142"/>
                <a:gd name="T10" fmla="*/ 0 60000 65536"/>
                <a:gd name="T11" fmla="*/ 0 60000 65536"/>
                <a:gd name="T12" fmla="*/ 0 60000 65536"/>
                <a:gd name="T13" fmla="*/ 0 60000 65536"/>
                <a:gd name="T14" fmla="*/ 0 60000 65536"/>
                <a:gd name="T15" fmla="*/ 0 w 100"/>
                <a:gd name="T16" fmla="*/ 0 h 142"/>
                <a:gd name="T17" fmla="*/ 100 w 100"/>
                <a:gd name="T18" fmla="*/ 142 h 142"/>
              </a:gdLst>
              <a:ahLst/>
              <a:cxnLst>
                <a:cxn ang="T10">
                  <a:pos x="T0" y="T1"/>
                </a:cxn>
                <a:cxn ang="T11">
                  <a:pos x="T2" y="T3"/>
                </a:cxn>
                <a:cxn ang="T12">
                  <a:pos x="T4" y="T5"/>
                </a:cxn>
                <a:cxn ang="T13">
                  <a:pos x="T6" y="T7"/>
                </a:cxn>
                <a:cxn ang="T14">
                  <a:pos x="T8" y="T9"/>
                </a:cxn>
              </a:cxnLst>
              <a:rect l="T15" t="T16" r="T17" b="T18"/>
              <a:pathLst>
                <a:path w="100" h="142">
                  <a:moveTo>
                    <a:pt x="28" y="142"/>
                  </a:moveTo>
                  <a:cubicBezTo>
                    <a:pt x="43" y="142"/>
                    <a:pt x="71" y="128"/>
                    <a:pt x="100" y="114"/>
                  </a:cubicBezTo>
                  <a:cubicBezTo>
                    <a:pt x="71" y="85"/>
                    <a:pt x="43" y="29"/>
                    <a:pt x="14" y="0"/>
                  </a:cubicBezTo>
                  <a:cubicBezTo>
                    <a:pt x="14" y="29"/>
                    <a:pt x="0" y="85"/>
                    <a:pt x="14" y="128"/>
                  </a:cubicBezTo>
                  <a:cubicBezTo>
                    <a:pt x="14" y="128"/>
                    <a:pt x="14" y="128"/>
                    <a:pt x="28" y="14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29" name="Oval 37"/>
            <p:cNvSpPr>
              <a:spLocks noChangeAspect="1" noChangeArrowheads="1"/>
            </p:cNvSpPr>
            <p:nvPr/>
          </p:nvSpPr>
          <p:spPr bwMode="auto">
            <a:xfrm>
              <a:off x="1332" y="1921"/>
              <a:ext cx="571" cy="1140"/>
            </a:xfrm>
            <a:prstGeom prst="ellipse">
              <a:avLst/>
            </a:pr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830" name="Freeform 38"/>
            <p:cNvSpPr>
              <a:spLocks noChangeAspect="1"/>
            </p:cNvSpPr>
            <p:nvPr/>
          </p:nvSpPr>
          <p:spPr bwMode="auto">
            <a:xfrm>
              <a:off x="953" y="1092"/>
              <a:ext cx="1376" cy="2517"/>
            </a:xfrm>
            <a:custGeom>
              <a:avLst/>
              <a:gdLst>
                <a:gd name="T0" fmla="*/ 0 w 7150"/>
                <a:gd name="T1" fmla="*/ 0 h 11142"/>
                <a:gd name="T2" fmla="*/ 0 w 7150"/>
                <a:gd name="T3" fmla="*/ 0 h 11142"/>
                <a:gd name="T4" fmla="*/ 0 w 7150"/>
                <a:gd name="T5" fmla="*/ 0 h 11142"/>
                <a:gd name="T6" fmla="*/ 0 w 7150"/>
                <a:gd name="T7" fmla="*/ 0 h 11142"/>
                <a:gd name="T8" fmla="*/ 0 w 7150"/>
                <a:gd name="T9" fmla="*/ 0 h 11142"/>
                <a:gd name="T10" fmla="*/ 0 w 7150"/>
                <a:gd name="T11" fmla="*/ 0 h 11142"/>
                <a:gd name="T12" fmla="*/ 0 w 7150"/>
                <a:gd name="T13" fmla="*/ 0 h 11142"/>
                <a:gd name="T14" fmla="*/ 0 w 7150"/>
                <a:gd name="T15" fmla="*/ 0 h 11142"/>
                <a:gd name="T16" fmla="*/ 0 w 7150"/>
                <a:gd name="T17" fmla="*/ 0 h 11142"/>
                <a:gd name="T18" fmla="*/ 0 w 7150"/>
                <a:gd name="T19" fmla="*/ 0 h 11142"/>
                <a:gd name="T20" fmla="*/ 0 w 7150"/>
                <a:gd name="T21" fmla="*/ 0 h 11142"/>
                <a:gd name="T22" fmla="*/ 0 w 7150"/>
                <a:gd name="T23" fmla="*/ 0 h 11142"/>
                <a:gd name="T24" fmla="*/ 0 w 7150"/>
                <a:gd name="T25" fmla="*/ 0 h 11142"/>
                <a:gd name="T26" fmla="*/ 0 w 7150"/>
                <a:gd name="T27" fmla="*/ 0 h 11142"/>
                <a:gd name="T28" fmla="*/ 0 w 7150"/>
                <a:gd name="T29" fmla="*/ 0 h 11142"/>
                <a:gd name="T30" fmla="*/ 0 w 7150"/>
                <a:gd name="T31" fmla="*/ 0 h 11142"/>
                <a:gd name="T32" fmla="*/ 0 w 7150"/>
                <a:gd name="T33" fmla="*/ 0 h 11142"/>
                <a:gd name="T34" fmla="*/ 0 w 7150"/>
                <a:gd name="T35" fmla="*/ 0 h 11142"/>
                <a:gd name="T36" fmla="*/ 0 w 7150"/>
                <a:gd name="T37" fmla="*/ 0 h 11142"/>
                <a:gd name="T38" fmla="*/ 0 w 7150"/>
                <a:gd name="T39" fmla="*/ 0 h 11142"/>
                <a:gd name="T40" fmla="*/ 0 w 7150"/>
                <a:gd name="T41" fmla="*/ 0 h 11142"/>
                <a:gd name="T42" fmla="*/ 0 w 7150"/>
                <a:gd name="T43" fmla="*/ 0 h 11142"/>
                <a:gd name="T44" fmla="*/ 0 w 7150"/>
                <a:gd name="T45" fmla="*/ 0 h 11142"/>
                <a:gd name="T46" fmla="*/ 0 w 7150"/>
                <a:gd name="T47" fmla="*/ 0 h 11142"/>
                <a:gd name="T48" fmla="*/ 0 w 7150"/>
                <a:gd name="T49" fmla="*/ 0 h 11142"/>
                <a:gd name="T50" fmla="*/ 0 w 7150"/>
                <a:gd name="T51" fmla="*/ 0 h 11142"/>
                <a:gd name="T52" fmla="*/ 0 w 7150"/>
                <a:gd name="T53" fmla="*/ 0 h 11142"/>
                <a:gd name="T54" fmla="*/ 0 w 7150"/>
                <a:gd name="T55" fmla="*/ 0 h 11142"/>
                <a:gd name="T56" fmla="*/ 0 w 7150"/>
                <a:gd name="T57" fmla="*/ 0 h 11142"/>
                <a:gd name="T58" fmla="*/ 0 w 7150"/>
                <a:gd name="T59" fmla="*/ 0 h 11142"/>
                <a:gd name="T60" fmla="*/ 0 w 7150"/>
                <a:gd name="T61" fmla="*/ 0 h 11142"/>
                <a:gd name="T62" fmla="*/ 0 w 7150"/>
                <a:gd name="T63" fmla="*/ 0 h 11142"/>
                <a:gd name="T64" fmla="*/ 0 w 7150"/>
                <a:gd name="T65" fmla="*/ 0 h 11142"/>
                <a:gd name="T66" fmla="*/ 0 w 7150"/>
                <a:gd name="T67" fmla="*/ 0 h 11142"/>
                <a:gd name="T68" fmla="*/ 0 w 7150"/>
                <a:gd name="T69" fmla="*/ 0 h 11142"/>
                <a:gd name="T70" fmla="*/ 0 w 7150"/>
                <a:gd name="T71" fmla="*/ 0 h 11142"/>
                <a:gd name="T72" fmla="*/ 0 w 7150"/>
                <a:gd name="T73" fmla="*/ 0 h 11142"/>
                <a:gd name="T74" fmla="*/ 0 w 7150"/>
                <a:gd name="T75" fmla="*/ 0 h 11142"/>
                <a:gd name="T76" fmla="*/ 0 w 7150"/>
                <a:gd name="T77" fmla="*/ 0 h 11142"/>
                <a:gd name="T78" fmla="*/ 0 w 7150"/>
                <a:gd name="T79" fmla="*/ 0 h 11142"/>
                <a:gd name="T80" fmla="*/ 0 w 7150"/>
                <a:gd name="T81" fmla="*/ 0 h 11142"/>
                <a:gd name="T82" fmla="*/ 0 w 7150"/>
                <a:gd name="T83" fmla="*/ 0 h 11142"/>
                <a:gd name="T84" fmla="*/ 0 w 7150"/>
                <a:gd name="T85" fmla="*/ 0 h 11142"/>
                <a:gd name="T86" fmla="*/ 0 w 7150"/>
                <a:gd name="T87" fmla="*/ 0 h 11142"/>
                <a:gd name="T88" fmla="*/ 0 w 7150"/>
                <a:gd name="T89" fmla="*/ 0 h 11142"/>
                <a:gd name="T90" fmla="*/ 0 w 7150"/>
                <a:gd name="T91" fmla="*/ 0 h 11142"/>
                <a:gd name="T92" fmla="*/ 0 w 7150"/>
                <a:gd name="T93" fmla="*/ 0 h 11142"/>
                <a:gd name="T94" fmla="*/ 0 w 7150"/>
                <a:gd name="T95" fmla="*/ 0 h 11142"/>
                <a:gd name="T96" fmla="*/ 0 w 7150"/>
                <a:gd name="T97" fmla="*/ 0 h 111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50"/>
                <a:gd name="T148" fmla="*/ 0 h 11142"/>
                <a:gd name="T149" fmla="*/ 7150 w 7150"/>
                <a:gd name="T150" fmla="*/ 11142 h 111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50" h="11142">
                  <a:moveTo>
                    <a:pt x="5936" y="788"/>
                  </a:moveTo>
                  <a:cubicBezTo>
                    <a:pt x="6060" y="871"/>
                    <a:pt x="6239" y="982"/>
                    <a:pt x="6405" y="1134"/>
                  </a:cubicBezTo>
                  <a:cubicBezTo>
                    <a:pt x="6529" y="1272"/>
                    <a:pt x="6529" y="1272"/>
                    <a:pt x="6529" y="1272"/>
                  </a:cubicBezTo>
                  <a:cubicBezTo>
                    <a:pt x="6585" y="1327"/>
                    <a:pt x="6640" y="1396"/>
                    <a:pt x="6681" y="1465"/>
                  </a:cubicBezTo>
                  <a:cubicBezTo>
                    <a:pt x="6792" y="1617"/>
                    <a:pt x="6792" y="1617"/>
                    <a:pt x="6792" y="1617"/>
                  </a:cubicBezTo>
                  <a:cubicBezTo>
                    <a:pt x="6819" y="1673"/>
                    <a:pt x="6861" y="1742"/>
                    <a:pt x="6888" y="1811"/>
                  </a:cubicBezTo>
                  <a:cubicBezTo>
                    <a:pt x="6957" y="1977"/>
                    <a:pt x="6957" y="1977"/>
                    <a:pt x="6957" y="1977"/>
                  </a:cubicBezTo>
                  <a:cubicBezTo>
                    <a:pt x="6971" y="2032"/>
                    <a:pt x="6999" y="2115"/>
                    <a:pt x="7026" y="2170"/>
                  </a:cubicBezTo>
                  <a:cubicBezTo>
                    <a:pt x="7068" y="2350"/>
                    <a:pt x="7068" y="2350"/>
                    <a:pt x="7068" y="2350"/>
                  </a:cubicBezTo>
                  <a:cubicBezTo>
                    <a:pt x="7068" y="2405"/>
                    <a:pt x="7081" y="2488"/>
                    <a:pt x="7095" y="2544"/>
                  </a:cubicBezTo>
                  <a:cubicBezTo>
                    <a:pt x="7109" y="2737"/>
                    <a:pt x="7109" y="2737"/>
                    <a:pt x="7109" y="2737"/>
                  </a:cubicBezTo>
                  <a:cubicBezTo>
                    <a:pt x="7109" y="2792"/>
                    <a:pt x="7123" y="2875"/>
                    <a:pt x="7123" y="2931"/>
                  </a:cubicBezTo>
                  <a:cubicBezTo>
                    <a:pt x="7123" y="3138"/>
                    <a:pt x="7123" y="3138"/>
                    <a:pt x="7123" y="3138"/>
                  </a:cubicBezTo>
                  <a:cubicBezTo>
                    <a:pt x="7123" y="3193"/>
                    <a:pt x="7123" y="3276"/>
                    <a:pt x="7109" y="3332"/>
                  </a:cubicBezTo>
                  <a:cubicBezTo>
                    <a:pt x="7109" y="3553"/>
                    <a:pt x="7109" y="3553"/>
                    <a:pt x="7109" y="3553"/>
                  </a:cubicBezTo>
                  <a:cubicBezTo>
                    <a:pt x="7109" y="3608"/>
                    <a:pt x="7109" y="3691"/>
                    <a:pt x="7109" y="3760"/>
                  </a:cubicBezTo>
                  <a:cubicBezTo>
                    <a:pt x="7109" y="3981"/>
                    <a:pt x="7109" y="3981"/>
                    <a:pt x="7109" y="3981"/>
                  </a:cubicBezTo>
                  <a:cubicBezTo>
                    <a:pt x="7109" y="4050"/>
                    <a:pt x="7109" y="4133"/>
                    <a:pt x="7095" y="4202"/>
                  </a:cubicBezTo>
                  <a:cubicBezTo>
                    <a:pt x="7095" y="4424"/>
                    <a:pt x="7095" y="4424"/>
                    <a:pt x="7095" y="4424"/>
                  </a:cubicBezTo>
                  <a:cubicBezTo>
                    <a:pt x="7095" y="4493"/>
                    <a:pt x="7095" y="4590"/>
                    <a:pt x="7081" y="4659"/>
                  </a:cubicBezTo>
                  <a:cubicBezTo>
                    <a:pt x="7081" y="4894"/>
                    <a:pt x="7081" y="4894"/>
                    <a:pt x="7081" y="4894"/>
                  </a:cubicBezTo>
                  <a:cubicBezTo>
                    <a:pt x="7068" y="4963"/>
                    <a:pt x="7068" y="5060"/>
                    <a:pt x="7068" y="5129"/>
                  </a:cubicBezTo>
                  <a:cubicBezTo>
                    <a:pt x="7054" y="5364"/>
                    <a:pt x="7054" y="5364"/>
                    <a:pt x="7054" y="5364"/>
                  </a:cubicBezTo>
                  <a:cubicBezTo>
                    <a:pt x="7054" y="5447"/>
                    <a:pt x="7040" y="5543"/>
                    <a:pt x="7040" y="5612"/>
                  </a:cubicBezTo>
                  <a:cubicBezTo>
                    <a:pt x="7026" y="5875"/>
                    <a:pt x="7026" y="5875"/>
                    <a:pt x="7026" y="5875"/>
                  </a:cubicBezTo>
                  <a:cubicBezTo>
                    <a:pt x="7012" y="5944"/>
                    <a:pt x="7012" y="6055"/>
                    <a:pt x="6999" y="6124"/>
                  </a:cubicBezTo>
                  <a:cubicBezTo>
                    <a:pt x="6985" y="6387"/>
                    <a:pt x="6985" y="6387"/>
                    <a:pt x="6985" y="6387"/>
                  </a:cubicBezTo>
                  <a:cubicBezTo>
                    <a:pt x="6971" y="6469"/>
                    <a:pt x="6957" y="6580"/>
                    <a:pt x="6957" y="6663"/>
                  </a:cubicBezTo>
                  <a:cubicBezTo>
                    <a:pt x="6930" y="6926"/>
                    <a:pt x="6930" y="6926"/>
                    <a:pt x="6930" y="6926"/>
                  </a:cubicBezTo>
                  <a:cubicBezTo>
                    <a:pt x="6916" y="7009"/>
                    <a:pt x="6902" y="7119"/>
                    <a:pt x="6902" y="7202"/>
                  </a:cubicBezTo>
                  <a:cubicBezTo>
                    <a:pt x="6861" y="7492"/>
                    <a:pt x="6861" y="7492"/>
                    <a:pt x="6861" y="7492"/>
                  </a:cubicBezTo>
                  <a:cubicBezTo>
                    <a:pt x="6847" y="7575"/>
                    <a:pt x="6833" y="7700"/>
                    <a:pt x="6833" y="7783"/>
                  </a:cubicBezTo>
                  <a:cubicBezTo>
                    <a:pt x="6805" y="7990"/>
                    <a:pt x="6805" y="7990"/>
                    <a:pt x="6805" y="7990"/>
                  </a:cubicBezTo>
                  <a:cubicBezTo>
                    <a:pt x="6792" y="8142"/>
                    <a:pt x="6792" y="8142"/>
                    <a:pt x="6792" y="8142"/>
                  </a:cubicBezTo>
                  <a:cubicBezTo>
                    <a:pt x="6792" y="8363"/>
                    <a:pt x="6792" y="8363"/>
                    <a:pt x="6792" y="8363"/>
                  </a:cubicBezTo>
                  <a:cubicBezTo>
                    <a:pt x="6778" y="8419"/>
                    <a:pt x="6778" y="8515"/>
                    <a:pt x="6778" y="8571"/>
                  </a:cubicBezTo>
                  <a:cubicBezTo>
                    <a:pt x="6778" y="8792"/>
                    <a:pt x="6778" y="8792"/>
                    <a:pt x="6778" y="8792"/>
                  </a:cubicBezTo>
                  <a:cubicBezTo>
                    <a:pt x="6764" y="8861"/>
                    <a:pt x="6764" y="8958"/>
                    <a:pt x="6750" y="9013"/>
                  </a:cubicBezTo>
                  <a:cubicBezTo>
                    <a:pt x="6736" y="9234"/>
                    <a:pt x="6736" y="9234"/>
                    <a:pt x="6736" y="9234"/>
                  </a:cubicBezTo>
                  <a:cubicBezTo>
                    <a:pt x="6723" y="9303"/>
                    <a:pt x="6709" y="9386"/>
                    <a:pt x="6695" y="9455"/>
                  </a:cubicBezTo>
                  <a:cubicBezTo>
                    <a:pt x="6640" y="9663"/>
                    <a:pt x="6640" y="9663"/>
                    <a:pt x="6640" y="9663"/>
                  </a:cubicBezTo>
                  <a:cubicBezTo>
                    <a:pt x="6612" y="9732"/>
                    <a:pt x="6571" y="9815"/>
                    <a:pt x="6543" y="9884"/>
                  </a:cubicBezTo>
                  <a:cubicBezTo>
                    <a:pt x="6447" y="10064"/>
                    <a:pt x="6447" y="10064"/>
                    <a:pt x="6447" y="10064"/>
                  </a:cubicBezTo>
                  <a:cubicBezTo>
                    <a:pt x="6377" y="10133"/>
                    <a:pt x="6295" y="10243"/>
                    <a:pt x="6239" y="10312"/>
                  </a:cubicBezTo>
                  <a:cubicBezTo>
                    <a:pt x="6101" y="10437"/>
                    <a:pt x="6101" y="10437"/>
                    <a:pt x="6101" y="10437"/>
                  </a:cubicBezTo>
                  <a:cubicBezTo>
                    <a:pt x="5922" y="10575"/>
                    <a:pt x="5881" y="10603"/>
                    <a:pt x="5660" y="10713"/>
                  </a:cubicBezTo>
                  <a:cubicBezTo>
                    <a:pt x="5522" y="10782"/>
                    <a:pt x="5522" y="10782"/>
                    <a:pt x="5522" y="10782"/>
                  </a:cubicBezTo>
                  <a:cubicBezTo>
                    <a:pt x="5177" y="10921"/>
                    <a:pt x="4901" y="11004"/>
                    <a:pt x="4376" y="11087"/>
                  </a:cubicBezTo>
                  <a:cubicBezTo>
                    <a:pt x="4224" y="11100"/>
                    <a:pt x="4224" y="11100"/>
                    <a:pt x="4224" y="11100"/>
                  </a:cubicBezTo>
                  <a:cubicBezTo>
                    <a:pt x="4183" y="11100"/>
                    <a:pt x="4114" y="11114"/>
                    <a:pt x="4072" y="11114"/>
                  </a:cubicBezTo>
                  <a:cubicBezTo>
                    <a:pt x="3921" y="11128"/>
                    <a:pt x="3921" y="11128"/>
                    <a:pt x="3921" y="11128"/>
                  </a:cubicBezTo>
                  <a:cubicBezTo>
                    <a:pt x="3879" y="11128"/>
                    <a:pt x="3824" y="11128"/>
                    <a:pt x="3783" y="11128"/>
                  </a:cubicBezTo>
                  <a:cubicBezTo>
                    <a:pt x="3644" y="11128"/>
                    <a:pt x="3644" y="11128"/>
                    <a:pt x="3644" y="11128"/>
                  </a:cubicBezTo>
                  <a:cubicBezTo>
                    <a:pt x="3603" y="11128"/>
                    <a:pt x="3548" y="11142"/>
                    <a:pt x="3506" y="11142"/>
                  </a:cubicBezTo>
                  <a:cubicBezTo>
                    <a:pt x="3368" y="11128"/>
                    <a:pt x="3368" y="11128"/>
                    <a:pt x="3368" y="11128"/>
                  </a:cubicBezTo>
                  <a:cubicBezTo>
                    <a:pt x="3327" y="11128"/>
                    <a:pt x="3272" y="11128"/>
                    <a:pt x="3230" y="11128"/>
                  </a:cubicBezTo>
                  <a:cubicBezTo>
                    <a:pt x="3092" y="11114"/>
                    <a:pt x="3092" y="11114"/>
                    <a:pt x="3092" y="11114"/>
                  </a:cubicBezTo>
                  <a:cubicBezTo>
                    <a:pt x="3051" y="11114"/>
                    <a:pt x="2996" y="11114"/>
                    <a:pt x="2954" y="11100"/>
                  </a:cubicBezTo>
                  <a:cubicBezTo>
                    <a:pt x="2802" y="11087"/>
                    <a:pt x="2802" y="11087"/>
                    <a:pt x="2802" y="11087"/>
                  </a:cubicBezTo>
                  <a:cubicBezTo>
                    <a:pt x="2761" y="11087"/>
                    <a:pt x="2706" y="11073"/>
                    <a:pt x="2664" y="11073"/>
                  </a:cubicBezTo>
                  <a:cubicBezTo>
                    <a:pt x="2513" y="11045"/>
                    <a:pt x="2513" y="11045"/>
                    <a:pt x="2513" y="11045"/>
                  </a:cubicBezTo>
                  <a:cubicBezTo>
                    <a:pt x="2471" y="11045"/>
                    <a:pt x="2402" y="11031"/>
                    <a:pt x="2361" y="11017"/>
                  </a:cubicBezTo>
                  <a:cubicBezTo>
                    <a:pt x="2209" y="10976"/>
                    <a:pt x="2209" y="10976"/>
                    <a:pt x="2209" y="10976"/>
                  </a:cubicBezTo>
                  <a:cubicBezTo>
                    <a:pt x="2154" y="10962"/>
                    <a:pt x="2085" y="10948"/>
                    <a:pt x="2043" y="10934"/>
                  </a:cubicBezTo>
                  <a:cubicBezTo>
                    <a:pt x="1864" y="10893"/>
                    <a:pt x="1864" y="10893"/>
                    <a:pt x="1864" y="10893"/>
                  </a:cubicBezTo>
                  <a:cubicBezTo>
                    <a:pt x="1809" y="10865"/>
                    <a:pt x="1740" y="10838"/>
                    <a:pt x="1684" y="10824"/>
                  </a:cubicBezTo>
                  <a:cubicBezTo>
                    <a:pt x="1505" y="10741"/>
                    <a:pt x="1505" y="10741"/>
                    <a:pt x="1505" y="10741"/>
                  </a:cubicBezTo>
                  <a:cubicBezTo>
                    <a:pt x="1450" y="10713"/>
                    <a:pt x="1367" y="10672"/>
                    <a:pt x="1312" y="10644"/>
                  </a:cubicBezTo>
                  <a:cubicBezTo>
                    <a:pt x="1132" y="10534"/>
                    <a:pt x="1132" y="10534"/>
                    <a:pt x="1132" y="10534"/>
                  </a:cubicBezTo>
                  <a:cubicBezTo>
                    <a:pt x="925" y="10382"/>
                    <a:pt x="911" y="10354"/>
                    <a:pt x="787" y="10229"/>
                  </a:cubicBezTo>
                  <a:cubicBezTo>
                    <a:pt x="663" y="10077"/>
                    <a:pt x="663" y="10077"/>
                    <a:pt x="663" y="10077"/>
                  </a:cubicBezTo>
                  <a:cubicBezTo>
                    <a:pt x="622" y="9994"/>
                    <a:pt x="553" y="9884"/>
                    <a:pt x="525" y="9815"/>
                  </a:cubicBezTo>
                  <a:cubicBezTo>
                    <a:pt x="442" y="9621"/>
                    <a:pt x="442" y="9621"/>
                    <a:pt x="442" y="9621"/>
                  </a:cubicBezTo>
                  <a:cubicBezTo>
                    <a:pt x="428" y="9538"/>
                    <a:pt x="401" y="9442"/>
                    <a:pt x="387" y="9372"/>
                  </a:cubicBezTo>
                  <a:cubicBezTo>
                    <a:pt x="359" y="9165"/>
                    <a:pt x="359" y="9165"/>
                    <a:pt x="359" y="9165"/>
                  </a:cubicBezTo>
                  <a:cubicBezTo>
                    <a:pt x="346" y="9096"/>
                    <a:pt x="332" y="8999"/>
                    <a:pt x="332" y="8930"/>
                  </a:cubicBezTo>
                  <a:cubicBezTo>
                    <a:pt x="318" y="8723"/>
                    <a:pt x="318" y="8723"/>
                    <a:pt x="318" y="8723"/>
                  </a:cubicBezTo>
                  <a:cubicBezTo>
                    <a:pt x="318" y="8654"/>
                    <a:pt x="318" y="8557"/>
                    <a:pt x="318" y="8502"/>
                  </a:cubicBezTo>
                  <a:cubicBezTo>
                    <a:pt x="304" y="8280"/>
                    <a:pt x="304" y="8280"/>
                    <a:pt x="304" y="8280"/>
                  </a:cubicBezTo>
                  <a:cubicBezTo>
                    <a:pt x="304" y="8211"/>
                    <a:pt x="304" y="8128"/>
                    <a:pt x="304" y="8059"/>
                  </a:cubicBezTo>
                  <a:cubicBezTo>
                    <a:pt x="277" y="7852"/>
                    <a:pt x="277" y="7852"/>
                    <a:pt x="277" y="7852"/>
                  </a:cubicBezTo>
                  <a:cubicBezTo>
                    <a:pt x="277" y="7769"/>
                    <a:pt x="277" y="7769"/>
                    <a:pt x="277" y="7769"/>
                  </a:cubicBezTo>
                  <a:cubicBezTo>
                    <a:pt x="235" y="7479"/>
                    <a:pt x="235" y="7479"/>
                    <a:pt x="235" y="7479"/>
                  </a:cubicBezTo>
                  <a:cubicBezTo>
                    <a:pt x="235" y="7396"/>
                    <a:pt x="221" y="7285"/>
                    <a:pt x="208" y="7202"/>
                  </a:cubicBezTo>
                  <a:cubicBezTo>
                    <a:pt x="180" y="6926"/>
                    <a:pt x="180" y="6926"/>
                    <a:pt x="180" y="6926"/>
                  </a:cubicBezTo>
                  <a:cubicBezTo>
                    <a:pt x="166" y="6843"/>
                    <a:pt x="152" y="6732"/>
                    <a:pt x="152" y="6649"/>
                  </a:cubicBezTo>
                  <a:cubicBezTo>
                    <a:pt x="125" y="6373"/>
                    <a:pt x="125" y="6373"/>
                    <a:pt x="125" y="6373"/>
                  </a:cubicBezTo>
                  <a:cubicBezTo>
                    <a:pt x="125" y="6304"/>
                    <a:pt x="111" y="6193"/>
                    <a:pt x="111" y="6110"/>
                  </a:cubicBezTo>
                  <a:cubicBezTo>
                    <a:pt x="83" y="5861"/>
                    <a:pt x="83" y="5861"/>
                    <a:pt x="83" y="5861"/>
                  </a:cubicBezTo>
                  <a:cubicBezTo>
                    <a:pt x="83" y="5778"/>
                    <a:pt x="69" y="5682"/>
                    <a:pt x="69" y="5612"/>
                  </a:cubicBezTo>
                  <a:cubicBezTo>
                    <a:pt x="56" y="5364"/>
                    <a:pt x="56" y="5364"/>
                    <a:pt x="56" y="5364"/>
                  </a:cubicBezTo>
                  <a:cubicBezTo>
                    <a:pt x="56" y="5281"/>
                    <a:pt x="42" y="5184"/>
                    <a:pt x="42" y="5115"/>
                  </a:cubicBezTo>
                  <a:cubicBezTo>
                    <a:pt x="28" y="4880"/>
                    <a:pt x="28" y="4880"/>
                    <a:pt x="28" y="4880"/>
                  </a:cubicBezTo>
                  <a:cubicBezTo>
                    <a:pt x="28" y="4811"/>
                    <a:pt x="28" y="4714"/>
                    <a:pt x="28" y="4645"/>
                  </a:cubicBezTo>
                  <a:cubicBezTo>
                    <a:pt x="14" y="4410"/>
                    <a:pt x="14" y="4410"/>
                    <a:pt x="14" y="4410"/>
                  </a:cubicBezTo>
                  <a:cubicBezTo>
                    <a:pt x="14" y="4341"/>
                    <a:pt x="14" y="4258"/>
                    <a:pt x="14" y="4189"/>
                  </a:cubicBezTo>
                  <a:cubicBezTo>
                    <a:pt x="0" y="3967"/>
                    <a:pt x="0" y="3967"/>
                    <a:pt x="0" y="3967"/>
                  </a:cubicBezTo>
                  <a:cubicBezTo>
                    <a:pt x="0" y="3898"/>
                    <a:pt x="0" y="3815"/>
                    <a:pt x="0" y="3746"/>
                  </a:cubicBezTo>
                  <a:cubicBezTo>
                    <a:pt x="0" y="3539"/>
                    <a:pt x="0" y="3539"/>
                    <a:pt x="0" y="3539"/>
                  </a:cubicBezTo>
                  <a:cubicBezTo>
                    <a:pt x="0" y="3470"/>
                    <a:pt x="0" y="3387"/>
                    <a:pt x="0" y="3332"/>
                  </a:cubicBezTo>
                  <a:cubicBezTo>
                    <a:pt x="0" y="3124"/>
                    <a:pt x="0" y="3124"/>
                    <a:pt x="0" y="3124"/>
                  </a:cubicBezTo>
                  <a:cubicBezTo>
                    <a:pt x="0" y="3055"/>
                    <a:pt x="0" y="2986"/>
                    <a:pt x="0" y="2917"/>
                  </a:cubicBezTo>
                  <a:cubicBezTo>
                    <a:pt x="0" y="2737"/>
                    <a:pt x="0" y="2737"/>
                    <a:pt x="0" y="2737"/>
                  </a:cubicBezTo>
                  <a:cubicBezTo>
                    <a:pt x="14" y="2668"/>
                    <a:pt x="14" y="2599"/>
                    <a:pt x="28" y="2530"/>
                  </a:cubicBezTo>
                  <a:cubicBezTo>
                    <a:pt x="56" y="2350"/>
                    <a:pt x="56" y="2350"/>
                    <a:pt x="56" y="2350"/>
                  </a:cubicBezTo>
                  <a:cubicBezTo>
                    <a:pt x="69" y="2295"/>
                    <a:pt x="83" y="2212"/>
                    <a:pt x="97" y="2157"/>
                  </a:cubicBezTo>
                  <a:cubicBezTo>
                    <a:pt x="152" y="1977"/>
                    <a:pt x="152" y="1977"/>
                    <a:pt x="152" y="1977"/>
                  </a:cubicBezTo>
                  <a:cubicBezTo>
                    <a:pt x="180" y="1922"/>
                    <a:pt x="208" y="1852"/>
                    <a:pt x="235" y="1797"/>
                  </a:cubicBezTo>
                  <a:cubicBezTo>
                    <a:pt x="318" y="1631"/>
                    <a:pt x="318" y="1631"/>
                    <a:pt x="318" y="1631"/>
                  </a:cubicBezTo>
                  <a:cubicBezTo>
                    <a:pt x="359" y="1576"/>
                    <a:pt x="401" y="1507"/>
                    <a:pt x="442" y="1452"/>
                  </a:cubicBezTo>
                  <a:cubicBezTo>
                    <a:pt x="553" y="1300"/>
                    <a:pt x="553" y="1300"/>
                    <a:pt x="553" y="1300"/>
                  </a:cubicBezTo>
                  <a:cubicBezTo>
                    <a:pt x="608" y="1244"/>
                    <a:pt x="677" y="1175"/>
                    <a:pt x="732" y="1120"/>
                  </a:cubicBezTo>
                  <a:cubicBezTo>
                    <a:pt x="870" y="995"/>
                    <a:pt x="870" y="995"/>
                    <a:pt x="870" y="995"/>
                  </a:cubicBezTo>
                  <a:cubicBezTo>
                    <a:pt x="953" y="940"/>
                    <a:pt x="1050" y="871"/>
                    <a:pt x="1146" y="816"/>
                  </a:cubicBezTo>
                  <a:cubicBezTo>
                    <a:pt x="1298" y="733"/>
                    <a:pt x="1298" y="733"/>
                    <a:pt x="1298" y="733"/>
                  </a:cubicBezTo>
                  <a:cubicBezTo>
                    <a:pt x="1408" y="677"/>
                    <a:pt x="1588" y="595"/>
                    <a:pt x="1795" y="525"/>
                  </a:cubicBezTo>
                  <a:cubicBezTo>
                    <a:pt x="1947" y="484"/>
                    <a:pt x="1947" y="484"/>
                    <a:pt x="1947" y="484"/>
                  </a:cubicBezTo>
                  <a:cubicBezTo>
                    <a:pt x="2181" y="415"/>
                    <a:pt x="2347" y="373"/>
                    <a:pt x="2651" y="332"/>
                  </a:cubicBezTo>
                  <a:cubicBezTo>
                    <a:pt x="2816" y="318"/>
                    <a:pt x="2816" y="318"/>
                    <a:pt x="2816" y="318"/>
                  </a:cubicBezTo>
                  <a:cubicBezTo>
                    <a:pt x="2872" y="304"/>
                    <a:pt x="2941" y="304"/>
                    <a:pt x="2982" y="304"/>
                  </a:cubicBezTo>
                  <a:cubicBezTo>
                    <a:pt x="3134" y="290"/>
                    <a:pt x="3134" y="290"/>
                    <a:pt x="3134" y="290"/>
                  </a:cubicBezTo>
                  <a:cubicBezTo>
                    <a:pt x="3189" y="290"/>
                    <a:pt x="3244" y="277"/>
                    <a:pt x="3299" y="277"/>
                  </a:cubicBezTo>
                  <a:cubicBezTo>
                    <a:pt x="3451" y="277"/>
                    <a:pt x="3451" y="277"/>
                    <a:pt x="3451" y="277"/>
                  </a:cubicBezTo>
                  <a:cubicBezTo>
                    <a:pt x="3493" y="277"/>
                    <a:pt x="3562" y="277"/>
                    <a:pt x="3603" y="277"/>
                  </a:cubicBezTo>
                  <a:cubicBezTo>
                    <a:pt x="3755" y="277"/>
                    <a:pt x="3755" y="277"/>
                    <a:pt x="3755" y="277"/>
                  </a:cubicBezTo>
                  <a:cubicBezTo>
                    <a:pt x="3810" y="277"/>
                    <a:pt x="3865" y="277"/>
                    <a:pt x="3907" y="290"/>
                  </a:cubicBezTo>
                  <a:cubicBezTo>
                    <a:pt x="4059" y="290"/>
                    <a:pt x="4059" y="290"/>
                    <a:pt x="4059" y="290"/>
                  </a:cubicBezTo>
                  <a:cubicBezTo>
                    <a:pt x="4114" y="304"/>
                    <a:pt x="4169" y="304"/>
                    <a:pt x="4210" y="304"/>
                  </a:cubicBezTo>
                  <a:cubicBezTo>
                    <a:pt x="4362" y="318"/>
                    <a:pt x="4362" y="318"/>
                    <a:pt x="4362" y="318"/>
                  </a:cubicBezTo>
                  <a:cubicBezTo>
                    <a:pt x="4417" y="332"/>
                    <a:pt x="4473" y="332"/>
                    <a:pt x="4528" y="346"/>
                  </a:cubicBezTo>
                  <a:cubicBezTo>
                    <a:pt x="4680" y="373"/>
                    <a:pt x="4680" y="373"/>
                    <a:pt x="4680" y="373"/>
                  </a:cubicBezTo>
                  <a:cubicBezTo>
                    <a:pt x="4721" y="373"/>
                    <a:pt x="4790" y="387"/>
                    <a:pt x="4845" y="401"/>
                  </a:cubicBezTo>
                  <a:cubicBezTo>
                    <a:pt x="4997" y="442"/>
                    <a:pt x="4997" y="442"/>
                    <a:pt x="4997" y="442"/>
                  </a:cubicBezTo>
                  <a:cubicBezTo>
                    <a:pt x="5052" y="456"/>
                    <a:pt x="5121" y="470"/>
                    <a:pt x="5177" y="484"/>
                  </a:cubicBezTo>
                  <a:cubicBezTo>
                    <a:pt x="5342" y="539"/>
                    <a:pt x="5342" y="539"/>
                    <a:pt x="5342" y="539"/>
                  </a:cubicBezTo>
                  <a:cubicBezTo>
                    <a:pt x="5397" y="553"/>
                    <a:pt x="5480" y="581"/>
                    <a:pt x="5536" y="608"/>
                  </a:cubicBezTo>
                  <a:cubicBezTo>
                    <a:pt x="5701" y="677"/>
                    <a:pt x="5701" y="677"/>
                    <a:pt x="5701" y="677"/>
                  </a:cubicBezTo>
                  <a:cubicBezTo>
                    <a:pt x="5770" y="705"/>
                    <a:pt x="5867" y="760"/>
                    <a:pt x="5936" y="788"/>
                  </a:cubicBezTo>
                  <a:cubicBezTo>
                    <a:pt x="5825" y="733"/>
                    <a:pt x="5701" y="677"/>
                    <a:pt x="5563" y="636"/>
                  </a:cubicBezTo>
                  <a:cubicBezTo>
                    <a:pt x="5508" y="622"/>
                    <a:pt x="5425" y="595"/>
                    <a:pt x="5370" y="581"/>
                  </a:cubicBezTo>
                  <a:cubicBezTo>
                    <a:pt x="3120" y="0"/>
                    <a:pt x="442" y="912"/>
                    <a:pt x="1657" y="3055"/>
                  </a:cubicBezTo>
                  <a:cubicBezTo>
                    <a:pt x="2140" y="3926"/>
                    <a:pt x="2140" y="3926"/>
                    <a:pt x="2388" y="6193"/>
                  </a:cubicBezTo>
                  <a:cubicBezTo>
                    <a:pt x="2457" y="6829"/>
                    <a:pt x="2554" y="7451"/>
                    <a:pt x="2609" y="8073"/>
                  </a:cubicBezTo>
                  <a:cubicBezTo>
                    <a:pt x="2664" y="8640"/>
                    <a:pt x="2057" y="9179"/>
                    <a:pt x="2540" y="9773"/>
                  </a:cubicBezTo>
                  <a:cubicBezTo>
                    <a:pt x="3493" y="10934"/>
                    <a:pt x="6322" y="10755"/>
                    <a:pt x="6654" y="9165"/>
                  </a:cubicBezTo>
                  <a:cubicBezTo>
                    <a:pt x="6750" y="8667"/>
                    <a:pt x="7150" y="3166"/>
                    <a:pt x="7068" y="2502"/>
                  </a:cubicBezTo>
                  <a:cubicBezTo>
                    <a:pt x="6930" y="1355"/>
                    <a:pt x="6170" y="857"/>
                    <a:pt x="5563" y="636"/>
                  </a:cubicBezTo>
                  <a:cubicBezTo>
                    <a:pt x="5701" y="677"/>
                    <a:pt x="5825" y="733"/>
                    <a:pt x="5936" y="78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31" name="Freeform 39"/>
            <p:cNvSpPr>
              <a:spLocks noChangeAspect="1"/>
            </p:cNvSpPr>
            <p:nvPr/>
          </p:nvSpPr>
          <p:spPr bwMode="auto">
            <a:xfrm>
              <a:off x="953" y="1062"/>
              <a:ext cx="1416" cy="2547"/>
            </a:xfrm>
            <a:custGeom>
              <a:avLst/>
              <a:gdLst>
                <a:gd name="T0" fmla="*/ 0 w 7359"/>
                <a:gd name="T1" fmla="*/ 0 h 11275"/>
                <a:gd name="T2" fmla="*/ 0 w 7359"/>
                <a:gd name="T3" fmla="*/ 0 h 11275"/>
                <a:gd name="T4" fmla="*/ 0 w 7359"/>
                <a:gd name="T5" fmla="*/ 0 h 11275"/>
                <a:gd name="T6" fmla="*/ 0 w 7359"/>
                <a:gd name="T7" fmla="*/ 0 h 11275"/>
                <a:gd name="T8" fmla="*/ 0 w 7359"/>
                <a:gd name="T9" fmla="*/ 0 h 11275"/>
                <a:gd name="T10" fmla="*/ 0 w 7359"/>
                <a:gd name="T11" fmla="*/ 0 h 11275"/>
                <a:gd name="T12" fmla="*/ 0 w 7359"/>
                <a:gd name="T13" fmla="*/ 0 h 11275"/>
                <a:gd name="T14" fmla="*/ 0 w 7359"/>
                <a:gd name="T15" fmla="*/ 0 h 11275"/>
                <a:gd name="T16" fmla="*/ 0 w 7359"/>
                <a:gd name="T17" fmla="*/ 0 h 11275"/>
                <a:gd name="T18" fmla="*/ 0 w 7359"/>
                <a:gd name="T19" fmla="*/ 0 h 11275"/>
                <a:gd name="T20" fmla="*/ 0 w 7359"/>
                <a:gd name="T21" fmla="*/ 0 h 11275"/>
                <a:gd name="T22" fmla="*/ 0 w 7359"/>
                <a:gd name="T23" fmla="*/ 0 h 11275"/>
                <a:gd name="T24" fmla="*/ 0 w 7359"/>
                <a:gd name="T25" fmla="*/ 0 h 11275"/>
                <a:gd name="T26" fmla="*/ 0 w 7359"/>
                <a:gd name="T27" fmla="*/ 0 h 11275"/>
                <a:gd name="T28" fmla="*/ 0 w 7359"/>
                <a:gd name="T29" fmla="*/ 0 h 11275"/>
                <a:gd name="T30" fmla="*/ 0 w 7359"/>
                <a:gd name="T31" fmla="*/ 0 h 11275"/>
                <a:gd name="T32" fmla="*/ 0 w 7359"/>
                <a:gd name="T33" fmla="*/ 0 h 11275"/>
                <a:gd name="T34" fmla="*/ 0 w 7359"/>
                <a:gd name="T35" fmla="*/ 0 h 11275"/>
                <a:gd name="T36" fmla="*/ 0 w 7359"/>
                <a:gd name="T37" fmla="*/ 0 h 11275"/>
                <a:gd name="T38" fmla="*/ 0 w 7359"/>
                <a:gd name="T39" fmla="*/ 0 h 11275"/>
                <a:gd name="T40" fmla="*/ 0 w 7359"/>
                <a:gd name="T41" fmla="*/ 0 h 11275"/>
                <a:gd name="T42" fmla="*/ 0 w 7359"/>
                <a:gd name="T43" fmla="*/ 0 h 11275"/>
                <a:gd name="T44" fmla="*/ 0 w 7359"/>
                <a:gd name="T45" fmla="*/ 0 h 11275"/>
                <a:gd name="T46" fmla="*/ 0 w 7359"/>
                <a:gd name="T47" fmla="*/ 0 h 11275"/>
                <a:gd name="T48" fmla="*/ 0 w 7359"/>
                <a:gd name="T49" fmla="*/ 0 h 11275"/>
                <a:gd name="T50" fmla="*/ 0 w 7359"/>
                <a:gd name="T51" fmla="*/ 0 h 11275"/>
                <a:gd name="T52" fmla="*/ 0 w 7359"/>
                <a:gd name="T53" fmla="*/ 0 h 11275"/>
                <a:gd name="T54" fmla="*/ 0 w 7359"/>
                <a:gd name="T55" fmla="*/ 0 h 11275"/>
                <a:gd name="T56" fmla="*/ 0 w 7359"/>
                <a:gd name="T57" fmla="*/ 0 h 11275"/>
                <a:gd name="T58" fmla="*/ 0 w 7359"/>
                <a:gd name="T59" fmla="*/ 0 h 11275"/>
                <a:gd name="T60" fmla="*/ 0 w 7359"/>
                <a:gd name="T61" fmla="*/ 0 h 11275"/>
                <a:gd name="T62" fmla="*/ 0 w 7359"/>
                <a:gd name="T63" fmla="*/ 0 h 11275"/>
                <a:gd name="T64" fmla="*/ 0 w 7359"/>
                <a:gd name="T65" fmla="*/ 0 h 11275"/>
                <a:gd name="T66" fmla="*/ 0 w 7359"/>
                <a:gd name="T67" fmla="*/ 0 h 11275"/>
                <a:gd name="T68" fmla="*/ 0 w 7359"/>
                <a:gd name="T69" fmla="*/ 0 h 11275"/>
                <a:gd name="T70" fmla="*/ 0 w 7359"/>
                <a:gd name="T71" fmla="*/ 0 h 11275"/>
                <a:gd name="T72" fmla="*/ 0 w 7359"/>
                <a:gd name="T73" fmla="*/ 0 h 11275"/>
                <a:gd name="T74" fmla="*/ 0 w 7359"/>
                <a:gd name="T75" fmla="*/ 0 h 11275"/>
                <a:gd name="T76" fmla="*/ 0 w 7359"/>
                <a:gd name="T77" fmla="*/ 0 h 11275"/>
                <a:gd name="T78" fmla="*/ 0 w 7359"/>
                <a:gd name="T79" fmla="*/ 0 h 11275"/>
                <a:gd name="T80" fmla="*/ 0 w 7359"/>
                <a:gd name="T81" fmla="*/ 0 h 11275"/>
                <a:gd name="T82" fmla="*/ 0 w 7359"/>
                <a:gd name="T83" fmla="*/ 0 h 11275"/>
                <a:gd name="T84" fmla="*/ 0 w 7359"/>
                <a:gd name="T85" fmla="*/ 0 h 11275"/>
                <a:gd name="T86" fmla="*/ 0 w 7359"/>
                <a:gd name="T87" fmla="*/ 0 h 11275"/>
                <a:gd name="T88" fmla="*/ 0 w 7359"/>
                <a:gd name="T89" fmla="*/ 0 h 11275"/>
                <a:gd name="T90" fmla="*/ 0 w 7359"/>
                <a:gd name="T91" fmla="*/ 0 h 112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359"/>
                <a:gd name="T139" fmla="*/ 0 h 11275"/>
                <a:gd name="T140" fmla="*/ 7359 w 7359"/>
                <a:gd name="T141" fmla="*/ 11275 h 112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359" h="11275">
                  <a:moveTo>
                    <a:pt x="7027" y="2307"/>
                  </a:moveTo>
                  <a:cubicBezTo>
                    <a:pt x="7083" y="2542"/>
                    <a:pt x="7083" y="2542"/>
                    <a:pt x="7096" y="2680"/>
                  </a:cubicBezTo>
                  <a:cubicBezTo>
                    <a:pt x="7110" y="2874"/>
                    <a:pt x="7110" y="2874"/>
                    <a:pt x="7110" y="2874"/>
                  </a:cubicBezTo>
                  <a:cubicBezTo>
                    <a:pt x="7110" y="2929"/>
                    <a:pt x="7124" y="3012"/>
                    <a:pt x="7124" y="3067"/>
                  </a:cubicBezTo>
                  <a:cubicBezTo>
                    <a:pt x="7124" y="3275"/>
                    <a:pt x="7124" y="3275"/>
                    <a:pt x="7124" y="3275"/>
                  </a:cubicBezTo>
                  <a:cubicBezTo>
                    <a:pt x="7124" y="3330"/>
                    <a:pt x="7124" y="3413"/>
                    <a:pt x="7110" y="3468"/>
                  </a:cubicBezTo>
                  <a:cubicBezTo>
                    <a:pt x="7110" y="3689"/>
                    <a:pt x="7110" y="3689"/>
                    <a:pt x="7110" y="3689"/>
                  </a:cubicBezTo>
                  <a:cubicBezTo>
                    <a:pt x="7110" y="3744"/>
                    <a:pt x="7110" y="3827"/>
                    <a:pt x="7110" y="3896"/>
                  </a:cubicBezTo>
                  <a:cubicBezTo>
                    <a:pt x="7110" y="4117"/>
                    <a:pt x="7110" y="4117"/>
                    <a:pt x="7110" y="4117"/>
                  </a:cubicBezTo>
                  <a:cubicBezTo>
                    <a:pt x="7110" y="4186"/>
                    <a:pt x="7110" y="4269"/>
                    <a:pt x="7096" y="4338"/>
                  </a:cubicBezTo>
                  <a:cubicBezTo>
                    <a:pt x="7096" y="4560"/>
                    <a:pt x="7096" y="4560"/>
                    <a:pt x="7096" y="4560"/>
                  </a:cubicBezTo>
                  <a:cubicBezTo>
                    <a:pt x="7096" y="4629"/>
                    <a:pt x="7096" y="4725"/>
                    <a:pt x="7083" y="4794"/>
                  </a:cubicBezTo>
                  <a:cubicBezTo>
                    <a:pt x="7083" y="5029"/>
                    <a:pt x="7083" y="5029"/>
                    <a:pt x="7083" y="5029"/>
                  </a:cubicBezTo>
                  <a:cubicBezTo>
                    <a:pt x="7069" y="5098"/>
                    <a:pt x="7069" y="5195"/>
                    <a:pt x="7069" y="5264"/>
                  </a:cubicBezTo>
                  <a:cubicBezTo>
                    <a:pt x="7055" y="5499"/>
                    <a:pt x="7055" y="5499"/>
                    <a:pt x="7055" y="5499"/>
                  </a:cubicBezTo>
                  <a:cubicBezTo>
                    <a:pt x="7055" y="5582"/>
                    <a:pt x="7041" y="5679"/>
                    <a:pt x="7041" y="5748"/>
                  </a:cubicBezTo>
                  <a:cubicBezTo>
                    <a:pt x="7027" y="6010"/>
                    <a:pt x="7027" y="6010"/>
                    <a:pt x="7027" y="6010"/>
                  </a:cubicBezTo>
                  <a:cubicBezTo>
                    <a:pt x="7014" y="6079"/>
                    <a:pt x="7014" y="6190"/>
                    <a:pt x="7000" y="6259"/>
                  </a:cubicBezTo>
                  <a:cubicBezTo>
                    <a:pt x="6986" y="6522"/>
                    <a:pt x="6986" y="6522"/>
                    <a:pt x="6986" y="6522"/>
                  </a:cubicBezTo>
                  <a:cubicBezTo>
                    <a:pt x="6972" y="6605"/>
                    <a:pt x="6958" y="6715"/>
                    <a:pt x="6958" y="6798"/>
                  </a:cubicBezTo>
                  <a:cubicBezTo>
                    <a:pt x="6931" y="7060"/>
                    <a:pt x="6931" y="7060"/>
                    <a:pt x="6931" y="7060"/>
                  </a:cubicBezTo>
                  <a:cubicBezTo>
                    <a:pt x="6917" y="7143"/>
                    <a:pt x="6903" y="7254"/>
                    <a:pt x="6903" y="7337"/>
                  </a:cubicBezTo>
                  <a:cubicBezTo>
                    <a:pt x="6862" y="7627"/>
                    <a:pt x="6862" y="7627"/>
                    <a:pt x="6862" y="7627"/>
                  </a:cubicBezTo>
                  <a:cubicBezTo>
                    <a:pt x="6848" y="7710"/>
                    <a:pt x="6834" y="7834"/>
                    <a:pt x="6834" y="7917"/>
                  </a:cubicBezTo>
                  <a:cubicBezTo>
                    <a:pt x="6807" y="8124"/>
                    <a:pt x="6807" y="8124"/>
                    <a:pt x="6807" y="8124"/>
                  </a:cubicBezTo>
                  <a:cubicBezTo>
                    <a:pt x="6793" y="8276"/>
                    <a:pt x="6793" y="8276"/>
                    <a:pt x="6793" y="8276"/>
                  </a:cubicBezTo>
                  <a:cubicBezTo>
                    <a:pt x="6793" y="8498"/>
                    <a:pt x="6793" y="8498"/>
                    <a:pt x="6793" y="8498"/>
                  </a:cubicBezTo>
                  <a:cubicBezTo>
                    <a:pt x="6779" y="8553"/>
                    <a:pt x="6779" y="8649"/>
                    <a:pt x="6779" y="8705"/>
                  </a:cubicBezTo>
                  <a:cubicBezTo>
                    <a:pt x="6779" y="8926"/>
                    <a:pt x="6779" y="8926"/>
                    <a:pt x="6779" y="8926"/>
                  </a:cubicBezTo>
                  <a:cubicBezTo>
                    <a:pt x="6765" y="8995"/>
                    <a:pt x="6765" y="9092"/>
                    <a:pt x="6751" y="9147"/>
                  </a:cubicBezTo>
                  <a:cubicBezTo>
                    <a:pt x="6738" y="9368"/>
                    <a:pt x="6738" y="9368"/>
                    <a:pt x="6738" y="9368"/>
                  </a:cubicBezTo>
                  <a:cubicBezTo>
                    <a:pt x="6724" y="9437"/>
                    <a:pt x="6710" y="9520"/>
                    <a:pt x="6696" y="9589"/>
                  </a:cubicBezTo>
                  <a:cubicBezTo>
                    <a:pt x="6641" y="9796"/>
                    <a:pt x="6641" y="9796"/>
                    <a:pt x="6641" y="9796"/>
                  </a:cubicBezTo>
                  <a:cubicBezTo>
                    <a:pt x="6613" y="9865"/>
                    <a:pt x="6572" y="9948"/>
                    <a:pt x="6544" y="10017"/>
                  </a:cubicBezTo>
                  <a:cubicBezTo>
                    <a:pt x="6448" y="10197"/>
                    <a:pt x="6448" y="10197"/>
                    <a:pt x="6448" y="10197"/>
                  </a:cubicBezTo>
                  <a:cubicBezTo>
                    <a:pt x="6379" y="10266"/>
                    <a:pt x="6296" y="10377"/>
                    <a:pt x="6241" y="10446"/>
                  </a:cubicBezTo>
                  <a:cubicBezTo>
                    <a:pt x="6103" y="10570"/>
                    <a:pt x="6103" y="10570"/>
                    <a:pt x="6103" y="10570"/>
                  </a:cubicBezTo>
                  <a:cubicBezTo>
                    <a:pt x="5923" y="10708"/>
                    <a:pt x="5882" y="10736"/>
                    <a:pt x="5661" y="10846"/>
                  </a:cubicBezTo>
                  <a:cubicBezTo>
                    <a:pt x="5523" y="10916"/>
                    <a:pt x="5523" y="10916"/>
                    <a:pt x="5523" y="10916"/>
                  </a:cubicBezTo>
                  <a:cubicBezTo>
                    <a:pt x="5178" y="11054"/>
                    <a:pt x="4901" y="11137"/>
                    <a:pt x="4377" y="11220"/>
                  </a:cubicBezTo>
                  <a:cubicBezTo>
                    <a:pt x="4225" y="11233"/>
                    <a:pt x="4225" y="11233"/>
                    <a:pt x="4225" y="11233"/>
                  </a:cubicBezTo>
                  <a:cubicBezTo>
                    <a:pt x="4184" y="11233"/>
                    <a:pt x="4115" y="11247"/>
                    <a:pt x="4073" y="11247"/>
                  </a:cubicBezTo>
                  <a:cubicBezTo>
                    <a:pt x="3921" y="11261"/>
                    <a:pt x="3921" y="11261"/>
                    <a:pt x="3921" y="11261"/>
                  </a:cubicBezTo>
                  <a:cubicBezTo>
                    <a:pt x="3880" y="11261"/>
                    <a:pt x="3825" y="11261"/>
                    <a:pt x="3783" y="11261"/>
                  </a:cubicBezTo>
                  <a:cubicBezTo>
                    <a:pt x="3645" y="11261"/>
                    <a:pt x="3645" y="11261"/>
                    <a:pt x="3645" y="11261"/>
                  </a:cubicBezTo>
                  <a:cubicBezTo>
                    <a:pt x="3604" y="11261"/>
                    <a:pt x="3548" y="11275"/>
                    <a:pt x="3507" y="11275"/>
                  </a:cubicBezTo>
                  <a:cubicBezTo>
                    <a:pt x="3369" y="11261"/>
                    <a:pt x="3369" y="11261"/>
                    <a:pt x="3369" y="11261"/>
                  </a:cubicBezTo>
                  <a:cubicBezTo>
                    <a:pt x="3328" y="11261"/>
                    <a:pt x="3272" y="11261"/>
                    <a:pt x="3231" y="11261"/>
                  </a:cubicBezTo>
                  <a:cubicBezTo>
                    <a:pt x="3093" y="11247"/>
                    <a:pt x="3093" y="11247"/>
                    <a:pt x="3093" y="11247"/>
                  </a:cubicBezTo>
                  <a:cubicBezTo>
                    <a:pt x="3051" y="11247"/>
                    <a:pt x="2996" y="11247"/>
                    <a:pt x="2955" y="11233"/>
                  </a:cubicBezTo>
                  <a:cubicBezTo>
                    <a:pt x="2803" y="11220"/>
                    <a:pt x="2803" y="11220"/>
                    <a:pt x="2803" y="11220"/>
                  </a:cubicBezTo>
                  <a:cubicBezTo>
                    <a:pt x="2762" y="11220"/>
                    <a:pt x="2706" y="11206"/>
                    <a:pt x="2665" y="11206"/>
                  </a:cubicBezTo>
                  <a:cubicBezTo>
                    <a:pt x="2513" y="11178"/>
                    <a:pt x="2513" y="11178"/>
                    <a:pt x="2513" y="11178"/>
                  </a:cubicBezTo>
                  <a:cubicBezTo>
                    <a:pt x="2472" y="11178"/>
                    <a:pt x="2403" y="11164"/>
                    <a:pt x="2361" y="11150"/>
                  </a:cubicBezTo>
                  <a:cubicBezTo>
                    <a:pt x="2209" y="11109"/>
                    <a:pt x="2209" y="11109"/>
                    <a:pt x="2209" y="11109"/>
                  </a:cubicBezTo>
                  <a:cubicBezTo>
                    <a:pt x="2154" y="11095"/>
                    <a:pt x="2085" y="11081"/>
                    <a:pt x="2044" y="11068"/>
                  </a:cubicBezTo>
                  <a:cubicBezTo>
                    <a:pt x="1864" y="11026"/>
                    <a:pt x="1864" y="11026"/>
                    <a:pt x="1864" y="11026"/>
                  </a:cubicBezTo>
                  <a:cubicBezTo>
                    <a:pt x="1809" y="10998"/>
                    <a:pt x="1740" y="10971"/>
                    <a:pt x="1685" y="10957"/>
                  </a:cubicBezTo>
                  <a:cubicBezTo>
                    <a:pt x="1505" y="10874"/>
                    <a:pt x="1505" y="10874"/>
                    <a:pt x="1505" y="10874"/>
                  </a:cubicBezTo>
                  <a:cubicBezTo>
                    <a:pt x="1450" y="10846"/>
                    <a:pt x="1367" y="10805"/>
                    <a:pt x="1312" y="10777"/>
                  </a:cubicBezTo>
                  <a:cubicBezTo>
                    <a:pt x="1133" y="10667"/>
                    <a:pt x="1133" y="10667"/>
                    <a:pt x="1133" y="10667"/>
                  </a:cubicBezTo>
                  <a:cubicBezTo>
                    <a:pt x="925" y="10515"/>
                    <a:pt x="912" y="10487"/>
                    <a:pt x="787" y="10363"/>
                  </a:cubicBezTo>
                  <a:cubicBezTo>
                    <a:pt x="663" y="10211"/>
                    <a:pt x="663" y="10211"/>
                    <a:pt x="663" y="10211"/>
                  </a:cubicBezTo>
                  <a:cubicBezTo>
                    <a:pt x="622" y="10128"/>
                    <a:pt x="553" y="10017"/>
                    <a:pt x="525" y="9948"/>
                  </a:cubicBezTo>
                  <a:cubicBezTo>
                    <a:pt x="442" y="9755"/>
                    <a:pt x="442" y="9755"/>
                    <a:pt x="442" y="9755"/>
                  </a:cubicBezTo>
                  <a:cubicBezTo>
                    <a:pt x="428" y="9672"/>
                    <a:pt x="401" y="9575"/>
                    <a:pt x="387" y="9506"/>
                  </a:cubicBezTo>
                  <a:cubicBezTo>
                    <a:pt x="359" y="9299"/>
                    <a:pt x="359" y="9299"/>
                    <a:pt x="359" y="9299"/>
                  </a:cubicBezTo>
                  <a:cubicBezTo>
                    <a:pt x="346" y="9230"/>
                    <a:pt x="332" y="9133"/>
                    <a:pt x="332" y="9064"/>
                  </a:cubicBezTo>
                  <a:cubicBezTo>
                    <a:pt x="318" y="8857"/>
                    <a:pt x="318" y="8857"/>
                    <a:pt x="318" y="8857"/>
                  </a:cubicBezTo>
                  <a:cubicBezTo>
                    <a:pt x="318" y="8788"/>
                    <a:pt x="318" y="8691"/>
                    <a:pt x="318" y="8636"/>
                  </a:cubicBezTo>
                  <a:cubicBezTo>
                    <a:pt x="304" y="8415"/>
                    <a:pt x="304" y="8415"/>
                    <a:pt x="304" y="8415"/>
                  </a:cubicBezTo>
                  <a:cubicBezTo>
                    <a:pt x="304" y="8346"/>
                    <a:pt x="304" y="8263"/>
                    <a:pt x="304" y="8194"/>
                  </a:cubicBezTo>
                  <a:cubicBezTo>
                    <a:pt x="277" y="7986"/>
                    <a:pt x="277" y="7986"/>
                    <a:pt x="277" y="7986"/>
                  </a:cubicBezTo>
                  <a:cubicBezTo>
                    <a:pt x="277" y="7903"/>
                    <a:pt x="277" y="7903"/>
                    <a:pt x="277" y="7903"/>
                  </a:cubicBezTo>
                  <a:cubicBezTo>
                    <a:pt x="235" y="7613"/>
                    <a:pt x="235" y="7613"/>
                    <a:pt x="235" y="7613"/>
                  </a:cubicBezTo>
                  <a:cubicBezTo>
                    <a:pt x="235" y="7530"/>
                    <a:pt x="221" y="7420"/>
                    <a:pt x="208" y="7337"/>
                  </a:cubicBezTo>
                  <a:cubicBezTo>
                    <a:pt x="180" y="7060"/>
                    <a:pt x="180" y="7060"/>
                    <a:pt x="180" y="7060"/>
                  </a:cubicBezTo>
                  <a:cubicBezTo>
                    <a:pt x="166" y="6978"/>
                    <a:pt x="152" y="6867"/>
                    <a:pt x="152" y="6784"/>
                  </a:cubicBezTo>
                  <a:cubicBezTo>
                    <a:pt x="125" y="6508"/>
                    <a:pt x="125" y="6508"/>
                    <a:pt x="125" y="6508"/>
                  </a:cubicBezTo>
                  <a:cubicBezTo>
                    <a:pt x="125" y="6439"/>
                    <a:pt x="111" y="6328"/>
                    <a:pt x="111" y="6245"/>
                  </a:cubicBezTo>
                  <a:cubicBezTo>
                    <a:pt x="83" y="5997"/>
                    <a:pt x="83" y="5997"/>
                    <a:pt x="83" y="5997"/>
                  </a:cubicBezTo>
                  <a:cubicBezTo>
                    <a:pt x="83" y="5914"/>
                    <a:pt x="69" y="5817"/>
                    <a:pt x="69" y="5748"/>
                  </a:cubicBezTo>
                  <a:cubicBezTo>
                    <a:pt x="56" y="5499"/>
                    <a:pt x="56" y="5499"/>
                    <a:pt x="56" y="5499"/>
                  </a:cubicBezTo>
                  <a:cubicBezTo>
                    <a:pt x="56" y="5416"/>
                    <a:pt x="42" y="5320"/>
                    <a:pt x="42" y="5250"/>
                  </a:cubicBezTo>
                  <a:cubicBezTo>
                    <a:pt x="28" y="5016"/>
                    <a:pt x="28" y="5016"/>
                    <a:pt x="28" y="5016"/>
                  </a:cubicBezTo>
                  <a:cubicBezTo>
                    <a:pt x="28" y="4946"/>
                    <a:pt x="28" y="4850"/>
                    <a:pt x="28" y="4781"/>
                  </a:cubicBezTo>
                  <a:cubicBezTo>
                    <a:pt x="14" y="4546"/>
                    <a:pt x="14" y="4546"/>
                    <a:pt x="14" y="4546"/>
                  </a:cubicBezTo>
                  <a:cubicBezTo>
                    <a:pt x="14" y="4477"/>
                    <a:pt x="14" y="4394"/>
                    <a:pt x="14" y="4325"/>
                  </a:cubicBezTo>
                  <a:cubicBezTo>
                    <a:pt x="0" y="4104"/>
                    <a:pt x="0" y="4104"/>
                    <a:pt x="0" y="4104"/>
                  </a:cubicBezTo>
                  <a:cubicBezTo>
                    <a:pt x="0" y="4034"/>
                    <a:pt x="0" y="3952"/>
                    <a:pt x="0" y="3882"/>
                  </a:cubicBezTo>
                  <a:cubicBezTo>
                    <a:pt x="0" y="3675"/>
                    <a:pt x="0" y="3675"/>
                    <a:pt x="0" y="3675"/>
                  </a:cubicBezTo>
                  <a:cubicBezTo>
                    <a:pt x="0" y="3606"/>
                    <a:pt x="0" y="3523"/>
                    <a:pt x="0" y="3468"/>
                  </a:cubicBezTo>
                  <a:cubicBezTo>
                    <a:pt x="0" y="3261"/>
                    <a:pt x="0" y="3261"/>
                    <a:pt x="0" y="3261"/>
                  </a:cubicBezTo>
                  <a:cubicBezTo>
                    <a:pt x="0" y="3192"/>
                    <a:pt x="0" y="3123"/>
                    <a:pt x="0" y="3053"/>
                  </a:cubicBezTo>
                  <a:cubicBezTo>
                    <a:pt x="0" y="2874"/>
                    <a:pt x="0" y="2874"/>
                    <a:pt x="0" y="2874"/>
                  </a:cubicBezTo>
                  <a:cubicBezTo>
                    <a:pt x="14" y="2805"/>
                    <a:pt x="14" y="2736"/>
                    <a:pt x="28" y="2667"/>
                  </a:cubicBezTo>
                  <a:cubicBezTo>
                    <a:pt x="56" y="2487"/>
                    <a:pt x="56" y="2487"/>
                    <a:pt x="56" y="2487"/>
                  </a:cubicBezTo>
                  <a:cubicBezTo>
                    <a:pt x="69" y="2432"/>
                    <a:pt x="83" y="2349"/>
                    <a:pt x="97" y="2293"/>
                  </a:cubicBezTo>
                  <a:cubicBezTo>
                    <a:pt x="152" y="2114"/>
                    <a:pt x="152" y="2114"/>
                    <a:pt x="152" y="2114"/>
                  </a:cubicBezTo>
                  <a:cubicBezTo>
                    <a:pt x="180" y="2059"/>
                    <a:pt x="208" y="1990"/>
                    <a:pt x="235" y="1934"/>
                  </a:cubicBezTo>
                  <a:cubicBezTo>
                    <a:pt x="318" y="1768"/>
                    <a:pt x="318" y="1768"/>
                    <a:pt x="318" y="1768"/>
                  </a:cubicBezTo>
                  <a:cubicBezTo>
                    <a:pt x="359" y="1713"/>
                    <a:pt x="401" y="1644"/>
                    <a:pt x="442" y="1589"/>
                  </a:cubicBezTo>
                  <a:cubicBezTo>
                    <a:pt x="553" y="1437"/>
                    <a:pt x="553" y="1437"/>
                    <a:pt x="553" y="1437"/>
                  </a:cubicBezTo>
                  <a:cubicBezTo>
                    <a:pt x="608" y="1382"/>
                    <a:pt x="677" y="1312"/>
                    <a:pt x="732" y="1257"/>
                  </a:cubicBezTo>
                  <a:cubicBezTo>
                    <a:pt x="870" y="1133"/>
                    <a:pt x="870" y="1133"/>
                    <a:pt x="870" y="1133"/>
                  </a:cubicBezTo>
                  <a:cubicBezTo>
                    <a:pt x="953" y="1078"/>
                    <a:pt x="1050" y="1008"/>
                    <a:pt x="1146" y="953"/>
                  </a:cubicBezTo>
                  <a:cubicBezTo>
                    <a:pt x="1298" y="870"/>
                    <a:pt x="1298" y="870"/>
                    <a:pt x="1298" y="870"/>
                  </a:cubicBezTo>
                  <a:cubicBezTo>
                    <a:pt x="1409" y="815"/>
                    <a:pt x="1588" y="732"/>
                    <a:pt x="1795" y="663"/>
                  </a:cubicBezTo>
                  <a:cubicBezTo>
                    <a:pt x="1947" y="622"/>
                    <a:pt x="1947" y="622"/>
                    <a:pt x="1947" y="622"/>
                  </a:cubicBezTo>
                  <a:cubicBezTo>
                    <a:pt x="2182" y="552"/>
                    <a:pt x="2347" y="511"/>
                    <a:pt x="2651" y="470"/>
                  </a:cubicBezTo>
                  <a:cubicBezTo>
                    <a:pt x="2817" y="456"/>
                    <a:pt x="2817" y="456"/>
                    <a:pt x="2817" y="456"/>
                  </a:cubicBezTo>
                  <a:cubicBezTo>
                    <a:pt x="2872" y="442"/>
                    <a:pt x="2941" y="442"/>
                    <a:pt x="2982" y="442"/>
                  </a:cubicBezTo>
                  <a:cubicBezTo>
                    <a:pt x="3134" y="428"/>
                    <a:pt x="3134" y="428"/>
                    <a:pt x="3134" y="428"/>
                  </a:cubicBezTo>
                  <a:cubicBezTo>
                    <a:pt x="3190" y="428"/>
                    <a:pt x="3245" y="414"/>
                    <a:pt x="3300" y="414"/>
                  </a:cubicBezTo>
                  <a:cubicBezTo>
                    <a:pt x="3452" y="414"/>
                    <a:pt x="3452" y="414"/>
                    <a:pt x="3452" y="414"/>
                  </a:cubicBezTo>
                  <a:cubicBezTo>
                    <a:pt x="3493" y="414"/>
                    <a:pt x="3562" y="414"/>
                    <a:pt x="3604" y="414"/>
                  </a:cubicBezTo>
                  <a:cubicBezTo>
                    <a:pt x="3756" y="414"/>
                    <a:pt x="3756" y="414"/>
                    <a:pt x="3756" y="414"/>
                  </a:cubicBezTo>
                  <a:cubicBezTo>
                    <a:pt x="3811" y="414"/>
                    <a:pt x="3866" y="414"/>
                    <a:pt x="3907" y="428"/>
                  </a:cubicBezTo>
                  <a:cubicBezTo>
                    <a:pt x="4059" y="428"/>
                    <a:pt x="4059" y="428"/>
                    <a:pt x="4059" y="428"/>
                  </a:cubicBezTo>
                  <a:cubicBezTo>
                    <a:pt x="4115" y="442"/>
                    <a:pt x="4170" y="442"/>
                    <a:pt x="4211" y="442"/>
                  </a:cubicBezTo>
                  <a:cubicBezTo>
                    <a:pt x="4363" y="456"/>
                    <a:pt x="4363" y="456"/>
                    <a:pt x="4363" y="456"/>
                  </a:cubicBezTo>
                  <a:cubicBezTo>
                    <a:pt x="4418" y="470"/>
                    <a:pt x="4473" y="470"/>
                    <a:pt x="4529" y="483"/>
                  </a:cubicBezTo>
                  <a:cubicBezTo>
                    <a:pt x="4681" y="511"/>
                    <a:pt x="4681" y="511"/>
                    <a:pt x="4681" y="511"/>
                  </a:cubicBezTo>
                  <a:cubicBezTo>
                    <a:pt x="4722" y="511"/>
                    <a:pt x="4791" y="525"/>
                    <a:pt x="4846" y="539"/>
                  </a:cubicBezTo>
                  <a:cubicBezTo>
                    <a:pt x="4998" y="580"/>
                    <a:pt x="4998" y="580"/>
                    <a:pt x="4998" y="580"/>
                  </a:cubicBezTo>
                  <a:cubicBezTo>
                    <a:pt x="5053" y="594"/>
                    <a:pt x="5122" y="608"/>
                    <a:pt x="5178" y="622"/>
                  </a:cubicBezTo>
                  <a:cubicBezTo>
                    <a:pt x="5343" y="677"/>
                    <a:pt x="5343" y="677"/>
                    <a:pt x="5343" y="677"/>
                  </a:cubicBezTo>
                  <a:cubicBezTo>
                    <a:pt x="5398" y="691"/>
                    <a:pt x="5481" y="718"/>
                    <a:pt x="5536" y="746"/>
                  </a:cubicBezTo>
                  <a:cubicBezTo>
                    <a:pt x="5702" y="815"/>
                    <a:pt x="5702" y="815"/>
                    <a:pt x="5702" y="815"/>
                  </a:cubicBezTo>
                  <a:cubicBezTo>
                    <a:pt x="5771" y="843"/>
                    <a:pt x="5868" y="898"/>
                    <a:pt x="5937" y="926"/>
                  </a:cubicBezTo>
                  <a:cubicBezTo>
                    <a:pt x="5840" y="884"/>
                    <a:pt x="5840" y="884"/>
                    <a:pt x="5840" y="884"/>
                  </a:cubicBezTo>
                  <a:cubicBezTo>
                    <a:pt x="3990" y="0"/>
                    <a:pt x="511" y="456"/>
                    <a:pt x="1326" y="2749"/>
                  </a:cubicBezTo>
                  <a:cubicBezTo>
                    <a:pt x="1478" y="3205"/>
                    <a:pt x="1864" y="3565"/>
                    <a:pt x="1975" y="4048"/>
                  </a:cubicBezTo>
                  <a:cubicBezTo>
                    <a:pt x="2140" y="4670"/>
                    <a:pt x="2071" y="5320"/>
                    <a:pt x="2140" y="5969"/>
                  </a:cubicBezTo>
                  <a:cubicBezTo>
                    <a:pt x="2223" y="6867"/>
                    <a:pt x="2334" y="7682"/>
                    <a:pt x="2389" y="8069"/>
                  </a:cubicBezTo>
                  <a:cubicBezTo>
                    <a:pt x="2458" y="8677"/>
                    <a:pt x="1878" y="9271"/>
                    <a:pt x="2334" y="9879"/>
                  </a:cubicBezTo>
                  <a:cubicBezTo>
                    <a:pt x="3300" y="11164"/>
                    <a:pt x="5951" y="10874"/>
                    <a:pt x="6544" y="9727"/>
                  </a:cubicBezTo>
                  <a:cubicBezTo>
                    <a:pt x="6793" y="9257"/>
                    <a:pt x="7359" y="3233"/>
                    <a:pt x="6945" y="2072"/>
                  </a:cubicBezTo>
                  <a:cubicBezTo>
                    <a:pt x="7000" y="2252"/>
                    <a:pt x="7000" y="2252"/>
                    <a:pt x="7000" y="2252"/>
                  </a:cubicBezTo>
                  <a:cubicBezTo>
                    <a:pt x="7027" y="2307"/>
                    <a:pt x="7027" y="2307"/>
                    <a:pt x="7027" y="230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32" name="Freeform 40"/>
            <p:cNvSpPr>
              <a:spLocks noChangeAspect="1"/>
            </p:cNvSpPr>
            <p:nvPr/>
          </p:nvSpPr>
          <p:spPr bwMode="auto">
            <a:xfrm>
              <a:off x="2089" y="1269"/>
              <a:ext cx="30" cy="21"/>
            </a:xfrm>
            <a:custGeom>
              <a:avLst/>
              <a:gdLst>
                <a:gd name="T0" fmla="*/ 0 w 159"/>
                <a:gd name="T1" fmla="*/ 0 h 92"/>
                <a:gd name="T2" fmla="*/ 0 w 159"/>
                <a:gd name="T3" fmla="*/ 0 h 92"/>
                <a:gd name="T4" fmla="*/ 0 w 159"/>
                <a:gd name="T5" fmla="*/ 0 h 92"/>
                <a:gd name="T6" fmla="*/ 0 w 159"/>
                <a:gd name="T7" fmla="*/ 0 h 92"/>
                <a:gd name="T8" fmla="*/ 0 60000 65536"/>
                <a:gd name="T9" fmla="*/ 0 60000 65536"/>
                <a:gd name="T10" fmla="*/ 0 60000 65536"/>
                <a:gd name="T11" fmla="*/ 0 60000 65536"/>
                <a:gd name="T12" fmla="*/ 0 w 159"/>
                <a:gd name="T13" fmla="*/ 0 h 92"/>
                <a:gd name="T14" fmla="*/ 159 w 159"/>
                <a:gd name="T15" fmla="*/ 92 h 92"/>
              </a:gdLst>
              <a:ahLst/>
              <a:cxnLst>
                <a:cxn ang="T8">
                  <a:pos x="T0" y="T1"/>
                </a:cxn>
                <a:cxn ang="T9">
                  <a:pos x="T2" y="T3"/>
                </a:cxn>
                <a:cxn ang="T10">
                  <a:pos x="T4" y="T5"/>
                </a:cxn>
                <a:cxn ang="T11">
                  <a:pos x="T6" y="T7"/>
                </a:cxn>
              </a:cxnLst>
              <a:rect l="T12" t="T13" r="T14" b="T15"/>
              <a:pathLst>
                <a:path w="159" h="92">
                  <a:moveTo>
                    <a:pt x="40" y="14"/>
                  </a:moveTo>
                  <a:cubicBezTo>
                    <a:pt x="80" y="40"/>
                    <a:pt x="119" y="66"/>
                    <a:pt x="159" y="92"/>
                  </a:cubicBezTo>
                  <a:cubicBezTo>
                    <a:pt x="106" y="66"/>
                    <a:pt x="53" y="27"/>
                    <a:pt x="0" y="0"/>
                  </a:cubicBezTo>
                  <a:cubicBezTo>
                    <a:pt x="14" y="0"/>
                    <a:pt x="27" y="14"/>
                    <a:pt x="40" y="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33" name="Freeform 41"/>
            <p:cNvSpPr>
              <a:spLocks noChangeAspect="1"/>
            </p:cNvSpPr>
            <p:nvPr/>
          </p:nvSpPr>
          <p:spPr bwMode="auto">
            <a:xfrm>
              <a:off x="932" y="1091"/>
              <a:ext cx="1408" cy="2518"/>
            </a:xfrm>
            <a:custGeom>
              <a:avLst/>
              <a:gdLst>
                <a:gd name="T0" fmla="*/ 0 w 7325"/>
                <a:gd name="T1" fmla="*/ 0 h 11150"/>
                <a:gd name="T2" fmla="*/ 0 w 7325"/>
                <a:gd name="T3" fmla="*/ 0 h 11150"/>
                <a:gd name="T4" fmla="*/ 0 w 7325"/>
                <a:gd name="T5" fmla="*/ 0 h 11150"/>
                <a:gd name="T6" fmla="*/ 0 w 7325"/>
                <a:gd name="T7" fmla="*/ 0 h 11150"/>
                <a:gd name="T8" fmla="*/ 0 w 7325"/>
                <a:gd name="T9" fmla="*/ 0 h 11150"/>
                <a:gd name="T10" fmla="*/ 0 w 7325"/>
                <a:gd name="T11" fmla="*/ 0 h 11150"/>
                <a:gd name="T12" fmla="*/ 0 w 7325"/>
                <a:gd name="T13" fmla="*/ 0 h 11150"/>
                <a:gd name="T14" fmla="*/ 0 w 7325"/>
                <a:gd name="T15" fmla="*/ 0 h 11150"/>
                <a:gd name="T16" fmla="*/ 0 w 7325"/>
                <a:gd name="T17" fmla="*/ 0 h 11150"/>
                <a:gd name="T18" fmla="*/ 0 w 7325"/>
                <a:gd name="T19" fmla="*/ 0 h 11150"/>
                <a:gd name="T20" fmla="*/ 0 w 7325"/>
                <a:gd name="T21" fmla="*/ 0 h 11150"/>
                <a:gd name="T22" fmla="*/ 0 w 7325"/>
                <a:gd name="T23" fmla="*/ 0 h 11150"/>
                <a:gd name="T24" fmla="*/ 0 w 7325"/>
                <a:gd name="T25" fmla="*/ 0 h 11150"/>
                <a:gd name="T26" fmla="*/ 0 w 7325"/>
                <a:gd name="T27" fmla="*/ 0 h 11150"/>
                <a:gd name="T28" fmla="*/ 0 w 7325"/>
                <a:gd name="T29" fmla="*/ 0 h 11150"/>
                <a:gd name="T30" fmla="*/ 0 w 7325"/>
                <a:gd name="T31" fmla="*/ 0 h 11150"/>
                <a:gd name="T32" fmla="*/ 0 w 7325"/>
                <a:gd name="T33" fmla="*/ 0 h 11150"/>
                <a:gd name="T34" fmla="*/ 0 w 7325"/>
                <a:gd name="T35" fmla="*/ 0 h 11150"/>
                <a:gd name="T36" fmla="*/ 0 w 7325"/>
                <a:gd name="T37" fmla="*/ 0 h 11150"/>
                <a:gd name="T38" fmla="*/ 0 w 7325"/>
                <a:gd name="T39" fmla="*/ 0 h 11150"/>
                <a:gd name="T40" fmla="*/ 0 w 7325"/>
                <a:gd name="T41" fmla="*/ 0 h 11150"/>
                <a:gd name="T42" fmla="*/ 0 w 7325"/>
                <a:gd name="T43" fmla="*/ 0 h 11150"/>
                <a:gd name="T44" fmla="*/ 0 w 7325"/>
                <a:gd name="T45" fmla="*/ 0 h 11150"/>
                <a:gd name="T46" fmla="*/ 0 w 7325"/>
                <a:gd name="T47" fmla="*/ 0 h 11150"/>
                <a:gd name="T48" fmla="*/ 0 w 7325"/>
                <a:gd name="T49" fmla="*/ 0 h 11150"/>
                <a:gd name="T50" fmla="*/ 0 w 7325"/>
                <a:gd name="T51" fmla="*/ 0 h 11150"/>
                <a:gd name="T52" fmla="*/ 0 w 7325"/>
                <a:gd name="T53" fmla="*/ 0 h 11150"/>
                <a:gd name="T54" fmla="*/ 0 w 7325"/>
                <a:gd name="T55" fmla="*/ 0 h 11150"/>
                <a:gd name="T56" fmla="*/ 0 w 7325"/>
                <a:gd name="T57" fmla="*/ 0 h 11150"/>
                <a:gd name="T58" fmla="*/ 0 w 7325"/>
                <a:gd name="T59" fmla="*/ 0 h 11150"/>
                <a:gd name="T60" fmla="*/ 0 w 7325"/>
                <a:gd name="T61" fmla="*/ 0 h 11150"/>
                <a:gd name="T62" fmla="*/ 0 w 7325"/>
                <a:gd name="T63" fmla="*/ 0 h 11150"/>
                <a:gd name="T64" fmla="*/ 0 w 7325"/>
                <a:gd name="T65" fmla="*/ 0 h 11150"/>
                <a:gd name="T66" fmla="*/ 0 w 7325"/>
                <a:gd name="T67" fmla="*/ 0 h 11150"/>
                <a:gd name="T68" fmla="*/ 0 w 7325"/>
                <a:gd name="T69" fmla="*/ 0 h 11150"/>
                <a:gd name="T70" fmla="*/ 0 w 7325"/>
                <a:gd name="T71" fmla="*/ 0 h 11150"/>
                <a:gd name="T72" fmla="*/ 0 w 7325"/>
                <a:gd name="T73" fmla="*/ 0 h 11150"/>
                <a:gd name="T74" fmla="*/ 0 w 7325"/>
                <a:gd name="T75" fmla="*/ 0 h 11150"/>
                <a:gd name="T76" fmla="*/ 0 w 7325"/>
                <a:gd name="T77" fmla="*/ 0 h 11150"/>
                <a:gd name="T78" fmla="*/ 0 w 7325"/>
                <a:gd name="T79" fmla="*/ 0 h 11150"/>
                <a:gd name="T80" fmla="*/ 0 w 7325"/>
                <a:gd name="T81" fmla="*/ 0 h 11150"/>
                <a:gd name="T82" fmla="*/ 0 w 7325"/>
                <a:gd name="T83" fmla="*/ 0 h 11150"/>
                <a:gd name="T84" fmla="*/ 0 w 7325"/>
                <a:gd name="T85" fmla="*/ 0 h 11150"/>
                <a:gd name="T86" fmla="*/ 0 w 7325"/>
                <a:gd name="T87" fmla="*/ 0 h 11150"/>
                <a:gd name="T88" fmla="*/ 0 w 7325"/>
                <a:gd name="T89" fmla="*/ 0 h 11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25"/>
                <a:gd name="T136" fmla="*/ 0 h 11150"/>
                <a:gd name="T137" fmla="*/ 7325 w 7325"/>
                <a:gd name="T138" fmla="*/ 11150 h 111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25" h="11150">
                  <a:moveTo>
                    <a:pt x="7214" y="2556"/>
                  </a:moveTo>
                  <a:cubicBezTo>
                    <a:pt x="7228" y="2639"/>
                    <a:pt x="7242" y="2763"/>
                    <a:pt x="7242" y="2943"/>
                  </a:cubicBezTo>
                  <a:cubicBezTo>
                    <a:pt x="7242" y="3150"/>
                    <a:pt x="7242" y="3150"/>
                    <a:pt x="7242" y="3150"/>
                  </a:cubicBezTo>
                  <a:cubicBezTo>
                    <a:pt x="7242" y="3205"/>
                    <a:pt x="7242" y="3288"/>
                    <a:pt x="7228" y="3343"/>
                  </a:cubicBezTo>
                  <a:cubicBezTo>
                    <a:pt x="7228" y="3564"/>
                    <a:pt x="7228" y="3564"/>
                    <a:pt x="7228" y="3564"/>
                  </a:cubicBezTo>
                  <a:cubicBezTo>
                    <a:pt x="7228" y="3620"/>
                    <a:pt x="7228" y="3703"/>
                    <a:pt x="7228" y="3772"/>
                  </a:cubicBezTo>
                  <a:cubicBezTo>
                    <a:pt x="7228" y="3993"/>
                    <a:pt x="7228" y="3993"/>
                    <a:pt x="7228" y="3993"/>
                  </a:cubicBezTo>
                  <a:cubicBezTo>
                    <a:pt x="7228" y="4062"/>
                    <a:pt x="7228" y="4145"/>
                    <a:pt x="7214" y="4214"/>
                  </a:cubicBezTo>
                  <a:cubicBezTo>
                    <a:pt x="7214" y="4435"/>
                    <a:pt x="7214" y="4435"/>
                    <a:pt x="7214" y="4435"/>
                  </a:cubicBezTo>
                  <a:cubicBezTo>
                    <a:pt x="7214" y="4504"/>
                    <a:pt x="7214" y="4601"/>
                    <a:pt x="7200" y="4670"/>
                  </a:cubicBezTo>
                  <a:cubicBezTo>
                    <a:pt x="7200" y="4905"/>
                    <a:pt x="7200" y="4905"/>
                    <a:pt x="7200" y="4905"/>
                  </a:cubicBezTo>
                  <a:cubicBezTo>
                    <a:pt x="7187" y="4974"/>
                    <a:pt x="7187" y="5070"/>
                    <a:pt x="7187" y="5140"/>
                  </a:cubicBezTo>
                  <a:cubicBezTo>
                    <a:pt x="7173" y="5374"/>
                    <a:pt x="7173" y="5374"/>
                    <a:pt x="7173" y="5374"/>
                  </a:cubicBezTo>
                  <a:cubicBezTo>
                    <a:pt x="7173" y="5457"/>
                    <a:pt x="7159" y="5554"/>
                    <a:pt x="7159" y="5623"/>
                  </a:cubicBezTo>
                  <a:cubicBezTo>
                    <a:pt x="7145" y="5886"/>
                    <a:pt x="7145" y="5886"/>
                    <a:pt x="7145" y="5886"/>
                  </a:cubicBezTo>
                  <a:cubicBezTo>
                    <a:pt x="7131" y="5955"/>
                    <a:pt x="7131" y="6065"/>
                    <a:pt x="7117" y="6134"/>
                  </a:cubicBezTo>
                  <a:cubicBezTo>
                    <a:pt x="7104" y="6397"/>
                    <a:pt x="7104" y="6397"/>
                    <a:pt x="7104" y="6397"/>
                  </a:cubicBezTo>
                  <a:cubicBezTo>
                    <a:pt x="7090" y="6480"/>
                    <a:pt x="7076" y="6590"/>
                    <a:pt x="7076" y="6673"/>
                  </a:cubicBezTo>
                  <a:cubicBezTo>
                    <a:pt x="7048" y="6936"/>
                    <a:pt x="7048" y="6936"/>
                    <a:pt x="7048" y="6936"/>
                  </a:cubicBezTo>
                  <a:cubicBezTo>
                    <a:pt x="7035" y="7019"/>
                    <a:pt x="7021" y="7129"/>
                    <a:pt x="7021" y="7212"/>
                  </a:cubicBezTo>
                  <a:cubicBezTo>
                    <a:pt x="6979" y="7502"/>
                    <a:pt x="6979" y="7502"/>
                    <a:pt x="6979" y="7502"/>
                  </a:cubicBezTo>
                  <a:cubicBezTo>
                    <a:pt x="6965" y="7585"/>
                    <a:pt x="6952" y="7709"/>
                    <a:pt x="6952" y="7792"/>
                  </a:cubicBezTo>
                  <a:cubicBezTo>
                    <a:pt x="6924" y="8000"/>
                    <a:pt x="6924" y="8000"/>
                    <a:pt x="6924" y="8000"/>
                  </a:cubicBezTo>
                  <a:cubicBezTo>
                    <a:pt x="6910" y="8152"/>
                    <a:pt x="6910" y="8152"/>
                    <a:pt x="6910" y="8152"/>
                  </a:cubicBezTo>
                  <a:cubicBezTo>
                    <a:pt x="6910" y="8373"/>
                    <a:pt x="6910" y="8373"/>
                    <a:pt x="6910" y="8373"/>
                  </a:cubicBezTo>
                  <a:cubicBezTo>
                    <a:pt x="6896" y="8428"/>
                    <a:pt x="6896" y="8525"/>
                    <a:pt x="6896" y="8580"/>
                  </a:cubicBezTo>
                  <a:cubicBezTo>
                    <a:pt x="6896" y="8801"/>
                    <a:pt x="6896" y="8801"/>
                    <a:pt x="6896" y="8801"/>
                  </a:cubicBezTo>
                  <a:cubicBezTo>
                    <a:pt x="6883" y="8870"/>
                    <a:pt x="6883" y="8967"/>
                    <a:pt x="6869" y="9022"/>
                  </a:cubicBezTo>
                  <a:cubicBezTo>
                    <a:pt x="6855" y="9243"/>
                    <a:pt x="6855" y="9243"/>
                    <a:pt x="6855" y="9243"/>
                  </a:cubicBezTo>
                  <a:cubicBezTo>
                    <a:pt x="6841" y="9312"/>
                    <a:pt x="6827" y="9395"/>
                    <a:pt x="6813" y="9464"/>
                  </a:cubicBezTo>
                  <a:cubicBezTo>
                    <a:pt x="6758" y="9671"/>
                    <a:pt x="6758" y="9671"/>
                    <a:pt x="6758" y="9671"/>
                  </a:cubicBezTo>
                  <a:cubicBezTo>
                    <a:pt x="6731" y="9741"/>
                    <a:pt x="6689" y="9823"/>
                    <a:pt x="6661" y="9892"/>
                  </a:cubicBezTo>
                  <a:cubicBezTo>
                    <a:pt x="6565" y="10072"/>
                    <a:pt x="6565" y="10072"/>
                    <a:pt x="6565" y="10072"/>
                  </a:cubicBezTo>
                  <a:cubicBezTo>
                    <a:pt x="6496" y="10141"/>
                    <a:pt x="6413" y="10252"/>
                    <a:pt x="6357" y="10321"/>
                  </a:cubicBezTo>
                  <a:cubicBezTo>
                    <a:pt x="6219" y="10445"/>
                    <a:pt x="6219" y="10445"/>
                    <a:pt x="6219" y="10445"/>
                  </a:cubicBezTo>
                  <a:cubicBezTo>
                    <a:pt x="6039" y="10583"/>
                    <a:pt x="5998" y="10611"/>
                    <a:pt x="5777" y="10721"/>
                  </a:cubicBezTo>
                  <a:cubicBezTo>
                    <a:pt x="5639" y="10791"/>
                    <a:pt x="5639" y="10791"/>
                    <a:pt x="5639" y="10791"/>
                  </a:cubicBezTo>
                  <a:cubicBezTo>
                    <a:pt x="5293" y="10929"/>
                    <a:pt x="5017" y="11012"/>
                    <a:pt x="4492" y="11095"/>
                  </a:cubicBezTo>
                  <a:cubicBezTo>
                    <a:pt x="4340" y="11108"/>
                    <a:pt x="4340" y="11108"/>
                    <a:pt x="4340" y="11108"/>
                  </a:cubicBezTo>
                  <a:cubicBezTo>
                    <a:pt x="4298" y="11108"/>
                    <a:pt x="4229" y="11122"/>
                    <a:pt x="4187" y="11122"/>
                  </a:cubicBezTo>
                  <a:cubicBezTo>
                    <a:pt x="4035" y="11136"/>
                    <a:pt x="4035" y="11136"/>
                    <a:pt x="4035" y="11136"/>
                  </a:cubicBezTo>
                  <a:cubicBezTo>
                    <a:pt x="3994" y="11136"/>
                    <a:pt x="3939" y="11136"/>
                    <a:pt x="3897" y="11136"/>
                  </a:cubicBezTo>
                  <a:cubicBezTo>
                    <a:pt x="3759" y="11136"/>
                    <a:pt x="3759" y="11136"/>
                    <a:pt x="3759" y="11136"/>
                  </a:cubicBezTo>
                  <a:cubicBezTo>
                    <a:pt x="3718" y="11136"/>
                    <a:pt x="3662" y="11150"/>
                    <a:pt x="3621" y="11150"/>
                  </a:cubicBezTo>
                  <a:cubicBezTo>
                    <a:pt x="3483" y="11136"/>
                    <a:pt x="3483" y="11136"/>
                    <a:pt x="3483" y="11136"/>
                  </a:cubicBezTo>
                  <a:cubicBezTo>
                    <a:pt x="3441" y="11136"/>
                    <a:pt x="3386" y="11136"/>
                    <a:pt x="3344" y="11136"/>
                  </a:cubicBezTo>
                  <a:cubicBezTo>
                    <a:pt x="3206" y="11122"/>
                    <a:pt x="3206" y="11122"/>
                    <a:pt x="3206" y="11122"/>
                  </a:cubicBezTo>
                  <a:cubicBezTo>
                    <a:pt x="3165" y="11122"/>
                    <a:pt x="3109" y="11122"/>
                    <a:pt x="3068" y="11108"/>
                  </a:cubicBezTo>
                  <a:cubicBezTo>
                    <a:pt x="2916" y="11095"/>
                    <a:pt x="2916" y="11095"/>
                    <a:pt x="2916" y="11095"/>
                  </a:cubicBezTo>
                  <a:cubicBezTo>
                    <a:pt x="2875" y="11095"/>
                    <a:pt x="2819" y="11081"/>
                    <a:pt x="2778" y="11081"/>
                  </a:cubicBezTo>
                  <a:cubicBezTo>
                    <a:pt x="2626" y="11053"/>
                    <a:pt x="2626" y="11053"/>
                    <a:pt x="2626" y="11053"/>
                  </a:cubicBezTo>
                  <a:cubicBezTo>
                    <a:pt x="2584" y="11053"/>
                    <a:pt x="2515" y="11039"/>
                    <a:pt x="2474" y="11025"/>
                  </a:cubicBezTo>
                  <a:cubicBezTo>
                    <a:pt x="2322" y="10984"/>
                    <a:pt x="2322" y="10984"/>
                    <a:pt x="2322" y="10984"/>
                  </a:cubicBezTo>
                  <a:cubicBezTo>
                    <a:pt x="2266" y="10970"/>
                    <a:pt x="2197" y="10956"/>
                    <a:pt x="2156" y="10943"/>
                  </a:cubicBezTo>
                  <a:cubicBezTo>
                    <a:pt x="1976" y="10901"/>
                    <a:pt x="1976" y="10901"/>
                    <a:pt x="1976" y="10901"/>
                  </a:cubicBezTo>
                  <a:cubicBezTo>
                    <a:pt x="1921" y="10873"/>
                    <a:pt x="1852" y="10846"/>
                    <a:pt x="1797" y="10832"/>
                  </a:cubicBezTo>
                  <a:cubicBezTo>
                    <a:pt x="1617" y="10749"/>
                    <a:pt x="1617" y="10749"/>
                    <a:pt x="1617" y="10749"/>
                  </a:cubicBezTo>
                  <a:cubicBezTo>
                    <a:pt x="1562" y="10721"/>
                    <a:pt x="1479" y="10680"/>
                    <a:pt x="1423" y="10652"/>
                  </a:cubicBezTo>
                  <a:cubicBezTo>
                    <a:pt x="1244" y="10542"/>
                    <a:pt x="1244" y="10542"/>
                    <a:pt x="1244" y="10542"/>
                  </a:cubicBezTo>
                  <a:cubicBezTo>
                    <a:pt x="1036" y="10390"/>
                    <a:pt x="1023" y="10362"/>
                    <a:pt x="898" y="10238"/>
                  </a:cubicBezTo>
                  <a:cubicBezTo>
                    <a:pt x="774" y="10086"/>
                    <a:pt x="774" y="10086"/>
                    <a:pt x="774" y="10086"/>
                  </a:cubicBezTo>
                  <a:cubicBezTo>
                    <a:pt x="732" y="10003"/>
                    <a:pt x="663" y="9892"/>
                    <a:pt x="636" y="9823"/>
                  </a:cubicBezTo>
                  <a:cubicBezTo>
                    <a:pt x="553" y="9630"/>
                    <a:pt x="553" y="9630"/>
                    <a:pt x="553" y="9630"/>
                  </a:cubicBezTo>
                  <a:cubicBezTo>
                    <a:pt x="539" y="9547"/>
                    <a:pt x="511" y="9450"/>
                    <a:pt x="497" y="9381"/>
                  </a:cubicBezTo>
                  <a:cubicBezTo>
                    <a:pt x="470" y="9174"/>
                    <a:pt x="470" y="9174"/>
                    <a:pt x="470" y="9174"/>
                  </a:cubicBezTo>
                  <a:cubicBezTo>
                    <a:pt x="456" y="9105"/>
                    <a:pt x="442" y="9008"/>
                    <a:pt x="442" y="8939"/>
                  </a:cubicBezTo>
                  <a:cubicBezTo>
                    <a:pt x="428" y="8732"/>
                    <a:pt x="428" y="8732"/>
                    <a:pt x="428" y="8732"/>
                  </a:cubicBezTo>
                  <a:cubicBezTo>
                    <a:pt x="428" y="8663"/>
                    <a:pt x="428" y="8566"/>
                    <a:pt x="428" y="8511"/>
                  </a:cubicBezTo>
                  <a:cubicBezTo>
                    <a:pt x="414" y="8290"/>
                    <a:pt x="414" y="8290"/>
                    <a:pt x="414" y="8290"/>
                  </a:cubicBezTo>
                  <a:cubicBezTo>
                    <a:pt x="414" y="8221"/>
                    <a:pt x="414" y="8138"/>
                    <a:pt x="414" y="8069"/>
                  </a:cubicBezTo>
                  <a:cubicBezTo>
                    <a:pt x="387" y="7861"/>
                    <a:pt x="387" y="7861"/>
                    <a:pt x="387" y="7861"/>
                  </a:cubicBezTo>
                  <a:cubicBezTo>
                    <a:pt x="387" y="7779"/>
                    <a:pt x="387" y="7779"/>
                    <a:pt x="387" y="7779"/>
                  </a:cubicBezTo>
                  <a:cubicBezTo>
                    <a:pt x="345" y="7488"/>
                    <a:pt x="345" y="7488"/>
                    <a:pt x="345" y="7488"/>
                  </a:cubicBezTo>
                  <a:cubicBezTo>
                    <a:pt x="345" y="7406"/>
                    <a:pt x="332" y="7295"/>
                    <a:pt x="318" y="7212"/>
                  </a:cubicBezTo>
                  <a:cubicBezTo>
                    <a:pt x="290" y="6936"/>
                    <a:pt x="290" y="6936"/>
                    <a:pt x="290" y="6936"/>
                  </a:cubicBezTo>
                  <a:cubicBezTo>
                    <a:pt x="276" y="6853"/>
                    <a:pt x="262" y="6742"/>
                    <a:pt x="262" y="6659"/>
                  </a:cubicBezTo>
                  <a:cubicBezTo>
                    <a:pt x="235" y="6383"/>
                    <a:pt x="235" y="6383"/>
                    <a:pt x="235" y="6383"/>
                  </a:cubicBezTo>
                  <a:cubicBezTo>
                    <a:pt x="235" y="6314"/>
                    <a:pt x="221" y="6203"/>
                    <a:pt x="221" y="6121"/>
                  </a:cubicBezTo>
                  <a:cubicBezTo>
                    <a:pt x="193" y="5872"/>
                    <a:pt x="193" y="5872"/>
                    <a:pt x="193" y="5872"/>
                  </a:cubicBezTo>
                  <a:cubicBezTo>
                    <a:pt x="193" y="5789"/>
                    <a:pt x="179" y="5692"/>
                    <a:pt x="179" y="5623"/>
                  </a:cubicBezTo>
                  <a:cubicBezTo>
                    <a:pt x="166" y="5374"/>
                    <a:pt x="166" y="5374"/>
                    <a:pt x="166" y="5374"/>
                  </a:cubicBezTo>
                  <a:cubicBezTo>
                    <a:pt x="166" y="5292"/>
                    <a:pt x="152" y="5195"/>
                    <a:pt x="152" y="5126"/>
                  </a:cubicBezTo>
                  <a:cubicBezTo>
                    <a:pt x="138" y="4891"/>
                    <a:pt x="138" y="4891"/>
                    <a:pt x="138" y="4891"/>
                  </a:cubicBezTo>
                  <a:cubicBezTo>
                    <a:pt x="138" y="4822"/>
                    <a:pt x="138" y="4725"/>
                    <a:pt x="138" y="4656"/>
                  </a:cubicBezTo>
                  <a:cubicBezTo>
                    <a:pt x="124" y="4421"/>
                    <a:pt x="124" y="4421"/>
                    <a:pt x="124" y="4421"/>
                  </a:cubicBezTo>
                  <a:cubicBezTo>
                    <a:pt x="124" y="4352"/>
                    <a:pt x="124" y="4269"/>
                    <a:pt x="124" y="4200"/>
                  </a:cubicBezTo>
                  <a:cubicBezTo>
                    <a:pt x="110" y="3979"/>
                    <a:pt x="110" y="3979"/>
                    <a:pt x="110" y="3979"/>
                  </a:cubicBezTo>
                  <a:cubicBezTo>
                    <a:pt x="110" y="3910"/>
                    <a:pt x="110" y="3827"/>
                    <a:pt x="110" y="3758"/>
                  </a:cubicBezTo>
                  <a:cubicBezTo>
                    <a:pt x="110" y="3551"/>
                    <a:pt x="110" y="3551"/>
                    <a:pt x="110" y="3551"/>
                  </a:cubicBezTo>
                  <a:cubicBezTo>
                    <a:pt x="110" y="3482"/>
                    <a:pt x="110" y="3399"/>
                    <a:pt x="110" y="3343"/>
                  </a:cubicBezTo>
                  <a:cubicBezTo>
                    <a:pt x="110" y="3136"/>
                    <a:pt x="110" y="3136"/>
                    <a:pt x="110" y="3136"/>
                  </a:cubicBezTo>
                  <a:cubicBezTo>
                    <a:pt x="110" y="3067"/>
                    <a:pt x="110" y="2998"/>
                    <a:pt x="110" y="2929"/>
                  </a:cubicBezTo>
                  <a:cubicBezTo>
                    <a:pt x="110" y="2749"/>
                    <a:pt x="110" y="2749"/>
                    <a:pt x="110" y="2749"/>
                  </a:cubicBezTo>
                  <a:cubicBezTo>
                    <a:pt x="124" y="2680"/>
                    <a:pt x="124" y="2611"/>
                    <a:pt x="138" y="2542"/>
                  </a:cubicBezTo>
                  <a:cubicBezTo>
                    <a:pt x="166" y="2362"/>
                    <a:pt x="166" y="2362"/>
                    <a:pt x="166" y="2362"/>
                  </a:cubicBezTo>
                  <a:cubicBezTo>
                    <a:pt x="179" y="2307"/>
                    <a:pt x="193" y="2224"/>
                    <a:pt x="207" y="2169"/>
                  </a:cubicBezTo>
                  <a:cubicBezTo>
                    <a:pt x="262" y="1989"/>
                    <a:pt x="262" y="1989"/>
                    <a:pt x="262" y="1989"/>
                  </a:cubicBezTo>
                  <a:cubicBezTo>
                    <a:pt x="290" y="1934"/>
                    <a:pt x="318" y="1865"/>
                    <a:pt x="345" y="1810"/>
                  </a:cubicBezTo>
                  <a:cubicBezTo>
                    <a:pt x="428" y="1644"/>
                    <a:pt x="428" y="1644"/>
                    <a:pt x="428" y="1644"/>
                  </a:cubicBezTo>
                  <a:cubicBezTo>
                    <a:pt x="470" y="1589"/>
                    <a:pt x="511" y="1520"/>
                    <a:pt x="553" y="1464"/>
                  </a:cubicBezTo>
                  <a:cubicBezTo>
                    <a:pt x="663" y="1312"/>
                    <a:pt x="663" y="1312"/>
                    <a:pt x="663" y="1312"/>
                  </a:cubicBezTo>
                  <a:cubicBezTo>
                    <a:pt x="718" y="1257"/>
                    <a:pt x="788" y="1188"/>
                    <a:pt x="843" y="1133"/>
                  </a:cubicBezTo>
                  <a:cubicBezTo>
                    <a:pt x="981" y="1008"/>
                    <a:pt x="981" y="1008"/>
                    <a:pt x="981" y="1008"/>
                  </a:cubicBezTo>
                  <a:cubicBezTo>
                    <a:pt x="1064" y="953"/>
                    <a:pt x="1161" y="884"/>
                    <a:pt x="1257" y="829"/>
                  </a:cubicBezTo>
                  <a:cubicBezTo>
                    <a:pt x="1410" y="746"/>
                    <a:pt x="1410" y="746"/>
                    <a:pt x="1410" y="746"/>
                  </a:cubicBezTo>
                  <a:cubicBezTo>
                    <a:pt x="1520" y="691"/>
                    <a:pt x="1700" y="608"/>
                    <a:pt x="1907" y="539"/>
                  </a:cubicBezTo>
                  <a:cubicBezTo>
                    <a:pt x="2059" y="497"/>
                    <a:pt x="2059" y="497"/>
                    <a:pt x="2059" y="497"/>
                  </a:cubicBezTo>
                  <a:cubicBezTo>
                    <a:pt x="2294" y="428"/>
                    <a:pt x="2460" y="387"/>
                    <a:pt x="2764" y="345"/>
                  </a:cubicBezTo>
                  <a:cubicBezTo>
                    <a:pt x="2930" y="331"/>
                    <a:pt x="2930" y="331"/>
                    <a:pt x="2930" y="331"/>
                  </a:cubicBezTo>
                  <a:cubicBezTo>
                    <a:pt x="2985" y="318"/>
                    <a:pt x="3054" y="318"/>
                    <a:pt x="3096" y="318"/>
                  </a:cubicBezTo>
                  <a:cubicBezTo>
                    <a:pt x="3248" y="304"/>
                    <a:pt x="3248" y="304"/>
                    <a:pt x="3248" y="304"/>
                  </a:cubicBezTo>
                  <a:cubicBezTo>
                    <a:pt x="3303" y="304"/>
                    <a:pt x="3358" y="290"/>
                    <a:pt x="3414" y="290"/>
                  </a:cubicBezTo>
                  <a:cubicBezTo>
                    <a:pt x="3566" y="290"/>
                    <a:pt x="3566" y="290"/>
                    <a:pt x="3566" y="290"/>
                  </a:cubicBezTo>
                  <a:cubicBezTo>
                    <a:pt x="3607" y="290"/>
                    <a:pt x="3676" y="290"/>
                    <a:pt x="3718" y="290"/>
                  </a:cubicBezTo>
                  <a:cubicBezTo>
                    <a:pt x="3870" y="290"/>
                    <a:pt x="3870" y="290"/>
                    <a:pt x="3870" y="290"/>
                  </a:cubicBezTo>
                  <a:cubicBezTo>
                    <a:pt x="3925" y="290"/>
                    <a:pt x="3980" y="290"/>
                    <a:pt x="4022" y="304"/>
                  </a:cubicBezTo>
                  <a:cubicBezTo>
                    <a:pt x="4174" y="304"/>
                    <a:pt x="4174" y="304"/>
                    <a:pt x="4174" y="304"/>
                  </a:cubicBezTo>
                  <a:cubicBezTo>
                    <a:pt x="4229" y="318"/>
                    <a:pt x="4284" y="318"/>
                    <a:pt x="4326" y="318"/>
                  </a:cubicBezTo>
                  <a:cubicBezTo>
                    <a:pt x="4478" y="331"/>
                    <a:pt x="4478" y="331"/>
                    <a:pt x="4478" y="331"/>
                  </a:cubicBezTo>
                  <a:cubicBezTo>
                    <a:pt x="4533" y="345"/>
                    <a:pt x="4588" y="345"/>
                    <a:pt x="4644" y="359"/>
                  </a:cubicBezTo>
                  <a:cubicBezTo>
                    <a:pt x="4796" y="387"/>
                    <a:pt x="4796" y="387"/>
                    <a:pt x="4796" y="387"/>
                  </a:cubicBezTo>
                  <a:cubicBezTo>
                    <a:pt x="4837" y="387"/>
                    <a:pt x="4906" y="400"/>
                    <a:pt x="4961" y="414"/>
                  </a:cubicBezTo>
                  <a:cubicBezTo>
                    <a:pt x="5113" y="456"/>
                    <a:pt x="5113" y="456"/>
                    <a:pt x="5113" y="456"/>
                  </a:cubicBezTo>
                  <a:cubicBezTo>
                    <a:pt x="5169" y="470"/>
                    <a:pt x="5238" y="483"/>
                    <a:pt x="5293" y="497"/>
                  </a:cubicBezTo>
                  <a:cubicBezTo>
                    <a:pt x="5459" y="552"/>
                    <a:pt x="5459" y="552"/>
                    <a:pt x="5459" y="552"/>
                  </a:cubicBezTo>
                  <a:cubicBezTo>
                    <a:pt x="5556" y="580"/>
                    <a:pt x="5556" y="580"/>
                    <a:pt x="5556" y="580"/>
                  </a:cubicBezTo>
                  <a:cubicBezTo>
                    <a:pt x="5431" y="539"/>
                    <a:pt x="5431" y="539"/>
                    <a:pt x="5431" y="539"/>
                  </a:cubicBezTo>
                  <a:cubicBezTo>
                    <a:pt x="3607" y="0"/>
                    <a:pt x="0" y="318"/>
                    <a:pt x="1589" y="3302"/>
                  </a:cubicBezTo>
                  <a:cubicBezTo>
                    <a:pt x="1810" y="3716"/>
                    <a:pt x="1810" y="3716"/>
                    <a:pt x="2114" y="6521"/>
                  </a:cubicBezTo>
                  <a:cubicBezTo>
                    <a:pt x="2170" y="7157"/>
                    <a:pt x="2308" y="7792"/>
                    <a:pt x="2308" y="8442"/>
                  </a:cubicBezTo>
                  <a:cubicBezTo>
                    <a:pt x="2322" y="8773"/>
                    <a:pt x="2114" y="9077"/>
                    <a:pt x="2156" y="9409"/>
                  </a:cubicBezTo>
                  <a:cubicBezTo>
                    <a:pt x="2183" y="9685"/>
                    <a:pt x="2294" y="9810"/>
                    <a:pt x="2488" y="10058"/>
                  </a:cubicBezTo>
                  <a:cubicBezTo>
                    <a:pt x="3096" y="10763"/>
                    <a:pt x="6274" y="11122"/>
                    <a:pt x="6772" y="9423"/>
                  </a:cubicBezTo>
                  <a:cubicBezTo>
                    <a:pt x="6993" y="8677"/>
                    <a:pt x="7325" y="3288"/>
                    <a:pt x="7200" y="2473"/>
                  </a:cubicBezTo>
                  <a:cubicBezTo>
                    <a:pt x="7200" y="2501"/>
                    <a:pt x="7214" y="2528"/>
                    <a:pt x="7214" y="2556"/>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34" name="Freeform 42"/>
            <p:cNvSpPr>
              <a:spLocks noChangeAspect="1"/>
            </p:cNvSpPr>
            <p:nvPr/>
          </p:nvSpPr>
          <p:spPr bwMode="auto">
            <a:xfrm>
              <a:off x="953" y="1102"/>
              <a:ext cx="1371" cy="2622"/>
            </a:xfrm>
            <a:custGeom>
              <a:avLst/>
              <a:gdLst>
                <a:gd name="T0" fmla="*/ 0 w 7125"/>
                <a:gd name="T1" fmla="*/ 0 h 11608"/>
                <a:gd name="T2" fmla="*/ 0 w 7125"/>
                <a:gd name="T3" fmla="*/ 0 h 11608"/>
                <a:gd name="T4" fmla="*/ 0 w 7125"/>
                <a:gd name="T5" fmla="*/ 0 h 11608"/>
                <a:gd name="T6" fmla="*/ 0 w 7125"/>
                <a:gd name="T7" fmla="*/ 0 h 11608"/>
                <a:gd name="T8" fmla="*/ 0 w 7125"/>
                <a:gd name="T9" fmla="*/ 0 h 11608"/>
                <a:gd name="T10" fmla="*/ 0 w 7125"/>
                <a:gd name="T11" fmla="*/ 0 h 11608"/>
                <a:gd name="T12" fmla="*/ 0 w 7125"/>
                <a:gd name="T13" fmla="*/ 0 h 11608"/>
                <a:gd name="T14" fmla="*/ 0 w 7125"/>
                <a:gd name="T15" fmla="*/ 0 h 11608"/>
                <a:gd name="T16" fmla="*/ 0 w 7125"/>
                <a:gd name="T17" fmla="*/ 0 h 11608"/>
                <a:gd name="T18" fmla="*/ 0 w 7125"/>
                <a:gd name="T19" fmla="*/ 0 h 11608"/>
                <a:gd name="T20" fmla="*/ 0 w 7125"/>
                <a:gd name="T21" fmla="*/ 0 h 11608"/>
                <a:gd name="T22" fmla="*/ 0 w 7125"/>
                <a:gd name="T23" fmla="*/ 0 h 11608"/>
                <a:gd name="T24" fmla="*/ 0 w 7125"/>
                <a:gd name="T25" fmla="*/ 0 h 11608"/>
                <a:gd name="T26" fmla="*/ 0 w 7125"/>
                <a:gd name="T27" fmla="*/ 0 h 11608"/>
                <a:gd name="T28" fmla="*/ 0 w 7125"/>
                <a:gd name="T29" fmla="*/ 0 h 11608"/>
                <a:gd name="T30" fmla="*/ 0 w 7125"/>
                <a:gd name="T31" fmla="*/ 0 h 11608"/>
                <a:gd name="T32" fmla="*/ 0 w 7125"/>
                <a:gd name="T33" fmla="*/ 0 h 11608"/>
                <a:gd name="T34" fmla="*/ 0 w 7125"/>
                <a:gd name="T35" fmla="*/ 0 h 11608"/>
                <a:gd name="T36" fmla="*/ 0 w 7125"/>
                <a:gd name="T37" fmla="*/ 0 h 11608"/>
                <a:gd name="T38" fmla="*/ 0 w 7125"/>
                <a:gd name="T39" fmla="*/ 0 h 11608"/>
                <a:gd name="T40" fmla="*/ 0 w 7125"/>
                <a:gd name="T41" fmla="*/ 0 h 11608"/>
                <a:gd name="T42" fmla="*/ 0 w 7125"/>
                <a:gd name="T43" fmla="*/ 0 h 11608"/>
                <a:gd name="T44" fmla="*/ 0 w 7125"/>
                <a:gd name="T45" fmla="*/ 0 h 11608"/>
                <a:gd name="T46" fmla="*/ 0 w 7125"/>
                <a:gd name="T47" fmla="*/ 0 h 11608"/>
                <a:gd name="T48" fmla="*/ 0 w 7125"/>
                <a:gd name="T49" fmla="*/ 0 h 11608"/>
                <a:gd name="T50" fmla="*/ 0 w 7125"/>
                <a:gd name="T51" fmla="*/ 0 h 11608"/>
                <a:gd name="T52" fmla="*/ 0 w 7125"/>
                <a:gd name="T53" fmla="*/ 0 h 11608"/>
                <a:gd name="T54" fmla="*/ 0 w 7125"/>
                <a:gd name="T55" fmla="*/ 0 h 11608"/>
                <a:gd name="T56" fmla="*/ 0 w 7125"/>
                <a:gd name="T57" fmla="*/ 0 h 11608"/>
                <a:gd name="T58" fmla="*/ 0 w 7125"/>
                <a:gd name="T59" fmla="*/ 0 h 11608"/>
                <a:gd name="T60" fmla="*/ 0 w 7125"/>
                <a:gd name="T61" fmla="*/ 0 h 11608"/>
                <a:gd name="T62" fmla="*/ 0 w 7125"/>
                <a:gd name="T63" fmla="*/ 0 h 11608"/>
                <a:gd name="T64" fmla="*/ 0 w 7125"/>
                <a:gd name="T65" fmla="*/ 0 h 11608"/>
                <a:gd name="T66" fmla="*/ 0 w 7125"/>
                <a:gd name="T67" fmla="*/ 0 h 11608"/>
                <a:gd name="T68" fmla="*/ 0 w 7125"/>
                <a:gd name="T69" fmla="*/ 0 h 11608"/>
                <a:gd name="T70" fmla="*/ 0 w 7125"/>
                <a:gd name="T71" fmla="*/ 0 h 11608"/>
                <a:gd name="T72" fmla="*/ 0 w 7125"/>
                <a:gd name="T73" fmla="*/ 0 h 11608"/>
                <a:gd name="T74" fmla="*/ 0 w 7125"/>
                <a:gd name="T75" fmla="*/ 0 h 11608"/>
                <a:gd name="T76" fmla="*/ 0 w 7125"/>
                <a:gd name="T77" fmla="*/ 0 h 11608"/>
                <a:gd name="T78" fmla="*/ 0 w 7125"/>
                <a:gd name="T79" fmla="*/ 0 h 11608"/>
                <a:gd name="T80" fmla="*/ 0 w 7125"/>
                <a:gd name="T81" fmla="*/ 0 h 11608"/>
                <a:gd name="T82" fmla="*/ 0 w 7125"/>
                <a:gd name="T83" fmla="*/ 0 h 116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125"/>
                <a:gd name="T127" fmla="*/ 0 h 11608"/>
                <a:gd name="T128" fmla="*/ 7125 w 7125"/>
                <a:gd name="T129" fmla="*/ 11608 h 116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125" h="11608">
                  <a:moveTo>
                    <a:pt x="7112" y="3289"/>
                  </a:moveTo>
                  <a:cubicBezTo>
                    <a:pt x="7112" y="3441"/>
                    <a:pt x="7112" y="3579"/>
                    <a:pt x="7112" y="3717"/>
                  </a:cubicBezTo>
                  <a:cubicBezTo>
                    <a:pt x="7112" y="3938"/>
                    <a:pt x="7112" y="3938"/>
                    <a:pt x="7112" y="3938"/>
                  </a:cubicBezTo>
                  <a:cubicBezTo>
                    <a:pt x="7112" y="4007"/>
                    <a:pt x="7112" y="4090"/>
                    <a:pt x="7098" y="4159"/>
                  </a:cubicBezTo>
                  <a:cubicBezTo>
                    <a:pt x="7098" y="4381"/>
                    <a:pt x="7098" y="4381"/>
                    <a:pt x="7098" y="4381"/>
                  </a:cubicBezTo>
                  <a:cubicBezTo>
                    <a:pt x="7098" y="4450"/>
                    <a:pt x="7098" y="4546"/>
                    <a:pt x="7084" y="4615"/>
                  </a:cubicBezTo>
                  <a:cubicBezTo>
                    <a:pt x="7084" y="4850"/>
                    <a:pt x="7084" y="4850"/>
                    <a:pt x="7084" y="4850"/>
                  </a:cubicBezTo>
                  <a:cubicBezTo>
                    <a:pt x="7070" y="4920"/>
                    <a:pt x="7070" y="5016"/>
                    <a:pt x="7070" y="5085"/>
                  </a:cubicBezTo>
                  <a:cubicBezTo>
                    <a:pt x="7056" y="5320"/>
                    <a:pt x="7056" y="5320"/>
                    <a:pt x="7056" y="5320"/>
                  </a:cubicBezTo>
                  <a:cubicBezTo>
                    <a:pt x="7056" y="5403"/>
                    <a:pt x="7043" y="5500"/>
                    <a:pt x="7043" y="5569"/>
                  </a:cubicBezTo>
                  <a:cubicBezTo>
                    <a:pt x="7029" y="5832"/>
                    <a:pt x="7029" y="5832"/>
                    <a:pt x="7029" y="5832"/>
                  </a:cubicBezTo>
                  <a:cubicBezTo>
                    <a:pt x="7015" y="5901"/>
                    <a:pt x="7015" y="6011"/>
                    <a:pt x="7001" y="6080"/>
                  </a:cubicBezTo>
                  <a:cubicBezTo>
                    <a:pt x="6987" y="6343"/>
                    <a:pt x="6987" y="6343"/>
                    <a:pt x="6987" y="6343"/>
                  </a:cubicBezTo>
                  <a:cubicBezTo>
                    <a:pt x="6974" y="6426"/>
                    <a:pt x="6960" y="6536"/>
                    <a:pt x="6960" y="6619"/>
                  </a:cubicBezTo>
                  <a:cubicBezTo>
                    <a:pt x="6932" y="6882"/>
                    <a:pt x="6932" y="6882"/>
                    <a:pt x="6932" y="6882"/>
                  </a:cubicBezTo>
                  <a:cubicBezTo>
                    <a:pt x="6918" y="6965"/>
                    <a:pt x="6905" y="7075"/>
                    <a:pt x="6905" y="7158"/>
                  </a:cubicBezTo>
                  <a:cubicBezTo>
                    <a:pt x="6863" y="7448"/>
                    <a:pt x="6863" y="7448"/>
                    <a:pt x="6863" y="7448"/>
                  </a:cubicBezTo>
                  <a:cubicBezTo>
                    <a:pt x="6849" y="7531"/>
                    <a:pt x="6835" y="7656"/>
                    <a:pt x="6835" y="7739"/>
                  </a:cubicBezTo>
                  <a:cubicBezTo>
                    <a:pt x="6808" y="7946"/>
                    <a:pt x="6808" y="7946"/>
                    <a:pt x="6808" y="7946"/>
                  </a:cubicBezTo>
                  <a:cubicBezTo>
                    <a:pt x="6794" y="8098"/>
                    <a:pt x="6794" y="8098"/>
                    <a:pt x="6794" y="8098"/>
                  </a:cubicBezTo>
                  <a:cubicBezTo>
                    <a:pt x="6794" y="8319"/>
                    <a:pt x="6794" y="8319"/>
                    <a:pt x="6794" y="8319"/>
                  </a:cubicBezTo>
                  <a:cubicBezTo>
                    <a:pt x="6780" y="8374"/>
                    <a:pt x="6780" y="8471"/>
                    <a:pt x="6780" y="8526"/>
                  </a:cubicBezTo>
                  <a:cubicBezTo>
                    <a:pt x="6780" y="8748"/>
                    <a:pt x="6780" y="8748"/>
                    <a:pt x="6780" y="8748"/>
                  </a:cubicBezTo>
                  <a:cubicBezTo>
                    <a:pt x="6766" y="8817"/>
                    <a:pt x="6766" y="8913"/>
                    <a:pt x="6753" y="8969"/>
                  </a:cubicBezTo>
                  <a:cubicBezTo>
                    <a:pt x="6739" y="9190"/>
                    <a:pt x="6739" y="9190"/>
                    <a:pt x="6739" y="9190"/>
                  </a:cubicBezTo>
                  <a:cubicBezTo>
                    <a:pt x="6725" y="9259"/>
                    <a:pt x="6711" y="9342"/>
                    <a:pt x="6697" y="9411"/>
                  </a:cubicBezTo>
                  <a:cubicBezTo>
                    <a:pt x="6642" y="9618"/>
                    <a:pt x="6642" y="9618"/>
                    <a:pt x="6642" y="9618"/>
                  </a:cubicBezTo>
                  <a:cubicBezTo>
                    <a:pt x="6615" y="9687"/>
                    <a:pt x="6573" y="9770"/>
                    <a:pt x="6546" y="9839"/>
                  </a:cubicBezTo>
                  <a:cubicBezTo>
                    <a:pt x="6449" y="10019"/>
                    <a:pt x="6449" y="10019"/>
                    <a:pt x="6449" y="10019"/>
                  </a:cubicBezTo>
                  <a:cubicBezTo>
                    <a:pt x="6380" y="10088"/>
                    <a:pt x="6297" y="10199"/>
                    <a:pt x="6242" y="10268"/>
                  </a:cubicBezTo>
                  <a:cubicBezTo>
                    <a:pt x="6104" y="10392"/>
                    <a:pt x="6104" y="10392"/>
                    <a:pt x="6104" y="10392"/>
                  </a:cubicBezTo>
                  <a:cubicBezTo>
                    <a:pt x="5924" y="10530"/>
                    <a:pt x="5883" y="10558"/>
                    <a:pt x="5662" y="10668"/>
                  </a:cubicBezTo>
                  <a:cubicBezTo>
                    <a:pt x="5524" y="10738"/>
                    <a:pt x="5524" y="10738"/>
                    <a:pt x="5524" y="10738"/>
                  </a:cubicBezTo>
                  <a:cubicBezTo>
                    <a:pt x="5179" y="10876"/>
                    <a:pt x="4902" y="10959"/>
                    <a:pt x="4378" y="11042"/>
                  </a:cubicBezTo>
                  <a:cubicBezTo>
                    <a:pt x="4226" y="11055"/>
                    <a:pt x="4226" y="11055"/>
                    <a:pt x="4226" y="11055"/>
                  </a:cubicBezTo>
                  <a:cubicBezTo>
                    <a:pt x="4184" y="11055"/>
                    <a:pt x="4115" y="11069"/>
                    <a:pt x="4074" y="11069"/>
                  </a:cubicBezTo>
                  <a:cubicBezTo>
                    <a:pt x="3922" y="11083"/>
                    <a:pt x="3922" y="11083"/>
                    <a:pt x="3922" y="11083"/>
                  </a:cubicBezTo>
                  <a:cubicBezTo>
                    <a:pt x="3881" y="11083"/>
                    <a:pt x="3825" y="11083"/>
                    <a:pt x="3784" y="11083"/>
                  </a:cubicBezTo>
                  <a:cubicBezTo>
                    <a:pt x="3646" y="11083"/>
                    <a:pt x="3646" y="11083"/>
                    <a:pt x="3646" y="11083"/>
                  </a:cubicBezTo>
                  <a:cubicBezTo>
                    <a:pt x="3604" y="11083"/>
                    <a:pt x="3549" y="11097"/>
                    <a:pt x="3508" y="11097"/>
                  </a:cubicBezTo>
                  <a:cubicBezTo>
                    <a:pt x="3370" y="11083"/>
                    <a:pt x="3370" y="11083"/>
                    <a:pt x="3370" y="11083"/>
                  </a:cubicBezTo>
                  <a:cubicBezTo>
                    <a:pt x="3328" y="11083"/>
                    <a:pt x="3273" y="11083"/>
                    <a:pt x="3232" y="11083"/>
                  </a:cubicBezTo>
                  <a:cubicBezTo>
                    <a:pt x="3093" y="11069"/>
                    <a:pt x="3093" y="11069"/>
                    <a:pt x="3093" y="11069"/>
                  </a:cubicBezTo>
                  <a:cubicBezTo>
                    <a:pt x="3052" y="11069"/>
                    <a:pt x="2997" y="11069"/>
                    <a:pt x="2955" y="11055"/>
                  </a:cubicBezTo>
                  <a:cubicBezTo>
                    <a:pt x="2804" y="11042"/>
                    <a:pt x="2804" y="11042"/>
                    <a:pt x="2804" y="11042"/>
                  </a:cubicBezTo>
                  <a:cubicBezTo>
                    <a:pt x="2762" y="11042"/>
                    <a:pt x="2707" y="11028"/>
                    <a:pt x="2665" y="11028"/>
                  </a:cubicBezTo>
                  <a:cubicBezTo>
                    <a:pt x="2514" y="11000"/>
                    <a:pt x="2514" y="11000"/>
                    <a:pt x="2514" y="11000"/>
                  </a:cubicBezTo>
                  <a:cubicBezTo>
                    <a:pt x="2472" y="11000"/>
                    <a:pt x="2403" y="10986"/>
                    <a:pt x="2362" y="10972"/>
                  </a:cubicBezTo>
                  <a:cubicBezTo>
                    <a:pt x="2210" y="10931"/>
                    <a:pt x="2210" y="10931"/>
                    <a:pt x="2210" y="10931"/>
                  </a:cubicBezTo>
                  <a:cubicBezTo>
                    <a:pt x="2155" y="10917"/>
                    <a:pt x="2085" y="10903"/>
                    <a:pt x="2044" y="10890"/>
                  </a:cubicBezTo>
                  <a:cubicBezTo>
                    <a:pt x="1865" y="10848"/>
                    <a:pt x="1865" y="10848"/>
                    <a:pt x="1865" y="10848"/>
                  </a:cubicBezTo>
                  <a:cubicBezTo>
                    <a:pt x="1809" y="10820"/>
                    <a:pt x="1740" y="10793"/>
                    <a:pt x="1685" y="10779"/>
                  </a:cubicBezTo>
                  <a:cubicBezTo>
                    <a:pt x="1506" y="10696"/>
                    <a:pt x="1506" y="10696"/>
                    <a:pt x="1506" y="10696"/>
                  </a:cubicBezTo>
                  <a:cubicBezTo>
                    <a:pt x="1450" y="10668"/>
                    <a:pt x="1367" y="10627"/>
                    <a:pt x="1312" y="10599"/>
                  </a:cubicBezTo>
                  <a:cubicBezTo>
                    <a:pt x="1133" y="10489"/>
                    <a:pt x="1133" y="10489"/>
                    <a:pt x="1133" y="10489"/>
                  </a:cubicBezTo>
                  <a:cubicBezTo>
                    <a:pt x="926" y="10337"/>
                    <a:pt x="912" y="10309"/>
                    <a:pt x="788" y="10185"/>
                  </a:cubicBezTo>
                  <a:cubicBezTo>
                    <a:pt x="663" y="10033"/>
                    <a:pt x="663" y="10033"/>
                    <a:pt x="663" y="10033"/>
                  </a:cubicBezTo>
                  <a:cubicBezTo>
                    <a:pt x="622" y="9950"/>
                    <a:pt x="553" y="9839"/>
                    <a:pt x="525" y="9770"/>
                  </a:cubicBezTo>
                  <a:cubicBezTo>
                    <a:pt x="442" y="9577"/>
                    <a:pt x="442" y="9577"/>
                    <a:pt x="442" y="9577"/>
                  </a:cubicBezTo>
                  <a:cubicBezTo>
                    <a:pt x="429" y="9494"/>
                    <a:pt x="401" y="9397"/>
                    <a:pt x="387" y="9328"/>
                  </a:cubicBezTo>
                  <a:cubicBezTo>
                    <a:pt x="359" y="9121"/>
                    <a:pt x="359" y="9121"/>
                    <a:pt x="359" y="9121"/>
                  </a:cubicBezTo>
                  <a:cubicBezTo>
                    <a:pt x="346" y="9052"/>
                    <a:pt x="332" y="8955"/>
                    <a:pt x="332" y="8886"/>
                  </a:cubicBezTo>
                  <a:cubicBezTo>
                    <a:pt x="318" y="8678"/>
                    <a:pt x="318" y="8678"/>
                    <a:pt x="318" y="8678"/>
                  </a:cubicBezTo>
                  <a:cubicBezTo>
                    <a:pt x="318" y="8609"/>
                    <a:pt x="318" y="8513"/>
                    <a:pt x="318" y="8457"/>
                  </a:cubicBezTo>
                  <a:cubicBezTo>
                    <a:pt x="304" y="8236"/>
                    <a:pt x="304" y="8236"/>
                    <a:pt x="304" y="8236"/>
                  </a:cubicBezTo>
                  <a:cubicBezTo>
                    <a:pt x="304" y="8167"/>
                    <a:pt x="304" y="8084"/>
                    <a:pt x="304" y="8015"/>
                  </a:cubicBezTo>
                  <a:cubicBezTo>
                    <a:pt x="277" y="7808"/>
                    <a:pt x="277" y="7808"/>
                    <a:pt x="277" y="7808"/>
                  </a:cubicBezTo>
                  <a:cubicBezTo>
                    <a:pt x="277" y="7725"/>
                    <a:pt x="277" y="7725"/>
                    <a:pt x="277" y="7725"/>
                  </a:cubicBezTo>
                  <a:cubicBezTo>
                    <a:pt x="235" y="7435"/>
                    <a:pt x="235" y="7435"/>
                    <a:pt x="235" y="7435"/>
                  </a:cubicBezTo>
                  <a:cubicBezTo>
                    <a:pt x="235" y="7352"/>
                    <a:pt x="221" y="7241"/>
                    <a:pt x="208" y="7158"/>
                  </a:cubicBezTo>
                  <a:cubicBezTo>
                    <a:pt x="180" y="6882"/>
                    <a:pt x="180" y="6882"/>
                    <a:pt x="180" y="6882"/>
                  </a:cubicBezTo>
                  <a:cubicBezTo>
                    <a:pt x="166" y="6799"/>
                    <a:pt x="152" y="6688"/>
                    <a:pt x="152" y="6605"/>
                  </a:cubicBezTo>
                  <a:cubicBezTo>
                    <a:pt x="125" y="6329"/>
                    <a:pt x="125" y="6329"/>
                    <a:pt x="125" y="6329"/>
                  </a:cubicBezTo>
                  <a:cubicBezTo>
                    <a:pt x="125" y="6260"/>
                    <a:pt x="111" y="6149"/>
                    <a:pt x="111" y="6067"/>
                  </a:cubicBezTo>
                  <a:cubicBezTo>
                    <a:pt x="83" y="5818"/>
                    <a:pt x="83" y="5818"/>
                    <a:pt x="83" y="5818"/>
                  </a:cubicBezTo>
                  <a:cubicBezTo>
                    <a:pt x="83" y="5735"/>
                    <a:pt x="70" y="5638"/>
                    <a:pt x="70" y="5569"/>
                  </a:cubicBezTo>
                  <a:cubicBezTo>
                    <a:pt x="56" y="5320"/>
                    <a:pt x="56" y="5320"/>
                    <a:pt x="56" y="5320"/>
                  </a:cubicBezTo>
                  <a:cubicBezTo>
                    <a:pt x="56" y="5237"/>
                    <a:pt x="42" y="5141"/>
                    <a:pt x="42" y="5072"/>
                  </a:cubicBezTo>
                  <a:cubicBezTo>
                    <a:pt x="28" y="4837"/>
                    <a:pt x="28" y="4837"/>
                    <a:pt x="28" y="4837"/>
                  </a:cubicBezTo>
                  <a:cubicBezTo>
                    <a:pt x="28" y="4768"/>
                    <a:pt x="28" y="4671"/>
                    <a:pt x="28" y="4602"/>
                  </a:cubicBezTo>
                  <a:cubicBezTo>
                    <a:pt x="14" y="4367"/>
                    <a:pt x="14" y="4367"/>
                    <a:pt x="14" y="4367"/>
                  </a:cubicBezTo>
                  <a:cubicBezTo>
                    <a:pt x="14" y="4298"/>
                    <a:pt x="14" y="4215"/>
                    <a:pt x="14" y="4146"/>
                  </a:cubicBezTo>
                  <a:cubicBezTo>
                    <a:pt x="0" y="3925"/>
                    <a:pt x="0" y="3925"/>
                    <a:pt x="0" y="3925"/>
                  </a:cubicBezTo>
                  <a:cubicBezTo>
                    <a:pt x="0" y="3855"/>
                    <a:pt x="0" y="3773"/>
                    <a:pt x="0" y="3703"/>
                  </a:cubicBezTo>
                  <a:cubicBezTo>
                    <a:pt x="0" y="3496"/>
                    <a:pt x="0" y="3496"/>
                    <a:pt x="0" y="3496"/>
                  </a:cubicBezTo>
                  <a:cubicBezTo>
                    <a:pt x="0" y="3427"/>
                    <a:pt x="0" y="3344"/>
                    <a:pt x="0" y="3289"/>
                  </a:cubicBezTo>
                  <a:cubicBezTo>
                    <a:pt x="0" y="3082"/>
                    <a:pt x="0" y="3082"/>
                    <a:pt x="0" y="3082"/>
                  </a:cubicBezTo>
                  <a:cubicBezTo>
                    <a:pt x="0" y="3012"/>
                    <a:pt x="0" y="2943"/>
                    <a:pt x="0" y="2874"/>
                  </a:cubicBezTo>
                  <a:cubicBezTo>
                    <a:pt x="0" y="2695"/>
                    <a:pt x="0" y="2695"/>
                    <a:pt x="0" y="2695"/>
                  </a:cubicBezTo>
                  <a:cubicBezTo>
                    <a:pt x="14" y="2625"/>
                    <a:pt x="14" y="2556"/>
                    <a:pt x="28" y="2487"/>
                  </a:cubicBezTo>
                  <a:cubicBezTo>
                    <a:pt x="56" y="2308"/>
                    <a:pt x="56" y="2308"/>
                    <a:pt x="56" y="2308"/>
                  </a:cubicBezTo>
                  <a:cubicBezTo>
                    <a:pt x="70" y="2252"/>
                    <a:pt x="83" y="2169"/>
                    <a:pt x="97" y="2114"/>
                  </a:cubicBezTo>
                  <a:cubicBezTo>
                    <a:pt x="152" y="1935"/>
                    <a:pt x="152" y="1935"/>
                    <a:pt x="152" y="1935"/>
                  </a:cubicBezTo>
                  <a:cubicBezTo>
                    <a:pt x="180" y="1879"/>
                    <a:pt x="208" y="1810"/>
                    <a:pt x="235" y="1755"/>
                  </a:cubicBezTo>
                  <a:cubicBezTo>
                    <a:pt x="318" y="1589"/>
                    <a:pt x="318" y="1589"/>
                    <a:pt x="318" y="1589"/>
                  </a:cubicBezTo>
                  <a:cubicBezTo>
                    <a:pt x="359" y="1534"/>
                    <a:pt x="401" y="1465"/>
                    <a:pt x="442" y="1409"/>
                  </a:cubicBezTo>
                  <a:cubicBezTo>
                    <a:pt x="553" y="1257"/>
                    <a:pt x="553" y="1257"/>
                    <a:pt x="553" y="1257"/>
                  </a:cubicBezTo>
                  <a:cubicBezTo>
                    <a:pt x="608" y="1202"/>
                    <a:pt x="677" y="1133"/>
                    <a:pt x="732" y="1078"/>
                  </a:cubicBezTo>
                  <a:cubicBezTo>
                    <a:pt x="870" y="953"/>
                    <a:pt x="870" y="953"/>
                    <a:pt x="870" y="953"/>
                  </a:cubicBezTo>
                  <a:cubicBezTo>
                    <a:pt x="953" y="898"/>
                    <a:pt x="1050" y="829"/>
                    <a:pt x="1147" y="774"/>
                  </a:cubicBezTo>
                  <a:cubicBezTo>
                    <a:pt x="1298" y="691"/>
                    <a:pt x="1298" y="691"/>
                    <a:pt x="1298" y="691"/>
                  </a:cubicBezTo>
                  <a:cubicBezTo>
                    <a:pt x="1409" y="635"/>
                    <a:pt x="1588" y="553"/>
                    <a:pt x="1796" y="483"/>
                  </a:cubicBezTo>
                  <a:cubicBezTo>
                    <a:pt x="1947" y="442"/>
                    <a:pt x="1947" y="442"/>
                    <a:pt x="1947" y="442"/>
                  </a:cubicBezTo>
                  <a:cubicBezTo>
                    <a:pt x="2182" y="373"/>
                    <a:pt x="2348" y="331"/>
                    <a:pt x="2652" y="290"/>
                  </a:cubicBezTo>
                  <a:cubicBezTo>
                    <a:pt x="2817" y="276"/>
                    <a:pt x="2817" y="276"/>
                    <a:pt x="2817" y="276"/>
                  </a:cubicBezTo>
                  <a:cubicBezTo>
                    <a:pt x="2873" y="262"/>
                    <a:pt x="2942" y="262"/>
                    <a:pt x="2983" y="262"/>
                  </a:cubicBezTo>
                  <a:cubicBezTo>
                    <a:pt x="3135" y="249"/>
                    <a:pt x="3135" y="249"/>
                    <a:pt x="3135" y="249"/>
                  </a:cubicBezTo>
                  <a:cubicBezTo>
                    <a:pt x="3190" y="249"/>
                    <a:pt x="3245" y="235"/>
                    <a:pt x="3301" y="235"/>
                  </a:cubicBezTo>
                  <a:cubicBezTo>
                    <a:pt x="3453" y="235"/>
                    <a:pt x="3453" y="235"/>
                    <a:pt x="3453" y="235"/>
                  </a:cubicBezTo>
                  <a:cubicBezTo>
                    <a:pt x="3494" y="235"/>
                    <a:pt x="3563" y="235"/>
                    <a:pt x="3604" y="235"/>
                  </a:cubicBezTo>
                  <a:cubicBezTo>
                    <a:pt x="3756" y="235"/>
                    <a:pt x="3756" y="235"/>
                    <a:pt x="3756" y="235"/>
                  </a:cubicBezTo>
                  <a:cubicBezTo>
                    <a:pt x="3812" y="235"/>
                    <a:pt x="3867" y="235"/>
                    <a:pt x="3908" y="249"/>
                  </a:cubicBezTo>
                  <a:cubicBezTo>
                    <a:pt x="4060" y="249"/>
                    <a:pt x="4060" y="249"/>
                    <a:pt x="4060" y="249"/>
                  </a:cubicBezTo>
                  <a:cubicBezTo>
                    <a:pt x="4115" y="262"/>
                    <a:pt x="4171" y="262"/>
                    <a:pt x="4212" y="262"/>
                  </a:cubicBezTo>
                  <a:cubicBezTo>
                    <a:pt x="4364" y="276"/>
                    <a:pt x="4364" y="276"/>
                    <a:pt x="4364" y="276"/>
                  </a:cubicBezTo>
                  <a:cubicBezTo>
                    <a:pt x="4419" y="290"/>
                    <a:pt x="4474" y="290"/>
                    <a:pt x="4530" y="304"/>
                  </a:cubicBezTo>
                  <a:cubicBezTo>
                    <a:pt x="4681" y="331"/>
                    <a:pt x="4681" y="331"/>
                    <a:pt x="4681" y="331"/>
                  </a:cubicBezTo>
                  <a:cubicBezTo>
                    <a:pt x="4737" y="331"/>
                    <a:pt x="4737" y="331"/>
                    <a:pt x="4737" y="331"/>
                  </a:cubicBezTo>
                  <a:cubicBezTo>
                    <a:pt x="4571" y="304"/>
                    <a:pt x="4571" y="304"/>
                    <a:pt x="4571" y="304"/>
                  </a:cubicBezTo>
                  <a:cubicBezTo>
                    <a:pt x="3825" y="207"/>
                    <a:pt x="1367" y="0"/>
                    <a:pt x="967" y="1617"/>
                  </a:cubicBezTo>
                  <a:cubicBezTo>
                    <a:pt x="815" y="2225"/>
                    <a:pt x="1202" y="3012"/>
                    <a:pt x="1423" y="3427"/>
                  </a:cubicBezTo>
                  <a:cubicBezTo>
                    <a:pt x="1547" y="3703"/>
                    <a:pt x="1547" y="3703"/>
                    <a:pt x="1671" y="5279"/>
                  </a:cubicBezTo>
                  <a:cubicBezTo>
                    <a:pt x="1754" y="6301"/>
                    <a:pt x="1947" y="7324"/>
                    <a:pt x="1989" y="8361"/>
                  </a:cubicBezTo>
                  <a:cubicBezTo>
                    <a:pt x="2003" y="8692"/>
                    <a:pt x="1796" y="8996"/>
                    <a:pt x="1837" y="9328"/>
                  </a:cubicBezTo>
                  <a:cubicBezTo>
                    <a:pt x="1892" y="9673"/>
                    <a:pt x="2113" y="9922"/>
                    <a:pt x="2155" y="9977"/>
                  </a:cubicBezTo>
                  <a:cubicBezTo>
                    <a:pt x="2748" y="10613"/>
                    <a:pt x="6670" y="11608"/>
                    <a:pt x="6780" y="8595"/>
                  </a:cubicBezTo>
                  <a:cubicBezTo>
                    <a:pt x="6849" y="6799"/>
                    <a:pt x="7112" y="5016"/>
                    <a:pt x="7125" y="3206"/>
                  </a:cubicBezTo>
                  <a:cubicBezTo>
                    <a:pt x="7112" y="3234"/>
                    <a:pt x="7112" y="3275"/>
                    <a:pt x="7112" y="3289"/>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35" name="Freeform 43"/>
            <p:cNvSpPr>
              <a:spLocks noChangeAspect="1"/>
            </p:cNvSpPr>
            <p:nvPr/>
          </p:nvSpPr>
          <p:spPr bwMode="auto">
            <a:xfrm>
              <a:off x="953" y="1156"/>
              <a:ext cx="1297" cy="2481"/>
            </a:xfrm>
            <a:custGeom>
              <a:avLst/>
              <a:gdLst>
                <a:gd name="T0" fmla="*/ 0 w 6742"/>
                <a:gd name="T1" fmla="*/ 0 h 10984"/>
                <a:gd name="T2" fmla="*/ 0 w 6742"/>
                <a:gd name="T3" fmla="*/ 0 h 10984"/>
                <a:gd name="T4" fmla="*/ 0 w 6742"/>
                <a:gd name="T5" fmla="*/ 0 h 10984"/>
                <a:gd name="T6" fmla="*/ 0 w 6742"/>
                <a:gd name="T7" fmla="*/ 0 h 10984"/>
                <a:gd name="T8" fmla="*/ 0 w 6742"/>
                <a:gd name="T9" fmla="*/ 0 h 10984"/>
                <a:gd name="T10" fmla="*/ 0 w 6742"/>
                <a:gd name="T11" fmla="*/ 0 h 10984"/>
                <a:gd name="T12" fmla="*/ 0 w 6742"/>
                <a:gd name="T13" fmla="*/ 0 h 10984"/>
                <a:gd name="T14" fmla="*/ 0 w 6742"/>
                <a:gd name="T15" fmla="*/ 0 h 10984"/>
                <a:gd name="T16" fmla="*/ 0 w 6742"/>
                <a:gd name="T17" fmla="*/ 0 h 10984"/>
                <a:gd name="T18" fmla="*/ 0 w 6742"/>
                <a:gd name="T19" fmla="*/ 0 h 10984"/>
                <a:gd name="T20" fmla="*/ 0 w 6742"/>
                <a:gd name="T21" fmla="*/ 0 h 10984"/>
                <a:gd name="T22" fmla="*/ 0 w 6742"/>
                <a:gd name="T23" fmla="*/ 0 h 10984"/>
                <a:gd name="T24" fmla="*/ 0 w 6742"/>
                <a:gd name="T25" fmla="*/ 0 h 10984"/>
                <a:gd name="T26" fmla="*/ 0 w 6742"/>
                <a:gd name="T27" fmla="*/ 0 h 10984"/>
                <a:gd name="T28" fmla="*/ 0 w 6742"/>
                <a:gd name="T29" fmla="*/ 0 h 10984"/>
                <a:gd name="T30" fmla="*/ 0 w 6742"/>
                <a:gd name="T31" fmla="*/ 0 h 10984"/>
                <a:gd name="T32" fmla="*/ 0 w 6742"/>
                <a:gd name="T33" fmla="*/ 0 h 10984"/>
                <a:gd name="T34" fmla="*/ 0 w 6742"/>
                <a:gd name="T35" fmla="*/ 0 h 10984"/>
                <a:gd name="T36" fmla="*/ 0 w 6742"/>
                <a:gd name="T37" fmla="*/ 0 h 10984"/>
                <a:gd name="T38" fmla="*/ 0 w 6742"/>
                <a:gd name="T39" fmla="*/ 0 h 10984"/>
                <a:gd name="T40" fmla="*/ 0 w 6742"/>
                <a:gd name="T41" fmla="*/ 0 h 10984"/>
                <a:gd name="T42" fmla="*/ 0 w 6742"/>
                <a:gd name="T43" fmla="*/ 0 h 10984"/>
                <a:gd name="T44" fmla="*/ 0 w 6742"/>
                <a:gd name="T45" fmla="*/ 0 h 10984"/>
                <a:gd name="T46" fmla="*/ 0 w 6742"/>
                <a:gd name="T47" fmla="*/ 0 h 10984"/>
                <a:gd name="T48" fmla="*/ 0 w 6742"/>
                <a:gd name="T49" fmla="*/ 0 h 10984"/>
                <a:gd name="T50" fmla="*/ 0 w 6742"/>
                <a:gd name="T51" fmla="*/ 0 h 10984"/>
                <a:gd name="T52" fmla="*/ 0 w 6742"/>
                <a:gd name="T53" fmla="*/ 0 h 10984"/>
                <a:gd name="T54" fmla="*/ 0 w 6742"/>
                <a:gd name="T55" fmla="*/ 0 h 10984"/>
                <a:gd name="T56" fmla="*/ 0 w 6742"/>
                <a:gd name="T57" fmla="*/ 0 h 10984"/>
                <a:gd name="T58" fmla="*/ 0 w 6742"/>
                <a:gd name="T59" fmla="*/ 0 h 10984"/>
                <a:gd name="T60" fmla="*/ 0 w 6742"/>
                <a:gd name="T61" fmla="*/ 0 h 10984"/>
                <a:gd name="T62" fmla="*/ 0 w 6742"/>
                <a:gd name="T63" fmla="*/ 0 h 10984"/>
                <a:gd name="T64" fmla="*/ 0 w 6742"/>
                <a:gd name="T65" fmla="*/ 0 h 10984"/>
                <a:gd name="T66" fmla="*/ 0 w 6742"/>
                <a:gd name="T67" fmla="*/ 0 h 10984"/>
                <a:gd name="T68" fmla="*/ 0 w 6742"/>
                <a:gd name="T69" fmla="*/ 0 h 10984"/>
                <a:gd name="T70" fmla="*/ 0 w 6742"/>
                <a:gd name="T71" fmla="*/ 0 h 10984"/>
                <a:gd name="T72" fmla="*/ 0 w 6742"/>
                <a:gd name="T73" fmla="*/ 0 h 10984"/>
                <a:gd name="T74" fmla="*/ 0 w 6742"/>
                <a:gd name="T75" fmla="*/ 0 h 10984"/>
                <a:gd name="T76" fmla="*/ 0 w 6742"/>
                <a:gd name="T77" fmla="*/ 0 h 10984"/>
                <a:gd name="T78" fmla="*/ 0 w 6742"/>
                <a:gd name="T79" fmla="*/ 0 h 10984"/>
                <a:gd name="T80" fmla="*/ 0 w 6742"/>
                <a:gd name="T81" fmla="*/ 0 h 10984"/>
                <a:gd name="T82" fmla="*/ 0 w 6742"/>
                <a:gd name="T83" fmla="*/ 0 h 10984"/>
                <a:gd name="T84" fmla="*/ 0 w 6742"/>
                <a:gd name="T85" fmla="*/ 0 h 10984"/>
                <a:gd name="T86" fmla="*/ 0 w 6742"/>
                <a:gd name="T87" fmla="*/ 0 h 10984"/>
                <a:gd name="T88" fmla="*/ 0 w 6742"/>
                <a:gd name="T89" fmla="*/ 0 h 10984"/>
                <a:gd name="T90" fmla="*/ 0 w 6742"/>
                <a:gd name="T91" fmla="*/ 0 h 10984"/>
                <a:gd name="T92" fmla="*/ 0 w 6742"/>
                <a:gd name="T93" fmla="*/ 0 h 109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742"/>
                <a:gd name="T142" fmla="*/ 0 h 10984"/>
                <a:gd name="T143" fmla="*/ 6742 w 6742"/>
                <a:gd name="T144" fmla="*/ 10984 h 109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742" h="10984">
                  <a:moveTo>
                    <a:pt x="6701" y="9174"/>
                  </a:moveTo>
                  <a:cubicBezTo>
                    <a:pt x="6632" y="9423"/>
                    <a:pt x="6618" y="9450"/>
                    <a:pt x="6549" y="9602"/>
                  </a:cubicBezTo>
                  <a:cubicBezTo>
                    <a:pt x="6452" y="9782"/>
                    <a:pt x="6452" y="9782"/>
                    <a:pt x="6452" y="9782"/>
                  </a:cubicBezTo>
                  <a:cubicBezTo>
                    <a:pt x="6383" y="9851"/>
                    <a:pt x="6300" y="9961"/>
                    <a:pt x="6245" y="10031"/>
                  </a:cubicBezTo>
                  <a:cubicBezTo>
                    <a:pt x="6107" y="10155"/>
                    <a:pt x="6107" y="10155"/>
                    <a:pt x="6107" y="10155"/>
                  </a:cubicBezTo>
                  <a:cubicBezTo>
                    <a:pt x="5927" y="10293"/>
                    <a:pt x="5886" y="10321"/>
                    <a:pt x="5665" y="10431"/>
                  </a:cubicBezTo>
                  <a:cubicBezTo>
                    <a:pt x="5526" y="10500"/>
                    <a:pt x="5526" y="10500"/>
                    <a:pt x="5526" y="10500"/>
                  </a:cubicBezTo>
                  <a:cubicBezTo>
                    <a:pt x="5181" y="10638"/>
                    <a:pt x="4905" y="10721"/>
                    <a:pt x="4380" y="10804"/>
                  </a:cubicBezTo>
                  <a:cubicBezTo>
                    <a:pt x="4228" y="10818"/>
                    <a:pt x="4228" y="10818"/>
                    <a:pt x="4228" y="10818"/>
                  </a:cubicBezTo>
                  <a:cubicBezTo>
                    <a:pt x="4186" y="10818"/>
                    <a:pt x="4117" y="10832"/>
                    <a:pt x="4076" y="10832"/>
                  </a:cubicBezTo>
                  <a:cubicBezTo>
                    <a:pt x="3924" y="10846"/>
                    <a:pt x="3924" y="10846"/>
                    <a:pt x="3924" y="10846"/>
                  </a:cubicBezTo>
                  <a:cubicBezTo>
                    <a:pt x="3882" y="10846"/>
                    <a:pt x="3827" y="10846"/>
                    <a:pt x="3786" y="10846"/>
                  </a:cubicBezTo>
                  <a:cubicBezTo>
                    <a:pt x="3648" y="10846"/>
                    <a:pt x="3648" y="10846"/>
                    <a:pt x="3648" y="10846"/>
                  </a:cubicBezTo>
                  <a:cubicBezTo>
                    <a:pt x="3606" y="10846"/>
                    <a:pt x="3551" y="10859"/>
                    <a:pt x="3509" y="10859"/>
                  </a:cubicBezTo>
                  <a:cubicBezTo>
                    <a:pt x="3371" y="10846"/>
                    <a:pt x="3371" y="10846"/>
                    <a:pt x="3371" y="10846"/>
                  </a:cubicBezTo>
                  <a:cubicBezTo>
                    <a:pt x="3330" y="10846"/>
                    <a:pt x="3275" y="10846"/>
                    <a:pt x="3233" y="10846"/>
                  </a:cubicBezTo>
                  <a:cubicBezTo>
                    <a:pt x="3095" y="10832"/>
                    <a:pt x="3095" y="10832"/>
                    <a:pt x="3095" y="10832"/>
                  </a:cubicBezTo>
                  <a:cubicBezTo>
                    <a:pt x="3054" y="10832"/>
                    <a:pt x="2998" y="10832"/>
                    <a:pt x="2957" y="10818"/>
                  </a:cubicBezTo>
                  <a:cubicBezTo>
                    <a:pt x="2805" y="10804"/>
                    <a:pt x="2805" y="10804"/>
                    <a:pt x="2805" y="10804"/>
                  </a:cubicBezTo>
                  <a:cubicBezTo>
                    <a:pt x="2763" y="10804"/>
                    <a:pt x="2708" y="10790"/>
                    <a:pt x="2667" y="10790"/>
                  </a:cubicBezTo>
                  <a:cubicBezTo>
                    <a:pt x="2515" y="10763"/>
                    <a:pt x="2515" y="10763"/>
                    <a:pt x="2515" y="10763"/>
                  </a:cubicBezTo>
                  <a:cubicBezTo>
                    <a:pt x="2473" y="10763"/>
                    <a:pt x="2404" y="10749"/>
                    <a:pt x="2363" y="10735"/>
                  </a:cubicBezTo>
                  <a:cubicBezTo>
                    <a:pt x="2211" y="10694"/>
                    <a:pt x="2211" y="10694"/>
                    <a:pt x="2211" y="10694"/>
                  </a:cubicBezTo>
                  <a:cubicBezTo>
                    <a:pt x="2156" y="10680"/>
                    <a:pt x="2087" y="10666"/>
                    <a:pt x="2045" y="10652"/>
                  </a:cubicBezTo>
                  <a:cubicBezTo>
                    <a:pt x="1865" y="10611"/>
                    <a:pt x="1865" y="10611"/>
                    <a:pt x="1865" y="10611"/>
                  </a:cubicBezTo>
                  <a:cubicBezTo>
                    <a:pt x="1810" y="10583"/>
                    <a:pt x="1741" y="10556"/>
                    <a:pt x="1686" y="10542"/>
                  </a:cubicBezTo>
                  <a:cubicBezTo>
                    <a:pt x="1506" y="10459"/>
                    <a:pt x="1506" y="10459"/>
                    <a:pt x="1506" y="10459"/>
                  </a:cubicBezTo>
                  <a:cubicBezTo>
                    <a:pt x="1451" y="10431"/>
                    <a:pt x="1368" y="10390"/>
                    <a:pt x="1313" y="10362"/>
                  </a:cubicBezTo>
                  <a:cubicBezTo>
                    <a:pt x="1133" y="10252"/>
                    <a:pt x="1133" y="10252"/>
                    <a:pt x="1133" y="10252"/>
                  </a:cubicBezTo>
                  <a:cubicBezTo>
                    <a:pt x="926" y="10100"/>
                    <a:pt x="912" y="10072"/>
                    <a:pt x="788" y="9948"/>
                  </a:cubicBezTo>
                  <a:cubicBezTo>
                    <a:pt x="664" y="9796"/>
                    <a:pt x="664" y="9796"/>
                    <a:pt x="664" y="9796"/>
                  </a:cubicBezTo>
                  <a:cubicBezTo>
                    <a:pt x="622" y="9713"/>
                    <a:pt x="553" y="9602"/>
                    <a:pt x="525" y="9533"/>
                  </a:cubicBezTo>
                  <a:cubicBezTo>
                    <a:pt x="443" y="9340"/>
                    <a:pt x="443" y="9340"/>
                    <a:pt x="443" y="9340"/>
                  </a:cubicBezTo>
                  <a:cubicBezTo>
                    <a:pt x="429" y="9257"/>
                    <a:pt x="401" y="9160"/>
                    <a:pt x="387" y="9091"/>
                  </a:cubicBezTo>
                  <a:cubicBezTo>
                    <a:pt x="360" y="8884"/>
                    <a:pt x="360" y="8884"/>
                    <a:pt x="360" y="8884"/>
                  </a:cubicBezTo>
                  <a:cubicBezTo>
                    <a:pt x="346" y="8815"/>
                    <a:pt x="332" y="8718"/>
                    <a:pt x="332" y="8649"/>
                  </a:cubicBezTo>
                  <a:cubicBezTo>
                    <a:pt x="318" y="8442"/>
                    <a:pt x="318" y="8442"/>
                    <a:pt x="318" y="8442"/>
                  </a:cubicBezTo>
                  <a:cubicBezTo>
                    <a:pt x="318" y="8373"/>
                    <a:pt x="318" y="8276"/>
                    <a:pt x="318" y="8221"/>
                  </a:cubicBezTo>
                  <a:cubicBezTo>
                    <a:pt x="304" y="8000"/>
                    <a:pt x="304" y="8000"/>
                    <a:pt x="304" y="8000"/>
                  </a:cubicBezTo>
                  <a:cubicBezTo>
                    <a:pt x="304" y="7931"/>
                    <a:pt x="304" y="7848"/>
                    <a:pt x="304" y="7779"/>
                  </a:cubicBezTo>
                  <a:cubicBezTo>
                    <a:pt x="277" y="7571"/>
                    <a:pt x="277" y="7571"/>
                    <a:pt x="277" y="7571"/>
                  </a:cubicBezTo>
                  <a:cubicBezTo>
                    <a:pt x="277" y="7488"/>
                    <a:pt x="277" y="7488"/>
                    <a:pt x="277" y="7488"/>
                  </a:cubicBezTo>
                  <a:cubicBezTo>
                    <a:pt x="235" y="7198"/>
                    <a:pt x="235" y="7198"/>
                    <a:pt x="235" y="7198"/>
                  </a:cubicBezTo>
                  <a:cubicBezTo>
                    <a:pt x="235" y="7115"/>
                    <a:pt x="222" y="7005"/>
                    <a:pt x="208" y="6922"/>
                  </a:cubicBezTo>
                  <a:cubicBezTo>
                    <a:pt x="180" y="6646"/>
                    <a:pt x="180" y="6646"/>
                    <a:pt x="180" y="6646"/>
                  </a:cubicBezTo>
                  <a:cubicBezTo>
                    <a:pt x="166" y="6563"/>
                    <a:pt x="152" y="6452"/>
                    <a:pt x="152" y="6369"/>
                  </a:cubicBezTo>
                  <a:cubicBezTo>
                    <a:pt x="125" y="6093"/>
                    <a:pt x="125" y="6093"/>
                    <a:pt x="125" y="6093"/>
                  </a:cubicBezTo>
                  <a:cubicBezTo>
                    <a:pt x="125" y="6024"/>
                    <a:pt x="111" y="5914"/>
                    <a:pt x="111" y="5831"/>
                  </a:cubicBezTo>
                  <a:cubicBezTo>
                    <a:pt x="83" y="5582"/>
                    <a:pt x="83" y="5582"/>
                    <a:pt x="83" y="5582"/>
                  </a:cubicBezTo>
                  <a:cubicBezTo>
                    <a:pt x="83" y="5499"/>
                    <a:pt x="70" y="5402"/>
                    <a:pt x="70" y="5333"/>
                  </a:cubicBezTo>
                  <a:cubicBezTo>
                    <a:pt x="56" y="5085"/>
                    <a:pt x="56" y="5085"/>
                    <a:pt x="56" y="5085"/>
                  </a:cubicBezTo>
                  <a:cubicBezTo>
                    <a:pt x="56" y="5002"/>
                    <a:pt x="42" y="4905"/>
                    <a:pt x="42" y="4836"/>
                  </a:cubicBezTo>
                  <a:cubicBezTo>
                    <a:pt x="28" y="4601"/>
                    <a:pt x="28" y="4601"/>
                    <a:pt x="28" y="4601"/>
                  </a:cubicBezTo>
                  <a:cubicBezTo>
                    <a:pt x="28" y="4532"/>
                    <a:pt x="28" y="4435"/>
                    <a:pt x="28" y="4366"/>
                  </a:cubicBezTo>
                  <a:cubicBezTo>
                    <a:pt x="14" y="4131"/>
                    <a:pt x="14" y="4131"/>
                    <a:pt x="14" y="4131"/>
                  </a:cubicBezTo>
                  <a:cubicBezTo>
                    <a:pt x="14" y="4062"/>
                    <a:pt x="14" y="3979"/>
                    <a:pt x="14" y="3910"/>
                  </a:cubicBezTo>
                  <a:cubicBezTo>
                    <a:pt x="0" y="3689"/>
                    <a:pt x="0" y="3689"/>
                    <a:pt x="0" y="3689"/>
                  </a:cubicBezTo>
                  <a:cubicBezTo>
                    <a:pt x="0" y="3620"/>
                    <a:pt x="0" y="3537"/>
                    <a:pt x="0" y="3468"/>
                  </a:cubicBezTo>
                  <a:cubicBezTo>
                    <a:pt x="0" y="3261"/>
                    <a:pt x="0" y="3261"/>
                    <a:pt x="0" y="3261"/>
                  </a:cubicBezTo>
                  <a:cubicBezTo>
                    <a:pt x="0" y="3192"/>
                    <a:pt x="0" y="3109"/>
                    <a:pt x="0" y="3054"/>
                  </a:cubicBezTo>
                  <a:cubicBezTo>
                    <a:pt x="0" y="2846"/>
                    <a:pt x="0" y="2846"/>
                    <a:pt x="0" y="2846"/>
                  </a:cubicBezTo>
                  <a:cubicBezTo>
                    <a:pt x="0" y="2777"/>
                    <a:pt x="0" y="2708"/>
                    <a:pt x="0" y="2639"/>
                  </a:cubicBezTo>
                  <a:cubicBezTo>
                    <a:pt x="0" y="2460"/>
                    <a:pt x="0" y="2460"/>
                    <a:pt x="0" y="2460"/>
                  </a:cubicBezTo>
                  <a:cubicBezTo>
                    <a:pt x="14" y="2391"/>
                    <a:pt x="14" y="2321"/>
                    <a:pt x="28" y="2252"/>
                  </a:cubicBezTo>
                  <a:cubicBezTo>
                    <a:pt x="56" y="2073"/>
                    <a:pt x="56" y="2073"/>
                    <a:pt x="56" y="2073"/>
                  </a:cubicBezTo>
                  <a:cubicBezTo>
                    <a:pt x="70" y="2018"/>
                    <a:pt x="83" y="1935"/>
                    <a:pt x="97" y="1879"/>
                  </a:cubicBezTo>
                  <a:cubicBezTo>
                    <a:pt x="152" y="1700"/>
                    <a:pt x="152" y="1700"/>
                    <a:pt x="152" y="1700"/>
                  </a:cubicBezTo>
                  <a:cubicBezTo>
                    <a:pt x="180" y="1645"/>
                    <a:pt x="208" y="1575"/>
                    <a:pt x="235" y="1520"/>
                  </a:cubicBezTo>
                  <a:cubicBezTo>
                    <a:pt x="318" y="1354"/>
                    <a:pt x="318" y="1354"/>
                    <a:pt x="318" y="1354"/>
                  </a:cubicBezTo>
                  <a:cubicBezTo>
                    <a:pt x="360" y="1299"/>
                    <a:pt x="401" y="1230"/>
                    <a:pt x="443" y="1175"/>
                  </a:cubicBezTo>
                  <a:cubicBezTo>
                    <a:pt x="553" y="1023"/>
                    <a:pt x="553" y="1023"/>
                    <a:pt x="553" y="1023"/>
                  </a:cubicBezTo>
                  <a:cubicBezTo>
                    <a:pt x="608" y="968"/>
                    <a:pt x="677" y="898"/>
                    <a:pt x="733" y="843"/>
                  </a:cubicBezTo>
                  <a:cubicBezTo>
                    <a:pt x="871" y="719"/>
                    <a:pt x="871" y="719"/>
                    <a:pt x="871" y="719"/>
                  </a:cubicBezTo>
                  <a:cubicBezTo>
                    <a:pt x="954" y="664"/>
                    <a:pt x="1050" y="595"/>
                    <a:pt x="1147" y="539"/>
                  </a:cubicBezTo>
                  <a:cubicBezTo>
                    <a:pt x="1299" y="456"/>
                    <a:pt x="1299" y="456"/>
                    <a:pt x="1299" y="456"/>
                  </a:cubicBezTo>
                  <a:cubicBezTo>
                    <a:pt x="1410" y="401"/>
                    <a:pt x="1589" y="318"/>
                    <a:pt x="1796" y="249"/>
                  </a:cubicBezTo>
                  <a:cubicBezTo>
                    <a:pt x="1948" y="208"/>
                    <a:pt x="1948" y="208"/>
                    <a:pt x="1948" y="208"/>
                  </a:cubicBezTo>
                  <a:cubicBezTo>
                    <a:pt x="2183" y="139"/>
                    <a:pt x="2349" y="97"/>
                    <a:pt x="2653" y="56"/>
                  </a:cubicBezTo>
                  <a:cubicBezTo>
                    <a:pt x="2819" y="42"/>
                    <a:pt x="2819" y="42"/>
                    <a:pt x="2819" y="42"/>
                  </a:cubicBezTo>
                  <a:cubicBezTo>
                    <a:pt x="2874" y="28"/>
                    <a:pt x="2943" y="28"/>
                    <a:pt x="2984" y="28"/>
                  </a:cubicBezTo>
                  <a:cubicBezTo>
                    <a:pt x="3136" y="14"/>
                    <a:pt x="3136" y="14"/>
                    <a:pt x="3136" y="14"/>
                  </a:cubicBezTo>
                  <a:cubicBezTo>
                    <a:pt x="3192" y="14"/>
                    <a:pt x="3247" y="0"/>
                    <a:pt x="3302" y="0"/>
                  </a:cubicBezTo>
                  <a:cubicBezTo>
                    <a:pt x="3454" y="0"/>
                    <a:pt x="3454" y="0"/>
                    <a:pt x="3454" y="0"/>
                  </a:cubicBezTo>
                  <a:cubicBezTo>
                    <a:pt x="3496" y="0"/>
                    <a:pt x="3565" y="0"/>
                    <a:pt x="3606" y="0"/>
                  </a:cubicBezTo>
                  <a:cubicBezTo>
                    <a:pt x="3648" y="0"/>
                    <a:pt x="3703" y="0"/>
                    <a:pt x="3744" y="0"/>
                  </a:cubicBezTo>
                  <a:cubicBezTo>
                    <a:pt x="3703" y="0"/>
                    <a:pt x="3634" y="0"/>
                    <a:pt x="3592" y="0"/>
                  </a:cubicBezTo>
                  <a:cubicBezTo>
                    <a:pt x="1921" y="14"/>
                    <a:pt x="981" y="498"/>
                    <a:pt x="816" y="1437"/>
                  </a:cubicBezTo>
                  <a:cubicBezTo>
                    <a:pt x="719" y="2059"/>
                    <a:pt x="995" y="2653"/>
                    <a:pt x="1258" y="3219"/>
                  </a:cubicBezTo>
                  <a:cubicBezTo>
                    <a:pt x="1341" y="3427"/>
                    <a:pt x="1341" y="3427"/>
                    <a:pt x="1451" y="4988"/>
                  </a:cubicBezTo>
                  <a:cubicBezTo>
                    <a:pt x="1520" y="6024"/>
                    <a:pt x="1714" y="7046"/>
                    <a:pt x="1755" y="8083"/>
                  </a:cubicBezTo>
                  <a:cubicBezTo>
                    <a:pt x="1769" y="8414"/>
                    <a:pt x="1589" y="8718"/>
                    <a:pt x="1631" y="9050"/>
                  </a:cubicBezTo>
                  <a:cubicBezTo>
                    <a:pt x="1658" y="9202"/>
                    <a:pt x="1686" y="9423"/>
                    <a:pt x="1921" y="9699"/>
                  </a:cubicBezTo>
                  <a:cubicBezTo>
                    <a:pt x="2763" y="10707"/>
                    <a:pt x="6411" y="10984"/>
                    <a:pt x="6742" y="8939"/>
                  </a:cubicBezTo>
                  <a:cubicBezTo>
                    <a:pt x="6701" y="9146"/>
                    <a:pt x="6701" y="9146"/>
                    <a:pt x="6701" y="9146"/>
                  </a:cubicBezTo>
                  <a:cubicBezTo>
                    <a:pt x="6701" y="9174"/>
                    <a:pt x="6701" y="9174"/>
                    <a:pt x="6701" y="917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36" name="Freeform 44"/>
            <p:cNvSpPr>
              <a:spLocks noChangeAspect="1"/>
            </p:cNvSpPr>
            <p:nvPr/>
          </p:nvSpPr>
          <p:spPr bwMode="auto">
            <a:xfrm>
              <a:off x="953" y="1171"/>
              <a:ext cx="1278" cy="2438"/>
            </a:xfrm>
            <a:custGeom>
              <a:avLst/>
              <a:gdLst>
                <a:gd name="T0" fmla="*/ 0 w 6642"/>
                <a:gd name="T1" fmla="*/ 0 h 10792"/>
                <a:gd name="T2" fmla="*/ 0 w 6642"/>
                <a:gd name="T3" fmla="*/ 0 h 10792"/>
                <a:gd name="T4" fmla="*/ 0 w 6642"/>
                <a:gd name="T5" fmla="*/ 0 h 10792"/>
                <a:gd name="T6" fmla="*/ 0 w 6642"/>
                <a:gd name="T7" fmla="*/ 0 h 10792"/>
                <a:gd name="T8" fmla="*/ 0 w 6642"/>
                <a:gd name="T9" fmla="*/ 0 h 10792"/>
                <a:gd name="T10" fmla="*/ 0 w 6642"/>
                <a:gd name="T11" fmla="*/ 0 h 10792"/>
                <a:gd name="T12" fmla="*/ 0 w 6642"/>
                <a:gd name="T13" fmla="*/ 0 h 10792"/>
                <a:gd name="T14" fmla="*/ 0 w 6642"/>
                <a:gd name="T15" fmla="*/ 0 h 10792"/>
                <a:gd name="T16" fmla="*/ 0 w 6642"/>
                <a:gd name="T17" fmla="*/ 0 h 10792"/>
                <a:gd name="T18" fmla="*/ 0 w 6642"/>
                <a:gd name="T19" fmla="*/ 0 h 10792"/>
                <a:gd name="T20" fmla="*/ 0 w 6642"/>
                <a:gd name="T21" fmla="*/ 0 h 10792"/>
                <a:gd name="T22" fmla="*/ 0 w 6642"/>
                <a:gd name="T23" fmla="*/ 0 h 10792"/>
                <a:gd name="T24" fmla="*/ 0 w 6642"/>
                <a:gd name="T25" fmla="*/ 0 h 10792"/>
                <a:gd name="T26" fmla="*/ 0 w 6642"/>
                <a:gd name="T27" fmla="*/ 0 h 10792"/>
                <a:gd name="T28" fmla="*/ 0 w 6642"/>
                <a:gd name="T29" fmla="*/ 0 h 10792"/>
                <a:gd name="T30" fmla="*/ 0 w 6642"/>
                <a:gd name="T31" fmla="*/ 0 h 10792"/>
                <a:gd name="T32" fmla="*/ 0 w 6642"/>
                <a:gd name="T33" fmla="*/ 0 h 10792"/>
                <a:gd name="T34" fmla="*/ 0 w 6642"/>
                <a:gd name="T35" fmla="*/ 0 h 10792"/>
                <a:gd name="T36" fmla="*/ 0 w 6642"/>
                <a:gd name="T37" fmla="*/ 0 h 10792"/>
                <a:gd name="T38" fmla="*/ 0 w 6642"/>
                <a:gd name="T39" fmla="*/ 0 h 10792"/>
                <a:gd name="T40" fmla="*/ 0 w 6642"/>
                <a:gd name="T41" fmla="*/ 0 h 10792"/>
                <a:gd name="T42" fmla="*/ 0 w 6642"/>
                <a:gd name="T43" fmla="*/ 0 h 10792"/>
                <a:gd name="T44" fmla="*/ 0 w 6642"/>
                <a:gd name="T45" fmla="*/ 0 h 10792"/>
                <a:gd name="T46" fmla="*/ 0 w 6642"/>
                <a:gd name="T47" fmla="*/ 0 h 10792"/>
                <a:gd name="T48" fmla="*/ 0 w 6642"/>
                <a:gd name="T49" fmla="*/ 0 h 10792"/>
                <a:gd name="T50" fmla="*/ 0 w 6642"/>
                <a:gd name="T51" fmla="*/ 0 h 10792"/>
                <a:gd name="T52" fmla="*/ 0 w 6642"/>
                <a:gd name="T53" fmla="*/ 0 h 10792"/>
                <a:gd name="T54" fmla="*/ 0 w 6642"/>
                <a:gd name="T55" fmla="*/ 0 h 10792"/>
                <a:gd name="T56" fmla="*/ 0 w 6642"/>
                <a:gd name="T57" fmla="*/ 0 h 10792"/>
                <a:gd name="T58" fmla="*/ 0 w 6642"/>
                <a:gd name="T59" fmla="*/ 0 h 10792"/>
                <a:gd name="T60" fmla="*/ 0 w 6642"/>
                <a:gd name="T61" fmla="*/ 0 h 10792"/>
                <a:gd name="T62" fmla="*/ 0 w 6642"/>
                <a:gd name="T63" fmla="*/ 0 h 10792"/>
                <a:gd name="T64" fmla="*/ 0 w 6642"/>
                <a:gd name="T65" fmla="*/ 0 h 10792"/>
                <a:gd name="T66" fmla="*/ 0 w 6642"/>
                <a:gd name="T67" fmla="*/ 0 h 10792"/>
                <a:gd name="T68" fmla="*/ 0 w 6642"/>
                <a:gd name="T69" fmla="*/ 0 h 10792"/>
                <a:gd name="T70" fmla="*/ 0 w 6642"/>
                <a:gd name="T71" fmla="*/ 0 h 10792"/>
                <a:gd name="T72" fmla="*/ 0 w 6642"/>
                <a:gd name="T73" fmla="*/ 0 h 10792"/>
                <a:gd name="T74" fmla="*/ 0 w 6642"/>
                <a:gd name="T75" fmla="*/ 0 h 10792"/>
                <a:gd name="T76" fmla="*/ 0 w 6642"/>
                <a:gd name="T77" fmla="*/ 0 h 10792"/>
                <a:gd name="T78" fmla="*/ 0 w 6642"/>
                <a:gd name="T79" fmla="*/ 0 h 10792"/>
                <a:gd name="T80" fmla="*/ 0 w 6642"/>
                <a:gd name="T81" fmla="*/ 0 h 10792"/>
                <a:gd name="T82" fmla="*/ 0 w 6642"/>
                <a:gd name="T83" fmla="*/ 0 h 10792"/>
                <a:gd name="T84" fmla="*/ 0 w 6642"/>
                <a:gd name="T85" fmla="*/ 0 h 107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42"/>
                <a:gd name="T130" fmla="*/ 0 h 10792"/>
                <a:gd name="T131" fmla="*/ 6642 w 6642"/>
                <a:gd name="T132" fmla="*/ 10792 h 107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42" h="10792">
                  <a:moveTo>
                    <a:pt x="6545" y="9534"/>
                  </a:moveTo>
                  <a:cubicBezTo>
                    <a:pt x="6421" y="9742"/>
                    <a:pt x="6394" y="9783"/>
                    <a:pt x="6242" y="9963"/>
                  </a:cubicBezTo>
                  <a:cubicBezTo>
                    <a:pt x="6104" y="10087"/>
                    <a:pt x="6104" y="10087"/>
                    <a:pt x="6104" y="10087"/>
                  </a:cubicBezTo>
                  <a:cubicBezTo>
                    <a:pt x="5924" y="10225"/>
                    <a:pt x="5883" y="10253"/>
                    <a:pt x="5662" y="10363"/>
                  </a:cubicBezTo>
                  <a:cubicBezTo>
                    <a:pt x="5524" y="10433"/>
                    <a:pt x="5524" y="10433"/>
                    <a:pt x="5524" y="10433"/>
                  </a:cubicBezTo>
                  <a:cubicBezTo>
                    <a:pt x="5178" y="10571"/>
                    <a:pt x="4902" y="10654"/>
                    <a:pt x="4378" y="10737"/>
                  </a:cubicBezTo>
                  <a:cubicBezTo>
                    <a:pt x="4226" y="10750"/>
                    <a:pt x="4226" y="10750"/>
                    <a:pt x="4226" y="10750"/>
                  </a:cubicBezTo>
                  <a:cubicBezTo>
                    <a:pt x="4184" y="10750"/>
                    <a:pt x="4115" y="10764"/>
                    <a:pt x="4074" y="10764"/>
                  </a:cubicBezTo>
                  <a:cubicBezTo>
                    <a:pt x="3922" y="10778"/>
                    <a:pt x="3922" y="10778"/>
                    <a:pt x="3922" y="10778"/>
                  </a:cubicBezTo>
                  <a:cubicBezTo>
                    <a:pt x="3881" y="10778"/>
                    <a:pt x="3825" y="10778"/>
                    <a:pt x="3784" y="10778"/>
                  </a:cubicBezTo>
                  <a:cubicBezTo>
                    <a:pt x="3646" y="10778"/>
                    <a:pt x="3646" y="10778"/>
                    <a:pt x="3646" y="10778"/>
                  </a:cubicBezTo>
                  <a:cubicBezTo>
                    <a:pt x="3604" y="10778"/>
                    <a:pt x="3549" y="10792"/>
                    <a:pt x="3508" y="10792"/>
                  </a:cubicBezTo>
                  <a:cubicBezTo>
                    <a:pt x="3370" y="10778"/>
                    <a:pt x="3370" y="10778"/>
                    <a:pt x="3370" y="10778"/>
                  </a:cubicBezTo>
                  <a:cubicBezTo>
                    <a:pt x="3328" y="10778"/>
                    <a:pt x="3273" y="10778"/>
                    <a:pt x="3232" y="10778"/>
                  </a:cubicBezTo>
                  <a:cubicBezTo>
                    <a:pt x="3093" y="10764"/>
                    <a:pt x="3093" y="10764"/>
                    <a:pt x="3093" y="10764"/>
                  </a:cubicBezTo>
                  <a:cubicBezTo>
                    <a:pt x="3052" y="10764"/>
                    <a:pt x="2997" y="10764"/>
                    <a:pt x="2955" y="10750"/>
                  </a:cubicBezTo>
                  <a:cubicBezTo>
                    <a:pt x="2804" y="10737"/>
                    <a:pt x="2804" y="10737"/>
                    <a:pt x="2804" y="10737"/>
                  </a:cubicBezTo>
                  <a:cubicBezTo>
                    <a:pt x="2762" y="10737"/>
                    <a:pt x="2707" y="10723"/>
                    <a:pt x="2665" y="10723"/>
                  </a:cubicBezTo>
                  <a:cubicBezTo>
                    <a:pt x="2514" y="10695"/>
                    <a:pt x="2514" y="10695"/>
                    <a:pt x="2514" y="10695"/>
                  </a:cubicBezTo>
                  <a:cubicBezTo>
                    <a:pt x="2472" y="10695"/>
                    <a:pt x="2403" y="10681"/>
                    <a:pt x="2362" y="10667"/>
                  </a:cubicBezTo>
                  <a:cubicBezTo>
                    <a:pt x="2210" y="10626"/>
                    <a:pt x="2210" y="10626"/>
                    <a:pt x="2210" y="10626"/>
                  </a:cubicBezTo>
                  <a:cubicBezTo>
                    <a:pt x="2155" y="10612"/>
                    <a:pt x="2085" y="10598"/>
                    <a:pt x="2044" y="10585"/>
                  </a:cubicBezTo>
                  <a:cubicBezTo>
                    <a:pt x="1865" y="10543"/>
                    <a:pt x="1865" y="10543"/>
                    <a:pt x="1865" y="10543"/>
                  </a:cubicBezTo>
                  <a:cubicBezTo>
                    <a:pt x="1809" y="10515"/>
                    <a:pt x="1740" y="10488"/>
                    <a:pt x="1685" y="10474"/>
                  </a:cubicBezTo>
                  <a:cubicBezTo>
                    <a:pt x="1506" y="10391"/>
                    <a:pt x="1506" y="10391"/>
                    <a:pt x="1506" y="10391"/>
                  </a:cubicBezTo>
                  <a:cubicBezTo>
                    <a:pt x="1450" y="10363"/>
                    <a:pt x="1367" y="10322"/>
                    <a:pt x="1312" y="10294"/>
                  </a:cubicBezTo>
                  <a:cubicBezTo>
                    <a:pt x="1133" y="10184"/>
                    <a:pt x="1133" y="10184"/>
                    <a:pt x="1133" y="10184"/>
                  </a:cubicBezTo>
                  <a:cubicBezTo>
                    <a:pt x="926" y="10032"/>
                    <a:pt x="912" y="10004"/>
                    <a:pt x="788" y="9880"/>
                  </a:cubicBezTo>
                  <a:cubicBezTo>
                    <a:pt x="663" y="9728"/>
                    <a:pt x="663" y="9728"/>
                    <a:pt x="663" y="9728"/>
                  </a:cubicBezTo>
                  <a:cubicBezTo>
                    <a:pt x="622" y="9645"/>
                    <a:pt x="553" y="9534"/>
                    <a:pt x="525" y="9465"/>
                  </a:cubicBezTo>
                  <a:cubicBezTo>
                    <a:pt x="442" y="9272"/>
                    <a:pt x="442" y="9272"/>
                    <a:pt x="442" y="9272"/>
                  </a:cubicBezTo>
                  <a:cubicBezTo>
                    <a:pt x="429" y="9189"/>
                    <a:pt x="401" y="9092"/>
                    <a:pt x="387" y="9023"/>
                  </a:cubicBezTo>
                  <a:cubicBezTo>
                    <a:pt x="359" y="8816"/>
                    <a:pt x="359" y="8816"/>
                    <a:pt x="359" y="8816"/>
                  </a:cubicBezTo>
                  <a:cubicBezTo>
                    <a:pt x="346" y="8747"/>
                    <a:pt x="332" y="8650"/>
                    <a:pt x="332" y="8581"/>
                  </a:cubicBezTo>
                  <a:cubicBezTo>
                    <a:pt x="318" y="8374"/>
                    <a:pt x="318" y="8374"/>
                    <a:pt x="318" y="8374"/>
                  </a:cubicBezTo>
                  <a:cubicBezTo>
                    <a:pt x="318" y="8305"/>
                    <a:pt x="318" y="8208"/>
                    <a:pt x="318" y="8153"/>
                  </a:cubicBezTo>
                  <a:cubicBezTo>
                    <a:pt x="304" y="7932"/>
                    <a:pt x="304" y="7932"/>
                    <a:pt x="304" y="7932"/>
                  </a:cubicBezTo>
                  <a:cubicBezTo>
                    <a:pt x="304" y="7862"/>
                    <a:pt x="304" y="7780"/>
                    <a:pt x="304" y="7710"/>
                  </a:cubicBezTo>
                  <a:cubicBezTo>
                    <a:pt x="277" y="7503"/>
                    <a:pt x="277" y="7503"/>
                    <a:pt x="277" y="7503"/>
                  </a:cubicBezTo>
                  <a:cubicBezTo>
                    <a:pt x="277" y="7420"/>
                    <a:pt x="277" y="7420"/>
                    <a:pt x="277" y="7420"/>
                  </a:cubicBezTo>
                  <a:cubicBezTo>
                    <a:pt x="235" y="7130"/>
                    <a:pt x="235" y="7130"/>
                    <a:pt x="235" y="7130"/>
                  </a:cubicBezTo>
                  <a:cubicBezTo>
                    <a:pt x="235" y="7047"/>
                    <a:pt x="221" y="6937"/>
                    <a:pt x="208" y="6854"/>
                  </a:cubicBezTo>
                  <a:cubicBezTo>
                    <a:pt x="180" y="6577"/>
                    <a:pt x="180" y="6577"/>
                    <a:pt x="180" y="6577"/>
                  </a:cubicBezTo>
                  <a:cubicBezTo>
                    <a:pt x="166" y="6494"/>
                    <a:pt x="152" y="6384"/>
                    <a:pt x="152" y="6301"/>
                  </a:cubicBezTo>
                  <a:cubicBezTo>
                    <a:pt x="125" y="6025"/>
                    <a:pt x="125" y="6025"/>
                    <a:pt x="125" y="6025"/>
                  </a:cubicBezTo>
                  <a:cubicBezTo>
                    <a:pt x="125" y="5956"/>
                    <a:pt x="111" y="5845"/>
                    <a:pt x="111" y="5762"/>
                  </a:cubicBezTo>
                  <a:cubicBezTo>
                    <a:pt x="83" y="5513"/>
                    <a:pt x="83" y="5513"/>
                    <a:pt x="83" y="5513"/>
                  </a:cubicBezTo>
                  <a:cubicBezTo>
                    <a:pt x="83" y="5431"/>
                    <a:pt x="70" y="5334"/>
                    <a:pt x="70" y="5265"/>
                  </a:cubicBezTo>
                  <a:cubicBezTo>
                    <a:pt x="56" y="5016"/>
                    <a:pt x="56" y="5016"/>
                    <a:pt x="56" y="5016"/>
                  </a:cubicBezTo>
                  <a:cubicBezTo>
                    <a:pt x="56" y="4933"/>
                    <a:pt x="42" y="4836"/>
                    <a:pt x="42" y="4767"/>
                  </a:cubicBezTo>
                  <a:cubicBezTo>
                    <a:pt x="28" y="4532"/>
                    <a:pt x="28" y="4532"/>
                    <a:pt x="28" y="4532"/>
                  </a:cubicBezTo>
                  <a:cubicBezTo>
                    <a:pt x="28" y="4463"/>
                    <a:pt x="28" y="4367"/>
                    <a:pt x="28" y="4297"/>
                  </a:cubicBezTo>
                  <a:cubicBezTo>
                    <a:pt x="14" y="4063"/>
                    <a:pt x="14" y="4063"/>
                    <a:pt x="14" y="4063"/>
                  </a:cubicBezTo>
                  <a:cubicBezTo>
                    <a:pt x="14" y="3993"/>
                    <a:pt x="14" y="3911"/>
                    <a:pt x="14" y="3841"/>
                  </a:cubicBezTo>
                  <a:cubicBezTo>
                    <a:pt x="0" y="3620"/>
                    <a:pt x="0" y="3620"/>
                    <a:pt x="0" y="3620"/>
                  </a:cubicBezTo>
                  <a:cubicBezTo>
                    <a:pt x="0" y="3551"/>
                    <a:pt x="0" y="3468"/>
                    <a:pt x="0" y="3399"/>
                  </a:cubicBezTo>
                  <a:cubicBezTo>
                    <a:pt x="0" y="3192"/>
                    <a:pt x="0" y="3192"/>
                    <a:pt x="0" y="3192"/>
                  </a:cubicBezTo>
                  <a:cubicBezTo>
                    <a:pt x="0" y="3123"/>
                    <a:pt x="0" y="3040"/>
                    <a:pt x="0" y="2985"/>
                  </a:cubicBezTo>
                  <a:cubicBezTo>
                    <a:pt x="0" y="2778"/>
                    <a:pt x="0" y="2778"/>
                    <a:pt x="0" y="2778"/>
                  </a:cubicBezTo>
                  <a:cubicBezTo>
                    <a:pt x="0" y="2708"/>
                    <a:pt x="0" y="2639"/>
                    <a:pt x="0" y="2570"/>
                  </a:cubicBezTo>
                  <a:cubicBezTo>
                    <a:pt x="0" y="2391"/>
                    <a:pt x="0" y="2391"/>
                    <a:pt x="0" y="2391"/>
                  </a:cubicBezTo>
                  <a:cubicBezTo>
                    <a:pt x="14" y="2322"/>
                    <a:pt x="14" y="2252"/>
                    <a:pt x="28" y="2183"/>
                  </a:cubicBezTo>
                  <a:cubicBezTo>
                    <a:pt x="56" y="2004"/>
                    <a:pt x="56" y="2004"/>
                    <a:pt x="56" y="2004"/>
                  </a:cubicBezTo>
                  <a:cubicBezTo>
                    <a:pt x="70" y="1948"/>
                    <a:pt x="83" y="1866"/>
                    <a:pt x="97" y="1810"/>
                  </a:cubicBezTo>
                  <a:cubicBezTo>
                    <a:pt x="152" y="1631"/>
                    <a:pt x="152" y="1631"/>
                    <a:pt x="152" y="1631"/>
                  </a:cubicBezTo>
                  <a:cubicBezTo>
                    <a:pt x="180" y="1575"/>
                    <a:pt x="208" y="1506"/>
                    <a:pt x="235" y="1451"/>
                  </a:cubicBezTo>
                  <a:cubicBezTo>
                    <a:pt x="318" y="1285"/>
                    <a:pt x="318" y="1285"/>
                    <a:pt x="318" y="1285"/>
                  </a:cubicBezTo>
                  <a:cubicBezTo>
                    <a:pt x="359" y="1230"/>
                    <a:pt x="401" y="1161"/>
                    <a:pt x="442" y="1106"/>
                  </a:cubicBezTo>
                  <a:cubicBezTo>
                    <a:pt x="553" y="954"/>
                    <a:pt x="553" y="954"/>
                    <a:pt x="553" y="954"/>
                  </a:cubicBezTo>
                  <a:cubicBezTo>
                    <a:pt x="608" y="898"/>
                    <a:pt x="677" y="829"/>
                    <a:pt x="732" y="774"/>
                  </a:cubicBezTo>
                  <a:cubicBezTo>
                    <a:pt x="870" y="650"/>
                    <a:pt x="870" y="650"/>
                    <a:pt x="870" y="650"/>
                  </a:cubicBezTo>
                  <a:cubicBezTo>
                    <a:pt x="953" y="594"/>
                    <a:pt x="1050" y="525"/>
                    <a:pt x="1147" y="470"/>
                  </a:cubicBezTo>
                  <a:cubicBezTo>
                    <a:pt x="1298" y="387"/>
                    <a:pt x="1298" y="387"/>
                    <a:pt x="1298" y="387"/>
                  </a:cubicBezTo>
                  <a:cubicBezTo>
                    <a:pt x="1409" y="332"/>
                    <a:pt x="1588" y="249"/>
                    <a:pt x="1796" y="180"/>
                  </a:cubicBezTo>
                  <a:cubicBezTo>
                    <a:pt x="1947" y="138"/>
                    <a:pt x="1947" y="138"/>
                    <a:pt x="1947" y="138"/>
                  </a:cubicBezTo>
                  <a:cubicBezTo>
                    <a:pt x="2224" y="55"/>
                    <a:pt x="2306" y="42"/>
                    <a:pt x="2610" y="0"/>
                  </a:cubicBezTo>
                  <a:cubicBezTo>
                    <a:pt x="2458" y="14"/>
                    <a:pt x="2458" y="14"/>
                    <a:pt x="2458" y="14"/>
                  </a:cubicBezTo>
                  <a:cubicBezTo>
                    <a:pt x="1989" y="111"/>
                    <a:pt x="718" y="359"/>
                    <a:pt x="663" y="1575"/>
                  </a:cubicBezTo>
                  <a:cubicBezTo>
                    <a:pt x="649" y="1893"/>
                    <a:pt x="649" y="1893"/>
                    <a:pt x="1077" y="3275"/>
                  </a:cubicBezTo>
                  <a:cubicBezTo>
                    <a:pt x="1077" y="3303"/>
                    <a:pt x="1077" y="3303"/>
                    <a:pt x="1216" y="4975"/>
                  </a:cubicBezTo>
                  <a:cubicBezTo>
                    <a:pt x="1285" y="5983"/>
                    <a:pt x="1464" y="6964"/>
                    <a:pt x="1519" y="7973"/>
                  </a:cubicBezTo>
                  <a:cubicBezTo>
                    <a:pt x="1533" y="8291"/>
                    <a:pt x="1354" y="8595"/>
                    <a:pt x="1409" y="8926"/>
                  </a:cubicBezTo>
                  <a:cubicBezTo>
                    <a:pt x="1506" y="9534"/>
                    <a:pt x="1837" y="9783"/>
                    <a:pt x="1989" y="9894"/>
                  </a:cubicBezTo>
                  <a:cubicBezTo>
                    <a:pt x="3149" y="10750"/>
                    <a:pt x="6173" y="10723"/>
                    <a:pt x="6642" y="9272"/>
                  </a:cubicBezTo>
                  <a:cubicBezTo>
                    <a:pt x="6573" y="9465"/>
                    <a:pt x="6573" y="9465"/>
                    <a:pt x="6573" y="9465"/>
                  </a:cubicBezTo>
                  <a:cubicBezTo>
                    <a:pt x="6545" y="9534"/>
                    <a:pt x="6545" y="9534"/>
                    <a:pt x="6545" y="953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37" name="Freeform 45"/>
            <p:cNvSpPr>
              <a:spLocks noChangeAspect="1"/>
            </p:cNvSpPr>
            <p:nvPr/>
          </p:nvSpPr>
          <p:spPr bwMode="auto">
            <a:xfrm>
              <a:off x="953" y="1219"/>
              <a:ext cx="1246" cy="2390"/>
            </a:xfrm>
            <a:custGeom>
              <a:avLst/>
              <a:gdLst>
                <a:gd name="T0" fmla="*/ 0 w 6475"/>
                <a:gd name="T1" fmla="*/ 0 h 10584"/>
                <a:gd name="T2" fmla="*/ 0 w 6475"/>
                <a:gd name="T3" fmla="*/ 0 h 10584"/>
                <a:gd name="T4" fmla="*/ 0 w 6475"/>
                <a:gd name="T5" fmla="*/ 0 h 10584"/>
                <a:gd name="T6" fmla="*/ 0 w 6475"/>
                <a:gd name="T7" fmla="*/ 0 h 10584"/>
                <a:gd name="T8" fmla="*/ 0 w 6475"/>
                <a:gd name="T9" fmla="*/ 0 h 10584"/>
                <a:gd name="T10" fmla="*/ 0 w 6475"/>
                <a:gd name="T11" fmla="*/ 0 h 10584"/>
                <a:gd name="T12" fmla="*/ 0 w 6475"/>
                <a:gd name="T13" fmla="*/ 0 h 10584"/>
                <a:gd name="T14" fmla="*/ 0 w 6475"/>
                <a:gd name="T15" fmla="*/ 0 h 10584"/>
                <a:gd name="T16" fmla="*/ 0 w 6475"/>
                <a:gd name="T17" fmla="*/ 0 h 10584"/>
                <a:gd name="T18" fmla="*/ 0 w 6475"/>
                <a:gd name="T19" fmla="*/ 0 h 10584"/>
                <a:gd name="T20" fmla="*/ 0 w 6475"/>
                <a:gd name="T21" fmla="*/ 0 h 10584"/>
                <a:gd name="T22" fmla="*/ 0 w 6475"/>
                <a:gd name="T23" fmla="*/ 0 h 10584"/>
                <a:gd name="T24" fmla="*/ 0 w 6475"/>
                <a:gd name="T25" fmla="*/ 0 h 10584"/>
                <a:gd name="T26" fmla="*/ 0 w 6475"/>
                <a:gd name="T27" fmla="*/ 0 h 10584"/>
                <a:gd name="T28" fmla="*/ 0 w 6475"/>
                <a:gd name="T29" fmla="*/ 0 h 10584"/>
                <a:gd name="T30" fmla="*/ 0 w 6475"/>
                <a:gd name="T31" fmla="*/ 0 h 10584"/>
                <a:gd name="T32" fmla="*/ 0 w 6475"/>
                <a:gd name="T33" fmla="*/ 0 h 10584"/>
                <a:gd name="T34" fmla="*/ 0 w 6475"/>
                <a:gd name="T35" fmla="*/ 0 h 10584"/>
                <a:gd name="T36" fmla="*/ 0 w 6475"/>
                <a:gd name="T37" fmla="*/ 0 h 10584"/>
                <a:gd name="T38" fmla="*/ 0 w 6475"/>
                <a:gd name="T39" fmla="*/ 0 h 10584"/>
                <a:gd name="T40" fmla="*/ 0 w 6475"/>
                <a:gd name="T41" fmla="*/ 0 h 10584"/>
                <a:gd name="T42" fmla="*/ 0 w 6475"/>
                <a:gd name="T43" fmla="*/ 0 h 10584"/>
                <a:gd name="T44" fmla="*/ 0 w 6475"/>
                <a:gd name="T45" fmla="*/ 0 h 10584"/>
                <a:gd name="T46" fmla="*/ 0 w 6475"/>
                <a:gd name="T47" fmla="*/ 0 h 10584"/>
                <a:gd name="T48" fmla="*/ 0 w 6475"/>
                <a:gd name="T49" fmla="*/ 0 h 10584"/>
                <a:gd name="T50" fmla="*/ 0 w 6475"/>
                <a:gd name="T51" fmla="*/ 0 h 10584"/>
                <a:gd name="T52" fmla="*/ 0 w 6475"/>
                <a:gd name="T53" fmla="*/ 0 h 10584"/>
                <a:gd name="T54" fmla="*/ 0 w 6475"/>
                <a:gd name="T55" fmla="*/ 0 h 10584"/>
                <a:gd name="T56" fmla="*/ 0 w 6475"/>
                <a:gd name="T57" fmla="*/ 0 h 10584"/>
                <a:gd name="T58" fmla="*/ 0 w 6475"/>
                <a:gd name="T59" fmla="*/ 0 h 10584"/>
                <a:gd name="T60" fmla="*/ 0 w 6475"/>
                <a:gd name="T61" fmla="*/ 0 h 10584"/>
                <a:gd name="T62" fmla="*/ 0 w 6475"/>
                <a:gd name="T63" fmla="*/ 0 h 10584"/>
                <a:gd name="T64" fmla="*/ 0 w 6475"/>
                <a:gd name="T65" fmla="*/ 0 h 10584"/>
                <a:gd name="T66" fmla="*/ 0 w 6475"/>
                <a:gd name="T67" fmla="*/ 0 h 10584"/>
                <a:gd name="T68" fmla="*/ 0 w 6475"/>
                <a:gd name="T69" fmla="*/ 0 h 10584"/>
                <a:gd name="T70" fmla="*/ 0 w 6475"/>
                <a:gd name="T71" fmla="*/ 0 h 10584"/>
                <a:gd name="T72" fmla="*/ 0 w 6475"/>
                <a:gd name="T73" fmla="*/ 0 h 10584"/>
                <a:gd name="T74" fmla="*/ 0 w 6475"/>
                <a:gd name="T75" fmla="*/ 0 h 10584"/>
                <a:gd name="T76" fmla="*/ 0 w 6475"/>
                <a:gd name="T77" fmla="*/ 0 h 10584"/>
                <a:gd name="T78" fmla="*/ 0 w 6475"/>
                <a:gd name="T79" fmla="*/ 0 h 10584"/>
                <a:gd name="T80" fmla="*/ 0 w 6475"/>
                <a:gd name="T81" fmla="*/ 0 h 105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75"/>
                <a:gd name="T124" fmla="*/ 0 h 10584"/>
                <a:gd name="T125" fmla="*/ 6475 w 6475"/>
                <a:gd name="T126" fmla="*/ 10584 h 105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75" h="10584">
                  <a:moveTo>
                    <a:pt x="6241" y="9755"/>
                  </a:moveTo>
                  <a:cubicBezTo>
                    <a:pt x="6034" y="9934"/>
                    <a:pt x="5965" y="10004"/>
                    <a:pt x="5661" y="10155"/>
                  </a:cubicBezTo>
                  <a:cubicBezTo>
                    <a:pt x="5523" y="10225"/>
                    <a:pt x="5523" y="10225"/>
                    <a:pt x="5523" y="10225"/>
                  </a:cubicBezTo>
                  <a:cubicBezTo>
                    <a:pt x="5178" y="10363"/>
                    <a:pt x="4902" y="10446"/>
                    <a:pt x="4377" y="10529"/>
                  </a:cubicBezTo>
                  <a:cubicBezTo>
                    <a:pt x="4225" y="10542"/>
                    <a:pt x="4225" y="10542"/>
                    <a:pt x="4225" y="10542"/>
                  </a:cubicBezTo>
                  <a:cubicBezTo>
                    <a:pt x="4184" y="10542"/>
                    <a:pt x="4115" y="10556"/>
                    <a:pt x="4073" y="10556"/>
                  </a:cubicBezTo>
                  <a:cubicBezTo>
                    <a:pt x="3921" y="10570"/>
                    <a:pt x="3921" y="10570"/>
                    <a:pt x="3921" y="10570"/>
                  </a:cubicBezTo>
                  <a:cubicBezTo>
                    <a:pt x="3880" y="10570"/>
                    <a:pt x="3825" y="10570"/>
                    <a:pt x="3783" y="10570"/>
                  </a:cubicBezTo>
                  <a:cubicBezTo>
                    <a:pt x="3645" y="10570"/>
                    <a:pt x="3645" y="10570"/>
                    <a:pt x="3645" y="10570"/>
                  </a:cubicBezTo>
                  <a:cubicBezTo>
                    <a:pt x="3604" y="10570"/>
                    <a:pt x="3549" y="10584"/>
                    <a:pt x="3507" y="10584"/>
                  </a:cubicBezTo>
                  <a:cubicBezTo>
                    <a:pt x="3369" y="10570"/>
                    <a:pt x="3369" y="10570"/>
                    <a:pt x="3369" y="10570"/>
                  </a:cubicBezTo>
                  <a:cubicBezTo>
                    <a:pt x="3328" y="10570"/>
                    <a:pt x="3272" y="10570"/>
                    <a:pt x="3231" y="10570"/>
                  </a:cubicBezTo>
                  <a:cubicBezTo>
                    <a:pt x="3093" y="10556"/>
                    <a:pt x="3093" y="10556"/>
                    <a:pt x="3093" y="10556"/>
                  </a:cubicBezTo>
                  <a:cubicBezTo>
                    <a:pt x="3052" y="10556"/>
                    <a:pt x="2996" y="10556"/>
                    <a:pt x="2955" y="10542"/>
                  </a:cubicBezTo>
                  <a:cubicBezTo>
                    <a:pt x="2803" y="10529"/>
                    <a:pt x="2803" y="10529"/>
                    <a:pt x="2803" y="10529"/>
                  </a:cubicBezTo>
                  <a:cubicBezTo>
                    <a:pt x="2762" y="10529"/>
                    <a:pt x="2706" y="10515"/>
                    <a:pt x="2665" y="10515"/>
                  </a:cubicBezTo>
                  <a:cubicBezTo>
                    <a:pt x="2513" y="10487"/>
                    <a:pt x="2513" y="10487"/>
                    <a:pt x="2513" y="10487"/>
                  </a:cubicBezTo>
                  <a:cubicBezTo>
                    <a:pt x="2472" y="10487"/>
                    <a:pt x="2403" y="10473"/>
                    <a:pt x="2361" y="10459"/>
                  </a:cubicBezTo>
                  <a:cubicBezTo>
                    <a:pt x="2209" y="10418"/>
                    <a:pt x="2209" y="10418"/>
                    <a:pt x="2209" y="10418"/>
                  </a:cubicBezTo>
                  <a:cubicBezTo>
                    <a:pt x="2154" y="10404"/>
                    <a:pt x="2085" y="10390"/>
                    <a:pt x="2044" y="10377"/>
                  </a:cubicBezTo>
                  <a:cubicBezTo>
                    <a:pt x="1864" y="10335"/>
                    <a:pt x="1864" y="10335"/>
                    <a:pt x="1864" y="10335"/>
                  </a:cubicBezTo>
                  <a:cubicBezTo>
                    <a:pt x="1809" y="10307"/>
                    <a:pt x="1740" y="10280"/>
                    <a:pt x="1685" y="10266"/>
                  </a:cubicBezTo>
                  <a:cubicBezTo>
                    <a:pt x="1505" y="10183"/>
                    <a:pt x="1505" y="10183"/>
                    <a:pt x="1505" y="10183"/>
                  </a:cubicBezTo>
                  <a:cubicBezTo>
                    <a:pt x="1450" y="10155"/>
                    <a:pt x="1367" y="10114"/>
                    <a:pt x="1312" y="10086"/>
                  </a:cubicBezTo>
                  <a:cubicBezTo>
                    <a:pt x="1133" y="9976"/>
                    <a:pt x="1133" y="9976"/>
                    <a:pt x="1133" y="9976"/>
                  </a:cubicBezTo>
                  <a:cubicBezTo>
                    <a:pt x="925" y="9824"/>
                    <a:pt x="912" y="9796"/>
                    <a:pt x="787" y="9672"/>
                  </a:cubicBezTo>
                  <a:cubicBezTo>
                    <a:pt x="663" y="9520"/>
                    <a:pt x="663" y="9520"/>
                    <a:pt x="663" y="9520"/>
                  </a:cubicBezTo>
                  <a:cubicBezTo>
                    <a:pt x="622" y="9437"/>
                    <a:pt x="553" y="9327"/>
                    <a:pt x="525" y="9257"/>
                  </a:cubicBezTo>
                  <a:cubicBezTo>
                    <a:pt x="442" y="9064"/>
                    <a:pt x="442" y="9064"/>
                    <a:pt x="442" y="9064"/>
                  </a:cubicBezTo>
                  <a:cubicBezTo>
                    <a:pt x="428" y="8981"/>
                    <a:pt x="401" y="8884"/>
                    <a:pt x="387" y="8815"/>
                  </a:cubicBezTo>
                  <a:cubicBezTo>
                    <a:pt x="359" y="8608"/>
                    <a:pt x="359" y="8608"/>
                    <a:pt x="359" y="8608"/>
                  </a:cubicBezTo>
                  <a:cubicBezTo>
                    <a:pt x="346" y="8539"/>
                    <a:pt x="332" y="8442"/>
                    <a:pt x="332" y="8373"/>
                  </a:cubicBezTo>
                  <a:cubicBezTo>
                    <a:pt x="318" y="8166"/>
                    <a:pt x="318" y="8166"/>
                    <a:pt x="318" y="8166"/>
                  </a:cubicBezTo>
                  <a:cubicBezTo>
                    <a:pt x="318" y="8097"/>
                    <a:pt x="318" y="8000"/>
                    <a:pt x="318" y="7945"/>
                  </a:cubicBezTo>
                  <a:cubicBezTo>
                    <a:pt x="304" y="7724"/>
                    <a:pt x="304" y="7724"/>
                    <a:pt x="304" y="7724"/>
                  </a:cubicBezTo>
                  <a:cubicBezTo>
                    <a:pt x="304" y="7655"/>
                    <a:pt x="304" y="7572"/>
                    <a:pt x="304" y="7503"/>
                  </a:cubicBezTo>
                  <a:cubicBezTo>
                    <a:pt x="277" y="7296"/>
                    <a:pt x="277" y="7296"/>
                    <a:pt x="277" y="7296"/>
                  </a:cubicBezTo>
                  <a:cubicBezTo>
                    <a:pt x="277" y="7213"/>
                    <a:pt x="277" y="7213"/>
                    <a:pt x="277" y="7213"/>
                  </a:cubicBezTo>
                  <a:cubicBezTo>
                    <a:pt x="235" y="6922"/>
                    <a:pt x="235" y="6922"/>
                    <a:pt x="235" y="6922"/>
                  </a:cubicBezTo>
                  <a:cubicBezTo>
                    <a:pt x="235" y="6840"/>
                    <a:pt x="221" y="6729"/>
                    <a:pt x="208" y="6646"/>
                  </a:cubicBezTo>
                  <a:cubicBezTo>
                    <a:pt x="180" y="6370"/>
                    <a:pt x="180" y="6370"/>
                    <a:pt x="180" y="6370"/>
                  </a:cubicBezTo>
                  <a:cubicBezTo>
                    <a:pt x="166" y="6287"/>
                    <a:pt x="152" y="6176"/>
                    <a:pt x="152" y="6093"/>
                  </a:cubicBezTo>
                  <a:cubicBezTo>
                    <a:pt x="125" y="5817"/>
                    <a:pt x="125" y="5817"/>
                    <a:pt x="125" y="5817"/>
                  </a:cubicBezTo>
                  <a:cubicBezTo>
                    <a:pt x="125" y="5748"/>
                    <a:pt x="111" y="5638"/>
                    <a:pt x="111" y="5555"/>
                  </a:cubicBezTo>
                  <a:cubicBezTo>
                    <a:pt x="83" y="5306"/>
                    <a:pt x="83" y="5306"/>
                    <a:pt x="83" y="5306"/>
                  </a:cubicBezTo>
                  <a:cubicBezTo>
                    <a:pt x="83" y="5223"/>
                    <a:pt x="69" y="5126"/>
                    <a:pt x="69" y="5057"/>
                  </a:cubicBezTo>
                  <a:cubicBezTo>
                    <a:pt x="56" y="4809"/>
                    <a:pt x="56" y="4809"/>
                    <a:pt x="56" y="4809"/>
                  </a:cubicBezTo>
                  <a:cubicBezTo>
                    <a:pt x="56" y="4726"/>
                    <a:pt x="42" y="4629"/>
                    <a:pt x="42" y="4560"/>
                  </a:cubicBezTo>
                  <a:cubicBezTo>
                    <a:pt x="28" y="4325"/>
                    <a:pt x="28" y="4325"/>
                    <a:pt x="28" y="4325"/>
                  </a:cubicBezTo>
                  <a:cubicBezTo>
                    <a:pt x="28" y="4256"/>
                    <a:pt x="28" y="4159"/>
                    <a:pt x="28" y="4090"/>
                  </a:cubicBezTo>
                  <a:cubicBezTo>
                    <a:pt x="14" y="3855"/>
                    <a:pt x="14" y="3855"/>
                    <a:pt x="14" y="3855"/>
                  </a:cubicBezTo>
                  <a:cubicBezTo>
                    <a:pt x="14" y="3786"/>
                    <a:pt x="14" y="3703"/>
                    <a:pt x="14" y="3634"/>
                  </a:cubicBezTo>
                  <a:cubicBezTo>
                    <a:pt x="0" y="3413"/>
                    <a:pt x="0" y="3413"/>
                    <a:pt x="0" y="3413"/>
                  </a:cubicBezTo>
                  <a:cubicBezTo>
                    <a:pt x="0" y="3344"/>
                    <a:pt x="0" y="3261"/>
                    <a:pt x="0" y="3192"/>
                  </a:cubicBezTo>
                  <a:cubicBezTo>
                    <a:pt x="0" y="2985"/>
                    <a:pt x="0" y="2985"/>
                    <a:pt x="0" y="2985"/>
                  </a:cubicBezTo>
                  <a:cubicBezTo>
                    <a:pt x="0" y="2916"/>
                    <a:pt x="0" y="2833"/>
                    <a:pt x="0" y="2778"/>
                  </a:cubicBezTo>
                  <a:cubicBezTo>
                    <a:pt x="0" y="2570"/>
                    <a:pt x="0" y="2570"/>
                    <a:pt x="0" y="2570"/>
                  </a:cubicBezTo>
                  <a:cubicBezTo>
                    <a:pt x="0" y="2501"/>
                    <a:pt x="0" y="2432"/>
                    <a:pt x="0" y="2363"/>
                  </a:cubicBezTo>
                  <a:cubicBezTo>
                    <a:pt x="0" y="2183"/>
                    <a:pt x="0" y="2183"/>
                    <a:pt x="0" y="2183"/>
                  </a:cubicBezTo>
                  <a:cubicBezTo>
                    <a:pt x="14" y="2114"/>
                    <a:pt x="14" y="2045"/>
                    <a:pt x="28" y="1976"/>
                  </a:cubicBezTo>
                  <a:cubicBezTo>
                    <a:pt x="56" y="1797"/>
                    <a:pt x="56" y="1797"/>
                    <a:pt x="56" y="1797"/>
                  </a:cubicBezTo>
                  <a:cubicBezTo>
                    <a:pt x="69" y="1741"/>
                    <a:pt x="83" y="1658"/>
                    <a:pt x="97" y="1603"/>
                  </a:cubicBezTo>
                  <a:cubicBezTo>
                    <a:pt x="152" y="1424"/>
                    <a:pt x="152" y="1424"/>
                    <a:pt x="152" y="1424"/>
                  </a:cubicBezTo>
                  <a:cubicBezTo>
                    <a:pt x="180" y="1368"/>
                    <a:pt x="208" y="1299"/>
                    <a:pt x="235" y="1244"/>
                  </a:cubicBezTo>
                  <a:cubicBezTo>
                    <a:pt x="318" y="1078"/>
                    <a:pt x="318" y="1078"/>
                    <a:pt x="318" y="1078"/>
                  </a:cubicBezTo>
                  <a:cubicBezTo>
                    <a:pt x="359" y="1023"/>
                    <a:pt x="401" y="954"/>
                    <a:pt x="442" y="899"/>
                  </a:cubicBezTo>
                  <a:cubicBezTo>
                    <a:pt x="553" y="747"/>
                    <a:pt x="553" y="747"/>
                    <a:pt x="553" y="747"/>
                  </a:cubicBezTo>
                  <a:cubicBezTo>
                    <a:pt x="608" y="691"/>
                    <a:pt x="677" y="622"/>
                    <a:pt x="732" y="567"/>
                  </a:cubicBezTo>
                  <a:cubicBezTo>
                    <a:pt x="870" y="443"/>
                    <a:pt x="870" y="443"/>
                    <a:pt x="870" y="443"/>
                  </a:cubicBezTo>
                  <a:cubicBezTo>
                    <a:pt x="953" y="387"/>
                    <a:pt x="1050" y="318"/>
                    <a:pt x="1146" y="263"/>
                  </a:cubicBezTo>
                  <a:cubicBezTo>
                    <a:pt x="1298" y="180"/>
                    <a:pt x="1298" y="180"/>
                    <a:pt x="1298" y="180"/>
                  </a:cubicBezTo>
                  <a:cubicBezTo>
                    <a:pt x="1492" y="83"/>
                    <a:pt x="1519" y="70"/>
                    <a:pt x="1712" y="0"/>
                  </a:cubicBezTo>
                  <a:cubicBezTo>
                    <a:pt x="1657" y="14"/>
                    <a:pt x="1657" y="14"/>
                    <a:pt x="1657" y="14"/>
                  </a:cubicBezTo>
                  <a:cubicBezTo>
                    <a:pt x="801" y="360"/>
                    <a:pt x="567" y="857"/>
                    <a:pt x="525" y="1216"/>
                  </a:cubicBezTo>
                  <a:cubicBezTo>
                    <a:pt x="428" y="1949"/>
                    <a:pt x="787" y="2612"/>
                    <a:pt x="870" y="3316"/>
                  </a:cubicBezTo>
                  <a:cubicBezTo>
                    <a:pt x="953" y="3966"/>
                    <a:pt x="925" y="4615"/>
                    <a:pt x="967" y="5278"/>
                  </a:cubicBezTo>
                  <a:cubicBezTo>
                    <a:pt x="994" y="5555"/>
                    <a:pt x="994" y="5555"/>
                    <a:pt x="1174" y="7282"/>
                  </a:cubicBezTo>
                  <a:cubicBezTo>
                    <a:pt x="1229" y="7848"/>
                    <a:pt x="1050" y="8415"/>
                    <a:pt x="1215" y="8981"/>
                  </a:cubicBezTo>
                  <a:cubicBezTo>
                    <a:pt x="1257" y="9147"/>
                    <a:pt x="1409" y="9644"/>
                    <a:pt x="2361" y="10059"/>
                  </a:cubicBezTo>
                  <a:cubicBezTo>
                    <a:pt x="3369" y="10487"/>
                    <a:pt x="5689" y="10584"/>
                    <a:pt x="6475" y="9437"/>
                  </a:cubicBezTo>
                  <a:cubicBezTo>
                    <a:pt x="6365" y="9603"/>
                    <a:pt x="6365" y="9603"/>
                    <a:pt x="6365" y="9603"/>
                  </a:cubicBezTo>
                  <a:cubicBezTo>
                    <a:pt x="6241" y="9755"/>
                    <a:pt x="6241" y="9755"/>
                    <a:pt x="6241" y="9755"/>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38" name="Freeform 46"/>
            <p:cNvSpPr>
              <a:spLocks noChangeAspect="1"/>
            </p:cNvSpPr>
            <p:nvPr/>
          </p:nvSpPr>
          <p:spPr bwMode="auto">
            <a:xfrm>
              <a:off x="951" y="1149"/>
              <a:ext cx="1375" cy="2485"/>
            </a:xfrm>
            <a:custGeom>
              <a:avLst/>
              <a:gdLst>
                <a:gd name="T0" fmla="*/ 0 w 7150"/>
                <a:gd name="T1" fmla="*/ 0 h 11000"/>
                <a:gd name="T2" fmla="*/ 0 w 7150"/>
                <a:gd name="T3" fmla="*/ 0 h 11000"/>
                <a:gd name="T4" fmla="*/ 0 w 7150"/>
                <a:gd name="T5" fmla="*/ 0 h 11000"/>
                <a:gd name="T6" fmla="*/ 0 w 7150"/>
                <a:gd name="T7" fmla="*/ 0 h 11000"/>
                <a:gd name="T8" fmla="*/ 0 w 7150"/>
                <a:gd name="T9" fmla="*/ 0 h 11000"/>
                <a:gd name="T10" fmla="*/ 0 w 7150"/>
                <a:gd name="T11" fmla="*/ 0 h 11000"/>
                <a:gd name="T12" fmla="*/ 0 w 7150"/>
                <a:gd name="T13" fmla="*/ 0 h 11000"/>
                <a:gd name="T14" fmla="*/ 0 w 7150"/>
                <a:gd name="T15" fmla="*/ 0 h 11000"/>
                <a:gd name="T16" fmla="*/ 0 w 7150"/>
                <a:gd name="T17" fmla="*/ 0 h 11000"/>
                <a:gd name="T18" fmla="*/ 0 w 7150"/>
                <a:gd name="T19" fmla="*/ 0 h 11000"/>
                <a:gd name="T20" fmla="*/ 0 w 7150"/>
                <a:gd name="T21" fmla="*/ 0 h 11000"/>
                <a:gd name="T22" fmla="*/ 0 w 7150"/>
                <a:gd name="T23" fmla="*/ 0 h 11000"/>
                <a:gd name="T24" fmla="*/ 0 w 7150"/>
                <a:gd name="T25" fmla="*/ 0 h 11000"/>
                <a:gd name="T26" fmla="*/ 0 w 7150"/>
                <a:gd name="T27" fmla="*/ 0 h 11000"/>
                <a:gd name="T28" fmla="*/ 0 w 7150"/>
                <a:gd name="T29" fmla="*/ 0 h 11000"/>
                <a:gd name="T30" fmla="*/ 0 w 7150"/>
                <a:gd name="T31" fmla="*/ 0 h 11000"/>
                <a:gd name="T32" fmla="*/ 0 w 7150"/>
                <a:gd name="T33" fmla="*/ 0 h 11000"/>
                <a:gd name="T34" fmla="*/ 0 w 7150"/>
                <a:gd name="T35" fmla="*/ 0 h 11000"/>
                <a:gd name="T36" fmla="*/ 0 w 7150"/>
                <a:gd name="T37" fmla="*/ 0 h 11000"/>
                <a:gd name="T38" fmla="*/ 0 w 7150"/>
                <a:gd name="T39" fmla="*/ 0 h 11000"/>
                <a:gd name="T40" fmla="*/ 0 w 7150"/>
                <a:gd name="T41" fmla="*/ 0 h 11000"/>
                <a:gd name="T42" fmla="*/ 0 w 7150"/>
                <a:gd name="T43" fmla="*/ 0 h 11000"/>
                <a:gd name="T44" fmla="*/ 0 w 7150"/>
                <a:gd name="T45" fmla="*/ 0 h 11000"/>
                <a:gd name="T46" fmla="*/ 0 w 7150"/>
                <a:gd name="T47" fmla="*/ 0 h 110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0"/>
                <a:gd name="T73" fmla="*/ 0 h 11000"/>
                <a:gd name="T74" fmla="*/ 7150 w 7150"/>
                <a:gd name="T75" fmla="*/ 11000 h 1100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0" h="11000">
                  <a:moveTo>
                    <a:pt x="290" y="7518"/>
                  </a:moveTo>
                  <a:cubicBezTo>
                    <a:pt x="331" y="7974"/>
                    <a:pt x="317" y="8444"/>
                    <a:pt x="359" y="8900"/>
                  </a:cubicBezTo>
                  <a:cubicBezTo>
                    <a:pt x="400" y="9259"/>
                    <a:pt x="497" y="9466"/>
                    <a:pt x="524" y="9521"/>
                  </a:cubicBezTo>
                  <a:cubicBezTo>
                    <a:pt x="607" y="9715"/>
                    <a:pt x="842" y="10226"/>
                    <a:pt x="1670" y="10558"/>
                  </a:cubicBezTo>
                  <a:cubicBezTo>
                    <a:pt x="2802" y="11000"/>
                    <a:pt x="4030" y="10876"/>
                    <a:pt x="4389" y="10834"/>
                  </a:cubicBezTo>
                  <a:cubicBezTo>
                    <a:pt x="5038" y="10738"/>
                    <a:pt x="5908" y="10503"/>
                    <a:pt x="6377" y="9908"/>
                  </a:cubicBezTo>
                  <a:cubicBezTo>
                    <a:pt x="6694" y="9508"/>
                    <a:pt x="6736" y="9052"/>
                    <a:pt x="6763" y="8775"/>
                  </a:cubicBezTo>
                  <a:cubicBezTo>
                    <a:pt x="6805" y="8416"/>
                    <a:pt x="6791" y="8043"/>
                    <a:pt x="6819" y="7684"/>
                  </a:cubicBezTo>
                  <a:cubicBezTo>
                    <a:pt x="6846" y="7435"/>
                    <a:pt x="6888" y="7200"/>
                    <a:pt x="6915" y="6951"/>
                  </a:cubicBezTo>
                  <a:cubicBezTo>
                    <a:pt x="6943" y="6661"/>
                    <a:pt x="7012" y="5970"/>
                    <a:pt x="7067" y="5113"/>
                  </a:cubicBezTo>
                  <a:cubicBezTo>
                    <a:pt x="7150" y="3745"/>
                    <a:pt x="7136" y="2584"/>
                    <a:pt x="7122" y="2488"/>
                  </a:cubicBezTo>
                  <a:cubicBezTo>
                    <a:pt x="7067" y="1230"/>
                    <a:pt x="6253" y="733"/>
                    <a:pt x="5949" y="539"/>
                  </a:cubicBezTo>
                  <a:cubicBezTo>
                    <a:pt x="6542" y="885"/>
                    <a:pt x="6763" y="1520"/>
                    <a:pt x="6763" y="2253"/>
                  </a:cubicBezTo>
                  <a:cubicBezTo>
                    <a:pt x="6763" y="3565"/>
                    <a:pt x="6736" y="5141"/>
                    <a:pt x="6501" y="7089"/>
                  </a:cubicBezTo>
                  <a:cubicBezTo>
                    <a:pt x="6335" y="8623"/>
                    <a:pt x="6970" y="10033"/>
                    <a:pt x="3561" y="10613"/>
                  </a:cubicBezTo>
                  <a:cubicBezTo>
                    <a:pt x="6970" y="10033"/>
                    <a:pt x="6335" y="8623"/>
                    <a:pt x="6501" y="7089"/>
                  </a:cubicBezTo>
                  <a:cubicBezTo>
                    <a:pt x="6736" y="5141"/>
                    <a:pt x="6763" y="3565"/>
                    <a:pt x="6763" y="2253"/>
                  </a:cubicBezTo>
                  <a:cubicBezTo>
                    <a:pt x="6763" y="1520"/>
                    <a:pt x="6542" y="885"/>
                    <a:pt x="5949" y="539"/>
                  </a:cubicBezTo>
                  <a:cubicBezTo>
                    <a:pt x="5687" y="401"/>
                    <a:pt x="5328" y="221"/>
                    <a:pt x="4541" y="97"/>
                  </a:cubicBezTo>
                  <a:cubicBezTo>
                    <a:pt x="4017" y="14"/>
                    <a:pt x="3382" y="0"/>
                    <a:pt x="2829" y="69"/>
                  </a:cubicBezTo>
                  <a:cubicBezTo>
                    <a:pt x="1394" y="221"/>
                    <a:pt x="800" y="760"/>
                    <a:pt x="483" y="1147"/>
                  </a:cubicBezTo>
                  <a:cubicBezTo>
                    <a:pt x="41" y="1700"/>
                    <a:pt x="27" y="2418"/>
                    <a:pt x="14" y="2667"/>
                  </a:cubicBezTo>
                  <a:cubicBezTo>
                    <a:pt x="14" y="2667"/>
                    <a:pt x="0" y="3911"/>
                    <a:pt x="69" y="5113"/>
                  </a:cubicBezTo>
                  <a:cubicBezTo>
                    <a:pt x="124" y="6053"/>
                    <a:pt x="152" y="6343"/>
                    <a:pt x="290" y="751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39" name="Freeform 47"/>
            <p:cNvSpPr>
              <a:spLocks noChangeAspect="1"/>
            </p:cNvSpPr>
            <p:nvPr/>
          </p:nvSpPr>
          <p:spPr bwMode="auto">
            <a:xfrm>
              <a:off x="874" y="1156"/>
              <a:ext cx="1450" cy="2453"/>
            </a:xfrm>
            <a:custGeom>
              <a:avLst/>
              <a:gdLst>
                <a:gd name="T0" fmla="*/ 0 w 7541"/>
                <a:gd name="T1" fmla="*/ 0 h 10859"/>
                <a:gd name="T2" fmla="*/ 0 w 7541"/>
                <a:gd name="T3" fmla="*/ 0 h 10859"/>
                <a:gd name="T4" fmla="*/ 0 w 7541"/>
                <a:gd name="T5" fmla="*/ 0 h 10859"/>
                <a:gd name="T6" fmla="*/ 0 w 7541"/>
                <a:gd name="T7" fmla="*/ 0 h 10859"/>
                <a:gd name="T8" fmla="*/ 0 w 7541"/>
                <a:gd name="T9" fmla="*/ 0 h 10859"/>
                <a:gd name="T10" fmla="*/ 0 w 7541"/>
                <a:gd name="T11" fmla="*/ 0 h 10859"/>
                <a:gd name="T12" fmla="*/ 0 w 7541"/>
                <a:gd name="T13" fmla="*/ 0 h 10859"/>
                <a:gd name="T14" fmla="*/ 0 w 7541"/>
                <a:gd name="T15" fmla="*/ 0 h 10859"/>
                <a:gd name="T16" fmla="*/ 0 w 7541"/>
                <a:gd name="T17" fmla="*/ 0 h 10859"/>
                <a:gd name="T18" fmla="*/ 0 w 7541"/>
                <a:gd name="T19" fmla="*/ 0 h 10859"/>
                <a:gd name="T20" fmla="*/ 0 w 7541"/>
                <a:gd name="T21" fmla="*/ 0 h 10859"/>
                <a:gd name="T22" fmla="*/ 0 w 7541"/>
                <a:gd name="T23" fmla="*/ 0 h 10859"/>
                <a:gd name="T24" fmla="*/ 0 w 7541"/>
                <a:gd name="T25" fmla="*/ 0 h 10859"/>
                <a:gd name="T26" fmla="*/ 0 w 7541"/>
                <a:gd name="T27" fmla="*/ 0 h 10859"/>
                <a:gd name="T28" fmla="*/ 0 w 7541"/>
                <a:gd name="T29" fmla="*/ 0 h 10859"/>
                <a:gd name="T30" fmla="*/ 0 w 7541"/>
                <a:gd name="T31" fmla="*/ 0 h 10859"/>
                <a:gd name="T32" fmla="*/ 0 w 7541"/>
                <a:gd name="T33" fmla="*/ 0 h 10859"/>
                <a:gd name="T34" fmla="*/ 0 w 7541"/>
                <a:gd name="T35" fmla="*/ 0 h 10859"/>
                <a:gd name="T36" fmla="*/ 0 w 7541"/>
                <a:gd name="T37" fmla="*/ 0 h 10859"/>
                <a:gd name="T38" fmla="*/ 0 w 7541"/>
                <a:gd name="T39" fmla="*/ 0 h 10859"/>
                <a:gd name="T40" fmla="*/ 0 w 7541"/>
                <a:gd name="T41" fmla="*/ 0 h 10859"/>
                <a:gd name="T42" fmla="*/ 0 w 7541"/>
                <a:gd name="T43" fmla="*/ 0 h 10859"/>
                <a:gd name="T44" fmla="*/ 0 w 7541"/>
                <a:gd name="T45" fmla="*/ 0 h 10859"/>
                <a:gd name="T46" fmla="*/ 0 w 7541"/>
                <a:gd name="T47" fmla="*/ 0 h 10859"/>
                <a:gd name="T48" fmla="*/ 0 w 7541"/>
                <a:gd name="T49" fmla="*/ 0 h 10859"/>
                <a:gd name="T50" fmla="*/ 0 w 7541"/>
                <a:gd name="T51" fmla="*/ 0 h 10859"/>
                <a:gd name="T52" fmla="*/ 0 w 7541"/>
                <a:gd name="T53" fmla="*/ 0 h 10859"/>
                <a:gd name="T54" fmla="*/ 0 w 7541"/>
                <a:gd name="T55" fmla="*/ 0 h 10859"/>
                <a:gd name="T56" fmla="*/ 0 w 7541"/>
                <a:gd name="T57" fmla="*/ 0 h 10859"/>
                <a:gd name="T58" fmla="*/ 0 w 7541"/>
                <a:gd name="T59" fmla="*/ 0 h 10859"/>
                <a:gd name="T60" fmla="*/ 0 w 7541"/>
                <a:gd name="T61" fmla="*/ 0 h 10859"/>
                <a:gd name="T62" fmla="*/ 0 w 7541"/>
                <a:gd name="T63" fmla="*/ 0 h 10859"/>
                <a:gd name="T64" fmla="*/ 0 w 7541"/>
                <a:gd name="T65" fmla="*/ 0 h 10859"/>
                <a:gd name="T66" fmla="*/ 0 w 7541"/>
                <a:gd name="T67" fmla="*/ 0 h 10859"/>
                <a:gd name="T68" fmla="*/ 0 w 7541"/>
                <a:gd name="T69" fmla="*/ 0 h 10859"/>
                <a:gd name="T70" fmla="*/ 0 w 7541"/>
                <a:gd name="T71" fmla="*/ 0 h 10859"/>
                <a:gd name="T72" fmla="*/ 0 w 7541"/>
                <a:gd name="T73" fmla="*/ 0 h 10859"/>
                <a:gd name="T74" fmla="*/ 0 w 7541"/>
                <a:gd name="T75" fmla="*/ 0 h 10859"/>
                <a:gd name="T76" fmla="*/ 0 w 7541"/>
                <a:gd name="T77" fmla="*/ 0 h 10859"/>
                <a:gd name="T78" fmla="*/ 0 w 7541"/>
                <a:gd name="T79" fmla="*/ 0 h 10859"/>
                <a:gd name="T80" fmla="*/ 0 w 7541"/>
                <a:gd name="T81" fmla="*/ 0 h 10859"/>
                <a:gd name="T82" fmla="*/ 0 w 7541"/>
                <a:gd name="T83" fmla="*/ 0 h 10859"/>
                <a:gd name="T84" fmla="*/ 0 w 7541"/>
                <a:gd name="T85" fmla="*/ 0 h 10859"/>
                <a:gd name="T86" fmla="*/ 0 w 7541"/>
                <a:gd name="T87" fmla="*/ 0 h 10859"/>
                <a:gd name="T88" fmla="*/ 0 w 7541"/>
                <a:gd name="T89" fmla="*/ 0 h 10859"/>
                <a:gd name="T90" fmla="*/ 0 w 7541"/>
                <a:gd name="T91" fmla="*/ 0 h 10859"/>
                <a:gd name="T92" fmla="*/ 0 w 7541"/>
                <a:gd name="T93" fmla="*/ 0 h 10859"/>
                <a:gd name="T94" fmla="*/ 0 w 7541"/>
                <a:gd name="T95" fmla="*/ 0 h 10859"/>
                <a:gd name="T96" fmla="*/ 0 w 7541"/>
                <a:gd name="T97" fmla="*/ 0 h 10859"/>
                <a:gd name="T98" fmla="*/ 0 w 7541"/>
                <a:gd name="T99" fmla="*/ 0 h 10859"/>
                <a:gd name="T100" fmla="*/ 0 w 7541"/>
                <a:gd name="T101" fmla="*/ 0 h 108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41"/>
                <a:gd name="T154" fmla="*/ 0 h 10859"/>
                <a:gd name="T155" fmla="*/ 7541 w 7541"/>
                <a:gd name="T156" fmla="*/ 10859 h 1085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41" h="10859">
                  <a:moveTo>
                    <a:pt x="7169" y="2225"/>
                  </a:moveTo>
                  <a:cubicBezTo>
                    <a:pt x="7169" y="3537"/>
                    <a:pt x="7141" y="5112"/>
                    <a:pt x="6906" y="7060"/>
                  </a:cubicBezTo>
                  <a:cubicBezTo>
                    <a:pt x="6740" y="8593"/>
                    <a:pt x="7376" y="10002"/>
                    <a:pt x="3964" y="10583"/>
                  </a:cubicBezTo>
                  <a:cubicBezTo>
                    <a:pt x="3840" y="10583"/>
                    <a:pt x="3688" y="10596"/>
                    <a:pt x="3563" y="10596"/>
                  </a:cubicBezTo>
                  <a:cubicBezTo>
                    <a:pt x="2818" y="10624"/>
                    <a:pt x="1257" y="10679"/>
                    <a:pt x="856" y="9256"/>
                  </a:cubicBezTo>
                  <a:cubicBezTo>
                    <a:pt x="842" y="9201"/>
                    <a:pt x="0" y="2570"/>
                    <a:pt x="980" y="1534"/>
                  </a:cubicBezTo>
                  <a:cubicBezTo>
                    <a:pt x="1892" y="581"/>
                    <a:pt x="4102" y="705"/>
                    <a:pt x="4917" y="1520"/>
                  </a:cubicBezTo>
                  <a:cubicBezTo>
                    <a:pt x="5097" y="1713"/>
                    <a:pt x="5249" y="1865"/>
                    <a:pt x="5331" y="5927"/>
                  </a:cubicBezTo>
                  <a:cubicBezTo>
                    <a:pt x="5345" y="6562"/>
                    <a:pt x="4959" y="7170"/>
                    <a:pt x="5207" y="7820"/>
                  </a:cubicBezTo>
                  <a:cubicBezTo>
                    <a:pt x="5414" y="8372"/>
                    <a:pt x="6091" y="8731"/>
                    <a:pt x="5884" y="9464"/>
                  </a:cubicBezTo>
                  <a:cubicBezTo>
                    <a:pt x="5691" y="10099"/>
                    <a:pt x="4972" y="10306"/>
                    <a:pt x="3964" y="10583"/>
                  </a:cubicBezTo>
                  <a:cubicBezTo>
                    <a:pt x="7376" y="10002"/>
                    <a:pt x="6740" y="8593"/>
                    <a:pt x="6906" y="7060"/>
                  </a:cubicBezTo>
                  <a:cubicBezTo>
                    <a:pt x="7141" y="5112"/>
                    <a:pt x="7169" y="3537"/>
                    <a:pt x="7169" y="2225"/>
                  </a:cubicBezTo>
                  <a:cubicBezTo>
                    <a:pt x="7169" y="1492"/>
                    <a:pt x="6948" y="857"/>
                    <a:pt x="6354" y="512"/>
                  </a:cubicBezTo>
                  <a:cubicBezTo>
                    <a:pt x="6298" y="498"/>
                    <a:pt x="6243" y="456"/>
                    <a:pt x="6188" y="429"/>
                  </a:cubicBezTo>
                  <a:cubicBezTo>
                    <a:pt x="6119" y="401"/>
                    <a:pt x="6022" y="360"/>
                    <a:pt x="5953" y="332"/>
                  </a:cubicBezTo>
                  <a:cubicBezTo>
                    <a:pt x="5787" y="263"/>
                    <a:pt x="5787" y="263"/>
                    <a:pt x="5787" y="263"/>
                  </a:cubicBezTo>
                  <a:cubicBezTo>
                    <a:pt x="5732" y="249"/>
                    <a:pt x="5649" y="222"/>
                    <a:pt x="5594" y="208"/>
                  </a:cubicBezTo>
                  <a:cubicBezTo>
                    <a:pt x="5428" y="166"/>
                    <a:pt x="5428" y="166"/>
                    <a:pt x="5428" y="166"/>
                  </a:cubicBezTo>
                  <a:cubicBezTo>
                    <a:pt x="5373" y="152"/>
                    <a:pt x="5304" y="139"/>
                    <a:pt x="5262" y="125"/>
                  </a:cubicBezTo>
                  <a:cubicBezTo>
                    <a:pt x="5097" y="97"/>
                    <a:pt x="5097" y="97"/>
                    <a:pt x="5097" y="97"/>
                  </a:cubicBezTo>
                  <a:cubicBezTo>
                    <a:pt x="5055" y="83"/>
                    <a:pt x="4986" y="70"/>
                    <a:pt x="4945" y="70"/>
                  </a:cubicBezTo>
                  <a:cubicBezTo>
                    <a:pt x="4793" y="42"/>
                    <a:pt x="4793" y="42"/>
                    <a:pt x="4793" y="42"/>
                  </a:cubicBezTo>
                  <a:cubicBezTo>
                    <a:pt x="4738" y="42"/>
                    <a:pt x="4682" y="42"/>
                    <a:pt x="4627" y="28"/>
                  </a:cubicBezTo>
                  <a:cubicBezTo>
                    <a:pt x="4475" y="14"/>
                    <a:pt x="4475" y="14"/>
                    <a:pt x="4475" y="14"/>
                  </a:cubicBezTo>
                  <a:cubicBezTo>
                    <a:pt x="4434" y="14"/>
                    <a:pt x="4378" y="14"/>
                    <a:pt x="4323" y="14"/>
                  </a:cubicBezTo>
                  <a:cubicBezTo>
                    <a:pt x="4171" y="0"/>
                    <a:pt x="4171" y="0"/>
                    <a:pt x="4171" y="0"/>
                  </a:cubicBezTo>
                  <a:cubicBezTo>
                    <a:pt x="4130" y="0"/>
                    <a:pt x="4061" y="0"/>
                    <a:pt x="4019" y="0"/>
                  </a:cubicBezTo>
                  <a:cubicBezTo>
                    <a:pt x="3867" y="0"/>
                    <a:pt x="3867" y="0"/>
                    <a:pt x="3867" y="0"/>
                  </a:cubicBezTo>
                  <a:cubicBezTo>
                    <a:pt x="3826" y="0"/>
                    <a:pt x="3757" y="0"/>
                    <a:pt x="3715" y="0"/>
                  </a:cubicBezTo>
                  <a:cubicBezTo>
                    <a:pt x="3563" y="14"/>
                    <a:pt x="3563" y="14"/>
                    <a:pt x="3563" y="14"/>
                  </a:cubicBezTo>
                  <a:cubicBezTo>
                    <a:pt x="3508" y="14"/>
                    <a:pt x="3453" y="14"/>
                    <a:pt x="3398" y="28"/>
                  </a:cubicBezTo>
                  <a:cubicBezTo>
                    <a:pt x="3232" y="42"/>
                    <a:pt x="3232" y="42"/>
                    <a:pt x="3232" y="42"/>
                  </a:cubicBezTo>
                  <a:cubicBezTo>
                    <a:pt x="3191" y="42"/>
                    <a:pt x="3121" y="56"/>
                    <a:pt x="3066" y="56"/>
                  </a:cubicBezTo>
                  <a:cubicBezTo>
                    <a:pt x="2900" y="83"/>
                    <a:pt x="2900" y="83"/>
                    <a:pt x="2900" y="83"/>
                  </a:cubicBezTo>
                  <a:cubicBezTo>
                    <a:pt x="2652" y="125"/>
                    <a:pt x="2472" y="166"/>
                    <a:pt x="2210" y="249"/>
                  </a:cubicBezTo>
                  <a:cubicBezTo>
                    <a:pt x="2030" y="304"/>
                    <a:pt x="2030" y="304"/>
                    <a:pt x="2030" y="304"/>
                  </a:cubicBezTo>
                  <a:cubicBezTo>
                    <a:pt x="1906" y="360"/>
                    <a:pt x="1726" y="429"/>
                    <a:pt x="1561" y="539"/>
                  </a:cubicBezTo>
                  <a:cubicBezTo>
                    <a:pt x="1395" y="636"/>
                    <a:pt x="1395" y="636"/>
                    <a:pt x="1395" y="636"/>
                  </a:cubicBezTo>
                  <a:cubicBezTo>
                    <a:pt x="1312" y="705"/>
                    <a:pt x="1215" y="774"/>
                    <a:pt x="1146" y="843"/>
                  </a:cubicBezTo>
                  <a:cubicBezTo>
                    <a:pt x="1008" y="981"/>
                    <a:pt x="1008" y="981"/>
                    <a:pt x="1008" y="981"/>
                  </a:cubicBezTo>
                  <a:cubicBezTo>
                    <a:pt x="967" y="1037"/>
                    <a:pt x="898" y="1106"/>
                    <a:pt x="856" y="1175"/>
                  </a:cubicBezTo>
                  <a:cubicBezTo>
                    <a:pt x="746" y="1327"/>
                    <a:pt x="746" y="1327"/>
                    <a:pt x="746" y="1327"/>
                  </a:cubicBezTo>
                  <a:cubicBezTo>
                    <a:pt x="718" y="1382"/>
                    <a:pt x="677" y="1465"/>
                    <a:pt x="649" y="1520"/>
                  </a:cubicBezTo>
                  <a:cubicBezTo>
                    <a:pt x="580" y="1686"/>
                    <a:pt x="580" y="1686"/>
                    <a:pt x="580" y="1686"/>
                  </a:cubicBezTo>
                  <a:cubicBezTo>
                    <a:pt x="552" y="1741"/>
                    <a:pt x="525" y="1824"/>
                    <a:pt x="511" y="1879"/>
                  </a:cubicBezTo>
                  <a:cubicBezTo>
                    <a:pt x="469" y="2059"/>
                    <a:pt x="469" y="2059"/>
                    <a:pt x="469" y="2059"/>
                  </a:cubicBezTo>
                  <a:cubicBezTo>
                    <a:pt x="456" y="2114"/>
                    <a:pt x="442" y="2197"/>
                    <a:pt x="442" y="2252"/>
                  </a:cubicBezTo>
                  <a:cubicBezTo>
                    <a:pt x="414" y="2446"/>
                    <a:pt x="414" y="2446"/>
                    <a:pt x="414" y="2446"/>
                  </a:cubicBezTo>
                  <a:cubicBezTo>
                    <a:pt x="414" y="2501"/>
                    <a:pt x="414" y="2584"/>
                    <a:pt x="414" y="2639"/>
                  </a:cubicBezTo>
                  <a:cubicBezTo>
                    <a:pt x="414" y="2846"/>
                    <a:pt x="414" y="2846"/>
                    <a:pt x="414" y="2846"/>
                  </a:cubicBezTo>
                  <a:cubicBezTo>
                    <a:pt x="414" y="2902"/>
                    <a:pt x="414" y="2984"/>
                    <a:pt x="414" y="3054"/>
                  </a:cubicBezTo>
                  <a:cubicBezTo>
                    <a:pt x="414" y="3261"/>
                    <a:pt x="414" y="3261"/>
                    <a:pt x="414" y="3261"/>
                  </a:cubicBezTo>
                  <a:cubicBezTo>
                    <a:pt x="414" y="3316"/>
                    <a:pt x="414" y="3413"/>
                    <a:pt x="414" y="3468"/>
                  </a:cubicBezTo>
                  <a:cubicBezTo>
                    <a:pt x="414" y="3689"/>
                    <a:pt x="414" y="3689"/>
                    <a:pt x="414" y="3689"/>
                  </a:cubicBezTo>
                  <a:cubicBezTo>
                    <a:pt x="428" y="3758"/>
                    <a:pt x="428" y="3841"/>
                    <a:pt x="428" y="3910"/>
                  </a:cubicBezTo>
                  <a:cubicBezTo>
                    <a:pt x="428" y="4131"/>
                    <a:pt x="428" y="4131"/>
                    <a:pt x="428" y="4131"/>
                  </a:cubicBezTo>
                  <a:cubicBezTo>
                    <a:pt x="428" y="4200"/>
                    <a:pt x="428" y="4297"/>
                    <a:pt x="442" y="4366"/>
                  </a:cubicBezTo>
                  <a:cubicBezTo>
                    <a:pt x="442" y="4601"/>
                    <a:pt x="442" y="4601"/>
                    <a:pt x="442" y="4601"/>
                  </a:cubicBezTo>
                  <a:cubicBezTo>
                    <a:pt x="456" y="4670"/>
                    <a:pt x="456" y="4767"/>
                    <a:pt x="456" y="4836"/>
                  </a:cubicBezTo>
                  <a:cubicBezTo>
                    <a:pt x="469" y="5084"/>
                    <a:pt x="469" y="5084"/>
                    <a:pt x="469" y="5084"/>
                  </a:cubicBezTo>
                  <a:cubicBezTo>
                    <a:pt x="469" y="5153"/>
                    <a:pt x="483" y="5250"/>
                    <a:pt x="483" y="5333"/>
                  </a:cubicBezTo>
                  <a:cubicBezTo>
                    <a:pt x="497" y="5582"/>
                    <a:pt x="497" y="5582"/>
                    <a:pt x="497" y="5582"/>
                  </a:cubicBezTo>
                  <a:cubicBezTo>
                    <a:pt x="511" y="5651"/>
                    <a:pt x="511" y="5761"/>
                    <a:pt x="525" y="5830"/>
                  </a:cubicBezTo>
                  <a:cubicBezTo>
                    <a:pt x="538" y="6093"/>
                    <a:pt x="538" y="6093"/>
                    <a:pt x="538" y="6093"/>
                  </a:cubicBezTo>
                  <a:cubicBezTo>
                    <a:pt x="552" y="6176"/>
                    <a:pt x="552" y="6286"/>
                    <a:pt x="566" y="6369"/>
                  </a:cubicBezTo>
                  <a:cubicBezTo>
                    <a:pt x="594" y="6645"/>
                    <a:pt x="594" y="6645"/>
                    <a:pt x="594" y="6645"/>
                  </a:cubicBezTo>
                  <a:cubicBezTo>
                    <a:pt x="594" y="6728"/>
                    <a:pt x="608" y="6839"/>
                    <a:pt x="621" y="6922"/>
                  </a:cubicBezTo>
                  <a:cubicBezTo>
                    <a:pt x="649" y="7198"/>
                    <a:pt x="649" y="7198"/>
                    <a:pt x="649" y="7198"/>
                  </a:cubicBezTo>
                  <a:cubicBezTo>
                    <a:pt x="663" y="7281"/>
                    <a:pt x="677" y="7405"/>
                    <a:pt x="690" y="7488"/>
                  </a:cubicBezTo>
                  <a:cubicBezTo>
                    <a:pt x="704" y="7695"/>
                    <a:pt x="704" y="7695"/>
                    <a:pt x="704" y="7695"/>
                  </a:cubicBezTo>
                  <a:cubicBezTo>
                    <a:pt x="718" y="7778"/>
                    <a:pt x="718" y="7778"/>
                    <a:pt x="718" y="7778"/>
                  </a:cubicBezTo>
                  <a:cubicBezTo>
                    <a:pt x="718" y="7999"/>
                    <a:pt x="718" y="7999"/>
                    <a:pt x="718" y="7999"/>
                  </a:cubicBezTo>
                  <a:cubicBezTo>
                    <a:pt x="732" y="8068"/>
                    <a:pt x="732" y="8151"/>
                    <a:pt x="732" y="8220"/>
                  </a:cubicBezTo>
                  <a:cubicBezTo>
                    <a:pt x="732" y="8441"/>
                    <a:pt x="732" y="8441"/>
                    <a:pt x="732" y="8441"/>
                  </a:cubicBezTo>
                  <a:cubicBezTo>
                    <a:pt x="746" y="8496"/>
                    <a:pt x="746" y="8593"/>
                    <a:pt x="746" y="8648"/>
                  </a:cubicBezTo>
                  <a:cubicBezTo>
                    <a:pt x="759" y="8869"/>
                    <a:pt x="759" y="8869"/>
                    <a:pt x="759" y="8869"/>
                  </a:cubicBezTo>
                  <a:cubicBezTo>
                    <a:pt x="773" y="8939"/>
                    <a:pt x="787" y="9021"/>
                    <a:pt x="801" y="9091"/>
                  </a:cubicBezTo>
                  <a:cubicBezTo>
                    <a:pt x="856" y="9298"/>
                    <a:pt x="856" y="9298"/>
                    <a:pt x="856" y="9298"/>
                  </a:cubicBezTo>
                  <a:cubicBezTo>
                    <a:pt x="870" y="9367"/>
                    <a:pt x="911" y="9464"/>
                    <a:pt x="939" y="9533"/>
                  </a:cubicBezTo>
                  <a:cubicBezTo>
                    <a:pt x="1022" y="9698"/>
                    <a:pt x="1022" y="9698"/>
                    <a:pt x="1022" y="9698"/>
                  </a:cubicBezTo>
                  <a:cubicBezTo>
                    <a:pt x="1077" y="9781"/>
                    <a:pt x="1146" y="9878"/>
                    <a:pt x="1201" y="9947"/>
                  </a:cubicBezTo>
                  <a:cubicBezTo>
                    <a:pt x="1340" y="10085"/>
                    <a:pt x="1340" y="10085"/>
                    <a:pt x="1340" y="10085"/>
                  </a:cubicBezTo>
                  <a:cubicBezTo>
                    <a:pt x="1533" y="10237"/>
                    <a:pt x="1561" y="10265"/>
                    <a:pt x="1726" y="10361"/>
                  </a:cubicBezTo>
                  <a:cubicBezTo>
                    <a:pt x="1892" y="10444"/>
                    <a:pt x="1892" y="10444"/>
                    <a:pt x="1892" y="10444"/>
                  </a:cubicBezTo>
                  <a:cubicBezTo>
                    <a:pt x="1961" y="10472"/>
                    <a:pt x="2044" y="10513"/>
                    <a:pt x="2099" y="10541"/>
                  </a:cubicBezTo>
                  <a:cubicBezTo>
                    <a:pt x="2265" y="10596"/>
                    <a:pt x="2265" y="10596"/>
                    <a:pt x="2265" y="10596"/>
                  </a:cubicBezTo>
                  <a:cubicBezTo>
                    <a:pt x="2320" y="10610"/>
                    <a:pt x="2403" y="10638"/>
                    <a:pt x="2458" y="10652"/>
                  </a:cubicBezTo>
                  <a:cubicBezTo>
                    <a:pt x="2610" y="10693"/>
                    <a:pt x="2610" y="10693"/>
                    <a:pt x="2610" y="10693"/>
                  </a:cubicBezTo>
                  <a:cubicBezTo>
                    <a:pt x="2666" y="10707"/>
                    <a:pt x="2721" y="10721"/>
                    <a:pt x="2776" y="10734"/>
                  </a:cubicBezTo>
                  <a:cubicBezTo>
                    <a:pt x="2928" y="10762"/>
                    <a:pt x="2928" y="10762"/>
                    <a:pt x="2928" y="10762"/>
                  </a:cubicBezTo>
                  <a:cubicBezTo>
                    <a:pt x="2970" y="10776"/>
                    <a:pt x="3039" y="10776"/>
                    <a:pt x="3080" y="10790"/>
                  </a:cubicBezTo>
                  <a:cubicBezTo>
                    <a:pt x="3218" y="10804"/>
                    <a:pt x="3218" y="10804"/>
                    <a:pt x="3218" y="10804"/>
                  </a:cubicBezTo>
                  <a:cubicBezTo>
                    <a:pt x="3273" y="10817"/>
                    <a:pt x="3329" y="10817"/>
                    <a:pt x="3370" y="10817"/>
                  </a:cubicBezTo>
                  <a:cubicBezTo>
                    <a:pt x="3508" y="10831"/>
                    <a:pt x="3508" y="10831"/>
                    <a:pt x="3508" y="10831"/>
                  </a:cubicBezTo>
                  <a:cubicBezTo>
                    <a:pt x="3550" y="10831"/>
                    <a:pt x="3605" y="10845"/>
                    <a:pt x="3646" y="10845"/>
                  </a:cubicBezTo>
                  <a:cubicBezTo>
                    <a:pt x="3784" y="10845"/>
                    <a:pt x="3784" y="10845"/>
                    <a:pt x="3784" y="10845"/>
                  </a:cubicBezTo>
                  <a:cubicBezTo>
                    <a:pt x="3826" y="10845"/>
                    <a:pt x="3881" y="10859"/>
                    <a:pt x="3923" y="10859"/>
                  </a:cubicBezTo>
                  <a:cubicBezTo>
                    <a:pt x="4061" y="10845"/>
                    <a:pt x="4061" y="10845"/>
                    <a:pt x="4061" y="10845"/>
                  </a:cubicBezTo>
                  <a:cubicBezTo>
                    <a:pt x="4102" y="10845"/>
                    <a:pt x="4157" y="10845"/>
                    <a:pt x="4199" y="10845"/>
                  </a:cubicBezTo>
                  <a:cubicBezTo>
                    <a:pt x="4337" y="10845"/>
                    <a:pt x="4337" y="10845"/>
                    <a:pt x="4337" y="10845"/>
                  </a:cubicBezTo>
                  <a:cubicBezTo>
                    <a:pt x="4392" y="10845"/>
                    <a:pt x="4447" y="10831"/>
                    <a:pt x="4489" y="10831"/>
                  </a:cubicBezTo>
                  <a:cubicBezTo>
                    <a:pt x="4641" y="10817"/>
                    <a:pt x="4641" y="10817"/>
                    <a:pt x="4641" y="10817"/>
                  </a:cubicBezTo>
                  <a:cubicBezTo>
                    <a:pt x="4682" y="10817"/>
                    <a:pt x="4738" y="10804"/>
                    <a:pt x="4793" y="10804"/>
                  </a:cubicBezTo>
                  <a:cubicBezTo>
                    <a:pt x="4959" y="10776"/>
                    <a:pt x="4959" y="10776"/>
                    <a:pt x="4959" y="10776"/>
                  </a:cubicBezTo>
                  <a:cubicBezTo>
                    <a:pt x="5442" y="10679"/>
                    <a:pt x="5718" y="10596"/>
                    <a:pt x="6077" y="10431"/>
                  </a:cubicBezTo>
                  <a:cubicBezTo>
                    <a:pt x="6257" y="10334"/>
                    <a:pt x="6257" y="10334"/>
                    <a:pt x="6257" y="10334"/>
                  </a:cubicBezTo>
                  <a:cubicBezTo>
                    <a:pt x="6450" y="10210"/>
                    <a:pt x="6492" y="10182"/>
                    <a:pt x="6657" y="10030"/>
                  </a:cubicBezTo>
                  <a:cubicBezTo>
                    <a:pt x="6782" y="9878"/>
                    <a:pt x="6782" y="9878"/>
                    <a:pt x="6782" y="9878"/>
                  </a:cubicBezTo>
                  <a:cubicBezTo>
                    <a:pt x="6837" y="9795"/>
                    <a:pt x="6906" y="9685"/>
                    <a:pt x="6961" y="9602"/>
                  </a:cubicBezTo>
                  <a:cubicBezTo>
                    <a:pt x="7044" y="9422"/>
                    <a:pt x="7044" y="9422"/>
                    <a:pt x="7044" y="9422"/>
                  </a:cubicBezTo>
                  <a:cubicBezTo>
                    <a:pt x="7058" y="9339"/>
                    <a:pt x="7086" y="9242"/>
                    <a:pt x="7113" y="9173"/>
                  </a:cubicBezTo>
                  <a:cubicBezTo>
                    <a:pt x="7155" y="8966"/>
                    <a:pt x="7155" y="8966"/>
                    <a:pt x="7155" y="8966"/>
                  </a:cubicBezTo>
                  <a:cubicBezTo>
                    <a:pt x="7155" y="8897"/>
                    <a:pt x="7169" y="8800"/>
                    <a:pt x="7169" y="8731"/>
                  </a:cubicBezTo>
                  <a:cubicBezTo>
                    <a:pt x="7196" y="8524"/>
                    <a:pt x="7196" y="8524"/>
                    <a:pt x="7196" y="8524"/>
                  </a:cubicBezTo>
                  <a:cubicBezTo>
                    <a:pt x="7196" y="8455"/>
                    <a:pt x="7196" y="8358"/>
                    <a:pt x="7196" y="8289"/>
                  </a:cubicBezTo>
                  <a:cubicBezTo>
                    <a:pt x="7210" y="8082"/>
                    <a:pt x="7210" y="8082"/>
                    <a:pt x="7210" y="8082"/>
                  </a:cubicBezTo>
                  <a:cubicBezTo>
                    <a:pt x="7210" y="8013"/>
                    <a:pt x="7210" y="7930"/>
                    <a:pt x="7210" y="7861"/>
                  </a:cubicBezTo>
                  <a:cubicBezTo>
                    <a:pt x="7224" y="7654"/>
                    <a:pt x="7224" y="7654"/>
                    <a:pt x="7224" y="7654"/>
                  </a:cubicBezTo>
                  <a:cubicBezTo>
                    <a:pt x="7251" y="7502"/>
                    <a:pt x="7251" y="7502"/>
                    <a:pt x="7251" y="7502"/>
                  </a:cubicBezTo>
                  <a:cubicBezTo>
                    <a:pt x="7279" y="7212"/>
                    <a:pt x="7279" y="7212"/>
                    <a:pt x="7279" y="7212"/>
                  </a:cubicBezTo>
                  <a:cubicBezTo>
                    <a:pt x="7293" y="7129"/>
                    <a:pt x="7307" y="7018"/>
                    <a:pt x="7320" y="6922"/>
                  </a:cubicBezTo>
                  <a:cubicBezTo>
                    <a:pt x="7348" y="6645"/>
                    <a:pt x="7348" y="6645"/>
                    <a:pt x="7348" y="6645"/>
                  </a:cubicBezTo>
                  <a:cubicBezTo>
                    <a:pt x="7348" y="6562"/>
                    <a:pt x="7362" y="6466"/>
                    <a:pt x="7376" y="6383"/>
                  </a:cubicBezTo>
                  <a:cubicBezTo>
                    <a:pt x="7390" y="6107"/>
                    <a:pt x="7390" y="6107"/>
                    <a:pt x="7390" y="6107"/>
                  </a:cubicBezTo>
                  <a:cubicBezTo>
                    <a:pt x="7403" y="6037"/>
                    <a:pt x="7417" y="5927"/>
                    <a:pt x="7417" y="5844"/>
                  </a:cubicBezTo>
                  <a:cubicBezTo>
                    <a:pt x="7445" y="5595"/>
                    <a:pt x="7445" y="5595"/>
                    <a:pt x="7445" y="5595"/>
                  </a:cubicBezTo>
                  <a:cubicBezTo>
                    <a:pt x="7445" y="5513"/>
                    <a:pt x="7445" y="5416"/>
                    <a:pt x="7459" y="5333"/>
                  </a:cubicBezTo>
                  <a:cubicBezTo>
                    <a:pt x="7472" y="5084"/>
                    <a:pt x="7472" y="5084"/>
                    <a:pt x="7472" y="5084"/>
                  </a:cubicBezTo>
                  <a:cubicBezTo>
                    <a:pt x="7472" y="5015"/>
                    <a:pt x="7486" y="4918"/>
                    <a:pt x="7486" y="4849"/>
                  </a:cubicBezTo>
                  <a:cubicBezTo>
                    <a:pt x="7500" y="4615"/>
                    <a:pt x="7500" y="4615"/>
                    <a:pt x="7500" y="4615"/>
                  </a:cubicBezTo>
                  <a:cubicBezTo>
                    <a:pt x="7500" y="4545"/>
                    <a:pt x="7500" y="4449"/>
                    <a:pt x="7500" y="4380"/>
                  </a:cubicBezTo>
                  <a:cubicBezTo>
                    <a:pt x="7514" y="4145"/>
                    <a:pt x="7514" y="4145"/>
                    <a:pt x="7514" y="4145"/>
                  </a:cubicBezTo>
                  <a:cubicBezTo>
                    <a:pt x="7514" y="4076"/>
                    <a:pt x="7514" y="3993"/>
                    <a:pt x="7514" y="3924"/>
                  </a:cubicBezTo>
                  <a:cubicBezTo>
                    <a:pt x="7528" y="3703"/>
                    <a:pt x="7528" y="3703"/>
                    <a:pt x="7528" y="3703"/>
                  </a:cubicBezTo>
                  <a:cubicBezTo>
                    <a:pt x="7528" y="3634"/>
                    <a:pt x="7528" y="3551"/>
                    <a:pt x="7528" y="3482"/>
                  </a:cubicBezTo>
                  <a:cubicBezTo>
                    <a:pt x="7528" y="3275"/>
                    <a:pt x="7528" y="3275"/>
                    <a:pt x="7528" y="3275"/>
                  </a:cubicBezTo>
                  <a:cubicBezTo>
                    <a:pt x="7528" y="3205"/>
                    <a:pt x="7528" y="3123"/>
                    <a:pt x="7528" y="3054"/>
                  </a:cubicBezTo>
                  <a:cubicBezTo>
                    <a:pt x="7541" y="2860"/>
                    <a:pt x="7541" y="2860"/>
                    <a:pt x="7541" y="2860"/>
                  </a:cubicBezTo>
                  <a:cubicBezTo>
                    <a:pt x="7541" y="2791"/>
                    <a:pt x="7541" y="2708"/>
                    <a:pt x="7541" y="2653"/>
                  </a:cubicBezTo>
                  <a:cubicBezTo>
                    <a:pt x="7528" y="2459"/>
                    <a:pt x="7528" y="2459"/>
                    <a:pt x="7528" y="2459"/>
                  </a:cubicBezTo>
                  <a:cubicBezTo>
                    <a:pt x="7528" y="2404"/>
                    <a:pt x="7514" y="2335"/>
                    <a:pt x="7514" y="2266"/>
                  </a:cubicBezTo>
                  <a:cubicBezTo>
                    <a:pt x="7486" y="2086"/>
                    <a:pt x="7486" y="2086"/>
                    <a:pt x="7486" y="2086"/>
                  </a:cubicBezTo>
                  <a:cubicBezTo>
                    <a:pt x="7472" y="2031"/>
                    <a:pt x="7459" y="1948"/>
                    <a:pt x="7445" y="1893"/>
                  </a:cubicBezTo>
                  <a:cubicBezTo>
                    <a:pt x="7390" y="1713"/>
                    <a:pt x="7390" y="1713"/>
                    <a:pt x="7390" y="1713"/>
                  </a:cubicBezTo>
                  <a:cubicBezTo>
                    <a:pt x="7362" y="1658"/>
                    <a:pt x="7334" y="1589"/>
                    <a:pt x="7307" y="1534"/>
                  </a:cubicBezTo>
                  <a:cubicBezTo>
                    <a:pt x="7224" y="1368"/>
                    <a:pt x="7224" y="1368"/>
                    <a:pt x="7224" y="1368"/>
                  </a:cubicBezTo>
                  <a:cubicBezTo>
                    <a:pt x="7182" y="1313"/>
                    <a:pt x="7141" y="1230"/>
                    <a:pt x="7099" y="1189"/>
                  </a:cubicBezTo>
                  <a:cubicBezTo>
                    <a:pt x="6989" y="1037"/>
                    <a:pt x="6989" y="1037"/>
                    <a:pt x="6989" y="1037"/>
                  </a:cubicBezTo>
                  <a:cubicBezTo>
                    <a:pt x="6934" y="981"/>
                    <a:pt x="6878" y="912"/>
                    <a:pt x="6823" y="857"/>
                  </a:cubicBezTo>
                  <a:cubicBezTo>
                    <a:pt x="6671" y="733"/>
                    <a:pt x="6671" y="733"/>
                    <a:pt x="6671" y="733"/>
                  </a:cubicBezTo>
                  <a:cubicBezTo>
                    <a:pt x="6478" y="581"/>
                    <a:pt x="6478" y="581"/>
                    <a:pt x="6354" y="512"/>
                  </a:cubicBezTo>
                  <a:cubicBezTo>
                    <a:pt x="6948" y="857"/>
                    <a:pt x="7169" y="1492"/>
                    <a:pt x="7169" y="2225"/>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0" name="Freeform 48"/>
            <p:cNvSpPr>
              <a:spLocks noChangeAspect="1"/>
            </p:cNvSpPr>
            <p:nvPr/>
          </p:nvSpPr>
          <p:spPr bwMode="auto">
            <a:xfrm>
              <a:off x="919" y="1156"/>
              <a:ext cx="1405" cy="2487"/>
            </a:xfrm>
            <a:custGeom>
              <a:avLst/>
              <a:gdLst>
                <a:gd name="T0" fmla="*/ 0 w 7308"/>
                <a:gd name="T1" fmla="*/ 0 h 11009"/>
                <a:gd name="T2" fmla="*/ 0 w 7308"/>
                <a:gd name="T3" fmla="*/ 0 h 11009"/>
                <a:gd name="T4" fmla="*/ 0 w 7308"/>
                <a:gd name="T5" fmla="*/ 0 h 11009"/>
                <a:gd name="T6" fmla="*/ 0 w 7308"/>
                <a:gd name="T7" fmla="*/ 0 h 11009"/>
                <a:gd name="T8" fmla="*/ 0 w 7308"/>
                <a:gd name="T9" fmla="*/ 0 h 11009"/>
                <a:gd name="T10" fmla="*/ 0 w 7308"/>
                <a:gd name="T11" fmla="*/ 0 h 11009"/>
                <a:gd name="T12" fmla="*/ 0 w 7308"/>
                <a:gd name="T13" fmla="*/ 0 h 11009"/>
                <a:gd name="T14" fmla="*/ 0 w 7308"/>
                <a:gd name="T15" fmla="*/ 0 h 11009"/>
                <a:gd name="T16" fmla="*/ 0 w 7308"/>
                <a:gd name="T17" fmla="*/ 0 h 11009"/>
                <a:gd name="T18" fmla="*/ 0 w 7308"/>
                <a:gd name="T19" fmla="*/ 0 h 11009"/>
                <a:gd name="T20" fmla="*/ 0 w 7308"/>
                <a:gd name="T21" fmla="*/ 0 h 11009"/>
                <a:gd name="T22" fmla="*/ 0 w 7308"/>
                <a:gd name="T23" fmla="*/ 0 h 11009"/>
                <a:gd name="T24" fmla="*/ 0 w 7308"/>
                <a:gd name="T25" fmla="*/ 0 h 11009"/>
                <a:gd name="T26" fmla="*/ 0 w 7308"/>
                <a:gd name="T27" fmla="*/ 0 h 11009"/>
                <a:gd name="T28" fmla="*/ 0 w 7308"/>
                <a:gd name="T29" fmla="*/ 0 h 11009"/>
                <a:gd name="T30" fmla="*/ 0 w 7308"/>
                <a:gd name="T31" fmla="*/ 0 h 11009"/>
                <a:gd name="T32" fmla="*/ 0 w 7308"/>
                <a:gd name="T33" fmla="*/ 0 h 11009"/>
                <a:gd name="T34" fmla="*/ 0 w 7308"/>
                <a:gd name="T35" fmla="*/ 0 h 11009"/>
                <a:gd name="T36" fmla="*/ 0 w 7308"/>
                <a:gd name="T37" fmla="*/ 0 h 11009"/>
                <a:gd name="T38" fmla="*/ 0 w 7308"/>
                <a:gd name="T39" fmla="*/ 0 h 11009"/>
                <a:gd name="T40" fmla="*/ 0 w 7308"/>
                <a:gd name="T41" fmla="*/ 0 h 11009"/>
                <a:gd name="T42" fmla="*/ 0 w 7308"/>
                <a:gd name="T43" fmla="*/ 0 h 11009"/>
                <a:gd name="T44" fmla="*/ 0 w 7308"/>
                <a:gd name="T45" fmla="*/ 0 h 11009"/>
                <a:gd name="T46" fmla="*/ 0 w 7308"/>
                <a:gd name="T47" fmla="*/ 0 h 11009"/>
                <a:gd name="T48" fmla="*/ 0 w 7308"/>
                <a:gd name="T49" fmla="*/ 0 h 11009"/>
                <a:gd name="T50" fmla="*/ 0 w 7308"/>
                <a:gd name="T51" fmla="*/ 0 h 11009"/>
                <a:gd name="T52" fmla="*/ 0 w 7308"/>
                <a:gd name="T53" fmla="*/ 0 h 11009"/>
                <a:gd name="T54" fmla="*/ 0 w 7308"/>
                <a:gd name="T55" fmla="*/ 0 h 11009"/>
                <a:gd name="T56" fmla="*/ 0 w 7308"/>
                <a:gd name="T57" fmla="*/ 0 h 11009"/>
                <a:gd name="T58" fmla="*/ 0 w 7308"/>
                <a:gd name="T59" fmla="*/ 0 h 11009"/>
                <a:gd name="T60" fmla="*/ 0 w 7308"/>
                <a:gd name="T61" fmla="*/ 0 h 11009"/>
                <a:gd name="T62" fmla="*/ 0 w 7308"/>
                <a:gd name="T63" fmla="*/ 0 h 11009"/>
                <a:gd name="T64" fmla="*/ 0 w 7308"/>
                <a:gd name="T65" fmla="*/ 0 h 11009"/>
                <a:gd name="T66" fmla="*/ 0 w 7308"/>
                <a:gd name="T67" fmla="*/ 0 h 11009"/>
                <a:gd name="T68" fmla="*/ 0 w 7308"/>
                <a:gd name="T69" fmla="*/ 0 h 11009"/>
                <a:gd name="T70" fmla="*/ 0 w 7308"/>
                <a:gd name="T71" fmla="*/ 0 h 11009"/>
                <a:gd name="T72" fmla="*/ 0 w 7308"/>
                <a:gd name="T73" fmla="*/ 0 h 11009"/>
                <a:gd name="T74" fmla="*/ 0 w 7308"/>
                <a:gd name="T75" fmla="*/ 0 h 11009"/>
                <a:gd name="T76" fmla="*/ 0 w 7308"/>
                <a:gd name="T77" fmla="*/ 0 h 11009"/>
                <a:gd name="T78" fmla="*/ 0 w 7308"/>
                <a:gd name="T79" fmla="*/ 0 h 11009"/>
                <a:gd name="T80" fmla="*/ 0 w 7308"/>
                <a:gd name="T81" fmla="*/ 0 h 11009"/>
                <a:gd name="T82" fmla="*/ 0 w 7308"/>
                <a:gd name="T83" fmla="*/ 0 h 11009"/>
                <a:gd name="T84" fmla="*/ 0 w 7308"/>
                <a:gd name="T85" fmla="*/ 0 h 11009"/>
                <a:gd name="T86" fmla="*/ 0 w 7308"/>
                <a:gd name="T87" fmla="*/ 0 h 11009"/>
                <a:gd name="T88" fmla="*/ 0 w 7308"/>
                <a:gd name="T89" fmla="*/ 0 h 11009"/>
                <a:gd name="T90" fmla="*/ 0 w 7308"/>
                <a:gd name="T91" fmla="*/ 0 h 11009"/>
                <a:gd name="T92" fmla="*/ 0 w 7308"/>
                <a:gd name="T93" fmla="*/ 0 h 11009"/>
                <a:gd name="T94" fmla="*/ 0 w 7308"/>
                <a:gd name="T95" fmla="*/ 0 h 11009"/>
                <a:gd name="T96" fmla="*/ 0 w 7308"/>
                <a:gd name="T97" fmla="*/ 0 h 11009"/>
                <a:gd name="T98" fmla="*/ 0 w 7308"/>
                <a:gd name="T99" fmla="*/ 0 h 11009"/>
                <a:gd name="T100" fmla="*/ 0 w 7308"/>
                <a:gd name="T101" fmla="*/ 0 h 11009"/>
                <a:gd name="T102" fmla="*/ 0 w 7308"/>
                <a:gd name="T103" fmla="*/ 0 h 1100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308"/>
                <a:gd name="T157" fmla="*/ 0 h 11009"/>
                <a:gd name="T158" fmla="*/ 7308 w 7308"/>
                <a:gd name="T159" fmla="*/ 11009 h 1100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308" h="11009">
                  <a:moveTo>
                    <a:pt x="6935" y="2224"/>
                  </a:moveTo>
                  <a:cubicBezTo>
                    <a:pt x="6935" y="3536"/>
                    <a:pt x="6908" y="5111"/>
                    <a:pt x="6673" y="7059"/>
                  </a:cubicBezTo>
                  <a:cubicBezTo>
                    <a:pt x="6535" y="8302"/>
                    <a:pt x="6935" y="9462"/>
                    <a:pt x="5264" y="10166"/>
                  </a:cubicBezTo>
                  <a:cubicBezTo>
                    <a:pt x="5209" y="10194"/>
                    <a:pt x="5139" y="10235"/>
                    <a:pt x="5084" y="10277"/>
                  </a:cubicBezTo>
                  <a:cubicBezTo>
                    <a:pt x="4822" y="10401"/>
                    <a:pt x="4255" y="10608"/>
                    <a:pt x="3758" y="10581"/>
                  </a:cubicBezTo>
                  <a:cubicBezTo>
                    <a:pt x="3730" y="10581"/>
                    <a:pt x="3730" y="10581"/>
                    <a:pt x="3730" y="10581"/>
                  </a:cubicBezTo>
                  <a:cubicBezTo>
                    <a:pt x="3730" y="10581"/>
                    <a:pt x="3730" y="10581"/>
                    <a:pt x="3730" y="10581"/>
                  </a:cubicBezTo>
                  <a:cubicBezTo>
                    <a:pt x="3716" y="10594"/>
                    <a:pt x="3716" y="10594"/>
                    <a:pt x="3716" y="10594"/>
                  </a:cubicBezTo>
                  <a:cubicBezTo>
                    <a:pt x="3551" y="10663"/>
                    <a:pt x="1285" y="11009"/>
                    <a:pt x="649" y="9407"/>
                  </a:cubicBezTo>
                  <a:cubicBezTo>
                    <a:pt x="553" y="9144"/>
                    <a:pt x="0" y="2984"/>
                    <a:pt x="359" y="2045"/>
                  </a:cubicBezTo>
                  <a:cubicBezTo>
                    <a:pt x="1064" y="166"/>
                    <a:pt x="4670" y="636"/>
                    <a:pt x="5070" y="1824"/>
                  </a:cubicBezTo>
                  <a:cubicBezTo>
                    <a:pt x="5139" y="2031"/>
                    <a:pt x="5264" y="5498"/>
                    <a:pt x="5264" y="5539"/>
                  </a:cubicBezTo>
                  <a:cubicBezTo>
                    <a:pt x="5291" y="6437"/>
                    <a:pt x="5291" y="6437"/>
                    <a:pt x="5098" y="7086"/>
                  </a:cubicBezTo>
                  <a:cubicBezTo>
                    <a:pt x="5084" y="7114"/>
                    <a:pt x="5015" y="7362"/>
                    <a:pt x="5084" y="7639"/>
                  </a:cubicBezTo>
                  <a:cubicBezTo>
                    <a:pt x="5236" y="8246"/>
                    <a:pt x="5789" y="8688"/>
                    <a:pt x="5789" y="9365"/>
                  </a:cubicBezTo>
                  <a:cubicBezTo>
                    <a:pt x="5789" y="9821"/>
                    <a:pt x="5443" y="10056"/>
                    <a:pt x="5264" y="10166"/>
                  </a:cubicBezTo>
                  <a:cubicBezTo>
                    <a:pt x="6935" y="9462"/>
                    <a:pt x="6535" y="8302"/>
                    <a:pt x="6673" y="7059"/>
                  </a:cubicBezTo>
                  <a:cubicBezTo>
                    <a:pt x="6908" y="5111"/>
                    <a:pt x="6935" y="3536"/>
                    <a:pt x="6935" y="2224"/>
                  </a:cubicBezTo>
                  <a:cubicBezTo>
                    <a:pt x="6935" y="1492"/>
                    <a:pt x="6714" y="857"/>
                    <a:pt x="6120" y="512"/>
                  </a:cubicBezTo>
                  <a:cubicBezTo>
                    <a:pt x="6065" y="498"/>
                    <a:pt x="6010" y="456"/>
                    <a:pt x="5955" y="429"/>
                  </a:cubicBezTo>
                  <a:cubicBezTo>
                    <a:pt x="5885" y="401"/>
                    <a:pt x="5789" y="360"/>
                    <a:pt x="5720" y="332"/>
                  </a:cubicBezTo>
                  <a:cubicBezTo>
                    <a:pt x="5554" y="263"/>
                    <a:pt x="5554" y="263"/>
                    <a:pt x="5554" y="263"/>
                  </a:cubicBezTo>
                  <a:cubicBezTo>
                    <a:pt x="5499" y="249"/>
                    <a:pt x="5416" y="221"/>
                    <a:pt x="5361" y="208"/>
                  </a:cubicBezTo>
                  <a:cubicBezTo>
                    <a:pt x="5195" y="166"/>
                    <a:pt x="5195" y="166"/>
                    <a:pt x="5195" y="166"/>
                  </a:cubicBezTo>
                  <a:cubicBezTo>
                    <a:pt x="5139" y="152"/>
                    <a:pt x="5070" y="139"/>
                    <a:pt x="5029" y="125"/>
                  </a:cubicBezTo>
                  <a:cubicBezTo>
                    <a:pt x="4863" y="97"/>
                    <a:pt x="4863" y="97"/>
                    <a:pt x="4863" y="97"/>
                  </a:cubicBezTo>
                  <a:cubicBezTo>
                    <a:pt x="4822" y="83"/>
                    <a:pt x="4753" y="70"/>
                    <a:pt x="4711" y="70"/>
                  </a:cubicBezTo>
                  <a:cubicBezTo>
                    <a:pt x="4559" y="42"/>
                    <a:pt x="4559" y="42"/>
                    <a:pt x="4559" y="42"/>
                  </a:cubicBezTo>
                  <a:cubicBezTo>
                    <a:pt x="4504" y="42"/>
                    <a:pt x="4449" y="42"/>
                    <a:pt x="4393" y="28"/>
                  </a:cubicBezTo>
                  <a:cubicBezTo>
                    <a:pt x="4241" y="14"/>
                    <a:pt x="4241" y="14"/>
                    <a:pt x="4241" y="14"/>
                  </a:cubicBezTo>
                  <a:cubicBezTo>
                    <a:pt x="4200" y="14"/>
                    <a:pt x="4145" y="14"/>
                    <a:pt x="4089" y="14"/>
                  </a:cubicBezTo>
                  <a:cubicBezTo>
                    <a:pt x="3938" y="0"/>
                    <a:pt x="3938" y="0"/>
                    <a:pt x="3938" y="0"/>
                  </a:cubicBezTo>
                  <a:cubicBezTo>
                    <a:pt x="3896" y="0"/>
                    <a:pt x="3827" y="0"/>
                    <a:pt x="3786" y="0"/>
                  </a:cubicBezTo>
                  <a:cubicBezTo>
                    <a:pt x="3634" y="0"/>
                    <a:pt x="3634" y="0"/>
                    <a:pt x="3634" y="0"/>
                  </a:cubicBezTo>
                  <a:cubicBezTo>
                    <a:pt x="3592" y="0"/>
                    <a:pt x="3523" y="0"/>
                    <a:pt x="3482" y="0"/>
                  </a:cubicBezTo>
                  <a:cubicBezTo>
                    <a:pt x="3330" y="14"/>
                    <a:pt x="3330" y="14"/>
                    <a:pt x="3330" y="14"/>
                  </a:cubicBezTo>
                  <a:cubicBezTo>
                    <a:pt x="3274" y="14"/>
                    <a:pt x="3219" y="14"/>
                    <a:pt x="3164" y="28"/>
                  </a:cubicBezTo>
                  <a:cubicBezTo>
                    <a:pt x="2998" y="42"/>
                    <a:pt x="2998" y="42"/>
                    <a:pt x="2998" y="42"/>
                  </a:cubicBezTo>
                  <a:cubicBezTo>
                    <a:pt x="2957" y="42"/>
                    <a:pt x="2888" y="56"/>
                    <a:pt x="2832" y="56"/>
                  </a:cubicBezTo>
                  <a:cubicBezTo>
                    <a:pt x="2667" y="83"/>
                    <a:pt x="2667" y="83"/>
                    <a:pt x="2667" y="83"/>
                  </a:cubicBezTo>
                  <a:cubicBezTo>
                    <a:pt x="2418" y="125"/>
                    <a:pt x="2238" y="166"/>
                    <a:pt x="1976" y="249"/>
                  </a:cubicBezTo>
                  <a:cubicBezTo>
                    <a:pt x="1796" y="304"/>
                    <a:pt x="1796" y="304"/>
                    <a:pt x="1796" y="304"/>
                  </a:cubicBezTo>
                  <a:cubicBezTo>
                    <a:pt x="1672" y="360"/>
                    <a:pt x="1492" y="429"/>
                    <a:pt x="1326" y="539"/>
                  </a:cubicBezTo>
                  <a:cubicBezTo>
                    <a:pt x="1161" y="636"/>
                    <a:pt x="1161" y="636"/>
                    <a:pt x="1161" y="636"/>
                  </a:cubicBezTo>
                  <a:cubicBezTo>
                    <a:pt x="1078" y="705"/>
                    <a:pt x="981" y="774"/>
                    <a:pt x="912" y="843"/>
                  </a:cubicBezTo>
                  <a:cubicBezTo>
                    <a:pt x="774" y="981"/>
                    <a:pt x="774" y="981"/>
                    <a:pt x="774" y="981"/>
                  </a:cubicBezTo>
                  <a:cubicBezTo>
                    <a:pt x="732" y="1036"/>
                    <a:pt x="663" y="1105"/>
                    <a:pt x="622" y="1175"/>
                  </a:cubicBezTo>
                  <a:cubicBezTo>
                    <a:pt x="511" y="1326"/>
                    <a:pt x="511" y="1326"/>
                    <a:pt x="511" y="1326"/>
                  </a:cubicBezTo>
                  <a:cubicBezTo>
                    <a:pt x="484" y="1382"/>
                    <a:pt x="442" y="1465"/>
                    <a:pt x="415" y="1520"/>
                  </a:cubicBezTo>
                  <a:cubicBezTo>
                    <a:pt x="346" y="1686"/>
                    <a:pt x="346" y="1686"/>
                    <a:pt x="346" y="1686"/>
                  </a:cubicBezTo>
                  <a:cubicBezTo>
                    <a:pt x="318" y="1741"/>
                    <a:pt x="290" y="1824"/>
                    <a:pt x="276" y="1879"/>
                  </a:cubicBezTo>
                  <a:cubicBezTo>
                    <a:pt x="235" y="2058"/>
                    <a:pt x="235" y="2058"/>
                    <a:pt x="235" y="2058"/>
                  </a:cubicBezTo>
                  <a:cubicBezTo>
                    <a:pt x="221" y="2114"/>
                    <a:pt x="207" y="2197"/>
                    <a:pt x="207" y="2252"/>
                  </a:cubicBezTo>
                  <a:cubicBezTo>
                    <a:pt x="180" y="2445"/>
                    <a:pt x="180" y="2445"/>
                    <a:pt x="180" y="2445"/>
                  </a:cubicBezTo>
                  <a:cubicBezTo>
                    <a:pt x="180" y="2500"/>
                    <a:pt x="180" y="2583"/>
                    <a:pt x="180" y="2639"/>
                  </a:cubicBezTo>
                  <a:cubicBezTo>
                    <a:pt x="180" y="2846"/>
                    <a:pt x="180" y="2846"/>
                    <a:pt x="180" y="2846"/>
                  </a:cubicBezTo>
                  <a:cubicBezTo>
                    <a:pt x="180" y="2901"/>
                    <a:pt x="180" y="2984"/>
                    <a:pt x="180" y="3053"/>
                  </a:cubicBezTo>
                  <a:cubicBezTo>
                    <a:pt x="180" y="3260"/>
                    <a:pt x="180" y="3260"/>
                    <a:pt x="180" y="3260"/>
                  </a:cubicBezTo>
                  <a:cubicBezTo>
                    <a:pt x="180" y="3315"/>
                    <a:pt x="180" y="3412"/>
                    <a:pt x="180" y="3467"/>
                  </a:cubicBezTo>
                  <a:cubicBezTo>
                    <a:pt x="180" y="3688"/>
                    <a:pt x="180" y="3688"/>
                    <a:pt x="180" y="3688"/>
                  </a:cubicBezTo>
                  <a:cubicBezTo>
                    <a:pt x="194" y="3757"/>
                    <a:pt x="194" y="3840"/>
                    <a:pt x="194" y="3909"/>
                  </a:cubicBezTo>
                  <a:cubicBezTo>
                    <a:pt x="194" y="4130"/>
                    <a:pt x="194" y="4130"/>
                    <a:pt x="194" y="4130"/>
                  </a:cubicBezTo>
                  <a:cubicBezTo>
                    <a:pt x="194" y="4199"/>
                    <a:pt x="194" y="4296"/>
                    <a:pt x="207" y="4365"/>
                  </a:cubicBezTo>
                  <a:cubicBezTo>
                    <a:pt x="207" y="4600"/>
                    <a:pt x="207" y="4600"/>
                    <a:pt x="207" y="4600"/>
                  </a:cubicBezTo>
                  <a:cubicBezTo>
                    <a:pt x="221" y="4669"/>
                    <a:pt x="221" y="4766"/>
                    <a:pt x="221" y="4835"/>
                  </a:cubicBezTo>
                  <a:cubicBezTo>
                    <a:pt x="235" y="5083"/>
                    <a:pt x="235" y="5083"/>
                    <a:pt x="235" y="5083"/>
                  </a:cubicBezTo>
                  <a:cubicBezTo>
                    <a:pt x="235" y="5152"/>
                    <a:pt x="249" y="5249"/>
                    <a:pt x="249" y="5332"/>
                  </a:cubicBezTo>
                  <a:cubicBezTo>
                    <a:pt x="263" y="5581"/>
                    <a:pt x="263" y="5581"/>
                    <a:pt x="263" y="5581"/>
                  </a:cubicBezTo>
                  <a:cubicBezTo>
                    <a:pt x="276" y="5650"/>
                    <a:pt x="276" y="5760"/>
                    <a:pt x="290" y="5829"/>
                  </a:cubicBezTo>
                  <a:cubicBezTo>
                    <a:pt x="304" y="6092"/>
                    <a:pt x="304" y="6092"/>
                    <a:pt x="304" y="6092"/>
                  </a:cubicBezTo>
                  <a:cubicBezTo>
                    <a:pt x="318" y="6175"/>
                    <a:pt x="318" y="6285"/>
                    <a:pt x="332" y="6368"/>
                  </a:cubicBezTo>
                  <a:cubicBezTo>
                    <a:pt x="359" y="6644"/>
                    <a:pt x="359" y="6644"/>
                    <a:pt x="359" y="6644"/>
                  </a:cubicBezTo>
                  <a:cubicBezTo>
                    <a:pt x="359" y="6727"/>
                    <a:pt x="373" y="6838"/>
                    <a:pt x="387" y="6920"/>
                  </a:cubicBezTo>
                  <a:cubicBezTo>
                    <a:pt x="415" y="7197"/>
                    <a:pt x="415" y="7197"/>
                    <a:pt x="415" y="7197"/>
                  </a:cubicBezTo>
                  <a:cubicBezTo>
                    <a:pt x="428" y="7280"/>
                    <a:pt x="442" y="7404"/>
                    <a:pt x="456" y="7487"/>
                  </a:cubicBezTo>
                  <a:cubicBezTo>
                    <a:pt x="470" y="7694"/>
                    <a:pt x="470" y="7694"/>
                    <a:pt x="470" y="7694"/>
                  </a:cubicBezTo>
                  <a:cubicBezTo>
                    <a:pt x="484" y="7777"/>
                    <a:pt x="484" y="7777"/>
                    <a:pt x="484" y="7777"/>
                  </a:cubicBezTo>
                  <a:cubicBezTo>
                    <a:pt x="484" y="7998"/>
                    <a:pt x="484" y="7998"/>
                    <a:pt x="484" y="7998"/>
                  </a:cubicBezTo>
                  <a:cubicBezTo>
                    <a:pt x="497" y="8067"/>
                    <a:pt x="497" y="8150"/>
                    <a:pt x="497" y="8219"/>
                  </a:cubicBezTo>
                  <a:cubicBezTo>
                    <a:pt x="497" y="8440"/>
                    <a:pt x="497" y="8440"/>
                    <a:pt x="497" y="8440"/>
                  </a:cubicBezTo>
                  <a:cubicBezTo>
                    <a:pt x="511" y="8495"/>
                    <a:pt x="511" y="8592"/>
                    <a:pt x="511" y="8647"/>
                  </a:cubicBezTo>
                  <a:cubicBezTo>
                    <a:pt x="525" y="8868"/>
                    <a:pt x="525" y="8868"/>
                    <a:pt x="525" y="8868"/>
                  </a:cubicBezTo>
                  <a:cubicBezTo>
                    <a:pt x="539" y="8937"/>
                    <a:pt x="553" y="9020"/>
                    <a:pt x="567" y="9089"/>
                  </a:cubicBezTo>
                  <a:cubicBezTo>
                    <a:pt x="622" y="9296"/>
                    <a:pt x="622" y="9296"/>
                    <a:pt x="622" y="9296"/>
                  </a:cubicBezTo>
                  <a:cubicBezTo>
                    <a:pt x="636" y="9365"/>
                    <a:pt x="677" y="9462"/>
                    <a:pt x="705" y="9531"/>
                  </a:cubicBezTo>
                  <a:cubicBezTo>
                    <a:pt x="788" y="9697"/>
                    <a:pt x="788" y="9697"/>
                    <a:pt x="788" y="9697"/>
                  </a:cubicBezTo>
                  <a:cubicBezTo>
                    <a:pt x="843" y="9780"/>
                    <a:pt x="912" y="9876"/>
                    <a:pt x="967" y="9945"/>
                  </a:cubicBezTo>
                  <a:cubicBezTo>
                    <a:pt x="1105" y="10083"/>
                    <a:pt x="1105" y="10083"/>
                    <a:pt x="1105" y="10083"/>
                  </a:cubicBezTo>
                  <a:cubicBezTo>
                    <a:pt x="1299" y="10235"/>
                    <a:pt x="1326" y="10263"/>
                    <a:pt x="1492" y="10360"/>
                  </a:cubicBezTo>
                  <a:cubicBezTo>
                    <a:pt x="1658" y="10443"/>
                    <a:pt x="1658" y="10443"/>
                    <a:pt x="1658" y="10443"/>
                  </a:cubicBezTo>
                  <a:cubicBezTo>
                    <a:pt x="1727" y="10470"/>
                    <a:pt x="1810" y="10512"/>
                    <a:pt x="1865" y="10539"/>
                  </a:cubicBezTo>
                  <a:cubicBezTo>
                    <a:pt x="2031" y="10594"/>
                    <a:pt x="2031" y="10594"/>
                    <a:pt x="2031" y="10594"/>
                  </a:cubicBezTo>
                  <a:cubicBezTo>
                    <a:pt x="2086" y="10608"/>
                    <a:pt x="2169" y="10636"/>
                    <a:pt x="2224" y="10650"/>
                  </a:cubicBezTo>
                  <a:cubicBezTo>
                    <a:pt x="2376" y="10691"/>
                    <a:pt x="2376" y="10691"/>
                    <a:pt x="2376" y="10691"/>
                  </a:cubicBezTo>
                  <a:cubicBezTo>
                    <a:pt x="2432" y="10705"/>
                    <a:pt x="2487" y="10719"/>
                    <a:pt x="2542" y="10733"/>
                  </a:cubicBezTo>
                  <a:cubicBezTo>
                    <a:pt x="2694" y="10760"/>
                    <a:pt x="2694" y="10760"/>
                    <a:pt x="2694" y="10760"/>
                  </a:cubicBezTo>
                  <a:cubicBezTo>
                    <a:pt x="2736" y="10774"/>
                    <a:pt x="2805" y="10774"/>
                    <a:pt x="2846" y="10788"/>
                  </a:cubicBezTo>
                  <a:cubicBezTo>
                    <a:pt x="2984" y="10802"/>
                    <a:pt x="2984" y="10802"/>
                    <a:pt x="2984" y="10802"/>
                  </a:cubicBezTo>
                  <a:cubicBezTo>
                    <a:pt x="3040" y="10815"/>
                    <a:pt x="3095" y="10815"/>
                    <a:pt x="3136" y="10815"/>
                  </a:cubicBezTo>
                  <a:cubicBezTo>
                    <a:pt x="3274" y="10829"/>
                    <a:pt x="3274" y="10829"/>
                    <a:pt x="3274" y="10829"/>
                  </a:cubicBezTo>
                  <a:cubicBezTo>
                    <a:pt x="3316" y="10829"/>
                    <a:pt x="3371" y="10843"/>
                    <a:pt x="3413" y="10843"/>
                  </a:cubicBezTo>
                  <a:cubicBezTo>
                    <a:pt x="3551" y="10843"/>
                    <a:pt x="3551" y="10843"/>
                    <a:pt x="3551" y="10843"/>
                  </a:cubicBezTo>
                  <a:cubicBezTo>
                    <a:pt x="3592" y="10843"/>
                    <a:pt x="3647" y="10857"/>
                    <a:pt x="3689" y="10857"/>
                  </a:cubicBezTo>
                  <a:cubicBezTo>
                    <a:pt x="3827" y="10843"/>
                    <a:pt x="3827" y="10843"/>
                    <a:pt x="3827" y="10843"/>
                  </a:cubicBezTo>
                  <a:cubicBezTo>
                    <a:pt x="3868" y="10843"/>
                    <a:pt x="3924" y="10843"/>
                    <a:pt x="3965" y="10843"/>
                  </a:cubicBezTo>
                  <a:cubicBezTo>
                    <a:pt x="4103" y="10843"/>
                    <a:pt x="4103" y="10843"/>
                    <a:pt x="4103" y="10843"/>
                  </a:cubicBezTo>
                  <a:cubicBezTo>
                    <a:pt x="4159" y="10843"/>
                    <a:pt x="4214" y="10829"/>
                    <a:pt x="4255" y="10829"/>
                  </a:cubicBezTo>
                  <a:cubicBezTo>
                    <a:pt x="4407" y="10815"/>
                    <a:pt x="4407" y="10815"/>
                    <a:pt x="4407" y="10815"/>
                  </a:cubicBezTo>
                  <a:cubicBezTo>
                    <a:pt x="4449" y="10815"/>
                    <a:pt x="4504" y="10802"/>
                    <a:pt x="4559" y="10802"/>
                  </a:cubicBezTo>
                  <a:cubicBezTo>
                    <a:pt x="4725" y="10774"/>
                    <a:pt x="4725" y="10774"/>
                    <a:pt x="4725" y="10774"/>
                  </a:cubicBezTo>
                  <a:cubicBezTo>
                    <a:pt x="5209" y="10677"/>
                    <a:pt x="5485" y="10594"/>
                    <a:pt x="5844" y="10429"/>
                  </a:cubicBezTo>
                  <a:cubicBezTo>
                    <a:pt x="6024" y="10332"/>
                    <a:pt x="6024" y="10332"/>
                    <a:pt x="6024" y="10332"/>
                  </a:cubicBezTo>
                  <a:cubicBezTo>
                    <a:pt x="6217" y="10208"/>
                    <a:pt x="6259" y="10180"/>
                    <a:pt x="6424" y="10028"/>
                  </a:cubicBezTo>
                  <a:cubicBezTo>
                    <a:pt x="6549" y="9876"/>
                    <a:pt x="6549" y="9876"/>
                    <a:pt x="6549" y="9876"/>
                  </a:cubicBezTo>
                  <a:cubicBezTo>
                    <a:pt x="6604" y="9793"/>
                    <a:pt x="6673" y="9683"/>
                    <a:pt x="6728" y="9600"/>
                  </a:cubicBezTo>
                  <a:cubicBezTo>
                    <a:pt x="6811" y="9420"/>
                    <a:pt x="6811" y="9420"/>
                    <a:pt x="6811" y="9420"/>
                  </a:cubicBezTo>
                  <a:cubicBezTo>
                    <a:pt x="6825" y="9338"/>
                    <a:pt x="6853" y="9241"/>
                    <a:pt x="6880" y="9172"/>
                  </a:cubicBezTo>
                  <a:cubicBezTo>
                    <a:pt x="6922" y="8965"/>
                    <a:pt x="6922" y="8965"/>
                    <a:pt x="6922" y="8965"/>
                  </a:cubicBezTo>
                  <a:cubicBezTo>
                    <a:pt x="6922" y="8896"/>
                    <a:pt x="6935" y="8799"/>
                    <a:pt x="6935" y="8730"/>
                  </a:cubicBezTo>
                  <a:cubicBezTo>
                    <a:pt x="6963" y="8523"/>
                    <a:pt x="6963" y="8523"/>
                    <a:pt x="6963" y="8523"/>
                  </a:cubicBezTo>
                  <a:cubicBezTo>
                    <a:pt x="6963" y="8454"/>
                    <a:pt x="6963" y="8357"/>
                    <a:pt x="6963" y="8288"/>
                  </a:cubicBezTo>
                  <a:cubicBezTo>
                    <a:pt x="6977" y="8081"/>
                    <a:pt x="6977" y="8081"/>
                    <a:pt x="6977" y="8081"/>
                  </a:cubicBezTo>
                  <a:cubicBezTo>
                    <a:pt x="6977" y="8012"/>
                    <a:pt x="6977" y="7929"/>
                    <a:pt x="6977" y="7860"/>
                  </a:cubicBezTo>
                  <a:cubicBezTo>
                    <a:pt x="6991" y="7652"/>
                    <a:pt x="6991" y="7652"/>
                    <a:pt x="6991" y="7652"/>
                  </a:cubicBezTo>
                  <a:cubicBezTo>
                    <a:pt x="7018" y="7501"/>
                    <a:pt x="7018" y="7501"/>
                    <a:pt x="7018" y="7501"/>
                  </a:cubicBezTo>
                  <a:cubicBezTo>
                    <a:pt x="7046" y="7210"/>
                    <a:pt x="7046" y="7210"/>
                    <a:pt x="7046" y="7210"/>
                  </a:cubicBezTo>
                  <a:cubicBezTo>
                    <a:pt x="7060" y="7128"/>
                    <a:pt x="7074" y="7017"/>
                    <a:pt x="7087" y="6920"/>
                  </a:cubicBezTo>
                  <a:cubicBezTo>
                    <a:pt x="7115" y="6644"/>
                    <a:pt x="7115" y="6644"/>
                    <a:pt x="7115" y="6644"/>
                  </a:cubicBezTo>
                  <a:cubicBezTo>
                    <a:pt x="7115" y="6561"/>
                    <a:pt x="7129" y="6465"/>
                    <a:pt x="7143" y="6382"/>
                  </a:cubicBezTo>
                  <a:cubicBezTo>
                    <a:pt x="7157" y="6105"/>
                    <a:pt x="7157" y="6105"/>
                    <a:pt x="7157" y="6105"/>
                  </a:cubicBezTo>
                  <a:cubicBezTo>
                    <a:pt x="7170" y="6036"/>
                    <a:pt x="7184" y="5926"/>
                    <a:pt x="7184" y="5843"/>
                  </a:cubicBezTo>
                  <a:cubicBezTo>
                    <a:pt x="7212" y="5594"/>
                    <a:pt x="7212" y="5594"/>
                    <a:pt x="7212" y="5594"/>
                  </a:cubicBezTo>
                  <a:cubicBezTo>
                    <a:pt x="7212" y="5512"/>
                    <a:pt x="7212" y="5415"/>
                    <a:pt x="7226" y="5332"/>
                  </a:cubicBezTo>
                  <a:cubicBezTo>
                    <a:pt x="7239" y="5083"/>
                    <a:pt x="7239" y="5083"/>
                    <a:pt x="7239" y="5083"/>
                  </a:cubicBezTo>
                  <a:cubicBezTo>
                    <a:pt x="7239" y="5014"/>
                    <a:pt x="7253" y="4918"/>
                    <a:pt x="7253" y="4849"/>
                  </a:cubicBezTo>
                  <a:cubicBezTo>
                    <a:pt x="7267" y="4614"/>
                    <a:pt x="7267" y="4614"/>
                    <a:pt x="7267" y="4614"/>
                  </a:cubicBezTo>
                  <a:cubicBezTo>
                    <a:pt x="7267" y="4545"/>
                    <a:pt x="7267" y="4448"/>
                    <a:pt x="7267" y="4379"/>
                  </a:cubicBezTo>
                  <a:cubicBezTo>
                    <a:pt x="7281" y="4144"/>
                    <a:pt x="7281" y="4144"/>
                    <a:pt x="7281" y="4144"/>
                  </a:cubicBezTo>
                  <a:cubicBezTo>
                    <a:pt x="7281" y="4075"/>
                    <a:pt x="7281" y="3992"/>
                    <a:pt x="7281" y="3923"/>
                  </a:cubicBezTo>
                  <a:cubicBezTo>
                    <a:pt x="7295" y="3702"/>
                    <a:pt x="7295" y="3702"/>
                    <a:pt x="7295" y="3702"/>
                  </a:cubicBezTo>
                  <a:cubicBezTo>
                    <a:pt x="7295" y="3633"/>
                    <a:pt x="7295" y="3550"/>
                    <a:pt x="7295" y="3481"/>
                  </a:cubicBezTo>
                  <a:cubicBezTo>
                    <a:pt x="7295" y="3274"/>
                    <a:pt x="7295" y="3274"/>
                    <a:pt x="7295" y="3274"/>
                  </a:cubicBezTo>
                  <a:cubicBezTo>
                    <a:pt x="7295" y="3205"/>
                    <a:pt x="7295" y="3122"/>
                    <a:pt x="7295" y="3053"/>
                  </a:cubicBezTo>
                  <a:cubicBezTo>
                    <a:pt x="7308" y="2860"/>
                    <a:pt x="7308" y="2860"/>
                    <a:pt x="7308" y="2860"/>
                  </a:cubicBezTo>
                  <a:cubicBezTo>
                    <a:pt x="7308" y="2791"/>
                    <a:pt x="7308" y="2708"/>
                    <a:pt x="7308" y="2652"/>
                  </a:cubicBezTo>
                  <a:cubicBezTo>
                    <a:pt x="7295" y="2459"/>
                    <a:pt x="7295" y="2459"/>
                    <a:pt x="7295" y="2459"/>
                  </a:cubicBezTo>
                  <a:cubicBezTo>
                    <a:pt x="7295" y="2404"/>
                    <a:pt x="7281" y="2335"/>
                    <a:pt x="7281" y="2266"/>
                  </a:cubicBezTo>
                  <a:cubicBezTo>
                    <a:pt x="7253" y="2086"/>
                    <a:pt x="7253" y="2086"/>
                    <a:pt x="7253" y="2086"/>
                  </a:cubicBezTo>
                  <a:cubicBezTo>
                    <a:pt x="7239" y="2031"/>
                    <a:pt x="7226" y="1948"/>
                    <a:pt x="7212" y="1893"/>
                  </a:cubicBezTo>
                  <a:cubicBezTo>
                    <a:pt x="7157" y="1713"/>
                    <a:pt x="7157" y="1713"/>
                    <a:pt x="7157" y="1713"/>
                  </a:cubicBezTo>
                  <a:cubicBezTo>
                    <a:pt x="7129" y="1658"/>
                    <a:pt x="7101" y="1589"/>
                    <a:pt x="7074" y="1534"/>
                  </a:cubicBezTo>
                  <a:cubicBezTo>
                    <a:pt x="6991" y="1368"/>
                    <a:pt x="6991" y="1368"/>
                    <a:pt x="6991" y="1368"/>
                  </a:cubicBezTo>
                  <a:cubicBezTo>
                    <a:pt x="6949" y="1313"/>
                    <a:pt x="6908" y="1230"/>
                    <a:pt x="6866" y="1188"/>
                  </a:cubicBezTo>
                  <a:cubicBezTo>
                    <a:pt x="6756" y="1036"/>
                    <a:pt x="6756" y="1036"/>
                    <a:pt x="6756" y="1036"/>
                  </a:cubicBezTo>
                  <a:cubicBezTo>
                    <a:pt x="6701" y="981"/>
                    <a:pt x="6645" y="912"/>
                    <a:pt x="6590" y="857"/>
                  </a:cubicBezTo>
                  <a:cubicBezTo>
                    <a:pt x="6438" y="733"/>
                    <a:pt x="6438" y="733"/>
                    <a:pt x="6438" y="733"/>
                  </a:cubicBezTo>
                  <a:cubicBezTo>
                    <a:pt x="6245" y="581"/>
                    <a:pt x="6245" y="581"/>
                    <a:pt x="6120" y="512"/>
                  </a:cubicBezTo>
                  <a:cubicBezTo>
                    <a:pt x="6714" y="857"/>
                    <a:pt x="6935" y="1492"/>
                    <a:pt x="6935" y="222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1" name="Freeform 49"/>
            <p:cNvSpPr>
              <a:spLocks noChangeAspect="1"/>
            </p:cNvSpPr>
            <p:nvPr/>
          </p:nvSpPr>
          <p:spPr bwMode="auto">
            <a:xfrm>
              <a:off x="898" y="1156"/>
              <a:ext cx="1354" cy="2240"/>
            </a:xfrm>
            <a:custGeom>
              <a:avLst/>
              <a:gdLst>
                <a:gd name="T0" fmla="*/ 0 w 7041"/>
                <a:gd name="T1" fmla="*/ 0 h 9917"/>
                <a:gd name="T2" fmla="*/ 0 w 7041"/>
                <a:gd name="T3" fmla="*/ 0 h 9917"/>
                <a:gd name="T4" fmla="*/ 0 w 7041"/>
                <a:gd name="T5" fmla="*/ 0 h 9917"/>
                <a:gd name="T6" fmla="*/ 0 w 7041"/>
                <a:gd name="T7" fmla="*/ 0 h 9917"/>
                <a:gd name="T8" fmla="*/ 0 w 7041"/>
                <a:gd name="T9" fmla="*/ 0 h 9917"/>
                <a:gd name="T10" fmla="*/ 0 w 7041"/>
                <a:gd name="T11" fmla="*/ 0 h 9917"/>
                <a:gd name="T12" fmla="*/ 0 w 7041"/>
                <a:gd name="T13" fmla="*/ 0 h 9917"/>
                <a:gd name="T14" fmla="*/ 0 w 7041"/>
                <a:gd name="T15" fmla="*/ 0 h 9917"/>
                <a:gd name="T16" fmla="*/ 0 w 7041"/>
                <a:gd name="T17" fmla="*/ 0 h 9917"/>
                <a:gd name="T18" fmla="*/ 0 w 7041"/>
                <a:gd name="T19" fmla="*/ 0 h 9917"/>
                <a:gd name="T20" fmla="*/ 0 w 7041"/>
                <a:gd name="T21" fmla="*/ 0 h 9917"/>
                <a:gd name="T22" fmla="*/ 0 w 7041"/>
                <a:gd name="T23" fmla="*/ 0 h 9917"/>
                <a:gd name="T24" fmla="*/ 0 w 7041"/>
                <a:gd name="T25" fmla="*/ 0 h 9917"/>
                <a:gd name="T26" fmla="*/ 0 w 7041"/>
                <a:gd name="T27" fmla="*/ 0 h 9917"/>
                <a:gd name="T28" fmla="*/ 0 w 7041"/>
                <a:gd name="T29" fmla="*/ 0 h 9917"/>
                <a:gd name="T30" fmla="*/ 0 w 7041"/>
                <a:gd name="T31" fmla="*/ 0 h 9917"/>
                <a:gd name="T32" fmla="*/ 0 w 7041"/>
                <a:gd name="T33" fmla="*/ 0 h 9917"/>
                <a:gd name="T34" fmla="*/ 0 w 7041"/>
                <a:gd name="T35" fmla="*/ 0 h 9917"/>
                <a:gd name="T36" fmla="*/ 0 w 7041"/>
                <a:gd name="T37" fmla="*/ 0 h 9917"/>
                <a:gd name="T38" fmla="*/ 0 w 7041"/>
                <a:gd name="T39" fmla="*/ 0 h 9917"/>
                <a:gd name="T40" fmla="*/ 0 w 7041"/>
                <a:gd name="T41" fmla="*/ 0 h 9917"/>
                <a:gd name="T42" fmla="*/ 0 w 7041"/>
                <a:gd name="T43" fmla="*/ 0 h 9917"/>
                <a:gd name="T44" fmla="*/ 0 w 7041"/>
                <a:gd name="T45" fmla="*/ 0 h 9917"/>
                <a:gd name="T46" fmla="*/ 0 w 7041"/>
                <a:gd name="T47" fmla="*/ 0 h 9917"/>
                <a:gd name="T48" fmla="*/ 0 w 7041"/>
                <a:gd name="T49" fmla="*/ 0 h 9917"/>
                <a:gd name="T50" fmla="*/ 0 w 7041"/>
                <a:gd name="T51" fmla="*/ 0 h 9917"/>
                <a:gd name="T52" fmla="*/ 0 w 7041"/>
                <a:gd name="T53" fmla="*/ 0 h 9917"/>
                <a:gd name="T54" fmla="*/ 0 w 7041"/>
                <a:gd name="T55" fmla="*/ 0 h 9917"/>
                <a:gd name="T56" fmla="*/ 0 w 7041"/>
                <a:gd name="T57" fmla="*/ 0 h 9917"/>
                <a:gd name="T58" fmla="*/ 0 w 7041"/>
                <a:gd name="T59" fmla="*/ 0 h 9917"/>
                <a:gd name="T60" fmla="*/ 0 w 7041"/>
                <a:gd name="T61" fmla="*/ 0 h 9917"/>
                <a:gd name="T62" fmla="*/ 0 w 7041"/>
                <a:gd name="T63" fmla="*/ 0 h 9917"/>
                <a:gd name="T64" fmla="*/ 0 w 7041"/>
                <a:gd name="T65" fmla="*/ 0 h 9917"/>
                <a:gd name="T66" fmla="*/ 0 w 7041"/>
                <a:gd name="T67" fmla="*/ 0 h 9917"/>
                <a:gd name="T68" fmla="*/ 0 w 7041"/>
                <a:gd name="T69" fmla="*/ 0 h 9917"/>
                <a:gd name="T70" fmla="*/ 0 w 7041"/>
                <a:gd name="T71" fmla="*/ 0 h 9917"/>
                <a:gd name="T72" fmla="*/ 0 w 7041"/>
                <a:gd name="T73" fmla="*/ 0 h 9917"/>
                <a:gd name="T74" fmla="*/ 0 w 7041"/>
                <a:gd name="T75" fmla="*/ 0 h 99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041"/>
                <a:gd name="T115" fmla="*/ 0 h 9917"/>
                <a:gd name="T116" fmla="*/ 7041 w 7041"/>
                <a:gd name="T117" fmla="*/ 9917 h 99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041" h="9917">
                  <a:moveTo>
                    <a:pt x="718" y="9282"/>
                  </a:moveTo>
                  <a:cubicBezTo>
                    <a:pt x="704" y="9227"/>
                    <a:pt x="0" y="2846"/>
                    <a:pt x="497" y="1851"/>
                  </a:cubicBezTo>
                  <a:cubicBezTo>
                    <a:pt x="1146" y="567"/>
                    <a:pt x="3452" y="401"/>
                    <a:pt x="4777" y="1202"/>
                  </a:cubicBezTo>
                  <a:cubicBezTo>
                    <a:pt x="5343" y="1547"/>
                    <a:pt x="5371" y="1824"/>
                    <a:pt x="5412" y="2155"/>
                  </a:cubicBezTo>
                  <a:cubicBezTo>
                    <a:pt x="5426" y="2183"/>
                    <a:pt x="5619" y="5926"/>
                    <a:pt x="5523" y="6533"/>
                  </a:cubicBezTo>
                  <a:cubicBezTo>
                    <a:pt x="5343" y="7763"/>
                    <a:pt x="5343" y="7763"/>
                    <a:pt x="5730" y="8508"/>
                  </a:cubicBezTo>
                  <a:cubicBezTo>
                    <a:pt x="5923" y="8909"/>
                    <a:pt x="6199" y="9448"/>
                    <a:pt x="5840" y="9917"/>
                  </a:cubicBezTo>
                  <a:cubicBezTo>
                    <a:pt x="6959" y="9213"/>
                    <a:pt x="6655" y="8163"/>
                    <a:pt x="6779" y="7058"/>
                  </a:cubicBezTo>
                  <a:cubicBezTo>
                    <a:pt x="7014" y="5111"/>
                    <a:pt x="7041" y="3536"/>
                    <a:pt x="7041" y="2224"/>
                  </a:cubicBezTo>
                  <a:cubicBezTo>
                    <a:pt x="7041" y="1492"/>
                    <a:pt x="6821" y="857"/>
                    <a:pt x="6227" y="511"/>
                  </a:cubicBezTo>
                  <a:cubicBezTo>
                    <a:pt x="6172" y="498"/>
                    <a:pt x="6116" y="456"/>
                    <a:pt x="6061" y="429"/>
                  </a:cubicBezTo>
                  <a:cubicBezTo>
                    <a:pt x="5992" y="401"/>
                    <a:pt x="5895" y="360"/>
                    <a:pt x="5826" y="332"/>
                  </a:cubicBezTo>
                  <a:cubicBezTo>
                    <a:pt x="5661" y="263"/>
                    <a:pt x="5661" y="263"/>
                    <a:pt x="5661" y="263"/>
                  </a:cubicBezTo>
                  <a:cubicBezTo>
                    <a:pt x="5606" y="249"/>
                    <a:pt x="5523" y="221"/>
                    <a:pt x="5467" y="208"/>
                  </a:cubicBezTo>
                  <a:cubicBezTo>
                    <a:pt x="5302" y="166"/>
                    <a:pt x="5302" y="166"/>
                    <a:pt x="5302" y="166"/>
                  </a:cubicBezTo>
                  <a:cubicBezTo>
                    <a:pt x="5247" y="152"/>
                    <a:pt x="5177" y="139"/>
                    <a:pt x="5136" y="125"/>
                  </a:cubicBezTo>
                  <a:cubicBezTo>
                    <a:pt x="4970" y="97"/>
                    <a:pt x="4970" y="97"/>
                    <a:pt x="4970" y="97"/>
                  </a:cubicBezTo>
                  <a:cubicBezTo>
                    <a:pt x="4929" y="83"/>
                    <a:pt x="4860" y="70"/>
                    <a:pt x="4819" y="70"/>
                  </a:cubicBezTo>
                  <a:cubicBezTo>
                    <a:pt x="4667" y="42"/>
                    <a:pt x="4667" y="42"/>
                    <a:pt x="4667" y="42"/>
                  </a:cubicBezTo>
                  <a:cubicBezTo>
                    <a:pt x="4611" y="42"/>
                    <a:pt x="4556" y="42"/>
                    <a:pt x="4501" y="28"/>
                  </a:cubicBezTo>
                  <a:cubicBezTo>
                    <a:pt x="4349" y="14"/>
                    <a:pt x="4349" y="14"/>
                    <a:pt x="4349" y="14"/>
                  </a:cubicBezTo>
                  <a:cubicBezTo>
                    <a:pt x="4308" y="14"/>
                    <a:pt x="4252" y="14"/>
                    <a:pt x="4197" y="14"/>
                  </a:cubicBezTo>
                  <a:cubicBezTo>
                    <a:pt x="4045" y="0"/>
                    <a:pt x="4045" y="0"/>
                    <a:pt x="4045" y="0"/>
                  </a:cubicBezTo>
                  <a:cubicBezTo>
                    <a:pt x="4004" y="0"/>
                    <a:pt x="3935" y="0"/>
                    <a:pt x="3893" y="0"/>
                  </a:cubicBezTo>
                  <a:cubicBezTo>
                    <a:pt x="3742" y="0"/>
                    <a:pt x="3742" y="0"/>
                    <a:pt x="3742" y="0"/>
                  </a:cubicBezTo>
                  <a:cubicBezTo>
                    <a:pt x="3700" y="0"/>
                    <a:pt x="3631" y="0"/>
                    <a:pt x="3590" y="0"/>
                  </a:cubicBezTo>
                  <a:cubicBezTo>
                    <a:pt x="3438" y="14"/>
                    <a:pt x="3438" y="14"/>
                    <a:pt x="3438" y="14"/>
                  </a:cubicBezTo>
                  <a:cubicBezTo>
                    <a:pt x="3383" y="14"/>
                    <a:pt x="3327" y="14"/>
                    <a:pt x="3272" y="28"/>
                  </a:cubicBezTo>
                  <a:cubicBezTo>
                    <a:pt x="3106" y="42"/>
                    <a:pt x="3106" y="42"/>
                    <a:pt x="3106" y="42"/>
                  </a:cubicBezTo>
                  <a:cubicBezTo>
                    <a:pt x="3065" y="42"/>
                    <a:pt x="2996" y="56"/>
                    <a:pt x="2941" y="56"/>
                  </a:cubicBezTo>
                  <a:cubicBezTo>
                    <a:pt x="2775" y="83"/>
                    <a:pt x="2775" y="83"/>
                    <a:pt x="2775" y="83"/>
                  </a:cubicBezTo>
                  <a:cubicBezTo>
                    <a:pt x="2527" y="125"/>
                    <a:pt x="2347" y="166"/>
                    <a:pt x="2085" y="249"/>
                  </a:cubicBezTo>
                  <a:cubicBezTo>
                    <a:pt x="1905" y="304"/>
                    <a:pt x="1905" y="304"/>
                    <a:pt x="1905" y="304"/>
                  </a:cubicBezTo>
                  <a:cubicBezTo>
                    <a:pt x="1781" y="360"/>
                    <a:pt x="1601" y="429"/>
                    <a:pt x="1436" y="539"/>
                  </a:cubicBezTo>
                  <a:cubicBezTo>
                    <a:pt x="1270" y="636"/>
                    <a:pt x="1270" y="636"/>
                    <a:pt x="1270" y="636"/>
                  </a:cubicBezTo>
                  <a:cubicBezTo>
                    <a:pt x="1187" y="705"/>
                    <a:pt x="1091" y="774"/>
                    <a:pt x="1022" y="843"/>
                  </a:cubicBezTo>
                  <a:cubicBezTo>
                    <a:pt x="883" y="981"/>
                    <a:pt x="883" y="981"/>
                    <a:pt x="883" y="981"/>
                  </a:cubicBezTo>
                  <a:cubicBezTo>
                    <a:pt x="842" y="1036"/>
                    <a:pt x="773" y="1105"/>
                    <a:pt x="732" y="1174"/>
                  </a:cubicBezTo>
                  <a:cubicBezTo>
                    <a:pt x="621" y="1326"/>
                    <a:pt x="621" y="1326"/>
                    <a:pt x="621" y="1326"/>
                  </a:cubicBezTo>
                  <a:cubicBezTo>
                    <a:pt x="594" y="1382"/>
                    <a:pt x="552" y="1464"/>
                    <a:pt x="524" y="1520"/>
                  </a:cubicBezTo>
                  <a:cubicBezTo>
                    <a:pt x="455" y="1685"/>
                    <a:pt x="455" y="1685"/>
                    <a:pt x="455" y="1685"/>
                  </a:cubicBezTo>
                  <a:cubicBezTo>
                    <a:pt x="428" y="1741"/>
                    <a:pt x="400" y="1824"/>
                    <a:pt x="386" y="1879"/>
                  </a:cubicBezTo>
                  <a:cubicBezTo>
                    <a:pt x="345" y="2058"/>
                    <a:pt x="345" y="2058"/>
                    <a:pt x="345" y="2058"/>
                  </a:cubicBezTo>
                  <a:cubicBezTo>
                    <a:pt x="331" y="2114"/>
                    <a:pt x="317" y="2196"/>
                    <a:pt x="317" y="2252"/>
                  </a:cubicBezTo>
                  <a:cubicBezTo>
                    <a:pt x="290" y="2445"/>
                    <a:pt x="290" y="2445"/>
                    <a:pt x="290" y="2445"/>
                  </a:cubicBezTo>
                  <a:cubicBezTo>
                    <a:pt x="290" y="2500"/>
                    <a:pt x="290" y="2583"/>
                    <a:pt x="290" y="2638"/>
                  </a:cubicBezTo>
                  <a:cubicBezTo>
                    <a:pt x="290" y="2846"/>
                    <a:pt x="290" y="2846"/>
                    <a:pt x="290" y="2846"/>
                  </a:cubicBezTo>
                  <a:cubicBezTo>
                    <a:pt x="290" y="2901"/>
                    <a:pt x="290" y="2984"/>
                    <a:pt x="290" y="3053"/>
                  </a:cubicBezTo>
                  <a:cubicBezTo>
                    <a:pt x="290" y="3260"/>
                    <a:pt x="290" y="3260"/>
                    <a:pt x="290" y="3260"/>
                  </a:cubicBezTo>
                  <a:cubicBezTo>
                    <a:pt x="290" y="3315"/>
                    <a:pt x="290" y="3412"/>
                    <a:pt x="290" y="3467"/>
                  </a:cubicBezTo>
                  <a:cubicBezTo>
                    <a:pt x="290" y="3688"/>
                    <a:pt x="290" y="3688"/>
                    <a:pt x="290" y="3688"/>
                  </a:cubicBezTo>
                  <a:cubicBezTo>
                    <a:pt x="304" y="3757"/>
                    <a:pt x="304" y="3840"/>
                    <a:pt x="304" y="3909"/>
                  </a:cubicBezTo>
                  <a:cubicBezTo>
                    <a:pt x="304" y="4130"/>
                    <a:pt x="304" y="4130"/>
                    <a:pt x="304" y="4130"/>
                  </a:cubicBezTo>
                  <a:cubicBezTo>
                    <a:pt x="304" y="4199"/>
                    <a:pt x="304" y="4296"/>
                    <a:pt x="317" y="4365"/>
                  </a:cubicBezTo>
                  <a:cubicBezTo>
                    <a:pt x="317" y="4600"/>
                    <a:pt x="317" y="4600"/>
                    <a:pt x="317" y="4600"/>
                  </a:cubicBezTo>
                  <a:cubicBezTo>
                    <a:pt x="331" y="4669"/>
                    <a:pt x="331" y="4765"/>
                    <a:pt x="331" y="4834"/>
                  </a:cubicBezTo>
                  <a:cubicBezTo>
                    <a:pt x="345" y="5083"/>
                    <a:pt x="345" y="5083"/>
                    <a:pt x="345" y="5083"/>
                  </a:cubicBezTo>
                  <a:cubicBezTo>
                    <a:pt x="345" y="5152"/>
                    <a:pt x="359" y="5249"/>
                    <a:pt x="359" y="5332"/>
                  </a:cubicBezTo>
                  <a:cubicBezTo>
                    <a:pt x="373" y="5580"/>
                    <a:pt x="373" y="5580"/>
                    <a:pt x="373" y="5580"/>
                  </a:cubicBezTo>
                  <a:cubicBezTo>
                    <a:pt x="386" y="5649"/>
                    <a:pt x="386" y="5760"/>
                    <a:pt x="400" y="5829"/>
                  </a:cubicBezTo>
                  <a:cubicBezTo>
                    <a:pt x="414" y="6091"/>
                    <a:pt x="414" y="6091"/>
                    <a:pt x="414" y="6091"/>
                  </a:cubicBezTo>
                  <a:cubicBezTo>
                    <a:pt x="428" y="6174"/>
                    <a:pt x="428" y="6285"/>
                    <a:pt x="442" y="6368"/>
                  </a:cubicBezTo>
                  <a:cubicBezTo>
                    <a:pt x="469" y="6644"/>
                    <a:pt x="469" y="6644"/>
                    <a:pt x="469" y="6644"/>
                  </a:cubicBezTo>
                  <a:cubicBezTo>
                    <a:pt x="469" y="6727"/>
                    <a:pt x="483" y="6837"/>
                    <a:pt x="497" y="6920"/>
                  </a:cubicBezTo>
                  <a:cubicBezTo>
                    <a:pt x="524" y="7196"/>
                    <a:pt x="524" y="7196"/>
                    <a:pt x="524" y="7196"/>
                  </a:cubicBezTo>
                  <a:cubicBezTo>
                    <a:pt x="538" y="7279"/>
                    <a:pt x="552" y="7403"/>
                    <a:pt x="566" y="7486"/>
                  </a:cubicBezTo>
                  <a:cubicBezTo>
                    <a:pt x="580" y="7693"/>
                    <a:pt x="580" y="7693"/>
                    <a:pt x="580" y="7693"/>
                  </a:cubicBezTo>
                  <a:cubicBezTo>
                    <a:pt x="594" y="7776"/>
                    <a:pt x="594" y="7776"/>
                    <a:pt x="594" y="7776"/>
                  </a:cubicBezTo>
                  <a:cubicBezTo>
                    <a:pt x="594" y="7997"/>
                    <a:pt x="594" y="7997"/>
                    <a:pt x="594" y="7997"/>
                  </a:cubicBezTo>
                  <a:cubicBezTo>
                    <a:pt x="607" y="8066"/>
                    <a:pt x="607" y="8149"/>
                    <a:pt x="607" y="8218"/>
                  </a:cubicBezTo>
                  <a:cubicBezTo>
                    <a:pt x="607" y="8439"/>
                    <a:pt x="607" y="8439"/>
                    <a:pt x="607" y="8439"/>
                  </a:cubicBezTo>
                  <a:cubicBezTo>
                    <a:pt x="621" y="8495"/>
                    <a:pt x="621" y="8591"/>
                    <a:pt x="621" y="8646"/>
                  </a:cubicBezTo>
                  <a:cubicBezTo>
                    <a:pt x="635" y="8867"/>
                    <a:pt x="635" y="8867"/>
                    <a:pt x="635" y="8867"/>
                  </a:cubicBezTo>
                  <a:cubicBezTo>
                    <a:pt x="649" y="8937"/>
                    <a:pt x="663" y="9019"/>
                    <a:pt x="676" y="9088"/>
                  </a:cubicBezTo>
                  <a:cubicBezTo>
                    <a:pt x="732" y="9296"/>
                    <a:pt x="732" y="9296"/>
                    <a:pt x="732" y="9296"/>
                  </a:cubicBezTo>
                  <a:cubicBezTo>
                    <a:pt x="759" y="9420"/>
                    <a:pt x="759" y="9420"/>
                    <a:pt x="759" y="9420"/>
                  </a:cubicBezTo>
                  <a:cubicBezTo>
                    <a:pt x="718" y="9282"/>
                    <a:pt x="718" y="9282"/>
                    <a:pt x="718" y="928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2" name="Freeform 50"/>
            <p:cNvSpPr>
              <a:spLocks noChangeAspect="1"/>
            </p:cNvSpPr>
            <p:nvPr/>
          </p:nvSpPr>
          <p:spPr bwMode="auto">
            <a:xfrm>
              <a:off x="1174" y="1271"/>
              <a:ext cx="1150" cy="2393"/>
            </a:xfrm>
            <a:custGeom>
              <a:avLst/>
              <a:gdLst>
                <a:gd name="T0" fmla="*/ 0 w 5983"/>
                <a:gd name="T1" fmla="*/ 0 h 10591"/>
                <a:gd name="T2" fmla="*/ 0 w 5983"/>
                <a:gd name="T3" fmla="*/ 0 h 10591"/>
                <a:gd name="T4" fmla="*/ 0 w 5983"/>
                <a:gd name="T5" fmla="*/ 0 h 10591"/>
                <a:gd name="T6" fmla="*/ 0 w 5983"/>
                <a:gd name="T7" fmla="*/ 0 h 10591"/>
                <a:gd name="T8" fmla="*/ 0 w 5983"/>
                <a:gd name="T9" fmla="*/ 0 h 10591"/>
                <a:gd name="T10" fmla="*/ 0 w 5983"/>
                <a:gd name="T11" fmla="*/ 0 h 10591"/>
                <a:gd name="T12" fmla="*/ 0 w 5983"/>
                <a:gd name="T13" fmla="*/ 0 h 10591"/>
                <a:gd name="T14" fmla="*/ 0 w 5983"/>
                <a:gd name="T15" fmla="*/ 0 h 10591"/>
                <a:gd name="T16" fmla="*/ 0 w 5983"/>
                <a:gd name="T17" fmla="*/ 0 h 10591"/>
                <a:gd name="T18" fmla="*/ 0 w 5983"/>
                <a:gd name="T19" fmla="*/ 0 h 10591"/>
                <a:gd name="T20" fmla="*/ 0 w 5983"/>
                <a:gd name="T21" fmla="*/ 0 h 10591"/>
                <a:gd name="T22" fmla="*/ 0 w 5983"/>
                <a:gd name="T23" fmla="*/ 0 h 10591"/>
                <a:gd name="T24" fmla="*/ 0 w 5983"/>
                <a:gd name="T25" fmla="*/ 0 h 10591"/>
                <a:gd name="T26" fmla="*/ 0 w 5983"/>
                <a:gd name="T27" fmla="*/ 0 h 10591"/>
                <a:gd name="T28" fmla="*/ 0 w 5983"/>
                <a:gd name="T29" fmla="*/ 0 h 10591"/>
                <a:gd name="T30" fmla="*/ 0 w 5983"/>
                <a:gd name="T31" fmla="*/ 0 h 10591"/>
                <a:gd name="T32" fmla="*/ 0 w 5983"/>
                <a:gd name="T33" fmla="*/ 0 h 10591"/>
                <a:gd name="T34" fmla="*/ 0 w 5983"/>
                <a:gd name="T35" fmla="*/ 0 h 10591"/>
                <a:gd name="T36" fmla="*/ 0 w 5983"/>
                <a:gd name="T37" fmla="*/ 0 h 10591"/>
                <a:gd name="T38" fmla="*/ 0 w 5983"/>
                <a:gd name="T39" fmla="*/ 0 h 10591"/>
                <a:gd name="T40" fmla="*/ 0 w 5983"/>
                <a:gd name="T41" fmla="*/ 0 h 10591"/>
                <a:gd name="T42" fmla="*/ 0 w 5983"/>
                <a:gd name="T43" fmla="*/ 0 h 10591"/>
                <a:gd name="T44" fmla="*/ 0 w 5983"/>
                <a:gd name="T45" fmla="*/ 0 h 10591"/>
                <a:gd name="T46" fmla="*/ 0 w 5983"/>
                <a:gd name="T47" fmla="*/ 0 h 10591"/>
                <a:gd name="T48" fmla="*/ 0 w 5983"/>
                <a:gd name="T49" fmla="*/ 0 h 10591"/>
                <a:gd name="T50" fmla="*/ 0 w 5983"/>
                <a:gd name="T51" fmla="*/ 0 h 10591"/>
                <a:gd name="T52" fmla="*/ 0 w 5983"/>
                <a:gd name="T53" fmla="*/ 0 h 10591"/>
                <a:gd name="T54" fmla="*/ 0 w 5983"/>
                <a:gd name="T55" fmla="*/ 0 h 10591"/>
                <a:gd name="T56" fmla="*/ 0 w 5983"/>
                <a:gd name="T57" fmla="*/ 0 h 10591"/>
                <a:gd name="T58" fmla="*/ 0 w 5983"/>
                <a:gd name="T59" fmla="*/ 0 h 10591"/>
                <a:gd name="T60" fmla="*/ 0 w 5983"/>
                <a:gd name="T61" fmla="*/ 0 h 10591"/>
                <a:gd name="T62" fmla="*/ 0 w 5983"/>
                <a:gd name="T63" fmla="*/ 0 h 10591"/>
                <a:gd name="T64" fmla="*/ 0 w 5983"/>
                <a:gd name="T65" fmla="*/ 0 h 10591"/>
                <a:gd name="T66" fmla="*/ 0 w 5983"/>
                <a:gd name="T67" fmla="*/ 0 h 10591"/>
                <a:gd name="T68" fmla="*/ 0 w 5983"/>
                <a:gd name="T69" fmla="*/ 0 h 10591"/>
                <a:gd name="T70" fmla="*/ 0 w 5983"/>
                <a:gd name="T71" fmla="*/ 0 h 10591"/>
                <a:gd name="T72" fmla="*/ 0 w 5983"/>
                <a:gd name="T73" fmla="*/ 0 h 105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983"/>
                <a:gd name="T112" fmla="*/ 0 h 10591"/>
                <a:gd name="T113" fmla="*/ 5983 w 5983"/>
                <a:gd name="T114" fmla="*/ 10591 h 105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983" h="10591">
                  <a:moveTo>
                    <a:pt x="5610" y="1712"/>
                  </a:moveTo>
                  <a:cubicBezTo>
                    <a:pt x="5610" y="3024"/>
                    <a:pt x="5583" y="4598"/>
                    <a:pt x="5348" y="6545"/>
                  </a:cubicBezTo>
                  <a:cubicBezTo>
                    <a:pt x="5223" y="7650"/>
                    <a:pt x="5527" y="8700"/>
                    <a:pt x="4408" y="9404"/>
                  </a:cubicBezTo>
                  <a:cubicBezTo>
                    <a:pt x="4381" y="9445"/>
                    <a:pt x="4339" y="9501"/>
                    <a:pt x="4311" y="9528"/>
                  </a:cubicBezTo>
                  <a:cubicBezTo>
                    <a:pt x="3565" y="10205"/>
                    <a:pt x="1368" y="10591"/>
                    <a:pt x="0" y="9749"/>
                  </a:cubicBezTo>
                  <a:cubicBezTo>
                    <a:pt x="97" y="9804"/>
                    <a:pt x="235" y="9873"/>
                    <a:pt x="332" y="9929"/>
                  </a:cubicBezTo>
                  <a:cubicBezTo>
                    <a:pt x="401" y="9956"/>
                    <a:pt x="484" y="9998"/>
                    <a:pt x="539" y="10025"/>
                  </a:cubicBezTo>
                  <a:cubicBezTo>
                    <a:pt x="705" y="10081"/>
                    <a:pt x="705" y="10081"/>
                    <a:pt x="705" y="10081"/>
                  </a:cubicBezTo>
                  <a:cubicBezTo>
                    <a:pt x="760" y="10094"/>
                    <a:pt x="843" y="10122"/>
                    <a:pt x="898" y="10136"/>
                  </a:cubicBezTo>
                  <a:cubicBezTo>
                    <a:pt x="1050" y="10177"/>
                    <a:pt x="1050" y="10177"/>
                    <a:pt x="1050" y="10177"/>
                  </a:cubicBezTo>
                  <a:cubicBezTo>
                    <a:pt x="1106" y="10191"/>
                    <a:pt x="1161" y="10205"/>
                    <a:pt x="1216" y="10219"/>
                  </a:cubicBezTo>
                  <a:cubicBezTo>
                    <a:pt x="1368" y="10246"/>
                    <a:pt x="1368" y="10246"/>
                    <a:pt x="1368" y="10246"/>
                  </a:cubicBezTo>
                  <a:cubicBezTo>
                    <a:pt x="1410" y="10260"/>
                    <a:pt x="1479" y="10260"/>
                    <a:pt x="1520" y="10274"/>
                  </a:cubicBezTo>
                  <a:cubicBezTo>
                    <a:pt x="1658" y="10288"/>
                    <a:pt x="1658" y="10288"/>
                    <a:pt x="1658" y="10288"/>
                  </a:cubicBezTo>
                  <a:cubicBezTo>
                    <a:pt x="1714" y="10301"/>
                    <a:pt x="1769" y="10301"/>
                    <a:pt x="1810" y="10301"/>
                  </a:cubicBezTo>
                  <a:cubicBezTo>
                    <a:pt x="1949" y="10315"/>
                    <a:pt x="1949" y="10315"/>
                    <a:pt x="1949" y="10315"/>
                  </a:cubicBezTo>
                  <a:cubicBezTo>
                    <a:pt x="1990" y="10315"/>
                    <a:pt x="2045" y="10329"/>
                    <a:pt x="2087" y="10329"/>
                  </a:cubicBezTo>
                  <a:cubicBezTo>
                    <a:pt x="2225" y="10329"/>
                    <a:pt x="2225" y="10329"/>
                    <a:pt x="2225" y="10329"/>
                  </a:cubicBezTo>
                  <a:cubicBezTo>
                    <a:pt x="2266" y="10329"/>
                    <a:pt x="2322" y="10343"/>
                    <a:pt x="2363" y="10343"/>
                  </a:cubicBezTo>
                  <a:cubicBezTo>
                    <a:pt x="2501" y="10329"/>
                    <a:pt x="2501" y="10329"/>
                    <a:pt x="2501" y="10329"/>
                  </a:cubicBezTo>
                  <a:cubicBezTo>
                    <a:pt x="2543" y="10329"/>
                    <a:pt x="2598" y="10329"/>
                    <a:pt x="2639" y="10329"/>
                  </a:cubicBezTo>
                  <a:cubicBezTo>
                    <a:pt x="2778" y="10329"/>
                    <a:pt x="2778" y="10329"/>
                    <a:pt x="2778" y="10329"/>
                  </a:cubicBezTo>
                  <a:cubicBezTo>
                    <a:pt x="2833" y="10329"/>
                    <a:pt x="2888" y="10315"/>
                    <a:pt x="2930" y="10315"/>
                  </a:cubicBezTo>
                  <a:cubicBezTo>
                    <a:pt x="3082" y="10301"/>
                    <a:pt x="3082" y="10301"/>
                    <a:pt x="3082" y="10301"/>
                  </a:cubicBezTo>
                  <a:cubicBezTo>
                    <a:pt x="3123" y="10301"/>
                    <a:pt x="3178" y="10288"/>
                    <a:pt x="3234" y="10288"/>
                  </a:cubicBezTo>
                  <a:cubicBezTo>
                    <a:pt x="3399" y="10260"/>
                    <a:pt x="3399" y="10260"/>
                    <a:pt x="3399" y="10260"/>
                  </a:cubicBezTo>
                  <a:cubicBezTo>
                    <a:pt x="3883" y="10163"/>
                    <a:pt x="4159" y="10081"/>
                    <a:pt x="4519" y="9915"/>
                  </a:cubicBezTo>
                  <a:cubicBezTo>
                    <a:pt x="4698" y="9818"/>
                    <a:pt x="4698" y="9818"/>
                    <a:pt x="4698" y="9818"/>
                  </a:cubicBezTo>
                  <a:cubicBezTo>
                    <a:pt x="4892" y="9694"/>
                    <a:pt x="4933" y="9666"/>
                    <a:pt x="5099" y="9514"/>
                  </a:cubicBezTo>
                  <a:cubicBezTo>
                    <a:pt x="5223" y="9362"/>
                    <a:pt x="5223" y="9362"/>
                    <a:pt x="5223" y="9362"/>
                  </a:cubicBezTo>
                  <a:cubicBezTo>
                    <a:pt x="5279" y="9280"/>
                    <a:pt x="5348" y="9169"/>
                    <a:pt x="5403" y="9086"/>
                  </a:cubicBezTo>
                  <a:cubicBezTo>
                    <a:pt x="5486" y="8907"/>
                    <a:pt x="5486" y="8907"/>
                    <a:pt x="5486" y="8907"/>
                  </a:cubicBezTo>
                  <a:cubicBezTo>
                    <a:pt x="5500" y="8824"/>
                    <a:pt x="5527" y="8727"/>
                    <a:pt x="5555" y="8658"/>
                  </a:cubicBezTo>
                  <a:cubicBezTo>
                    <a:pt x="5597" y="8451"/>
                    <a:pt x="5597" y="8451"/>
                    <a:pt x="5597" y="8451"/>
                  </a:cubicBezTo>
                  <a:cubicBezTo>
                    <a:pt x="5597" y="8382"/>
                    <a:pt x="5610" y="8285"/>
                    <a:pt x="5610" y="8216"/>
                  </a:cubicBezTo>
                  <a:cubicBezTo>
                    <a:pt x="5638" y="8009"/>
                    <a:pt x="5638" y="8009"/>
                    <a:pt x="5638" y="8009"/>
                  </a:cubicBezTo>
                  <a:cubicBezTo>
                    <a:pt x="5638" y="7940"/>
                    <a:pt x="5638" y="7843"/>
                    <a:pt x="5638" y="7774"/>
                  </a:cubicBezTo>
                  <a:cubicBezTo>
                    <a:pt x="5652" y="7567"/>
                    <a:pt x="5652" y="7567"/>
                    <a:pt x="5652" y="7567"/>
                  </a:cubicBezTo>
                  <a:cubicBezTo>
                    <a:pt x="5652" y="7498"/>
                    <a:pt x="5652" y="7415"/>
                    <a:pt x="5652" y="7346"/>
                  </a:cubicBezTo>
                  <a:cubicBezTo>
                    <a:pt x="5666" y="7139"/>
                    <a:pt x="5666" y="7139"/>
                    <a:pt x="5666" y="7139"/>
                  </a:cubicBezTo>
                  <a:cubicBezTo>
                    <a:pt x="5693" y="6987"/>
                    <a:pt x="5693" y="6987"/>
                    <a:pt x="5693" y="6987"/>
                  </a:cubicBezTo>
                  <a:cubicBezTo>
                    <a:pt x="5721" y="6697"/>
                    <a:pt x="5721" y="6697"/>
                    <a:pt x="5721" y="6697"/>
                  </a:cubicBezTo>
                  <a:cubicBezTo>
                    <a:pt x="5735" y="6614"/>
                    <a:pt x="5749" y="6504"/>
                    <a:pt x="5762" y="6407"/>
                  </a:cubicBezTo>
                  <a:cubicBezTo>
                    <a:pt x="5790" y="6131"/>
                    <a:pt x="5790" y="6131"/>
                    <a:pt x="5790" y="6131"/>
                  </a:cubicBezTo>
                  <a:cubicBezTo>
                    <a:pt x="5790" y="6048"/>
                    <a:pt x="5804" y="5952"/>
                    <a:pt x="5818" y="5869"/>
                  </a:cubicBezTo>
                  <a:cubicBezTo>
                    <a:pt x="5831" y="5593"/>
                    <a:pt x="5831" y="5593"/>
                    <a:pt x="5831" y="5593"/>
                  </a:cubicBezTo>
                  <a:cubicBezTo>
                    <a:pt x="5845" y="5523"/>
                    <a:pt x="5859" y="5413"/>
                    <a:pt x="5859" y="5330"/>
                  </a:cubicBezTo>
                  <a:cubicBezTo>
                    <a:pt x="5887" y="5082"/>
                    <a:pt x="5887" y="5082"/>
                    <a:pt x="5887" y="5082"/>
                  </a:cubicBezTo>
                  <a:cubicBezTo>
                    <a:pt x="5887" y="4999"/>
                    <a:pt x="5887" y="4902"/>
                    <a:pt x="5901" y="4819"/>
                  </a:cubicBezTo>
                  <a:cubicBezTo>
                    <a:pt x="5914" y="4571"/>
                    <a:pt x="5914" y="4571"/>
                    <a:pt x="5914" y="4571"/>
                  </a:cubicBezTo>
                  <a:cubicBezTo>
                    <a:pt x="5914" y="4502"/>
                    <a:pt x="5928" y="4405"/>
                    <a:pt x="5928" y="4336"/>
                  </a:cubicBezTo>
                  <a:cubicBezTo>
                    <a:pt x="5942" y="4101"/>
                    <a:pt x="5942" y="4101"/>
                    <a:pt x="5942" y="4101"/>
                  </a:cubicBezTo>
                  <a:cubicBezTo>
                    <a:pt x="5942" y="4032"/>
                    <a:pt x="5942" y="3935"/>
                    <a:pt x="5942" y="3866"/>
                  </a:cubicBezTo>
                  <a:cubicBezTo>
                    <a:pt x="5956" y="3632"/>
                    <a:pt x="5956" y="3632"/>
                    <a:pt x="5956" y="3632"/>
                  </a:cubicBezTo>
                  <a:cubicBezTo>
                    <a:pt x="5956" y="3563"/>
                    <a:pt x="5956" y="3480"/>
                    <a:pt x="5956" y="3411"/>
                  </a:cubicBezTo>
                  <a:cubicBezTo>
                    <a:pt x="5970" y="3190"/>
                    <a:pt x="5970" y="3190"/>
                    <a:pt x="5970" y="3190"/>
                  </a:cubicBezTo>
                  <a:cubicBezTo>
                    <a:pt x="5970" y="3121"/>
                    <a:pt x="5970" y="3038"/>
                    <a:pt x="5970" y="2969"/>
                  </a:cubicBezTo>
                  <a:cubicBezTo>
                    <a:pt x="5970" y="2762"/>
                    <a:pt x="5970" y="2762"/>
                    <a:pt x="5970" y="2762"/>
                  </a:cubicBezTo>
                  <a:cubicBezTo>
                    <a:pt x="5970" y="2693"/>
                    <a:pt x="5970" y="2610"/>
                    <a:pt x="5970" y="2541"/>
                  </a:cubicBezTo>
                  <a:cubicBezTo>
                    <a:pt x="5983" y="2347"/>
                    <a:pt x="5983" y="2347"/>
                    <a:pt x="5983" y="2347"/>
                  </a:cubicBezTo>
                  <a:cubicBezTo>
                    <a:pt x="5983" y="2278"/>
                    <a:pt x="5983" y="2195"/>
                    <a:pt x="5983" y="2140"/>
                  </a:cubicBezTo>
                  <a:cubicBezTo>
                    <a:pt x="5970" y="1947"/>
                    <a:pt x="5970" y="1947"/>
                    <a:pt x="5970" y="1947"/>
                  </a:cubicBezTo>
                  <a:cubicBezTo>
                    <a:pt x="5970" y="1892"/>
                    <a:pt x="5956" y="1823"/>
                    <a:pt x="5956" y="1754"/>
                  </a:cubicBezTo>
                  <a:cubicBezTo>
                    <a:pt x="5928" y="1574"/>
                    <a:pt x="5928" y="1574"/>
                    <a:pt x="5928" y="1574"/>
                  </a:cubicBezTo>
                  <a:cubicBezTo>
                    <a:pt x="5914" y="1519"/>
                    <a:pt x="5901" y="1436"/>
                    <a:pt x="5887" y="1381"/>
                  </a:cubicBezTo>
                  <a:cubicBezTo>
                    <a:pt x="5831" y="1201"/>
                    <a:pt x="5831" y="1201"/>
                    <a:pt x="5831" y="1201"/>
                  </a:cubicBezTo>
                  <a:cubicBezTo>
                    <a:pt x="5804" y="1146"/>
                    <a:pt x="5776" y="1077"/>
                    <a:pt x="5749" y="1022"/>
                  </a:cubicBezTo>
                  <a:cubicBezTo>
                    <a:pt x="5666" y="856"/>
                    <a:pt x="5666" y="856"/>
                    <a:pt x="5666" y="856"/>
                  </a:cubicBezTo>
                  <a:cubicBezTo>
                    <a:pt x="5624" y="801"/>
                    <a:pt x="5583" y="718"/>
                    <a:pt x="5541" y="676"/>
                  </a:cubicBezTo>
                  <a:cubicBezTo>
                    <a:pt x="5431" y="525"/>
                    <a:pt x="5431" y="525"/>
                    <a:pt x="5431" y="525"/>
                  </a:cubicBezTo>
                  <a:cubicBezTo>
                    <a:pt x="5375" y="469"/>
                    <a:pt x="5320" y="400"/>
                    <a:pt x="5265" y="345"/>
                  </a:cubicBezTo>
                  <a:cubicBezTo>
                    <a:pt x="5113" y="221"/>
                    <a:pt x="5113" y="221"/>
                    <a:pt x="5113" y="221"/>
                  </a:cubicBezTo>
                  <a:cubicBezTo>
                    <a:pt x="4919" y="69"/>
                    <a:pt x="4919" y="69"/>
                    <a:pt x="4795" y="0"/>
                  </a:cubicBezTo>
                  <a:cubicBezTo>
                    <a:pt x="5389" y="345"/>
                    <a:pt x="5610" y="980"/>
                    <a:pt x="5610" y="171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3" name="Freeform 51"/>
            <p:cNvSpPr>
              <a:spLocks noChangeAspect="1"/>
            </p:cNvSpPr>
            <p:nvPr/>
          </p:nvSpPr>
          <p:spPr bwMode="auto">
            <a:xfrm>
              <a:off x="885" y="1156"/>
              <a:ext cx="1367" cy="2203"/>
            </a:xfrm>
            <a:custGeom>
              <a:avLst/>
              <a:gdLst>
                <a:gd name="T0" fmla="*/ 0 w 7108"/>
                <a:gd name="T1" fmla="*/ 0 h 9750"/>
                <a:gd name="T2" fmla="*/ 0 w 7108"/>
                <a:gd name="T3" fmla="*/ 0 h 9750"/>
                <a:gd name="T4" fmla="*/ 0 w 7108"/>
                <a:gd name="T5" fmla="*/ 0 h 9750"/>
                <a:gd name="T6" fmla="*/ 0 w 7108"/>
                <a:gd name="T7" fmla="*/ 0 h 9750"/>
                <a:gd name="T8" fmla="*/ 0 w 7108"/>
                <a:gd name="T9" fmla="*/ 0 h 9750"/>
                <a:gd name="T10" fmla="*/ 0 w 7108"/>
                <a:gd name="T11" fmla="*/ 0 h 9750"/>
                <a:gd name="T12" fmla="*/ 0 w 7108"/>
                <a:gd name="T13" fmla="*/ 0 h 9750"/>
                <a:gd name="T14" fmla="*/ 0 w 7108"/>
                <a:gd name="T15" fmla="*/ 0 h 9750"/>
                <a:gd name="T16" fmla="*/ 0 w 7108"/>
                <a:gd name="T17" fmla="*/ 0 h 9750"/>
                <a:gd name="T18" fmla="*/ 0 w 7108"/>
                <a:gd name="T19" fmla="*/ 0 h 9750"/>
                <a:gd name="T20" fmla="*/ 0 w 7108"/>
                <a:gd name="T21" fmla="*/ 0 h 9750"/>
                <a:gd name="T22" fmla="*/ 0 w 7108"/>
                <a:gd name="T23" fmla="*/ 0 h 9750"/>
                <a:gd name="T24" fmla="*/ 0 w 7108"/>
                <a:gd name="T25" fmla="*/ 0 h 9750"/>
                <a:gd name="T26" fmla="*/ 0 w 7108"/>
                <a:gd name="T27" fmla="*/ 0 h 9750"/>
                <a:gd name="T28" fmla="*/ 0 w 7108"/>
                <a:gd name="T29" fmla="*/ 0 h 9750"/>
                <a:gd name="T30" fmla="*/ 0 w 7108"/>
                <a:gd name="T31" fmla="*/ 0 h 9750"/>
                <a:gd name="T32" fmla="*/ 0 w 7108"/>
                <a:gd name="T33" fmla="*/ 0 h 9750"/>
                <a:gd name="T34" fmla="*/ 0 w 7108"/>
                <a:gd name="T35" fmla="*/ 0 h 9750"/>
                <a:gd name="T36" fmla="*/ 0 w 7108"/>
                <a:gd name="T37" fmla="*/ 0 h 9750"/>
                <a:gd name="T38" fmla="*/ 0 w 7108"/>
                <a:gd name="T39" fmla="*/ 0 h 9750"/>
                <a:gd name="T40" fmla="*/ 0 w 7108"/>
                <a:gd name="T41" fmla="*/ 0 h 9750"/>
                <a:gd name="T42" fmla="*/ 0 w 7108"/>
                <a:gd name="T43" fmla="*/ 0 h 9750"/>
                <a:gd name="T44" fmla="*/ 0 w 7108"/>
                <a:gd name="T45" fmla="*/ 0 h 9750"/>
                <a:gd name="T46" fmla="*/ 0 w 7108"/>
                <a:gd name="T47" fmla="*/ 0 h 9750"/>
                <a:gd name="T48" fmla="*/ 0 w 7108"/>
                <a:gd name="T49" fmla="*/ 0 h 9750"/>
                <a:gd name="T50" fmla="*/ 0 w 7108"/>
                <a:gd name="T51" fmla="*/ 0 h 9750"/>
                <a:gd name="T52" fmla="*/ 0 w 7108"/>
                <a:gd name="T53" fmla="*/ 0 h 9750"/>
                <a:gd name="T54" fmla="*/ 0 w 7108"/>
                <a:gd name="T55" fmla="*/ 0 h 9750"/>
                <a:gd name="T56" fmla="*/ 0 w 7108"/>
                <a:gd name="T57" fmla="*/ 0 h 9750"/>
                <a:gd name="T58" fmla="*/ 0 w 7108"/>
                <a:gd name="T59" fmla="*/ 0 h 9750"/>
                <a:gd name="T60" fmla="*/ 0 w 7108"/>
                <a:gd name="T61" fmla="*/ 0 h 9750"/>
                <a:gd name="T62" fmla="*/ 0 w 7108"/>
                <a:gd name="T63" fmla="*/ 0 h 9750"/>
                <a:gd name="T64" fmla="*/ 0 w 7108"/>
                <a:gd name="T65" fmla="*/ 0 h 9750"/>
                <a:gd name="T66" fmla="*/ 0 w 7108"/>
                <a:gd name="T67" fmla="*/ 0 h 9750"/>
                <a:gd name="T68" fmla="*/ 0 w 7108"/>
                <a:gd name="T69" fmla="*/ 0 h 9750"/>
                <a:gd name="T70" fmla="*/ 0 w 7108"/>
                <a:gd name="T71" fmla="*/ 0 h 9750"/>
                <a:gd name="T72" fmla="*/ 0 w 7108"/>
                <a:gd name="T73" fmla="*/ 0 h 975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108"/>
                <a:gd name="T112" fmla="*/ 0 h 9750"/>
                <a:gd name="T113" fmla="*/ 7108 w 7108"/>
                <a:gd name="T114" fmla="*/ 9750 h 975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108" h="9750">
                  <a:moveTo>
                    <a:pt x="732" y="8977"/>
                  </a:moveTo>
                  <a:cubicBezTo>
                    <a:pt x="718" y="8908"/>
                    <a:pt x="0" y="2721"/>
                    <a:pt x="607" y="1699"/>
                  </a:cubicBezTo>
                  <a:cubicBezTo>
                    <a:pt x="1449" y="263"/>
                    <a:pt x="4100" y="401"/>
                    <a:pt x="5218" y="1312"/>
                  </a:cubicBezTo>
                  <a:cubicBezTo>
                    <a:pt x="5632" y="1644"/>
                    <a:pt x="5659" y="1906"/>
                    <a:pt x="5687" y="2182"/>
                  </a:cubicBezTo>
                  <a:cubicBezTo>
                    <a:pt x="5714" y="2445"/>
                    <a:pt x="5811" y="5276"/>
                    <a:pt x="5783" y="6132"/>
                  </a:cubicBezTo>
                  <a:cubicBezTo>
                    <a:pt x="5770" y="6781"/>
                    <a:pt x="5452" y="7403"/>
                    <a:pt x="5714" y="8052"/>
                  </a:cubicBezTo>
                  <a:cubicBezTo>
                    <a:pt x="6253" y="9405"/>
                    <a:pt x="6253" y="9405"/>
                    <a:pt x="6142" y="9750"/>
                  </a:cubicBezTo>
                  <a:cubicBezTo>
                    <a:pt x="6984" y="9046"/>
                    <a:pt x="6736" y="8079"/>
                    <a:pt x="6846" y="7057"/>
                  </a:cubicBezTo>
                  <a:cubicBezTo>
                    <a:pt x="7081" y="5110"/>
                    <a:pt x="7108" y="3536"/>
                    <a:pt x="7108" y="2224"/>
                  </a:cubicBezTo>
                  <a:cubicBezTo>
                    <a:pt x="7108" y="1492"/>
                    <a:pt x="6888" y="857"/>
                    <a:pt x="6294" y="511"/>
                  </a:cubicBezTo>
                  <a:cubicBezTo>
                    <a:pt x="6239" y="498"/>
                    <a:pt x="6184" y="456"/>
                    <a:pt x="6128" y="429"/>
                  </a:cubicBezTo>
                  <a:cubicBezTo>
                    <a:pt x="6059" y="401"/>
                    <a:pt x="5963" y="360"/>
                    <a:pt x="5894" y="332"/>
                  </a:cubicBezTo>
                  <a:cubicBezTo>
                    <a:pt x="5728" y="263"/>
                    <a:pt x="5728" y="263"/>
                    <a:pt x="5728" y="263"/>
                  </a:cubicBezTo>
                  <a:cubicBezTo>
                    <a:pt x="5673" y="249"/>
                    <a:pt x="5590" y="221"/>
                    <a:pt x="5535" y="208"/>
                  </a:cubicBezTo>
                  <a:cubicBezTo>
                    <a:pt x="5369" y="166"/>
                    <a:pt x="5369" y="166"/>
                    <a:pt x="5369" y="166"/>
                  </a:cubicBezTo>
                  <a:cubicBezTo>
                    <a:pt x="5314" y="152"/>
                    <a:pt x="5245" y="139"/>
                    <a:pt x="5204" y="125"/>
                  </a:cubicBezTo>
                  <a:cubicBezTo>
                    <a:pt x="5038" y="97"/>
                    <a:pt x="5038" y="97"/>
                    <a:pt x="5038" y="97"/>
                  </a:cubicBezTo>
                  <a:cubicBezTo>
                    <a:pt x="4997" y="83"/>
                    <a:pt x="4928" y="70"/>
                    <a:pt x="4886" y="70"/>
                  </a:cubicBezTo>
                  <a:cubicBezTo>
                    <a:pt x="4734" y="42"/>
                    <a:pt x="4734" y="42"/>
                    <a:pt x="4734" y="42"/>
                  </a:cubicBezTo>
                  <a:cubicBezTo>
                    <a:pt x="4679" y="42"/>
                    <a:pt x="4624" y="42"/>
                    <a:pt x="4569" y="28"/>
                  </a:cubicBezTo>
                  <a:cubicBezTo>
                    <a:pt x="4417" y="14"/>
                    <a:pt x="4417" y="14"/>
                    <a:pt x="4417" y="14"/>
                  </a:cubicBezTo>
                  <a:cubicBezTo>
                    <a:pt x="4376" y="14"/>
                    <a:pt x="4320" y="14"/>
                    <a:pt x="4265" y="14"/>
                  </a:cubicBezTo>
                  <a:cubicBezTo>
                    <a:pt x="4113" y="0"/>
                    <a:pt x="4113" y="0"/>
                    <a:pt x="4113" y="0"/>
                  </a:cubicBezTo>
                  <a:cubicBezTo>
                    <a:pt x="4072" y="0"/>
                    <a:pt x="4003" y="0"/>
                    <a:pt x="3961" y="0"/>
                  </a:cubicBezTo>
                  <a:cubicBezTo>
                    <a:pt x="3810" y="0"/>
                    <a:pt x="3810" y="0"/>
                    <a:pt x="3810" y="0"/>
                  </a:cubicBezTo>
                  <a:cubicBezTo>
                    <a:pt x="3768" y="0"/>
                    <a:pt x="3699" y="0"/>
                    <a:pt x="3658" y="0"/>
                  </a:cubicBezTo>
                  <a:cubicBezTo>
                    <a:pt x="3506" y="14"/>
                    <a:pt x="3506" y="14"/>
                    <a:pt x="3506" y="14"/>
                  </a:cubicBezTo>
                  <a:cubicBezTo>
                    <a:pt x="3451" y="14"/>
                    <a:pt x="3396" y="14"/>
                    <a:pt x="3340" y="28"/>
                  </a:cubicBezTo>
                  <a:cubicBezTo>
                    <a:pt x="3175" y="42"/>
                    <a:pt x="3175" y="42"/>
                    <a:pt x="3175" y="42"/>
                  </a:cubicBezTo>
                  <a:cubicBezTo>
                    <a:pt x="3133" y="42"/>
                    <a:pt x="3064" y="56"/>
                    <a:pt x="3009" y="56"/>
                  </a:cubicBezTo>
                  <a:cubicBezTo>
                    <a:pt x="2843" y="83"/>
                    <a:pt x="2843" y="83"/>
                    <a:pt x="2843" y="83"/>
                  </a:cubicBezTo>
                  <a:cubicBezTo>
                    <a:pt x="2595" y="125"/>
                    <a:pt x="2416" y="166"/>
                    <a:pt x="2153" y="249"/>
                  </a:cubicBezTo>
                  <a:cubicBezTo>
                    <a:pt x="1974" y="304"/>
                    <a:pt x="1974" y="304"/>
                    <a:pt x="1974" y="304"/>
                  </a:cubicBezTo>
                  <a:cubicBezTo>
                    <a:pt x="1850" y="360"/>
                    <a:pt x="1670" y="429"/>
                    <a:pt x="1505" y="539"/>
                  </a:cubicBezTo>
                  <a:cubicBezTo>
                    <a:pt x="1339" y="636"/>
                    <a:pt x="1339" y="636"/>
                    <a:pt x="1339" y="636"/>
                  </a:cubicBezTo>
                  <a:cubicBezTo>
                    <a:pt x="1256" y="705"/>
                    <a:pt x="1160" y="774"/>
                    <a:pt x="1091" y="843"/>
                  </a:cubicBezTo>
                  <a:cubicBezTo>
                    <a:pt x="953" y="981"/>
                    <a:pt x="953" y="981"/>
                    <a:pt x="953" y="981"/>
                  </a:cubicBezTo>
                  <a:cubicBezTo>
                    <a:pt x="911" y="1036"/>
                    <a:pt x="842" y="1105"/>
                    <a:pt x="801" y="1174"/>
                  </a:cubicBezTo>
                  <a:cubicBezTo>
                    <a:pt x="690" y="1326"/>
                    <a:pt x="690" y="1326"/>
                    <a:pt x="690" y="1326"/>
                  </a:cubicBezTo>
                  <a:cubicBezTo>
                    <a:pt x="663" y="1381"/>
                    <a:pt x="621" y="1464"/>
                    <a:pt x="594" y="1520"/>
                  </a:cubicBezTo>
                  <a:cubicBezTo>
                    <a:pt x="525" y="1685"/>
                    <a:pt x="525" y="1685"/>
                    <a:pt x="525" y="1685"/>
                  </a:cubicBezTo>
                  <a:cubicBezTo>
                    <a:pt x="497" y="1741"/>
                    <a:pt x="469" y="1823"/>
                    <a:pt x="456" y="1879"/>
                  </a:cubicBezTo>
                  <a:cubicBezTo>
                    <a:pt x="414" y="2058"/>
                    <a:pt x="414" y="2058"/>
                    <a:pt x="414" y="2058"/>
                  </a:cubicBezTo>
                  <a:cubicBezTo>
                    <a:pt x="400" y="2113"/>
                    <a:pt x="387" y="2196"/>
                    <a:pt x="387" y="2252"/>
                  </a:cubicBezTo>
                  <a:cubicBezTo>
                    <a:pt x="359" y="2445"/>
                    <a:pt x="359" y="2445"/>
                    <a:pt x="359" y="2445"/>
                  </a:cubicBezTo>
                  <a:cubicBezTo>
                    <a:pt x="359" y="2500"/>
                    <a:pt x="359" y="2583"/>
                    <a:pt x="359" y="2638"/>
                  </a:cubicBezTo>
                  <a:cubicBezTo>
                    <a:pt x="359" y="2845"/>
                    <a:pt x="359" y="2845"/>
                    <a:pt x="359" y="2845"/>
                  </a:cubicBezTo>
                  <a:cubicBezTo>
                    <a:pt x="359" y="2901"/>
                    <a:pt x="359" y="2983"/>
                    <a:pt x="359" y="3053"/>
                  </a:cubicBezTo>
                  <a:cubicBezTo>
                    <a:pt x="359" y="3260"/>
                    <a:pt x="359" y="3260"/>
                    <a:pt x="359" y="3260"/>
                  </a:cubicBezTo>
                  <a:cubicBezTo>
                    <a:pt x="359" y="3315"/>
                    <a:pt x="359" y="3412"/>
                    <a:pt x="359" y="3467"/>
                  </a:cubicBezTo>
                  <a:cubicBezTo>
                    <a:pt x="359" y="3688"/>
                    <a:pt x="359" y="3688"/>
                    <a:pt x="359" y="3688"/>
                  </a:cubicBezTo>
                  <a:cubicBezTo>
                    <a:pt x="373" y="3757"/>
                    <a:pt x="373" y="3840"/>
                    <a:pt x="373" y="3909"/>
                  </a:cubicBezTo>
                  <a:cubicBezTo>
                    <a:pt x="373" y="4130"/>
                    <a:pt x="373" y="4130"/>
                    <a:pt x="373" y="4130"/>
                  </a:cubicBezTo>
                  <a:cubicBezTo>
                    <a:pt x="373" y="4199"/>
                    <a:pt x="373" y="4295"/>
                    <a:pt x="387" y="4364"/>
                  </a:cubicBezTo>
                  <a:cubicBezTo>
                    <a:pt x="387" y="4599"/>
                    <a:pt x="387" y="4599"/>
                    <a:pt x="387" y="4599"/>
                  </a:cubicBezTo>
                  <a:cubicBezTo>
                    <a:pt x="400" y="4668"/>
                    <a:pt x="400" y="4765"/>
                    <a:pt x="400" y="4834"/>
                  </a:cubicBezTo>
                  <a:cubicBezTo>
                    <a:pt x="414" y="5083"/>
                    <a:pt x="414" y="5083"/>
                    <a:pt x="414" y="5083"/>
                  </a:cubicBezTo>
                  <a:cubicBezTo>
                    <a:pt x="414" y="5152"/>
                    <a:pt x="428" y="5248"/>
                    <a:pt x="428" y="5331"/>
                  </a:cubicBezTo>
                  <a:cubicBezTo>
                    <a:pt x="442" y="5580"/>
                    <a:pt x="442" y="5580"/>
                    <a:pt x="442" y="5580"/>
                  </a:cubicBezTo>
                  <a:cubicBezTo>
                    <a:pt x="456" y="5649"/>
                    <a:pt x="456" y="5759"/>
                    <a:pt x="469" y="5828"/>
                  </a:cubicBezTo>
                  <a:cubicBezTo>
                    <a:pt x="483" y="6091"/>
                    <a:pt x="483" y="6091"/>
                    <a:pt x="483" y="6091"/>
                  </a:cubicBezTo>
                  <a:cubicBezTo>
                    <a:pt x="497" y="6174"/>
                    <a:pt x="497" y="6284"/>
                    <a:pt x="511" y="6367"/>
                  </a:cubicBezTo>
                  <a:cubicBezTo>
                    <a:pt x="538" y="6643"/>
                    <a:pt x="538" y="6643"/>
                    <a:pt x="538" y="6643"/>
                  </a:cubicBezTo>
                  <a:cubicBezTo>
                    <a:pt x="538" y="6726"/>
                    <a:pt x="552" y="6837"/>
                    <a:pt x="566" y="6919"/>
                  </a:cubicBezTo>
                  <a:cubicBezTo>
                    <a:pt x="594" y="7196"/>
                    <a:pt x="594" y="7196"/>
                    <a:pt x="594" y="7196"/>
                  </a:cubicBezTo>
                  <a:cubicBezTo>
                    <a:pt x="607" y="7278"/>
                    <a:pt x="621" y="7403"/>
                    <a:pt x="635" y="7486"/>
                  </a:cubicBezTo>
                  <a:cubicBezTo>
                    <a:pt x="649" y="7693"/>
                    <a:pt x="649" y="7693"/>
                    <a:pt x="649" y="7693"/>
                  </a:cubicBezTo>
                  <a:cubicBezTo>
                    <a:pt x="663" y="7776"/>
                    <a:pt x="663" y="7776"/>
                    <a:pt x="663" y="7776"/>
                  </a:cubicBezTo>
                  <a:cubicBezTo>
                    <a:pt x="663" y="7997"/>
                    <a:pt x="663" y="7997"/>
                    <a:pt x="663" y="7997"/>
                  </a:cubicBezTo>
                  <a:cubicBezTo>
                    <a:pt x="676" y="8066"/>
                    <a:pt x="676" y="8148"/>
                    <a:pt x="676" y="8218"/>
                  </a:cubicBezTo>
                  <a:cubicBezTo>
                    <a:pt x="676" y="8439"/>
                    <a:pt x="676" y="8439"/>
                    <a:pt x="676" y="8439"/>
                  </a:cubicBezTo>
                  <a:cubicBezTo>
                    <a:pt x="690" y="8494"/>
                    <a:pt x="690" y="8590"/>
                    <a:pt x="690" y="8646"/>
                  </a:cubicBezTo>
                  <a:cubicBezTo>
                    <a:pt x="704" y="8867"/>
                    <a:pt x="704" y="8867"/>
                    <a:pt x="704" y="8867"/>
                  </a:cubicBezTo>
                  <a:cubicBezTo>
                    <a:pt x="732" y="8977"/>
                    <a:pt x="732" y="8977"/>
                    <a:pt x="732" y="8977"/>
                  </a:cubicBezTo>
                  <a:cubicBezTo>
                    <a:pt x="732" y="8977"/>
                    <a:pt x="732" y="8977"/>
                    <a:pt x="732" y="897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4" name="Freeform 52"/>
            <p:cNvSpPr>
              <a:spLocks noChangeAspect="1"/>
            </p:cNvSpPr>
            <p:nvPr/>
          </p:nvSpPr>
          <p:spPr bwMode="auto">
            <a:xfrm>
              <a:off x="1291" y="1271"/>
              <a:ext cx="1033" cy="2389"/>
            </a:xfrm>
            <a:custGeom>
              <a:avLst/>
              <a:gdLst>
                <a:gd name="T0" fmla="*/ 0 w 5375"/>
                <a:gd name="T1" fmla="*/ 0 h 10575"/>
                <a:gd name="T2" fmla="*/ 0 w 5375"/>
                <a:gd name="T3" fmla="*/ 0 h 10575"/>
                <a:gd name="T4" fmla="*/ 0 w 5375"/>
                <a:gd name="T5" fmla="*/ 0 h 10575"/>
                <a:gd name="T6" fmla="*/ 0 w 5375"/>
                <a:gd name="T7" fmla="*/ 0 h 10575"/>
                <a:gd name="T8" fmla="*/ 0 w 5375"/>
                <a:gd name="T9" fmla="*/ 0 h 10575"/>
                <a:gd name="T10" fmla="*/ 0 w 5375"/>
                <a:gd name="T11" fmla="*/ 0 h 10575"/>
                <a:gd name="T12" fmla="*/ 0 w 5375"/>
                <a:gd name="T13" fmla="*/ 0 h 10575"/>
                <a:gd name="T14" fmla="*/ 0 w 5375"/>
                <a:gd name="T15" fmla="*/ 0 h 10575"/>
                <a:gd name="T16" fmla="*/ 0 w 5375"/>
                <a:gd name="T17" fmla="*/ 0 h 10575"/>
                <a:gd name="T18" fmla="*/ 0 w 5375"/>
                <a:gd name="T19" fmla="*/ 0 h 10575"/>
                <a:gd name="T20" fmla="*/ 0 w 5375"/>
                <a:gd name="T21" fmla="*/ 0 h 10575"/>
                <a:gd name="T22" fmla="*/ 0 w 5375"/>
                <a:gd name="T23" fmla="*/ 0 h 10575"/>
                <a:gd name="T24" fmla="*/ 0 w 5375"/>
                <a:gd name="T25" fmla="*/ 0 h 10575"/>
                <a:gd name="T26" fmla="*/ 0 w 5375"/>
                <a:gd name="T27" fmla="*/ 0 h 10575"/>
                <a:gd name="T28" fmla="*/ 0 w 5375"/>
                <a:gd name="T29" fmla="*/ 0 h 10575"/>
                <a:gd name="T30" fmla="*/ 0 w 5375"/>
                <a:gd name="T31" fmla="*/ 0 h 10575"/>
                <a:gd name="T32" fmla="*/ 0 w 5375"/>
                <a:gd name="T33" fmla="*/ 0 h 10575"/>
                <a:gd name="T34" fmla="*/ 0 w 5375"/>
                <a:gd name="T35" fmla="*/ 0 h 10575"/>
                <a:gd name="T36" fmla="*/ 0 w 5375"/>
                <a:gd name="T37" fmla="*/ 0 h 10575"/>
                <a:gd name="T38" fmla="*/ 0 w 5375"/>
                <a:gd name="T39" fmla="*/ 0 h 10575"/>
                <a:gd name="T40" fmla="*/ 0 w 5375"/>
                <a:gd name="T41" fmla="*/ 0 h 10575"/>
                <a:gd name="T42" fmla="*/ 0 w 5375"/>
                <a:gd name="T43" fmla="*/ 0 h 10575"/>
                <a:gd name="T44" fmla="*/ 0 w 5375"/>
                <a:gd name="T45" fmla="*/ 0 h 10575"/>
                <a:gd name="T46" fmla="*/ 0 w 5375"/>
                <a:gd name="T47" fmla="*/ 0 h 10575"/>
                <a:gd name="T48" fmla="*/ 0 w 5375"/>
                <a:gd name="T49" fmla="*/ 0 h 10575"/>
                <a:gd name="T50" fmla="*/ 0 w 5375"/>
                <a:gd name="T51" fmla="*/ 0 h 10575"/>
                <a:gd name="T52" fmla="*/ 0 w 5375"/>
                <a:gd name="T53" fmla="*/ 0 h 10575"/>
                <a:gd name="T54" fmla="*/ 0 w 5375"/>
                <a:gd name="T55" fmla="*/ 0 h 10575"/>
                <a:gd name="T56" fmla="*/ 0 w 5375"/>
                <a:gd name="T57" fmla="*/ 0 h 10575"/>
                <a:gd name="T58" fmla="*/ 0 w 5375"/>
                <a:gd name="T59" fmla="*/ 0 h 10575"/>
                <a:gd name="T60" fmla="*/ 0 w 5375"/>
                <a:gd name="T61" fmla="*/ 0 h 10575"/>
                <a:gd name="T62" fmla="*/ 0 w 5375"/>
                <a:gd name="T63" fmla="*/ 0 h 10575"/>
                <a:gd name="T64" fmla="*/ 0 w 5375"/>
                <a:gd name="T65" fmla="*/ 0 h 10575"/>
                <a:gd name="T66" fmla="*/ 0 w 5375"/>
                <a:gd name="T67" fmla="*/ 0 h 10575"/>
                <a:gd name="T68" fmla="*/ 0 w 5375"/>
                <a:gd name="T69" fmla="*/ 0 h 10575"/>
                <a:gd name="T70" fmla="*/ 0 w 5375"/>
                <a:gd name="T71" fmla="*/ 0 h 105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375"/>
                <a:gd name="T109" fmla="*/ 0 h 10575"/>
                <a:gd name="T110" fmla="*/ 5375 w 5375"/>
                <a:gd name="T111" fmla="*/ 10575 h 105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375" h="10575">
                  <a:moveTo>
                    <a:pt x="5002" y="1714"/>
                  </a:moveTo>
                  <a:cubicBezTo>
                    <a:pt x="5002" y="3027"/>
                    <a:pt x="4975" y="4603"/>
                    <a:pt x="4740" y="6552"/>
                  </a:cubicBezTo>
                  <a:cubicBezTo>
                    <a:pt x="4629" y="7575"/>
                    <a:pt x="4878" y="8543"/>
                    <a:pt x="4035" y="9248"/>
                  </a:cubicBezTo>
                  <a:cubicBezTo>
                    <a:pt x="4021" y="9289"/>
                    <a:pt x="4008" y="9345"/>
                    <a:pt x="3994" y="9372"/>
                  </a:cubicBezTo>
                  <a:cubicBezTo>
                    <a:pt x="3524" y="10215"/>
                    <a:pt x="1410" y="10575"/>
                    <a:pt x="0" y="10063"/>
                  </a:cubicBezTo>
                  <a:cubicBezTo>
                    <a:pt x="166" y="10119"/>
                    <a:pt x="166" y="10119"/>
                    <a:pt x="166" y="10119"/>
                  </a:cubicBezTo>
                  <a:cubicBezTo>
                    <a:pt x="291" y="10146"/>
                    <a:pt x="291" y="10146"/>
                    <a:pt x="291" y="10146"/>
                  </a:cubicBezTo>
                  <a:cubicBezTo>
                    <a:pt x="443" y="10188"/>
                    <a:pt x="443" y="10188"/>
                    <a:pt x="443" y="10188"/>
                  </a:cubicBezTo>
                  <a:cubicBezTo>
                    <a:pt x="498" y="10202"/>
                    <a:pt x="553" y="10215"/>
                    <a:pt x="608" y="10229"/>
                  </a:cubicBezTo>
                  <a:cubicBezTo>
                    <a:pt x="760" y="10257"/>
                    <a:pt x="760" y="10257"/>
                    <a:pt x="760" y="10257"/>
                  </a:cubicBezTo>
                  <a:cubicBezTo>
                    <a:pt x="802" y="10271"/>
                    <a:pt x="871" y="10271"/>
                    <a:pt x="912" y="10285"/>
                  </a:cubicBezTo>
                  <a:cubicBezTo>
                    <a:pt x="1051" y="10298"/>
                    <a:pt x="1051" y="10298"/>
                    <a:pt x="1051" y="10298"/>
                  </a:cubicBezTo>
                  <a:cubicBezTo>
                    <a:pt x="1106" y="10312"/>
                    <a:pt x="1161" y="10312"/>
                    <a:pt x="1203" y="10312"/>
                  </a:cubicBezTo>
                  <a:cubicBezTo>
                    <a:pt x="1341" y="10326"/>
                    <a:pt x="1341" y="10326"/>
                    <a:pt x="1341" y="10326"/>
                  </a:cubicBezTo>
                  <a:cubicBezTo>
                    <a:pt x="1382" y="10326"/>
                    <a:pt x="1437" y="10340"/>
                    <a:pt x="1479" y="10340"/>
                  </a:cubicBezTo>
                  <a:cubicBezTo>
                    <a:pt x="1617" y="10340"/>
                    <a:pt x="1617" y="10340"/>
                    <a:pt x="1617" y="10340"/>
                  </a:cubicBezTo>
                  <a:cubicBezTo>
                    <a:pt x="1659" y="10340"/>
                    <a:pt x="1714" y="10354"/>
                    <a:pt x="1755" y="10354"/>
                  </a:cubicBezTo>
                  <a:cubicBezTo>
                    <a:pt x="1893" y="10340"/>
                    <a:pt x="1893" y="10340"/>
                    <a:pt x="1893" y="10340"/>
                  </a:cubicBezTo>
                  <a:cubicBezTo>
                    <a:pt x="1935" y="10340"/>
                    <a:pt x="1990" y="10340"/>
                    <a:pt x="2032" y="10340"/>
                  </a:cubicBezTo>
                  <a:cubicBezTo>
                    <a:pt x="2170" y="10340"/>
                    <a:pt x="2170" y="10340"/>
                    <a:pt x="2170" y="10340"/>
                  </a:cubicBezTo>
                  <a:cubicBezTo>
                    <a:pt x="2225" y="10340"/>
                    <a:pt x="2280" y="10326"/>
                    <a:pt x="2322" y="10326"/>
                  </a:cubicBezTo>
                  <a:cubicBezTo>
                    <a:pt x="2474" y="10312"/>
                    <a:pt x="2474" y="10312"/>
                    <a:pt x="2474" y="10312"/>
                  </a:cubicBezTo>
                  <a:cubicBezTo>
                    <a:pt x="2515" y="10312"/>
                    <a:pt x="2571" y="10298"/>
                    <a:pt x="2626" y="10298"/>
                  </a:cubicBezTo>
                  <a:cubicBezTo>
                    <a:pt x="2792" y="10271"/>
                    <a:pt x="2792" y="10271"/>
                    <a:pt x="2792" y="10271"/>
                  </a:cubicBezTo>
                  <a:cubicBezTo>
                    <a:pt x="3275" y="10174"/>
                    <a:pt x="3552" y="10091"/>
                    <a:pt x="3911" y="9925"/>
                  </a:cubicBezTo>
                  <a:cubicBezTo>
                    <a:pt x="4090" y="9828"/>
                    <a:pt x="4090" y="9828"/>
                    <a:pt x="4090" y="9828"/>
                  </a:cubicBezTo>
                  <a:cubicBezTo>
                    <a:pt x="4284" y="9704"/>
                    <a:pt x="4325" y="9676"/>
                    <a:pt x="4491" y="9524"/>
                  </a:cubicBezTo>
                  <a:cubicBezTo>
                    <a:pt x="4616" y="9372"/>
                    <a:pt x="4616" y="9372"/>
                    <a:pt x="4616" y="9372"/>
                  </a:cubicBezTo>
                  <a:cubicBezTo>
                    <a:pt x="4671" y="9289"/>
                    <a:pt x="4740" y="9179"/>
                    <a:pt x="4795" y="9096"/>
                  </a:cubicBezTo>
                  <a:cubicBezTo>
                    <a:pt x="4878" y="8916"/>
                    <a:pt x="4878" y="8916"/>
                    <a:pt x="4878" y="8916"/>
                  </a:cubicBezTo>
                  <a:cubicBezTo>
                    <a:pt x="4892" y="8833"/>
                    <a:pt x="4919" y="8736"/>
                    <a:pt x="4947" y="8667"/>
                  </a:cubicBezTo>
                  <a:cubicBezTo>
                    <a:pt x="4989" y="8460"/>
                    <a:pt x="4989" y="8460"/>
                    <a:pt x="4989" y="8460"/>
                  </a:cubicBezTo>
                  <a:cubicBezTo>
                    <a:pt x="4989" y="8391"/>
                    <a:pt x="5002" y="8294"/>
                    <a:pt x="5002" y="8225"/>
                  </a:cubicBezTo>
                  <a:cubicBezTo>
                    <a:pt x="5030" y="8017"/>
                    <a:pt x="5030" y="8017"/>
                    <a:pt x="5030" y="8017"/>
                  </a:cubicBezTo>
                  <a:cubicBezTo>
                    <a:pt x="5030" y="7948"/>
                    <a:pt x="5030" y="7852"/>
                    <a:pt x="5030" y="7782"/>
                  </a:cubicBezTo>
                  <a:cubicBezTo>
                    <a:pt x="5044" y="7575"/>
                    <a:pt x="5044" y="7575"/>
                    <a:pt x="5044" y="7575"/>
                  </a:cubicBezTo>
                  <a:cubicBezTo>
                    <a:pt x="5044" y="7506"/>
                    <a:pt x="5044" y="7423"/>
                    <a:pt x="5044" y="7354"/>
                  </a:cubicBezTo>
                  <a:cubicBezTo>
                    <a:pt x="5058" y="7147"/>
                    <a:pt x="5058" y="7147"/>
                    <a:pt x="5058" y="7147"/>
                  </a:cubicBezTo>
                  <a:cubicBezTo>
                    <a:pt x="5085" y="6995"/>
                    <a:pt x="5085" y="6995"/>
                    <a:pt x="5085" y="6995"/>
                  </a:cubicBezTo>
                  <a:cubicBezTo>
                    <a:pt x="5113" y="6704"/>
                    <a:pt x="5113" y="6704"/>
                    <a:pt x="5113" y="6704"/>
                  </a:cubicBezTo>
                  <a:cubicBezTo>
                    <a:pt x="5127" y="6621"/>
                    <a:pt x="5141" y="6511"/>
                    <a:pt x="5154" y="6414"/>
                  </a:cubicBezTo>
                  <a:cubicBezTo>
                    <a:pt x="5182" y="6137"/>
                    <a:pt x="5182" y="6137"/>
                    <a:pt x="5182" y="6137"/>
                  </a:cubicBezTo>
                  <a:cubicBezTo>
                    <a:pt x="5182" y="6055"/>
                    <a:pt x="5196" y="5958"/>
                    <a:pt x="5210" y="5875"/>
                  </a:cubicBezTo>
                  <a:cubicBezTo>
                    <a:pt x="5223" y="5598"/>
                    <a:pt x="5223" y="5598"/>
                    <a:pt x="5223" y="5598"/>
                  </a:cubicBezTo>
                  <a:cubicBezTo>
                    <a:pt x="5237" y="5529"/>
                    <a:pt x="5251" y="5419"/>
                    <a:pt x="5251" y="5336"/>
                  </a:cubicBezTo>
                  <a:cubicBezTo>
                    <a:pt x="5279" y="5087"/>
                    <a:pt x="5279" y="5087"/>
                    <a:pt x="5279" y="5087"/>
                  </a:cubicBezTo>
                  <a:cubicBezTo>
                    <a:pt x="5279" y="5004"/>
                    <a:pt x="5279" y="4907"/>
                    <a:pt x="5293" y="4824"/>
                  </a:cubicBezTo>
                  <a:cubicBezTo>
                    <a:pt x="5306" y="4575"/>
                    <a:pt x="5306" y="4575"/>
                    <a:pt x="5306" y="4575"/>
                  </a:cubicBezTo>
                  <a:cubicBezTo>
                    <a:pt x="5306" y="4506"/>
                    <a:pt x="5320" y="4410"/>
                    <a:pt x="5320" y="4340"/>
                  </a:cubicBezTo>
                  <a:cubicBezTo>
                    <a:pt x="5334" y="4105"/>
                    <a:pt x="5334" y="4105"/>
                    <a:pt x="5334" y="4105"/>
                  </a:cubicBezTo>
                  <a:cubicBezTo>
                    <a:pt x="5334" y="4036"/>
                    <a:pt x="5334" y="3940"/>
                    <a:pt x="5334" y="3870"/>
                  </a:cubicBezTo>
                  <a:cubicBezTo>
                    <a:pt x="5348" y="3635"/>
                    <a:pt x="5348" y="3635"/>
                    <a:pt x="5348" y="3635"/>
                  </a:cubicBezTo>
                  <a:cubicBezTo>
                    <a:pt x="5348" y="3566"/>
                    <a:pt x="5348" y="3483"/>
                    <a:pt x="5348" y="3414"/>
                  </a:cubicBezTo>
                  <a:cubicBezTo>
                    <a:pt x="5362" y="3193"/>
                    <a:pt x="5362" y="3193"/>
                    <a:pt x="5362" y="3193"/>
                  </a:cubicBezTo>
                  <a:cubicBezTo>
                    <a:pt x="5362" y="3124"/>
                    <a:pt x="5362" y="3041"/>
                    <a:pt x="5362" y="2972"/>
                  </a:cubicBezTo>
                  <a:cubicBezTo>
                    <a:pt x="5362" y="2765"/>
                    <a:pt x="5362" y="2765"/>
                    <a:pt x="5362" y="2765"/>
                  </a:cubicBezTo>
                  <a:cubicBezTo>
                    <a:pt x="5362" y="2695"/>
                    <a:pt x="5362" y="2612"/>
                    <a:pt x="5362" y="2543"/>
                  </a:cubicBezTo>
                  <a:cubicBezTo>
                    <a:pt x="5375" y="2350"/>
                    <a:pt x="5375" y="2350"/>
                    <a:pt x="5375" y="2350"/>
                  </a:cubicBezTo>
                  <a:cubicBezTo>
                    <a:pt x="5375" y="2281"/>
                    <a:pt x="5375" y="2198"/>
                    <a:pt x="5375" y="2142"/>
                  </a:cubicBezTo>
                  <a:cubicBezTo>
                    <a:pt x="5362" y="1949"/>
                    <a:pt x="5362" y="1949"/>
                    <a:pt x="5362" y="1949"/>
                  </a:cubicBezTo>
                  <a:cubicBezTo>
                    <a:pt x="5362" y="1894"/>
                    <a:pt x="5348" y="1825"/>
                    <a:pt x="5348" y="1755"/>
                  </a:cubicBezTo>
                  <a:cubicBezTo>
                    <a:pt x="5320" y="1576"/>
                    <a:pt x="5320" y="1576"/>
                    <a:pt x="5320" y="1576"/>
                  </a:cubicBezTo>
                  <a:cubicBezTo>
                    <a:pt x="5306" y="1520"/>
                    <a:pt x="5293" y="1437"/>
                    <a:pt x="5279" y="1382"/>
                  </a:cubicBezTo>
                  <a:cubicBezTo>
                    <a:pt x="5223" y="1202"/>
                    <a:pt x="5223" y="1202"/>
                    <a:pt x="5223" y="1202"/>
                  </a:cubicBezTo>
                  <a:cubicBezTo>
                    <a:pt x="5196" y="1147"/>
                    <a:pt x="5168" y="1078"/>
                    <a:pt x="5141" y="1023"/>
                  </a:cubicBezTo>
                  <a:cubicBezTo>
                    <a:pt x="5058" y="857"/>
                    <a:pt x="5058" y="857"/>
                    <a:pt x="5058" y="857"/>
                  </a:cubicBezTo>
                  <a:cubicBezTo>
                    <a:pt x="5016" y="802"/>
                    <a:pt x="4975" y="719"/>
                    <a:pt x="4933" y="677"/>
                  </a:cubicBezTo>
                  <a:cubicBezTo>
                    <a:pt x="4823" y="525"/>
                    <a:pt x="4823" y="525"/>
                    <a:pt x="4823" y="525"/>
                  </a:cubicBezTo>
                  <a:cubicBezTo>
                    <a:pt x="4768" y="470"/>
                    <a:pt x="4712" y="401"/>
                    <a:pt x="4657" y="345"/>
                  </a:cubicBezTo>
                  <a:cubicBezTo>
                    <a:pt x="4505" y="221"/>
                    <a:pt x="4505" y="221"/>
                    <a:pt x="4505" y="221"/>
                  </a:cubicBezTo>
                  <a:cubicBezTo>
                    <a:pt x="4312" y="69"/>
                    <a:pt x="4312" y="69"/>
                    <a:pt x="4187" y="0"/>
                  </a:cubicBezTo>
                  <a:cubicBezTo>
                    <a:pt x="4781" y="345"/>
                    <a:pt x="5002" y="981"/>
                    <a:pt x="5002" y="17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5" name="Freeform 53"/>
            <p:cNvSpPr>
              <a:spLocks noChangeAspect="1"/>
            </p:cNvSpPr>
            <p:nvPr/>
          </p:nvSpPr>
          <p:spPr bwMode="auto">
            <a:xfrm>
              <a:off x="953" y="1143"/>
              <a:ext cx="1299" cy="2182"/>
            </a:xfrm>
            <a:custGeom>
              <a:avLst/>
              <a:gdLst>
                <a:gd name="T0" fmla="*/ 0 w 6750"/>
                <a:gd name="T1" fmla="*/ 0 h 9658"/>
                <a:gd name="T2" fmla="*/ 0 w 6750"/>
                <a:gd name="T3" fmla="*/ 0 h 9658"/>
                <a:gd name="T4" fmla="*/ 0 w 6750"/>
                <a:gd name="T5" fmla="*/ 0 h 9658"/>
                <a:gd name="T6" fmla="*/ 0 w 6750"/>
                <a:gd name="T7" fmla="*/ 0 h 9658"/>
                <a:gd name="T8" fmla="*/ 0 w 6750"/>
                <a:gd name="T9" fmla="*/ 0 h 9658"/>
                <a:gd name="T10" fmla="*/ 0 w 6750"/>
                <a:gd name="T11" fmla="*/ 0 h 9658"/>
                <a:gd name="T12" fmla="*/ 0 w 6750"/>
                <a:gd name="T13" fmla="*/ 0 h 9658"/>
                <a:gd name="T14" fmla="*/ 0 w 6750"/>
                <a:gd name="T15" fmla="*/ 0 h 9658"/>
                <a:gd name="T16" fmla="*/ 0 w 6750"/>
                <a:gd name="T17" fmla="*/ 0 h 9658"/>
                <a:gd name="T18" fmla="*/ 0 w 6750"/>
                <a:gd name="T19" fmla="*/ 0 h 9658"/>
                <a:gd name="T20" fmla="*/ 0 w 6750"/>
                <a:gd name="T21" fmla="*/ 0 h 9658"/>
                <a:gd name="T22" fmla="*/ 0 w 6750"/>
                <a:gd name="T23" fmla="*/ 0 h 9658"/>
                <a:gd name="T24" fmla="*/ 0 w 6750"/>
                <a:gd name="T25" fmla="*/ 0 h 9658"/>
                <a:gd name="T26" fmla="*/ 0 w 6750"/>
                <a:gd name="T27" fmla="*/ 0 h 9658"/>
                <a:gd name="T28" fmla="*/ 0 w 6750"/>
                <a:gd name="T29" fmla="*/ 0 h 9658"/>
                <a:gd name="T30" fmla="*/ 0 w 6750"/>
                <a:gd name="T31" fmla="*/ 0 h 9658"/>
                <a:gd name="T32" fmla="*/ 0 w 6750"/>
                <a:gd name="T33" fmla="*/ 0 h 9658"/>
                <a:gd name="T34" fmla="*/ 0 w 6750"/>
                <a:gd name="T35" fmla="*/ 0 h 9658"/>
                <a:gd name="T36" fmla="*/ 0 w 6750"/>
                <a:gd name="T37" fmla="*/ 0 h 9658"/>
                <a:gd name="T38" fmla="*/ 0 w 6750"/>
                <a:gd name="T39" fmla="*/ 0 h 9658"/>
                <a:gd name="T40" fmla="*/ 0 w 6750"/>
                <a:gd name="T41" fmla="*/ 0 h 9658"/>
                <a:gd name="T42" fmla="*/ 0 w 6750"/>
                <a:gd name="T43" fmla="*/ 0 h 9658"/>
                <a:gd name="T44" fmla="*/ 0 w 6750"/>
                <a:gd name="T45" fmla="*/ 0 h 9658"/>
                <a:gd name="T46" fmla="*/ 0 w 6750"/>
                <a:gd name="T47" fmla="*/ 0 h 9658"/>
                <a:gd name="T48" fmla="*/ 0 w 6750"/>
                <a:gd name="T49" fmla="*/ 0 h 9658"/>
                <a:gd name="T50" fmla="*/ 0 w 6750"/>
                <a:gd name="T51" fmla="*/ 0 h 9658"/>
                <a:gd name="T52" fmla="*/ 0 w 6750"/>
                <a:gd name="T53" fmla="*/ 0 h 9658"/>
                <a:gd name="T54" fmla="*/ 0 w 6750"/>
                <a:gd name="T55" fmla="*/ 0 h 9658"/>
                <a:gd name="T56" fmla="*/ 0 w 6750"/>
                <a:gd name="T57" fmla="*/ 0 h 9658"/>
                <a:gd name="T58" fmla="*/ 0 w 6750"/>
                <a:gd name="T59" fmla="*/ 0 h 9658"/>
                <a:gd name="T60" fmla="*/ 0 w 6750"/>
                <a:gd name="T61" fmla="*/ 0 h 9658"/>
                <a:gd name="T62" fmla="*/ 0 w 6750"/>
                <a:gd name="T63" fmla="*/ 0 h 9658"/>
                <a:gd name="T64" fmla="*/ 0 w 6750"/>
                <a:gd name="T65" fmla="*/ 0 h 9658"/>
                <a:gd name="T66" fmla="*/ 0 w 6750"/>
                <a:gd name="T67" fmla="*/ 0 h 9658"/>
                <a:gd name="T68" fmla="*/ 0 w 6750"/>
                <a:gd name="T69" fmla="*/ 0 h 9658"/>
                <a:gd name="T70" fmla="*/ 0 w 6750"/>
                <a:gd name="T71" fmla="*/ 0 h 9658"/>
                <a:gd name="T72" fmla="*/ 0 w 6750"/>
                <a:gd name="T73" fmla="*/ 0 h 9658"/>
                <a:gd name="T74" fmla="*/ 0 w 6750"/>
                <a:gd name="T75" fmla="*/ 0 h 9658"/>
                <a:gd name="T76" fmla="*/ 0 w 6750"/>
                <a:gd name="T77" fmla="*/ 0 h 9658"/>
                <a:gd name="T78" fmla="*/ 0 w 6750"/>
                <a:gd name="T79" fmla="*/ 0 h 9658"/>
                <a:gd name="T80" fmla="*/ 0 w 6750"/>
                <a:gd name="T81" fmla="*/ 0 h 9658"/>
                <a:gd name="T82" fmla="*/ 0 w 6750"/>
                <a:gd name="T83" fmla="*/ 0 h 9658"/>
                <a:gd name="T84" fmla="*/ 0 w 6750"/>
                <a:gd name="T85" fmla="*/ 0 h 9658"/>
                <a:gd name="T86" fmla="*/ 0 w 6750"/>
                <a:gd name="T87" fmla="*/ 0 h 9658"/>
                <a:gd name="T88" fmla="*/ 0 w 6750"/>
                <a:gd name="T89" fmla="*/ 0 h 9658"/>
                <a:gd name="T90" fmla="*/ 0 w 6750"/>
                <a:gd name="T91" fmla="*/ 0 h 9658"/>
                <a:gd name="T92" fmla="*/ 0 w 6750"/>
                <a:gd name="T93" fmla="*/ 0 h 9658"/>
                <a:gd name="T94" fmla="*/ 0 w 6750"/>
                <a:gd name="T95" fmla="*/ 0 h 9658"/>
                <a:gd name="T96" fmla="*/ 0 w 6750"/>
                <a:gd name="T97" fmla="*/ 0 h 9658"/>
                <a:gd name="T98" fmla="*/ 0 w 6750"/>
                <a:gd name="T99" fmla="*/ 0 h 9658"/>
                <a:gd name="T100" fmla="*/ 0 w 6750"/>
                <a:gd name="T101" fmla="*/ 0 h 96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50"/>
                <a:gd name="T154" fmla="*/ 0 h 9658"/>
                <a:gd name="T155" fmla="*/ 6750 w 6750"/>
                <a:gd name="T156" fmla="*/ 9658 h 96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50" h="9658">
                  <a:moveTo>
                    <a:pt x="0" y="2791"/>
                  </a:moveTo>
                  <a:cubicBezTo>
                    <a:pt x="28" y="0"/>
                    <a:pt x="3907" y="290"/>
                    <a:pt x="5108" y="1396"/>
                  </a:cubicBezTo>
                  <a:cubicBezTo>
                    <a:pt x="5204" y="1479"/>
                    <a:pt x="5481" y="1741"/>
                    <a:pt x="5508" y="1976"/>
                  </a:cubicBezTo>
                  <a:cubicBezTo>
                    <a:pt x="5508" y="2073"/>
                    <a:pt x="5522" y="2183"/>
                    <a:pt x="5536" y="2280"/>
                  </a:cubicBezTo>
                  <a:cubicBezTo>
                    <a:pt x="5536" y="2294"/>
                    <a:pt x="5632" y="4436"/>
                    <a:pt x="5619" y="6107"/>
                  </a:cubicBezTo>
                  <a:cubicBezTo>
                    <a:pt x="5605" y="6729"/>
                    <a:pt x="5287" y="7337"/>
                    <a:pt x="5467" y="7987"/>
                  </a:cubicBezTo>
                  <a:cubicBezTo>
                    <a:pt x="5577" y="8346"/>
                    <a:pt x="5784" y="8664"/>
                    <a:pt x="5881" y="9023"/>
                  </a:cubicBezTo>
                  <a:cubicBezTo>
                    <a:pt x="5977" y="9368"/>
                    <a:pt x="5964" y="9493"/>
                    <a:pt x="5950" y="9658"/>
                  </a:cubicBezTo>
                  <a:cubicBezTo>
                    <a:pt x="6585" y="8968"/>
                    <a:pt x="6392" y="8069"/>
                    <a:pt x="6488" y="7116"/>
                  </a:cubicBezTo>
                  <a:cubicBezTo>
                    <a:pt x="6723" y="5168"/>
                    <a:pt x="6750" y="3593"/>
                    <a:pt x="6750" y="2280"/>
                  </a:cubicBezTo>
                  <a:cubicBezTo>
                    <a:pt x="6750" y="1548"/>
                    <a:pt x="6530" y="912"/>
                    <a:pt x="5936" y="567"/>
                  </a:cubicBezTo>
                  <a:cubicBezTo>
                    <a:pt x="5881" y="553"/>
                    <a:pt x="5826" y="511"/>
                    <a:pt x="5770" y="484"/>
                  </a:cubicBezTo>
                  <a:cubicBezTo>
                    <a:pt x="5701" y="456"/>
                    <a:pt x="5605" y="415"/>
                    <a:pt x="5536" y="387"/>
                  </a:cubicBezTo>
                  <a:cubicBezTo>
                    <a:pt x="5370" y="318"/>
                    <a:pt x="5370" y="318"/>
                    <a:pt x="5370" y="318"/>
                  </a:cubicBezTo>
                  <a:cubicBezTo>
                    <a:pt x="5315" y="304"/>
                    <a:pt x="5232" y="276"/>
                    <a:pt x="5177" y="263"/>
                  </a:cubicBezTo>
                  <a:cubicBezTo>
                    <a:pt x="5011" y="221"/>
                    <a:pt x="5011" y="221"/>
                    <a:pt x="5011" y="221"/>
                  </a:cubicBezTo>
                  <a:cubicBezTo>
                    <a:pt x="4956" y="207"/>
                    <a:pt x="4887" y="194"/>
                    <a:pt x="4846" y="180"/>
                  </a:cubicBezTo>
                  <a:cubicBezTo>
                    <a:pt x="4680" y="152"/>
                    <a:pt x="4680" y="152"/>
                    <a:pt x="4680" y="152"/>
                  </a:cubicBezTo>
                  <a:cubicBezTo>
                    <a:pt x="4639" y="138"/>
                    <a:pt x="4569" y="124"/>
                    <a:pt x="4528" y="124"/>
                  </a:cubicBezTo>
                  <a:cubicBezTo>
                    <a:pt x="4376" y="97"/>
                    <a:pt x="4376" y="97"/>
                    <a:pt x="4376" y="97"/>
                  </a:cubicBezTo>
                  <a:cubicBezTo>
                    <a:pt x="4321" y="97"/>
                    <a:pt x="4266" y="97"/>
                    <a:pt x="4211" y="83"/>
                  </a:cubicBezTo>
                  <a:cubicBezTo>
                    <a:pt x="4059" y="69"/>
                    <a:pt x="4059" y="69"/>
                    <a:pt x="4059" y="69"/>
                  </a:cubicBezTo>
                  <a:cubicBezTo>
                    <a:pt x="4017" y="69"/>
                    <a:pt x="3962" y="69"/>
                    <a:pt x="3907" y="69"/>
                  </a:cubicBezTo>
                  <a:cubicBezTo>
                    <a:pt x="3755" y="55"/>
                    <a:pt x="3755" y="55"/>
                    <a:pt x="3755" y="55"/>
                  </a:cubicBezTo>
                  <a:cubicBezTo>
                    <a:pt x="3714" y="55"/>
                    <a:pt x="3645" y="55"/>
                    <a:pt x="3603" y="55"/>
                  </a:cubicBezTo>
                  <a:cubicBezTo>
                    <a:pt x="3451" y="55"/>
                    <a:pt x="3451" y="55"/>
                    <a:pt x="3451" y="55"/>
                  </a:cubicBezTo>
                  <a:cubicBezTo>
                    <a:pt x="3410" y="55"/>
                    <a:pt x="3341" y="55"/>
                    <a:pt x="3300" y="55"/>
                  </a:cubicBezTo>
                  <a:cubicBezTo>
                    <a:pt x="3148" y="69"/>
                    <a:pt x="3148" y="69"/>
                    <a:pt x="3148" y="69"/>
                  </a:cubicBezTo>
                  <a:cubicBezTo>
                    <a:pt x="3092" y="69"/>
                    <a:pt x="3037" y="69"/>
                    <a:pt x="2982" y="83"/>
                  </a:cubicBezTo>
                  <a:cubicBezTo>
                    <a:pt x="2816" y="97"/>
                    <a:pt x="2816" y="97"/>
                    <a:pt x="2816" y="97"/>
                  </a:cubicBezTo>
                  <a:cubicBezTo>
                    <a:pt x="2775" y="97"/>
                    <a:pt x="2706" y="111"/>
                    <a:pt x="2651" y="111"/>
                  </a:cubicBezTo>
                  <a:cubicBezTo>
                    <a:pt x="2485" y="138"/>
                    <a:pt x="2485" y="138"/>
                    <a:pt x="2485" y="138"/>
                  </a:cubicBezTo>
                  <a:cubicBezTo>
                    <a:pt x="2237" y="180"/>
                    <a:pt x="2057" y="221"/>
                    <a:pt x="1795" y="304"/>
                  </a:cubicBezTo>
                  <a:cubicBezTo>
                    <a:pt x="1616" y="359"/>
                    <a:pt x="1616" y="359"/>
                    <a:pt x="1616" y="359"/>
                  </a:cubicBezTo>
                  <a:cubicBezTo>
                    <a:pt x="1491" y="415"/>
                    <a:pt x="1312" y="484"/>
                    <a:pt x="1146" y="594"/>
                  </a:cubicBezTo>
                  <a:cubicBezTo>
                    <a:pt x="981" y="691"/>
                    <a:pt x="981" y="691"/>
                    <a:pt x="981" y="691"/>
                  </a:cubicBezTo>
                  <a:cubicBezTo>
                    <a:pt x="898" y="760"/>
                    <a:pt x="801" y="829"/>
                    <a:pt x="732" y="898"/>
                  </a:cubicBezTo>
                  <a:cubicBezTo>
                    <a:pt x="594" y="1036"/>
                    <a:pt x="594" y="1036"/>
                    <a:pt x="594" y="1036"/>
                  </a:cubicBezTo>
                  <a:cubicBezTo>
                    <a:pt x="553" y="1092"/>
                    <a:pt x="484" y="1161"/>
                    <a:pt x="442" y="1230"/>
                  </a:cubicBezTo>
                  <a:cubicBezTo>
                    <a:pt x="332" y="1382"/>
                    <a:pt x="332" y="1382"/>
                    <a:pt x="332" y="1382"/>
                  </a:cubicBezTo>
                  <a:cubicBezTo>
                    <a:pt x="304" y="1437"/>
                    <a:pt x="263" y="1520"/>
                    <a:pt x="235" y="1575"/>
                  </a:cubicBezTo>
                  <a:cubicBezTo>
                    <a:pt x="166" y="1741"/>
                    <a:pt x="166" y="1741"/>
                    <a:pt x="166" y="1741"/>
                  </a:cubicBezTo>
                  <a:cubicBezTo>
                    <a:pt x="139" y="1796"/>
                    <a:pt x="111" y="1879"/>
                    <a:pt x="97" y="1935"/>
                  </a:cubicBezTo>
                  <a:cubicBezTo>
                    <a:pt x="56" y="2114"/>
                    <a:pt x="56" y="2114"/>
                    <a:pt x="56" y="2114"/>
                  </a:cubicBezTo>
                  <a:cubicBezTo>
                    <a:pt x="42" y="2169"/>
                    <a:pt x="28" y="2252"/>
                    <a:pt x="28" y="2308"/>
                  </a:cubicBezTo>
                  <a:cubicBezTo>
                    <a:pt x="0" y="2501"/>
                    <a:pt x="0" y="2501"/>
                    <a:pt x="0" y="2501"/>
                  </a:cubicBezTo>
                  <a:cubicBezTo>
                    <a:pt x="0" y="2556"/>
                    <a:pt x="0" y="2639"/>
                    <a:pt x="0" y="2695"/>
                  </a:cubicBezTo>
                  <a:cubicBezTo>
                    <a:pt x="0" y="2902"/>
                    <a:pt x="0" y="2902"/>
                    <a:pt x="0" y="2902"/>
                  </a:cubicBezTo>
                  <a:cubicBezTo>
                    <a:pt x="0" y="3068"/>
                    <a:pt x="0" y="3068"/>
                    <a:pt x="0" y="3068"/>
                  </a:cubicBezTo>
                  <a:cubicBezTo>
                    <a:pt x="0" y="2860"/>
                    <a:pt x="0" y="2860"/>
                    <a:pt x="0" y="2860"/>
                  </a:cubicBezTo>
                  <a:cubicBezTo>
                    <a:pt x="0" y="2833"/>
                    <a:pt x="0" y="2805"/>
                    <a:pt x="0" y="279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6" name="Freeform 54"/>
            <p:cNvSpPr>
              <a:spLocks noChangeAspect="1"/>
            </p:cNvSpPr>
            <p:nvPr/>
          </p:nvSpPr>
          <p:spPr bwMode="auto">
            <a:xfrm>
              <a:off x="1424" y="1271"/>
              <a:ext cx="900" cy="2363"/>
            </a:xfrm>
            <a:custGeom>
              <a:avLst/>
              <a:gdLst>
                <a:gd name="T0" fmla="*/ 0 w 4683"/>
                <a:gd name="T1" fmla="*/ 0 h 10458"/>
                <a:gd name="T2" fmla="*/ 0 w 4683"/>
                <a:gd name="T3" fmla="*/ 0 h 10458"/>
                <a:gd name="T4" fmla="*/ 0 w 4683"/>
                <a:gd name="T5" fmla="*/ 0 h 10458"/>
                <a:gd name="T6" fmla="*/ 0 w 4683"/>
                <a:gd name="T7" fmla="*/ 0 h 10458"/>
                <a:gd name="T8" fmla="*/ 0 w 4683"/>
                <a:gd name="T9" fmla="*/ 0 h 10458"/>
                <a:gd name="T10" fmla="*/ 0 w 4683"/>
                <a:gd name="T11" fmla="*/ 0 h 10458"/>
                <a:gd name="T12" fmla="*/ 0 w 4683"/>
                <a:gd name="T13" fmla="*/ 0 h 10458"/>
                <a:gd name="T14" fmla="*/ 0 w 4683"/>
                <a:gd name="T15" fmla="*/ 0 h 10458"/>
                <a:gd name="T16" fmla="*/ 0 w 4683"/>
                <a:gd name="T17" fmla="*/ 0 h 10458"/>
                <a:gd name="T18" fmla="*/ 0 w 4683"/>
                <a:gd name="T19" fmla="*/ 0 h 10458"/>
                <a:gd name="T20" fmla="*/ 0 w 4683"/>
                <a:gd name="T21" fmla="*/ 0 h 10458"/>
                <a:gd name="T22" fmla="*/ 0 w 4683"/>
                <a:gd name="T23" fmla="*/ 0 h 10458"/>
                <a:gd name="T24" fmla="*/ 0 w 4683"/>
                <a:gd name="T25" fmla="*/ 0 h 10458"/>
                <a:gd name="T26" fmla="*/ 0 w 4683"/>
                <a:gd name="T27" fmla="*/ 0 h 10458"/>
                <a:gd name="T28" fmla="*/ 0 w 4683"/>
                <a:gd name="T29" fmla="*/ 0 h 10458"/>
                <a:gd name="T30" fmla="*/ 0 w 4683"/>
                <a:gd name="T31" fmla="*/ 0 h 10458"/>
                <a:gd name="T32" fmla="*/ 0 w 4683"/>
                <a:gd name="T33" fmla="*/ 0 h 10458"/>
                <a:gd name="T34" fmla="*/ 0 w 4683"/>
                <a:gd name="T35" fmla="*/ 0 h 10458"/>
                <a:gd name="T36" fmla="*/ 0 w 4683"/>
                <a:gd name="T37" fmla="*/ 0 h 10458"/>
                <a:gd name="T38" fmla="*/ 0 w 4683"/>
                <a:gd name="T39" fmla="*/ 0 h 10458"/>
                <a:gd name="T40" fmla="*/ 0 w 4683"/>
                <a:gd name="T41" fmla="*/ 0 h 10458"/>
                <a:gd name="T42" fmla="*/ 0 w 4683"/>
                <a:gd name="T43" fmla="*/ 0 h 10458"/>
                <a:gd name="T44" fmla="*/ 0 w 4683"/>
                <a:gd name="T45" fmla="*/ 0 h 10458"/>
                <a:gd name="T46" fmla="*/ 0 w 4683"/>
                <a:gd name="T47" fmla="*/ 0 h 10458"/>
                <a:gd name="T48" fmla="*/ 0 w 4683"/>
                <a:gd name="T49" fmla="*/ 0 h 10458"/>
                <a:gd name="T50" fmla="*/ 0 w 4683"/>
                <a:gd name="T51" fmla="*/ 0 h 10458"/>
                <a:gd name="T52" fmla="*/ 0 w 4683"/>
                <a:gd name="T53" fmla="*/ 0 h 10458"/>
                <a:gd name="T54" fmla="*/ 0 w 4683"/>
                <a:gd name="T55" fmla="*/ 0 h 10458"/>
                <a:gd name="T56" fmla="*/ 0 w 4683"/>
                <a:gd name="T57" fmla="*/ 0 h 10458"/>
                <a:gd name="T58" fmla="*/ 0 w 4683"/>
                <a:gd name="T59" fmla="*/ 0 h 10458"/>
                <a:gd name="T60" fmla="*/ 0 w 4683"/>
                <a:gd name="T61" fmla="*/ 0 h 10458"/>
                <a:gd name="T62" fmla="*/ 0 w 4683"/>
                <a:gd name="T63" fmla="*/ 0 h 10458"/>
                <a:gd name="T64" fmla="*/ 0 w 4683"/>
                <a:gd name="T65" fmla="*/ 0 h 10458"/>
                <a:gd name="T66" fmla="*/ 0 w 4683"/>
                <a:gd name="T67" fmla="*/ 0 h 104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83"/>
                <a:gd name="T103" fmla="*/ 0 h 10458"/>
                <a:gd name="T104" fmla="*/ 4683 w 4683"/>
                <a:gd name="T105" fmla="*/ 10458 h 104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83" h="10458">
                  <a:moveTo>
                    <a:pt x="4310" y="1713"/>
                  </a:moveTo>
                  <a:cubicBezTo>
                    <a:pt x="4310" y="3025"/>
                    <a:pt x="4283" y="4600"/>
                    <a:pt x="4048" y="6548"/>
                  </a:cubicBezTo>
                  <a:cubicBezTo>
                    <a:pt x="3951" y="7502"/>
                    <a:pt x="4145" y="8400"/>
                    <a:pt x="3509" y="9090"/>
                  </a:cubicBezTo>
                  <a:cubicBezTo>
                    <a:pt x="3509" y="9104"/>
                    <a:pt x="3509" y="9146"/>
                    <a:pt x="3495" y="9159"/>
                  </a:cubicBezTo>
                  <a:cubicBezTo>
                    <a:pt x="3191" y="10265"/>
                    <a:pt x="1230" y="10458"/>
                    <a:pt x="0" y="10237"/>
                  </a:cubicBezTo>
                  <a:cubicBezTo>
                    <a:pt x="152" y="10265"/>
                    <a:pt x="152" y="10265"/>
                    <a:pt x="152" y="10265"/>
                  </a:cubicBezTo>
                  <a:cubicBezTo>
                    <a:pt x="221" y="10279"/>
                    <a:pt x="221" y="10279"/>
                    <a:pt x="221" y="10279"/>
                  </a:cubicBezTo>
                  <a:cubicBezTo>
                    <a:pt x="359" y="10292"/>
                    <a:pt x="359" y="10292"/>
                    <a:pt x="359" y="10292"/>
                  </a:cubicBezTo>
                  <a:cubicBezTo>
                    <a:pt x="415" y="10306"/>
                    <a:pt x="470" y="10306"/>
                    <a:pt x="511" y="10306"/>
                  </a:cubicBezTo>
                  <a:cubicBezTo>
                    <a:pt x="649" y="10320"/>
                    <a:pt x="649" y="10320"/>
                    <a:pt x="649" y="10320"/>
                  </a:cubicBezTo>
                  <a:cubicBezTo>
                    <a:pt x="691" y="10320"/>
                    <a:pt x="746" y="10334"/>
                    <a:pt x="788" y="10334"/>
                  </a:cubicBezTo>
                  <a:cubicBezTo>
                    <a:pt x="926" y="10334"/>
                    <a:pt x="926" y="10334"/>
                    <a:pt x="926" y="10334"/>
                  </a:cubicBezTo>
                  <a:cubicBezTo>
                    <a:pt x="967" y="10334"/>
                    <a:pt x="1022" y="10348"/>
                    <a:pt x="1064" y="10348"/>
                  </a:cubicBezTo>
                  <a:cubicBezTo>
                    <a:pt x="1202" y="10334"/>
                    <a:pt x="1202" y="10334"/>
                    <a:pt x="1202" y="10334"/>
                  </a:cubicBezTo>
                  <a:cubicBezTo>
                    <a:pt x="1243" y="10334"/>
                    <a:pt x="1299" y="10334"/>
                    <a:pt x="1340" y="10334"/>
                  </a:cubicBezTo>
                  <a:cubicBezTo>
                    <a:pt x="1478" y="10334"/>
                    <a:pt x="1478" y="10334"/>
                    <a:pt x="1478" y="10334"/>
                  </a:cubicBezTo>
                  <a:cubicBezTo>
                    <a:pt x="1534" y="10334"/>
                    <a:pt x="1589" y="10320"/>
                    <a:pt x="1630" y="10320"/>
                  </a:cubicBezTo>
                  <a:cubicBezTo>
                    <a:pt x="1782" y="10306"/>
                    <a:pt x="1782" y="10306"/>
                    <a:pt x="1782" y="10306"/>
                  </a:cubicBezTo>
                  <a:cubicBezTo>
                    <a:pt x="1824" y="10306"/>
                    <a:pt x="1879" y="10292"/>
                    <a:pt x="1934" y="10292"/>
                  </a:cubicBezTo>
                  <a:cubicBezTo>
                    <a:pt x="2100" y="10265"/>
                    <a:pt x="2100" y="10265"/>
                    <a:pt x="2100" y="10265"/>
                  </a:cubicBezTo>
                  <a:cubicBezTo>
                    <a:pt x="2584" y="10168"/>
                    <a:pt x="2860" y="10085"/>
                    <a:pt x="3219" y="9919"/>
                  </a:cubicBezTo>
                  <a:cubicBezTo>
                    <a:pt x="3399" y="9823"/>
                    <a:pt x="3399" y="9823"/>
                    <a:pt x="3399" y="9823"/>
                  </a:cubicBezTo>
                  <a:cubicBezTo>
                    <a:pt x="3592" y="9698"/>
                    <a:pt x="3634" y="9671"/>
                    <a:pt x="3799" y="9519"/>
                  </a:cubicBezTo>
                  <a:cubicBezTo>
                    <a:pt x="3924" y="9367"/>
                    <a:pt x="3924" y="9367"/>
                    <a:pt x="3924" y="9367"/>
                  </a:cubicBezTo>
                  <a:cubicBezTo>
                    <a:pt x="3979" y="9284"/>
                    <a:pt x="4048" y="9173"/>
                    <a:pt x="4103" y="9090"/>
                  </a:cubicBezTo>
                  <a:cubicBezTo>
                    <a:pt x="4186" y="8911"/>
                    <a:pt x="4186" y="8911"/>
                    <a:pt x="4186" y="8911"/>
                  </a:cubicBezTo>
                  <a:cubicBezTo>
                    <a:pt x="4200" y="8828"/>
                    <a:pt x="4228" y="8731"/>
                    <a:pt x="4255" y="8662"/>
                  </a:cubicBezTo>
                  <a:cubicBezTo>
                    <a:pt x="4297" y="8455"/>
                    <a:pt x="4297" y="8455"/>
                    <a:pt x="4297" y="8455"/>
                  </a:cubicBezTo>
                  <a:cubicBezTo>
                    <a:pt x="4297" y="8386"/>
                    <a:pt x="4310" y="8289"/>
                    <a:pt x="4310" y="8220"/>
                  </a:cubicBezTo>
                  <a:cubicBezTo>
                    <a:pt x="4338" y="8013"/>
                    <a:pt x="4338" y="8013"/>
                    <a:pt x="4338" y="8013"/>
                  </a:cubicBezTo>
                  <a:cubicBezTo>
                    <a:pt x="4338" y="7944"/>
                    <a:pt x="4338" y="7847"/>
                    <a:pt x="4338" y="7778"/>
                  </a:cubicBezTo>
                  <a:cubicBezTo>
                    <a:pt x="4352" y="7571"/>
                    <a:pt x="4352" y="7571"/>
                    <a:pt x="4352" y="7571"/>
                  </a:cubicBezTo>
                  <a:cubicBezTo>
                    <a:pt x="4352" y="7502"/>
                    <a:pt x="4352" y="7419"/>
                    <a:pt x="4352" y="7350"/>
                  </a:cubicBezTo>
                  <a:cubicBezTo>
                    <a:pt x="4366" y="7142"/>
                    <a:pt x="4366" y="7142"/>
                    <a:pt x="4366" y="7142"/>
                  </a:cubicBezTo>
                  <a:cubicBezTo>
                    <a:pt x="4393" y="6990"/>
                    <a:pt x="4393" y="6990"/>
                    <a:pt x="4393" y="6990"/>
                  </a:cubicBezTo>
                  <a:cubicBezTo>
                    <a:pt x="4421" y="6700"/>
                    <a:pt x="4421" y="6700"/>
                    <a:pt x="4421" y="6700"/>
                  </a:cubicBezTo>
                  <a:cubicBezTo>
                    <a:pt x="4435" y="6617"/>
                    <a:pt x="4449" y="6507"/>
                    <a:pt x="4462" y="6410"/>
                  </a:cubicBezTo>
                  <a:cubicBezTo>
                    <a:pt x="4490" y="6134"/>
                    <a:pt x="4490" y="6134"/>
                    <a:pt x="4490" y="6134"/>
                  </a:cubicBezTo>
                  <a:cubicBezTo>
                    <a:pt x="4490" y="6051"/>
                    <a:pt x="4504" y="5954"/>
                    <a:pt x="4518" y="5871"/>
                  </a:cubicBezTo>
                  <a:cubicBezTo>
                    <a:pt x="4532" y="5595"/>
                    <a:pt x="4532" y="5595"/>
                    <a:pt x="4532" y="5595"/>
                  </a:cubicBezTo>
                  <a:cubicBezTo>
                    <a:pt x="4545" y="5526"/>
                    <a:pt x="4559" y="5415"/>
                    <a:pt x="4559" y="5333"/>
                  </a:cubicBezTo>
                  <a:cubicBezTo>
                    <a:pt x="4587" y="5084"/>
                    <a:pt x="4587" y="5084"/>
                    <a:pt x="4587" y="5084"/>
                  </a:cubicBezTo>
                  <a:cubicBezTo>
                    <a:pt x="4587" y="5001"/>
                    <a:pt x="4587" y="4904"/>
                    <a:pt x="4601" y="4821"/>
                  </a:cubicBezTo>
                  <a:cubicBezTo>
                    <a:pt x="4614" y="4573"/>
                    <a:pt x="4614" y="4573"/>
                    <a:pt x="4614" y="4573"/>
                  </a:cubicBezTo>
                  <a:cubicBezTo>
                    <a:pt x="4614" y="4504"/>
                    <a:pt x="4628" y="4407"/>
                    <a:pt x="4628" y="4338"/>
                  </a:cubicBezTo>
                  <a:cubicBezTo>
                    <a:pt x="4642" y="4103"/>
                    <a:pt x="4642" y="4103"/>
                    <a:pt x="4642" y="4103"/>
                  </a:cubicBezTo>
                  <a:cubicBezTo>
                    <a:pt x="4642" y="4034"/>
                    <a:pt x="4642" y="3937"/>
                    <a:pt x="4642" y="3868"/>
                  </a:cubicBezTo>
                  <a:cubicBezTo>
                    <a:pt x="4656" y="3633"/>
                    <a:pt x="4656" y="3633"/>
                    <a:pt x="4656" y="3633"/>
                  </a:cubicBezTo>
                  <a:cubicBezTo>
                    <a:pt x="4656" y="3564"/>
                    <a:pt x="4656" y="3481"/>
                    <a:pt x="4656" y="3412"/>
                  </a:cubicBezTo>
                  <a:cubicBezTo>
                    <a:pt x="4670" y="3191"/>
                    <a:pt x="4670" y="3191"/>
                    <a:pt x="4670" y="3191"/>
                  </a:cubicBezTo>
                  <a:cubicBezTo>
                    <a:pt x="4670" y="3122"/>
                    <a:pt x="4670" y="3039"/>
                    <a:pt x="4670" y="2970"/>
                  </a:cubicBezTo>
                  <a:cubicBezTo>
                    <a:pt x="4670" y="2763"/>
                    <a:pt x="4670" y="2763"/>
                    <a:pt x="4670" y="2763"/>
                  </a:cubicBezTo>
                  <a:cubicBezTo>
                    <a:pt x="4670" y="2694"/>
                    <a:pt x="4670" y="2611"/>
                    <a:pt x="4670" y="2542"/>
                  </a:cubicBezTo>
                  <a:cubicBezTo>
                    <a:pt x="4683" y="2348"/>
                    <a:pt x="4683" y="2348"/>
                    <a:pt x="4683" y="2348"/>
                  </a:cubicBezTo>
                  <a:cubicBezTo>
                    <a:pt x="4683" y="2279"/>
                    <a:pt x="4683" y="2196"/>
                    <a:pt x="4683" y="2141"/>
                  </a:cubicBezTo>
                  <a:cubicBezTo>
                    <a:pt x="4670" y="1948"/>
                    <a:pt x="4670" y="1948"/>
                    <a:pt x="4670" y="1948"/>
                  </a:cubicBezTo>
                  <a:cubicBezTo>
                    <a:pt x="4670" y="1893"/>
                    <a:pt x="4656" y="1823"/>
                    <a:pt x="4656" y="1754"/>
                  </a:cubicBezTo>
                  <a:cubicBezTo>
                    <a:pt x="4628" y="1575"/>
                    <a:pt x="4628" y="1575"/>
                    <a:pt x="4628" y="1575"/>
                  </a:cubicBezTo>
                  <a:cubicBezTo>
                    <a:pt x="4614" y="1520"/>
                    <a:pt x="4601" y="1437"/>
                    <a:pt x="4587" y="1381"/>
                  </a:cubicBezTo>
                  <a:cubicBezTo>
                    <a:pt x="4532" y="1202"/>
                    <a:pt x="4532" y="1202"/>
                    <a:pt x="4532" y="1202"/>
                  </a:cubicBezTo>
                  <a:cubicBezTo>
                    <a:pt x="4504" y="1146"/>
                    <a:pt x="4476" y="1077"/>
                    <a:pt x="4449" y="1022"/>
                  </a:cubicBezTo>
                  <a:cubicBezTo>
                    <a:pt x="4366" y="856"/>
                    <a:pt x="4366" y="856"/>
                    <a:pt x="4366" y="856"/>
                  </a:cubicBezTo>
                  <a:cubicBezTo>
                    <a:pt x="4324" y="801"/>
                    <a:pt x="4283" y="718"/>
                    <a:pt x="4241" y="677"/>
                  </a:cubicBezTo>
                  <a:cubicBezTo>
                    <a:pt x="4131" y="525"/>
                    <a:pt x="4131" y="525"/>
                    <a:pt x="4131" y="525"/>
                  </a:cubicBezTo>
                  <a:cubicBezTo>
                    <a:pt x="4076" y="470"/>
                    <a:pt x="4020" y="400"/>
                    <a:pt x="3965" y="345"/>
                  </a:cubicBezTo>
                  <a:cubicBezTo>
                    <a:pt x="3813" y="221"/>
                    <a:pt x="3813" y="221"/>
                    <a:pt x="3813" y="221"/>
                  </a:cubicBezTo>
                  <a:cubicBezTo>
                    <a:pt x="3620" y="69"/>
                    <a:pt x="3620" y="69"/>
                    <a:pt x="3495" y="0"/>
                  </a:cubicBezTo>
                  <a:cubicBezTo>
                    <a:pt x="4089" y="345"/>
                    <a:pt x="4310" y="981"/>
                    <a:pt x="4310"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7" name="Freeform 55"/>
            <p:cNvSpPr>
              <a:spLocks noChangeAspect="1"/>
            </p:cNvSpPr>
            <p:nvPr/>
          </p:nvSpPr>
          <p:spPr bwMode="auto">
            <a:xfrm>
              <a:off x="999" y="1115"/>
              <a:ext cx="1295" cy="2201"/>
            </a:xfrm>
            <a:custGeom>
              <a:avLst/>
              <a:gdLst>
                <a:gd name="T0" fmla="*/ 0 w 6725"/>
                <a:gd name="T1" fmla="*/ 0 h 9741"/>
                <a:gd name="T2" fmla="*/ 0 w 6725"/>
                <a:gd name="T3" fmla="*/ 0 h 9741"/>
                <a:gd name="T4" fmla="*/ 0 w 6725"/>
                <a:gd name="T5" fmla="*/ 0 h 9741"/>
                <a:gd name="T6" fmla="*/ 0 w 6725"/>
                <a:gd name="T7" fmla="*/ 0 h 9741"/>
                <a:gd name="T8" fmla="*/ 0 w 6725"/>
                <a:gd name="T9" fmla="*/ 0 h 9741"/>
                <a:gd name="T10" fmla="*/ 0 w 6725"/>
                <a:gd name="T11" fmla="*/ 0 h 9741"/>
                <a:gd name="T12" fmla="*/ 0 w 6725"/>
                <a:gd name="T13" fmla="*/ 0 h 9741"/>
                <a:gd name="T14" fmla="*/ 0 w 6725"/>
                <a:gd name="T15" fmla="*/ 0 h 9741"/>
                <a:gd name="T16" fmla="*/ 0 w 6725"/>
                <a:gd name="T17" fmla="*/ 0 h 9741"/>
                <a:gd name="T18" fmla="*/ 0 w 6725"/>
                <a:gd name="T19" fmla="*/ 0 h 9741"/>
                <a:gd name="T20" fmla="*/ 0 w 6725"/>
                <a:gd name="T21" fmla="*/ 0 h 9741"/>
                <a:gd name="T22" fmla="*/ 0 w 6725"/>
                <a:gd name="T23" fmla="*/ 0 h 9741"/>
                <a:gd name="T24" fmla="*/ 0 w 6725"/>
                <a:gd name="T25" fmla="*/ 0 h 9741"/>
                <a:gd name="T26" fmla="*/ 0 w 6725"/>
                <a:gd name="T27" fmla="*/ 0 h 9741"/>
                <a:gd name="T28" fmla="*/ 0 w 6725"/>
                <a:gd name="T29" fmla="*/ 0 h 9741"/>
                <a:gd name="T30" fmla="*/ 0 w 6725"/>
                <a:gd name="T31" fmla="*/ 0 h 9741"/>
                <a:gd name="T32" fmla="*/ 0 w 6725"/>
                <a:gd name="T33" fmla="*/ 0 h 9741"/>
                <a:gd name="T34" fmla="*/ 0 w 6725"/>
                <a:gd name="T35" fmla="*/ 0 h 9741"/>
                <a:gd name="T36" fmla="*/ 0 w 6725"/>
                <a:gd name="T37" fmla="*/ 0 h 9741"/>
                <a:gd name="T38" fmla="*/ 0 w 6725"/>
                <a:gd name="T39" fmla="*/ 0 h 9741"/>
                <a:gd name="T40" fmla="*/ 0 w 6725"/>
                <a:gd name="T41" fmla="*/ 0 h 9741"/>
                <a:gd name="T42" fmla="*/ 0 w 6725"/>
                <a:gd name="T43" fmla="*/ 0 h 9741"/>
                <a:gd name="T44" fmla="*/ 0 w 6725"/>
                <a:gd name="T45" fmla="*/ 0 h 9741"/>
                <a:gd name="T46" fmla="*/ 0 w 6725"/>
                <a:gd name="T47" fmla="*/ 0 h 9741"/>
                <a:gd name="T48" fmla="*/ 0 w 6725"/>
                <a:gd name="T49" fmla="*/ 0 h 9741"/>
                <a:gd name="T50" fmla="*/ 0 w 6725"/>
                <a:gd name="T51" fmla="*/ 0 h 9741"/>
                <a:gd name="T52" fmla="*/ 0 w 6725"/>
                <a:gd name="T53" fmla="*/ 0 h 9741"/>
                <a:gd name="T54" fmla="*/ 0 w 6725"/>
                <a:gd name="T55" fmla="*/ 0 h 9741"/>
                <a:gd name="T56" fmla="*/ 0 w 6725"/>
                <a:gd name="T57" fmla="*/ 0 h 9741"/>
                <a:gd name="T58" fmla="*/ 0 w 6725"/>
                <a:gd name="T59" fmla="*/ 0 h 9741"/>
                <a:gd name="T60" fmla="*/ 0 w 6725"/>
                <a:gd name="T61" fmla="*/ 0 h 9741"/>
                <a:gd name="T62" fmla="*/ 0 w 6725"/>
                <a:gd name="T63" fmla="*/ 0 h 9741"/>
                <a:gd name="T64" fmla="*/ 0 w 6725"/>
                <a:gd name="T65" fmla="*/ 0 h 9741"/>
                <a:gd name="T66" fmla="*/ 0 w 6725"/>
                <a:gd name="T67" fmla="*/ 0 h 9741"/>
                <a:gd name="T68" fmla="*/ 0 w 6725"/>
                <a:gd name="T69" fmla="*/ 0 h 9741"/>
                <a:gd name="T70" fmla="*/ 0 w 6725"/>
                <a:gd name="T71" fmla="*/ 0 h 9741"/>
                <a:gd name="T72" fmla="*/ 0 w 6725"/>
                <a:gd name="T73" fmla="*/ 0 h 9741"/>
                <a:gd name="T74" fmla="*/ 0 w 6725"/>
                <a:gd name="T75" fmla="*/ 0 h 9741"/>
                <a:gd name="T76" fmla="*/ 0 w 6725"/>
                <a:gd name="T77" fmla="*/ 0 h 9741"/>
                <a:gd name="T78" fmla="*/ 0 w 6725"/>
                <a:gd name="T79" fmla="*/ 0 h 9741"/>
                <a:gd name="T80" fmla="*/ 0 w 6725"/>
                <a:gd name="T81" fmla="*/ 0 h 9741"/>
                <a:gd name="T82" fmla="*/ 0 w 6725"/>
                <a:gd name="T83" fmla="*/ 0 h 9741"/>
                <a:gd name="T84" fmla="*/ 0 w 6725"/>
                <a:gd name="T85" fmla="*/ 0 h 9741"/>
                <a:gd name="T86" fmla="*/ 0 w 6725"/>
                <a:gd name="T87" fmla="*/ 0 h 97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725"/>
                <a:gd name="T133" fmla="*/ 0 h 9741"/>
                <a:gd name="T134" fmla="*/ 6725 w 6725"/>
                <a:gd name="T135" fmla="*/ 9741 h 97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725" h="9741">
                  <a:moveTo>
                    <a:pt x="14" y="2459"/>
                  </a:moveTo>
                  <a:cubicBezTo>
                    <a:pt x="511" y="0"/>
                    <a:pt x="4737" y="635"/>
                    <a:pt x="5566" y="1962"/>
                  </a:cubicBezTo>
                  <a:cubicBezTo>
                    <a:pt x="5717" y="2183"/>
                    <a:pt x="5717" y="2280"/>
                    <a:pt x="5731" y="2556"/>
                  </a:cubicBezTo>
                  <a:cubicBezTo>
                    <a:pt x="5731" y="2570"/>
                    <a:pt x="5828" y="4546"/>
                    <a:pt x="5773" y="6384"/>
                  </a:cubicBezTo>
                  <a:cubicBezTo>
                    <a:pt x="5759" y="7006"/>
                    <a:pt x="5483" y="7627"/>
                    <a:pt x="5635" y="8263"/>
                  </a:cubicBezTo>
                  <a:cubicBezTo>
                    <a:pt x="5745" y="8760"/>
                    <a:pt x="6049" y="9216"/>
                    <a:pt x="6049" y="9741"/>
                  </a:cubicBezTo>
                  <a:cubicBezTo>
                    <a:pt x="6532" y="9078"/>
                    <a:pt x="6366" y="8235"/>
                    <a:pt x="6463" y="7351"/>
                  </a:cubicBezTo>
                  <a:cubicBezTo>
                    <a:pt x="6698" y="5403"/>
                    <a:pt x="6725" y="3827"/>
                    <a:pt x="6725" y="2515"/>
                  </a:cubicBezTo>
                  <a:cubicBezTo>
                    <a:pt x="6725" y="1782"/>
                    <a:pt x="6505" y="1147"/>
                    <a:pt x="5911" y="801"/>
                  </a:cubicBezTo>
                  <a:cubicBezTo>
                    <a:pt x="5856" y="787"/>
                    <a:pt x="5800" y="746"/>
                    <a:pt x="5745" y="718"/>
                  </a:cubicBezTo>
                  <a:cubicBezTo>
                    <a:pt x="5676" y="691"/>
                    <a:pt x="5579" y="649"/>
                    <a:pt x="5510" y="622"/>
                  </a:cubicBezTo>
                  <a:cubicBezTo>
                    <a:pt x="5345" y="553"/>
                    <a:pt x="5345" y="553"/>
                    <a:pt x="5345" y="553"/>
                  </a:cubicBezTo>
                  <a:cubicBezTo>
                    <a:pt x="5289" y="539"/>
                    <a:pt x="5206" y="511"/>
                    <a:pt x="5151" y="497"/>
                  </a:cubicBezTo>
                  <a:cubicBezTo>
                    <a:pt x="4986" y="456"/>
                    <a:pt x="4986" y="456"/>
                    <a:pt x="4986" y="456"/>
                  </a:cubicBezTo>
                  <a:cubicBezTo>
                    <a:pt x="4930" y="442"/>
                    <a:pt x="4861" y="428"/>
                    <a:pt x="4820" y="414"/>
                  </a:cubicBezTo>
                  <a:cubicBezTo>
                    <a:pt x="4654" y="387"/>
                    <a:pt x="4654" y="387"/>
                    <a:pt x="4654" y="387"/>
                  </a:cubicBezTo>
                  <a:cubicBezTo>
                    <a:pt x="4613" y="373"/>
                    <a:pt x="4544" y="359"/>
                    <a:pt x="4502" y="359"/>
                  </a:cubicBezTo>
                  <a:cubicBezTo>
                    <a:pt x="4350" y="331"/>
                    <a:pt x="4350" y="331"/>
                    <a:pt x="4350" y="331"/>
                  </a:cubicBezTo>
                  <a:cubicBezTo>
                    <a:pt x="4295" y="331"/>
                    <a:pt x="4240" y="331"/>
                    <a:pt x="4185" y="318"/>
                  </a:cubicBezTo>
                  <a:cubicBezTo>
                    <a:pt x="4033" y="304"/>
                    <a:pt x="4033" y="304"/>
                    <a:pt x="4033" y="304"/>
                  </a:cubicBezTo>
                  <a:cubicBezTo>
                    <a:pt x="3991" y="304"/>
                    <a:pt x="3936" y="304"/>
                    <a:pt x="3881" y="304"/>
                  </a:cubicBezTo>
                  <a:cubicBezTo>
                    <a:pt x="3729" y="290"/>
                    <a:pt x="3729" y="290"/>
                    <a:pt x="3729" y="290"/>
                  </a:cubicBezTo>
                  <a:cubicBezTo>
                    <a:pt x="3687" y="290"/>
                    <a:pt x="3618" y="290"/>
                    <a:pt x="3577" y="290"/>
                  </a:cubicBezTo>
                  <a:cubicBezTo>
                    <a:pt x="3425" y="290"/>
                    <a:pt x="3425" y="290"/>
                    <a:pt x="3425" y="290"/>
                  </a:cubicBezTo>
                  <a:cubicBezTo>
                    <a:pt x="3384" y="290"/>
                    <a:pt x="3315" y="290"/>
                    <a:pt x="3273" y="290"/>
                  </a:cubicBezTo>
                  <a:cubicBezTo>
                    <a:pt x="3121" y="304"/>
                    <a:pt x="3121" y="304"/>
                    <a:pt x="3121" y="304"/>
                  </a:cubicBezTo>
                  <a:cubicBezTo>
                    <a:pt x="3066" y="304"/>
                    <a:pt x="3011" y="304"/>
                    <a:pt x="2956" y="318"/>
                  </a:cubicBezTo>
                  <a:cubicBezTo>
                    <a:pt x="2790" y="331"/>
                    <a:pt x="2790" y="331"/>
                    <a:pt x="2790" y="331"/>
                  </a:cubicBezTo>
                  <a:cubicBezTo>
                    <a:pt x="2748" y="331"/>
                    <a:pt x="2679" y="345"/>
                    <a:pt x="2624" y="345"/>
                  </a:cubicBezTo>
                  <a:cubicBezTo>
                    <a:pt x="2458" y="373"/>
                    <a:pt x="2458" y="373"/>
                    <a:pt x="2458" y="373"/>
                  </a:cubicBezTo>
                  <a:cubicBezTo>
                    <a:pt x="2210" y="414"/>
                    <a:pt x="2030" y="456"/>
                    <a:pt x="1768" y="539"/>
                  </a:cubicBezTo>
                  <a:cubicBezTo>
                    <a:pt x="1589" y="594"/>
                    <a:pt x="1589" y="594"/>
                    <a:pt x="1589" y="594"/>
                  </a:cubicBezTo>
                  <a:cubicBezTo>
                    <a:pt x="1464" y="649"/>
                    <a:pt x="1285" y="718"/>
                    <a:pt x="1119" y="829"/>
                  </a:cubicBezTo>
                  <a:cubicBezTo>
                    <a:pt x="953" y="926"/>
                    <a:pt x="953" y="926"/>
                    <a:pt x="953" y="926"/>
                  </a:cubicBezTo>
                  <a:cubicBezTo>
                    <a:pt x="870" y="995"/>
                    <a:pt x="774" y="1064"/>
                    <a:pt x="705" y="1133"/>
                  </a:cubicBezTo>
                  <a:cubicBezTo>
                    <a:pt x="567" y="1271"/>
                    <a:pt x="567" y="1271"/>
                    <a:pt x="567" y="1271"/>
                  </a:cubicBezTo>
                  <a:cubicBezTo>
                    <a:pt x="525" y="1326"/>
                    <a:pt x="456" y="1395"/>
                    <a:pt x="415" y="1465"/>
                  </a:cubicBezTo>
                  <a:cubicBezTo>
                    <a:pt x="304" y="1617"/>
                    <a:pt x="304" y="1617"/>
                    <a:pt x="304" y="1617"/>
                  </a:cubicBezTo>
                  <a:cubicBezTo>
                    <a:pt x="277" y="1672"/>
                    <a:pt x="235" y="1755"/>
                    <a:pt x="208" y="1810"/>
                  </a:cubicBezTo>
                  <a:cubicBezTo>
                    <a:pt x="139" y="1976"/>
                    <a:pt x="139" y="1976"/>
                    <a:pt x="139" y="1976"/>
                  </a:cubicBezTo>
                  <a:cubicBezTo>
                    <a:pt x="111" y="2031"/>
                    <a:pt x="83" y="2114"/>
                    <a:pt x="70" y="2169"/>
                  </a:cubicBezTo>
                  <a:cubicBezTo>
                    <a:pt x="28" y="2349"/>
                    <a:pt x="28" y="2349"/>
                    <a:pt x="28" y="2349"/>
                  </a:cubicBezTo>
                  <a:cubicBezTo>
                    <a:pt x="0" y="2473"/>
                    <a:pt x="0" y="2473"/>
                    <a:pt x="0" y="2473"/>
                  </a:cubicBezTo>
                  <a:cubicBezTo>
                    <a:pt x="14" y="2459"/>
                    <a:pt x="14" y="2459"/>
                    <a:pt x="14" y="2459"/>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8" name="Freeform 56"/>
            <p:cNvSpPr>
              <a:spLocks noChangeAspect="1"/>
            </p:cNvSpPr>
            <p:nvPr/>
          </p:nvSpPr>
          <p:spPr bwMode="auto">
            <a:xfrm>
              <a:off x="1598" y="1271"/>
              <a:ext cx="726" cy="2344"/>
            </a:xfrm>
            <a:custGeom>
              <a:avLst/>
              <a:gdLst>
                <a:gd name="T0" fmla="*/ 0 w 3775"/>
                <a:gd name="T1" fmla="*/ 0 h 10375"/>
                <a:gd name="T2" fmla="*/ 0 w 3775"/>
                <a:gd name="T3" fmla="*/ 0 h 10375"/>
                <a:gd name="T4" fmla="*/ 0 w 3775"/>
                <a:gd name="T5" fmla="*/ 0 h 10375"/>
                <a:gd name="T6" fmla="*/ 0 w 3775"/>
                <a:gd name="T7" fmla="*/ 0 h 10375"/>
                <a:gd name="T8" fmla="*/ 0 w 3775"/>
                <a:gd name="T9" fmla="*/ 0 h 10375"/>
                <a:gd name="T10" fmla="*/ 0 w 3775"/>
                <a:gd name="T11" fmla="*/ 0 h 10375"/>
                <a:gd name="T12" fmla="*/ 0 w 3775"/>
                <a:gd name="T13" fmla="*/ 0 h 10375"/>
                <a:gd name="T14" fmla="*/ 0 w 3775"/>
                <a:gd name="T15" fmla="*/ 0 h 10375"/>
                <a:gd name="T16" fmla="*/ 0 w 3775"/>
                <a:gd name="T17" fmla="*/ 0 h 10375"/>
                <a:gd name="T18" fmla="*/ 0 w 3775"/>
                <a:gd name="T19" fmla="*/ 0 h 10375"/>
                <a:gd name="T20" fmla="*/ 0 w 3775"/>
                <a:gd name="T21" fmla="*/ 0 h 10375"/>
                <a:gd name="T22" fmla="*/ 0 w 3775"/>
                <a:gd name="T23" fmla="*/ 0 h 10375"/>
                <a:gd name="T24" fmla="*/ 0 w 3775"/>
                <a:gd name="T25" fmla="*/ 0 h 10375"/>
                <a:gd name="T26" fmla="*/ 0 w 3775"/>
                <a:gd name="T27" fmla="*/ 0 h 10375"/>
                <a:gd name="T28" fmla="*/ 0 w 3775"/>
                <a:gd name="T29" fmla="*/ 0 h 10375"/>
                <a:gd name="T30" fmla="*/ 0 w 3775"/>
                <a:gd name="T31" fmla="*/ 0 h 10375"/>
                <a:gd name="T32" fmla="*/ 0 w 3775"/>
                <a:gd name="T33" fmla="*/ 0 h 10375"/>
                <a:gd name="T34" fmla="*/ 0 w 3775"/>
                <a:gd name="T35" fmla="*/ 0 h 10375"/>
                <a:gd name="T36" fmla="*/ 0 w 3775"/>
                <a:gd name="T37" fmla="*/ 0 h 10375"/>
                <a:gd name="T38" fmla="*/ 0 w 3775"/>
                <a:gd name="T39" fmla="*/ 0 h 10375"/>
                <a:gd name="T40" fmla="*/ 0 w 3775"/>
                <a:gd name="T41" fmla="*/ 0 h 10375"/>
                <a:gd name="T42" fmla="*/ 0 w 3775"/>
                <a:gd name="T43" fmla="*/ 0 h 10375"/>
                <a:gd name="T44" fmla="*/ 0 w 3775"/>
                <a:gd name="T45" fmla="*/ 0 h 10375"/>
                <a:gd name="T46" fmla="*/ 0 w 3775"/>
                <a:gd name="T47" fmla="*/ 0 h 10375"/>
                <a:gd name="T48" fmla="*/ 0 w 3775"/>
                <a:gd name="T49" fmla="*/ 0 h 10375"/>
                <a:gd name="T50" fmla="*/ 0 w 3775"/>
                <a:gd name="T51" fmla="*/ 0 h 10375"/>
                <a:gd name="T52" fmla="*/ 0 w 3775"/>
                <a:gd name="T53" fmla="*/ 0 h 10375"/>
                <a:gd name="T54" fmla="*/ 0 w 3775"/>
                <a:gd name="T55" fmla="*/ 0 h 10375"/>
                <a:gd name="T56" fmla="*/ 0 w 3775"/>
                <a:gd name="T57" fmla="*/ 0 h 10375"/>
                <a:gd name="T58" fmla="*/ 0 w 3775"/>
                <a:gd name="T59" fmla="*/ 0 h 10375"/>
                <a:gd name="T60" fmla="*/ 0 w 3775"/>
                <a:gd name="T61" fmla="*/ 0 h 10375"/>
                <a:gd name="T62" fmla="*/ 0 w 3775"/>
                <a:gd name="T63" fmla="*/ 0 h 10375"/>
                <a:gd name="T64" fmla="*/ 0 w 3775"/>
                <a:gd name="T65" fmla="*/ 0 h 10375"/>
                <a:gd name="T66" fmla="*/ 0 w 3775"/>
                <a:gd name="T67" fmla="*/ 0 h 10375"/>
                <a:gd name="T68" fmla="*/ 0 w 3775"/>
                <a:gd name="T69" fmla="*/ 0 h 10375"/>
                <a:gd name="T70" fmla="*/ 0 w 3775"/>
                <a:gd name="T71" fmla="*/ 0 h 10375"/>
                <a:gd name="T72" fmla="*/ 0 w 3775"/>
                <a:gd name="T73" fmla="*/ 0 h 10375"/>
                <a:gd name="T74" fmla="*/ 0 w 3775"/>
                <a:gd name="T75" fmla="*/ 0 h 10375"/>
                <a:gd name="T76" fmla="*/ 0 w 3775"/>
                <a:gd name="T77" fmla="*/ 0 h 10375"/>
                <a:gd name="T78" fmla="*/ 0 w 3775"/>
                <a:gd name="T79" fmla="*/ 0 h 10375"/>
                <a:gd name="T80" fmla="*/ 0 w 3775"/>
                <a:gd name="T81" fmla="*/ 0 h 10375"/>
                <a:gd name="T82" fmla="*/ 0 w 3775"/>
                <a:gd name="T83" fmla="*/ 0 h 10375"/>
                <a:gd name="T84" fmla="*/ 0 w 3775"/>
                <a:gd name="T85" fmla="*/ 0 h 10375"/>
                <a:gd name="T86" fmla="*/ 0 w 3775"/>
                <a:gd name="T87" fmla="*/ 0 h 10375"/>
                <a:gd name="T88" fmla="*/ 0 w 3775"/>
                <a:gd name="T89" fmla="*/ 0 h 10375"/>
                <a:gd name="T90" fmla="*/ 0 w 3775"/>
                <a:gd name="T91" fmla="*/ 0 h 10375"/>
                <a:gd name="T92" fmla="*/ 0 w 3775"/>
                <a:gd name="T93" fmla="*/ 0 h 10375"/>
                <a:gd name="T94" fmla="*/ 0 w 3775"/>
                <a:gd name="T95" fmla="*/ 0 h 10375"/>
                <a:gd name="T96" fmla="*/ 0 w 3775"/>
                <a:gd name="T97" fmla="*/ 0 h 10375"/>
                <a:gd name="T98" fmla="*/ 0 w 3775"/>
                <a:gd name="T99" fmla="*/ 0 h 10375"/>
                <a:gd name="T100" fmla="*/ 0 w 3775"/>
                <a:gd name="T101" fmla="*/ 0 h 10375"/>
                <a:gd name="T102" fmla="*/ 0 w 3775"/>
                <a:gd name="T103" fmla="*/ 0 h 10375"/>
                <a:gd name="T104" fmla="*/ 0 w 3775"/>
                <a:gd name="T105" fmla="*/ 0 h 10375"/>
                <a:gd name="T106" fmla="*/ 0 w 3775"/>
                <a:gd name="T107" fmla="*/ 0 h 10375"/>
                <a:gd name="T108" fmla="*/ 0 w 3775"/>
                <a:gd name="T109" fmla="*/ 0 h 10375"/>
                <a:gd name="T110" fmla="*/ 0 w 3775"/>
                <a:gd name="T111" fmla="*/ 0 h 10375"/>
                <a:gd name="T112" fmla="*/ 0 w 3775"/>
                <a:gd name="T113" fmla="*/ 0 h 10375"/>
                <a:gd name="T114" fmla="*/ 0 w 3775"/>
                <a:gd name="T115" fmla="*/ 0 h 10375"/>
                <a:gd name="T116" fmla="*/ 0 w 3775"/>
                <a:gd name="T117" fmla="*/ 0 h 10375"/>
                <a:gd name="T118" fmla="*/ 0 w 3775"/>
                <a:gd name="T119" fmla="*/ 0 h 10375"/>
                <a:gd name="T120" fmla="*/ 0 w 3775"/>
                <a:gd name="T121" fmla="*/ 0 h 10375"/>
                <a:gd name="T122" fmla="*/ 0 w 3775"/>
                <a:gd name="T123" fmla="*/ 0 h 1037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775"/>
                <a:gd name="T187" fmla="*/ 0 h 10375"/>
                <a:gd name="T188" fmla="*/ 3775 w 3775"/>
                <a:gd name="T189" fmla="*/ 10375 h 1037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775" h="10375">
                  <a:moveTo>
                    <a:pt x="3402" y="1713"/>
                  </a:moveTo>
                  <a:cubicBezTo>
                    <a:pt x="3402" y="3025"/>
                    <a:pt x="3374" y="4600"/>
                    <a:pt x="3139" y="6548"/>
                  </a:cubicBezTo>
                  <a:cubicBezTo>
                    <a:pt x="3043" y="7432"/>
                    <a:pt x="3209" y="8275"/>
                    <a:pt x="2725" y="8938"/>
                  </a:cubicBezTo>
                  <a:cubicBezTo>
                    <a:pt x="2725" y="8979"/>
                    <a:pt x="2725" y="9035"/>
                    <a:pt x="2725" y="9076"/>
                  </a:cubicBezTo>
                  <a:cubicBezTo>
                    <a:pt x="2531" y="10375"/>
                    <a:pt x="263" y="10347"/>
                    <a:pt x="0" y="10333"/>
                  </a:cubicBezTo>
                  <a:cubicBezTo>
                    <a:pt x="139" y="10347"/>
                    <a:pt x="139" y="10347"/>
                    <a:pt x="139" y="10347"/>
                  </a:cubicBezTo>
                  <a:cubicBezTo>
                    <a:pt x="153" y="10347"/>
                    <a:pt x="153" y="10347"/>
                    <a:pt x="153" y="10347"/>
                  </a:cubicBezTo>
                  <a:cubicBezTo>
                    <a:pt x="291" y="10333"/>
                    <a:pt x="291" y="10333"/>
                    <a:pt x="291" y="10333"/>
                  </a:cubicBezTo>
                  <a:cubicBezTo>
                    <a:pt x="332" y="10333"/>
                    <a:pt x="388" y="10333"/>
                    <a:pt x="429" y="10333"/>
                  </a:cubicBezTo>
                  <a:cubicBezTo>
                    <a:pt x="567" y="10333"/>
                    <a:pt x="567" y="10333"/>
                    <a:pt x="567" y="10333"/>
                  </a:cubicBezTo>
                  <a:cubicBezTo>
                    <a:pt x="623" y="10333"/>
                    <a:pt x="678" y="10320"/>
                    <a:pt x="720" y="10320"/>
                  </a:cubicBezTo>
                  <a:cubicBezTo>
                    <a:pt x="872" y="10306"/>
                    <a:pt x="872" y="10306"/>
                    <a:pt x="872" y="10306"/>
                  </a:cubicBezTo>
                  <a:cubicBezTo>
                    <a:pt x="913" y="10306"/>
                    <a:pt x="968" y="10292"/>
                    <a:pt x="1024" y="10292"/>
                  </a:cubicBezTo>
                  <a:cubicBezTo>
                    <a:pt x="1190" y="10264"/>
                    <a:pt x="1190" y="10264"/>
                    <a:pt x="1190" y="10264"/>
                  </a:cubicBezTo>
                  <a:cubicBezTo>
                    <a:pt x="1674" y="10168"/>
                    <a:pt x="1950" y="10085"/>
                    <a:pt x="2310" y="9919"/>
                  </a:cubicBezTo>
                  <a:cubicBezTo>
                    <a:pt x="2489" y="9822"/>
                    <a:pt x="2489" y="9822"/>
                    <a:pt x="2489" y="9822"/>
                  </a:cubicBezTo>
                  <a:cubicBezTo>
                    <a:pt x="2683" y="9698"/>
                    <a:pt x="2725" y="9670"/>
                    <a:pt x="2890" y="9518"/>
                  </a:cubicBezTo>
                  <a:cubicBezTo>
                    <a:pt x="3015" y="9366"/>
                    <a:pt x="3015" y="9366"/>
                    <a:pt x="3015" y="9366"/>
                  </a:cubicBezTo>
                  <a:cubicBezTo>
                    <a:pt x="3070" y="9283"/>
                    <a:pt x="3139" y="9173"/>
                    <a:pt x="3195" y="9090"/>
                  </a:cubicBezTo>
                  <a:cubicBezTo>
                    <a:pt x="3278" y="8910"/>
                    <a:pt x="3278" y="8910"/>
                    <a:pt x="3278" y="8910"/>
                  </a:cubicBezTo>
                  <a:cubicBezTo>
                    <a:pt x="3291" y="8828"/>
                    <a:pt x="3319" y="8731"/>
                    <a:pt x="3347" y="8662"/>
                  </a:cubicBezTo>
                  <a:cubicBezTo>
                    <a:pt x="3388" y="8455"/>
                    <a:pt x="3388" y="8455"/>
                    <a:pt x="3388" y="8455"/>
                  </a:cubicBezTo>
                  <a:cubicBezTo>
                    <a:pt x="3388" y="8385"/>
                    <a:pt x="3402" y="8289"/>
                    <a:pt x="3402" y="8220"/>
                  </a:cubicBezTo>
                  <a:cubicBezTo>
                    <a:pt x="3430" y="8012"/>
                    <a:pt x="3430" y="8012"/>
                    <a:pt x="3430" y="8012"/>
                  </a:cubicBezTo>
                  <a:cubicBezTo>
                    <a:pt x="3430" y="7943"/>
                    <a:pt x="3430" y="7847"/>
                    <a:pt x="3430" y="7778"/>
                  </a:cubicBezTo>
                  <a:cubicBezTo>
                    <a:pt x="3444" y="7570"/>
                    <a:pt x="3444" y="7570"/>
                    <a:pt x="3444" y="7570"/>
                  </a:cubicBezTo>
                  <a:cubicBezTo>
                    <a:pt x="3444" y="7501"/>
                    <a:pt x="3444" y="7418"/>
                    <a:pt x="3444" y="7349"/>
                  </a:cubicBezTo>
                  <a:cubicBezTo>
                    <a:pt x="3457" y="7142"/>
                    <a:pt x="3457" y="7142"/>
                    <a:pt x="3457" y="7142"/>
                  </a:cubicBezTo>
                  <a:cubicBezTo>
                    <a:pt x="3485" y="6990"/>
                    <a:pt x="3485" y="6990"/>
                    <a:pt x="3485" y="6990"/>
                  </a:cubicBezTo>
                  <a:cubicBezTo>
                    <a:pt x="3513" y="6700"/>
                    <a:pt x="3513" y="6700"/>
                    <a:pt x="3513" y="6700"/>
                  </a:cubicBezTo>
                  <a:cubicBezTo>
                    <a:pt x="3527" y="6617"/>
                    <a:pt x="3540" y="6507"/>
                    <a:pt x="3554" y="6410"/>
                  </a:cubicBezTo>
                  <a:cubicBezTo>
                    <a:pt x="3582" y="6134"/>
                    <a:pt x="3582" y="6134"/>
                    <a:pt x="3582" y="6134"/>
                  </a:cubicBezTo>
                  <a:cubicBezTo>
                    <a:pt x="3582" y="6051"/>
                    <a:pt x="3596" y="5954"/>
                    <a:pt x="3610" y="5871"/>
                  </a:cubicBezTo>
                  <a:cubicBezTo>
                    <a:pt x="3623" y="5595"/>
                    <a:pt x="3623" y="5595"/>
                    <a:pt x="3623" y="5595"/>
                  </a:cubicBezTo>
                  <a:cubicBezTo>
                    <a:pt x="3637" y="5526"/>
                    <a:pt x="3651" y="5415"/>
                    <a:pt x="3651" y="5332"/>
                  </a:cubicBezTo>
                  <a:cubicBezTo>
                    <a:pt x="3679" y="5084"/>
                    <a:pt x="3679" y="5084"/>
                    <a:pt x="3679" y="5084"/>
                  </a:cubicBezTo>
                  <a:cubicBezTo>
                    <a:pt x="3679" y="5001"/>
                    <a:pt x="3679" y="4904"/>
                    <a:pt x="3693" y="4821"/>
                  </a:cubicBezTo>
                  <a:cubicBezTo>
                    <a:pt x="3706" y="4573"/>
                    <a:pt x="3706" y="4573"/>
                    <a:pt x="3706" y="4573"/>
                  </a:cubicBezTo>
                  <a:cubicBezTo>
                    <a:pt x="3706" y="4503"/>
                    <a:pt x="3720" y="4407"/>
                    <a:pt x="3720" y="4338"/>
                  </a:cubicBezTo>
                  <a:cubicBezTo>
                    <a:pt x="3734" y="4103"/>
                    <a:pt x="3734" y="4103"/>
                    <a:pt x="3734" y="4103"/>
                  </a:cubicBezTo>
                  <a:cubicBezTo>
                    <a:pt x="3734" y="4034"/>
                    <a:pt x="3734" y="3937"/>
                    <a:pt x="3734" y="3868"/>
                  </a:cubicBezTo>
                  <a:cubicBezTo>
                    <a:pt x="3748" y="3633"/>
                    <a:pt x="3748" y="3633"/>
                    <a:pt x="3748" y="3633"/>
                  </a:cubicBezTo>
                  <a:cubicBezTo>
                    <a:pt x="3748" y="3564"/>
                    <a:pt x="3748" y="3481"/>
                    <a:pt x="3748" y="3412"/>
                  </a:cubicBezTo>
                  <a:cubicBezTo>
                    <a:pt x="3762" y="3191"/>
                    <a:pt x="3762" y="3191"/>
                    <a:pt x="3762" y="3191"/>
                  </a:cubicBezTo>
                  <a:cubicBezTo>
                    <a:pt x="3762" y="3122"/>
                    <a:pt x="3762" y="3039"/>
                    <a:pt x="3762" y="2970"/>
                  </a:cubicBezTo>
                  <a:cubicBezTo>
                    <a:pt x="3762" y="2763"/>
                    <a:pt x="3762" y="2763"/>
                    <a:pt x="3762" y="2763"/>
                  </a:cubicBezTo>
                  <a:cubicBezTo>
                    <a:pt x="3762" y="2694"/>
                    <a:pt x="3762" y="2611"/>
                    <a:pt x="3762" y="2542"/>
                  </a:cubicBezTo>
                  <a:cubicBezTo>
                    <a:pt x="3775" y="2348"/>
                    <a:pt x="3775" y="2348"/>
                    <a:pt x="3775" y="2348"/>
                  </a:cubicBezTo>
                  <a:cubicBezTo>
                    <a:pt x="3775" y="2279"/>
                    <a:pt x="3775" y="2196"/>
                    <a:pt x="3775" y="2141"/>
                  </a:cubicBezTo>
                  <a:cubicBezTo>
                    <a:pt x="3762" y="1948"/>
                    <a:pt x="3762" y="1948"/>
                    <a:pt x="3762" y="1948"/>
                  </a:cubicBezTo>
                  <a:cubicBezTo>
                    <a:pt x="3762" y="1892"/>
                    <a:pt x="3748" y="1823"/>
                    <a:pt x="3748" y="1754"/>
                  </a:cubicBezTo>
                  <a:cubicBezTo>
                    <a:pt x="3720" y="1575"/>
                    <a:pt x="3720" y="1575"/>
                    <a:pt x="3720" y="1575"/>
                  </a:cubicBezTo>
                  <a:cubicBezTo>
                    <a:pt x="3706" y="1519"/>
                    <a:pt x="3693" y="1437"/>
                    <a:pt x="3679" y="1381"/>
                  </a:cubicBezTo>
                  <a:cubicBezTo>
                    <a:pt x="3623" y="1202"/>
                    <a:pt x="3623" y="1202"/>
                    <a:pt x="3623" y="1202"/>
                  </a:cubicBezTo>
                  <a:cubicBezTo>
                    <a:pt x="3596" y="1146"/>
                    <a:pt x="3568" y="1077"/>
                    <a:pt x="3540" y="1022"/>
                  </a:cubicBezTo>
                  <a:cubicBezTo>
                    <a:pt x="3457" y="856"/>
                    <a:pt x="3457" y="856"/>
                    <a:pt x="3457" y="856"/>
                  </a:cubicBezTo>
                  <a:cubicBezTo>
                    <a:pt x="3416" y="801"/>
                    <a:pt x="3374" y="718"/>
                    <a:pt x="3333" y="677"/>
                  </a:cubicBezTo>
                  <a:cubicBezTo>
                    <a:pt x="3222" y="525"/>
                    <a:pt x="3222" y="525"/>
                    <a:pt x="3222" y="525"/>
                  </a:cubicBezTo>
                  <a:cubicBezTo>
                    <a:pt x="3167" y="470"/>
                    <a:pt x="3112" y="400"/>
                    <a:pt x="3056" y="345"/>
                  </a:cubicBezTo>
                  <a:cubicBezTo>
                    <a:pt x="2904" y="221"/>
                    <a:pt x="2904" y="221"/>
                    <a:pt x="2904" y="221"/>
                  </a:cubicBezTo>
                  <a:cubicBezTo>
                    <a:pt x="2711" y="69"/>
                    <a:pt x="2711" y="69"/>
                    <a:pt x="2586" y="0"/>
                  </a:cubicBezTo>
                  <a:cubicBezTo>
                    <a:pt x="3181" y="345"/>
                    <a:pt x="3402" y="981"/>
                    <a:pt x="3402"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49" name="Freeform 57"/>
            <p:cNvSpPr>
              <a:spLocks noChangeAspect="1"/>
            </p:cNvSpPr>
            <p:nvPr/>
          </p:nvSpPr>
          <p:spPr bwMode="auto">
            <a:xfrm>
              <a:off x="1799" y="1271"/>
              <a:ext cx="525" cy="2325"/>
            </a:xfrm>
            <a:custGeom>
              <a:avLst/>
              <a:gdLst>
                <a:gd name="T0" fmla="*/ 0 w 2733"/>
                <a:gd name="T1" fmla="*/ 0 h 10291"/>
                <a:gd name="T2" fmla="*/ 0 w 2733"/>
                <a:gd name="T3" fmla="*/ 0 h 10291"/>
                <a:gd name="T4" fmla="*/ 0 w 2733"/>
                <a:gd name="T5" fmla="*/ 0 h 10291"/>
                <a:gd name="T6" fmla="*/ 0 w 2733"/>
                <a:gd name="T7" fmla="*/ 0 h 10291"/>
                <a:gd name="T8" fmla="*/ 0 w 2733"/>
                <a:gd name="T9" fmla="*/ 0 h 10291"/>
                <a:gd name="T10" fmla="*/ 0 w 2733"/>
                <a:gd name="T11" fmla="*/ 0 h 10291"/>
                <a:gd name="T12" fmla="*/ 0 w 2733"/>
                <a:gd name="T13" fmla="*/ 0 h 10291"/>
                <a:gd name="T14" fmla="*/ 0 w 2733"/>
                <a:gd name="T15" fmla="*/ 0 h 10291"/>
                <a:gd name="T16" fmla="*/ 0 w 2733"/>
                <a:gd name="T17" fmla="*/ 0 h 10291"/>
                <a:gd name="T18" fmla="*/ 0 w 2733"/>
                <a:gd name="T19" fmla="*/ 0 h 10291"/>
                <a:gd name="T20" fmla="*/ 0 w 2733"/>
                <a:gd name="T21" fmla="*/ 0 h 10291"/>
                <a:gd name="T22" fmla="*/ 0 w 2733"/>
                <a:gd name="T23" fmla="*/ 0 h 10291"/>
                <a:gd name="T24" fmla="*/ 0 w 2733"/>
                <a:gd name="T25" fmla="*/ 0 h 10291"/>
                <a:gd name="T26" fmla="*/ 0 w 2733"/>
                <a:gd name="T27" fmla="*/ 0 h 10291"/>
                <a:gd name="T28" fmla="*/ 0 w 2733"/>
                <a:gd name="T29" fmla="*/ 0 h 10291"/>
                <a:gd name="T30" fmla="*/ 0 w 2733"/>
                <a:gd name="T31" fmla="*/ 0 h 10291"/>
                <a:gd name="T32" fmla="*/ 0 w 2733"/>
                <a:gd name="T33" fmla="*/ 0 h 10291"/>
                <a:gd name="T34" fmla="*/ 0 w 2733"/>
                <a:gd name="T35" fmla="*/ 0 h 10291"/>
                <a:gd name="T36" fmla="*/ 0 w 2733"/>
                <a:gd name="T37" fmla="*/ 0 h 10291"/>
                <a:gd name="T38" fmla="*/ 0 w 2733"/>
                <a:gd name="T39" fmla="*/ 0 h 10291"/>
                <a:gd name="T40" fmla="*/ 0 w 2733"/>
                <a:gd name="T41" fmla="*/ 0 h 10291"/>
                <a:gd name="T42" fmla="*/ 0 w 2733"/>
                <a:gd name="T43" fmla="*/ 0 h 10291"/>
                <a:gd name="T44" fmla="*/ 0 w 2733"/>
                <a:gd name="T45" fmla="*/ 0 h 10291"/>
                <a:gd name="T46" fmla="*/ 0 w 2733"/>
                <a:gd name="T47" fmla="*/ 0 h 10291"/>
                <a:gd name="T48" fmla="*/ 0 w 2733"/>
                <a:gd name="T49" fmla="*/ 0 h 10291"/>
                <a:gd name="T50" fmla="*/ 0 w 2733"/>
                <a:gd name="T51" fmla="*/ 0 h 10291"/>
                <a:gd name="T52" fmla="*/ 0 w 2733"/>
                <a:gd name="T53" fmla="*/ 0 h 10291"/>
                <a:gd name="T54" fmla="*/ 0 w 2733"/>
                <a:gd name="T55" fmla="*/ 0 h 10291"/>
                <a:gd name="T56" fmla="*/ 0 w 2733"/>
                <a:gd name="T57" fmla="*/ 0 h 10291"/>
                <a:gd name="T58" fmla="*/ 0 w 2733"/>
                <a:gd name="T59" fmla="*/ 0 h 10291"/>
                <a:gd name="T60" fmla="*/ 0 w 2733"/>
                <a:gd name="T61" fmla="*/ 0 h 10291"/>
                <a:gd name="T62" fmla="*/ 0 w 2733"/>
                <a:gd name="T63" fmla="*/ 0 h 10291"/>
                <a:gd name="T64" fmla="*/ 0 w 2733"/>
                <a:gd name="T65" fmla="*/ 0 h 10291"/>
                <a:gd name="T66" fmla="*/ 0 w 2733"/>
                <a:gd name="T67" fmla="*/ 0 h 10291"/>
                <a:gd name="T68" fmla="*/ 0 w 2733"/>
                <a:gd name="T69" fmla="*/ 0 h 10291"/>
                <a:gd name="T70" fmla="*/ 0 w 2733"/>
                <a:gd name="T71" fmla="*/ 0 h 10291"/>
                <a:gd name="T72" fmla="*/ 0 w 2733"/>
                <a:gd name="T73" fmla="*/ 0 h 10291"/>
                <a:gd name="T74" fmla="*/ 0 w 2733"/>
                <a:gd name="T75" fmla="*/ 0 h 10291"/>
                <a:gd name="T76" fmla="*/ 0 w 2733"/>
                <a:gd name="T77" fmla="*/ 0 h 10291"/>
                <a:gd name="T78" fmla="*/ 0 w 2733"/>
                <a:gd name="T79" fmla="*/ 0 h 10291"/>
                <a:gd name="T80" fmla="*/ 0 w 2733"/>
                <a:gd name="T81" fmla="*/ 0 h 10291"/>
                <a:gd name="T82" fmla="*/ 0 w 2733"/>
                <a:gd name="T83" fmla="*/ 0 h 10291"/>
                <a:gd name="T84" fmla="*/ 0 w 2733"/>
                <a:gd name="T85" fmla="*/ 0 h 10291"/>
                <a:gd name="T86" fmla="*/ 0 w 2733"/>
                <a:gd name="T87" fmla="*/ 0 h 10291"/>
                <a:gd name="T88" fmla="*/ 0 w 2733"/>
                <a:gd name="T89" fmla="*/ 0 h 10291"/>
                <a:gd name="T90" fmla="*/ 0 w 2733"/>
                <a:gd name="T91" fmla="*/ 0 h 10291"/>
                <a:gd name="T92" fmla="*/ 0 w 2733"/>
                <a:gd name="T93" fmla="*/ 0 h 10291"/>
                <a:gd name="T94" fmla="*/ 0 w 2733"/>
                <a:gd name="T95" fmla="*/ 0 h 10291"/>
                <a:gd name="T96" fmla="*/ 0 w 2733"/>
                <a:gd name="T97" fmla="*/ 0 h 10291"/>
                <a:gd name="T98" fmla="*/ 0 w 2733"/>
                <a:gd name="T99" fmla="*/ 0 h 10291"/>
                <a:gd name="T100" fmla="*/ 0 w 2733"/>
                <a:gd name="T101" fmla="*/ 0 h 10291"/>
                <a:gd name="T102" fmla="*/ 0 w 2733"/>
                <a:gd name="T103" fmla="*/ 0 h 10291"/>
                <a:gd name="T104" fmla="*/ 0 w 2733"/>
                <a:gd name="T105" fmla="*/ 0 h 10291"/>
                <a:gd name="T106" fmla="*/ 0 w 2733"/>
                <a:gd name="T107" fmla="*/ 0 h 102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733"/>
                <a:gd name="T163" fmla="*/ 0 h 10291"/>
                <a:gd name="T164" fmla="*/ 2733 w 2733"/>
                <a:gd name="T165" fmla="*/ 10291 h 102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733" h="10291">
                  <a:moveTo>
                    <a:pt x="2361" y="1713"/>
                  </a:moveTo>
                  <a:cubicBezTo>
                    <a:pt x="2361" y="3025"/>
                    <a:pt x="2333" y="4600"/>
                    <a:pt x="2098" y="6548"/>
                  </a:cubicBezTo>
                  <a:cubicBezTo>
                    <a:pt x="2016" y="7363"/>
                    <a:pt x="2140" y="8136"/>
                    <a:pt x="1795" y="8772"/>
                  </a:cubicBezTo>
                  <a:cubicBezTo>
                    <a:pt x="1795" y="8813"/>
                    <a:pt x="1809" y="8869"/>
                    <a:pt x="1809" y="8910"/>
                  </a:cubicBezTo>
                  <a:cubicBezTo>
                    <a:pt x="1809" y="9656"/>
                    <a:pt x="1187" y="10112"/>
                    <a:pt x="0" y="10291"/>
                  </a:cubicBezTo>
                  <a:cubicBezTo>
                    <a:pt x="166" y="10264"/>
                    <a:pt x="166" y="10264"/>
                    <a:pt x="166" y="10264"/>
                  </a:cubicBezTo>
                  <a:cubicBezTo>
                    <a:pt x="635" y="10167"/>
                    <a:pt x="911" y="10084"/>
                    <a:pt x="1270" y="9918"/>
                  </a:cubicBezTo>
                  <a:cubicBezTo>
                    <a:pt x="1450" y="9822"/>
                    <a:pt x="1450" y="9822"/>
                    <a:pt x="1450" y="9822"/>
                  </a:cubicBezTo>
                  <a:cubicBezTo>
                    <a:pt x="1643" y="9697"/>
                    <a:pt x="1684" y="9670"/>
                    <a:pt x="1850" y="9518"/>
                  </a:cubicBezTo>
                  <a:cubicBezTo>
                    <a:pt x="1974" y="9366"/>
                    <a:pt x="1974" y="9366"/>
                    <a:pt x="1974" y="9366"/>
                  </a:cubicBezTo>
                  <a:cubicBezTo>
                    <a:pt x="2029" y="9283"/>
                    <a:pt x="2098" y="9173"/>
                    <a:pt x="2154" y="9090"/>
                  </a:cubicBezTo>
                  <a:cubicBezTo>
                    <a:pt x="2236" y="8910"/>
                    <a:pt x="2236" y="8910"/>
                    <a:pt x="2236" y="8910"/>
                  </a:cubicBezTo>
                  <a:cubicBezTo>
                    <a:pt x="2250" y="8827"/>
                    <a:pt x="2278" y="8730"/>
                    <a:pt x="2306" y="8661"/>
                  </a:cubicBezTo>
                  <a:cubicBezTo>
                    <a:pt x="2347" y="8454"/>
                    <a:pt x="2347" y="8454"/>
                    <a:pt x="2347" y="8454"/>
                  </a:cubicBezTo>
                  <a:cubicBezTo>
                    <a:pt x="2347" y="8385"/>
                    <a:pt x="2361" y="8288"/>
                    <a:pt x="2361" y="8219"/>
                  </a:cubicBezTo>
                  <a:cubicBezTo>
                    <a:pt x="2388" y="8012"/>
                    <a:pt x="2388" y="8012"/>
                    <a:pt x="2388" y="8012"/>
                  </a:cubicBezTo>
                  <a:cubicBezTo>
                    <a:pt x="2388" y="7943"/>
                    <a:pt x="2388" y="7846"/>
                    <a:pt x="2388" y="7777"/>
                  </a:cubicBezTo>
                  <a:cubicBezTo>
                    <a:pt x="2402" y="7570"/>
                    <a:pt x="2402" y="7570"/>
                    <a:pt x="2402" y="7570"/>
                  </a:cubicBezTo>
                  <a:cubicBezTo>
                    <a:pt x="2402" y="7501"/>
                    <a:pt x="2402" y="7418"/>
                    <a:pt x="2402" y="7349"/>
                  </a:cubicBezTo>
                  <a:cubicBezTo>
                    <a:pt x="2416" y="7142"/>
                    <a:pt x="2416" y="7142"/>
                    <a:pt x="2416" y="7142"/>
                  </a:cubicBezTo>
                  <a:cubicBezTo>
                    <a:pt x="2444" y="6990"/>
                    <a:pt x="2444" y="6990"/>
                    <a:pt x="2444" y="6990"/>
                  </a:cubicBezTo>
                  <a:cubicBezTo>
                    <a:pt x="2471" y="6700"/>
                    <a:pt x="2471" y="6700"/>
                    <a:pt x="2471" y="6700"/>
                  </a:cubicBezTo>
                  <a:cubicBezTo>
                    <a:pt x="2485" y="6617"/>
                    <a:pt x="2499" y="6506"/>
                    <a:pt x="2513" y="6410"/>
                  </a:cubicBezTo>
                  <a:cubicBezTo>
                    <a:pt x="2540" y="6133"/>
                    <a:pt x="2540" y="6133"/>
                    <a:pt x="2540" y="6133"/>
                  </a:cubicBezTo>
                  <a:cubicBezTo>
                    <a:pt x="2540" y="6050"/>
                    <a:pt x="2554" y="5954"/>
                    <a:pt x="2568" y="5871"/>
                  </a:cubicBezTo>
                  <a:cubicBezTo>
                    <a:pt x="2582" y="5595"/>
                    <a:pt x="2582" y="5595"/>
                    <a:pt x="2582" y="5595"/>
                  </a:cubicBezTo>
                  <a:cubicBezTo>
                    <a:pt x="2595" y="5526"/>
                    <a:pt x="2609" y="5415"/>
                    <a:pt x="2609" y="5332"/>
                  </a:cubicBezTo>
                  <a:cubicBezTo>
                    <a:pt x="2637" y="5083"/>
                    <a:pt x="2637" y="5083"/>
                    <a:pt x="2637" y="5083"/>
                  </a:cubicBezTo>
                  <a:cubicBezTo>
                    <a:pt x="2637" y="5001"/>
                    <a:pt x="2637" y="4904"/>
                    <a:pt x="2651" y="4821"/>
                  </a:cubicBezTo>
                  <a:cubicBezTo>
                    <a:pt x="2664" y="4572"/>
                    <a:pt x="2664" y="4572"/>
                    <a:pt x="2664" y="4572"/>
                  </a:cubicBezTo>
                  <a:cubicBezTo>
                    <a:pt x="2664" y="4503"/>
                    <a:pt x="2678" y="4407"/>
                    <a:pt x="2678" y="4337"/>
                  </a:cubicBezTo>
                  <a:cubicBezTo>
                    <a:pt x="2692" y="4103"/>
                    <a:pt x="2692" y="4103"/>
                    <a:pt x="2692" y="4103"/>
                  </a:cubicBezTo>
                  <a:cubicBezTo>
                    <a:pt x="2692" y="4034"/>
                    <a:pt x="2692" y="3937"/>
                    <a:pt x="2692" y="3868"/>
                  </a:cubicBezTo>
                  <a:cubicBezTo>
                    <a:pt x="2706" y="3633"/>
                    <a:pt x="2706" y="3633"/>
                    <a:pt x="2706" y="3633"/>
                  </a:cubicBezTo>
                  <a:cubicBezTo>
                    <a:pt x="2706" y="3564"/>
                    <a:pt x="2706" y="3481"/>
                    <a:pt x="2706" y="3412"/>
                  </a:cubicBezTo>
                  <a:cubicBezTo>
                    <a:pt x="2720" y="3191"/>
                    <a:pt x="2720" y="3191"/>
                    <a:pt x="2720" y="3191"/>
                  </a:cubicBezTo>
                  <a:cubicBezTo>
                    <a:pt x="2720" y="3122"/>
                    <a:pt x="2720" y="3039"/>
                    <a:pt x="2720" y="2970"/>
                  </a:cubicBezTo>
                  <a:cubicBezTo>
                    <a:pt x="2720" y="2763"/>
                    <a:pt x="2720" y="2763"/>
                    <a:pt x="2720" y="2763"/>
                  </a:cubicBezTo>
                  <a:cubicBezTo>
                    <a:pt x="2720" y="2694"/>
                    <a:pt x="2720" y="2611"/>
                    <a:pt x="2720" y="2542"/>
                  </a:cubicBezTo>
                  <a:cubicBezTo>
                    <a:pt x="2733" y="2348"/>
                    <a:pt x="2733" y="2348"/>
                    <a:pt x="2733" y="2348"/>
                  </a:cubicBezTo>
                  <a:cubicBezTo>
                    <a:pt x="2733" y="2279"/>
                    <a:pt x="2733" y="2196"/>
                    <a:pt x="2733" y="2141"/>
                  </a:cubicBezTo>
                  <a:cubicBezTo>
                    <a:pt x="2720" y="1948"/>
                    <a:pt x="2720" y="1948"/>
                    <a:pt x="2720" y="1948"/>
                  </a:cubicBezTo>
                  <a:cubicBezTo>
                    <a:pt x="2720" y="1892"/>
                    <a:pt x="2706" y="1823"/>
                    <a:pt x="2706" y="1754"/>
                  </a:cubicBezTo>
                  <a:cubicBezTo>
                    <a:pt x="2678" y="1575"/>
                    <a:pt x="2678" y="1575"/>
                    <a:pt x="2678" y="1575"/>
                  </a:cubicBezTo>
                  <a:cubicBezTo>
                    <a:pt x="2664" y="1519"/>
                    <a:pt x="2651" y="1436"/>
                    <a:pt x="2637" y="1381"/>
                  </a:cubicBezTo>
                  <a:cubicBezTo>
                    <a:pt x="2582" y="1202"/>
                    <a:pt x="2582" y="1202"/>
                    <a:pt x="2582" y="1202"/>
                  </a:cubicBezTo>
                  <a:cubicBezTo>
                    <a:pt x="2554" y="1146"/>
                    <a:pt x="2526" y="1077"/>
                    <a:pt x="2499" y="1022"/>
                  </a:cubicBezTo>
                  <a:cubicBezTo>
                    <a:pt x="2416" y="856"/>
                    <a:pt x="2416" y="856"/>
                    <a:pt x="2416" y="856"/>
                  </a:cubicBezTo>
                  <a:cubicBezTo>
                    <a:pt x="2375" y="801"/>
                    <a:pt x="2333" y="718"/>
                    <a:pt x="2292" y="677"/>
                  </a:cubicBezTo>
                  <a:cubicBezTo>
                    <a:pt x="2181" y="525"/>
                    <a:pt x="2181" y="525"/>
                    <a:pt x="2181" y="525"/>
                  </a:cubicBezTo>
                  <a:cubicBezTo>
                    <a:pt x="2126" y="469"/>
                    <a:pt x="2071" y="400"/>
                    <a:pt x="2016" y="345"/>
                  </a:cubicBezTo>
                  <a:cubicBezTo>
                    <a:pt x="1864" y="221"/>
                    <a:pt x="1864" y="221"/>
                    <a:pt x="1864" y="221"/>
                  </a:cubicBezTo>
                  <a:cubicBezTo>
                    <a:pt x="1671" y="69"/>
                    <a:pt x="1671" y="69"/>
                    <a:pt x="1546" y="0"/>
                  </a:cubicBezTo>
                  <a:cubicBezTo>
                    <a:pt x="2140" y="345"/>
                    <a:pt x="2361" y="981"/>
                    <a:pt x="2361" y="1713"/>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0" name="Freeform 58"/>
            <p:cNvSpPr>
              <a:spLocks noChangeAspect="1"/>
            </p:cNvSpPr>
            <p:nvPr/>
          </p:nvSpPr>
          <p:spPr bwMode="auto">
            <a:xfrm>
              <a:off x="1012" y="1019"/>
              <a:ext cx="1240" cy="2185"/>
            </a:xfrm>
            <a:custGeom>
              <a:avLst/>
              <a:gdLst>
                <a:gd name="T0" fmla="*/ 0 w 6450"/>
                <a:gd name="T1" fmla="*/ 0 h 9675"/>
                <a:gd name="T2" fmla="*/ 0 w 6450"/>
                <a:gd name="T3" fmla="*/ 0 h 9675"/>
                <a:gd name="T4" fmla="*/ 0 w 6450"/>
                <a:gd name="T5" fmla="*/ 0 h 9675"/>
                <a:gd name="T6" fmla="*/ 0 w 6450"/>
                <a:gd name="T7" fmla="*/ 0 h 9675"/>
                <a:gd name="T8" fmla="*/ 0 w 6450"/>
                <a:gd name="T9" fmla="*/ 0 h 9675"/>
                <a:gd name="T10" fmla="*/ 0 w 6450"/>
                <a:gd name="T11" fmla="*/ 0 h 9675"/>
                <a:gd name="T12" fmla="*/ 0 w 6450"/>
                <a:gd name="T13" fmla="*/ 0 h 9675"/>
                <a:gd name="T14" fmla="*/ 0 w 6450"/>
                <a:gd name="T15" fmla="*/ 0 h 9675"/>
                <a:gd name="T16" fmla="*/ 0 w 6450"/>
                <a:gd name="T17" fmla="*/ 0 h 9675"/>
                <a:gd name="T18" fmla="*/ 0 w 6450"/>
                <a:gd name="T19" fmla="*/ 0 h 9675"/>
                <a:gd name="T20" fmla="*/ 0 w 6450"/>
                <a:gd name="T21" fmla="*/ 0 h 9675"/>
                <a:gd name="T22" fmla="*/ 0 w 6450"/>
                <a:gd name="T23" fmla="*/ 0 h 9675"/>
                <a:gd name="T24" fmla="*/ 0 w 6450"/>
                <a:gd name="T25" fmla="*/ 0 h 9675"/>
                <a:gd name="T26" fmla="*/ 0 w 6450"/>
                <a:gd name="T27" fmla="*/ 0 h 9675"/>
                <a:gd name="T28" fmla="*/ 0 w 6450"/>
                <a:gd name="T29" fmla="*/ 0 h 9675"/>
                <a:gd name="T30" fmla="*/ 0 w 6450"/>
                <a:gd name="T31" fmla="*/ 0 h 9675"/>
                <a:gd name="T32" fmla="*/ 0 w 6450"/>
                <a:gd name="T33" fmla="*/ 0 h 9675"/>
                <a:gd name="T34" fmla="*/ 0 w 6450"/>
                <a:gd name="T35" fmla="*/ 0 h 9675"/>
                <a:gd name="T36" fmla="*/ 0 w 6450"/>
                <a:gd name="T37" fmla="*/ 0 h 9675"/>
                <a:gd name="T38" fmla="*/ 0 w 6450"/>
                <a:gd name="T39" fmla="*/ 0 h 9675"/>
                <a:gd name="T40" fmla="*/ 0 w 6450"/>
                <a:gd name="T41" fmla="*/ 0 h 9675"/>
                <a:gd name="T42" fmla="*/ 0 w 6450"/>
                <a:gd name="T43" fmla="*/ 0 h 9675"/>
                <a:gd name="T44" fmla="*/ 0 w 6450"/>
                <a:gd name="T45" fmla="*/ 0 h 9675"/>
                <a:gd name="T46" fmla="*/ 0 w 6450"/>
                <a:gd name="T47" fmla="*/ 0 h 9675"/>
                <a:gd name="T48" fmla="*/ 0 w 6450"/>
                <a:gd name="T49" fmla="*/ 0 h 9675"/>
                <a:gd name="T50" fmla="*/ 0 w 6450"/>
                <a:gd name="T51" fmla="*/ 0 h 9675"/>
                <a:gd name="T52" fmla="*/ 0 w 6450"/>
                <a:gd name="T53" fmla="*/ 0 h 9675"/>
                <a:gd name="T54" fmla="*/ 0 w 6450"/>
                <a:gd name="T55" fmla="*/ 0 h 9675"/>
                <a:gd name="T56" fmla="*/ 0 w 6450"/>
                <a:gd name="T57" fmla="*/ 0 h 9675"/>
                <a:gd name="T58" fmla="*/ 0 w 6450"/>
                <a:gd name="T59" fmla="*/ 0 h 9675"/>
                <a:gd name="T60" fmla="*/ 0 w 6450"/>
                <a:gd name="T61" fmla="*/ 0 h 9675"/>
                <a:gd name="T62" fmla="*/ 0 w 6450"/>
                <a:gd name="T63" fmla="*/ 0 h 9675"/>
                <a:gd name="T64" fmla="*/ 0 w 6450"/>
                <a:gd name="T65" fmla="*/ 0 h 9675"/>
                <a:gd name="T66" fmla="*/ 0 w 6450"/>
                <a:gd name="T67" fmla="*/ 0 h 9675"/>
                <a:gd name="T68" fmla="*/ 0 w 6450"/>
                <a:gd name="T69" fmla="*/ 0 h 9675"/>
                <a:gd name="T70" fmla="*/ 0 w 6450"/>
                <a:gd name="T71" fmla="*/ 0 h 9675"/>
                <a:gd name="T72" fmla="*/ 0 w 6450"/>
                <a:gd name="T73" fmla="*/ 0 h 9675"/>
                <a:gd name="T74" fmla="*/ 0 w 6450"/>
                <a:gd name="T75" fmla="*/ 0 h 9675"/>
                <a:gd name="T76" fmla="*/ 0 w 6450"/>
                <a:gd name="T77" fmla="*/ 0 h 96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450"/>
                <a:gd name="T118" fmla="*/ 0 h 9675"/>
                <a:gd name="T119" fmla="*/ 6450 w 6450"/>
                <a:gd name="T120" fmla="*/ 9675 h 967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450" h="9675">
                  <a:moveTo>
                    <a:pt x="14" y="1977"/>
                  </a:moveTo>
                  <a:cubicBezTo>
                    <a:pt x="1285" y="0"/>
                    <a:pt x="5663" y="954"/>
                    <a:pt x="5967" y="2723"/>
                  </a:cubicBezTo>
                  <a:cubicBezTo>
                    <a:pt x="5995" y="2903"/>
                    <a:pt x="6036" y="4769"/>
                    <a:pt x="5981" y="6151"/>
                  </a:cubicBezTo>
                  <a:cubicBezTo>
                    <a:pt x="5939" y="6897"/>
                    <a:pt x="5760" y="7630"/>
                    <a:pt x="5760" y="8376"/>
                  </a:cubicBezTo>
                  <a:cubicBezTo>
                    <a:pt x="5760" y="8832"/>
                    <a:pt x="5953" y="9247"/>
                    <a:pt x="5981" y="9675"/>
                  </a:cubicBezTo>
                  <a:cubicBezTo>
                    <a:pt x="6216" y="9081"/>
                    <a:pt x="6105" y="8390"/>
                    <a:pt x="6188" y="7671"/>
                  </a:cubicBezTo>
                  <a:cubicBezTo>
                    <a:pt x="6423" y="5722"/>
                    <a:pt x="6450" y="4147"/>
                    <a:pt x="6450" y="2834"/>
                  </a:cubicBezTo>
                  <a:cubicBezTo>
                    <a:pt x="6450" y="2101"/>
                    <a:pt x="6229" y="1465"/>
                    <a:pt x="5636" y="1120"/>
                  </a:cubicBezTo>
                  <a:cubicBezTo>
                    <a:pt x="5580" y="1106"/>
                    <a:pt x="5525" y="1064"/>
                    <a:pt x="5470" y="1037"/>
                  </a:cubicBezTo>
                  <a:cubicBezTo>
                    <a:pt x="5401" y="1009"/>
                    <a:pt x="5304" y="968"/>
                    <a:pt x="5235" y="940"/>
                  </a:cubicBezTo>
                  <a:cubicBezTo>
                    <a:pt x="5069" y="871"/>
                    <a:pt x="5069" y="871"/>
                    <a:pt x="5069" y="871"/>
                  </a:cubicBezTo>
                  <a:cubicBezTo>
                    <a:pt x="5014" y="857"/>
                    <a:pt x="4931" y="829"/>
                    <a:pt x="4876" y="816"/>
                  </a:cubicBezTo>
                  <a:cubicBezTo>
                    <a:pt x="4710" y="774"/>
                    <a:pt x="4710" y="774"/>
                    <a:pt x="4710" y="774"/>
                  </a:cubicBezTo>
                  <a:cubicBezTo>
                    <a:pt x="4655" y="760"/>
                    <a:pt x="4586" y="746"/>
                    <a:pt x="4544" y="733"/>
                  </a:cubicBezTo>
                  <a:cubicBezTo>
                    <a:pt x="4379" y="705"/>
                    <a:pt x="4379" y="705"/>
                    <a:pt x="4379" y="705"/>
                  </a:cubicBezTo>
                  <a:cubicBezTo>
                    <a:pt x="4337" y="691"/>
                    <a:pt x="4268" y="677"/>
                    <a:pt x="4227" y="677"/>
                  </a:cubicBezTo>
                  <a:cubicBezTo>
                    <a:pt x="4075" y="650"/>
                    <a:pt x="4075" y="650"/>
                    <a:pt x="4075" y="650"/>
                  </a:cubicBezTo>
                  <a:cubicBezTo>
                    <a:pt x="4020" y="650"/>
                    <a:pt x="3964" y="650"/>
                    <a:pt x="3909" y="636"/>
                  </a:cubicBezTo>
                  <a:cubicBezTo>
                    <a:pt x="3757" y="622"/>
                    <a:pt x="3757" y="622"/>
                    <a:pt x="3757" y="622"/>
                  </a:cubicBezTo>
                  <a:cubicBezTo>
                    <a:pt x="3716" y="622"/>
                    <a:pt x="3661" y="622"/>
                    <a:pt x="3605" y="622"/>
                  </a:cubicBezTo>
                  <a:cubicBezTo>
                    <a:pt x="3453" y="608"/>
                    <a:pt x="3453" y="608"/>
                    <a:pt x="3453" y="608"/>
                  </a:cubicBezTo>
                  <a:cubicBezTo>
                    <a:pt x="3412" y="608"/>
                    <a:pt x="3343" y="608"/>
                    <a:pt x="3301" y="608"/>
                  </a:cubicBezTo>
                  <a:cubicBezTo>
                    <a:pt x="3150" y="608"/>
                    <a:pt x="3150" y="608"/>
                    <a:pt x="3150" y="608"/>
                  </a:cubicBezTo>
                  <a:cubicBezTo>
                    <a:pt x="3108" y="608"/>
                    <a:pt x="3039" y="608"/>
                    <a:pt x="2998" y="608"/>
                  </a:cubicBezTo>
                  <a:cubicBezTo>
                    <a:pt x="2846" y="622"/>
                    <a:pt x="2846" y="622"/>
                    <a:pt x="2846" y="622"/>
                  </a:cubicBezTo>
                  <a:cubicBezTo>
                    <a:pt x="2790" y="622"/>
                    <a:pt x="2735" y="622"/>
                    <a:pt x="2680" y="636"/>
                  </a:cubicBezTo>
                  <a:cubicBezTo>
                    <a:pt x="2514" y="650"/>
                    <a:pt x="2514" y="650"/>
                    <a:pt x="2514" y="650"/>
                  </a:cubicBezTo>
                  <a:cubicBezTo>
                    <a:pt x="2473" y="650"/>
                    <a:pt x="2404" y="664"/>
                    <a:pt x="2348" y="664"/>
                  </a:cubicBezTo>
                  <a:cubicBezTo>
                    <a:pt x="2183" y="691"/>
                    <a:pt x="2183" y="691"/>
                    <a:pt x="2183" y="691"/>
                  </a:cubicBezTo>
                  <a:cubicBezTo>
                    <a:pt x="1934" y="733"/>
                    <a:pt x="1755" y="774"/>
                    <a:pt x="1492" y="857"/>
                  </a:cubicBezTo>
                  <a:cubicBezTo>
                    <a:pt x="1313" y="912"/>
                    <a:pt x="1313" y="912"/>
                    <a:pt x="1313" y="912"/>
                  </a:cubicBezTo>
                  <a:cubicBezTo>
                    <a:pt x="1188" y="968"/>
                    <a:pt x="1009" y="1037"/>
                    <a:pt x="843" y="1147"/>
                  </a:cubicBezTo>
                  <a:cubicBezTo>
                    <a:pt x="677" y="1244"/>
                    <a:pt x="677" y="1244"/>
                    <a:pt x="677" y="1244"/>
                  </a:cubicBezTo>
                  <a:cubicBezTo>
                    <a:pt x="594" y="1313"/>
                    <a:pt x="498" y="1382"/>
                    <a:pt x="429" y="1451"/>
                  </a:cubicBezTo>
                  <a:cubicBezTo>
                    <a:pt x="291" y="1590"/>
                    <a:pt x="291" y="1590"/>
                    <a:pt x="291" y="1590"/>
                  </a:cubicBezTo>
                  <a:cubicBezTo>
                    <a:pt x="249" y="1645"/>
                    <a:pt x="180" y="1714"/>
                    <a:pt x="139" y="1783"/>
                  </a:cubicBezTo>
                  <a:cubicBezTo>
                    <a:pt x="28" y="1935"/>
                    <a:pt x="28" y="1935"/>
                    <a:pt x="28" y="1935"/>
                  </a:cubicBezTo>
                  <a:cubicBezTo>
                    <a:pt x="0" y="1990"/>
                    <a:pt x="0" y="1990"/>
                    <a:pt x="0" y="1990"/>
                  </a:cubicBezTo>
                  <a:cubicBezTo>
                    <a:pt x="14" y="1977"/>
                    <a:pt x="14" y="1977"/>
                    <a:pt x="14" y="197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1" name="Freeform 59"/>
            <p:cNvSpPr>
              <a:spLocks noChangeAspect="1"/>
            </p:cNvSpPr>
            <p:nvPr/>
          </p:nvSpPr>
          <p:spPr bwMode="auto">
            <a:xfrm>
              <a:off x="1952" y="1271"/>
              <a:ext cx="372" cy="2285"/>
            </a:xfrm>
            <a:custGeom>
              <a:avLst/>
              <a:gdLst>
                <a:gd name="T0" fmla="*/ 0 w 1933"/>
                <a:gd name="T1" fmla="*/ 0 h 10116"/>
                <a:gd name="T2" fmla="*/ 0 w 1933"/>
                <a:gd name="T3" fmla="*/ 0 h 10116"/>
                <a:gd name="T4" fmla="*/ 0 w 1933"/>
                <a:gd name="T5" fmla="*/ 0 h 10116"/>
                <a:gd name="T6" fmla="*/ 0 w 1933"/>
                <a:gd name="T7" fmla="*/ 0 h 10116"/>
                <a:gd name="T8" fmla="*/ 0 w 1933"/>
                <a:gd name="T9" fmla="*/ 0 h 10116"/>
                <a:gd name="T10" fmla="*/ 0 w 1933"/>
                <a:gd name="T11" fmla="*/ 0 h 10116"/>
                <a:gd name="T12" fmla="*/ 0 w 1933"/>
                <a:gd name="T13" fmla="*/ 0 h 10116"/>
                <a:gd name="T14" fmla="*/ 0 w 1933"/>
                <a:gd name="T15" fmla="*/ 0 h 10116"/>
                <a:gd name="T16" fmla="*/ 0 w 1933"/>
                <a:gd name="T17" fmla="*/ 0 h 10116"/>
                <a:gd name="T18" fmla="*/ 0 w 1933"/>
                <a:gd name="T19" fmla="*/ 0 h 10116"/>
                <a:gd name="T20" fmla="*/ 0 w 1933"/>
                <a:gd name="T21" fmla="*/ 0 h 10116"/>
                <a:gd name="T22" fmla="*/ 0 w 1933"/>
                <a:gd name="T23" fmla="*/ 0 h 10116"/>
                <a:gd name="T24" fmla="*/ 0 w 1933"/>
                <a:gd name="T25" fmla="*/ 0 h 10116"/>
                <a:gd name="T26" fmla="*/ 0 w 1933"/>
                <a:gd name="T27" fmla="*/ 0 h 10116"/>
                <a:gd name="T28" fmla="*/ 0 w 1933"/>
                <a:gd name="T29" fmla="*/ 0 h 10116"/>
                <a:gd name="T30" fmla="*/ 0 w 1933"/>
                <a:gd name="T31" fmla="*/ 0 h 10116"/>
                <a:gd name="T32" fmla="*/ 0 w 1933"/>
                <a:gd name="T33" fmla="*/ 0 h 10116"/>
                <a:gd name="T34" fmla="*/ 0 w 1933"/>
                <a:gd name="T35" fmla="*/ 0 h 10116"/>
                <a:gd name="T36" fmla="*/ 0 w 1933"/>
                <a:gd name="T37" fmla="*/ 0 h 10116"/>
                <a:gd name="T38" fmla="*/ 0 w 1933"/>
                <a:gd name="T39" fmla="*/ 0 h 10116"/>
                <a:gd name="T40" fmla="*/ 0 w 1933"/>
                <a:gd name="T41" fmla="*/ 0 h 10116"/>
                <a:gd name="T42" fmla="*/ 0 w 1933"/>
                <a:gd name="T43" fmla="*/ 0 h 10116"/>
                <a:gd name="T44" fmla="*/ 0 w 1933"/>
                <a:gd name="T45" fmla="*/ 0 h 10116"/>
                <a:gd name="T46" fmla="*/ 0 w 1933"/>
                <a:gd name="T47" fmla="*/ 0 h 10116"/>
                <a:gd name="T48" fmla="*/ 0 w 1933"/>
                <a:gd name="T49" fmla="*/ 0 h 10116"/>
                <a:gd name="T50" fmla="*/ 0 w 1933"/>
                <a:gd name="T51" fmla="*/ 0 h 10116"/>
                <a:gd name="T52" fmla="*/ 0 w 1933"/>
                <a:gd name="T53" fmla="*/ 0 h 10116"/>
                <a:gd name="T54" fmla="*/ 0 w 1933"/>
                <a:gd name="T55" fmla="*/ 0 h 10116"/>
                <a:gd name="T56" fmla="*/ 0 w 1933"/>
                <a:gd name="T57" fmla="*/ 0 h 10116"/>
                <a:gd name="T58" fmla="*/ 0 w 1933"/>
                <a:gd name="T59" fmla="*/ 0 h 10116"/>
                <a:gd name="T60" fmla="*/ 0 w 1933"/>
                <a:gd name="T61" fmla="*/ 0 h 10116"/>
                <a:gd name="T62" fmla="*/ 0 w 1933"/>
                <a:gd name="T63" fmla="*/ 0 h 10116"/>
                <a:gd name="T64" fmla="*/ 0 w 1933"/>
                <a:gd name="T65" fmla="*/ 0 h 10116"/>
                <a:gd name="T66" fmla="*/ 0 w 1933"/>
                <a:gd name="T67" fmla="*/ 0 h 10116"/>
                <a:gd name="T68" fmla="*/ 0 w 1933"/>
                <a:gd name="T69" fmla="*/ 0 h 10116"/>
                <a:gd name="T70" fmla="*/ 0 w 1933"/>
                <a:gd name="T71" fmla="*/ 0 h 10116"/>
                <a:gd name="T72" fmla="*/ 0 w 1933"/>
                <a:gd name="T73" fmla="*/ 0 h 10116"/>
                <a:gd name="T74" fmla="*/ 0 w 1933"/>
                <a:gd name="T75" fmla="*/ 0 h 10116"/>
                <a:gd name="T76" fmla="*/ 0 w 1933"/>
                <a:gd name="T77" fmla="*/ 0 h 10116"/>
                <a:gd name="T78" fmla="*/ 0 w 1933"/>
                <a:gd name="T79" fmla="*/ 0 h 10116"/>
                <a:gd name="T80" fmla="*/ 0 w 1933"/>
                <a:gd name="T81" fmla="*/ 0 h 10116"/>
                <a:gd name="T82" fmla="*/ 0 w 1933"/>
                <a:gd name="T83" fmla="*/ 0 h 10116"/>
                <a:gd name="T84" fmla="*/ 0 w 1933"/>
                <a:gd name="T85" fmla="*/ 0 h 10116"/>
                <a:gd name="T86" fmla="*/ 0 w 1933"/>
                <a:gd name="T87" fmla="*/ 0 h 10116"/>
                <a:gd name="T88" fmla="*/ 0 w 1933"/>
                <a:gd name="T89" fmla="*/ 0 h 10116"/>
                <a:gd name="T90" fmla="*/ 0 w 1933"/>
                <a:gd name="T91" fmla="*/ 0 h 10116"/>
                <a:gd name="T92" fmla="*/ 0 w 1933"/>
                <a:gd name="T93" fmla="*/ 0 h 10116"/>
                <a:gd name="T94" fmla="*/ 0 w 1933"/>
                <a:gd name="T95" fmla="*/ 0 h 10116"/>
                <a:gd name="T96" fmla="*/ 0 w 1933"/>
                <a:gd name="T97" fmla="*/ 0 h 10116"/>
                <a:gd name="T98" fmla="*/ 0 w 1933"/>
                <a:gd name="T99" fmla="*/ 0 h 10116"/>
                <a:gd name="T100" fmla="*/ 0 w 1933"/>
                <a:gd name="T101" fmla="*/ 0 h 10116"/>
                <a:gd name="T102" fmla="*/ 0 w 1933"/>
                <a:gd name="T103" fmla="*/ 0 h 10116"/>
                <a:gd name="T104" fmla="*/ 0 w 1933"/>
                <a:gd name="T105" fmla="*/ 0 h 10116"/>
                <a:gd name="T106" fmla="*/ 0 w 1933"/>
                <a:gd name="T107" fmla="*/ 0 h 101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33"/>
                <a:gd name="T163" fmla="*/ 0 h 10116"/>
                <a:gd name="T164" fmla="*/ 1933 w 1933"/>
                <a:gd name="T165" fmla="*/ 10116 h 101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33" h="10116">
                  <a:moveTo>
                    <a:pt x="1561" y="1714"/>
                  </a:moveTo>
                  <a:cubicBezTo>
                    <a:pt x="1561" y="3027"/>
                    <a:pt x="1533" y="4602"/>
                    <a:pt x="1298" y="6551"/>
                  </a:cubicBezTo>
                  <a:cubicBezTo>
                    <a:pt x="1215" y="7269"/>
                    <a:pt x="1326" y="7960"/>
                    <a:pt x="1091" y="8555"/>
                  </a:cubicBezTo>
                  <a:cubicBezTo>
                    <a:pt x="1105" y="8596"/>
                    <a:pt x="1119" y="8624"/>
                    <a:pt x="1119" y="8665"/>
                  </a:cubicBezTo>
                  <a:cubicBezTo>
                    <a:pt x="1215" y="9038"/>
                    <a:pt x="1188" y="9729"/>
                    <a:pt x="0" y="10116"/>
                  </a:cubicBezTo>
                  <a:cubicBezTo>
                    <a:pt x="152" y="10061"/>
                    <a:pt x="152" y="10061"/>
                    <a:pt x="152" y="10061"/>
                  </a:cubicBezTo>
                  <a:cubicBezTo>
                    <a:pt x="359" y="9978"/>
                    <a:pt x="359" y="9978"/>
                    <a:pt x="470" y="9923"/>
                  </a:cubicBezTo>
                  <a:cubicBezTo>
                    <a:pt x="649" y="9826"/>
                    <a:pt x="649" y="9826"/>
                    <a:pt x="649" y="9826"/>
                  </a:cubicBezTo>
                  <a:cubicBezTo>
                    <a:pt x="843" y="9702"/>
                    <a:pt x="884" y="9674"/>
                    <a:pt x="1050" y="9522"/>
                  </a:cubicBezTo>
                  <a:cubicBezTo>
                    <a:pt x="1174" y="9370"/>
                    <a:pt x="1174" y="9370"/>
                    <a:pt x="1174" y="9370"/>
                  </a:cubicBezTo>
                  <a:cubicBezTo>
                    <a:pt x="1229" y="9287"/>
                    <a:pt x="1298" y="9177"/>
                    <a:pt x="1353" y="9094"/>
                  </a:cubicBezTo>
                  <a:cubicBezTo>
                    <a:pt x="1436" y="8914"/>
                    <a:pt x="1436" y="8914"/>
                    <a:pt x="1436" y="8914"/>
                  </a:cubicBezTo>
                  <a:cubicBezTo>
                    <a:pt x="1450" y="8831"/>
                    <a:pt x="1478" y="8734"/>
                    <a:pt x="1505" y="8665"/>
                  </a:cubicBezTo>
                  <a:cubicBezTo>
                    <a:pt x="1547" y="8458"/>
                    <a:pt x="1547" y="8458"/>
                    <a:pt x="1547" y="8458"/>
                  </a:cubicBezTo>
                  <a:cubicBezTo>
                    <a:pt x="1547" y="8389"/>
                    <a:pt x="1561" y="8292"/>
                    <a:pt x="1561" y="8223"/>
                  </a:cubicBezTo>
                  <a:cubicBezTo>
                    <a:pt x="1588" y="8016"/>
                    <a:pt x="1588" y="8016"/>
                    <a:pt x="1588" y="8016"/>
                  </a:cubicBezTo>
                  <a:cubicBezTo>
                    <a:pt x="1588" y="7947"/>
                    <a:pt x="1588" y="7850"/>
                    <a:pt x="1588" y="7781"/>
                  </a:cubicBezTo>
                  <a:cubicBezTo>
                    <a:pt x="1602" y="7573"/>
                    <a:pt x="1602" y="7573"/>
                    <a:pt x="1602" y="7573"/>
                  </a:cubicBezTo>
                  <a:cubicBezTo>
                    <a:pt x="1602" y="7504"/>
                    <a:pt x="1602" y="7421"/>
                    <a:pt x="1602" y="7352"/>
                  </a:cubicBezTo>
                  <a:cubicBezTo>
                    <a:pt x="1616" y="7145"/>
                    <a:pt x="1616" y="7145"/>
                    <a:pt x="1616" y="7145"/>
                  </a:cubicBezTo>
                  <a:cubicBezTo>
                    <a:pt x="1643" y="6993"/>
                    <a:pt x="1643" y="6993"/>
                    <a:pt x="1643" y="6993"/>
                  </a:cubicBezTo>
                  <a:cubicBezTo>
                    <a:pt x="1671" y="6703"/>
                    <a:pt x="1671" y="6703"/>
                    <a:pt x="1671" y="6703"/>
                  </a:cubicBezTo>
                  <a:cubicBezTo>
                    <a:pt x="1685" y="6620"/>
                    <a:pt x="1699" y="6509"/>
                    <a:pt x="1713" y="6413"/>
                  </a:cubicBezTo>
                  <a:cubicBezTo>
                    <a:pt x="1740" y="6136"/>
                    <a:pt x="1740" y="6136"/>
                    <a:pt x="1740" y="6136"/>
                  </a:cubicBezTo>
                  <a:cubicBezTo>
                    <a:pt x="1740" y="6053"/>
                    <a:pt x="1754" y="5956"/>
                    <a:pt x="1768" y="5874"/>
                  </a:cubicBezTo>
                  <a:cubicBezTo>
                    <a:pt x="1782" y="5597"/>
                    <a:pt x="1782" y="5597"/>
                    <a:pt x="1782" y="5597"/>
                  </a:cubicBezTo>
                  <a:cubicBezTo>
                    <a:pt x="1795" y="5528"/>
                    <a:pt x="1809" y="5417"/>
                    <a:pt x="1809" y="5335"/>
                  </a:cubicBezTo>
                  <a:cubicBezTo>
                    <a:pt x="1837" y="5086"/>
                    <a:pt x="1837" y="5086"/>
                    <a:pt x="1837" y="5086"/>
                  </a:cubicBezTo>
                  <a:cubicBezTo>
                    <a:pt x="1837" y="5003"/>
                    <a:pt x="1837" y="4906"/>
                    <a:pt x="1851" y="4823"/>
                  </a:cubicBezTo>
                  <a:cubicBezTo>
                    <a:pt x="1864" y="4574"/>
                    <a:pt x="1864" y="4574"/>
                    <a:pt x="1864" y="4574"/>
                  </a:cubicBezTo>
                  <a:cubicBezTo>
                    <a:pt x="1864" y="4505"/>
                    <a:pt x="1878" y="4409"/>
                    <a:pt x="1878" y="4339"/>
                  </a:cubicBezTo>
                  <a:cubicBezTo>
                    <a:pt x="1892" y="4105"/>
                    <a:pt x="1892" y="4105"/>
                    <a:pt x="1892" y="4105"/>
                  </a:cubicBezTo>
                  <a:cubicBezTo>
                    <a:pt x="1892" y="4035"/>
                    <a:pt x="1892" y="3939"/>
                    <a:pt x="1892" y="3870"/>
                  </a:cubicBezTo>
                  <a:cubicBezTo>
                    <a:pt x="1906" y="3635"/>
                    <a:pt x="1906" y="3635"/>
                    <a:pt x="1906" y="3635"/>
                  </a:cubicBezTo>
                  <a:cubicBezTo>
                    <a:pt x="1906" y="3566"/>
                    <a:pt x="1906" y="3483"/>
                    <a:pt x="1906" y="3413"/>
                  </a:cubicBezTo>
                  <a:cubicBezTo>
                    <a:pt x="1920" y="3192"/>
                    <a:pt x="1920" y="3192"/>
                    <a:pt x="1920" y="3192"/>
                  </a:cubicBezTo>
                  <a:cubicBezTo>
                    <a:pt x="1920" y="3123"/>
                    <a:pt x="1920" y="3040"/>
                    <a:pt x="1920" y="2971"/>
                  </a:cubicBezTo>
                  <a:cubicBezTo>
                    <a:pt x="1920" y="2764"/>
                    <a:pt x="1920" y="2764"/>
                    <a:pt x="1920" y="2764"/>
                  </a:cubicBezTo>
                  <a:cubicBezTo>
                    <a:pt x="1920" y="2695"/>
                    <a:pt x="1920" y="2612"/>
                    <a:pt x="1920" y="2543"/>
                  </a:cubicBezTo>
                  <a:cubicBezTo>
                    <a:pt x="1933" y="2349"/>
                    <a:pt x="1933" y="2349"/>
                    <a:pt x="1933" y="2349"/>
                  </a:cubicBezTo>
                  <a:cubicBezTo>
                    <a:pt x="1933" y="2280"/>
                    <a:pt x="1933" y="2197"/>
                    <a:pt x="1933" y="2142"/>
                  </a:cubicBezTo>
                  <a:cubicBezTo>
                    <a:pt x="1920" y="1949"/>
                    <a:pt x="1920" y="1949"/>
                    <a:pt x="1920" y="1949"/>
                  </a:cubicBezTo>
                  <a:cubicBezTo>
                    <a:pt x="1920" y="1893"/>
                    <a:pt x="1906" y="1824"/>
                    <a:pt x="1906" y="1755"/>
                  </a:cubicBezTo>
                  <a:cubicBezTo>
                    <a:pt x="1878" y="1575"/>
                    <a:pt x="1878" y="1575"/>
                    <a:pt x="1878" y="1575"/>
                  </a:cubicBezTo>
                  <a:cubicBezTo>
                    <a:pt x="1864" y="1520"/>
                    <a:pt x="1851" y="1437"/>
                    <a:pt x="1837" y="1382"/>
                  </a:cubicBezTo>
                  <a:cubicBezTo>
                    <a:pt x="1782" y="1202"/>
                    <a:pt x="1782" y="1202"/>
                    <a:pt x="1782" y="1202"/>
                  </a:cubicBezTo>
                  <a:cubicBezTo>
                    <a:pt x="1754" y="1147"/>
                    <a:pt x="1726" y="1078"/>
                    <a:pt x="1699" y="1023"/>
                  </a:cubicBezTo>
                  <a:cubicBezTo>
                    <a:pt x="1616" y="857"/>
                    <a:pt x="1616" y="857"/>
                    <a:pt x="1616" y="857"/>
                  </a:cubicBezTo>
                  <a:cubicBezTo>
                    <a:pt x="1574" y="801"/>
                    <a:pt x="1533" y="718"/>
                    <a:pt x="1492" y="677"/>
                  </a:cubicBezTo>
                  <a:cubicBezTo>
                    <a:pt x="1381" y="525"/>
                    <a:pt x="1381" y="525"/>
                    <a:pt x="1381" y="525"/>
                  </a:cubicBezTo>
                  <a:cubicBezTo>
                    <a:pt x="1326" y="470"/>
                    <a:pt x="1271" y="401"/>
                    <a:pt x="1215" y="345"/>
                  </a:cubicBezTo>
                  <a:cubicBezTo>
                    <a:pt x="1063" y="221"/>
                    <a:pt x="1063" y="221"/>
                    <a:pt x="1063" y="221"/>
                  </a:cubicBezTo>
                  <a:cubicBezTo>
                    <a:pt x="870" y="69"/>
                    <a:pt x="870" y="69"/>
                    <a:pt x="746" y="0"/>
                  </a:cubicBezTo>
                  <a:cubicBezTo>
                    <a:pt x="1340" y="345"/>
                    <a:pt x="1561" y="981"/>
                    <a:pt x="1561" y="17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2" name="Freeform 60"/>
            <p:cNvSpPr>
              <a:spLocks noChangeAspect="1"/>
            </p:cNvSpPr>
            <p:nvPr/>
          </p:nvSpPr>
          <p:spPr bwMode="auto">
            <a:xfrm>
              <a:off x="970" y="1271"/>
              <a:ext cx="1022" cy="2353"/>
            </a:xfrm>
            <a:custGeom>
              <a:avLst/>
              <a:gdLst>
                <a:gd name="T0" fmla="*/ 0 w 5316"/>
                <a:gd name="T1" fmla="*/ 0 h 10416"/>
                <a:gd name="T2" fmla="*/ 0 w 5316"/>
                <a:gd name="T3" fmla="*/ 0 h 10416"/>
                <a:gd name="T4" fmla="*/ 0 w 5316"/>
                <a:gd name="T5" fmla="*/ 0 h 10416"/>
                <a:gd name="T6" fmla="*/ 0 w 5316"/>
                <a:gd name="T7" fmla="*/ 0 h 10416"/>
                <a:gd name="T8" fmla="*/ 0 w 5316"/>
                <a:gd name="T9" fmla="*/ 0 h 10416"/>
                <a:gd name="T10" fmla="*/ 0 w 5316"/>
                <a:gd name="T11" fmla="*/ 0 h 10416"/>
                <a:gd name="T12" fmla="*/ 0 w 5316"/>
                <a:gd name="T13" fmla="*/ 0 h 10416"/>
                <a:gd name="T14" fmla="*/ 0 w 5316"/>
                <a:gd name="T15" fmla="*/ 0 h 10416"/>
                <a:gd name="T16" fmla="*/ 0 w 5316"/>
                <a:gd name="T17" fmla="*/ 0 h 104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16"/>
                <a:gd name="T28" fmla="*/ 0 h 10416"/>
                <a:gd name="T29" fmla="*/ 5316 w 5316"/>
                <a:gd name="T30" fmla="*/ 10416 h 104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16" h="10416">
                  <a:moveTo>
                    <a:pt x="1809" y="9961"/>
                  </a:moveTo>
                  <a:cubicBezTo>
                    <a:pt x="4640" y="10416"/>
                    <a:pt x="5247" y="8938"/>
                    <a:pt x="5247" y="8924"/>
                  </a:cubicBezTo>
                  <a:cubicBezTo>
                    <a:pt x="5316" y="8690"/>
                    <a:pt x="5316" y="8690"/>
                    <a:pt x="4626" y="7432"/>
                  </a:cubicBezTo>
                  <a:cubicBezTo>
                    <a:pt x="4267" y="6783"/>
                    <a:pt x="4681" y="6161"/>
                    <a:pt x="4681" y="5526"/>
                  </a:cubicBezTo>
                  <a:cubicBezTo>
                    <a:pt x="4681" y="5056"/>
                    <a:pt x="4488" y="1892"/>
                    <a:pt x="4446" y="1575"/>
                  </a:cubicBezTo>
                  <a:cubicBezTo>
                    <a:pt x="4419" y="1285"/>
                    <a:pt x="4419" y="1285"/>
                    <a:pt x="4281" y="1105"/>
                  </a:cubicBezTo>
                  <a:cubicBezTo>
                    <a:pt x="3632" y="221"/>
                    <a:pt x="345" y="0"/>
                    <a:pt x="110" y="1906"/>
                  </a:cubicBezTo>
                  <a:cubicBezTo>
                    <a:pt x="0" y="2708"/>
                    <a:pt x="386" y="8786"/>
                    <a:pt x="400" y="8814"/>
                  </a:cubicBezTo>
                  <a:cubicBezTo>
                    <a:pt x="428" y="8980"/>
                    <a:pt x="649" y="9767"/>
                    <a:pt x="1809" y="996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3" name="Freeform 61"/>
            <p:cNvSpPr>
              <a:spLocks noChangeAspect="1"/>
            </p:cNvSpPr>
            <p:nvPr/>
          </p:nvSpPr>
          <p:spPr bwMode="auto">
            <a:xfrm>
              <a:off x="983" y="1269"/>
              <a:ext cx="1131" cy="2280"/>
            </a:xfrm>
            <a:custGeom>
              <a:avLst/>
              <a:gdLst>
                <a:gd name="T0" fmla="*/ 0 w 5884"/>
                <a:gd name="T1" fmla="*/ 0 h 10092"/>
                <a:gd name="T2" fmla="*/ 0 w 5884"/>
                <a:gd name="T3" fmla="*/ 0 h 10092"/>
                <a:gd name="T4" fmla="*/ 0 w 5884"/>
                <a:gd name="T5" fmla="*/ 0 h 10092"/>
                <a:gd name="T6" fmla="*/ 0 w 5884"/>
                <a:gd name="T7" fmla="*/ 0 h 10092"/>
                <a:gd name="T8" fmla="*/ 0 w 5884"/>
                <a:gd name="T9" fmla="*/ 0 h 10092"/>
                <a:gd name="T10" fmla="*/ 0 w 5884"/>
                <a:gd name="T11" fmla="*/ 0 h 10092"/>
                <a:gd name="T12" fmla="*/ 0 w 5884"/>
                <a:gd name="T13" fmla="*/ 0 h 10092"/>
                <a:gd name="T14" fmla="*/ 0 w 5884"/>
                <a:gd name="T15" fmla="*/ 0 h 10092"/>
                <a:gd name="T16" fmla="*/ 0 w 5884"/>
                <a:gd name="T17" fmla="*/ 0 h 100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84"/>
                <a:gd name="T28" fmla="*/ 0 h 10092"/>
                <a:gd name="T29" fmla="*/ 5884 w 5884"/>
                <a:gd name="T30" fmla="*/ 10092 h 100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84" h="10092">
                  <a:moveTo>
                    <a:pt x="1492" y="9857"/>
                  </a:moveTo>
                  <a:cubicBezTo>
                    <a:pt x="2569" y="10092"/>
                    <a:pt x="5884" y="9775"/>
                    <a:pt x="4834" y="8104"/>
                  </a:cubicBezTo>
                  <a:cubicBezTo>
                    <a:pt x="4227" y="7110"/>
                    <a:pt x="4227" y="7110"/>
                    <a:pt x="4199" y="6958"/>
                  </a:cubicBezTo>
                  <a:cubicBezTo>
                    <a:pt x="4185" y="6862"/>
                    <a:pt x="4185" y="6710"/>
                    <a:pt x="4254" y="6517"/>
                  </a:cubicBezTo>
                  <a:cubicBezTo>
                    <a:pt x="4475" y="5868"/>
                    <a:pt x="4475" y="5868"/>
                    <a:pt x="4392" y="4432"/>
                  </a:cubicBezTo>
                  <a:cubicBezTo>
                    <a:pt x="4199" y="1367"/>
                    <a:pt x="4157" y="1312"/>
                    <a:pt x="4130" y="1284"/>
                  </a:cubicBezTo>
                  <a:cubicBezTo>
                    <a:pt x="3163" y="0"/>
                    <a:pt x="346" y="415"/>
                    <a:pt x="111" y="1864"/>
                  </a:cubicBezTo>
                  <a:cubicBezTo>
                    <a:pt x="0" y="2582"/>
                    <a:pt x="332" y="8753"/>
                    <a:pt x="346" y="8794"/>
                  </a:cubicBezTo>
                  <a:cubicBezTo>
                    <a:pt x="360" y="8932"/>
                    <a:pt x="539" y="9637"/>
                    <a:pt x="1492" y="985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4" name="Freeform 62"/>
            <p:cNvSpPr>
              <a:spLocks noChangeAspect="1"/>
            </p:cNvSpPr>
            <p:nvPr/>
          </p:nvSpPr>
          <p:spPr bwMode="auto">
            <a:xfrm>
              <a:off x="1010" y="1333"/>
              <a:ext cx="1045" cy="2199"/>
            </a:xfrm>
            <a:custGeom>
              <a:avLst/>
              <a:gdLst>
                <a:gd name="T0" fmla="*/ 0 w 5433"/>
                <a:gd name="T1" fmla="*/ 0 h 9733"/>
                <a:gd name="T2" fmla="*/ 0 w 5433"/>
                <a:gd name="T3" fmla="*/ 0 h 9733"/>
                <a:gd name="T4" fmla="*/ 0 w 5433"/>
                <a:gd name="T5" fmla="*/ 0 h 9733"/>
                <a:gd name="T6" fmla="*/ 0 w 5433"/>
                <a:gd name="T7" fmla="*/ 0 h 9733"/>
                <a:gd name="T8" fmla="*/ 0 w 5433"/>
                <a:gd name="T9" fmla="*/ 0 h 9733"/>
                <a:gd name="T10" fmla="*/ 0 w 5433"/>
                <a:gd name="T11" fmla="*/ 0 h 9733"/>
                <a:gd name="T12" fmla="*/ 0 w 5433"/>
                <a:gd name="T13" fmla="*/ 0 h 9733"/>
                <a:gd name="T14" fmla="*/ 0 w 5433"/>
                <a:gd name="T15" fmla="*/ 0 h 9733"/>
                <a:gd name="T16" fmla="*/ 0 w 5433"/>
                <a:gd name="T17" fmla="*/ 0 h 9733"/>
                <a:gd name="T18" fmla="*/ 0 w 5433"/>
                <a:gd name="T19" fmla="*/ 0 h 9733"/>
                <a:gd name="T20" fmla="*/ 0 w 5433"/>
                <a:gd name="T21" fmla="*/ 0 h 97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33"/>
                <a:gd name="T34" fmla="*/ 0 h 9733"/>
                <a:gd name="T35" fmla="*/ 5433 w 5433"/>
                <a:gd name="T36" fmla="*/ 9733 h 97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33" h="9733">
                  <a:moveTo>
                    <a:pt x="965" y="9401"/>
                  </a:moveTo>
                  <a:cubicBezTo>
                    <a:pt x="1917" y="9733"/>
                    <a:pt x="5433" y="9470"/>
                    <a:pt x="4675" y="7977"/>
                  </a:cubicBezTo>
                  <a:cubicBezTo>
                    <a:pt x="4441" y="7521"/>
                    <a:pt x="3985" y="7203"/>
                    <a:pt x="3889" y="6664"/>
                  </a:cubicBezTo>
                  <a:cubicBezTo>
                    <a:pt x="3861" y="6470"/>
                    <a:pt x="3903" y="6346"/>
                    <a:pt x="3985" y="6138"/>
                  </a:cubicBezTo>
                  <a:cubicBezTo>
                    <a:pt x="4151" y="5627"/>
                    <a:pt x="4165" y="5613"/>
                    <a:pt x="4082" y="4410"/>
                  </a:cubicBezTo>
                  <a:cubicBezTo>
                    <a:pt x="4082" y="4369"/>
                    <a:pt x="3861" y="1106"/>
                    <a:pt x="3779" y="981"/>
                  </a:cubicBezTo>
                  <a:cubicBezTo>
                    <a:pt x="3172" y="110"/>
                    <a:pt x="607" y="0"/>
                    <a:pt x="110" y="1382"/>
                  </a:cubicBezTo>
                  <a:cubicBezTo>
                    <a:pt x="14" y="1645"/>
                    <a:pt x="0" y="2876"/>
                    <a:pt x="14" y="3843"/>
                  </a:cubicBezTo>
                  <a:cubicBezTo>
                    <a:pt x="28" y="5115"/>
                    <a:pt x="97" y="5986"/>
                    <a:pt x="193" y="6470"/>
                  </a:cubicBezTo>
                  <a:cubicBezTo>
                    <a:pt x="317" y="7065"/>
                    <a:pt x="138" y="7673"/>
                    <a:pt x="193" y="8268"/>
                  </a:cubicBezTo>
                  <a:cubicBezTo>
                    <a:pt x="276" y="9014"/>
                    <a:pt x="662" y="9291"/>
                    <a:pt x="965" y="9401"/>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5" name="Freeform 63"/>
            <p:cNvSpPr>
              <a:spLocks noChangeAspect="1"/>
            </p:cNvSpPr>
            <p:nvPr/>
          </p:nvSpPr>
          <p:spPr bwMode="auto">
            <a:xfrm>
              <a:off x="1379" y="2591"/>
              <a:ext cx="19" cy="32"/>
            </a:xfrm>
            <a:custGeom>
              <a:avLst/>
              <a:gdLst>
                <a:gd name="T0" fmla="*/ 0 w 100"/>
                <a:gd name="T1" fmla="*/ 0 h 142"/>
                <a:gd name="T2" fmla="*/ 0 w 100"/>
                <a:gd name="T3" fmla="*/ 0 h 142"/>
                <a:gd name="T4" fmla="*/ 0 w 100"/>
                <a:gd name="T5" fmla="*/ 0 h 142"/>
                <a:gd name="T6" fmla="*/ 0 w 100"/>
                <a:gd name="T7" fmla="*/ 0 h 142"/>
                <a:gd name="T8" fmla="*/ 0 w 100"/>
                <a:gd name="T9" fmla="*/ 0 h 142"/>
                <a:gd name="T10" fmla="*/ 0 60000 65536"/>
                <a:gd name="T11" fmla="*/ 0 60000 65536"/>
                <a:gd name="T12" fmla="*/ 0 60000 65536"/>
                <a:gd name="T13" fmla="*/ 0 60000 65536"/>
                <a:gd name="T14" fmla="*/ 0 60000 65536"/>
                <a:gd name="T15" fmla="*/ 0 w 100"/>
                <a:gd name="T16" fmla="*/ 0 h 142"/>
                <a:gd name="T17" fmla="*/ 100 w 100"/>
                <a:gd name="T18" fmla="*/ 142 h 142"/>
              </a:gdLst>
              <a:ahLst/>
              <a:cxnLst>
                <a:cxn ang="T10">
                  <a:pos x="T0" y="T1"/>
                </a:cxn>
                <a:cxn ang="T11">
                  <a:pos x="T2" y="T3"/>
                </a:cxn>
                <a:cxn ang="T12">
                  <a:pos x="T4" y="T5"/>
                </a:cxn>
                <a:cxn ang="T13">
                  <a:pos x="T6" y="T7"/>
                </a:cxn>
                <a:cxn ang="T14">
                  <a:pos x="T8" y="T9"/>
                </a:cxn>
              </a:cxnLst>
              <a:rect l="T15" t="T16" r="T17" b="T18"/>
              <a:pathLst>
                <a:path w="100" h="142">
                  <a:moveTo>
                    <a:pt x="28" y="142"/>
                  </a:moveTo>
                  <a:cubicBezTo>
                    <a:pt x="43" y="142"/>
                    <a:pt x="71" y="128"/>
                    <a:pt x="100" y="114"/>
                  </a:cubicBezTo>
                  <a:cubicBezTo>
                    <a:pt x="71" y="85"/>
                    <a:pt x="43" y="29"/>
                    <a:pt x="14" y="0"/>
                  </a:cubicBezTo>
                  <a:cubicBezTo>
                    <a:pt x="14" y="29"/>
                    <a:pt x="0" y="85"/>
                    <a:pt x="14" y="128"/>
                  </a:cubicBezTo>
                  <a:cubicBezTo>
                    <a:pt x="14" y="128"/>
                    <a:pt x="14" y="128"/>
                    <a:pt x="28" y="142"/>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6" name="Freeform 64"/>
            <p:cNvSpPr>
              <a:spLocks noChangeAspect="1"/>
            </p:cNvSpPr>
            <p:nvPr/>
          </p:nvSpPr>
          <p:spPr bwMode="auto">
            <a:xfrm>
              <a:off x="953" y="1092"/>
              <a:ext cx="1376" cy="2517"/>
            </a:xfrm>
            <a:custGeom>
              <a:avLst/>
              <a:gdLst>
                <a:gd name="T0" fmla="*/ 0 w 7150"/>
                <a:gd name="T1" fmla="*/ 0 h 11142"/>
                <a:gd name="T2" fmla="*/ 0 w 7150"/>
                <a:gd name="T3" fmla="*/ 0 h 11142"/>
                <a:gd name="T4" fmla="*/ 0 w 7150"/>
                <a:gd name="T5" fmla="*/ 0 h 11142"/>
                <a:gd name="T6" fmla="*/ 0 w 7150"/>
                <a:gd name="T7" fmla="*/ 0 h 11142"/>
                <a:gd name="T8" fmla="*/ 0 w 7150"/>
                <a:gd name="T9" fmla="*/ 0 h 11142"/>
                <a:gd name="T10" fmla="*/ 0 w 7150"/>
                <a:gd name="T11" fmla="*/ 0 h 11142"/>
                <a:gd name="T12" fmla="*/ 0 w 7150"/>
                <a:gd name="T13" fmla="*/ 0 h 11142"/>
                <a:gd name="T14" fmla="*/ 0 w 7150"/>
                <a:gd name="T15" fmla="*/ 0 h 11142"/>
                <a:gd name="T16" fmla="*/ 0 w 7150"/>
                <a:gd name="T17" fmla="*/ 0 h 11142"/>
                <a:gd name="T18" fmla="*/ 0 w 7150"/>
                <a:gd name="T19" fmla="*/ 0 h 11142"/>
                <a:gd name="T20" fmla="*/ 0 w 7150"/>
                <a:gd name="T21" fmla="*/ 0 h 11142"/>
                <a:gd name="T22" fmla="*/ 0 w 7150"/>
                <a:gd name="T23" fmla="*/ 0 h 11142"/>
                <a:gd name="T24" fmla="*/ 0 w 7150"/>
                <a:gd name="T25" fmla="*/ 0 h 11142"/>
                <a:gd name="T26" fmla="*/ 0 w 7150"/>
                <a:gd name="T27" fmla="*/ 0 h 11142"/>
                <a:gd name="T28" fmla="*/ 0 w 7150"/>
                <a:gd name="T29" fmla="*/ 0 h 11142"/>
                <a:gd name="T30" fmla="*/ 0 w 7150"/>
                <a:gd name="T31" fmla="*/ 0 h 11142"/>
                <a:gd name="T32" fmla="*/ 0 w 7150"/>
                <a:gd name="T33" fmla="*/ 0 h 11142"/>
                <a:gd name="T34" fmla="*/ 0 w 7150"/>
                <a:gd name="T35" fmla="*/ 0 h 11142"/>
                <a:gd name="T36" fmla="*/ 0 w 7150"/>
                <a:gd name="T37" fmla="*/ 0 h 11142"/>
                <a:gd name="T38" fmla="*/ 0 w 7150"/>
                <a:gd name="T39" fmla="*/ 0 h 11142"/>
                <a:gd name="T40" fmla="*/ 0 w 7150"/>
                <a:gd name="T41" fmla="*/ 0 h 11142"/>
                <a:gd name="T42" fmla="*/ 0 w 7150"/>
                <a:gd name="T43" fmla="*/ 0 h 11142"/>
                <a:gd name="T44" fmla="*/ 0 w 7150"/>
                <a:gd name="T45" fmla="*/ 0 h 11142"/>
                <a:gd name="T46" fmla="*/ 0 w 7150"/>
                <a:gd name="T47" fmla="*/ 0 h 11142"/>
                <a:gd name="T48" fmla="*/ 0 w 7150"/>
                <a:gd name="T49" fmla="*/ 0 h 11142"/>
                <a:gd name="T50" fmla="*/ 0 w 7150"/>
                <a:gd name="T51" fmla="*/ 0 h 11142"/>
                <a:gd name="T52" fmla="*/ 0 w 7150"/>
                <a:gd name="T53" fmla="*/ 0 h 11142"/>
                <a:gd name="T54" fmla="*/ 0 w 7150"/>
                <a:gd name="T55" fmla="*/ 0 h 11142"/>
                <a:gd name="T56" fmla="*/ 0 w 7150"/>
                <a:gd name="T57" fmla="*/ 0 h 11142"/>
                <a:gd name="T58" fmla="*/ 0 w 7150"/>
                <a:gd name="T59" fmla="*/ 0 h 11142"/>
                <a:gd name="T60" fmla="*/ 0 w 7150"/>
                <a:gd name="T61" fmla="*/ 0 h 11142"/>
                <a:gd name="T62" fmla="*/ 0 w 7150"/>
                <a:gd name="T63" fmla="*/ 0 h 11142"/>
                <a:gd name="T64" fmla="*/ 0 w 7150"/>
                <a:gd name="T65" fmla="*/ 0 h 11142"/>
                <a:gd name="T66" fmla="*/ 0 w 7150"/>
                <a:gd name="T67" fmla="*/ 0 h 11142"/>
                <a:gd name="T68" fmla="*/ 0 w 7150"/>
                <a:gd name="T69" fmla="*/ 0 h 11142"/>
                <a:gd name="T70" fmla="*/ 0 w 7150"/>
                <a:gd name="T71" fmla="*/ 0 h 11142"/>
                <a:gd name="T72" fmla="*/ 0 w 7150"/>
                <a:gd name="T73" fmla="*/ 0 h 11142"/>
                <a:gd name="T74" fmla="*/ 0 w 7150"/>
                <a:gd name="T75" fmla="*/ 0 h 11142"/>
                <a:gd name="T76" fmla="*/ 0 w 7150"/>
                <a:gd name="T77" fmla="*/ 0 h 11142"/>
                <a:gd name="T78" fmla="*/ 0 w 7150"/>
                <a:gd name="T79" fmla="*/ 0 h 11142"/>
                <a:gd name="T80" fmla="*/ 0 w 7150"/>
                <a:gd name="T81" fmla="*/ 0 h 11142"/>
                <a:gd name="T82" fmla="*/ 0 w 7150"/>
                <a:gd name="T83" fmla="*/ 0 h 11142"/>
                <a:gd name="T84" fmla="*/ 0 w 7150"/>
                <a:gd name="T85" fmla="*/ 0 h 11142"/>
                <a:gd name="T86" fmla="*/ 0 w 7150"/>
                <a:gd name="T87" fmla="*/ 0 h 11142"/>
                <a:gd name="T88" fmla="*/ 0 w 7150"/>
                <a:gd name="T89" fmla="*/ 0 h 11142"/>
                <a:gd name="T90" fmla="*/ 0 w 7150"/>
                <a:gd name="T91" fmla="*/ 0 h 11142"/>
                <a:gd name="T92" fmla="*/ 0 w 7150"/>
                <a:gd name="T93" fmla="*/ 0 h 11142"/>
                <a:gd name="T94" fmla="*/ 0 w 7150"/>
                <a:gd name="T95" fmla="*/ 0 h 11142"/>
                <a:gd name="T96" fmla="*/ 0 w 7150"/>
                <a:gd name="T97" fmla="*/ 0 h 111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50"/>
                <a:gd name="T148" fmla="*/ 0 h 11142"/>
                <a:gd name="T149" fmla="*/ 7150 w 7150"/>
                <a:gd name="T150" fmla="*/ 11142 h 111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50" h="11142">
                  <a:moveTo>
                    <a:pt x="5936" y="788"/>
                  </a:moveTo>
                  <a:cubicBezTo>
                    <a:pt x="6060" y="871"/>
                    <a:pt x="6239" y="982"/>
                    <a:pt x="6405" y="1134"/>
                  </a:cubicBezTo>
                  <a:cubicBezTo>
                    <a:pt x="6529" y="1272"/>
                    <a:pt x="6529" y="1272"/>
                    <a:pt x="6529" y="1272"/>
                  </a:cubicBezTo>
                  <a:cubicBezTo>
                    <a:pt x="6585" y="1327"/>
                    <a:pt x="6640" y="1396"/>
                    <a:pt x="6681" y="1465"/>
                  </a:cubicBezTo>
                  <a:cubicBezTo>
                    <a:pt x="6792" y="1617"/>
                    <a:pt x="6792" y="1617"/>
                    <a:pt x="6792" y="1617"/>
                  </a:cubicBezTo>
                  <a:cubicBezTo>
                    <a:pt x="6819" y="1673"/>
                    <a:pt x="6861" y="1742"/>
                    <a:pt x="6888" y="1811"/>
                  </a:cubicBezTo>
                  <a:cubicBezTo>
                    <a:pt x="6957" y="1977"/>
                    <a:pt x="6957" y="1977"/>
                    <a:pt x="6957" y="1977"/>
                  </a:cubicBezTo>
                  <a:cubicBezTo>
                    <a:pt x="6971" y="2032"/>
                    <a:pt x="6999" y="2115"/>
                    <a:pt x="7026" y="2170"/>
                  </a:cubicBezTo>
                  <a:cubicBezTo>
                    <a:pt x="7068" y="2350"/>
                    <a:pt x="7068" y="2350"/>
                    <a:pt x="7068" y="2350"/>
                  </a:cubicBezTo>
                  <a:cubicBezTo>
                    <a:pt x="7068" y="2405"/>
                    <a:pt x="7081" y="2488"/>
                    <a:pt x="7095" y="2544"/>
                  </a:cubicBezTo>
                  <a:cubicBezTo>
                    <a:pt x="7109" y="2737"/>
                    <a:pt x="7109" y="2737"/>
                    <a:pt x="7109" y="2737"/>
                  </a:cubicBezTo>
                  <a:cubicBezTo>
                    <a:pt x="7109" y="2792"/>
                    <a:pt x="7123" y="2875"/>
                    <a:pt x="7123" y="2931"/>
                  </a:cubicBezTo>
                  <a:cubicBezTo>
                    <a:pt x="7123" y="3138"/>
                    <a:pt x="7123" y="3138"/>
                    <a:pt x="7123" y="3138"/>
                  </a:cubicBezTo>
                  <a:cubicBezTo>
                    <a:pt x="7123" y="3193"/>
                    <a:pt x="7123" y="3276"/>
                    <a:pt x="7109" y="3332"/>
                  </a:cubicBezTo>
                  <a:cubicBezTo>
                    <a:pt x="7109" y="3553"/>
                    <a:pt x="7109" y="3553"/>
                    <a:pt x="7109" y="3553"/>
                  </a:cubicBezTo>
                  <a:cubicBezTo>
                    <a:pt x="7109" y="3608"/>
                    <a:pt x="7109" y="3691"/>
                    <a:pt x="7109" y="3760"/>
                  </a:cubicBezTo>
                  <a:cubicBezTo>
                    <a:pt x="7109" y="3981"/>
                    <a:pt x="7109" y="3981"/>
                    <a:pt x="7109" y="3981"/>
                  </a:cubicBezTo>
                  <a:cubicBezTo>
                    <a:pt x="7109" y="4050"/>
                    <a:pt x="7109" y="4133"/>
                    <a:pt x="7095" y="4202"/>
                  </a:cubicBezTo>
                  <a:cubicBezTo>
                    <a:pt x="7095" y="4424"/>
                    <a:pt x="7095" y="4424"/>
                    <a:pt x="7095" y="4424"/>
                  </a:cubicBezTo>
                  <a:cubicBezTo>
                    <a:pt x="7095" y="4493"/>
                    <a:pt x="7095" y="4590"/>
                    <a:pt x="7081" y="4659"/>
                  </a:cubicBezTo>
                  <a:cubicBezTo>
                    <a:pt x="7081" y="4894"/>
                    <a:pt x="7081" y="4894"/>
                    <a:pt x="7081" y="4894"/>
                  </a:cubicBezTo>
                  <a:cubicBezTo>
                    <a:pt x="7068" y="4963"/>
                    <a:pt x="7068" y="5060"/>
                    <a:pt x="7068" y="5129"/>
                  </a:cubicBezTo>
                  <a:cubicBezTo>
                    <a:pt x="7054" y="5364"/>
                    <a:pt x="7054" y="5364"/>
                    <a:pt x="7054" y="5364"/>
                  </a:cubicBezTo>
                  <a:cubicBezTo>
                    <a:pt x="7054" y="5447"/>
                    <a:pt x="7040" y="5543"/>
                    <a:pt x="7040" y="5612"/>
                  </a:cubicBezTo>
                  <a:cubicBezTo>
                    <a:pt x="7026" y="5875"/>
                    <a:pt x="7026" y="5875"/>
                    <a:pt x="7026" y="5875"/>
                  </a:cubicBezTo>
                  <a:cubicBezTo>
                    <a:pt x="7012" y="5944"/>
                    <a:pt x="7012" y="6055"/>
                    <a:pt x="6999" y="6124"/>
                  </a:cubicBezTo>
                  <a:cubicBezTo>
                    <a:pt x="6985" y="6387"/>
                    <a:pt x="6985" y="6387"/>
                    <a:pt x="6985" y="6387"/>
                  </a:cubicBezTo>
                  <a:cubicBezTo>
                    <a:pt x="6971" y="6469"/>
                    <a:pt x="6957" y="6580"/>
                    <a:pt x="6957" y="6663"/>
                  </a:cubicBezTo>
                  <a:cubicBezTo>
                    <a:pt x="6930" y="6926"/>
                    <a:pt x="6930" y="6926"/>
                    <a:pt x="6930" y="6926"/>
                  </a:cubicBezTo>
                  <a:cubicBezTo>
                    <a:pt x="6916" y="7009"/>
                    <a:pt x="6902" y="7119"/>
                    <a:pt x="6902" y="7202"/>
                  </a:cubicBezTo>
                  <a:cubicBezTo>
                    <a:pt x="6861" y="7492"/>
                    <a:pt x="6861" y="7492"/>
                    <a:pt x="6861" y="7492"/>
                  </a:cubicBezTo>
                  <a:cubicBezTo>
                    <a:pt x="6847" y="7575"/>
                    <a:pt x="6833" y="7700"/>
                    <a:pt x="6833" y="7783"/>
                  </a:cubicBezTo>
                  <a:cubicBezTo>
                    <a:pt x="6805" y="7990"/>
                    <a:pt x="6805" y="7990"/>
                    <a:pt x="6805" y="7990"/>
                  </a:cubicBezTo>
                  <a:cubicBezTo>
                    <a:pt x="6792" y="8142"/>
                    <a:pt x="6792" y="8142"/>
                    <a:pt x="6792" y="8142"/>
                  </a:cubicBezTo>
                  <a:cubicBezTo>
                    <a:pt x="6792" y="8363"/>
                    <a:pt x="6792" y="8363"/>
                    <a:pt x="6792" y="8363"/>
                  </a:cubicBezTo>
                  <a:cubicBezTo>
                    <a:pt x="6778" y="8419"/>
                    <a:pt x="6778" y="8515"/>
                    <a:pt x="6778" y="8571"/>
                  </a:cubicBezTo>
                  <a:cubicBezTo>
                    <a:pt x="6778" y="8792"/>
                    <a:pt x="6778" y="8792"/>
                    <a:pt x="6778" y="8792"/>
                  </a:cubicBezTo>
                  <a:cubicBezTo>
                    <a:pt x="6764" y="8861"/>
                    <a:pt x="6764" y="8958"/>
                    <a:pt x="6750" y="9013"/>
                  </a:cubicBezTo>
                  <a:cubicBezTo>
                    <a:pt x="6736" y="9234"/>
                    <a:pt x="6736" y="9234"/>
                    <a:pt x="6736" y="9234"/>
                  </a:cubicBezTo>
                  <a:cubicBezTo>
                    <a:pt x="6723" y="9303"/>
                    <a:pt x="6709" y="9386"/>
                    <a:pt x="6695" y="9455"/>
                  </a:cubicBezTo>
                  <a:cubicBezTo>
                    <a:pt x="6640" y="9663"/>
                    <a:pt x="6640" y="9663"/>
                    <a:pt x="6640" y="9663"/>
                  </a:cubicBezTo>
                  <a:cubicBezTo>
                    <a:pt x="6612" y="9732"/>
                    <a:pt x="6571" y="9815"/>
                    <a:pt x="6543" y="9884"/>
                  </a:cubicBezTo>
                  <a:cubicBezTo>
                    <a:pt x="6447" y="10064"/>
                    <a:pt x="6447" y="10064"/>
                    <a:pt x="6447" y="10064"/>
                  </a:cubicBezTo>
                  <a:cubicBezTo>
                    <a:pt x="6377" y="10133"/>
                    <a:pt x="6295" y="10243"/>
                    <a:pt x="6239" y="10312"/>
                  </a:cubicBezTo>
                  <a:cubicBezTo>
                    <a:pt x="6101" y="10437"/>
                    <a:pt x="6101" y="10437"/>
                    <a:pt x="6101" y="10437"/>
                  </a:cubicBezTo>
                  <a:cubicBezTo>
                    <a:pt x="5922" y="10575"/>
                    <a:pt x="5881" y="10603"/>
                    <a:pt x="5660" y="10713"/>
                  </a:cubicBezTo>
                  <a:cubicBezTo>
                    <a:pt x="5522" y="10782"/>
                    <a:pt x="5522" y="10782"/>
                    <a:pt x="5522" y="10782"/>
                  </a:cubicBezTo>
                  <a:cubicBezTo>
                    <a:pt x="5177" y="10921"/>
                    <a:pt x="4901" y="11004"/>
                    <a:pt x="4376" y="11087"/>
                  </a:cubicBezTo>
                  <a:cubicBezTo>
                    <a:pt x="4224" y="11100"/>
                    <a:pt x="4224" y="11100"/>
                    <a:pt x="4224" y="11100"/>
                  </a:cubicBezTo>
                  <a:cubicBezTo>
                    <a:pt x="4183" y="11100"/>
                    <a:pt x="4114" y="11114"/>
                    <a:pt x="4072" y="11114"/>
                  </a:cubicBezTo>
                  <a:cubicBezTo>
                    <a:pt x="3921" y="11128"/>
                    <a:pt x="3921" y="11128"/>
                    <a:pt x="3921" y="11128"/>
                  </a:cubicBezTo>
                  <a:cubicBezTo>
                    <a:pt x="3879" y="11128"/>
                    <a:pt x="3824" y="11128"/>
                    <a:pt x="3783" y="11128"/>
                  </a:cubicBezTo>
                  <a:cubicBezTo>
                    <a:pt x="3644" y="11128"/>
                    <a:pt x="3644" y="11128"/>
                    <a:pt x="3644" y="11128"/>
                  </a:cubicBezTo>
                  <a:cubicBezTo>
                    <a:pt x="3603" y="11128"/>
                    <a:pt x="3548" y="11142"/>
                    <a:pt x="3506" y="11142"/>
                  </a:cubicBezTo>
                  <a:cubicBezTo>
                    <a:pt x="3368" y="11128"/>
                    <a:pt x="3368" y="11128"/>
                    <a:pt x="3368" y="11128"/>
                  </a:cubicBezTo>
                  <a:cubicBezTo>
                    <a:pt x="3327" y="11128"/>
                    <a:pt x="3272" y="11128"/>
                    <a:pt x="3230" y="11128"/>
                  </a:cubicBezTo>
                  <a:cubicBezTo>
                    <a:pt x="3092" y="11114"/>
                    <a:pt x="3092" y="11114"/>
                    <a:pt x="3092" y="11114"/>
                  </a:cubicBezTo>
                  <a:cubicBezTo>
                    <a:pt x="3051" y="11114"/>
                    <a:pt x="2996" y="11114"/>
                    <a:pt x="2954" y="11100"/>
                  </a:cubicBezTo>
                  <a:cubicBezTo>
                    <a:pt x="2802" y="11087"/>
                    <a:pt x="2802" y="11087"/>
                    <a:pt x="2802" y="11087"/>
                  </a:cubicBezTo>
                  <a:cubicBezTo>
                    <a:pt x="2761" y="11087"/>
                    <a:pt x="2706" y="11073"/>
                    <a:pt x="2664" y="11073"/>
                  </a:cubicBezTo>
                  <a:cubicBezTo>
                    <a:pt x="2513" y="11045"/>
                    <a:pt x="2513" y="11045"/>
                    <a:pt x="2513" y="11045"/>
                  </a:cubicBezTo>
                  <a:cubicBezTo>
                    <a:pt x="2471" y="11045"/>
                    <a:pt x="2402" y="11031"/>
                    <a:pt x="2361" y="11017"/>
                  </a:cubicBezTo>
                  <a:cubicBezTo>
                    <a:pt x="2209" y="10976"/>
                    <a:pt x="2209" y="10976"/>
                    <a:pt x="2209" y="10976"/>
                  </a:cubicBezTo>
                  <a:cubicBezTo>
                    <a:pt x="2154" y="10962"/>
                    <a:pt x="2085" y="10948"/>
                    <a:pt x="2043" y="10934"/>
                  </a:cubicBezTo>
                  <a:cubicBezTo>
                    <a:pt x="1864" y="10893"/>
                    <a:pt x="1864" y="10893"/>
                    <a:pt x="1864" y="10893"/>
                  </a:cubicBezTo>
                  <a:cubicBezTo>
                    <a:pt x="1809" y="10865"/>
                    <a:pt x="1740" y="10838"/>
                    <a:pt x="1684" y="10824"/>
                  </a:cubicBezTo>
                  <a:cubicBezTo>
                    <a:pt x="1505" y="10741"/>
                    <a:pt x="1505" y="10741"/>
                    <a:pt x="1505" y="10741"/>
                  </a:cubicBezTo>
                  <a:cubicBezTo>
                    <a:pt x="1450" y="10713"/>
                    <a:pt x="1367" y="10672"/>
                    <a:pt x="1312" y="10644"/>
                  </a:cubicBezTo>
                  <a:cubicBezTo>
                    <a:pt x="1132" y="10534"/>
                    <a:pt x="1132" y="10534"/>
                    <a:pt x="1132" y="10534"/>
                  </a:cubicBezTo>
                  <a:cubicBezTo>
                    <a:pt x="925" y="10382"/>
                    <a:pt x="911" y="10354"/>
                    <a:pt x="787" y="10229"/>
                  </a:cubicBezTo>
                  <a:cubicBezTo>
                    <a:pt x="663" y="10077"/>
                    <a:pt x="663" y="10077"/>
                    <a:pt x="663" y="10077"/>
                  </a:cubicBezTo>
                  <a:cubicBezTo>
                    <a:pt x="622" y="9994"/>
                    <a:pt x="553" y="9884"/>
                    <a:pt x="525" y="9815"/>
                  </a:cubicBezTo>
                  <a:cubicBezTo>
                    <a:pt x="442" y="9621"/>
                    <a:pt x="442" y="9621"/>
                    <a:pt x="442" y="9621"/>
                  </a:cubicBezTo>
                  <a:cubicBezTo>
                    <a:pt x="428" y="9538"/>
                    <a:pt x="401" y="9442"/>
                    <a:pt x="387" y="9372"/>
                  </a:cubicBezTo>
                  <a:cubicBezTo>
                    <a:pt x="359" y="9165"/>
                    <a:pt x="359" y="9165"/>
                    <a:pt x="359" y="9165"/>
                  </a:cubicBezTo>
                  <a:cubicBezTo>
                    <a:pt x="346" y="9096"/>
                    <a:pt x="332" y="8999"/>
                    <a:pt x="332" y="8930"/>
                  </a:cubicBezTo>
                  <a:cubicBezTo>
                    <a:pt x="318" y="8723"/>
                    <a:pt x="318" y="8723"/>
                    <a:pt x="318" y="8723"/>
                  </a:cubicBezTo>
                  <a:cubicBezTo>
                    <a:pt x="318" y="8654"/>
                    <a:pt x="318" y="8557"/>
                    <a:pt x="318" y="8502"/>
                  </a:cubicBezTo>
                  <a:cubicBezTo>
                    <a:pt x="304" y="8280"/>
                    <a:pt x="304" y="8280"/>
                    <a:pt x="304" y="8280"/>
                  </a:cubicBezTo>
                  <a:cubicBezTo>
                    <a:pt x="304" y="8211"/>
                    <a:pt x="304" y="8128"/>
                    <a:pt x="304" y="8059"/>
                  </a:cubicBezTo>
                  <a:cubicBezTo>
                    <a:pt x="277" y="7852"/>
                    <a:pt x="277" y="7852"/>
                    <a:pt x="277" y="7852"/>
                  </a:cubicBezTo>
                  <a:cubicBezTo>
                    <a:pt x="277" y="7769"/>
                    <a:pt x="277" y="7769"/>
                    <a:pt x="277" y="7769"/>
                  </a:cubicBezTo>
                  <a:cubicBezTo>
                    <a:pt x="235" y="7479"/>
                    <a:pt x="235" y="7479"/>
                    <a:pt x="235" y="7479"/>
                  </a:cubicBezTo>
                  <a:cubicBezTo>
                    <a:pt x="235" y="7396"/>
                    <a:pt x="221" y="7285"/>
                    <a:pt x="208" y="7202"/>
                  </a:cubicBezTo>
                  <a:cubicBezTo>
                    <a:pt x="180" y="6926"/>
                    <a:pt x="180" y="6926"/>
                    <a:pt x="180" y="6926"/>
                  </a:cubicBezTo>
                  <a:cubicBezTo>
                    <a:pt x="166" y="6843"/>
                    <a:pt x="152" y="6732"/>
                    <a:pt x="152" y="6649"/>
                  </a:cubicBezTo>
                  <a:cubicBezTo>
                    <a:pt x="125" y="6373"/>
                    <a:pt x="125" y="6373"/>
                    <a:pt x="125" y="6373"/>
                  </a:cubicBezTo>
                  <a:cubicBezTo>
                    <a:pt x="125" y="6304"/>
                    <a:pt x="111" y="6193"/>
                    <a:pt x="111" y="6110"/>
                  </a:cubicBezTo>
                  <a:cubicBezTo>
                    <a:pt x="83" y="5861"/>
                    <a:pt x="83" y="5861"/>
                    <a:pt x="83" y="5861"/>
                  </a:cubicBezTo>
                  <a:cubicBezTo>
                    <a:pt x="83" y="5778"/>
                    <a:pt x="69" y="5682"/>
                    <a:pt x="69" y="5612"/>
                  </a:cubicBezTo>
                  <a:cubicBezTo>
                    <a:pt x="56" y="5364"/>
                    <a:pt x="56" y="5364"/>
                    <a:pt x="56" y="5364"/>
                  </a:cubicBezTo>
                  <a:cubicBezTo>
                    <a:pt x="56" y="5281"/>
                    <a:pt x="42" y="5184"/>
                    <a:pt x="42" y="5115"/>
                  </a:cubicBezTo>
                  <a:cubicBezTo>
                    <a:pt x="28" y="4880"/>
                    <a:pt x="28" y="4880"/>
                    <a:pt x="28" y="4880"/>
                  </a:cubicBezTo>
                  <a:cubicBezTo>
                    <a:pt x="28" y="4811"/>
                    <a:pt x="28" y="4714"/>
                    <a:pt x="28" y="4645"/>
                  </a:cubicBezTo>
                  <a:cubicBezTo>
                    <a:pt x="14" y="4410"/>
                    <a:pt x="14" y="4410"/>
                    <a:pt x="14" y="4410"/>
                  </a:cubicBezTo>
                  <a:cubicBezTo>
                    <a:pt x="14" y="4341"/>
                    <a:pt x="14" y="4258"/>
                    <a:pt x="14" y="4189"/>
                  </a:cubicBezTo>
                  <a:cubicBezTo>
                    <a:pt x="0" y="3967"/>
                    <a:pt x="0" y="3967"/>
                    <a:pt x="0" y="3967"/>
                  </a:cubicBezTo>
                  <a:cubicBezTo>
                    <a:pt x="0" y="3898"/>
                    <a:pt x="0" y="3815"/>
                    <a:pt x="0" y="3746"/>
                  </a:cubicBezTo>
                  <a:cubicBezTo>
                    <a:pt x="0" y="3539"/>
                    <a:pt x="0" y="3539"/>
                    <a:pt x="0" y="3539"/>
                  </a:cubicBezTo>
                  <a:cubicBezTo>
                    <a:pt x="0" y="3470"/>
                    <a:pt x="0" y="3387"/>
                    <a:pt x="0" y="3332"/>
                  </a:cubicBezTo>
                  <a:cubicBezTo>
                    <a:pt x="0" y="3124"/>
                    <a:pt x="0" y="3124"/>
                    <a:pt x="0" y="3124"/>
                  </a:cubicBezTo>
                  <a:cubicBezTo>
                    <a:pt x="0" y="3055"/>
                    <a:pt x="0" y="2986"/>
                    <a:pt x="0" y="2917"/>
                  </a:cubicBezTo>
                  <a:cubicBezTo>
                    <a:pt x="0" y="2737"/>
                    <a:pt x="0" y="2737"/>
                    <a:pt x="0" y="2737"/>
                  </a:cubicBezTo>
                  <a:cubicBezTo>
                    <a:pt x="14" y="2668"/>
                    <a:pt x="14" y="2599"/>
                    <a:pt x="28" y="2530"/>
                  </a:cubicBezTo>
                  <a:cubicBezTo>
                    <a:pt x="56" y="2350"/>
                    <a:pt x="56" y="2350"/>
                    <a:pt x="56" y="2350"/>
                  </a:cubicBezTo>
                  <a:cubicBezTo>
                    <a:pt x="69" y="2295"/>
                    <a:pt x="83" y="2212"/>
                    <a:pt x="97" y="2157"/>
                  </a:cubicBezTo>
                  <a:cubicBezTo>
                    <a:pt x="152" y="1977"/>
                    <a:pt x="152" y="1977"/>
                    <a:pt x="152" y="1977"/>
                  </a:cubicBezTo>
                  <a:cubicBezTo>
                    <a:pt x="180" y="1922"/>
                    <a:pt x="208" y="1852"/>
                    <a:pt x="235" y="1797"/>
                  </a:cubicBezTo>
                  <a:cubicBezTo>
                    <a:pt x="318" y="1631"/>
                    <a:pt x="318" y="1631"/>
                    <a:pt x="318" y="1631"/>
                  </a:cubicBezTo>
                  <a:cubicBezTo>
                    <a:pt x="359" y="1576"/>
                    <a:pt x="401" y="1507"/>
                    <a:pt x="442" y="1452"/>
                  </a:cubicBezTo>
                  <a:cubicBezTo>
                    <a:pt x="553" y="1300"/>
                    <a:pt x="553" y="1300"/>
                    <a:pt x="553" y="1300"/>
                  </a:cubicBezTo>
                  <a:cubicBezTo>
                    <a:pt x="608" y="1244"/>
                    <a:pt x="677" y="1175"/>
                    <a:pt x="732" y="1120"/>
                  </a:cubicBezTo>
                  <a:cubicBezTo>
                    <a:pt x="870" y="995"/>
                    <a:pt x="870" y="995"/>
                    <a:pt x="870" y="995"/>
                  </a:cubicBezTo>
                  <a:cubicBezTo>
                    <a:pt x="953" y="940"/>
                    <a:pt x="1050" y="871"/>
                    <a:pt x="1146" y="816"/>
                  </a:cubicBezTo>
                  <a:cubicBezTo>
                    <a:pt x="1298" y="733"/>
                    <a:pt x="1298" y="733"/>
                    <a:pt x="1298" y="733"/>
                  </a:cubicBezTo>
                  <a:cubicBezTo>
                    <a:pt x="1408" y="677"/>
                    <a:pt x="1588" y="595"/>
                    <a:pt x="1795" y="525"/>
                  </a:cubicBezTo>
                  <a:cubicBezTo>
                    <a:pt x="1947" y="484"/>
                    <a:pt x="1947" y="484"/>
                    <a:pt x="1947" y="484"/>
                  </a:cubicBezTo>
                  <a:cubicBezTo>
                    <a:pt x="2181" y="415"/>
                    <a:pt x="2347" y="373"/>
                    <a:pt x="2651" y="332"/>
                  </a:cubicBezTo>
                  <a:cubicBezTo>
                    <a:pt x="2816" y="318"/>
                    <a:pt x="2816" y="318"/>
                    <a:pt x="2816" y="318"/>
                  </a:cubicBezTo>
                  <a:cubicBezTo>
                    <a:pt x="2872" y="304"/>
                    <a:pt x="2941" y="304"/>
                    <a:pt x="2982" y="304"/>
                  </a:cubicBezTo>
                  <a:cubicBezTo>
                    <a:pt x="3134" y="290"/>
                    <a:pt x="3134" y="290"/>
                    <a:pt x="3134" y="290"/>
                  </a:cubicBezTo>
                  <a:cubicBezTo>
                    <a:pt x="3189" y="290"/>
                    <a:pt x="3244" y="277"/>
                    <a:pt x="3299" y="277"/>
                  </a:cubicBezTo>
                  <a:cubicBezTo>
                    <a:pt x="3451" y="277"/>
                    <a:pt x="3451" y="277"/>
                    <a:pt x="3451" y="277"/>
                  </a:cubicBezTo>
                  <a:cubicBezTo>
                    <a:pt x="3493" y="277"/>
                    <a:pt x="3562" y="277"/>
                    <a:pt x="3603" y="277"/>
                  </a:cubicBezTo>
                  <a:cubicBezTo>
                    <a:pt x="3755" y="277"/>
                    <a:pt x="3755" y="277"/>
                    <a:pt x="3755" y="277"/>
                  </a:cubicBezTo>
                  <a:cubicBezTo>
                    <a:pt x="3810" y="277"/>
                    <a:pt x="3865" y="277"/>
                    <a:pt x="3907" y="290"/>
                  </a:cubicBezTo>
                  <a:cubicBezTo>
                    <a:pt x="4059" y="290"/>
                    <a:pt x="4059" y="290"/>
                    <a:pt x="4059" y="290"/>
                  </a:cubicBezTo>
                  <a:cubicBezTo>
                    <a:pt x="4114" y="304"/>
                    <a:pt x="4169" y="304"/>
                    <a:pt x="4210" y="304"/>
                  </a:cubicBezTo>
                  <a:cubicBezTo>
                    <a:pt x="4362" y="318"/>
                    <a:pt x="4362" y="318"/>
                    <a:pt x="4362" y="318"/>
                  </a:cubicBezTo>
                  <a:cubicBezTo>
                    <a:pt x="4417" y="332"/>
                    <a:pt x="4473" y="332"/>
                    <a:pt x="4528" y="346"/>
                  </a:cubicBezTo>
                  <a:cubicBezTo>
                    <a:pt x="4680" y="373"/>
                    <a:pt x="4680" y="373"/>
                    <a:pt x="4680" y="373"/>
                  </a:cubicBezTo>
                  <a:cubicBezTo>
                    <a:pt x="4721" y="373"/>
                    <a:pt x="4790" y="387"/>
                    <a:pt x="4845" y="401"/>
                  </a:cubicBezTo>
                  <a:cubicBezTo>
                    <a:pt x="4997" y="442"/>
                    <a:pt x="4997" y="442"/>
                    <a:pt x="4997" y="442"/>
                  </a:cubicBezTo>
                  <a:cubicBezTo>
                    <a:pt x="5052" y="456"/>
                    <a:pt x="5121" y="470"/>
                    <a:pt x="5177" y="484"/>
                  </a:cubicBezTo>
                  <a:cubicBezTo>
                    <a:pt x="5342" y="539"/>
                    <a:pt x="5342" y="539"/>
                    <a:pt x="5342" y="539"/>
                  </a:cubicBezTo>
                  <a:cubicBezTo>
                    <a:pt x="5397" y="553"/>
                    <a:pt x="5480" y="581"/>
                    <a:pt x="5536" y="608"/>
                  </a:cubicBezTo>
                  <a:cubicBezTo>
                    <a:pt x="5701" y="677"/>
                    <a:pt x="5701" y="677"/>
                    <a:pt x="5701" y="677"/>
                  </a:cubicBezTo>
                  <a:cubicBezTo>
                    <a:pt x="5770" y="705"/>
                    <a:pt x="5867" y="760"/>
                    <a:pt x="5936" y="788"/>
                  </a:cubicBezTo>
                  <a:cubicBezTo>
                    <a:pt x="5825" y="733"/>
                    <a:pt x="5701" y="677"/>
                    <a:pt x="5563" y="636"/>
                  </a:cubicBezTo>
                  <a:cubicBezTo>
                    <a:pt x="5508" y="622"/>
                    <a:pt x="5425" y="595"/>
                    <a:pt x="5370" y="581"/>
                  </a:cubicBezTo>
                  <a:cubicBezTo>
                    <a:pt x="3120" y="0"/>
                    <a:pt x="442" y="912"/>
                    <a:pt x="1657" y="3055"/>
                  </a:cubicBezTo>
                  <a:cubicBezTo>
                    <a:pt x="2140" y="3926"/>
                    <a:pt x="2140" y="3926"/>
                    <a:pt x="2388" y="6193"/>
                  </a:cubicBezTo>
                  <a:cubicBezTo>
                    <a:pt x="2457" y="6829"/>
                    <a:pt x="2554" y="7451"/>
                    <a:pt x="2609" y="8073"/>
                  </a:cubicBezTo>
                  <a:cubicBezTo>
                    <a:pt x="2664" y="8640"/>
                    <a:pt x="2057" y="9179"/>
                    <a:pt x="2540" y="9773"/>
                  </a:cubicBezTo>
                  <a:cubicBezTo>
                    <a:pt x="3493" y="10934"/>
                    <a:pt x="6322" y="10755"/>
                    <a:pt x="6654" y="9165"/>
                  </a:cubicBezTo>
                  <a:cubicBezTo>
                    <a:pt x="6750" y="8667"/>
                    <a:pt x="7150" y="3166"/>
                    <a:pt x="7068" y="2502"/>
                  </a:cubicBezTo>
                  <a:cubicBezTo>
                    <a:pt x="6930" y="1355"/>
                    <a:pt x="6170" y="857"/>
                    <a:pt x="5563" y="636"/>
                  </a:cubicBezTo>
                  <a:cubicBezTo>
                    <a:pt x="5701" y="677"/>
                    <a:pt x="5825" y="733"/>
                    <a:pt x="5936" y="788"/>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7" name="Freeform 65"/>
            <p:cNvSpPr>
              <a:spLocks noChangeAspect="1"/>
            </p:cNvSpPr>
            <p:nvPr/>
          </p:nvSpPr>
          <p:spPr bwMode="auto">
            <a:xfrm>
              <a:off x="953" y="1062"/>
              <a:ext cx="1416" cy="2547"/>
            </a:xfrm>
            <a:custGeom>
              <a:avLst/>
              <a:gdLst>
                <a:gd name="T0" fmla="*/ 0 w 7359"/>
                <a:gd name="T1" fmla="*/ 0 h 11275"/>
                <a:gd name="T2" fmla="*/ 0 w 7359"/>
                <a:gd name="T3" fmla="*/ 0 h 11275"/>
                <a:gd name="T4" fmla="*/ 0 w 7359"/>
                <a:gd name="T5" fmla="*/ 0 h 11275"/>
                <a:gd name="T6" fmla="*/ 0 w 7359"/>
                <a:gd name="T7" fmla="*/ 0 h 11275"/>
                <a:gd name="T8" fmla="*/ 0 w 7359"/>
                <a:gd name="T9" fmla="*/ 0 h 11275"/>
                <a:gd name="T10" fmla="*/ 0 w 7359"/>
                <a:gd name="T11" fmla="*/ 0 h 11275"/>
                <a:gd name="T12" fmla="*/ 0 w 7359"/>
                <a:gd name="T13" fmla="*/ 0 h 11275"/>
                <a:gd name="T14" fmla="*/ 0 w 7359"/>
                <a:gd name="T15" fmla="*/ 0 h 11275"/>
                <a:gd name="T16" fmla="*/ 0 w 7359"/>
                <a:gd name="T17" fmla="*/ 0 h 11275"/>
                <a:gd name="T18" fmla="*/ 0 w 7359"/>
                <a:gd name="T19" fmla="*/ 0 h 11275"/>
                <a:gd name="T20" fmla="*/ 0 w 7359"/>
                <a:gd name="T21" fmla="*/ 0 h 11275"/>
                <a:gd name="T22" fmla="*/ 0 w 7359"/>
                <a:gd name="T23" fmla="*/ 0 h 11275"/>
                <a:gd name="T24" fmla="*/ 0 w 7359"/>
                <a:gd name="T25" fmla="*/ 0 h 11275"/>
                <a:gd name="T26" fmla="*/ 0 w 7359"/>
                <a:gd name="T27" fmla="*/ 0 h 11275"/>
                <a:gd name="T28" fmla="*/ 0 w 7359"/>
                <a:gd name="T29" fmla="*/ 0 h 11275"/>
                <a:gd name="T30" fmla="*/ 0 w 7359"/>
                <a:gd name="T31" fmla="*/ 0 h 11275"/>
                <a:gd name="T32" fmla="*/ 0 w 7359"/>
                <a:gd name="T33" fmla="*/ 0 h 11275"/>
                <a:gd name="T34" fmla="*/ 0 w 7359"/>
                <a:gd name="T35" fmla="*/ 0 h 11275"/>
                <a:gd name="T36" fmla="*/ 0 w 7359"/>
                <a:gd name="T37" fmla="*/ 0 h 11275"/>
                <a:gd name="T38" fmla="*/ 0 w 7359"/>
                <a:gd name="T39" fmla="*/ 0 h 11275"/>
                <a:gd name="T40" fmla="*/ 0 w 7359"/>
                <a:gd name="T41" fmla="*/ 0 h 11275"/>
                <a:gd name="T42" fmla="*/ 0 w 7359"/>
                <a:gd name="T43" fmla="*/ 0 h 11275"/>
                <a:gd name="T44" fmla="*/ 0 w 7359"/>
                <a:gd name="T45" fmla="*/ 0 h 11275"/>
                <a:gd name="T46" fmla="*/ 0 w 7359"/>
                <a:gd name="T47" fmla="*/ 0 h 11275"/>
                <a:gd name="T48" fmla="*/ 0 w 7359"/>
                <a:gd name="T49" fmla="*/ 0 h 11275"/>
                <a:gd name="T50" fmla="*/ 0 w 7359"/>
                <a:gd name="T51" fmla="*/ 0 h 11275"/>
                <a:gd name="T52" fmla="*/ 0 w 7359"/>
                <a:gd name="T53" fmla="*/ 0 h 11275"/>
                <a:gd name="T54" fmla="*/ 0 w 7359"/>
                <a:gd name="T55" fmla="*/ 0 h 11275"/>
                <a:gd name="T56" fmla="*/ 0 w 7359"/>
                <a:gd name="T57" fmla="*/ 0 h 11275"/>
                <a:gd name="T58" fmla="*/ 0 w 7359"/>
                <a:gd name="T59" fmla="*/ 0 h 11275"/>
                <a:gd name="T60" fmla="*/ 0 w 7359"/>
                <a:gd name="T61" fmla="*/ 0 h 11275"/>
                <a:gd name="T62" fmla="*/ 0 w 7359"/>
                <a:gd name="T63" fmla="*/ 0 h 11275"/>
                <a:gd name="T64" fmla="*/ 0 w 7359"/>
                <a:gd name="T65" fmla="*/ 0 h 11275"/>
                <a:gd name="T66" fmla="*/ 0 w 7359"/>
                <a:gd name="T67" fmla="*/ 0 h 11275"/>
                <a:gd name="T68" fmla="*/ 0 w 7359"/>
                <a:gd name="T69" fmla="*/ 0 h 11275"/>
                <a:gd name="T70" fmla="*/ 0 w 7359"/>
                <a:gd name="T71" fmla="*/ 0 h 11275"/>
                <a:gd name="T72" fmla="*/ 0 w 7359"/>
                <a:gd name="T73" fmla="*/ 0 h 11275"/>
                <a:gd name="T74" fmla="*/ 0 w 7359"/>
                <a:gd name="T75" fmla="*/ 0 h 11275"/>
                <a:gd name="T76" fmla="*/ 0 w 7359"/>
                <a:gd name="T77" fmla="*/ 0 h 11275"/>
                <a:gd name="T78" fmla="*/ 0 w 7359"/>
                <a:gd name="T79" fmla="*/ 0 h 11275"/>
                <a:gd name="T80" fmla="*/ 0 w 7359"/>
                <a:gd name="T81" fmla="*/ 0 h 11275"/>
                <a:gd name="T82" fmla="*/ 0 w 7359"/>
                <a:gd name="T83" fmla="*/ 0 h 11275"/>
                <a:gd name="T84" fmla="*/ 0 w 7359"/>
                <a:gd name="T85" fmla="*/ 0 h 11275"/>
                <a:gd name="T86" fmla="*/ 0 w 7359"/>
                <a:gd name="T87" fmla="*/ 0 h 11275"/>
                <a:gd name="T88" fmla="*/ 0 w 7359"/>
                <a:gd name="T89" fmla="*/ 0 h 11275"/>
                <a:gd name="T90" fmla="*/ 0 w 7359"/>
                <a:gd name="T91" fmla="*/ 0 h 112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359"/>
                <a:gd name="T139" fmla="*/ 0 h 11275"/>
                <a:gd name="T140" fmla="*/ 7359 w 7359"/>
                <a:gd name="T141" fmla="*/ 11275 h 112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359" h="11275">
                  <a:moveTo>
                    <a:pt x="7027" y="2307"/>
                  </a:moveTo>
                  <a:cubicBezTo>
                    <a:pt x="7083" y="2542"/>
                    <a:pt x="7083" y="2542"/>
                    <a:pt x="7096" y="2680"/>
                  </a:cubicBezTo>
                  <a:cubicBezTo>
                    <a:pt x="7110" y="2874"/>
                    <a:pt x="7110" y="2874"/>
                    <a:pt x="7110" y="2874"/>
                  </a:cubicBezTo>
                  <a:cubicBezTo>
                    <a:pt x="7110" y="2929"/>
                    <a:pt x="7124" y="3012"/>
                    <a:pt x="7124" y="3067"/>
                  </a:cubicBezTo>
                  <a:cubicBezTo>
                    <a:pt x="7124" y="3275"/>
                    <a:pt x="7124" y="3275"/>
                    <a:pt x="7124" y="3275"/>
                  </a:cubicBezTo>
                  <a:cubicBezTo>
                    <a:pt x="7124" y="3330"/>
                    <a:pt x="7124" y="3413"/>
                    <a:pt x="7110" y="3468"/>
                  </a:cubicBezTo>
                  <a:cubicBezTo>
                    <a:pt x="7110" y="3689"/>
                    <a:pt x="7110" y="3689"/>
                    <a:pt x="7110" y="3689"/>
                  </a:cubicBezTo>
                  <a:cubicBezTo>
                    <a:pt x="7110" y="3744"/>
                    <a:pt x="7110" y="3827"/>
                    <a:pt x="7110" y="3896"/>
                  </a:cubicBezTo>
                  <a:cubicBezTo>
                    <a:pt x="7110" y="4117"/>
                    <a:pt x="7110" y="4117"/>
                    <a:pt x="7110" y="4117"/>
                  </a:cubicBezTo>
                  <a:cubicBezTo>
                    <a:pt x="7110" y="4186"/>
                    <a:pt x="7110" y="4269"/>
                    <a:pt x="7096" y="4338"/>
                  </a:cubicBezTo>
                  <a:cubicBezTo>
                    <a:pt x="7096" y="4560"/>
                    <a:pt x="7096" y="4560"/>
                    <a:pt x="7096" y="4560"/>
                  </a:cubicBezTo>
                  <a:cubicBezTo>
                    <a:pt x="7096" y="4629"/>
                    <a:pt x="7096" y="4725"/>
                    <a:pt x="7083" y="4794"/>
                  </a:cubicBezTo>
                  <a:cubicBezTo>
                    <a:pt x="7083" y="5029"/>
                    <a:pt x="7083" y="5029"/>
                    <a:pt x="7083" y="5029"/>
                  </a:cubicBezTo>
                  <a:cubicBezTo>
                    <a:pt x="7069" y="5098"/>
                    <a:pt x="7069" y="5195"/>
                    <a:pt x="7069" y="5264"/>
                  </a:cubicBezTo>
                  <a:cubicBezTo>
                    <a:pt x="7055" y="5499"/>
                    <a:pt x="7055" y="5499"/>
                    <a:pt x="7055" y="5499"/>
                  </a:cubicBezTo>
                  <a:cubicBezTo>
                    <a:pt x="7055" y="5582"/>
                    <a:pt x="7041" y="5679"/>
                    <a:pt x="7041" y="5748"/>
                  </a:cubicBezTo>
                  <a:cubicBezTo>
                    <a:pt x="7027" y="6010"/>
                    <a:pt x="7027" y="6010"/>
                    <a:pt x="7027" y="6010"/>
                  </a:cubicBezTo>
                  <a:cubicBezTo>
                    <a:pt x="7014" y="6079"/>
                    <a:pt x="7014" y="6190"/>
                    <a:pt x="7000" y="6259"/>
                  </a:cubicBezTo>
                  <a:cubicBezTo>
                    <a:pt x="6986" y="6522"/>
                    <a:pt x="6986" y="6522"/>
                    <a:pt x="6986" y="6522"/>
                  </a:cubicBezTo>
                  <a:cubicBezTo>
                    <a:pt x="6972" y="6605"/>
                    <a:pt x="6958" y="6715"/>
                    <a:pt x="6958" y="6798"/>
                  </a:cubicBezTo>
                  <a:cubicBezTo>
                    <a:pt x="6931" y="7060"/>
                    <a:pt x="6931" y="7060"/>
                    <a:pt x="6931" y="7060"/>
                  </a:cubicBezTo>
                  <a:cubicBezTo>
                    <a:pt x="6917" y="7143"/>
                    <a:pt x="6903" y="7254"/>
                    <a:pt x="6903" y="7337"/>
                  </a:cubicBezTo>
                  <a:cubicBezTo>
                    <a:pt x="6862" y="7627"/>
                    <a:pt x="6862" y="7627"/>
                    <a:pt x="6862" y="7627"/>
                  </a:cubicBezTo>
                  <a:cubicBezTo>
                    <a:pt x="6848" y="7710"/>
                    <a:pt x="6834" y="7834"/>
                    <a:pt x="6834" y="7917"/>
                  </a:cubicBezTo>
                  <a:cubicBezTo>
                    <a:pt x="6807" y="8124"/>
                    <a:pt x="6807" y="8124"/>
                    <a:pt x="6807" y="8124"/>
                  </a:cubicBezTo>
                  <a:cubicBezTo>
                    <a:pt x="6793" y="8276"/>
                    <a:pt x="6793" y="8276"/>
                    <a:pt x="6793" y="8276"/>
                  </a:cubicBezTo>
                  <a:cubicBezTo>
                    <a:pt x="6793" y="8498"/>
                    <a:pt x="6793" y="8498"/>
                    <a:pt x="6793" y="8498"/>
                  </a:cubicBezTo>
                  <a:cubicBezTo>
                    <a:pt x="6779" y="8553"/>
                    <a:pt x="6779" y="8649"/>
                    <a:pt x="6779" y="8705"/>
                  </a:cubicBezTo>
                  <a:cubicBezTo>
                    <a:pt x="6779" y="8926"/>
                    <a:pt x="6779" y="8926"/>
                    <a:pt x="6779" y="8926"/>
                  </a:cubicBezTo>
                  <a:cubicBezTo>
                    <a:pt x="6765" y="8995"/>
                    <a:pt x="6765" y="9092"/>
                    <a:pt x="6751" y="9147"/>
                  </a:cubicBezTo>
                  <a:cubicBezTo>
                    <a:pt x="6738" y="9368"/>
                    <a:pt x="6738" y="9368"/>
                    <a:pt x="6738" y="9368"/>
                  </a:cubicBezTo>
                  <a:cubicBezTo>
                    <a:pt x="6724" y="9437"/>
                    <a:pt x="6710" y="9520"/>
                    <a:pt x="6696" y="9589"/>
                  </a:cubicBezTo>
                  <a:cubicBezTo>
                    <a:pt x="6641" y="9796"/>
                    <a:pt x="6641" y="9796"/>
                    <a:pt x="6641" y="9796"/>
                  </a:cubicBezTo>
                  <a:cubicBezTo>
                    <a:pt x="6613" y="9865"/>
                    <a:pt x="6572" y="9948"/>
                    <a:pt x="6544" y="10017"/>
                  </a:cubicBezTo>
                  <a:cubicBezTo>
                    <a:pt x="6448" y="10197"/>
                    <a:pt x="6448" y="10197"/>
                    <a:pt x="6448" y="10197"/>
                  </a:cubicBezTo>
                  <a:cubicBezTo>
                    <a:pt x="6379" y="10266"/>
                    <a:pt x="6296" y="10377"/>
                    <a:pt x="6241" y="10446"/>
                  </a:cubicBezTo>
                  <a:cubicBezTo>
                    <a:pt x="6103" y="10570"/>
                    <a:pt x="6103" y="10570"/>
                    <a:pt x="6103" y="10570"/>
                  </a:cubicBezTo>
                  <a:cubicBezTo>
                    <a:pt x="5923" y="10708"/>
                    <a:pt x="5882" y="10736"/>
                    <a:pt x="5661" y="10846"/>
                  </a:cubicBezTo>
                  <a:cubicBezTo>
                    <a:pt x="5523" y="10916"/>
                    <a:pt x="5523" y="10916"/>
                    <a:pt x="5523" y="10916"/>
                  </a:cubicBezTo>
                  <a:cubicBezTo>
                    <a:pt x="5178" y="11054"/>
                    <a:pt x="4901" y="11137"/>
                    <a:pt x="4377" y="11220"/>
                  </a:cubicBezTo>
                  <a:cubicBezTo>
                    <a:pt x="4225" y="11233"/>
                    <a:pt x="4225" y="11233"/>
                    <a:pt x="4225" y="11233"/>
                  </a:cubicBezTo>
                  <a:cubicBezTo>
                    <a:pt x="4184" y="11233"/>
                    <a:pt x="4115" y="11247"/>
                    <a:pt x="4073" y="11247"/>
                  </a:cubicBezTo>
                  <a:cubicBezTo>
                    <a:pt x="3921" y="11261"/>
                    <a:pt x="3921" y="11261"/>
                    <a:pt x="3921" y="11261"/>
                  </a:cubicBezTo>
                  <a:cubicBezTo>
                    <a:pt x="3880" y="11261"/>
                    <a:pt x="3825" y="11261"/>
                    <a:pt x="3783" y="11261"/>
                  </a:cubicBezTo>
                  <a:cubicBezTo>
                    <a:pt x="3645" y="11261"/>
                    <a:pt x="3645" y="11261"/>
                    <a:pt x="3645" y="11261"/>
                  </a:cubicBezTo>
                  <a:cubicBezTo>
                    <a:pt x="3604" y="11261"/>
                    <a:pt x="3548" y="11275"/>
                    <a:pt x="3507" y="11275"/>
                  </a:cubicBezTo>
                  <a:cubicBezTo>
                    <a:pt x="3369" y="11261"/>
                    <a:pt x="3369" y="11261"/>
                    <a:pt x="3369" y="11261"/>
                  </a:cubicBezTo>
                  <a:cubicBezTo>
                    <a:pt x="3328" y="11261"/>
                    <a:pt x="3272" y="11261"/>
                    <a:pt x="3231" y="11261"/>
                  </a:cubicBezTo>
                  <a:cubicBezTo>
                    <a:pt x="3093" y="11247"/>
                    <a:pt x="3093" y="11247"/>
                    <a:pt x="3093" y="11247"/>
                  </a:cubicBezTo>
                  <a:cubicBezTo>
                    <a:pt x="3051" y="11247"/>
                    <a:pt x="2996" y="11247"/>
                    <a:pt x="2955" y="11233"/>
                  </a:cubicBezTo>
                  <a:cubicBezTo>
                    <a:pt x="2803" y="11220"/>
                    <a:pt x="2803" y="11220"/>
                    <a:pt x="2803" y="11220"/>
                  </a:cubicBezTo>
                  <a:cubicBezTo>
                    <a:pt x="2762" y="11220"/>
                    <a:pt x="2706" y="11206"/>
                    <a:pt x="2665" y="11206"/>
                  </a:cubicBezTo>
                  <a:cubicBezTo>
                    <a:pt x="2513" y="11178"/>
                    <a:pt x="2513" y="11178"/>
                    <a:pt x="2513" y="11178"/>
                  </a:cubicBezTo>
                  <a:cubicBezTo>
                    <a:pt x="2472" y="11178"/>
                    <a:pt x="2403" y="11164"/>
                    <a:pt x="2361" y="11150"/>
                  </a:cubicBezTo>
                  <a:cubicBezTo>
                    <a:pt x="2209" y="11109"/>
                    <a:pt x="2209" y="11109"/>
                    <a:pt x="2209" y="11109"/>
                  </a:cubicBezTo>
                  <a:cubicBezTo>
                    <a:pt x="2154" y="11095"/>
                    <a:pt x="2085" y="11081"/>
                    <a:pt x="2044" y="11068"/>
                  </a:cubicBezTo>
                  <a:cubicBezTo>
                    <a:pt x="1864" y="11026"/>
                    <a:pt x="1864" y="11026"/>
                    <a:pt x="1864" y="11026"/>
                  </a:cubicBezTo>
                  <a:cubicBezTo>
                    <a:pt x="1809" y="10998"/>
                    <a:pt x="1740" y="10971"/>
                    <a:pt x="1685" y="10957"/>
                  </a:cubicBezTo>
                  <a:cubicBezTo>
                    <a:pt x="1505" y="10874"/>
                    <a:pt x="1505" y="10874"/>
                    <a:pt x="1505" y="10874"/>
                  </a:cubicBezTo>
                  <a:cubicBezTo>
                    <a:pt x="1450" y="10846"/>
                    <a:pt x="1367" y="10805"/>
                    <a:pt x="1312" y="10777"/>
                  </a:cubicBezTo>
                  <a:cubicBezTo>
                    <a:pt x="1133" y="10667"/>
                    <a:pt x="1133" y="10667"/>
                    <a:pt x="1133" y="10667"/>
                  </a:cubicBezTo>
                  <a:cubicBezTo>
                    <a:pt x="925" y="10515"/>
                    <a:pt x="912" y="10487"/>
                    <a:pt x="787" y="10363"/>
                  </a:cubicBezTo>
                  <a:cubicBezTo>
                    <a:pt x="663" y="10211"/>
                    <a:pt x="663" y="10211"/>
                    <a:pt x="663" y="10211"/>
                  </a:cubicBezTo>
                  <a:cubicBezTo>
                    <a:pt x="622" y="10128"/>
                    <a:pt x="553" y="10017"/>
                    <a:pt x="525" y="9948"/>
                  </a:cubicBezTo>
                  <a:cubicBezTo>
                    <a:pt x="442" y="9755"/>
                    <a:pt x="442" y="9755"/>
                    <a:pt x="442" y="9755"/>
                  </a:cubicBezTo>
                  <a:cubicBezTo>
                    <a:pt x="428" y="9672"/>
                    <a:pt x="401" y="9575"/>
                    <a:pt x="387" y="9506"/>
                  </a:cubicBezTo>
                  <a:cubicBezTo>
                    <a:pt x="359" y="9299"/>
                    <a:pt x="359" y="9299"/>
                    <a:pt x="359" y="9299"/>
                  </a:cubicBezTo>
                  <a:cubicBezTo>
                    <a:pt x="346" y="9230"/>
                    <a:pt x="332" y="9133"/>
                    <a:pt x="332" y="9064"/>
                  </a:cubicBezTo>
                  <a:cubicBezTo>
                    <a:pt x="318" y="8857"/>
                    <a:pt x="318" y="8857"/>
                    <a:pt x="318" y="8857"/>
                  </a:cubicBezTo>
                  <a:cubicBezTo>
                    <a:pt x="318" y="8788"/>
                    <a:pt x="318" y="8691"/>
                    <a:pt x="318" y="8636"/>
                  </a:cubicBezTo>
                  <a:cubicBezTo>
                    <a:pt x="304" y="8415"/>
                    <a:pt x="304" y="8415"/>
                    <a:pt x="304" y="8415"/>
                  </a:cubicBezTo>
                  <a:cubicBezTo>
                    <a:pt x="304" y="8346"/>
                    <a:pt x="304" y="8263"/>
                    <a:pt x="304" y="8194"/>
                  </a:cubicBezTo>
                  <a:cubicBezTo>
                    <a:pt x="277" y="7986"/>
                    <a:pt x="277" y="7986"/>
                    <a:pt x="277" y="7986"/>
                  </a:cubicBezTo>
                  <a:cubicBezTo>
                    <a:pt x="277" y="7903"/>
                    <a:pt x="277" y="7903"/>
                    <a:pt x="277" y="7903"/>
                  </a:cubicBezTo>
                  <a:cubicBezTo>
                    <a:pt x="235" y="7613"/>
                    <a:pt x="235" y="7613"/>
                    <a:pt x="235" y="7613"/>
                  </a:cubicBezTo>
                  <a:cubicBezTo>
                    <a:pt x="235" y="7530"/>
                    <a:pt x="221" y="7420"/>
                    <a:pt x="208" y="7337"/>
                  </a:cubicBezTo>
                  <a:cubicBezTo>
                    <a:pt x="180" y="7060"/>
                    <a:pt x="180" y="7060"/>
                    <a:pt x="180" y="7060"/>
                  </a:cubicBezTo>
                  <a:cubicBezTo>
                    <a:pt x="166" y="6978"/>
                    <a:pt x="152" y="6867"/>
                    <a:pt x="152" y="6784"/>
                  </a:cubicBezTo>
                  <a:cubicBezTo>
                    <a:pt x="125" y="6508"/>
                    <a:pt x="125" y="6508"/>
                    <a:pt x="125" y="6508"/>
                  </a:cubicBezTo>
                  <a:cubicBezTo>
                    <a:pt x="125" y="6439"/>
                    <a:pt x="111" y="6328"/>
                    <a:pt x="111" y="6245"/>
                  </a:cubicBezTo>
                  <a:cubicBezTo>
                    <a:pt x="83" y="5997"/>
                    <a:pt x="83" y="5997"/>
                    <a:pt x="83" y="5997"/>
                  </a:cubicBezTo>
                  <a:cubicBezTo>
                    <a:pt x="83" y="5914"/>
                    <a:pt x="69" y="5817"/>
                    <a:pt x="69" y="5748"/>
                  </a:cubicBezTo>
                  <a:cubicBezTo>
                    <a:pt x="56" y="5499"/>
                    <a:pt x="56" y="5499"/>
                    <a:pt x="56" y="5499"/>
                  </a:cubicBezTo>
                  <a:cubicBezTo>
                    <a:pt x="56" y="5416"/>
                    <a:pt x="42" y="5320"/>
                    <a:pt x="42" y="5250"/>
                  </a:cubicBezTo>
                  <a:cubicBezTo>
                    <a:pt x="28" y="5016"/>
                    <a:pt x="28" y="5016"/>
                    <a:pt x="28" y="5016"/>
                  </a:cubicBezTo>
                  <a:cubicBezTo>
                    <a:pt x="28" y="4946"/>
                    <a:pt x="28" y="4850"/>
                    <a:pt x="28" y="4781"/>
                  </a:cubicBezTo>
                  <a:cubicBezTo>
                    <a:pt x="14" y="4546"/>
                    <a:pt x="14" y="4546"/>
                    <a:pt x="14" y="4546"/>
                  </a:cubicBezTo>
                  <a:cubicBezTo>
                    <a:pt x="14" y="4477"/>
                    <a:pt x="14" y="4394"/>
                    <a:pt x="14" y="4325"/>
                  </a:cubicBezTo>
                  <a:cubicBezTo>
                    <a:pt x="0" y="4104"/>
                    <a:pt x="0" y="4104"/>
                    <a:pt x="0" y="4104"/>
                  </a:cubicBezTo>
                  <a:cubicBezTo>
                    <a:pt x="0" y="4034"/>
                    <a:pt x="0" y="3952"/>
                    <a:pt x="0" y="3882"/>
                  </a:cubicBezTo>
                  <a:cubicBezTo>
                    <a:pt x="0" y="3675"/>
                    <a:pt x="0" y="3675"/>
                    <a:pt x="0" y="3675"/>
                  </a:cubicBezTo>
                  <a:cubicBezTo>
                    <a:pt x="0" y="3606"/>
                    <a:pt x="0" y="3523"/>
                    <a:pt x="0" y="3468"/>
                  </a:cubicBezTo>
                  <a:cubicBezTo>
                    <a:pt x="0" y="3261"/>
                    <a:pt x="0" y="3261"/>
                    <a:pt x="0" y="3261"/>
                  </a:cubicBezTo>
                  <a:cubicBezTo>
                    <a:pt x="0" y="3192"/>
                    <a:pt x="0" y="3123"/>
                    <a:pt x="0" y="3053"/>
                  </a:cubicBezTo>
                  <a:cubicBezTo>
                    <a:pt x="0" y="2874"/>
                    <a:pt x="0" y="2874"/>
                    <a:pt x="0" y="2874"/>
                  </a:cubicBezTo>
                  <a:cubicBezTo>
                    <a:pt x="14" y="2805"/>
                    <a:pt x="14" y="2736"/>
                    <a:pt x="28" y="2667"/>
                  </a:cubicBezTo>
                  <a:cubicBezTo>
                    <a:pt x="56" y="2487"/>
                    <a:pt x="56" y="2487"/>
                    <a:pt x="56" y="2487"/>
                  </a:cubicBezTo>
                  <a:cubicBezTo>
                    <a:pt x="69" y="2432"/>
                    <a:pt x="83" y="2349"/>
                    <a:pt x="97" y="2293"/>
                  </a:cubicBezTo>
                  <a:cubicBezTo>
                    <a:pt x="152" y="2114"/>
                    <a:pt x="152" y="2114"/>
                    <a:pt x="152" y="2114"/>
                  </a:cubicBezTo>
                  <a:cubicBezTo>
                    <a:pt x="180" y="2059"/>
                    <a:pt x="208" y="1990"/>
                    <a:pt x="235" y="1934"/>
                  </a:cubicBezTo>
                  <a:cubicBezTo>
                    <a:pt x="318" y="1768"/>
                    <a:pt x="318" y="1768"/>
                    <a:pt x="318" y="1768"/>
                  </a:cubicBezTo>
                  <a:cubicBezTo>
                    <a:pt x="359" y="1713"/>
                    <a:pt x="401" y="1644"/>
                    <a:pt x="442" y="1589"/>
                  </a:cubicBezTo>
                  <a:cubicBezTo>
                    <a:pt x="553" y="1437"/>
                    <a:pt x="553" y="1437"/>
                    <a:pt x="553" y="1437"/>
                  </a:cubicBezTo>
                  <a:cubicBezTo>
                    <a:pt x="608" y="1382"/>
                    <a:pt x="677" y="1312"/>
                    <a:pt x="732" y="1257"/>
                  </a:cubicBezTo>
                  <a:cubicBezTo>
                    <a:pt x="870" y="1133"/>
                    <a:pt x="870" y="1133"/>
                    <a:pt x="870" y="1133"/>
                  </a:cubicBezTo>
                  <a:cubicBezTo>
                    <a:pt x="953" y="1078"/>
                    <a:pt x="1050" y="1008"/>
                    <a:pt x="1146" y="953"/>
                  </a:cubicBezTo>
                  <a:cubicBezTo>
                    <a:pt x="1298" y="870"/>
                    <a:pt x="1298" y="870"/>
                    <a:pt x="1298" y="870"/>
                  </a:cubicBezTo>
                  <a:cubicBezTo>
                    <a:pt x="1409" y="815"/>
                    <a:pt x="1588" y="732"/>
                    <a:pt x="1795" y="663"/>
                  </a:cubicBezTo>
                  <a:cubicBezTo>
                    <a:pt x="1947" y="622"/>
                    <a:pt x="1947" y="622"/>
                    <a:pt x="1947" y="622"/>
                  </a:cubicBezTo>
                  <a:cubicBezTo>
                    <a:pt x="2182" y="552"/>
                    <a:pt x="2347" y="511"/>
                    <a:pt x="2651" y="470"/>
                  </a:cubicBezTo>
                  <a:cubicBezTo>
                    <a:pt x="2817" y="456"/>
                    <a:pt x="2817" y="456"/>
                    <a:pt x="2817" y="456"/>
                  </a:cubicBezTo>
                  <a:cubicBezTo>
                    <a:pt x="2872" y="442"/>
                    <a:pt x="2941" y="442"/>
                    <a:pt x="2982" y="442"/>
                  </a:cubicBezTo>
                  <a:cubicBezTo>
                    <a:pt x="3134" y="428"/>
                    <a:pt x="3134" y="428"/>
                    <a:pt x="3134" y="428"/>
                  </a:cubicBezTo>
                  <a:cubicBezTo>
                    <a:pt x="3190" y="428"/>
                    <a:pt x="3245" y="414"/>
                    <a:pt x="3300" y="414"/>
                  </a:cubicBezTo>
                  <a:cubicBezTo>
                    <a:pt x="3452" y="414"/>
                    <a:pt x="3452" y="414"/>
                    <a:pt x="3452" y="414"/>
                  </a:cubicBezTo>
                  <a:cubicBezTo>
                    <a:pt x="3493" y="414"/>
                    <a:pt x="3562" y="414"/>
                    <a:pt x="3604" y="414"/>
                  </a:cubicBezTo>
                  <a:cubicBezTo>
                    <a:pt x="3756" y="414"/>
                    <a:pt x="3756" y="414"/>
                    <a:pt x="3756" y="414"/>
                  </a:cubicBezTo>
                  <a:cubicBezTo>
                    <a:pt x="3811" y="414"/>
                    <a:pt x="3866" y="414"/>
                    <a:pt x="3907" y="428"/>
                  </a:cubicBezTo>
                  <a:cubicBezTo>
                    <a:pt x="4059" y="428"/>
                    <a:pt x="4059" y="428"/>
                    <a:pt x="4059" y="428"/>
                  </a:cubicBezTo>
                  <a:cubicBezTo>
                    <a:pt x="4115" y="442"/>
                    <a:pt x="4170" y="442"/>
                    <a:pt x="4211" y="442"/>
                  </a:cubicBezTo>
                  <a:cubicBezTo>
                    <a:pt x="4363" y="456"/>
                    <a:pt x="4363" y="456"/>
                    <a:pt x="4363" y="456"/>
                  </a:cubicBezTo>
                  <a:cubicBezTo>
                    <a:pt x="4418" y="470"/>
                    <a:pt x="4473" y="470"/>
                    <a:pt x="4529" y="483"/>
                  </a:cubicBezTo>
                  <a:cubicBezTo>
                    <a:pt x="4681" y="511"/>
                    <a:pt x="4681" y="511"/>
                    <a:pt x="4681" y="511"/>
                  </a:cubicBezTo>
                  <a:cubicBezTo>
                    <a:pt x="4722" y="511"/>
                    <a:pt x="4791" y="525"/>
                    <a:pt x="4846" y="539"/>
                  </a:cubicBezTo>
                  <a:cubicBezTo>
                    <a:pt x="4998" y="580"/>
                    <a:pt x="4998" y="580"/>
                    <a:pt x="4998" y="580"/>
                  </a:cubicBezTo>
                  <a:cubicBezTo>
                    <a:pt x="5053" y="594"/>
                    <a:pt x="5122" y="608"/>
                    <a:pt x="5178" y="622"/>
                  </a:cubicBezTo>
                  <a:cubicBezTo>
                    <a:pt x="5343" y="677"/>
                    <a:pt x="5343" y="677"/>
                    <a:pt x="5343" y="677"/>
                  </a:cubicBezTo>
                  <a:cubicBezTo>
                    <a:pt x="5398" y="691"/>
                    <a:pt x="5481" y="718"/>
                    <a:pt x="5536" y="746"/>
                  </a:cubicBezTo>
                  <a:cubicBezTo>
                    <a:pt x="5702" y="815"/>
                    <a:pt x="5702" y="815"/>
                    <a:pt x="5702" y="815"/>
                  </a:cubicBezTo>
                  <a:cubicBezTo>
                    <a:pt x="5771" y="843"/>
                    <a:pt x="5868" y="898"/>
                    <a:pt x="5937" y="926"/>
                  </a:cubicBezTo>
                  <a:cubicBezTo>
                    <a:pt x="5840" y="884"/>
                    <a:pt x="5840" y="884"/>
                    <a:pt x="5840" y="884"/>
                  </a:cubicBezTo>
                  <a:cubicBezTo>
                    <a:pt x="3990" y="0"/>
                    <a:pt x="511" y="456"/>
                    <a:pt x="1326" y="2749"/>
                  </a:cubicBezTo>
                  <a:cubicBezTo>
                    <a:pt x="1478" y="3205"/>
                    <a:pt x="1864" y="3565"/>
                    <a:pt x="1975" y="4048"/>
                  </a:cubicBezTo>
                  <a:cubicBezTo>
                    <a:pt x="2140" y="4670"/>
                    <a:pt x="2071" y="5320"/>
                    <a:pt x="2140" y="5969"/>
                  </a:cubicBezTo>
                  <a:cubicBezTo>
                    <a:pt x="2223" y="6867"/>
                    <a:pt x="2334" y="7682"/>
                    <a:pt x="2389" y="8069"/>
                  </a:cubicBezTo>
                  <a:cubicBezTo>
                    <a:pt x="2458" y="8677"/>
                    <a:pt x="1878" y="9271"/>
                    <a:pt x="2334" y="9879"/>
                  </a:cubicBezTo>
                  <a:cubicBezTo>
                    <a:pt x="3300" y="11164"/>
                    <a:pt x="5951" y="10874"/>
                    <a:pt x="6544" y="9727"/>
                  </a:cubicBezTo>
                  <a:cubicBezTo>
                    <a:pt x="6793" y="9257"/>
                    <a:pt x="7359" y="3233"/>
                    <a:pt x="6945" y="2072"/>
                  </a:cubicBezTo>
                  <a:cubicBezTo>
                    <a:pt x="7000" y="2252"/>
                    <a:pt x="7000" y="2252"/>
                    <a:pt x="7000" y="2252"/>
                  </a:cubicBezTo>
                  <a:cubicBezTo>
                    <a:pt x="7027" y="2307"/>
                    <a:pt x="7027" y="2307"/>
                    <a:pt x="7027" y="2307"/>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8" name="Freeform 66"/>
            <p:cNvSpPr>
              <a:spLocks noChangeAspect="1"/>
            </p:cNvSpPr>
            <p:nvPr/>
          </p:nvSpPr>
          <p:spPr bwMode="auto">
            <a:xfrm>
              <a:off x="2089" y="1269"/>
              <a:ext cx="30" cy="21"/>
            </a:xfrm>
            <a:custGeom>
              <a:avLst/>
              <a:gdLst>
                <a:gd name="T0" fmla="*/ 0 w 159"/>
                <a:gd name="T1" fmla="*/ 0 h 92"/>
                <a:gd name="T2" fmla="*/ 0 w 159"/>
                <a:gd name="T3" fmla="*/ 0 h 92"/>
                <a:gd name="T4" fmla="*/ 0 w 159"/>
                <a:gd name="T5" fmla="*/ 0 h 92"/>
                <a:gd name="T6" fmla="*/ 0 w 159"/>
                <a:gd name="T7" fmla="*/ 0 h 92"/>
                <a:gd name="T8" fmla="*/ 0 60000 65536"/>
                <a:gd name="T9" fmla="*/ 0 60000 65536"/>
                <a:gd name="T10" fmla="*/ 0 60000 65536"/>
                <a:gd name="T11" fmla="*/ 0 60000 65536"/>
                <a:gd name="T12" fmla="*/ 0 w 159"/>
                <a:gd name="T13" fmla="*/ 0 h 92"/>
                <a:gd name="T14" fmla="*/ 159 w 159"/>
                <a:gd name="T15" fmla="*/ 92 h 92"/>
              </a:gdLst>
              <a:ahLst/>
              <a:cxnLst>
                <a:cxn ang="T8">
                  <a:pos x="T0" y="T1"/>
                </a:cxn>
                <a:cxn ang="T9">
                  <a:pos x="T2" y="T3"/>
                </a:cxn>
                <a:cxn ang="T10">
                  <a:pos x="T4" y="T5"/>
                </a:cxn>
                <a:cxn ang="T11">
                  <a:pos x="T6" y="T7"/>
                </a:cxn>
              </a:cxnLst>
              <a:rect l="T12" t="T13" r="T14" b="T15"/>
              <a:pathLst>
                <a:path w="159" h="92">
                  <a:moveTo>
                    <a:pt x="40" y="14"/>
                  </a:moveTo>
                  <a:cubicBezTo>
                    <a:pt x="80" y="40"/>
                    <a:pt x="119" y="66"/>
                    <a:pt x="159" y="92"/>
                  </a:cubicBezTo>
                  <a:cubicBezTo>
                    <a:pt x="106" y="66"/>
                    <a:pt x="53" y="27"/>
                    <a:pt x="0" y="0"/>
                  </a:cubicBezTo>
                  <a:cubicBezTo>
                    <a:pt x="14" y="0"/>
                    <a:pt x="27" y="14"/>
                    <a:pt x="40" y="1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59" name="Freeform 67"/>
            <p:cNvSpPr>
              <a:spLocks noChangeAspect="1"/>
            </p:cNvSpPr>
            <p:nvPr/>
          </p:nvSpPr>
          <p:spPr bwMode="auto">
            <a:xfrm>
              <a:off x="932" y="1091"/>
              <a:ext cx="1408" cy="2518"/>
            </a:xfrm>
            <a:custGeom>
              <a:avLst/>
              <a:gdLst>
                <a:gd name="T0" fmla="*/ 0 w 7325"/>
                <a:gd name="T1" fmla="*/ 0 h 11150"/>
                <a:gd name="T2" fmla="*/ 0 w 7325"/>
                <a:gd name="T3" fmla="*/ 0 h 11150"/>
                <a:gd name="T4" fmla="*/ 0 w 7325"/>
                <a:gd name="T5" fmla="*/ 0 h 11150"/>
                <a:gd name="T6" fmla="*/ 0 w 7325"/>
                <a:gd name="T7" fmla="*/ 0 h 11150"/>
                <a:gd name="T8" fmla="*/ 0 w 7325"/>
                <a:gd name="T9" fmla="*/ 0 h 11150"/>
                <a:gd name="T10" fmla="*/ 0 w 7325"/>
                <a:gd name="T11" fmla="*/ 0 h 11150"/>
                <a:gd name="T12" fmla="*/ 0 w 7325"/>
                <a:gd name="T13" fmla="*/ 0 h 11150"/>
                <a:gd name="T14" fmla="*/ 0 w 7325"/>
                <a:gd name="T15" fmla="*/ 0 h 11150"/>
                <a:gd name="T16" fmla="*/ 0 w 7325"/>
                <a:gd name="T17" fmla="*/ 0 h 11150"/>
                <a:gd name="T18" fmla="*/ 0 w 7325"/>
                <a:gd name="T19" fmla="*/ 0 h 11150"/>
                <a:gd name="T20" fmla="*/ 0 w 7325"/>
                <a:gd name="T21" fmla="*/ 0 h 11150"/>
                <a:gd name="T22" fmla="*/ 0 w 7325"/>
                <a:gd name="T23" fmla="*/ 0 h 11150"/>
                <a:gd name="T24" fmla="*/ 0 w 7325"/>
                <a:gd name="T25" fmla="*/ 0 h 11150"/>
                <a:gd name="T26" fmla="*/ 0 w 7325"/>
                <a:gd name="T27" fmla="*/ 0 h 11150"/>
                <a:gd name="T28" fmla="*/ 0 w 7325"/>
                <a:gd name="T29" fmla="*/ 0 h 11150"/>
                <a:gd name="T30" fmla="*/ 0 w 7325"/>
                <a:gd name="T31" fmla="*/ 0 h 11150"/>
                <a:gd name="T32" fmla="*/ 0 w 7325"/>
                <a:gd name="T33" fmla="*/ 0 h 11150"/>
                <a:gd name="T34" fmla="*/ 0 w 7325"/>
                <a:gd name="T35" fmla="*/ 0 h 11150"/>
                <a:gd name="T36" fmla="*/ 0 w 7325"/>
                <a:gd name="T37" fmla="*/ 0 h 11150"/>
                <a:gd name="T38" fmla="*/ 0 w 7325"/>
                <a:gd name="T39" fmla="*/ 0 h 11150"/>
                <a:gd name="T40" fmla="*/ 0 w 7325"/>
                <a:gd name="T41" fmla="*/ 0 h 11150"/>
                <a:gd name="T42" fmla="*/ 0 w 7325"/>
                <a:gd name="T43" fmla="*/ 0 h 11150"/>
                <a:gd name="T44" fmla="*/ 0 w 7325"/>
                <a:gd name="T45" fmla="*/ 0 h 11150"/>
                <a:gd name="T46" fmla="*/ 0 w 7325"/>
                <a:gd name="T47" fmla="*/ 0 h 11150"/>
                <a:gd name="T48" fmla="*/ 0 w 7325"/>
                <a:gd name="T49" fmla="*/ 0 h 11150"/>
                <a:gd name="T50" fmla="*/ 0 w 7325"/>
                <a:gd name="T51" fmla="*/ 0 h 11150"/>
                <a:gd name="T52" fmla="*/ 0 w 7325"/>
                <a:gd name="T53" fmla="*/ 0 h 11150"/>
                <a:gd name="T54" fmla="*/ 0 w 7325"/>
                <a:gd name="T55" fmla="*/ 0 h 11150"/>
                <a:gd name="T56" fmla="*/ 0 w 7325"/>
                <a:gd name="T57" fmla="*/ 0 h 11150"/>
                <a:gd name="T58" fmla="*/ 0 w 7325"/>
                <a:gd name="T59" fmla="*/ 0 h 11150"/>
                <a:gd name="T60" fmla="*/ 0 w 7325"/>
                <a:gd name="T61" fmla="*/ 0 h 11150"/>
                <a:gd name="T62" fmla="*/ 0 w 7325"/>
                <a:gd name="T63" fmla="*/ 0 h 11150"/>
                <a:gd name="T64" fmla="*/ 0 w 7325"/>
                <a:gd name="T65" fmla="*/ 0 h 11150"/>
                <a:gd name="T66" fmla="*/ 0 w 7325"/>
                <a:gd name="T67" fmla="*/ 0 h 11150"/>
                <a:gd name="T68" fmla="*/ 0 w 7325"/>
                <a:gd name="T69" fmla="*/ 0 h 11150"/>
                <a:gd name="T70" fmla="*/ 0 w 7325"/>
                <a:gd name="T71" fmla="*/ 0 h 11150"/>
                <a:gd name="T72" fmla="*/ 0 w 7325"/>
                <a:gd name="T73" fmla="*/ 0 h 11150"/>
                <a:gd name="T74" fmla="*/ 0 w 7325"/>
                <a:gd name="T75" fmla="*/ 0 h 11150"/>
                <a:gd name="T76" fmla="*/ 0 w 7325"/>
                <a:gd name="T77" fmla="*/ 0 h 11150"/>
                <a:gd name="T78" fmla="*/ 0 w 7325"/>
                <a:gd name="T79" fmla="*/ 0 h 11150"/>
                <a:gd name="T80" fmla="*/ 0 w 7325"/>
                <a:gd name="T81" fmla="*/ 0 h 11150"/>
                <a:gd name="T82" fmla="*/ 0 w 7325"/>
                <a:gd name="T83" fmla="*/ 0 h 11150"/>
                <a:gd name="T84" fmla="*/ 0 w 7325"/>
                <a:gd name="T85" fmla="*/ 0 h 11150"/>
                <a:gd name="T86" fmla="*/ 0 w 7325"/>
                <a:gd name="T87" fmla="*/ 0 h 11150"/>
                <a:gd name="T88" fmla="*/ 0 w 7325"/>
                <a:gd name="T89" fmla="*/ 0 h 11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25"/>
                <a:gd name="T136" fmla="*/ 0 h 11150"/>
                <a:gd name="T137" fmla="*/ 7325 w 7325"/>
                <a:gd name="T138" fmla="*/ 11150 h 111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25" h="11150">
                  <a:moveTo>
                    <a:pt x="7214" y="2556"/>
                  </a:moveTo>
                  <a:cubicBezTo>
                    <a:pt x="7228" y="2639"/>
                    <a:pt x="7242" y="2763"/>
                    <a:pt x="7242" y="2943"/>
                  </a:cubicBezTo>
                  <a:cubicBezTo>
                    <a:pt x="7242" y="3150"/>
                    <a:pt x="7242" y="3150"/>
                    <a:pt x="7242" y="3150"/>
                  </a:cubicBezTo>
                  <a:cubicBezTo>
                    <a:pt x="7242" y="3205"/>
                    <a:pt x="7242" y="3288"/>
                    <a:pt x="7228" y="3343"/>
                  </a:cubicBezTo>
                  <a:cubicBezTo>
                    <a:pt x="7228" y="3564"/>
                    <a:pt x="7228" y="3564"/>
                    <a:pt x="7228" y="3564"/>
                  </a:cubicBezTo>
                  <a:cubicBezTo>
                    <a:pt x="7228" y="3620"/>
                    <a:pt x="7228" y="3703"/>
                    <a:pt x="7228" y="3772"/>
                  </a:cubicBezTo>
                  <a:cubicBezTo>
                    <a:pt x="7228" y="3993"/>
                    <a:pt x="7228" y="3993"/>
                    <a:pt x="7228" y="3993"/>
                  </a:cubicBezTo>
                  <a:cubicBezTo>
                    <a:pt x="7228" y="4062"/>
                    <a:pt x="7228" y="4145"/>
                    <a:pt x="7214" y="4214"/>
                  </a:cubicBezTo>
                  <a:cubicBezTo>
                    <a:pt x="7214" y="4435"/>
                    <a:pt x="7214" y="4435"/>
                    <a:pt x="7214" y="4435"/>
                  </a:cubicBezTo>
                  <a:cubicBezTo>
                    <a:pt x="7214" y="4504"/>
                    <a:pt x="7214" y="4601"/>
                    <a:pt x="7200" y="4670"/>
                  </a:cubicBezTo>
                  <a:cubicBezTo>
                    <a:pt x="7200" y="4905"/>
                    <a:pt x="7200" y="4905"/>
                    <a:pt x="7200" y="4905"/>
                  </a:cubicBezTo>
                  <a:cubicBezTo>
                    <a:pt x="7187" y="4974"/>
                    <a:pt x="7187" y="5070"/>
                    <a:pt x="7187" y="5140"/>
                  </a:cubicBezTo>
                  <a:cubicBezTo>
                    <a:pt x="7173" y="5374"/>
                    <a:pt x="7173" y="5374"/>
                    <a:pt x="7173" y="5374"/>
                  </a:cubicBezTo>
                  <a:cubicBezTo>
                    <a:pt x="7173" y="5457"/>
                    <a:pt x="7159" y="5554"/>
                    <a:pt x="7159" y="5623"/>
                  </a:cubicBezTo>
                  <a:cubicBezTo>
                    <a:pt x="7145" y="5886"/>
                    <a:pt x="7145" y="5886"/>
                    <a:pt x="7145" y="5886"/>
                  </a:cubicBezTo>
                  <a:cubicBezTo>
                    <a:pt x="7131" y="5955"/>
                    <a:pt x="7131" y="6065"/>
                    <a:pt x="7117" y="6134"/>
                  </a:cubicBezTo>
                  <a:cubicBezTo>
                    <a:pt x="7104" y="6397"/>
                    <a:pt x="7104" y="6397"/>
                    <a:pt x="7104" y="6397"/>
                  </a:cubicBezTo>
                  <a:cubicBezTo>
                    <a:pt x="7090" y="6480"/>
                    <a:pt x="7076" y="6590"/>
                    <a:pt x="7076" y="6673"/>
                  </a:cubicBezTo>
                  <a:cubicBezTo>
                    <a:pt x="7048" y="6936"/>
                    <a:pt x="7048" y="6936"/>
                    <a:pt x="7048" y="6936"/>
                  </a:cubicBezTo>
                  <a:cubicBezTo>
                    <a:pt x="7035" y="7019"/>
                    <a:pt x="7021" y="7129"/>
                    <a:pt x="7021" y="7212"/>
                  </a:cubicBezTo>
                  <a:cubicBezTo>
                    <a:pt x="6979" y="7502"/>
                    <a:pt x="6979" y="7502"/>
                    <a:pt x="6979" y="7502"/>
                  </a:cubicBezTo>
                  <a:cubicBezTo>
                    <a:pt x="6965" y="7585"/>
                    <a:pt x="6952" y="7709"/>
                    <a:pt x="6952" y="7792"/>
                  </a:cubicBezTo>
                  <a:cubicBezTo>
                    <a:pt x="6924" y="8000"/>
                    <a:pt x="6924" y="8000"/>
                    <a:pt x="6924" y="8000"/>
                  </a:cubicBezTo>
                  <a:cubicBezTo>
                    <a:pt x="6910" y="8152"/>
                    <a:pt x="6910" y="8152"/>
                    <a:pt x="6910" y="8152"/>
                  </a:cubicBezTo>
                  <a:cubicBezTo>
                    <a:pt x="6910" y="8373"/>
                    <a:pt x="6910" y="8373"/>
                    <a:pt x="6910" y="8373"/>
                  </a:cubicBezTo>
                  <a:cubicBezTo>
                    <a:pt x="6896" y="8428"/>
                    <a:pt x="6896" y="8525"/>
                    <a:pt x="6896" y="8580"/>
                  </a:cubicBezTo>
                  <a:cubicBezTo>
                    <a:pt x="6896" y="8801"/>
                    <a:pt x="6896" y="8801"/>
                    <a:pt x="6896" y="8801"/>
                  </a:cubicBezTo>
                  <a:cubicBezTo>
                    <a:pt x="6883" y="8870"/>
                    <a:pt x="6883" y="8967"/>
                    <a:pt x="6869" y="9022"/>
                  </a:cubicBezTo>
                  <a:cubicBezTo>
                    <a:pt x="6855" y="9243"/>
                    <a:pt x="6855" y="9243"/>
                    <a:pt x="6855" y="9243"/>
                  </a:cubicBezTo>
                  <a:cubicBezTo>
                    <a:pt x="6841" y="9312"/>
                    <a:pt x="6827" y="9395"/>
                    <a:pt x="6813" y="9464"/>
                  </a:cubicBezTo>
                  <a:cubicBezTo>
                    <a:pt x="6758" y="9671"/>
                    <a:pt x="6758" y="9671"/>
                    <a:pt x="6758" y="9671"/>
                  </a:cubicBezTo>
                  <a:cubicBezTo>
                    <a:pt x="6731" y="9741"/>
                    <a:pt x="6689" y="9823"/>
                    <a:pt x="6661" y="9892"/>
                  </a:cubicBezTo>
                  <a:cubicBezTo>
                    <a:pt x="6565" y="10072"/>
                    <a:pt x="6565" y="10072"/>
                    <a:pt x="6565" y="10072"/>
                  </a:cubicBezTo>
                  <a:cubicBezTo>
                    <a:pt x="6496" y="10141"/>
                    <a:pt x="6413" y="10252"/>
                    <a:pt x="6357" y="10321"/>
                  </a:cubicBezTo>
                  <a:cubicBezTo>
                    <a:pt x="6219" y="10445"/>
                    <a:pt x="6219" y="10445"/>
                    <a:pt x="6219" y="10445"/>
                  </a:cubicBezTo>
                  <a:cubicBezTo>
                    <a:pt x="6039" y="10583"/>
                    <a:pt x="5998" y="10611"/>
                    <a:pt x="5777" y="10721"/>
                  </a:cubicBezTo>
                  <a:cubicBezTo>
                    <a:pt x="5639" y="10791"/>
                    <a:pt x="5639" y="10791"/>
                    <a:pt x="5639" y="10791"/>
                  </a:cubicBezTo>
                  <a:cubicBezTo>
                    <a:pt x="5293" y="10929"/>
                    <a:pt x="5017" y="11012"/>
                    <a:pt x="4492" y="11095"/>
                  </a:cubicBezTo>
                  <a:cubicBezTo>
                    <a:pt x="4340" y="11108"/>
                    <a:pt x="4340" y="11108"/>
                    <a:pt x="4340" y="11108"/>
                  </a:cubicBezTo>
                  <a:cubicBezTo>
                    <a:pt x="4298" y="11108"/>
                    <a:pt x="4229" y="11122"/>
                    <a:pt x="4187" y="11122"/>
                  </a:cubicBezTo>
                  <a:cubicBezTo>
                    <a:pt x="4035" y="11136"/>
                    <a:pt x="4035" y="11136"/>
                    <a:pt x="4035" y="11136"/>
                  </a:cubicBezTo>
                  <a:cubicBezTo>
                    <a:pt x="3994" y="11136"/>
                    <a:pt x="3939" y="11136"/>
                    <a:pt x="3897" y="11136"/>
                  </a:cubicBezTo>
                  <a:cubicBezTo>
                    <a:pt x="3759" y="11136"/>
                    <a:pt x="3759" y="11136"/>
                    <a:pt x="3759" y="11136"/>
                  </a:cubicBezTo>
                  <a:cubicBezTo>
                    <a:pt x="3718" y="11136"/>
                    <a:pt x="3662" y="11150"/>
                    <a:pt x="3621" y="11150"/>
                  </a:cubicBezTo>
                  <a:cubicBezTo>
                    <a:pt x="3483" y="11136"/>
                    <a:pt x="3483" y="11136"/>
                    <a:pt x="3483" y="11136"/>
                  </a:cubicBezTo>
                  <a:cubicBezTo>
                    <a:pt x="3441" y="11136"/>
                    <a:pt x="3386" y="11136"/>
                    <a:pt x="3344" y="11136"/>
                  </a:cubicBezTo>
                  <a:cubicBezTo>
                    <a:pt x="3206" y="11122"/>
                    <a:pt x="3206" y="11122"/>
                    <a:pt x="3206" y="11122"/>
                  </a:cubicBezTo>
                  <a:cubicBezTo>
                    <a:pt x="3165" y="11122"/>
                    <a:pt x="3109" y="11122"/>
                    <a:pt x="3068" y="11108"/>
                  </a:cubicBezTo>
                  <a:cubicBezTo>
                    <a:pt x="2916" y="11095"/>
                    <a:pt x="2916" y="11095"/>
                    <a:pt x="2916" y="11095"/>
                  </a:cubicBezTo>
                  <a:cubicBezTo>
                    <a:pt x="2875" y="11095"/>
                    <a:pt x="2819" y="11081"/>
                    <a:pt x="2778" y="11081"/>
                  </a:cubicBezTo>
                  <a:cubicBezTo>
                    <a:pt x="2626" y="11053"/>
                    <a:pt x="2626" y="11053"/>
                    <a:pt x="2626" y="11053"/>
                  </a:cubicBezTo>
                  <a:cubicBezTo>
                    <a:pt x="2584" y="11053"/>
                    <a:pt x="2515" y="11039"/>
                    <a:pt x="2474" y="11025"/>
                  </a:cubicBezTo>
                  <a:cubicBezTo>
                    <a:pt x="2322" y="10984"/>
                    <a:pt x="2322" y="10984"/>
                    <a:pt x="2322" y="10984"/>
                  </a:cubicBezTo>
                  <a:cubicBezTo>
                    <a:pt x="2266" y="10970"/>
                    <a:pt x="2197" y="10956"/>
                    <a:pt x="2156" y="10943"/>
                  </a:cubicBezTo>
                  <a:cubicBezTo>
                    <a:pt x="1976" y="10901"/>
                    <a:pt x="1976" y="10901"/>
                    <a:pt x="1976" y="10901"/>
                  </a:cubicBezTo>
                  <a:cubicBezTo>
                    <a:pt x="1921" y="10873"/>
                    <a:pt x="1852" y="10846"/>
                    <a:pt x="1797" y="10832"/>
                  </a:cubicBezTo>
                  <a:cubicBezTo>
                    <a:pt x="1617" y="10749"/>
                    <a:pt x="1617" y="10749"/>
                    <a:pt x="1617" y="10749"/>
                  </a:cubicBezTo>
                  <a:cubicBezTo>
                    <a:pt x="1562" y="10721"/>
                    <a:pt x="1479" y="10680"/>
                    <a:pt x="1423" y="10652"/>
                  </a:cubicBezTo>
                  <a:cubicBezTo>
                    <a:pt x="1244" y="10542"/>
                    <a:pt x="1244" y="10542"/>
                    <a:pt x="1244" y="10542"/>
                  </a:cubicBezTo>
                  <a:cubicBezTo>
                    <a:pt x="1036" y="10390"/>
                    <a:pt x="1023" y="10362"/>
                    <a:pt x="898" y="10238"/>
                  </a:cubicBezTo>
                  <a:cubicBezTo>
                    <a:pt x="774" y="10086"/>
                    <a:pt x="774" y="10086"/>
                    <a:pt x="774" y="10086"/>
                  </a:cubicBezTo>
                  <a:cubicBezTo>
                    <a:pt x="732" y="10003"/>
                    <a:pt x="663" y="9892"/>
                    <a:pt x="636" y="9823"/>
                  </a:cubicBezTo>
                  <a:cubicBezTo>
                    <a:pt x="553" y="9630"/>
                    <a:pt x="553" y="9630"/>
                    <a:pt x="553" y="9630"/>
                  </a:cubicBezTo>
                  <a:cubicBezTo>
                    <a:pt x="539" y="9547"/>
                    <a:pt x="511" y="9450"/>
                    <a:pt x="497" y="9381"/>
                  </a:cubicBezTo>
                  <a:cubicBezTo>
                    <a:pt x="470" y="9174"/>
                    <a:pt x="470" y="9174"/>
                    <a:pt x="470" y="9174"/>
                  </a:cubicBezTo>
                  <a:cubicBezTo>
                    <a:pt x="456" y="9105"/>
                    <a:pt x="442" y="9008"/>
                    <a:pt x="442" y="8939"/>
                  </a:cubicBezTo>
                  <a:cubicBezTo>
                    <a:pt x="428" y="8732"/>
                    <a:pt x="428" y="8732"/>
                    <a:pt x="428" y="8732"/>
                  </a:cubicBezTo>
                  <a:cubicBezTo>
                    <a:pt x="428" y="8663"/>
                    <a:pt x="428" y="8566"/>
                    <a:pt x="428" y="8511"/>
                  </a:cubicBezTo>
                  <a:cubicBezTo>
                    <a:pt x="414" y="8290"/>
                    <a:pt x="414" y="8290"/>
                    <a:pt x="414" y="8290"/>
                  </a:cubicBezTo>
                  <a:cubicBezTo>
                    <a:pt x="414" y="8221"/>
                    <a:pt x="414" y="8138"/>
                    <a:pt x="414" y="8069"/>
                  </a:cubicBezTo>
                  <a:cubicBezTo>
                    <a:pt x="387" y="7861"/>
                    <a:pt x="387" y="7861"/>
                    <a:pt x="387" y="7861"/>
                  </a:cubicBezTo>
                  <a:cubicBezTo>
                    <a:pt x="387" y="7779"/>
                    <a:pt x="387" y="7779"/>
                    <a:pt x="387" y="7779"/>
                  </a:cubicBezTo>
                  <a:cubicBezTo>
                    <a:pt x="345" y="7488"/>
                    <a:pt x="345" y="7488"/>
                    <a:pt x="345" y="7488"/>
                  </a:cubicBezTo>
                  <a:cubicBezTo>
                    <a:pt x="345" y="7406"/>
                    <a:pt x="332" y="7295"/>
                    <a:pt x="318" y="7212"/>
                  </a:cubicBezTo>
                  <a:cubicBezTo>
                    <a:pt x="290" y="6936"/>
                    <a:pt x="290" y="6936"/>
                    <a:pt x="290" y="6936"/>
                  </a:cubicBezTo>
                  <a:cubicBezTo>
                    <a:pt x="276" y="6853"/>
                    <a:pt x="262" y="6742"/>
                    <a:pt x="262" y="6659"/>
                  </a:cubicBezTo>
                  <a:cubicBezTo>
                    <a:pt x="235" y="6383"/>
                    <a:pt x="235" y="6383"/>
                    <a:pt x="235" y="6383"/>
                  </a:cubicBezTo>
                  <a:cubicBezTo>
                    <a:pt x="235" y="6314"/>
                    <a:pt x="221" y="6203"/>
                    <a:pt x="221" y="6121"/>
                  </a:cubicBezTo>
                  <a:cubicBezTo>
                    <a:pt x="193" y="5872"/>
                    <a:pt x="193" y="5872"/>
                    <a:pt x="193" y="5872"/>
                  </a:cubicBezTo>
                  <a:cubicBezTo>
                    <a:pt x="193" y="5789"/>
                    <a:pt x="179" y="5692"/>
                    <a:pt x="179" y="5623"/>
                  </a:cubicBezTo>
                  <a:cubicBezTo>
                    <a:pt x="166" y="5374"/>
                    <a:pt x="166" y="5374"/>
                    <a:pt x="166" y="5374"/>
                  </a:cubicBezTo>
                  <a:cubicBezTo>
                    <a:pt x="166" y="5292"/>
                    <a:pt x="152" y="5195"/>
                    <a:pt x="152" y="5126"/>
                  </a:cubicBezTo>
                  <a:cubicBezTo>
                    <a:pt x="138" y="4891"/>
                    <a:pt x="138" y="4891"/>
                    <a:pt x="138" y="4891"/>
                  </a:cubicBezTo>
                  <a:cubicBezTo>
                    <a:pt x="138" y="4822"/>
                    <a:pt x="138" y="4725"/>
                    <a:pt x="138" y="4656"/>
                  </a:cubicBezTo>
                  <a:cubicBezTo>
                    <a:pt x="124" y="4421"/>
                    <a:pt x="124" y="4421"/>
                    <a:pt x="124" y="4421"/>
                  </a:cubicBezTo>
                  <a:cubicBezTo>
                    <a:pt x="124" y="4352"/>
                    <a:pt x="124" y="4269"/>
                    <a:pt x="124" y="4200"/>
                  </a:cubicBezTo>
                  <a:cubicBezTo>
                    <a:pt x="110" y="3979"/>
                    <a:pt x="110" y="3979"/>
                    <a:pt x="110" y="3979"/>
                  </a:cubicBezTo>
                  <a:cubicBezTo>
                    <a:pt x="110" y="3910"/>
                    <a:pt x="110" y="3827"/>
                    <a:pt x="110" y="3758"/>
                  </a:cubicBezTo>
                  <a:cubicBezTo>
                    <a:pt x="110" y="3551"/>
                    <a:pt x="110" y="3551"/>
                    <a:pt x="110" y="3551"/>
                  </a:cubicBezTo>
                  <a:cubicBezTo>
                    <a:pt x="110" y="3482"/>
                    <a:pt x="110" y="3399"/>
                    <a:pt x="110" y="3343"/>
                  </a:cubicBezTo>
                  <a:cubicBezTo>
                    <a:pt x="110" y="3136"/>
                    <a:pt x="110" y="3136"/>
                    <a:pt x="110" y="3136"/>
                  </a:cubicBezTo>
                  <a:cubicBezTo>
                    <a:pt x="110" y="3067"/>
                    <a:pt x="110" y="2998"/>
                    <a:pt x="110" y="2929"/>
                  </a:cubicBezTo>
                  <a:cubicBezTo>
                    <a:pt x="110" y="2749"/>
                    <a:pt x="110" y="2749"/>
                    <a:pt x="110" y="2749"/>
                  </a:cubicBezTo>
                  <a:cubicBezTo>
                    <a:pt x="124" y="2680"/>
                    <a:pt x="124" y="2611"/>
                    <a:pt x="138" y="2542"/>
                  </a:cubicBezTo>
                  <a:cubicBezTo>
                    <a:pt x="166" y="2362"/>
                    <a:pt x="166" y="2362"/>
                    <a:pt x="166" y="2362"/>
                  </a:cubicBezTo>
                  <a:cubicBezTo>
                    <a:pt x="179" y="2307"/>
                    <a:pt x="193" y="2224"/>
                    <a:pt x="207" y="2169"/>
                  </a:cubicBezTo>
                  <a:cubicBezTo>
                    <a:pt x="262" y="1989"/>
                    <a:pt x="262" y="1989"/>
                    <a:pt x="262" y="1989"/>
                  </a:cubicBezTo>
                  <a:cubicBezTo>
                    <a:pt x="290" y="1934"/>
                    <a:pt x="318" y="1865"/>
                    <a:pt x="345" y="1810"/>
                  </a:cubicBezTo>
                  <a:cubicBezTo>
                    <a:pt x="428" y="1644"/>
                    <a:pt x="428" y="1644"/>
                    <a:pt x="428" y="1644"/>
                  </a:cubicBezTo>
                  <a:cubicBezTo>
                    <a:pt x="470" y="1589"/>
                    <a:pt x="511" y="1520"/>
                    <a:pt x="553" y="1464"/>
                  </a:cubicBezTo>
                  <a:cubicBezTo>
                    <a:pt x="663" y="1312"/>
                    <a:pt x="663" y="1312"/>
                    <a:pt x="663" y="1312"/>
                  </a:cubicBezTo>
                  <a:cubicBezTo>
                    <a:pt x="718" y="1257"/>
                    <a:pt x="788" y="1188"/>
                    <a:pt x="843" y="1133"/>
                  </a:cubicBezTo>
                  <a:cubicBezTo>
                    <a:pt x="981" y="1008"/>
                    <a:pt x="981" y="1008"/>
                    <a:pt x="981" y="1008"/>
                  </a:cubicBezTo>
                  <a:cubicBezTo>
                    <a:pt x="1064" y="953"/>
                    <a:pt x="1161" y="884"/>
                    <a:pt x="1257" y="829"/>
                  </a:cubicBezTo>
                  <a:cubicBezTo>
                    <a:pt x="1410" y="746"/>
                    <a:pt x="1410" y="746"/>
                    <a:pt x="1410" y="746"/>
                  </a:cubicBezTo>
                  <a:cubicBezTo>
                    <a:pt x="1520" y="691"/>
                    <a:pt x="1700" y="608"/>
                    <a:pt x="1907" y="539"/>
                  </a:cubicBezTo>
                  <a:cubicBezTo>
                    <a:pt x="2059" y="497"/>
                    <a:pt x="2059" y="497"/>
                    <a:pt x="2059" y="497"/>
                  </a:cubicBezTo>
                  <a:cubicBezTo>
                    <a:pt x="2294" y="428"/>
                    <a:pt x="2460" y="387"/>
                    <a:pt x="2764" y="345"/>
                  </a:cubicBezTo>
                  <a:cubicBezTo>
                    <a:pt x="2930" y="331"/>
                    <a:pt x="2930" y="331"/>
                    <a:pt x="2930" y="331"/>
                  </a:cubicBezTo>
                  <a:cubicBezTo>
                    <a:pt x="2985" y="318"/>
                    <a:pt x="3054" y="318"/>
                    <a:pt x="3096" y="318"/>
                  </a:cubicBezTo>
                  <a:cubicBezTo>
                    <a:pt x="3248" y="304"/>
                    <a:pt x="3248" y="304"/>
                    <a:pt x="3248" y="304"/>
                  </a:cubicBezTo>
                  <a:cubicBezTo>
                    <a:pt x="3303" y="304"/>
                    <a:pt x="3358" y="290"/>
                    <a:pt x="3414" y="290"/>
                  </a:cubicBezTo>
                  <a:cubicBezTo>
                    <a:pt x="3566" y="290"/>
                    <a:pt x="3566" y="290"/>
                    <a:pt x="3566" y="290"/>
                  </a:cubicBezTo>
                  <a:cubicBezTo>
                    <a:pt x="3607" y="290"/>
                    <a:pt x="3676" y="290"/>
                    <a:pt x="3718" y="290"/>
                  </a:cubicBezTo>
                  <a:cubicBezTo>
                    <a:pt x="3870" y="290"/>
                    <a:pt x="3870" y="290"/>
                    <a:pt x="3870" y="290"/>
                  </a:cubicBezTo>
                  <a:cubicBezTo>
                    <a:pt x="3925" y="290"/>
                    <a:pt x="3980" y="290"/>
                    <a:pt x="4022" y="304"/>
                  </a:cubicBezTo>
                  <a:cubicBezTo>
                    <a:pt x="4174" y="304"/>
                    <a:pt x="4174" y="304"/>
                    <a:pt x="4174" y="304"/>
                  </a:cubicBezTo>
                  <a:cubicBezTo>
                    <a:pt x="4229" y="318"/>
                    <a:pt x="4284" y="318"/>
                    <a:pt x="4326" y="318"/>
                  </a:cubicBezTo>
                  <a:cubicBezTo>
                    <a:pt x="4478" y="331"/>
                    <a:pt x="4478" y="331"/>
                    <a:pt x="4478" y="331"/>
                  </a:cubicBezTo>
                  <a:cubicBezTo>
                    <a:pt x="4533" y="345"/>
                    <a:pt x="4588" y="345"/>
                    <a:pt x="4644" y="359"/>
                  </a:cubicBezTo>
                  <a:cubicBezTo>
                    <a:pt x="4796" y="387"/>
                    <a:pt x="4796" y="387"/>
                    <a:pt x="4796" y="387"/>
                  </a:cubicBezTo>
                  <a:cubicBezTo>
                    <a:pt x="4837" y="387"/>
                    <a:pt x="4906" y="400"/>
                    <a:pt x="4961" y="414"/>
                  </a:cubicBezTo>
                  <a:cubicBezTo>
                    <a:pt x="5113" y="456"/>
                    <a:pt x="5113" y="456"/>
                    <a:pt x="5113" y="456"/>
                  </a:cubicBezTo>
                  <a:cubicBezTo>
                    <a:pt x="5169" y="470"/>
                    <a:pt x="5238" y="483"/>
                    <a:pt x="5293" y="497"/>
                  </a:cubicBezTo>
                  <a:cubicBezTo>
                    <a:pt x="5459" y="552"/>
                    <a:pt x="5459" y="552"/>
                    <a:pt x="5459" y="552"/>
                  </a:cubicBezTo>
                  <a:cubicBezTo>
                    <a:pt x="5556" y="580"/>
                    <a:pt x="5556" y="580"/>
                    <a:pt x="5556" y="580"/>
                  </a:cubicBezTo>
                  <a:cubicBezTo>
                    <a:pt x="5431" y="539"/>
                    <a:pt x="5431" y="539"/>
                    <a:pt x="5431" y="539"/>
                  </a:cubicBezTo>
                  <a:cubicBezTo>
                    <a:pt x="3607" y="0"/>
                    <a:pt x="0" y="318"/>
                    <a:pt x="1589" y="3302"/>
                  </a:cubicBezTo>
                  <a:cubicBezTo>
                    <a:pt x="1810" y="3716"/>
                    <a:pt x="1810" y="3716"/>
                    <a:pt x="2114" y="6521"/>
                  </a:cubicBezTo>
                  <a:cubicBezTo>
                    <a:pt x="2170" y="7157"/>
                    <a:pt x="2308" y="7792"/>
                    <a:pt x="2308" y="8442"/>
                  </a:cubicBezTo>
                  <a:cubicBezTo>
                    <a:pt x="2322" y="8773"/>
                    <a:pt x="2114" y="9077"/>
                    <a:pt x="2156" y="9409"/>
                  </a:cubicBezTo>
                  <a:cubicBezTo>
                    <a:pt x="2183" y="9685"/>
                    <a:pt x="2294" y="9810"/>
                    <a:pt x="2488" y="10058"/>
                  </a:cubicBezTo>
                  <a:cubicBezTo>
                    <a:pt x="3096" y="10763"/>
                    <a:pt x="6274" y="11122"/>
                    <a:pt x="6772" y="9423"/>
                  </a:cubicBezTo>
                  <a:cubicBezTo>
                    <a:pt x="6993" y="8677"/>
                    <a:pt x="7325" y="3288"/>
                    <a:pt x="7200" y="2473"/>
                  </a:cubicBezTo>
                  <a:cubicBezTo>
                    <a:pt x="7200" y="2501"/>
                    <a:pt x="7214" y="2528"/>
                    <a:pt x="7214" y="2556"/>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60" name="Freeform 68"/>
            <p:cNvSpPr>
              <a:spLocks noChangeAspect="1"/>
            </p:cNvSpPr>
            <p:nvPr/>
          </p:nvSpPr>
          <p:spPr bwMode="auto">
            <a:xfrm>
              <a:off x="953" y="1102"/>
              <a:ext cx="1371" cy="2622"/>
            </a:xfrm>
            <a:custGeom>
              <a:avLst/>
              <a:gdLst>
                <a:gd name="T0" fmla="*/ 0 w 7125"/>
                <a:gd name="T1" fmla="*/ 0 h 11608"/>
                <a:gd name="T2" fmla="*/ 0 w 7125"/>
                <a:gd name="T3" fmla="*/ 0 h 11608"/>
                <a:gd name="T4" fmla="*/ 0 w 7125"/>
                <a:gd name="T5" fmla="*/ 0 h 11608"/>
                <a:gd name="T6" fmla="*/ 0 w 7125"/>
                <a:gd name="T7" fmla="*/ 0 h 11608"/>
                <a:gd name="T8" fmla="*/ 0 w 7125"/>
                <a:gd name="T9" fmla="*/ 0 h 11608"/>
                <a:gd name="T10" fmla="*/ 0 w 7125"/>
                <a:gd name="T11" fmla="*/ 0 h 11608"/>
                <a:gd name="T12" fmla="*/ 0 w 7125"/>
                <a:gd name="T13" fmla="*/ 0 h 11608"/>
                <a:gd name="T14" fmla="*/ 0 w 7125"/>
                <a:gd name="T15" fmla="*/ 0 h 11608"/>
                <a:gd name="T16" fmla="*/ 0 w 7125"/>
                <a:gd name="T17" fmla="*/ 0 h 11608"/>
                <a:gd name="T18" fmla="*/ 0 w 7125"/>
                <a:gd name="T19" fmla="*/ 0 h 11608"/>
                <a:gd name="T20" fmla="*/ 0 w 7125"/>
                <a:gd name="T21" fmla="*/ 0 h 11608"/>
                <a:gd name="T22" fmla="*/ 0 w 7125"/>
                <a:gd name="T23" fmla="*/ 0 h 11608"/>
                <a:gd name="T24" fmla="*/ 0 w 7125"/>
                <a:gd name="T25" fmla="*/ 0 h 11608"/>
                <a:gd name="T26" fmla="*/ 0 w 7125"/>
                <a:gd name="T27" fmla="*/ 0 h 11608"/>
                <a:gd name="T28" fmla="*/ 0 w 7125"/>
                <a:gd name="T29" fmla="*/ 0 h 11608"/>
                <a:gd name="T30" fmla="*/ 0 w 7125"/>
                <a:gd name="T31" fmla="*/ 0 h 11608"/>
                <a:gd name="T32" fmla="*/ 0 w 7125"/>
                <a:gd name="T33" fmla="*/ 0 h 11608"/>
                <a:gd name="T34" fmla="*/ 0 w 7125"/>
                <a:gd name="T35" fmla="*/ 0 h 11608"/>
                <a:gd name="T36" fmla="*/ 0 w 7125"/>
                <a:gd name="T37" fmla="*/ 0 h 11608"/>
                <a:gd name="T38" fmla="*/ 0 w 7125"/>
                <a:gd name="T39" fmla="*/ 0 h 11608"/>
                <a:gd name="T40" fmla="*/ 0 w 7125"/>
                <a:gd name="T41" fmla="*/ 0 h 11608"/>
                <a:gd name="T42" fmla="*/ 0 w 7125"/>
                <a:gd name="T43" fmla="*/ 0 h 11608"/>
                <a:gd name="T44" fmla="*/ 0 w 7125"/>
                <a:gd name="T45" fmla="*/ 0 h 11608"/>
                <a:gd name="T46" fmla="*/ 0 w 7125"/>
                <a:gd name="T47" fmla="*/ 0 h 11608"/>
                <a:gd name="T48" fmla="*/ 0 w 7125"/>
                <a:gd name="T49" fmla="*/ 0 h 11608"/>
                <a:gd name="T50" fmla="*/ 0 w 7125"/>
                <a:gd name="T51" fmla="*/ 0 h 11608"/>
                <a:gd name="T52" fmla="*/ 0 w 7125"/>
                <a:gd name="T53" fmla="*/ 0 h 11608"/>
                <a:gd name="T54" fmla="*/ 0 w 7125"/>
                <a:gd name="T55" fmla="*/ 0 h 11608"/>
                <a:gd name="T56" fmla="*/ 0 w 7125"/>
                <a:gd name="T57" fmla="*/ 0 h 11608"/>
                <a:gd name="T58" fmla="*/ 0 w 7125"/>
                <a:gd name="T59" fmla="*/ 0 h 11608"/>
                <a:gd name="T60" fmla="*/ 0 w 7125"/>
                <a:gd name="T61" fmla="*/ 0 h 11608"/>
                <a:gd name="T62" fmla="*/ 0 w 7125"/>
                <a:gd name="T63" fmla="*/ 0 h 11608"/>
                <a:gd name="T64" fmla="*/ 0 w 7125"/>
                <a:gd name="T65" fmla="*/ 0 h 11608"/>
                <a:gd name="T66" fmla="*/ 0 w 7125"/>
                <a:gd name="T67" fmla="*/ 0 h 11608"/>
                <a:gd name="T68" fmla="*/ 0 w 7125"/>
                <a:gd name="T69" fmla="*/ 0 h 11608"/>
                <a:gd name="T70" fmla="*/ 0 w 7125"/>
                <a:gd name="T71" fmla="*/ 0 h 11608"/>
                <a:gd name="T72" fmla="*/ 0 w 7125"/>
                <a:gd name="T73" fmla="*/ 0 h 11608"/>
                <a:gd name="T74" fmla="*/ 0 w 7125"/>
                <a:gd name="T75" fmla="*/ 0 h 11608"/>
                <a:gd name="T76" fmla="*/ 0 w 7125"/>
                <a:gd name="T77" fmla="*/ 0 h 11608"/>
                <a:gd name="T78" fmla="*/ 0 w 7125"/>
                <a:gd name="T79" fmla="*/ 0 h 11608"/>
                <a:gd name="T80" fmla="*/ 0 w 7125"/>
                <a:gd name="T81" fmla="*/ 0 h 11608"/>
                <a:gd name="T82" fmla="*/ 0 w 7125"/>
                <a:gd name="T83" fmla="*/ 0 h 116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125"/>
                <a:gd name="T127" fmla="*/ 0 h 11608"/>
                <a:gd name="T128" fmla="*/ 7125 w 7125"/>
                <a:gd name="T129" fmla="*/ 11608 h 116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125" h="11608">
                  <a:moveTo>
                    <a:pt x="7112" y="3289"/>
                  </a:moveTo>
                  <a:cubicBezTo>
                    <a:pt x="7112" y="3441"/>
                    <a:pt x="7112" y="3579"/>
                    <a:pt x="7112" y="3717"/>
                  </a:cubicBezTo>
                  <a:cubicBezTo>
                    <a:pt x="7112" y="3938"/>
                    <a:pt x="7112" y="3938"/>
                    <a:pt x="7112" y="3938"/>
                  </a:cubicBezTo>
                  <a:cubicBezTo>
                    <a:pt x="7112" y="4007"/>
                    <a:pt x="7112" y="4090"/>
                    <a:pt x="7098" y="4159"/>
                  </a:cubicBezTo>
                  <a:cubicBezTo>
                    <a:pt x="7098" y="4381"/>
                    <a:pt x="7098" y="4381"/>
                    <a:pt x="7098" y="4381"/>
                  </a:cubicBezTo>
                  <a:cubicBezTo>
                    <a:pt x="7098" y="4450"/>
                    <a:pt x="7098" y="4546"/>
                    <a:pt x="7084" y="4615"/>
                  </a:cubicBezTo>
                  <a:cubicBezTo>
                    <a:pt x="7084" y="4850"/>
                    <a:pt x="7084" y="4850"/>
                    <a:pt x="7084" y="4850"/>
                  </a:cubicBezTo>
                  <a:cubicBezTo>
                    <a:pt x="7070" y="4920"/>
                    <a:pt x="7070" y="5016"/>
                    <a:pt x="7070" y="5085"/>
                  </a:cubicBezTo>
                  <a:cubicBezTo>
                    <a:pt x="7056" y="5320"/>
                    <a:pt x="7056" y="5320"/>
                    <a:pt x="7056" y="5320"/>
                  </a:cubicBezTo>
                  <a:cubicBezTo>
                    <a:pt x="7056" y="5403"/>
                    <a:pt x="7043" y="5500"/>
                    <a:pt x="7043" y="5569"/>
                  </a:cubicBezTo>
                  <a:cubicBezTo>
                    <a:pt x="7029" y="5832"/>
                    <a:pt x="7029" y="5832"/>
                    <a:pt x="7029" y="5832"/>
                  </a:cubicBezTo>
                  <a:cubicBezTo>
                    <a:pt x="7015" y="5901"/>
                    <a:pt x="7015" y="6011"/>
                    <a:pt x="7001" y="6080"/>
                  </a:cubicBezTo>
                  <a:cubicBezTo>
                    <a:pt x="6987" y="6343"/>
                    <a:pt x="6987" y="6343"/>
                    <a:pt x="6987" y="6343"/>
                  </a:cubicBezTo>
                  <a:cubicBezTo>
                    <a:pt x="6974" y="6426"/>
                    <a:pt x="6960" y="6536"/>
                    <a:pt x="6960" y="6619"/>
                  </a:cubicBezTo>
                  <a:cubicBezTo>
                    <a:pt x="6932" y="6882"/>
                    <a:pt x="6932" y="6882"/>
                    <a:pt x="6932" y="6882"/>
                  </a:cubicBezTo>
                  <a:cubicBezTo>
                    <a:pt x="6918" y="6965"/>
                    <a:pt x="6905" y="7075"/>
                    <a:pt x="6905" y="7158"/>
                  </a:cubicBezTo>
                  <a:cubicBezTo>
                    <a:pt x="6863" y="7448"/>
                    <a:pt x="6863" y="7448"/>
                    <a:pt x="6863" y="7448"/>
                  </a:cubicBezTo>
                  <a:cubicBezTo>
                    <a:pt x="6849" y="7531"/>
                    <a:pt x="6835" y="7656"/>
                    <a:pt x="6835" y="7739"/>
                  </a:cubicBezTo>
                  <a:cubicBezTo>
                    <a:pt x="6808" y="7946"/>
                    <a:pt x="6808" y="7946"/>
                    <a:pt x="6808" y="7946"/>
                  </a:cubicBezTo>
                  <a:cubicBezTo>
                    <a:pt x="6794" y="8098"/>
                    <a:pt x="6794" y="8098"/>
                    <a:pt x="6794" y="8098"/>
                  </a:cubicBezTo>
                  <a:cubicBezTo>
                    <a:pt x="6794" y="8319"/>
                    <a:pt x="6794" y="8319"/>
                    <a:pt x="6794" y="8319"/>
                  </a:cubicBezTo>
                  <a:cubicBezTo>
                    <a:pt x="6780" y="8374"/>
                    <a:pt x="6780" y="8471"/>
                    <a:pt x="6780" y="8526"/>
                  </a:cubicBezTo>
                  <a:cubicBezTo>
                    <a:pt x="6780" y="8748"/>
                    <a:pt x="6780" y="8748"/>
                    <a:pt x="6780" y="8748"/>
                  </a:cubicBezTo>
                  <a:cubicBezTo>
                    <a:pt x="6766" y="8817"/>
                    <a:pt x="6766" y="8913"/>
                    <a:pt x="6753" y="8969"/>
                  </a:cubicBezTo>
                  <a:cubicBezTo>
                    <a:pt x="6739" y="9190"/>
                    <a:pt x="6739" y="9190"/>
                    <a:pt x="6739" y="9190"/>
                  </a:cubicBezTo>
                  <a:cubicBezTo>
                    <a:pt x="6725" y="9259"/>
                    <a:pt x="6711" y="9342"/>
                    <a:pt x="6697" y="9411"/>
                  </a:cubicBezTo>
                  <a:cubicBezTo>
                    <a:pt x="6642" y="9618"/>
                    <a:pt x="6642" y="9618"/>
                    <a:pt x="6642" y="9618"/>
                  </a:cubicBezTo>
                  <a:cubicBezTo>
                    <a:pt x="6615" y="9687"/>
                    <a:pt x="6573" y="9770"/>
                    <a:pt x="6546" y="9839"/>
                  </a:cubicBezTo>
                  <a:cubicBezTo>
                    <a:pt x="6449" y="10019"/>
                    <a:pt x="6449" y="10019"/>
                    <a:pt x="6449" y="10019"/>
                  </a:cubicBezTo>
                  <a:cubicBezTo>
                    <a:pt x="6380" y="10088"/>
                    <a:pt x="6297" y="10199"/>
                    <a:pt x="6242" y="10268"/>
                  </a:cubicBezTo>
                  <a:cubicBezTo>
                    <a:pt x="6104" y="10392"/>
                    <a:pt x="6104" y="10392"/>
                    <a:pt x="6104" y="10392"/>
                  </a:cubicBezTo>
                  <a:cubicBezTo>
                    <a:pt x="5924" y="10530"/>
                    <a:pt x="5883" y="10558"/>
                    <a:pt x="5662" y="10668"/>
                  </a:cubicBezTo>
                  <a:cubicBezTo>
                    <a:pt x="5524" y="10738"/>
                    <a:pt x="5524" y="10738"/>
                    <a:pt x="5524" y="10738"/>
                  </a:cubicBezTo>
                  <a:cubicBezTo>
                    <a:pt x="5179" y="10876"/>
                    <a:pt x="4902" y="10959"/>
                    <a:pt x="4378" y="11042"/>
                  </a:cubicBezTo>
                  <a:cubicBezTo>
                    <a:pt x="4226" y="11055"/>
                    <a:pt x="4226" y="11055"/>
                    <a:pt x="4226" y="11055"/>
                  </a:cubicBezTo>
                  <a:cubicBezTo>
                    <a:pt x="4184" y="11055"/>
                    <a:pt x="4115" y="11069"/>
                    <a:pt x="4074" y="11069"/>
                  </a:cubicBezTo>
                  <a:cubicBezTo>
                    <a:pt x="3922" y="11083"/>
                    <a:pt x="3922" y="11083"/>
                    <a:pt x="3922" y="11083"/>
                  </a:cubicBezTo>
                  <a:cubicBezTo>
                    <a:pt x="3881" y="11083"/>
                    <a:pt x="3825" y="11083"/>
                    <a:pt x="3784" y="11083"/>
                  </a:cubicBezTo>
                  <a:cubicBezTo>
                    <a:pt x="3646" y="11083"/>
                    <a:pt x="3646" y="11083"/>
                    <a:pt x="3646" y="11083"/>
                  </a:cubicBezTo>
                  <a:cubicBezTo>
                    <a:pt x="3604" y="11083"/>
                    <a:pt x="3549" y="11097"/>
                    <a:pt x="3508" y="11097"/>
                  </a:cubicBezTo>
                  <a:cubicBezTo>
                    <a:pt x="3370" y="11083"/>
                    <a:pt x="3370" y="11083"/>
                    <a:pt x="3370" y="11083"/>
                  </a:cubicBezTo>
                  <a:cubicBezTo>
                    <a:pt x="3328" y="11083"/>
                    <a:pt x="3273" y="11083"/>
                    <a:pt x="3232" y="11083"/>
                  </a:cubicBezTo>
                  <a:cubicBezTo>
                    <a:pt x="3093" y="11069"/>
                    <a:pt x="3093" y="11069"/>
                    <a:pt x="3093" y="11069"/>
                  </a:cubicBezTo>
                  <a:cubicBezTo>
                    <a:pt x="3052" y="11069"/>
                    <a:pt x="2997" y="11069"/>
                    <a:pt x="2955" y="11055"/>
                  </a:cubicBezTo>
                  <a:cubicBezTo>
                    <a:pt x="2804" y="11042"/>
                    <a:pt x="2804" y="11042"/>
                    <a:pt x="2804" y="11042"/>
                  </a:cubicBezTo>
                  <a:cubicBezTo>
                    <a:pt x="2762" y="11042"/>
                    <a:pt x="2707" y="11028"/>
                    <a:pt x="2665" y="11028"/>
                  </a:cubicBezTo>
                  <a:cubicBezTo>
                    <a:pt x="2514" y="11000"/>
                    <a:pt x="2514" y="11000"/>
                    <a:pt x="2514" y="11000"/>
                  </a:cubicBezTo>
                  <a:cubicBezTo>
                    <a:pt x="2472" y="11000"/>
                    <a:pt x="2403" y="10986"/>
                    <a:pt x="2362" y="10972"/>
                  </a:cubicBezTo>
                  <a:cubicBezTo>
                    <a:pt x="2210" y="10931"/>
                    <a:pt x="2210" y="10931"/>
                    <a:pt x="2210" y="10931"/>
                  </a:cubicBezTo>
                  <a:cubicBezTo>
                    <a:pt x="2155" y="10917"/>
                    <a:pt x="2085" y="10903"/>
                    <a:pt x="2044" y="10890"/>
                  </a:cubicBezTo>
                  <a:cubicBezTo>
                    <a:pt x="1865" y="10848"/>
                    <a:pt x="1865" y="10848"/>
                    <a:pt x="1865" y="10848"/>
                  </a:cubicBezTo>
                  <a:cubicBezTo>
                    <a:pt x="1809" y="10820"/>
                    <a:pt x="1740" y="10793"/>
                    <a:pt x="1685" y="10779"/>
                  </a:cubicBezTo>
                  <a:cubicBezTo>
                    <a:pt x="1506" y="10696"/>
                    <a:pt x="1506" y="10696"/>
                    <a:pt x="1506" y="10696"/>
                  </a:cubicBezTo>
                  <a:cubicBezTo>
                    <a:pt x="1450" y="10668"/>
                    <a:pt x="1367" y="10627"/>
                    <a:pt x="1312" y="10599"/>
                  </a:cubicBezTo>
                  <a:cubicBezTo>
                    <a:pt x="1133" y="10489"/>
                    <a:pt x="1133" y="10489"/>
                    <a:pt x="1133" y="10489"/>
                  </a:cubicBezTo>
                  <a:cubicBezTo>
                    <a:pt x="926" y="10337"/>
                    <a:pt x="912" y="10309"/>
                    <a:pt x="788" y="10185"/>
                  </a:cubicBezTo>
                  <a:cubicBezTo>
                    <a:pt x="663" y="10033"/>
                    <a:pt x="663" y="10033"/>
                    <a:pt x="663" y="10033"/>
                  </a:cubicBezTo>
                  <a:cubicBezTo>
                    <a:pt x="622" y="9950"/>
                    <a:pt x="553" y="9839"/>
                    <a:pt x="525" y="9770"/>
                  </a:cubicBezTo>
                  <a:cubicBezTo>
                    <a:pt x="442" y="9577"/>
                    <a:pt x="442" y="9577"/>
                    <a:pt x="442" y="9577"/>
                  </a:cubicBezTo>
                  <a:cubicBezTo>
                    <a:pt x="429" y="9494"/>
                    <a:pt x="401" y="9397"/>
                    <a:pt x="387" y="9328"/>
                  </a:cubicBezTo>
                  <a:cubicBezTo>
                    <a:pt x="359" y="9121"/>
                    <a:pt x="359" y="9121"/>
                    <a:pt x="359" y="9121"/>
                  </a:cubicBezTo>
                  <a:cubicBezTo>
                    <a:pt x="346" y="9052"/>
                    <a:pt x="332" y="8955"/>
                    <a:pt x="332" y="8886"/>
                  </a:cubicBezTo>
                  <a:cubicBezTo>
                    <a:pt x="318" y="8678"/>
                    <a:pt x="318" y="8678"/>
                    <a:pt x="318" y="8678"/>
                  </a:cubicBezTo>
                  <a:cubicBezTo>
                    <a:pt x="318" y="8609"/>
                    <a:pt x="318" y="8513"/>
                    <a:pt x="318" y="8457"/>
                  </a:cubicBezTo>
                  <a:cubicBezTo>
                    <a:pt x="304" y="8236"/>
                    <a:pt x="304" y="8236"/>
                    <a:pt x="304" y="8236"/>
                  </a:cubicBezTo>
                  <a:cubicBezTo>
                    <a:pt x="304" y="8167"/>
                    <a:pt x="304" y="8084"/>
                    <a:pt x="304" y="8015"/>
                  </a:cubicBezTo>
                  <a:cubicBezTo>
                    <a:pt x="277" y="7808"/>
                    <a:pt x="277" y="7808"/>
                    <a:pt x="277" y="7808"/>
                  </a:cubicBezTo>
                  <a:cubicBezTo>
                    <a:pt x="277" y="7725"/>
                    <a:pt x="277" y="7725"/>
                    <a:pt x="277" y="7725"/>
                  </a:cubicBezTo>
                  <a:cubicBezTo>
                    <a:pt x="235" y="7435"/>
                    <a:pt x="235" y="7435"/>
                    <a:pt x="235" y="7435"/>
                  </a:cubicBezTo>
                  <a:cubicBezTo>
                    <a:pt x="235" y="7352"/>
                    <a:pt x="221" y="7241"/>
                    <a:pt x="208" y="7158"/>
                  </a:cubicBezTo>
                  <a:cubicBezTo>
                    <a:pt x="180" y="6882"/>
                    <a:pt x="180" y="6882"/>
                    <a:pt x="180" y="6882"/>
                  </a:cubicBezTo>
                  <a:cubicBezTo>
                    <a:pt x="166" y="6799"/>
                    <a:pt x="152" y="6688"/>
                    <a:pt x="152" y="6605"/>
                  </a:cubicBezTo>
                  <a:cubicBezTo>
                    <a:pt x="125" y="6329"/>
                    <a:pt x="125" y="6329"/>
                    <a:pt x="125" y="6329"/>
                  </a:cubicBezTo>
                  <a:cubicBezTo>
                    <a:pt x="125" y="6260"/>
                    <a:pt x="111" y="6149"/>
                    <a:pt x="111" y="6067"/>
                  </a:cubicBezTo>
                  <a:cubicBezTo>
                    <a:pt x="83" y="5818"/>
                    <a:pt x="83" y="5818"/>
                    <a:pt x="83" y="5818"/>
                  </a:cubicBezTo>
                  <a:cubicBezTo>
                    <a:pt x="83" y="5735"/>
                    <a:pt x="70" y="5638"/>
                    <a:pt x="70" y="5569"/>
                  </a:cubicBezTo>
                  <a:cubicBezTo>
                    <a:pt x="56" y="5320"/>
                    <a:pt x="56" y="5320"/>
                    <a:pt x="56" y="5320"/>
                  </a:cubicBezTo>
                  <a:cubicBezTo>
                    <a:pt x="56" y="5237"/>
                    <a:pt x="42" y="5141"/>
                    <a:pt x="42" y="5072"/>
                  </a:cubicBezTo>
                  <a:cubicBezTo>
                    <a:pt x="28" y="4837"/>
                    <a:pt x="28" y="4837"/>
                    <a:pt x="28" y="4837"/>
                  </a:cubicBezTo>
                  <a:cubicBezTo>
                    <a:pt x="28" y="4768"/>
                    <a:pt x="28" y="4671"/>
                    <a:pt x="28" y="4602"/>
                  </a:cubicBezTo>
                  <a:cubicBezTo>
                    <a:pt x="14" y="4367"/>
                    <a:pt x="14" y="4367"/>
                    <a:pt x="14" y="4367"/>
                  </a:cubicBezTo>
                  <a:cubicBezTo>
                    <a:pt x="14" y="4298"/>
                    <a:pt x="14" y="4215"/>
                    <a:pt x="14" y="4146"/>
                  </a:cubicBezTo>
                  <a:cubicBezTo>
                    <a:pt x="0" y="3925"/>
                    <a:pt x="0" y="3925"/>
                    <a:pt x="0" y="3925"/>
                  </a:cubicBezTo>
                  <a:cubicBezTo>
                    <a:pt x="0" y="3855"/>
                    <a:pt x="0" y="3773"/>
                    <a:pt x="0" y="3703"/>
                  </a:cubicBezTo>
                  <a:cubicBezTo>
                    <a:pt x="0" y="3496"/>
                    <a:pt x="0" y="3496"/>
                    <a:pt x="0" y="3496"/>
                  </a:cubicBezTo>
                  <a:cubicBezTo>
                    <a:pt x="0" y="3427"/>
                    <a:pt x="0" y="3344"/>
                    <a:pt x="0" y="3289"/>
                  </a:cubicBezTo>
                  <a:cubicBezTo>
                    <a:pt x="0" y="3082"/>
                    <a:pt x="0" y="3082"/>
                    <a:pt x="0" y="3082"/>
                  </a:cubicBezTo>
                  <a:cubicBezTo>
                    <a:pt x="0" y="3012"/>
                    <a:pt x="0" y="2943"/>
                    <a:pt x="0" y="2874"/>
                  </a:cubicBezTo>
                  <a:cubicBezTo>
                    <a:pt x="0" y="2695"/>
                    <a:pt x="0" y="2695"/>
                    <a:pt x="0" y="2695"/>
                  </a:cubicBezTo>
                  <a:cubicBezTo>
                    <a:pt x="14" y="2625"/>
                    <a:pt x="14" y="2556"/>
                    <a:pt x="28" y="2487"/>
                  </a:cubicBezTo>
                  <a:cubicBezTo>
                    <a:pt x="56" y="2308"/>
                    <a:pt x="56" y="2308"/>
                    <a:pt x="56" y="2308"/>
                  </a:cubicBezTo>
                  <a:cubicBezTo>
                    <a:pt x="70" y="2252"/>
                    <a:pt x="83" y="2169"/>
                    <a:pt x="97" y="2114"/>
                  </a:cubicBezTo>
                  <a:cubicBezTo>
                    <a:pt x="152" y="1935"/>
                    <a:pt x="152" y="1935"/>
                    <a:pt x="152" y="1935"/>
                  </a:cubicBezTo>
                  <a:cubicBezTo>
                    <a:pt x="180" y="1879"/>
                    <a:pt x="208" y="1810"/>
                    <a:pt x="235" y="1755"/>
                  </a:cubicBezTo>
                  <a:cubicBezTo>
                    <a:pt x="318" y="1589"/>
                    <a:pt x="318" y="1589"/>
                    <a:pt x="318" y="1589"/>
                  </a:cubicBezTo>
                  <a:cubicBezTo>
                    <a:pt x="359" y="1534"/>
                    <a:pt x="401" y="1465"/>
                    <a:pt x="442" y="1409"/>
                  </a:cubicBezTo>
                  <a:cubicBezTo>
                    <a:pt x="553" y="1257"/>
                    <a:pt x="553" y="1257"/>
                    <a:pt x="553" y="1257"/>
                  </a:cubicBezTo>
                  <a:cubicBezTo>
                    <a:pt x="608" y="1202"/>
                    <a:pt x="677" y="1133"/>
                    <a:pt x="732" y="1078"/>
                  </a:cubicBezTo>
                  <a:cubicBezTo>
                    <a:pt x="870" y="953"/>
                    <a:pt x="870" y="953"/>
                    <a:pt x="870" y="953"/>
                  </a:cubicBezTo>
                  <a:cubicBezTo>
                    <a:pt x="953" y="898"/>
                    <a:pt x="1050" y="829"/>
                    <a:pt x="1147" y="774"/>
                  </a:cubicBezTo>
                  <a:cubicBezTo>
                    <a:pt x="1298" y="691"/>
                    <a:pt x="1298" y="691"/>
                    <a:pt x="1298" y="691"/>
                  </a:cubicBezTo>
                  <a:cubicBezTo>
                    <a:pt x="1409" y="635"/>
                    <a:pt x="1588" y="553"/>
                    <a:pt x="1796" y="483"/>
                  </a:cubicBezTo>
                  <a:cubicBezTo>
                    <a:pt x="1947" y="442"/>
                    <a:pt x="1947" y="442"/>
                    <a:pt x="1947" y="442"/>
                  </a:cubicBezTo>
                  <a:cubicBezTo>
                    <a:pt x="2182" y="373"/>
                    <a:pt x="2348" y="331"/>
                    <a:pt x="2652" y="290"/>
                  </a:cubicBezTo>
                  <a:cubicBezTo>
                    <a:pt x="2817" y="276"/>
                    <a:pt x="2817" y="276"/>
                    <a:pt x="2817" y="276"/>
                  </a:cubicBezTo>
                  <a:cubicBezTo>
                    <a:pt x="2873" y="262"/>
                    <a:pt x="2942" y="262"/>
                    <a:pt x="2983" y="262"/>
                  </a:cubicBezTo>
                  <a:cubicBezTo>
                    <a:pt x="3135" y="249"/>
                    <a:pt x="3135" y="249"/>
                    <a:pt x="3135" y="249"/>
                  </a:cubicBezTo>
                  <a:cubicBezTo>
                    <a:pt x="3190" y="249"/>
                    <a:pt x="3245" y="235"/>
                    <a:pt x="3301" y="235"/>
                  </a:cubicBezTo>
                  <a:cubicBezTo>
                    <a:pt x="3453" y="235"/>
                    <a:pt x="3453" y="235"/>
                    <a:pt x="3453" y="235"/>
                  </a:cubicBezTo>
                  <a:cubicBezTo>
                    <a:pt x="3494" y="235"/>
                    <a:pt x="3563" y="235"/>
                    <a:pt x="3604" y="235"/>
                  </a:cubicBezTo>
                  <a:cubicBezTo>
                    <a:pt x="3756" y="235"/>
                    <a:pt x="3756" y="235"/>
                    <a:pt x="3756" y="235"/>
                  </a:cubicBezTo>
                  <a:cubicBezTo>
                    <a:pt x="3812" y="235"/>
                    <a:pt x="3867" y="235"/>
                    <a:pt x="3908" y="249"/>
                  </a:cubicBezTo>
                  <a:cubicBezTo>
                    <a:pt x="4060" y="249"/>
                    <a:pt x="4060" y="249"/>
                    <a:pt x="4060" y="249"/>
                  </a:cubicBezTo>
                  <a:cubicBezTo>
                    <a:pt x="4115" y="262"/>
                    <a:pt x="4171" y="262"/>
                    <a:pt x="4212" y="262"/>
                  </a:cubicBezTo>
                  <a:cubicBezTo>
                    <a:pt x="4364" y="276"/>
                    <a:pt x="4364" y="276"/>
                    <a:pt x="4364" y="276"/>
                  </a:cubicBezTo>
                  <a:cubicBezTo>
                    <a:pt x="4419" y="290"/>
                    <a:pt x="4474" y="290"/>
                    <a:pt x="4530" y="304"/>
                  </a:cubicBezTo>
                  <a:cubicBezTo>
                    <a:pt x="4681" y="331"/>
                    <a:pt x="4681" y="331"/>
                    <a:pt x="4681" y="331"/>
                  </a:cubicBezTo>
                  <a:cubicBezTo>
                    <a:pt x="4737" y="331"/>
                    <a:pt x="4737" y="331"/>
                    <a:pt x="4737" y="331"/>
                  </a:cubicBezTo>
                  <a:cubicBezTo>
                    <a:pt x="4571" y="304"/>
                    <a:pt x="4571" y="304"/>
                    <a:pt x="4571" y="304"/>
                  </a:cubicBezTo>
                  <a:cubicBezTo>
                    <a:pt x="3825" y="207"/>
                    <a:pt x="1367" y="0"/>
                    <a:pt x="967" y="1617"/>
                  </a:cubicBezTo>
                  <a:cubicBezTo>
                    <a:pt x="815" y="2225"/>
                    <a:pt x="1202" y="3012"/>
                    <a:pt x="1423" y="3427"/>
                  </a:cubicBezTo>
                  <a:cubicBezTo>
                    <a:pt x="1547" y="3703"/>
                    <a:pt x="1547" y="3703"/>
                    <a:pt x="1671" y="5279"/>
                  </a:cubicBezTo>
                  <a:cubicBezTo>
                    <a:pt x="1754" y="6301"/>
                    <a:pt x="1947" y="7324"/>
                    <a:pt x="1989" y="8361"/>
                  </a:cubicBezTo>
                  <a:cubicBezTo>
                    <a:pt x="2003" y="8692"/>
                    <a:pt x="1796" y="8996"/>
                    <a:pt x="1837" y="9328"/>
                  </a:cubicBezTo>
                  <a:cubicBezTo>
                    <a:pt x="1892" y="9673"/>
                    <a:pt x="2113" y="9922"/>
                    <a:pt x="2155" y="9977"/>
                  </a:cubicBezTo>
                  <a:cubicBezTo>
                    <a:pt x="2748" y="10613"/>
                    <a:pt x="6670" y="11608"/>
                    <a:pt x="6780" y="8595"/>
                  </a:cubicBezTo>
                  <a:cubicBezTo>
                    <a:pt x="6849" y="6799"/>
                    <a:pt x="7112" y="5016"/>
                    <a:pt x="7125" y="3206"/>
                  </a:cubicBezTo>
                  <a:cubicBezTo>
                    <a:pt x="7112" y="3234"/>
                    <a:pt x="7112" y="3275"/>
                    <a:pt x="7112" y="3289"/>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61" name="Freeform 69"/>
            <p:cNvSpPr>
              <a:spLocks noChangeAspect="1"/>
            </p:cNvSpPr>
            <p:nvPr/>
          </p:nvSpPr>
          <p:spPr bwMode="auto">
            <a:xfrm>
              <a:off x="953" y="1156"/>
              <a:ext cx="1297" cy="2481"/>
            </a:xfrm>
            <a:custGeom>
              <a:avLst/>
              <a:gdLst>
                <a:gd name="T0" fmla="*/ 0 w 6742"/>
                <a:gd name="T1" fmla="*/ 0 h 10984"/>
                <a:gd name="T2" fmla="*/ 0 w 6742"/>
                <a:gd name="T3" fmla="*/ 0 h 10984"/>
                <a:gd name="T4" fmla="*/ 0 w 6742"/>
                <a:gd name="T5" fmla="*/ 0 h 10984"/>
                <a:gd name="T6" fmla="*/ 0 w 6742"/>
                <a:gd name="T7" fmla="*/ 0 h 10984"/>
                <a:gd name="T8" fmla="*/ 0 w 6742"/>
                <a:gd name="T9" fmla="*/ 0 h 10984"/>
                <a:gd name="T10" fmla="*/ 0 w 6742"/>
                <a:gd name="T11" fmla="*/ 0 h 10984"/>
                <a:gd name="T12" fmla="*/ 0 w 6742"/>
                <a:gd name="T13" fmla="*/ 0 h 10984"/>
                <a:gd name="T14" fmla="*/ 0 w 6742"/>
                <a:gd name="T15" fmla="*/ 0 h 10984"/>
                <a:gd name="T16" fmla="*/ 0 w 6742"/>
                <a:gd name="T17" fmla="*/ 0 h 10984"/>
                <a:gd name="T18" fmla="*/ 0 w 6742"/>
                <a:gd name="T19" fmla="*/ 0 h 10984"/>
                <a:gd name="T20" fmla="*/ 0 w 6742"/>
                <a:gd name="T21" fmla="*/ 0 h 10984"/>
                <a:gd name="T22" fmla="*/ 0 w 6742"/>
                <a:gd name="T23" fmla="*/ 0 h 10984"/>
                <a:gd name="T24" fmla="*/ 0 w 6742"/>
                <a:gd name="T25" fmla="*/ 0 h 10984"/>
                <a:gd name="T26" fmla="*/ 0 w 6742"/>
                <a:gd name="T27" fmla="*/ 0 h 10984"/>
                <a:gd name="T28" fmla="*/ 0 w 6742"/>
                <a:gd name="T29" fmla="*/ 0 h 10984"/>
                <a:gd name="T30" fmla="*/ 0 w 6742"/>
                <a:gd name="T31" fmla="*/ 0 h 10984"/>
                <a:gd name="T32" fmla="*/ 0 w 6742"/>
                <a:gd name="T33" fmla="*/ 0 h 10984"/>
                <a:gd name="T34" fmla="*/ 0 w 6742"/>
                <a:gd name="T35" fmla="*/ 0 h 10984"/>
                <a:gd name="T36" fmla="*/ 0 w 6742"/>
                <a:gd name="T37" fmla="*/ 0 h 10984"/>
                <a:gd name="T38" fmla="*/ 0 w 6742"/>
                <a:gd name="T39" fmla="*/ 0 h 10984"/>
                <a:gd name="T40" fmla="*/ 0 w 6742"/>
                <a:gd name="T41" fmla="*/ 0 h 10984"/>
                <a:gd name="T42" fmla="*/ 0 w 6742"/>
                <a:gd name="T43" fmla="*/ 0 h 10984"/>
                <a:gd name="T44" fmla="*/ 0 w 6742"/>
                <a:gd name="T45" fmla="*/ 0 h 10984"/>
                <a:gd name="T46" fmla="*/ 0 w 6742"/>
                <a:gd name="T47" fmla="*/ 0 h 10984"/>
                <a:gd name="T48" fmla="*/ 0 w 6742"/>
                <a:gd name="T49" fmla="*/ 0 h 10984"/>
                <a:gd name="T50" fmla="*/ 0 w 6742"/>
                <a:gd name="T51" fmla="*/ 0 h 10984"/>
                <a:gd name="T52" fmla="*/ 0 w 6742"/>
                <a:gd name="T53" fmla="*/ 0 h 10984"/>
                <a:gd name="T54" fmla="*/ 0 w 6742"/>
                <a:gd name="T55" fmla="*/ 0 h 10984"/>
                <a:gd name="T56" fmla="*/ 0 w 6742"/>
                <a:gd name="T57" fmla="*/ 0 h 10984"/>
                <a:gd name="T58" fmla="*/ 0 w 6742"/>
                <a:gd name="T59" fmla="*/ 0 h 10984"/>
                <a:gd name="T60" fmla="*/ 0 w 6742"/>
                <a:gd name="T61" fmla="*/ 0 h 10984"/>
                <a:gd name="T62" fmla="*/ 0 w 6742"/>
                <a:gd name="T63" fmla="*/ 0 h 10984"/>
                <a:gd name="T64" fmla="*/ 0 w 6742"/>
                <a:gd name="T65" fmla="*/ 0 h 10984"/>
                <a:gd name="T66" fmla="*/ 0 w 6742"/>
                <a:gd name="T67" fmla="*/ 0 h 10984"/>
                <a:gd name="T68" fmla="*/ 0 w 6742"/>
                <a:gd name="T69" fmla="*/ 0 h 10984"/>
                <a:gd name="T70" fmla="*/ 0 w 6742"/>
                <a:gd name="T71" fmla="*/ 0 h 10984"/>
                <a:gd name="T72" fmla="*/ 0 w 6742"/>
                <a:gd name="T73" fmla="*/ 0 h 10984"/>
                <a:gd name="T74" fmla="*/ 0 w 6742"/>
                <a:gd name="T75" fmla="*/ 0 h 10984"/>
                <a:gd name="T76" fmla="*/ 0 w 6742"/>
                <a:gd name="T77" fmla="*/ 0 h 10984"/>
                <a:gd name="T78" fmla="*/ 0 w 6742"/>
                <a:gd name="T79" fmla="*/ 0 h 10984"/>
                <a:gd name="T80" fmla="*/ 0 w 6742"/>
                <a:gd name="T81" fmla="*/ 0 h 10984"/>
                <a:gd name="T82" fmla="*/ 0 w 6742"/>
                <a:gd name="T83" fmla="*/ 0 h 10984"/>
                <a:gd name="T84" fmla="*/ 0 w 6742"/>
                <a:gd name="T85" fmla="*/ 0 h 10984"/>
                <a:gd name="T86" fmla="*/ 0 w 6742"/>
                <a:gd name="T87" fmla="*/ 0 h 10984"/>
                <a:gd name="T88" fmla="*/ 0 w 6742"/>
                <a:gd name="T89" fmla="*/ 0 h 10984"/>
                <a:gd name="T90" fmla="*/ 0 w 6742"/>
                <a:gd name="T91" fmla="*/ 0 h 10984"/>
                <a:gd name="T92" fmla="*/ 0 w 6742"/>
                <a:gd name="T93" fmla="*/ 0 h 109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742"/>
                <a:gd name="T142" fmla="*/ 0 h 10984"/>
                <a:gd name="T143" fmla="*/ 6742 w 6742"/>
                <a:gd name="T144" fmla="*/ 10984 h 109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742" h="10984">
                  <a:moveTo>
                    <a:pt x="6701" y="9174"/>
                  </a:moveTo>
                  <a:cubicBezTo>
                    <a:pt x="6632" y="9423"/>
                    <a:pt x="6618" y="9450"/>
                    <a:pt x="6549" y="9602"/>
                  </a:cubicBezTo>
                  <a:cubicBezTo>
                    <a:pt x="6452" y="9782"/>
                    <a:pt x="6452" y="9782"/>
                    <a:pt x="6452" y="9782"/>
                  </a:cubicBezTo>
                  <a:cubicBezTo>
                    <a:pt x="6383" y="9851"/>
                    <a:pt x="6300" y="9961"/>
                    <a:pt x="6245" y="10031"/>
                  </a:cubicBezTo>
                  <a:cubicBezTo>
                    <a:pt x="6107" y="10155"/>
                    <a:pt x="6107" y="10155"/>
                    <a:pt x="6107" y="10155"/>
                  </a:cubicBezTo>
                  <a:cubicBezTo>
                    <a:pt x="5927" y="10293"/>
                    <a:pt x="5886" y="10321"/>
                    <a:pt x="5665" y="10431"/>
                  </a:cubicBezTo>
                  <a:cubicBezTo>
                    <a:pt x="5526" y="10500"/>
                    <a:pt x="5526" y="10500"/>
                    <a:pt x="5526" y="10500"/>
                  </a:cubicBezTo>
                  <a:cubicBezTo>
                    <a:pt x="5181" y="10638"/>
                    <a:pt x="4905" y="10721"/>
                    <a:pt x="4380" y="10804"/>
                  </a:cubicBezTo>
                  <a:cubicBezTo>
                    <a:pt x="4228" y="10818"/>
                    <a:pt x="4228" y="10818"/>
                    <a:pt x="4228" y="10818"/>
                  </a:cubicBezTo>
                  <a:cubicBezTo>
                    <a:pt x="4186" y="10818"/>
                    <a:pt x="4117" y="10832"/>
                    <a:pt x="4076" y="10832"/>
                  </a:cubicBezTo>
                  <a:cubicBezTo>
                    <a:pt x="3924" y="10846"/>
                    <a:pt x="3924" y="10846"/>
                    <a:pt x="3924" y="10846"/>
                  </a:cubicBezTo>
                  <a:cubicBezTo>
                    <a:pt x="3882" y="10846"/>
                    <a:pt x="3827" y="10846"/>
                    <a:pt x="3786" y="10846"/>
                  </a:cubicBezTo>
                  <a:cubicBezTo>
                    <a:pt x="3648" y="10846"/>
                    <a:pt x="3648" y="10846"/>
                    <a:pt x="3648" y="10846"/>
                  </a:cubicBezTo>
                  <a:cubicBezTo>
                    <a:pt x="3606" y="10846"/>
                    <a:pt x="3551" y="10859"/>
                    <a:pt x="3509" y="10859"/>
                  </a:cubicBezTo>
                  <a:cubicBezTo>
                    <a:pt x="3371" y="10846"/>
                    <a:pt x="3371" y="10846"/>
                    <a:pt x="3371" y="10846"/>
                  </a:cubicBezTo>
                  <a:cubicBezTo>
                    <a:pt x="3330" y="10846"/>
                    <a:pt x="3275" y="10846"/>
                    <a:pt x="3233" y="10846"/>
                  </a:cubicBezTo>
                  <a:cubicBezTo>
                    <a:pt x="3095" y="10832"/>
                    <a:pt x="3095" y="10832"/>
                    <a:pt x="3095" y="10832"/>
                  </a:cubicBezTo>
                  <a:cubicBezTo>
                    <a:pt x="3054" y="10832"/>
                    <a:pt x="2998" y="10832"/>
                    <a:pt x="2957" y="10818"/>
                  </a:cubicBezTo>
                  <a:cubicBezTo>
                    <a:pt x="2805" y="10804"/>
                    <a:pt x="2805" y="10804"/>
                    <a:pt x="2805" y="10804"/>
                  </a:cubicBezTo>
                  <a:cubicBezTo>
                    <a:pt x="2763" y="10804"/>
                    <a:pt x="2708" y="10790"/>
                    <a:pt x="2667" y="10790"/>
                  </a:cubicBezTo>
                  <a:cubicBezTo>
                    <a:pt x="2515" y="10763"/>
                    <a:pt x="2515" y="10763"/>
                    <a:pt x="2515" y="10763"/>
                  </a:cubicBezTo>
                  <a:cubicBezTo>
                    <a:pt x="2473" y="10763"/>
                    <a:pt x="2404" y="10749"/>
                    <a:pt x="2363" y="10735"/>
                  </a:cubicBezTo>
                  <a:cubicBezTo>
                    <a:pt x="2211" y="10694"/>
                    <a:pt x="2211" y="10694"/>
                    <a:pt x="2211" y="10694"/>
                  </a:cubicBezTo>
                  <a:cubicBezTo>
                    <a:pt x="2156" y="10680"/>
                    <a:pt x="2087" y="10666"/>
                    <a:pt x="2045" y="10652"/>
                  </a:cubicBezTo>
                  <a:cubicBezTo>
                    <a:pt x="1865" y="10611"/>
                    <a:pt x="1865" y="10611"/>
                    <a:pt x="1865" y="10611"/>
                  </a:cubicBezTo>
                  <a:cubicBezTo>
                    <a:pt x="1810" y="10583"/>
                    <a:pt x="1741" y="10556"/>
                    <a:pt x="1686" y="10542"/>
                  </a:cubicBezTo>
                  <a:cubicBezTo>
                    <a:pt x="1506" y="10459"/>
                    <a:pt x="1506" y="10459"/>
                    <a:pt x="1506" y="10459"/>
                  </a:cubicBezTo>
                  <a:cubicBezTo>
                    <a:pt x="1451" y="10431"/>
                    <a:pt x="1368" y="10390"/>
                    <a:pt x="1313" y="10362"/>
                  </a:cubicBezTo>
                  <a:cubicBezTo>
                    <a:pt x="1133" y="10252"/>
                    <a:pt x="1133" y="10252"/>
                    <a:pt x="1133" y="10252"/>
                  </a:cubicBezTo>
                  <a:cubicBezTo>
                    <a:pt x="926" y="10100"/>
                    <a:pt x="912" y="10072"/>
                    <a:pt x="788" y="9948"/>
                  </a:cubicBezTo>
                  <a:cubicBezTo>
                    <a:pt x="664" y="9796"/>
                    <a:pt x="664" y="9796"/>
                    <a:pt x="664" y="9796"/>
                  </a:cubicBezTo>
                  <a:cubicBezTo>
                    <a:pt x="622" y="9713"/>
                    <a:pt x="553" y="9602"/>
                    <a:pt x="525" y="9533"/>
                  </a:cubicBezTo>
                  <a:cubicBezTo>
                    <a:pt x="443" y="9340"/>
                    <a:pt x="443" y="9340"/>
                    <a:pt x="443" y="9340"/>
                  </a:cubicBezTo>
                  <a:cubicBezTo>
                    <a:pt x="429" y="9257"/>
                    <a:pt x="401" y="9160"/>
                    <a:pt x="387" y="9091"/>
                  </a:cubicBezTo>
                  <a:cubicBezTo>
                    <a:pt x="360" y="8884"/>
                    <a:pt x="360" y="8884"/>
                    <a:pt x="360" y="8884"/>
                  </a:cubicBezTo>
                  <a:cubicBezTo>
                    <a:pt x="346" y="8815"/>
                    <a:pt x="332" y="8718"/>
                    <a:pt x="332" y="8649"/>
                  </a:cubicBezTo>
                  <a:cubicBezTo>
                    <a:pt x="318" y="8442"/>
                    <a:pt x="318" y="8442"/>
                    <a:pt x="318" y="8442"/>
                  </a:cubicBezTo>
                  <a:cubicBezTo>
                    <a:pt x="318" y="8373"/>
                    <a:pt x="318" y="8276"/>
                    <a:pt x="318" y="8221"/>
                  </a:cubicBezTo>
                  <a:cubicBezTo>
                    <a:pt x="304" y="8000"/>
                    <a:pt x="304" y="8000"/>
                    <a:pt x="304" y="8000"/>
                  </a:cubicBezTo>
                  <a:cubicBezTo>
                    <a:pt x="304" y="7931"/>
                    <a:pt x="304" y="7848"/>
                    <a:pt x="304" y="7779"/>
                  </a:cubicBezTo>
                  <a:cubicBezTo>
                    <a:pt x="277" y="7571"/>
                    <a:pt x="277" y="7571"/>
                    <a:pt x="277" y="7571"/>
                  </a:cubicBezTo>
                  <a:cubicBezTo>
                    <a:pt x="277" y="7488"/>
                    <a:pt x="277" y="7488"/>
                    <a:pt x="277" y="7488"/>
                  </a:cubicBezTo>
                  <a:cubicBezTo>
                    <a:pt x="235" y="7198"/>
                    <a:pt x="235" y="7198"/>
                    <a:pt x="235" y="7198"/>
                  </a:cubicBezTo>
                  <a:cubicBezTo>
                    <a:pt x="235" y="7115"/>
                    <a:pt x="222" y="7005"/>
                    <a:pt x="208" y="6922"/>
                  </a:cubicBezTo>
                  <a:cubicBezTo>
                    <a:pt x="180" y="6646"/>
                    <a:pt x="180" y="6646"/>
                    <a:pt x="180" y="6646"/>
                  </a:cubicBezTo>
                  <a:cubicBezTo>
                    <a:pt x="166" y="6563"/>
                    <a:pt x="152" y="6452"/>
                    <a:pt x="152" y="6369"/>
                  </a:cubicBezTo>
                  <a:cubicBezTo>
                    <a:pt x="125" y="6093"/>
                    <a:pt x="125" y="6093"/>
                    <a:pt x="125" y="6093"/>
                  </a:cubicBezTo>
                  <a:cubicBezTo>
                    <a:pt x="125" y="6024"/>
                    <a:pt x="111" y="5914"/>
                    <a:pt x="111" y="5831"/>
                  </a:cubicBezTo>
                  <a:cubicBezTo>
                    <a:pt x="83" y="5582"/>
                    <a:pt x="83" y="5582"/>
                    <a:pt x="83" y="5582"/>
                  </a:cubicBezTo>
                  <a:cubicBezTo>
                    <a:pt x="83" y="5499"/>
                    <a:pt x="70" y="5402"/>
                    <a:pt x="70" y="5333"/>
                  </a:cubicBezTo>
                  <a:cubicBezTo>
                    <a:pt x="56" y="5085"/>
                    <a:pt x="56" y="5085"/>
                    <a:pt x="56" y="5085"/>
                  </a:cubicBezTo>
                  <a:cubicBezTo>
                    <a:pt x="56" y="5002"/>
                    <a:pt x="42" y="4905"/>
                    <a:pt x="42" y="4836"/>
                  </a:cubicBezTo>
                  <a:cubicBezTo>
                    <a:pt x="28" y="4601"/>
                    <a:pt x="28" y="4601"/>
                    <a:pt x="28" y="4601"/>
                  </a:cubicBezTo>
                  <a:cubicBezTo>
                    <a:pt x="28" y="4532"/>
                    <a:pt x="28" y="4435"/>
                    <a:pt x="28" y="4366"/>
                  </a:cubicBezTo>
                  <a:cubicBezTo>
                    <a:pt x="14" y="4131"/>
                    <a:pt x="14" y="4131"/>
                    <a:pt x="14" y="4131"/>
                  </a:cubicBezTo>
                  <a:cubicBezTo>
                    <a:pt x="14" y="4062"/>
                    <a:pt x="14" y="3979"/>
                    <a:pt x="14" y="3910"/>
                  </a:cubicBezTo>
                  <a:cubicBezTo>
                    <a:pt x="0" y="3689"/>
                    <a:pt x="0" y="3689"/>
                    <a:pt x="0" y="3689"/>
                  </a:cubicBezTo>
                  <a:cubicBezTo>
                    <a:pt x="0" y="3620"/>
                    <a:pt x="0" y="3537"/>
                    <a:pt x="0" y="3468"/>
                  </a:cubicBezTo>
                  <a:cubicBezTo>
                    <a:pt x="0" y="3261"/>
                    <a:pt x="0" y="3261"/>
                    <a:pt x="0" y="3261"/>
                  </a:cubicBezTo>
                  <a:cubicBezTo>
                    <a:pt x="0" y="3192"/>
                    <a:pt x="0" y="3109"/>
                    <a:pt x="0" y="3054"/>
                  </a:cubicBezTo>
                  <a:cubicBezTo>
                    <a:pt x="0" y="2846"/>
                    <a:pt x="0" y="2846"/>
                    <a:pt x="0" y="2846"/>
                  </a:cubicBezTo>
                  <a:cubicBezTo>
                    <a:pt x="0" y="2777"/>
                    <a:pt x="0" y="2708"/>
                    <a:pt x="0" y="2639"/>
                  </a:cubicBezTo>
                  <a:cubicBezTo>
                    <a:pt x="0" y="2460"/>
                    <a:pt x="0" y="2460"/>
                    <a:pt x="0" y="2460"/>
                  </a:cubicBezTo>
                  <a:cubicBezTo>
                    <a:pt x="14" y="2391"/>
                    <a:pt x="14" y="2321"/>
                    <a:pt x="28" y="2252"/>
                  </a:cubicBezTo>
                  <a:cubicBezTo>
                    <a:pt x="56" y="2073"/>
                    <a:pt x="56" y="2073"/>
                    <a:pt x="56" y="2073"/>
                  </a:cubicBezTo>
                  <a:cubicBezTo>
                    <a:pt x="70" y="2018"/>
                    <a:pt x="83" y="1935"/>
                    <a:pt x="97" y="1879"/>
                  </a:cubicBezTo>
                  <a:cubicBezTo>
                    <a:pt x="152" y="1700"/>
                    <a:pt x="152" y="1700"/>
                    <a:pt x="152" y="1700"/>
                  </a:cubicBezTo>
                  <a:cubicBezTo>
                    <a:pt x="180" y="1645"/>
                    <a:pt x="208" y="1575"/>
                    <a:pt x="235" y="1520"/>
                  </a:cubicBezTo>
                  <a:cubicBezTo>
                    <a:pt x="318" y="1354"/>
                    <a:pt x="318" y="1354"/>
                    <a:pt x="318" y="1354"/>
                  </a:cubicBezTo>
                  <a:cubicBezTo>
                    <a:pt x="360" y="1299"/>
                    <a:pt x="401" y="1230"/>
                    <a:pt x="443" y="1175"/>
                  </a:cubicBezTo>
                  <a:cubicBezTo>
                    <a:pt x="553" y="1023"/>
                    <a:pt x="553" y="1023"/>
                    <a:pt x="553" y="1023"/>
                  </a:cubicBezTo>
                  <a:cubicBezTo>
                    <a:pt x="608" y="968"/>
                    <a:pt x="677" y="898"/>
                    <a:pt x="733" y="843"/>
                  </a:cubicBezTo>
                  <a:cubicBezTo>
                    <a:pt x="871" y="719"/>
                    <a:pt x="871" y="719"/>
                    <a:pt x="871" y="719"/>
                  </a:cubicBezTo>
                  <a:cubicBezTo>
                    <a:pt x="954" y="664"/>
                    <a:pt x="1050" y="595"/>
                    <a:pt x="1147" y="539"/>
                  </a:cubicBezTo>
                  <a:cubicBezTo>
                    <a:pt x="1299" y="456"/>
                    <a:pt x="1299" y="456"/>
                    <a:pt x="1299" y="456"/>
                  </a:cubicBezTo>
                  <a:cubicBezTo>
                    <a:pt x="1410" y="401"/>
                    <a:pt x="1589" y="318"/>
                    <a:pt x="1796" y="249"/>
                  </a:cubicBezTo>
                  <a:cubicBezTo>
                    <a:pt x="1948" y="208"/>
                    <a:pt x="1948" y="208"/>
                    <a:pt x="1948" y="208"/>
                  </a:cubicBezTo>
                  <a:cubicBezTo>
                    <a:pt x="2183" y="139"/>
                    <a:pt x="2349" y="97"/>
                    <a:pt x="2653" y="56"/>
                  </a:cubicBezTo>
                  <a:cubicBezTo>
                    <a:pt x="2819" y="42"/>
                    <a:pt x="2819" y="42"/>
                    <a:pt x="2819" y="42"/>
                  </a:cubicBezTo>
                  <a:cubicBezTo>
                    <a:pt x="2874" y="28"/>
                    <a:pt x="2943" y="28"/>
                    <a:pt x="2984" y="28"/>
                  </a:cubicBezTo>
                  <a:cubicBezTo>
                    <a:pt x="3136" y="14"/>
                    <a:pt x="3136" y="14"/>
                    <a:pt x="3136" y="14"/>
                  </a:cubicBezTo>
                  <a:cubicBezTo>
                    <a:pt x="3192" y="14"/>
                    <a:pt x="3247" y="0"/>
                    <a:pt x="3302" y="0"/>
                  </a:cubicBezTo>
                  <a:cubicBezTo>
                    <a:pt x="3454" y="0"/>
                    <a:pt x="3454" y="0"/>
                    <a:pt x="3454" y="0"/>
                  </a:cubicBezTo>
                  <a:cubicBezTo>
                    <a:pt x="3496" y="0"/>
                    <a:pt x="3565" y="0"/>
                    <a:pt x="3606" y="0"/>
                  </a:cubicBezTo>
                  <a:cubicBezTo>
                    <a:pt x="3648" y="0"/>
                    <a:pt x="3703" y="0"/>
                    <a:pt x="3744" y="0"/>
                  </a:cubicBezTo>
                  <a:cubicBezTo>
                    <a:pt x="3703" y="0"/>
                    <a:pt x="3634" y="0"/>
                    <a:pt x="3592" y="0"/>
                  </a:cubicBezTo>
                  <a:cubicBezTo>
                    <a:pt x="1921" y="14"/>
                    <a:pt x="981" y="498"/>
                    <a:pt x="816" y="1437"/>
                  </a:cubicBezTo>
                  <a:cubicBezTo>
                    <a:pt x="719" y="2059"/>
                    <a:pt x="995" y="2653"/>
                    <a:pt x="1258" y="3219"/>
                  </a:cubicBezTo>
                  <a:cubicBezTo>
                    <a:pt x="1341" y="3427"/>
                    <a:pt x="1341" y="3427"/>
                    <a:pt x="1451" y="4988"/>
                  </a:cubicBezTo>
                  <a:cubicBezTo>
                    <a:pt x="1520" y="6024"/>
                    <a:pt x="1714" y="7046"/>
                    <a:pt x="1755" y="8083"/>
                  </a:cubicBezTo>
                  <a:cubicBezTo>
                    <a:pt x="1769" y="8414"/>
                    <a:pt x="1589" y="8718"/>
                    <a:pt x="1631" y="9050"/>
                  </a:cubicBezTo>
                  <a:cubicBezTo>
                    <a:pt x="1658" y="9202"/>
                    <a:pt x="1686" y="9423"/>
                    <a:pt x="1921" y="9699"/>
                  </a:cubicBezTo>
                  <a:cubicBezTo>
                    <a:pt x="2763" y="10707"/>
                    <a:pt x="6411" y="10984"/>
                    <a:pt x="6742" y="8939"/>
                  </a:cubicBezTo>
                  <a:cubicBezTo>
                    <a:pt x="6701" y="9146"/>
                    <a:pt x="6701" y="9146"/>
                    <a:pt x="6701" y="9146"/>
                  </a:cubicBezTo>
                  <a:cubicBezTo>
                    <a:pt x="6701" y="9174"/>
                    <a:pt x="6701" y="9174"/>
                    <a:pt x="6701" y="917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62" name="Freeform 70"/>
            <p:cNvSpPr>
              <a:spLocks noChangeAspect="1"/>
            </p:cNvSpPr>
            <p:nvPr/>
          </p:nvSpPr>
          <p:spPr bwMode="auto">
            <a:xfrm>
              <a:off x="953" y="1171"/>
              <a:ext cx="1278" cy="2438"/>
            </a:xfrm>
            <a:custGeom>
              <a:avLst/>
              <a:gdLst>
                <a:gd name="T0" fmla="*/ 0 w 6642"/>
                <a:gd name="T1" fmla="*/ 0 h 10792"/>
                <a:gd name="T2" fmla="*/ 0 w 6642"/>
                <a:gd name="T3" fmla="*/ 0 h 10792"/>
                <a:gd name="T4" fmla="*/ 0 w 6642"/>
                <a:gd name="T5" fmla="*/ 0 h 10792"/>
                <a:gd name="T6" fmla="*/ 0 w 6642"/>
                <a:gd name="T7" fmla="*/ 0 h 10792"/>
                <a:gd name="T8" fmla="*/ 0 w 6642"/>
                <a:gd name="T9" fmla="*/ 0 h 10792"/>
                <a:gd name="T10" fmla="*/ 0 w 6642"/>
                <a:gd name="T11" fmla="*/ 0 h 10792"/>
                <a:gd name="T12" fmla="*/ 0 w 6642"/>
                <a:gd name="T13" fmla="*/ 0 h 10792"/>
                <a:gd name="T14" fmla="*/ 0 w 6642"/>
                <a:gd name="T15" fmla="*/ 0 h 10792"/>
                <a:gd name="T16" fmla="*/ 0 w 6642"/>
                <a:gd name="T17" fmla="*/ 0 h 10792"/>
                <a:gd name="T18" fmla="*/ 0 w 6642"/>
                <a:gd name="T19" fmla="*/ 0 h 10792"/>
                <a:gd name="T20" fmla="*/ 0 w 6642"/>
                <a:gd name="T21" fmla="*/ 0 h 10792"/>
                <a:gd name="T22" fmla="*/ 0 w 6642"/>
                <a:gd name="T23" fmla="*/ 0 h 10792"/>
                <a:gd name="T24" fmla="*/ 0 w 6642"/>
                <a:gd name="T25" fmla="*/ 0 h 10792"/>
                <a:gd name="T26" fmla="*/ 0 w 6642"/>
                <a:gd name="T27" fmla="*/ 0 h 10792"/>
                <a:gd name="T28" fmla="*/ 0 w 6642"/>
                <a:gd name="T29" fmla="*/ 0 h 10792"/>
                <a:gd name="T30" fmla="*/ 0 w 6642"/>
                <a:gd name="T31" fmla="*/ 0 h 10792"/>
                <a:gd name="T32" fmla="*/ 0 w 6642"/>
                <a:gd name="T33" fmla="*/ 0 h 10792"/>
                <a:gd name="T34" fmla="*/ 0 w 6642"/>
                <a:gd name="T35" fmla="*/ 0 h 10792"/>
                <a:gd name="T36" fmla="*/ 0 w 6642"/>
                <a:gd name="T37" fmla="*/ 0 h 10792"/>
                <a:gd name="T38" fmla="*/ 0 w 6642"/>
                <a:gd name="T39" fmla="*/ 0 h 10792"/>
                <a:gd name="T40" fmla="*/ 0 w 6642"/>
                <a:gd name="T41" fmla="*/ 0 h 10792"/>
                <a:gd name="T42" fmla="*/ 0 w 6642"/>
                <a:gd name="T43" fmla="*/ 0 h 10792"/>
                <a:gd name="T44" fmla="*/ 0 w 6642"/>
                <a:gd name="T45" fmla="*/ 0 h 10792"/>
                <a:gd name="T46" fmla="*/ 0 w 6642"/>
                <a:gd name="T47" fmla="*/ 0 h 10792"/>
                <a:gd name="T48" fmla="*/ 0 w 6642"/>
                <a:gd name="T49" fmla="*/ 0 h 10792"/>
                <a:gd name="T50" fmla="*/ 0 w 6642"/>
                <a:gd name="T51" fmla="*/ 0 h 10792"/>
                <a:gd name="T52" fmla="*/ 0 w 6642"/>
                <a:gd name="T53" fmla="*/ 0 h 10792"/>
                <a:gd name="T54" fmla="*/ 0 w 6642"/>
                <a:gd name="T55" fmla="*/ 0 h 10792"/>
                <a:gd name="T56" fmla="*/ 0 w 6642"/>
                <a:gd name="T57" fmla="*/ 0 h 10792"/>
                <a:gd name="T58" fmla="*/ 0 w 6642"/>
                <a:gd name="T59" fmla="*/ 0 h 10792"/>
                <a:gd name="T60" fmla="*/ 0 w 6642"/>
                <a:gd name="T61" fmla="*/ 0 h 10792"/>
                <a:gd name="T62" fmla="*/ 0 w 6642"/>
                <a:gd name="T63" fmla="*/ 0 h 10792"/>
                <a:gd name="T64" fmla="*/ 0 w 6642"/>
                <a:gd name="T65" fmla="*/ 0 h 10792"/>
                <a:gd name="T66" fmla="*/ 0 w 6642"/>
                <a:gd name="T67" fmla="*/ 0 h 10792"/>
                <a:gd name="T68" fmla="*/ 0 w 6642"/>
                <a:gd name="T69" fmla="*/ 0 h 10792"/>
                <a:gd name="T70" fmla="*/ 0 w 6642"/>
                <a:gd name="T71" fmla="*/ 0 h 10792"/>
                <a:gd name="T72" fmla="*/ 0 w 6642"/>
                <a:gd name="T73" fmla="*/ 0 h 10792"/>
                <a:gd name="T74" fmla="*/ 0 w 6642"/>
                <a:gd name="T75" fmla="*/ 0 h 10792"/>
                <a:gd name="T76" fmla="*/ 0 w 6642"/>
                <a:gd name="T77" fmla="*/ 0 h 10792"/>
                <a:gd name="T78" fmla="*/ 0 w 6642"/>
                <a:gd name="T79" fmla="*/ 0 h 10792"/>
                <a:gd name="T80" fmla="*/ 0 w 6642"/>
                <a:gd name="T81" fmla="*/ 0 h 10792"/>
                <a:gd name="T82" fmla="*/ 0 w 6642"/>
                <a:gd name="T83" fmla="*/ 0 h 10792"/>
                <a:gd name="T84" fmla="*/ 0 w 6642"/>
                <a:gd name="T85" fmla="*/ 0 h 107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42"/>
                <a:gd name="T130" fmla="*/ 0 h 10792"/>
                <a:gd name="T131" fmla="*/ 6642 w 6642"/>
                <a:gd name="T132" fmla="*/ 10792 h 107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42" h="10792">
                  <a:moveTo>
                    <a:pt x="6545" y="9534"/>
                  </a:moveTo>
                  <a:cubicBezTo>
                    <a:pt x="6421" y="9742"/>
                    <a:pt x="6394" y="9783"/>
                    <a:pt x="6242" y="9963"/>
                  </a:cubicBezTo>
                  <a:cubicBezTo>
                    <a:pt x="6104" y="10087"/>
                    <a:pt x="6104" y="10087"/>
                    <a:pt x="6104" y="10087"/>
                  </a:cubicBezTo>
                  <a:cubicBezTo>
                    <a:pt x="5924" y="10225"/>
                    <a:pt x="5883" y="10253"/>
                    <a:pt x="5662" y="10363"/>
                  </a:cubicBezTo>
                  <a:cubicBezTo>
                    <a:pt x="5524" y="10433"/>
                    <a:pt x="5524" y="10433"/>
                    <a:pt x="5524" y="10433"/>
                  </a:cubicBezTo>
                  <a:cubicBezTo>
                    <a:pt x="5178" y="10571"/>
                    <a:pt x="4902" y="10654"/>
                    <a:pt x="4378" y="10737"/>
                  </a:cubicBezTo>
                  <a:cubicBezTo>
                    <a:pt x="4226" y="10750"/>
                    <a:pt x="4226" y="10750"/>
                    <a:pt x="4226" y="10750"/>
                  </a:cubicBezTo>
                  <a:cubicBezTo>
                    <a:pt x="4184" y="10750"/>
                    <a:pt x="4115" y="10764"/>
                    <a:pt x="4074" y="10764"/>
                  </a:cubicBezTo>
                  <a:cubicBezTo>
                    <a:pt x="3922" y="10778"/>
                    <a:pt x="3922" y="10778"/>
                    <a:pt x="3922" y="10778"/>
                  </a:cubicBezTo>
                  <a:cubicBezTo>
                    <a:pt x="3881" y="10778"/>
                    <a:pt x="3825" y="10778"/>
                    <a:pt x="3784" y="10778"/>
                  </a:cubicBezTo>
                  <a:cubicBezTo>
                    <a:pt x="3646" y="10778"/>
                    <a:pt x="3646" y="10778"/>
                    <a:pt x="3646" y="10778"/>
                  </a:cubicBezTo>
                  <a:cubicBezTo>
                    <a:pt x="3604" y="10778"/>
                    <a:pt x="3549" y="10792"/>
                    <a:pt x="3508" y="10792"/>
                  </a:cubicBezTo>
                  <a:cubicBezTo>
                    <a:pt x="3370" y="10778"/>
                    <a:pt x="3370" y="10778"/>
                    <a:pt x="3370" y="10778"/>
                  </a:cubicBezTo>
                  <a:cubicBezTo>
                    <a:pt x="3328" y="10778"/>
                    <a:pt x="3273" y="10778"/>
                    <a:pt x="3232" y="10778"/>
                  </a:cubicBezTo>
                  <a:cubicBezTo>
                    <a:pt x="3093" y="10764"/>
                    <a:pt x="3093" y="10764"/>
                    <a:pt x="3093" y="10764"/>
                  </a:cubicBezTo>
                  <a:cubicBezTo>
                    <a:pt x="3052" y="10764"/>
                    <a:pt x="2997" y="10764"/>
                    <a:pt x="2955" y="10750"/>
                  </a:cubicBezTo>
                  <a:cubicBezTo>
                    <a:pt x="2804" y="10737"/>
                    <a:pt x="2804" y="10737"/>
                    <a:pt x="2804" y="10737"/>
                  </a:cubicBezTo>
                  <a:cubicBezTo>
                    <a:pt x="2762" y="10737"/>
                    <a:pt x="2707" y="10723"/>
                    <a:pt x="2665" y="10723"/>
                  </a:cubicBezTo>
                  <a:cubicBezTo>
                    <a:pt x="2514" y="10695"/>
                    <a:pt x="2514" y="10695"/>
                    <a:pt x="2514" y="10695"/>
                  </a:cubicBezTo>
                  <a:cubicBezTo>
                    <a:pt x="2472" y="10695"/>
                    <a:pt x="2403" y="10681"/>
                    <a:pt x="2362" y="10667"/>
                  </a:cubicBezTo>
                  <a:cubicBezTo>
                    <a:pt x="2210" y="10626"/>
                    <a:pt x="2210" y="10626"/>
                    <a:pt x="2210" y="10626"/>
                  </a:cubicBezTo>
                  <a:cubicBezTo>
                    <a:pt x="2155" y="10612"/>
                    <a:pt x="2085" y="10598"/>
                    <a:pt x="2044" y="10585"/>
                  </a:cubicBezTo>
                  <a:cubicBezTo>
                    <a:pt x="1865" y="10543"/>
                    <a:pt x="1865" y="10543"/>
                    <a:pt x="1865" y="10543"/>
                  </a:cubicBezTo>
                  <a:cubicBezTo>
                    <a:pt x="1809" y="10515"/>
                    <a:pt x="1740" y="10488"/>
                    <a:pt x="1685" y="10474"/>
                  </a:cubicBezTo>
                  <a:cubicBezTo>
                    <a:pt x="1506" y="10391"/>
                    <a:pt x="1506" y="10391"/>
                    <a:pt x="1506" y="10391"/>
                  </a:cubicBezTo>
                  <a:cubicBezTo>
                    <a:pt x="1450" y="10363"/>
                    <a:pt x="1367" y="10322"/>
                    <a:pt x="1312" y="10294"/>
                  </a:cubicBezTo>
                  <a:cubicBezTo>
                    <a:pt x="1133" y="10184"/>
                    <a:pt x="1133" y="10184"/>
                    <a:pt x="1133" y="10184"/>
                  </a:cubicBezTo>
                  <a:cubicBezTo>
                    <a:pt x="926" y="10032"/>
                    <a:pt x="912" y="10004"/>
                    <a:pt x="788" y="9880"/>
                  </a:cubicBezTo>
                  <a:cubicBezTo>
                    <a:pt x="663" y="9728"/>
                    <a:pt x="663" y="9728"/>
                    <a:pt x="663" y="9728"/>
                  </a:cubicBezTo>
                  <a:cubicBezTo>
                    <a:pt x="622" y="9645"/>
                    <a:pt x="553" y="9534"/>
                    <a:pt x="525" y="9465"/>
                  </a:cubicBezTo>
                  <a:cubicBezTo>
                    <a:pt x="442" y="9272"/>
                    <a:pt x="442" y="9272"/>
                    <a:pt x="442" y="9272"/>
                  </a:cubicBezTo>
                  <a:cubicBezTo>
                    <a:pt x="429" y="9189"/>
                    <a:pt x="401" y="9092"/>
                    <a:pt x="387" y="9023"/>
                  </a:cubicBezTo>
                  <a:cubicBezTo>
                    <a:pt x="359" y="8816"/>
                    <a:pt x="359" y="8816"/>
                    <a:pt x="359" y="8816"/>
                  </a:cubicBezTo>
                  <a:cubicBezTo>
                    <a:pt x="346" y="8747"/>
                    <a:pt x="332" y="8650"/>
                    <a:pt x="332" y="8581"/>
                  </a:cubicBezTo>
                  <a:cubicBezTo>
                    <a:pt x="318" y="8374"/>
                    <a:pt x="318" y="8374"/>
                    <a:pt x="318" y="8374"/>
                  </a:cubicBezTo>
                  <a:cubicBezTo>
                    <a:pt x="318" y="8305"/>
                    <a:pt x="318" y="8208"/>
                    <a:pt x="318" y="8153"/>
                  </a:cubicBezTo>
                  <a:cubicBezTo>
                    <a:pt x="304" y="7932"/>
                    <a:pt x="304" y="7932"/>
                    <a:pt x="304" y="7932"/>
                  </a:cubicBezTo>
                  <a:cubicBezTo>
                    <a:pt x="304" y="7862"/>
                    <a:pt x="304" y="7780"/>
                    <a:pt x="304" y="7710"/>
                  </a:cubicBezTo>
                  <a:cubicBezTo>
                    <a:pt x="277" y="7503"/>
                    <a:pt x="277" y="7503"/>
                    <a:pt x="277" y="7503"/>
                  </a:cubicBezTo>
                  <a:cubicBezTo>
                    <a:pt x="277" y="7420"/>
                    <a:pt x="277" y="7420"/>
                    <a:pt x="277" y="7420"/>
                  </a:cubicBezTo>
                  <a:cubicBezTo>
                    <a:pt x="235" y="7130"/>
                    <a:pt x="235" y="7130"/>
                    <a:pt x="235" y="7130"/>
                  </a:cubicBezTo>
                  <a:cubicBezTo>
                    <a:pt x="235" y="7047"/>
                    <a:pt x="221" y="6937"/>
                    <a:pt x="208" y="6854"/>
                  </a:cubicBezTo>
                  <a:cubicBezTo>
                    <a:pt x="180" y="6577"/>
                    <a:pt x="180" y="6577"/>
                    <a:pt x="180" y="6577"/>
                  </a:cubicBezTo>
                  <a:cubicBezTo>
                    <a:pt x="166" y="6494"/>
                    <a:pt x="152" y="6384"/>
                    <a:pt x="152" y="6301"/>
                  </a:cubicBezTo>
                  <a:cubicBezTo>
                    <a:pt x="125" y="6025"/>
                    <a:pt x="125" y="6025"/>
                    <a:pt x="125" y="6025"/>
                  </a:cubicBezTo>
                  <a:cubicBezTo>
                    <a:pt x="125" y="5956"/>
                    <a:pt x="111" y="5845"/>
                    <a:pt x="111" y="5762"/>
                  </a:cubicBezTo>
                  <a:cubicBezTo>
                    <a:pt x="83" y="5513"/>
                    <a:pt x="83" y="5513"/>
                    <a:pt x="83" y="5513"/>
                  </a:cubicBezTo>
                  <a:cubicBezTo>
                    <a:pt x="83" y="5431"/>
                    <a:pt x="70" y="5334"/>
                    <a:pt x="70" y="5265"/>
                  </a:cubicBezTo>
                  <a:cubicBezTo>
                    <a:pt x="56" y="5016"/>
                    <a:pt x="56" y="5016"/>
                    <a:pt x="56" y="5016"/>
                  </a:cubicBezTo>
                  <a:cubicBezTo>
                    <a:pt x="56" y="4933"/>
                    <a:pt x="42" y="4836"/>
                    <a:pt x="42" y="4767"/>
                  </a:cubicBezTo>
                  <a:cubicBezTo>
                    <a:pt x="28" y="4532"/>
                    <a:pt x="28" y="4532"/>
                    <a:pt x="28" y="4532"/>
                  </a:cubicBezTo>
                  <a:cubicBezTo>
                    <a:pt x="28" y="4463"/>
                    <a:pt x="28" y="4367"/>
                    <a:pt x="28" y="4297"/>
                  </a:cubicBezTo>
                  <a:cubicBezTo>
                    <a:pt x="14" y="4063"/>
                    <a:pt x="14" y="4063"/>
                    <a:pt x="14" y="4063"/>
                  </a:cubicBezTo>
                  <a:cubicBezTo>
                    <a:pt x="14" y="3993"/>
                    <a:pt x="14" y="3911"/>
                    <a:pt x="14" y="3841"/>
                  </a:cubicBezTo>
                  <a:cubicBezTo>
                    <a:pt x="0" y="3620"/>
                    <a:pt x="0" y="3620"/>
                    <a:pt x="0" y="3620"/>
                  </a:cubicBezTo>
                  <a:cubicBezTo>
                    <a:pt x="0" y="3551"/>
                    <a:pt x="0" y="3468"/>
                    <a:pt x="0" y="3399"/>
                  </a:cubicBezTo>
                  <a:cubicBezTo>
                    <a:pt x="0" y="3192"/>
                    <a:pt x="0" y="3192"/>
                    <a:pt x="0" y="3192"/>
                  </a:cubicBezTo>
                  <a:cubicBezTo>
                    <a:pt x="0" y="3123"/>
                    <a:pt x="0" y="3040"/>
                    <a:pt x="0" y="2985"/>
                  </a:cubicBezTo>
                  <a:cubicBezTo>
                    <a:pt x="0" y="2778"/>
                    <a:pt x="0" y="2778"/>
                    <a:pt x="0" y="2778"/>
                  </a:cubicBezTo>
                  <a:cubicBezTo>
                    <a:pt x="0" y="2708"/>
                    <a:pt x="0" y="2639"/>
                    <a:pt x="0" y="2570"/>
                  </a:cubicBezTo>
                  <a:cubicBezTo>
                    <a:pt x="0" y="2391"/>
                    <a:pt x="0" y="2391"/>
                    <a:pt x="0" y="2391"/>
                  </a:cubicBezTo>
                  <a:cubicBezTo>
                    <a:pt x="14" y="2322"/>
                    <a:pt x="14" y="2252"/>
                    <a:pt x="28" y="2183"/>
                  </a:cubicBezTo>
                  <a:cubicBezTo>
                    <a:pt x="56" y="2004"/>
                    <a:pt x="56" y="2004"/>
                    <a:pt x="56" y="2004"/>
                  </a:cubicBezTo>
                  <a:cubicBezTo>
                    <a:pt x="70" y="1948"/>
                    <a:pt x="83" y="1866"/>
                    <a:pt x="97" y="1810"/>
                  </a:cubicBezTo>
                  <a:cubicBezTo>
                    <a:pt x="152" y="1631"/>
                    <a:pt x="152" y="1631"/>
                    <a:pt x="152" y="1631"/>
                  </a:cubicBezTo>
                  <a:cubicBezTo>
                    <a:pt x="180" y="1575"/>
                    <a:pt x="208" y="1506"/>
                    <a:pt x="235" y="1451"/>
                  </a:cubicBezTo>
                  <a:cubicBezTo>
                    <a:pt x="318" y="1285"/>
                    <a:pt x="318" y="1285"/>
                    <a:pt x="318" y="1285"/>
                  </a:cubicBezTo>
                  <a:cubicBezTo>
                    <a:pt x="359" y="1230"/>
                    <a:pt x="401" y="1161"/>
                    <a:pt x="442" y="1106"/>
                  </a:cubicBezTo>
                  <a:cubicBezTo>
                    <a:pt x="553" y="954"/>
                    <a:pt x="553" y="954"/>
                    <a:pt x="553" y="954"/>
                  </a:cubicBezTo>
                  <a:cubicBezTo>
                    <a:pt x="608" y="898"/>
                    <a:pt x="677" y="829"/>
                    <a:pt x="732" y="774"/>
                  </a:cubicBezTo>
                  <a:cubicBezTo>
                    <a:pt x="870" y="650"/>
                    <a:pt x="870" y="650"/>
                    <a:pt x="870" y="650"/>
                  </a:cubicBezTo>
                  <a:cubicBezTo>
                    <a:pt x="953" y="594"/>
                    <a:pt x="1050" y="525"/>
                    <a:pt x="1147" y="470"/>
                  </a:cubicBezTo>
                  <a:cubicBezTo>
                    <a:pt x="1298" y="387"/>
                    <a:pt x="1298" y="387"/>
                    <a:pt x="1298" y="387"/>
                  </a:cubicBezTo>
                  <a:cubicBezTo>
                    <a:pt x="1409" y="332"/>
                    <a:pt x="1588" y="249"/>
                    <a:pt x="1796" y="180"/>
                  </a:cubicBezTo>
                  <a:cubicBezTo>
                    <a:pt x="1947" y="138"/>
                    <a:pt x="1947" y="138"/>
                    <a:pt x="1947" y="138"/>
                  </a:cubicBezTo>
                  <a:cubicBezTo>
                    <a:pt x="2224" y="55"/>
                    <a:pt x="2306" y="42"/>
                    <a:pt x="2610" y="0"/>
                  </a:cubicBezTo>
                  <a:cubicBezTo>
                    <a:pt x="2458" y="14"/>
                    <a:pt x="2458" y="14"/>
                    <a:pt x="2458" y="14"/>
                  </a:cubicBezTo>
                  <a:cubicBezTo>
                    <a:pt x="1989" y="111"/>
                    <a:pt x="718" y="359"/>
                    <a:pt x="663" y="1575"/>
                  </a:cubicBezTo>
                  <a:cubicBezTo>
                    <a:pt x="649" y="1893"/>
                    <a:pt x="649" y="1893"/>
                    <a:pt x="1077" y="3275"/>
                  </a:cubicBezTo>
                  <a:cubicBezTo>
                    <a:pt x="1077" y="3303"/>
                    <a:pt x="1077" y="3303"/>
                    <a:pt x="1216" y="4975"/>
                  </a:cubicBezTo>
                  <a:cubicBezTo>
                    <a:pt x="1285" y="5983"/>
                    <a:pt x="1464" y="6964"/>
                    <a:pt x="1519" y="7973"/>
                  </a:cubicBezTo>
                  <a:cubicBezTo>
                    <a:pt x="1533" y="8291"/>
                    <a:pt x="1354" y="8595"/>
                    <a:pt x="1409" y="8926"/>
                  </a:cubicBezTo>
                  <a:cubicBezTo>
                    <a:pt x="1506" y="9534"/>
                    <a:pt x="1837" y="9783"/>
                    <a:pt x="1989" y="9894"/>
                  </a:cubicBezTo>
                  <a:cubicBezTo>
                    <a:pt x="3149" y="10750"/>
                    <a:pt x="6173" y="10723"/>
                    <a:pt x="6642" y="9272"/>
                  </a:cubicBezTo>
                  <a:cubicBezTo>
                    <a:pt x="6573" y="9465"/>
                    <a:pt x="6573" y="9465"/>
                    <a:pt x="6573" y="9465"/>
                  </a:cubicBezTo>
                  <a:cubicBezTo>
                    <a:pt x="6545" y="9534"/>
                    <a:pt x="6545" y="9534"/>
                    <a:pt x="6545" y="9534"/>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863" name="Freeform 71"/>
            <p:cNvSpPr>
              <a:spLocks noChangeAspect="1"/>
            </p:cNvSpPr>
            <p:nvPr/>
          </p:nvSpPr>
          <p:spPr bwMode="auto">
            <a:xfrm>
              <a:off x="953" y="1219"/>
              <a:ext cx="1246" cy="2390"/>
            </a:xfrm>
            <a:custGeom>
              <a:avLst/>
              <a:gdLst>
                <a:gd name="T0" fmla="*/ 0 w 6475"/>
                <a:gd name="T1" fmla="*/ 0 h 10584"/>
                <a:gd name="T2" fmla="*/ 0 w 6475"/>
                <a:gd name="T3" fmla="*/ 0 h 10584"/>
                <a:gd name="T4" fmla="*/ 0 w 6475"/>
                <a:gd name="T5" fmla="*/ 0 h 10584"/>
                <a:gd name="T6" fmla="*/ 0 w 6475"/>
                <a:gd name="T7" fmla="*/ 0 h 10584"/>
                <a:gd name="T8" fmla="*/ 0 w 6475"/>
                <a:gd name="T9" fmla="*/ 0 h 10584"/>
                <a:gd name="T10" fmla="*/ 0 w 6475"/>
                <a:gd name="T11" fmla="*/ 0 h 10584"/>
                <a:gd name="T12" fmla="*/ 0 w 6475"/>
                <a:gd name="T13" fmla="*/ 0 h 10584"/>
                <a:gd name="T14" fmla="*/ 0 w 6475"/>
                <a:gd name="T15" fmla="*/ 0 h 10584"/>
                <a:gd name="T16" fmla="*/ 0 w 6475"/>
                <a:gd name="T17" fmla="*/ 0 h 10584"/>
                <a:gd name="T18" fmla="*/ 0 w 6475"/>
                <a:gd name="T19" fmla="*/ 0 h 10584"/>
                <a:gd name="T20" fmla="*/ 0 w 6475"/>
                <a:gd name="T21" fmla="*/ 0 h 10584"/>
                <a:gd name="T22" fmla="*/ 0 w 6475"/>
                <a:gd name="T23" fmla="*/ 0 h 10584"/>
                <a:gd name="T24" fmla="*/ 0 w 6475"/>
                <a:gd name="T25" fmla="*/ 0 h 10584"/>
                <a:gd name="T26" fmla="*/ 0 w 6475"/>
                <a:gd name="T27" fmla="*/ 0 h 10584"/>
                <a:gd name="T28" fmla="*/ 0 w 6475"/>
                <a:gd name="T29" fmla="*/ 0 h 10584"/>
                <a:gd name="T30" fmla="*/ 0 w 6475"/>
                <a:gd name="T31" fmla="*/ 0 h 10584"/>
                <a:gd name="T32" fmla="*/ 0 w 6475"/>
                <a:gd name="T33" fmla="*/ 0 h 10584"/>
                <a:gd name="T34" fmla="*/ 0 w 6475"/>
                <a:gd name="T35" fmla="*/ 0 h 10584"/>
                <a:gd name="T36" fmla="*/ 0 w 6475"/>
                <a:gd name="T37" fmla="*/ 0 h 10584"/>
                <a:gd name="T38" fmla="*/ 0 w 6475"/>
                <a:gd name="T39" fmla="*/ 0 h 10584"/>
                <a:gd name="T40" fmla="*/ 0 w 6475"/>
                <a:gd name="T41" fmla="*/ 0 h 10584"/>
                <a:gd name="T42" fmla="*/ 0 w 6475"/>
                <a:gd name="T43" fmla="*/ 0 h 10584"/>
                <a:gd name="T44" fmla="*/ 0 w 6475"/>
                <a:gd name="T45" fmla="*/ 0 h 10584"/>
                <a:gd name="T46" fmla="*/ 0 w 6475"/>
                <a:gd name="T47" fmla="*/ 0 h 10584"/>
                <a:gd name="T48" fmla="*/ 0 w 6475"/>
                <a:gd name="T49" fmla="*/ 0 h 10584"/>
                <a:gd name="T50" fmla="*/ 0 w 6475"/>
                <a:gd name="T51" fmla="*/ 0 h 10584"/>
                <a:gd name="T52" fmla="*/ 0 w 6475"/>
                <a:gd name="T53" fmla="*/ 0 h 10584"/>
                <a:gd name="T54" fmla="*/ 0 w 6475"/>
                <a:gd name="T55" fmla="*/ 0 h 10584"/>
                <a:gd name="T56" fmla="*/ 0 w 6475"/>
                <a:gd name="T57" fmla="*/ 0 h 10584"/>
                <a:gd name="T58" fmla="*/ 0 w 6475"/>
                <a:gd name="T59" fmla="*/ 0 h 10584"/>
                <a:gd name="T60" fmla="*/ 0 w 6475"/>
                <a:gd name="T61" fmla="*/ 0 h 10584"/>
                <a:gd name="T62" fmla="*/ 0 w 6475"/>
                <a:gd name="T63" fmla="*/ 0 h 10584"/>
                <a:gd name="T64" fmla="*/ 0 w 6475"/>
                <a:gd name="T65" fmla="*/ 0 h 10584"/>
                <a:gd name="T66" fmla="*/ 0 w 6475"/>
                <a:gd name="T67" fmla="*/ 0 h 10584"/>
                <a:gd name="T68" fmla="*/ 0 w 6475"/>
                <a:gd name="T69" fmla="*/ 0 h 10584"/>
                <a:gd name="T70" fmla="*/ 0 w 6475"/>
                <a:gd name="T71" fmla="*/ 0 h 10584"/>
                <a:gd name="T72" fmla="*/ 0 w 6475"/>
                <a:gd name="T73" fmla="*/ 0 h 10584"/>
                <a:gd name="T74" fmla="*/ 0 w 6475"/>
                <a:gd name="T75" fmla="*/ 0 h 10584"/>
                <a:gd name="T76" fmla="*/ 0 w 6475"/>
                <a:gd name="T77" fmla="*/ 0 h 10584"/>
                <a:gd name="T78" fmla="*/ 0 w 6475"/>
                <a:gd name="T79" fmla="*/ 0 h 10584"/>
                <a:gd name="T80" fmla="*/ 0 w 6475"/>
                <a:gd name="T81" fmla="*/ 0 h 105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75"/>
                <a:gd name="T124" fmla="*/ 0 h 10584"/>
                <a:gd name="T125" fmla="*/ 6475 w 6475"/>
                <a:gd name="T126" fmla="*/ 10584 h 105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75" h="10584">
                  <a:moveTo>
                    <a:pt x="6241" y="9755"/>
                  </a:moveTo>
                  <a:cubicBezTo>
                    <a:pt x="6034" y="9934"/>
                    <a:pt x="5965" y="10004"/>
                    <a:pt x="5661" y="10155"/>
                  </a:cubicBezTo>
                  <a:cubicBezTo>
                    <a:pt x="5523" y="10225"/>
                    <a:pt x="5523" y="10225"/>
                    <a:pt x="5523" y="10225"/>
                  </a:cubicBezTo>
                  <a:cubicBezTo>
                    <a:pt x="5178" y="10363"/>
                    <a:pt x="4902" y="10446"/>
                    <a:pt x="4377" y="10529"/>
                  </a:cubicBezTo>
                  <a:cubicBezTo>
                    <a:pt x="4225" y="10542"/>
                    <a:pt x="4225" y="10542"/>
                    <a:pt x="4225" y="10542"/>
                  </a:cubicBezTo>
                  <a:cubicBezTo>
                    <a:pt x="4184" y="10542"/>
                    <a:pt x="4115" y="10556"/>
                    <a:pt x="4073" y="10556"/>
                  </a:cubicBezTo>
                  <a:cubicBezTo>
                    <a:pt x="3921" y="10570"/>
                    <a:pt x="3921" y="10570"/>
                    <a:pt x="3921" y="10570"/>
                  </a:cubicBezTo>
                  <a:cubicBezTo>
                    <a:pt x="3880" y="10570"/>
                    <a:pt x="3825" y="10570"/>
                    <a:pt x="3783" y="10570"/>
                  </a:cubicBezTo>
                  <a:cubicBezTo>
                    <a:pt x="3645" y="10570"/>
                    <a:pt x="3645" y="10570"/>
                    <a:pt x="3645" y="10570"/>
                  </a:cubicBezTo>
                  <a:cubicBezTo>
                    <a:pt x="3604" y="10570"/>
                    <a:pt x="3549" y="10584"/>
                    <a:pt x="3507" y="10584"/>
                  </a:cubicBezTo>
                  <a:cubicBezTo>
                    <a:pt x="3369" y="10570"/>
                    <a:pt x="3369" y="10570"/>
                    <a:pt x="3369" y="10570"/>
                  </a:cubicBezTo>
                  <a:cubicBezTo>
                    <a:pt x="3328" y="10570"/>
                    <a:pt x="3272" y="10570"/>
                    <a:pt x="3231" y="10570"/>
                  </a:cubicBezTo>
                  <a:cubicBezTo>
                    <a:pt x="3093" y="10556"/>
                    <a:pt x="3093" y="10556"/>
                    <a:pt x="3093" y="10556"/>
                  </a:cubicBezTo>
                  <a:cubicBezTo>
                    <a:pt x="3052" y="10556"/>
                    <a:pt x="2996" y="10556"/>
                    <a:pt x="2955" y="10542"/>
                  </a:cubicBezTo>
                  <a:cubicBezTo>
                    <a:pt x="2803" y="10529"/>
                    <a:pt x="2803" y="10529"/>
                    <a:pt x="2803" y="10529"/>
                  </a:cubicBezTo>
                  <a:cubicBezTo>
                    <a:pt x="2762" y="10529"/>
                    <a:pt x="2706" y="10515"/>
                    <a:pt x="2665" y="10515"/>
                  </a:cubicBezTo>
                  <a:cubicBezTo>
                    <a:pt x="2513" y="10487"/>
                    <a:pt x="2513" y="10487"/>
                    <a:pt x="2513" y="10487"/>
                  </a:cubicBezTo>
                  <a:cubicBezTo>
                    <a:pt x="2472" y="10487"/>
                    <a:pt x="2403" y="10473"/>
                    <a:pt x="2361" y="10459"/>
                  </a:cubicBezTo>
                  <a:cubicBezTo>
                    <a:pt x="2209" y="10418"/>
                    <a:pt x="2209" y="10418"/>
                    <a:pt x="2209" y="10418"/>
                  </a:cubicBezTo>
                  <a:cubicBezTo>
                    <a:pt x="2154" y="10404"/>
                    <a:pt x="2085" y="10390"/>
                    <a:pt x="2044" y="10377"/>
                  </a:cubicBezTo>
                  <a:cubicBezTo>
                    <a:pt x="1864" y="10335"/>
                    <a:pt x="1864" y="10335"/>
                    <a:pt x="1864" y="10335"/>
                  </a:cubicBezTo>
                  <a:cubicBezTo>
                    <a:pt x="1809" y="10307"/>
                    <a:pt x="1740" y="10280"/>
                    <a:pt x="1685" y="10266"/>
                  </a:cubicBezTo>
                  <a:cubicBezTo>
                    <a:pt x="1505" y="10183"/>
                    <a:pt x="1505" y="10183"/>
                    <a:pt x="1505" y="10183"/>
                  </a:cubicBezTo>
                  <a:cubicBezTo>
                    <a:pt x="1450" y="10155"/>
                    <a:pt x="1367" y="10114"/>
                    <a:pt x="1312" y="10086"/>
                  </a:cubicBezTo>
                  <a:cubicBezTo>
                    <a:pt x="1133" y="9976"/>
                    <a:pt x="1133" y="9976"/>
                    <a:pt x="1133" y="9976"/>
                  </a:cubicBezTo>
                  <a:cubicBezTo>
                    <a:pt x="925" y="9824"/>
                    <a:pt x="912" y="9796"/>
                    <a:pt x="787" y="9672"/>
                  </a:cubicBezTo>
                  <a:cubicBezTo>
                    <a:pt x="663" y="9520"/>
                    <a:pt x="663" y="9520"/>
                    <a:pt x="663" y="9520"/>
                  </a:cubicBezTo>
                  <a:cubicBezTo>
                    <a:pt x="622" y="9437"/>
                    <a:pt x="553" y="9327"/>
                    <a:pt x="525" y="9257"/>
                  </a:cubicBezTo>
                  <a:cubicBezTo>
                    <a:pt x="442" y="9064"/>
                    <a:pt x="442" y="9064"/>
                    <a:pt x="442" y="9064"/>
                  </a:cubicBezTo>
                  <a:cubicBezTo>
                    <a:pt x="428" y="8981"/>
                    <a:pt x="401" y="8884"/>
                    <a:pt x="387" y="8815"/>
                  </a:cubicBezTo>
                  <a:cubicBezTo>
                    <a:pt x="359" y="8608"/>
                    <a:pt x="359" y="8608"/>
                    <a:pt x="359" y="8608"/>
                  </a:cubicBezTo>
                  <a:cubicBezTo>
                    <a:pt x="346" y="8539"/>
                    <a:pt x="332" y="8442"/>
                    <a:pt x="332" y="8373"/>
                  </a:cubicBezTo>
                  <a:cubicBezTo>
                    <a:pt x="318" y="8166"/>
                    <a:pt x="318" y="8166"/>
                    <a:pt x="318" y="8166"/>
                  </a:cubicBezTo>
                  <a:cubicBezTo>
                    <a:pt x="318" y="8097"/>
                    <a:pt x="318" y="8000"/>
                    <a:pt x="318" y="7945"/>
                  </a:cubicBezTo>
                  <a:cubicBezTo>
                    <a:pt x="304" y="7724"/>
                    <a:pt x="304" y="7724"/>
                    <a:pt x="304" y="7724"/>
                  </a:cubicBezTo>
                  <a:cubicBezTo>
                    <a:pt x="304" y="7655"/>
                    <a:pt x="304" y="7572"/>
                    <a:pt x="304" y="7503"/>
                  </a:cubicBezTo>
                  <a:cubicBezTo>
                    <a:pt x="277" y="7296"/>
                    <a:pt x="277" y="7296"/>
                    <a:pt x="277" y="7296"/>
                  </a:cubicBezTo>
                  <a:cubicBezTo>
                    <a:pt x="277" y="7213"/>
                    <a:pt x="277" y="7213"/>
                    <a:pt x="277" y="7213"/>
                  </a:cubicBezTo>
                  <a:cubicBezTo>
                    <a:pt x="235" y="6922"/>
                    <a:pt x="235" y="6922"/>
                    <a:pt x="235" y="6922"/>
                  </a:cubicBezTo>
                  <a:cubicBezTo>
                    <a:pt x="235" y="6840"/>
                    <a:pt x="221" y="6729"/>
                    <a:pt x="208" y="6646"/>
                  </a:cubicBezTo>
                  <a:cubicBezTo>
                    <a:pt x="180" y="6370"/>
                    <a:pt x="180" y="6370"/>
                    <a:pt x="180" y="6370"/>
                  </a:cubicBezTo>
                  <a:cubicBezTo>
                    <a:pt x="166" y="6287"/>
                    <a:pt x="152" y="6176"/>
                    <a:pt x="152" y="6093"/>
                  </a:cubicBezTo>
                  <a:cubicBezTo>
                    <a:pt x="125" y="5817"/>
                    <a:pt x="125" y="5817"/>
                    <a:pt x="125" y="5817"/>
                  </a:cubicBezTo>
                  <a:cubicBezTo>
                    <a:pt x="125" y="5748"/>
                    <a:pt x="111" y="5638"/>
                    <a:pt x="111" y="5555"/>
                  </a:cubicBezTo>
                  <a:cubicBezTo>
                    <a:pt x="83" y="5306"/>
                    <a:pt x="83" y="5306"/>
                    <a:pt x="83" y="5306"/>
                  </a:cubicBezTo>
                  <a:cubicBezTo>
                    <a:pt x="83" y="5223"/>
                    <a:pt x="69" y="5126"/>
                    <a:pt x="69" y="5057"/>
                  </a:cubicBezTo>
                  <a:cubicBezTo>
                    <a:pt x="56" y="4809"/>
                    <a:pt x="56" y="4809"/>
                    <a:pt x="56" y="4809"/>
                  </a:cubicBezTo>
                  <a:cubicBezTo>
                    <a:pt x="56" y="4726"/>
                    <a:pt x="42" y="4629"/>
                    <a:pt x="42" y="4560"/>
                  </a:cubicBezTo>
                  <a:cubicBezTo>
                    <a:pt x="28" y="4325"/>
                    <a:pt x="28" y="4325"/>
                    <a:pt x="28" y="4325"/>
                  </a:cubicBezTo>
                  <a:cubicBezTo>
                    <a:pt x="28" y="4256"/>
                    <a:pt x="28" y="4159"/>
                    <a:pt x="28" y="4090"/>
                  </a:cubicBezTo>
                  <a:cubicBezTo>
                    <a:pt x="14" y="3855"/>
                    <a:pt x="14" y="3855"/>
                    <a:pt x="14" y="3855"/>
                  </a:cubicBezTo>
                  <a:cubicBezTo>
                    <a:pt x="14" y="3786"/>
                    <a:pt x="14" y="3703"/>
                    <a:pt x="14" y="3634"/>
                  </a:cubicBezTo>
                  <a:cubicBezTo>
                    <a:pt x="0" y="3413"/>
                    <a:pt x="0" y="3413"/>
                    <a:pt x="0" y="3413"/>
                  </a:cubicBezTo>
                  <a:cubicBezTo>
                    <a:pt x="0" y="3344"/>
                    <a:pt x="0" y="3261"/>
                    <a:pt x="0" y="3192"/>
                  </a:cubicBezTo>
                  <a:cubicBezTo>
                    <a:pt x="0" y="2985"/>
                    <a:pt x="0" y="2985"/>
                    <a:pt x="0" y="2985"/>
                  </a:cubicBezTo>
                  <a:cubicBezTo>
                    <a:pt x="0" y="2916"/>
                    <a:pt x="0" y="2833"/>
                    <a:pt x="0" y="2778"/>
                  </a:cubicBezTo>
                  <a:cubicBezTo>
                    <a:pt x="0" y="2570"/>
                    <a:pt x="0" y="2570"/>
                    <a:pt x="0" y="2570"/>
                  </a:cubicBezTo>
                  <a:cubicBezTo>
                    <a:pt x="0" y="2501"/>
                    <a:pt x="0" y="2432"/>
                    <a:pt x="0" y="2363"/>
                  </a:cubicBezTo>
                  <a:cubicBezTo>
                    <a:pt x="0" y="2183"/>
                    <a:pt x="0" y="2183"/>
                    <a:pt x="0" y="2183"/>
                  </a:cubicBezTo>
                  <a:cubicBezTo>
                    <a:pt x="14" y="2114"/>
                    <a:pt x="14" y="2045"/>
                    <a:pt x="28" y="1976"/>
                  </a:cubicBezTo>
                  <a:cubicBezTo>
                    <a:pt x="56" y="1797"/>
                    <a:pt x="56" y="1797"/>
                    <a:pt x="56" y="1797"/>
                  </a:cubicBezTo>
                  <a:cubicBezTo>
                    <a:pt x="69" y="1741"/>
                    <a:pt x="83" y="1658"/>
                    <a:pt x="97" y="1603"/>
                  </a:cubicBezTo>
                  <a:cubicBezTo>
                    <a:pt x="152" y="1424"/>
                    <a:pt x="152" y="1424"/>
                    <a:pt x="152" y="1424"/>
                  </a:cubicBezTo>
                  <a:cubicBezTo>
                    <a:pt x="180" y="1368"/>
                    <a:pt x="208" y="1299"/>
                    <a:pt x="235" y="1244"/>
                  </a:cubicBezTo>
                  <a:cubicBezTo>
                    <a:pt x="318" y="1078"/>
                    <a:pt x="318" y="1078"/>
                    <a:pt x="318" y="1078"/>
                  </a:cubicBezTo>
                  <a:cubicBezTo>
                    <a:pt x="359" y="1023"/>
                    <a:pt x="401" y="954"/>
                    <a:pt x="442" y="899"/>
                  </a:cubicBezTo>
                  <a:cubicBezTo>
                    <a:pt x="553" y="747"/>
                    <a:pt x="553" y="747"/>
                    <a:pt x="553" y="747"/>
                  </a:cubicBezTo>
                  <a:cubicBezTo>
                    <a:pt x="608" y="691"/>
                    <a:pt x="677" y="622"/>
                    <a:pt x="732" y="567"/>
                  </a:cubicBezTo>
                  <a:cubicBezTo>
                    <a:pt x="870" y="443"/>
                    <a:pt x="870" y="443"/>
                    <a:pt x="870" y="443"/>
                  </a:cubicBezTo>
                  <a:cubicBezTo>
                    <a:pt x="953" y="387"/>
                    <a:pt x="1050" y="318"/>
                    <a:pt x="1146" y="263"/>
                  </a:cubicBezTo>
                  <a:cubicBezTo>
                    <a:pt x="1298" y="180"/>
                    <a:pt x="1298" y="180"/>
                    <a:pt x="1298" y="180"/>
                  </a:cubicBezTo>
                  <a:cubicBezTo>
                    <a:pt x="1492" y="83"/>
                    <a:pt x="1519" y="70"/>
                    <a:pt x="1712" y="0"/>
                  </a:cubicBezTo>
                  <a:cubicBezTo>
                    <a:pt x="1657" y="14"/>
                    <a:pt x="1657" y="14"/>
                    <a:pt x="1657" y="14"/>
                  </a:cubicBezTo>
                  <a:cubicBezTo>
                    <a:pt x="801" y="360"/>
                    <a:pt x="567" y="857"/>
                    <a:pt x="525" y="1216"/>
                  </a:cubicBezTo>
                  <a:cubicBezTo>
                    <a:pt x="428" y="1949"/>
                    <a:pt x="787" y="2612"/>
                    <a:pt x="870" y="3316"/>
                  </a:cubicBezTo>
                  <a:cubicBezTo>
                    <a:pt x="953" y="3966"/>
                    <a:pt x="925" y="4615"/>
                    <a:pt x="967" y="5278"/>
                  </a:cubicBezTo>
                  <a:cubicBezTo>
                    <a:pt x="994" y="5555"/>
                    <a:pt x="994" y="5555"/>
                    <a:pt x="1174" y="7282"/>
                  </a:cubicBezTo>
                  <a:cubicBezTo>
                    <a:pt x="1229" y="7848"/>
                    <a:pt x="1050" y="8415"/>
                    <a:pt x="1215" y="8981"/>
                  </a:cubicBezTo>
                  <a:cubicBezTo>
                    <a:pt x="1257" y="9147"/>
                    <a:pt x="1409" y="9644"/>
                    <a:pt x="2361" y="10059"/>
                  </a:cubicBezTo>
                  <a:cubicBezTo>
                    <a:pt x="3369" y="10487"/>
                    <a:pt x="5689" y="10584"/>
                    <a:pt x="6475" y="9437"/>
                  </a:cubicBezTo>
                  <a:cubicBezTo>
                    <a:pt x="6365" y="9603"/>
                    <a:pt x="6365" y="9603"/>
                    <a:pt x="6365" y="9603"/>
                  </a:cubicBezTo>
                  <a:cubicBezTo>
                    <a:pt x="6241" y="9755"/>
                    <a:pt x="6241" y="9755"/>
                    <a:pt x="6241" y="9755"/>
                  </a:cubicBezTo>
                </a:path>
              </a:pathLst>
            </a:custGeom>
            <a:gradFill rotWithShape="0">
              <a:gsLst>
                <a:gs pos="0">
                  <a:srgbClr val="FFCC99"/>
                </a:gs>
                <a:gs pos="100000">
                  <a:srgbClr val="996600"/>
                </a:gs>
              </a:gsLst>
              <a:lin ang="540000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sp>
        <p:nvSpPr>
          <p:cNvPr id="98313" name="Oval 72"/>
          <p:cNvSpPr>
            <a:spLocks noChangeAspect="1" noChangeArrowheads="1"/>
          </p:cNvSpPr>
          <p:nvPr/>
        </p:nvSpPr>
        <p:spPr bwMode="auto">
          <a:xfrm>
            <a:off x="3892550" y="3641726"/>
            <a:ext cx="560388" cy="995363"/>
          </a:xfrm>
          <a:prstGeom prst="ellipse">
            <a:avLst/>
          </a:pr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14" name="Text Box 76"/>
          <p:cNvSpPr txBox="1">
            <a:spLocks noChangeAspect="1" noChangeArrowheads="1"/>
          </p:cNvSpPr>
          <p:nvPr/>
        </p:nvSpPr>
        <p:spPr bwMode="auto">
          <a:xfrm>
            <a:off x="4262439" y="1792288"/>
            <a:ext cx="7588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50000"/>
              </a:spcBef>
              <a:buFontTx/>
              <a:buNone/>
            </a:pPr>
            <a:r>
              <a:rPr lang="en-US" altLang="en-US" sz="1600" b="1" i="1">
                <a:solidFill>
                  <a:srgbClr val="800080"/>
                </a:solidFill>
                <a:ea typeface="ＭＳ Ｐゴシック" panose="020B0600070205080204" pitchFamily="34" charset="-128"/>
              </a:rPr>
              <a:t>DMT1</a:t>
            </a:r>
          </a:p>
        </p:txBody>
      </p:sp>
      <p:sp>
        <p:nvSpPr>
          <p:cNvPr id="98315" name="Freeform 84"/>
          <p:cNvSpPr>
            <a:spLocks noChangeAspect="1"/>
          </p:cNvSpPr>
          <p:nvPr/>
        </p:nvSpPr>
        <p:spPr bwMode="auto">
          <a:xfrm>
            <a:off x="3946526" y="1668464"/>
            <a:ext cx="390525" cy="573087"/>
          </a:xfrm>
          <a:custGeom>
            <a:avLst/>
            <a:gdLst>
              <a:gd name="T0" fmla="*/ 2147483646 w 4725"/>
              <a:gd name="T1" fmla="*/ 2147483646 h 6013"/>
              <a:gd name="T2" fmla="*/ 2147483646 w 4725"/>
              <a:gd name="T3" fmla="*/ 2147483646 h 6013"/>
              <a:gd name="T4" fmla="*/ 2147483646 w 4725"/>
              <a:gd name="T5" fmla="*/ 2147483646 h 6013"/>
              <a:gd name="T6" fmla="*/ 2147483646 w 4725"/>
              <a:gd name="T7" fmla="*/ 2147483646 h 6013"/>
              <a:gd name="T8" fmla="*/ 2147483646 w 4725"/>
              <a:gd name="T9" fmla="*/ 2147483646 h 6013"/>
              <a:gd name="T10" fmla="*/ 2147483646 w 4725"/>
              <a:gd name="T11" fmla="*/ 2147483646 h 6013"/>
              <a:gd name="T12" fmla="*/ 2147483646 w 4725"/>
              <a:gd name="T13" fmla="*/ 2147483646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3B003B"/>
              </a:gs>
              <a:gs pos="50000">
                <a:srgbClr val="800080"/>
              </a:gs>
              <a:gs pos="100000">
                <a:srgbClr val="3B00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nvGrpSpPr>
          <p:cNvPr id="3" name="Group 415"/>
          <p:cNvGrpSpPr>
            <a:grpSpLocks/>
          </p:cNvGrpSpPr>
          <p:nvPr/>
        </p:nvGrpSpPr>
        <p:grpSpPr bwMode="auto">
          <a:xfrm>
            <a:off x="3390901" y="2570164"/>
            <a:ext cx="523875" cy="1076325"/>
            <a:chOff x="1323" y="2045"/>
            <a:chExt cx="371" cy="678"/>
          </a:xfrm>
        </p:grpSpPr>
        <p:grpSp>
          <p:nvGrpSpPr>
            <p:cNvPr id="99791" name="Group 91"/>
            <p:cNvGrpSpPr>
              <a:grpSpLocks noChangeAspect="1"/>
            </p:cNvGrpSpPr>
            <p:nvPr/>
          </p:nvGrpSpPr>
          <p:grpSpPr bwMode="auto">
            <a:xfrm>
              <a:off x="1376" y="2045"/>
              <a:ext cx="318" cy="261"/>
              <a:chOff x="2635" y="1945"/>
              <a:chExt cx="398" cy="326"/>
            </a:xfrm>
          </p:grpSpPr>
          <p:sp>
            <p:nvSpPr>
              <p:cNvPr id="99793" name="AutoShape 92"/>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794" name="Oval 93"/>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795" name="Oval 94"/>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796" name="Oval 95"/>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797" name="Oval 96"/>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798" name="Oval 97"/>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799" name="Oval 98"/>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800" name="Oval 99"/>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sp>
          <p:nvSpPr>
            <p:cNvPr id="99792" name="Freeform 100"/>
            <p:cNvSpPr>
              <a:spLocks noChangeAspect="1"/>
            </p:cNvSpPr>
            <p:nvPr/>
          </p:nvSpPr>
          <p:spPr bwMode="auto">
            <a:xfrm rot="14103602" flipV="1">
              <a:off x="1272" y="2422"/>
              <a:ext cx="352" cy="249"/>
            </a:xfrm>
            <a:custGeom>
              <a:avLst/>
              <a:gdLst>
                <a:gd name="T0" fmla="*/ 0 w 630"/>
                <a:gd name="T1" fmla="*/ 0 h 507"/>
                <a:gd name="T2" fmla="*/ 1 w 630"/>
                <a:gd name="T3" fmla="*/ 0 h 507"/>
                <a:gd name="T4" fmla="*/ 1 w 630"/>
                <a:gd name="T5" fmla="*/ 0 h 507"/>
                <a:gd name="T6" fmla="*/ 1 w 630"/>
                <a:gd name="T7" fmla="*/ 0 h 507"/>
                <a:gd name="T8" fmla="*/ 1 w 630"/>
                <a:gd name="T9" fmla="*/ 0 h 507"/>
                <a:gd name="T10" fmla="*/ 0 60000 65536"/>
                <a:gd name="T11" fmla="*/ 0 60000 65536"/>
                <a:gd name="T12" fmla="*/ 0 60000 65536"/>
                <a:gd name="T13" fmla="*/ 0 60000 65536"/>
                <a:gd name="T14" fmla="*/ 0 60000 65536"/>
                <a:gd name="T15" fmla="*/ 0 w 630"/>
                <a:gd name="T16" fmla="*/ 0 h 507"/>
                <a:gd name="T17" fmla="*/ 630 w 630"/>
                <a:gd name="T18" fmla="*/ 507 h 507"/>
              </a:gdLst>
              <a:ahLst/>
              <a:cxnLst>
                <a:cxn ang="T10">
                  <a:pos x="T0" y="T1"/>
                </a:cxn>
                <a:cxn ang="T11">
                  <a:pos x="T2" y="T3"/>
                </a:cxn>
                <a:cxn ang="T12">
                  <a:pos x="T4" y="T5"/>
                </a:cxn>
                <a:cxn ang="T13">
                  <a:pos x="T6" y="T7"/>
                </a:cxn>
                <a:cxn ang="T14">
                  <a:pos x="T8" y="T9"/>
                </a:cxn>
              </a:cxnLst>
              <a:rect l="T15" t="T16" r="T17" b="T18"/>
              <a:pathLst>
                <a:path w="630" h="507">
                  <a:moveTo>
                    <a:pt x="0" y="0"/>
                  </a:moveTo>
                  <a:cubicBezTo>
                    <a:pt x="22" y="102"/>
                    <a:pt x="44" y="204"/>
                    <a:pt x="96" y="288"/>
                  </a:cubicBezTo>
                  <a:cubicBezTo>
                    <a:pt x="148" y="372"/>
                    <a:pt x="241" y="503"/>
                    <a:pt x="311" y="505"/>
                  </a:cubicBezTo>
                  <a:cubicBezTo>
                    <a:pt x="381" y="507"/>
                    <a:pt x="466" y="377"/>
                    <a:pt x="519" y="298"/>
                  </a:cubicBezTo>
                  <a:cubicBezTo>
                    <a:pt x="572" y="219"/>
                    <a:pt x="601" y="125"/>
                    <a:pt x="630" y="31"/>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5" name="Group 390"/>
          <p:cNvGrpSpPr>
            <a:grpSpLocks/>
          </p:cNvGrpSpPr>
          <p:nvPr/>
        </p:nvGrpSpPr>
        <p:grpSpPr bwMode="auto">
          <a:xfrm>
            <a:off x="2762250" y="4792664"/>
            <a:ext cx="1371600" cy="384175"/>
            <a:chOff x="877" y="3445"/>
            <a:chExt cx="973" cy="242"/>
          </a:xfrm>
        </p:grpSpPr>
        <p:sp>
          <p:nvSpPr>
            <p:cNvPr id="99789" name="Freeform 85"/>
            <p:cNvSpPr>
              <a:spLocks noChangeAspect="1"/>
            </p:cNvSpPr>
            <p:nvPr/>
          </p:nvSpPr>
          <p:spPr bwMode="auto">
            <a:xfrm rot="742094" flipH="1">
              <a:off x="1431" y="3445"/>
              <a:ext cx="419" cy="222"/>
            </a:xfrm>
            <a:custGeom>
              <a:avLst/>
              <a:gdLst>
                <a:gd name="T0" fmla="*/ 0 w 4725"/>
                <a:gd name="T1" fmla="*/ 0 h 6013"/>
                <a:gd name="T2" fmla="*/ 0 w 4725"/>
                <a:gd name="T3" fmla="*/ 0 h 6013"/>
                <a:gd name="T4" fmla="*/ 0 w 4725"/>
                <a:gd name="T5" fmla="*/ 0 h 6013"/>
                <a:gd name="T6" fmla="*/ 0 w 4725"/>
                <a:gd name="T7" fmla="*/ 0 h 6013"/>
                <a:gd name="T8" fmla="*/ 0 w 4725"/>
                <a:gd name="T9" fmla="*/ 0 h 6013"/>
                <a:gd name="T10" fmla="*/ 0 w 4725"/>
                <a:gd name="T11" fmla="*/ 0 h 6013"/>
                <a:gd name="T12" fmla="*/ 0 w 4725"/>
                <a:gd name="T13" fmla="*/ 0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003B3B"/>
                </a:gs>
                <a:gs pos="50000">
                  <a:srgbClr val="008080"/>
                </a:gs>
                <a:gs pos="100000">
                  <a:srgbClr val="003B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90" name="Text Box 101"/>
            <p:cNvSpPr txBox="1">
              <a:spLocks noChangeArrowheads="1"/>
            </p:cNvSpPr>
            <p:nvPr/>
          </p:nvSpPr>
          <p:spPr bwMode="auto">
            <a:xfrm>
              <a:off x="877" y="3542"/>
              <a:ext cx="51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50000"/>
                </a:lnSpc>
                <a:spcBef>
                  <a:spcPct val="50000"/>
                </a:spcBef>
                <a:buFontTx/>
                <a:buNone/>
              </a:pPr>
              <a:r>
                <a:rPr lang="en-US" altLang="en-US" sz="1800" b="1" i="1">
                  <a:solidFill>
                    <a:srgbClr val="008080"/>
                  </a:solidFill>
                  <a:ea typeface="ＭＳ Ｐゴシック" panose="020B0600070205080204" pitchFamily="34" charset="-128"/>
                </a:rPr>
                <a:t>FPN1</a:t>
              </a:r>
              <a:endParaRPr lang="en-US" altLang="en-US" sz="1800" i="1">
                <a:solidFill>
                  <a:srgbClr val="008080"/>
                </a:solidFill>
                <a:ea typeface="ＭＳ Ｐゴシック" panose="020B0600070205080204" pitchFamily="34" charset="-128"/>
              </a:endParaRPr>
            </a:p>
          </p:txBody>
        </p:sp>
      </p:grpSp>
      <p:sp>
        <p:nvSpPr>
          <p:cNvPr id="98318" name="Freeform 102"/>
          <p:cNvSpPr>
            <a:spLocks noChangeAspect="1"/>
          </p:cNvSpPr>
          <p:nvPr/>
        </p:nvSpPr>
        <p:spPr bwMode="auto">
          <a:xfrm>
            <a:off x="6327775" y="1285875"/>
            <a:ext cx="3138488" cy="3849688"/>
          </a:xfrm>
          <a:custGeom>
            <a:avLst/>
            <a:gdLst>
              <a:gd name="T0" fmla="*/ 2147483646 w 10992"/>
              <a:gd name="T1" fmla="*/ 2147483646 h 11975"/>
              <a:gd name="T2" fmla="*/ 2147483646 w 10992"/>
              <a:gd name="T3" fmla="*/ 2147483646 h 11975"/>
              <a:gd name="T4" fmla="*/ 2147483646 w 10992"/>
              <a:gd name="T5" fmla="*/ 2147483646 h 11975"/>
              <a:gd name="T6" fmla="*/ 2147483646 w 10992"/>
              <a:gd name="T7" fmla="*/ 2147483646 h 11975"/>
              <a:gd name="T8" fmla="*/ 2147483646 w 10992"/>
              <a:gd name="T9" fmla="*/ 2147483646 h 11975"/>
              <a:gd name="T10" fmla="*/ 2147483646 w 10992"/>
              <a:gd name="T11" fmla="*/ 2147483646 h 11975"/>
              <a:gd name="T12" fmla="*/ 0 w 10992"/>
              <a:gd name="T13" fmla="*/ 2147483646 h 11975"/>
              <a:gd name="T14" fmla="*/ 2147483646 w 10992"/>
              <a:gd name="T15" fmla="*/ 2147483646 h 11975"/>
              <a:gd name="T16" fmla="*/ 2147483646 w 10992"/>
              <a:gd name="T17" fmla="*/ 2147483646 h 11975"/>
              <a:gd name="T18" fmla="*/ 2147483646 w 10992"/>
              <a:gd name="T19" fmla="*/ 2147483646 h 11975"/>
              <a:gd name="T20" fmla="*/ 2147483646 w 10992"/>
              <a:gd name="T21" fmla="*/ 2147483646 h 11975"/>
              <a:gd name="T22" fmla="*/ 2147483646 w 10992"/>
              <a:gd name="T23" fmla="*/ 2147483646 h 11975"/>
              <a:gd name="T24" fmla="*/ 2147483646 w 10992"/>
              <a:gd name="T25" fmla="*/ 2147483646 h 119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992"/>
              <a:gd name="T40" fmla="*/ 0 h 11975"/>
              <a:gd name="T41" fmla="*/ 10992 w 10992"/>
              <a:gd name="T42" fmla="*/ 11975 h 119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992" h="11975">
                <a:moveTo>
                  <a:pt x="10992" y="5633"/>
                </a:moveTo>
                <a:cubicBezTo>
                  <a:pt x="10992" y="6015"/>
                  <a:pt x="10717" y="7000"/>
                  <a:pt x="10223" y="8367"/>
                </a:cubicBezTo>
                <a:cubicBezTo>
                  <a:pt x="9783" y="7328"/>
                  <a:pt x="9069" y="9679"/>
                  <a:pt x="8244" y="10335"/>
                </a:cubicBezTo>
                <a:cubicBezTo>
                  <a:pt x="7475" y="11374"/>
                  <a:pt x="6486" y="11210"/>
                  <a:pt x="5496" y="11101"/>
                </a:cubicBezTo>
                <a:cubicBezTo>
                  <a:pt x="4507" y="11975"/>
                  <a:pt x="3518" y="11975"/>
                  <a:pt x="2748" y="10335"/>
                </a:cubicBezTo>
                <a:cubicBezTo>
                  <a:pt x="1924" y="10062"/>
                  <a:pt x="1210" y="10827"/>
                  <a:pt x="770" y="8367"/>
                </a:cubicBezTo>
                <a:cubicBezTo>
                  <a:pt x="275" y="7820"/>
                  <a:pt x="0" y="6179"/>
                  <a:pt x="0" y="5633"/>
                </a:cubicBezTo>
                <a:cubicBezTo>
                  <a:pt x="0" y="5906"/>
                  <a:pt x="275" y="3391"/>
                  <a:pt x="770" y="2844"/>
                </a:cubicBezTo>
                <a:cubicBezTo>
                  <a:pt x="1210" y="2680"/>
                  <a:pt x="1924" y="1532"/>
                  <a:pt x="2748" y="875"/>
                </a:cubicBezTo>
                <a:cubicBezTo>
                  <a:pt x="3518" y="657"/>
                  <a:pt x="4507" y="1477"/>
                  <a:pt x="5496" y="165"/>
                </a:cubicBezTo>
                <a:cubicBezTo>
                  <a:pt x="6486" y="821"/>
                  <a:pt x="7475" y="0"/>
                  <a:pt x="8244" y="875"/>
                </a:cubicBezTo>
                <a:cubicBezTo>
                  <a:pt x="9069" y="438"/>
                  <a:pt x="9783" y="3008"/>
                  <a:pt x="10223" y="2844"/>
                </a:cubicBezTo>
                <a:cubicBezTo>
                  <a:pt x="10717" y="2734"/>
                  <a:pt x="10992" y="3555"/>
                  <a:pt x="10992" y="5633"/>
                </a:cubicBezTo>
              </a:path>
            </a:pathLst>
          </a:custGeom>
          <a:gradFill rotWithShape="0">
            <a:gsLst>
              <a:gs pos="0">
                <a:srgbClr val="FF8000"/>
              </a:gs>
              <a:gs pos="100000">
                <a:srgbClr val="FFCC66"/>
              </a:gs>
            </a:gsLst>
            <a:path path="rect">
              <a:fillToRect l="50000" t="50000" r="50000" b="50000"/>
            </a:path>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319" name="Freeform 103"/>
          <p:cNvSpPr>
            <a:spLocks noChangeAspect="1"/>
          </p:cNvSpPr>
          <p:nvPr/>
        </p:nvSpPr>
        <p:spPr bwMode="auto">
          <a:xfrm>
            <a:off x="6835776" y="2295525"/>
            <a:ext cx="1228725" cy="1092200"/>
          </a:xfrm>
          <a:custGeom>
            <a:avLst/>
            <a:gdLst>
              <a:gd name="T0" fmla="*/ 2147483646 w 7167"/>
              <a:gd name="T1" fmla="*/ 2147483646 h 5692"/>
              <a:gd name="T2" fmla="*/ 2147483646 w 7167"/>
              <a:gd name="T3" fmla="*/ 2147483646 h 5692"/>
              <a:gd name="T4" fmla="*/ 2147483646 w 7167"/>
              <a:gd name="T5" fmla="*/ 2147483646 h 5692"/>
              <a:gd name="T6" fmla="*/ 2147483646 w 7167"/>
              <a:gd name="T7" fmla="*/ 2147483646 h 5692"/>
              <a:gd name="T8" fmla="*/ 2147483646 w 7167"/>
              <a:gd name="T9" fmla="*/ 2147483646 h 5692"/>
              <a:gd name="T10" fmla="*/ 2147483646 w 7167"/>
              <a:gd name="T11" fmla="*/ 2147483646 h 5692"/>
              <a:gd name="T12" fmla="*/ 0 60000 65536"/>
              <a:gd name="T13" fmla="*/ 0 60000 65536"/>
              <a:gd name="T14" fmla="*/ 0 60000 65536"/>
              <a:gd name="T15" fmla="*/ 0 60000 65536"/>
              <a:gd name="T16" fmla="*/ 0 60000 65536"/>
              <a:gd name="T17" fmla="*/ 0 60000 65536"/>
              <a:gd name="T18" fmla="*/ 0 w 7167"/>
              <a:gd name="T19" fmla="*/ 0 h 5692"/>
              <a:gd name="T20" fmla="*/ 7167 w 7167"/>
              <a:gd name="T21" fmla="*/ 5692 h 5692"/>
            </a:gdLst>
            <a:ahLst/>
            <a:cxnLst>
              <a:cxn ang="T12">
                <a:pos x="T0" y="T1"/>
              </a:cxn>
              <a:cxn ang="T13">
                <a:pos x="T2" y="T3"/>
              </a:cxn>
              <a:cxn ang="T14">
                <a:pos x="T4" y="T5"/>
              </a:cxn>
              <a:cxn ang="T15">
                <a:pos x="T6" y="T7"/>
              </a:cxn>
              <a:cxn ang="T16">
                <a:pos x="T8" y="T9"/>
              </a:cxn>
              <a:cxn ang="T17">
                <a:pos x="T10" y="T11"/>
              </a:cxn>
            </a:cxnLst>
            <a:rect l="T18" t="T19" r="T20" b="T21"/>
            <a:pathLst>
              <a:path w="7167" h="5692">
                <a:moveTo>
                  <a:pt x="1622" y="559"/>
                </a:moveTo>
                <a:cubicBezTo>
                  <a:pt x="1075" y="1154"/>
                  <a:pt x="0" y="2068"/>
                  <a:pt x="606" y="3845"/>
                </a:cubicBezTo>
                <a:cubicBezTo>
                  <a:pt x="1211" y="5622"/>
                  <a:pt x="3960" y="5692"/>
                  <a:pt x="5005" y="5313"/>
                </a:cubicBezTo>
                <a:cubicBezTo>
                  <a:pt x="6926" y="4585"/>
                  <a:pt x="7167" y="2476"/>
                  <a:pt x="6527" y="1299"/>
                </a:cubicBezTo>
                <a:cubicBezTo>
                  <a:pt x="5887" y="122"/>
                  <a:pt x="4694" y="402"/>
                  <a:pt x="3878" y="280"/>
                </a:cubicBezTo>
                <a:cubicBezTo>
                  <a:pt x="3061" y="157"/>
                  <a:pt x="2327" y="0"/>
                  <a:pt x="1622" y="559"/>
                </a:cubicBezTo>
              </a:path>
            </a:pathLst>
          </a:custGeom>
          <a:solidFill>
            <a:srgbClr val="003366"/>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nvGrpSpPr>
          <p:cNvPr id="6" name="Group 104"/>
          <p:cNvGrpSpPr>
            <a:grpSpLocks noChangeAspect="1"/>
          </p:cNvGrpSpPr>
          <p:nvPr/>
        </p:nvGrpSpPr>
        <p:grpSpPr bwMode="auto">
          <a:xfrm>
            <a:off x="7227888" y="879475"/>
            <a:ext cx="760412" cy="1365250"/>
            <a:chOff x="4256" y="276"/>
            <a:chExt cx="718" cy="1146"/>
          </a:xfrm>
        </p:grpSpPr>
        <p:sp>
          <p:nvSpPr>
            <p:cNvPr id="99183" name="Oval 105"/>
            <p:cNvSpPr>
              <a:spLocks noChangeAspect="1" noChangeArrowheads="1"/>
            </p:cNvSpPr>
            <p:nvPr/>
          </p:nvSpPr>
          <p:spPr bwMode="auto">
            <a:xfrm>
              <a:off x="4256" y="276"/>
              <a:ext cx="718" cy="1146"/>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nvGrpSpPr>
            <p:cNvPr id="99184" name="Group 106"/>
            <p:cNvGrpSpPr>
              <a:grpSpLocks noChangeAspect="1"/>
            </p:cNvGrpSpPr>
            <p:nvPr/>
          </p:nvGrpSpPr>
          <p:grpSpPr bwMode="auto">
            <a:xfrm>
              <a:off x="4286" y="700"/>
              <a:ext cx="618" cy="548"/>
              <a:chOff x="2175" y="1535"/>
              <a:chExt cx="1391" cy="1228"/>
            </a:xfrm>
          </p:grpSpPr>
          <p:sp>
            <p:nvSpPr>
              <p:cNvPr id="99185" name="Freeform 107"/>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86" name="Freeform 108"/>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87" name="Freeform 109"/>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88" name="Freeform 110"/>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89" name="Freeform 111"/>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0" name="Freeform 112"/>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1" name="Freeform 113"/>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2" name="Freeform 114"/>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3" name="Freeform 115"/>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4" name="Freeform 116"/>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5" name="Freeform 117"/>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6" name="Freeform 118"/>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7" name="Freeform 119"/>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8" name="Freeform 120"/>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99" name="Freeform 121"/>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0" name="Freeform 122"/>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1" name="Freeform 123"/>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2" name="Freeform 124"/>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3" name="Freeform 125"/>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4" name="Freeform 126"/>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5" name="Freeform 127"/>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6" name="Freeform 128"/>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7" name="Freeform 129"/>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8" name="Freeform 130"/>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09" name="Freeform 131"/>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0" name="Freeform 132"/>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1" name="Freeform 133"/>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2" name="Freeform 134"/>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3" name="Freeform 135"/>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4" name="Freeform 13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5" name="Freeform 137"/>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6" name="Freeform 13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7" name="Freeform 13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8" name="Freeform 14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19" name="Oval 141"/>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9220" name="Freeform 142"/>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21" name="Freeform 143"/>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22" name="Freeform 144"/>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23" name="Freeform 145"/>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24" name="Freeform 146"/>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25" name="Freeform 147"/>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26" name="Freeform 148"/>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27" name="Freeform 149"/>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28" name="Freeform 150"/>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29" name="Freeform 151"/>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0" name="Freeform 152"/>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1" name="Freeform 153"/>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2" name="Freeform 154"/>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3" name="Freeform 155"/>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4" name="Freeform 156"/>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5" name="Freeform 157"/>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6" name="Freeform 158"/>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7" name="Freeform 159"/>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8" name="Freeform 160"/>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39" name="Freeform 161"/>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0" name="Freeform 162"/>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1" name="Freeform 163"/>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2" name="Freeform 164"/>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3" name="Freeform 165"/>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4" name="Freeform 166"/>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5" name="Freeform 167"/>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6" name="Freeform 168"/>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7" name="Freeform 169"/>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8" name="Freeform 17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49" name="Freeform 171"/>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0" name="Freeform 172"/>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1" name="Freeform 173"/>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2" name="Freeform 174"/>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3" name="Freeform 175"/>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4" name="Freeform 176"/>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5" name="Freeform 177"/>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6" name="Freeform 178"/>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7" name="Freeform 179"/>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8" name="Freeform 180"/>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59" name="Freeform 181"/>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0" name="Freeform 182"/>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1" name="Freeform 183"/>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2" name="Freeform 184"/>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3" name="Freeform 185"/>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4" name="Freeform 186"/>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5" name="Freeform 187"/>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6" name="Freeform 188"/>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7" name="Freeform 189"/>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8" name="Freeform 190"/>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69" name="Freeform 191"/>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0" name="Freeform 192"/>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1" name="Freeform 193"/>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2" name="Freeform 194"/>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3" name="Freeform 195"/>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4" name="Freeform 196"/>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5" name="Freeform 197"/>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6" name="Freeform 198"/>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7" name="Freeform 199"/>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8" name="Freeform 200"/>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79" name="Freeform 201"/>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0" name="Freeform 202"/>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1" name="Freeform 203"/>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2" name="Freeform 204"/>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3" name="Freeform 205"/>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4" name="Freeform 206"/>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5" name="Freeform 207"/>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6" name="Freeform 208"/>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7" name="Freeform 209"/>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8" name="Freeform 21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89" name="Freeform 211"/>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0" name="Freeform 212"/>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1" name="Freeform 213"/>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2" name="Freeform 214"/>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3" name="Freeform 215"/>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4" name="Freeform 216"/>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5" name="Freeform 217"/>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6" name="Freeform 218"/>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7" name="Freeform 219"/>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8" name="Freeform 220"/>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299" name="Freeform 221"/>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0" name="Freeform 222"/>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1" name="Freeform 223"/>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2" name="Freeform 224"/>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3" name="Freeform 225"/>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4" name="Freeform 226"/>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5" name="Freeform 227"/>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6" name="Freeform 228"/>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7" name="Freeform 229"/>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8" name="Freeform 230"/>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09" name="Freeform 231"/>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0" name="Freeform 232"/>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1" name="Freeform 233"/>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2" name="Freeform 234"/>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3" name="Freeform 235"/>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4" name="Freeform 236"/>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5" name="Freeform 237"/>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6" name="Freeform 238"/>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7" name="Freeform 23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8" name="Freeform 240"/>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19" name="Freeform 24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20" name="Freeform 24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21" name="Freeform 24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22" name="Oval 244"/>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9323" name="Freeform 245"/>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24" name="Freeform 246"/>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25" name="Freeform 247"/>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26" name="Freeform 248"/>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27" name="Freeform 249"/>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28" name="Freeform 250"/>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29" name="Freeform 251"/>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0" name="Freeform 252"/>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1" name="Freeform 253"/>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2" name="Freeform 254"/>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3" name="Freeform 255"/>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4" name="Freeform 256"/>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5" name="Freeform 257"/>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6" name="Freeform 258"/>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7" name="Freeform 259"/>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8" name="Freeform 260"/>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39" name="Freeform 261"/>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0" name="Freeform 262"/>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1" name="Freeform 263"/>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2" name="Freeform 264"/>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3" name="Freeform 265"/>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4" name="Freeform 266"/>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5" name="Freeform 267"/>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6" name="Freeform 268"/>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7" name="Freeform 269"/>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8" name="Freeform 270"/>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49" name="Freeform 271"/>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0" name="Freeform 272"/>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1" name="Freeform 27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2" name="Freeform 274"/>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3" name="Freeform 275"/>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4" name="Freeform 276"/>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5" name="Freeform 277"/>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6" name="Freeform 278"/>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7" name="Freeform 279"/>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8" name="Freeform 280"/>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59" name="Freeform 281"/>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0" name="Freeform 282"/>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1" name="Freeform 283"/>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2" name="Freeform 284"/>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3" name="Freeform 285"/>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4" name="Freeform 286"/>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5" name="Freeform 287"/>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6" name="Freeform 288"/>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7" name="Freeform 289"/>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8" name="Freeform 290"/>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69" name="Freeform 291"/>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0" name="Freeform 292"/>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1" name="Freeform 293"/>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2" name="Freeform 294"/>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3" name="Freeform 295"/>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4" name="Freeform 296"/>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5" name="Freeform 297"/>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6" name="Freeform 298"/>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7" name="Freeform 299"/>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8" name="Freeform 300"/>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79" name="Freeform 301"/>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0" name="Freeform 302"/>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1" name="Freeform 303"/>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2" name="Freeform 304"/>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3" name="Freeform 305"/>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4" name="Freeform 306"/>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5" name="Freeform 307"/>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6" name="Freeform 308"/>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7" name="Freeform 309"/>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8" name="Freeform 310"/>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89" name="Freeform 311"/>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0" name="Freeform 312"/>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1" name="Freeform 31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2" name="Freeform 314"/>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3" name="Freeform 315"/>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4" name="Freeform 316"/>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5" name="Freeform 317"/>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6" name="Freeform 318"/>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7" name="Freeform 319"/>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8" name="Freeform 320"/>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399" name="Freeform 321"/>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0" name="Freeform 322"/>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1" name="Freeform 323"/>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2" name="Freeform 324"/>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3" name="Freeform 325"/>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4" name="Freeform 326"/>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5" name="Freeform 327"/>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6" name="Freeform 328"/>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7" name="Freeform 329"/>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8" name="Freeform 330"/>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09" name="Freeform 331"/>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0" name="Freeform 332"/>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1" name="Freeform 333"/>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2" name="Freeform 334"/>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3" name="Freeform 335"/>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4" name="Freeform 336"/>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5" name="Freeform 337"/>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6" name="Freeform 338"/>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7" name="Freeform 339"/>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8" name="Freeform 340"/>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19" name="Freeform 341"/>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20" name="Freeform 34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21" name="Freeform 343"/>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22" name="Freeform 34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23" name="Freeform 345"/>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24" name="Freeform 346"/>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25" name="Oval 347"/>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9426" name="Freeform 348"/>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27" name="Freeform 349"/>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28" name="Freeform 350"/>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29" name="Freeform 351"/>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0" name="Freeform 352"/>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1" name="Freeform 353"/>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2" name="Freeform 354"/>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3" name="Freeform 355"/>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4" name="Freeform 356"/>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5" name="Freeform 357"/>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6" name="Freeform 358"/>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7" name="Freeform 359"/>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8" name="Freeform 360"/>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39" name="Freeform 361"/>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0" name="Freeform 362"/>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1" name="Freeform 363"/>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2" name="Freeform 364"/>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3" name="Freeform 365"/>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4" name="Freeform 366"/>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5" name="Freeform 367"/>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6" name="Freeform 368"/>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7" name="Freeform 369"/>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8" name="Freeform 370"/>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49" name="Freeform 371"/>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0" name="Freeform 372"/>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1" name="Freeform 373"/>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2" name="Freeform 374"/>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3" name="Freeform 375"/>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4" name="Freeform 37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5" name="Freeform 377"/>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6" name="Freeform 378"/>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7" name="Freeform 379"/>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8" name="Freeform 380"/>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59" name="Freeform 381"/>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0" name="Freeform 382"/>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1" name="Freeform 383"/>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2" name="Freeform 384"/>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3" name="Freeform 385"/>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4" name="Freeform 386"/>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5" name="Freeform 387"/>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6" name="Freeform 388"/>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7" name="Freeform 389"/>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8" name="Freeform 390"/>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69" name="Freeform 391"/>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0" name="Freeform 392"/>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1" name="Freeform 393"/>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2" name="Freeform 394"/>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3" name="Freeform 395"/>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4" name="Freeform 396"/>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5" name="Freeform 397"/>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6" name="Freeform 398"/>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7" name="Freeform 399"/>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8" name="Freeform 400"/>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79" name="Freeform 401"/>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0" name="Freeform 402"/>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1" name="Freeform 403"/>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2" name="Freeform 404"/>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3" name="Freeform 405"/>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4" name="Freeform 406"/>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5" name="Freeform 407"/>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6" name="Freeform 408"/>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7" name="Freeform 409"/>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8" name="Freeform 410"/>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89" name="Freeform 411"/>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0" name="Freeform 412"/>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1" name="Freeform 413"/>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2" name="Freeform 414"/>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3" name="Freeform 415"/>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4" name="Freeform 416"/>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5" name="Freeform 417"/>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6" name="Freeform 418"/>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7" name="Freeform 419"/>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8" name="Freeform 420"/>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499" name="Freeform 421"/>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0" name="Freeform 422"/>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1" name="Freeform 423"/>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2" name="Freeform 424"/>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3" name="Freeform 425"/>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4" name="Freeform 426"/>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5" name="Freeform 427"/>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6" name="Freeform 428"/>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7" name="Freeform 429"/>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8" name="Freeform 430"/>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09" name="Freeform 431"/>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0" name="Freeform 432"/>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1" name="Freeform 433"/>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2" name="Freeform 434"/>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3" name="Freeform 435"/>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4" name="Freeform 436"/>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5" name="Freeform 437"/>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6" name="Freeform 438"/>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7" name="Freeform 439"/>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8" name="Freeform 440"/>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19" name="Freeform 441"/>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20" name="Freeform 442"/>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21" name="Freeform 443"/>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22" name="Freeform 444"/>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23" name="Freeform 44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24" name="Freeform 446"/>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25" name="Freeform 44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26" name="Freeform 44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27" name="Freeform 44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28" name="Oval 450"/>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9529" name="Freeform 451"/>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0" name="Freeform 452"/>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1" name="Freeform 453"/>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2" name="Freeform 454"/>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3" name="Freeform 455"/>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4" name="Freeform 456"/>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5" name="Freeform 457"/>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6" name="Freeform 458"/>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7" name="Freeform 459"/>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8" name="Freeform 460"/>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39" name="Freeform 461"/>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0" name="Freeform 462"/>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1" name="Freeform 463"/>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2" name="Freeform 464"/>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3" name="Freeform 465"/>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4" name="Freeform 466"/>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5" name="Freeform 467"/>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6" name="Freeform 468"/>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7" name="Freeform 469"/>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8" name="Freeform 470"/>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49" name="Freeform 471"/>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0" name="Freeform 472"/>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1" name="Freeform 473"/>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2" name="Freeform 474"/>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3" name="Freeform 475"/>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4" name="Freeform 476"/>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5" name="Freeform 477"/>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6" name="Freeform 478"/>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7" name="Freeform 479"/>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8" name="Freeform 480"/>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59" name="Freeform 481"/>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0" name="Freeform 482"/>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1" name="Freeform 483"/>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2" name="Freeform 484"/>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3" name="Freeform 485"/>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4" name="Freeform 486"/>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5" name="Freeform 487"/>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6" name="Freeform 488"/>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7" name="Freeform 489"/>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8" name="Freeform 490"/>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69" name="Freeform 491"/>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0" name="Freeform 492"/>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1" name="Freeform 493"/>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2" name="Freeform 494"/>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3" name="Freeform 495"/>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4" name="Freeform 496"/>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5" name="Freeform 497"/>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6" name="Freeform 498"/>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7" name="Freeform 499"/>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8" name="Freeform 500"/>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79" name="Freeform 501"/>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0" name="Freeform 502"/>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1" name="Freeform 503"/>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2" name="Freeform 504"/>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3" name="Freeform 505"/>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4" name="Freeform 506"/>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5" name="Freeform 507"/>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6" name="Freeform 508"/>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7" name="Freeform 509"/>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8" name="Freeform 510"/>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89" name="Freeform 511"/>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0" name="Freeform 512"/>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1" name="Freeform 513"/>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2" name="Freeform 514"/>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3" name="Freeform 515"/>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4" name="Freeform 516"/>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5" name="Freeform 517"/>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6" name="Freeform 518"/>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7" name="Freeform 519"/>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8" name="Freeform 520"/>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599" name="Freeform 521"/>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0" name="Freeform 522"/>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1" name="Freeform 523"/>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2" name="Freeform 524"/>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3" name="Freeform 525"/>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4" name="Freeform 526"/>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5" name="Freeform 527"/>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6" name="Freeform 528"/>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7" name="Freeform 529"/>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8" name="Freeform 530"/>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09" name="Freeform 531"/>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10" name="Freeform 532"/>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11" name="Freeform 533"/>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12" name="Freeform 534"/>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13" name="Freeform 535"/>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14" name="Freeform 53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15" name="Freeform 53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16" name="Freeform 538"/>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17" name="Oval 539"/>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9618" name="Freeform 540"/>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19" name="Freeform 541"/>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0" name="Freeform 542"/>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1" name="Freeform 543"/>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2" name="Freeform 544"/>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3" name="Freeform 545"/>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4" name="Freeform 546"/>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5" name="Freeform 547"/>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6" name="Freeform 548"/>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7" name="Freeform 549"/>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8" name="Freeform 550"/>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29" name="Freeform 551"/>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0" name="Freeform 552"/>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1" name="Freeform 553"/>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2" name="Freeform 554"/>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3" name="Freeform 555"/>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4" name="Freeform 556"/>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5" name="Freeform 557"/>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6" name="Freeform 558"/>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7" name="Freeform 559"/>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8" name="Freeform 560"/>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39" name="Freeform 561"/>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0" name="Freeform 562"/>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1" name="Freeform 563"/>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2" name="Freeform 564"/>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3" name="Freeform 565"/>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4" name="Freeform 566"/>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5" name="Freeform 567"/>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6" name="Freeform 56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7" name="Freeform 569"/>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8" name="Freeform 570"/>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49" name="Freeform 571"/>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0" name="Freeform 572"/>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1" name="Freeform 573"/>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2" name="Freeform 574"/>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3" name="Freeform 575"/>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4" name="Freeform 576"/>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5" name="Freeform 577"/>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6" name="Freeform 578"/>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7" name="Freeform 579"/>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8" name="Freeform 580"/>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59" name="Freeform 581"/>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0" name="Freeform 582"/>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1" name="Freeform 583"/>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2" name="Freeform 584"/>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3" name="Freeform 585"/>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4" name="Freeform 586"/>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5" name="Freeform 587"/>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6" name="Freeform 588"/>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7" name="Freeform 589"/>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8" name="Freeform 590"/>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69" name="Freeform 591"/>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0" name="Freeform 592"/>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1" name="Freeform 593"/>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2" name="Freeform 594"/>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3" name="Freeform 595"/>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4" name="Freeform 596"/>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5" name="Freeform 597"/>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6" name="Freeform 598"/>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7" name="Freeform 599"/>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8" name="Freeform 600"/>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79" name="Freeform 601"/>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0" name="Freeform 602"/>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1" name="Freeform 603"/>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2" name="Freeform 604"/>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3" name="Freeform 605"/>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4" name="Freeform 606"/>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5" name="Freeform 607"/>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6" name="Freeform 60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7" name="Freeform 609"/>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8" name="Freeform 610"/>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89" name="Freeform 611"/>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0" name="Freeform 612"/>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1" name="Freeform 613"/>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2" name="Freeform 614"/>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3" name="Freeform 615"/>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4" name="Freeform 616"/>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5" name="Freeform 617"/>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6" name="Freeform 618"/>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7" name="Freeform 619"/>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8" name="Freeform 620"/>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699" name="Freeform 621"/>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0" name="Freeform 622"/>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1" name="Freeform 623"/>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2" name="Freeform 624"/>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3" name="Freeform 625"/>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4" name="Freeform 626"/>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5" name="Freeform 627"/>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6" name="Freeform 628"/>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7" name="Freeform 629"/>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8" name="Freeform 630"/>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09" name="Freeform 631"/>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0" name="Freeform 632"/>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1" name="Freeform 633"/>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2" name="Freeform 634"/>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3" name="Freeform 635"/>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4" name="Freeform 636"/>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5" name="Freeform 63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6" name="Freeform 638"/>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7" name="Freeform 63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8" name="Freeform 64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19" name="Freeform 64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20" name="Oval 642"/>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9721" name="Freeform 643"/>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22" name="Freeform 644"/>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23" name="Freeform 645"/>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24" name="Freeform 646"/>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25" name="Freeform 647"/>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26" name="Freeform 648"/>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27" name="Freeform 649"/>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28" name="Freeform 650"/>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29" name="Freeform 651"/>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0" name="Freeform 652"/>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1" name="Freeform 653"/>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2" name="Freeform 654"/>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3" name="Freeform 655"/>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4" name="Freeform 656"/>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5" name="Freeform 657"/>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6" name="Freeform 658"/>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7" name="Freeform 659"/>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8" name="Freeform 660"/>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39" name="Freeform 661"/>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0" name="Freeform 662"/>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1" name="Freeform 663"/>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2" name="Freeform 664"/>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3" name="Freeform 665"/>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4" name="Freeform 666"/>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5" name="Freeform 667"/>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6" name="Freeform 668"/>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7" name="Freeform 669"/>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8" name="Freeform 670"/>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49" name="Freeform 67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0" name="Freeform 672"/>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1" name="Freeform 673"/>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2" name="Freeform 674"/>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3" name="Freeform 675"/>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4" name="Freeform 676"/>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5" name="Freeform 677"/>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6" name="Freeform 678"/>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7" name="Freeform 679"/>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8" name="Freeform 680"/>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59" name="Freeform 681"/>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0" name="Freeform 682"/>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1" name="Freeform 683"/>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2" name="Freeform 684"/>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3" name="Freeform 685"/>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4" name="Freeform 686"/>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5" name="Freeform 687"/>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6" name="Freeform 688"/>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7" name="Freeform 689"/>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8" name="Freeform 690"/>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69" name="Freeform 691"/>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0" name="Freeform 692"/>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1" name="Freeform 693"/>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2" name="Freeform 694"/>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3" name="Freeform 695"/>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4" name="Freeform 696"/>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5" name="Freeform 697"/>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6" name="Freeform 698"/>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7" name="Freeform 699"/>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8" name="Freeform 700"/>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79" name="Freeform 701"/>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80" name="Freeform 702"/>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81" name="Freeform 703"/>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82" name="Freeform 704"/>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83" name="Freeform 705"/>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84" name="Freeform 706"/>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85" name="Freeform 707"/>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86" name="Freeform 708"/>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87" name="Freeform 709"/>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788" name="Freeform 710"/>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grpSp>
        <p:nvGrpSpPr>
          <p:cNvPr id="8" name="Group 711"/>
          <p:cNvGrpSpPr>
            <a:grpSpLocks noChangeAspect="1"/>
          </p:cNvGrpSpPr>
          <p:nvPr/>
        </p:nvGrpSpPr>
        <p:grpSpPr bwMode="auto">
          <a:xfrm>
            <a:off x="8451851" y="2252664"/>
            <a:ext cx="512763" cy="573087"/>
            <a:chOff x="5109" y="1269"/>
            <a:chExt cx="637" cy="633"/>
          </a:xfrm>
        </p:grpSpPr>
        <p:sp>
          <p:nvSpPr>
            <p:cNvPr id="98577" name="Oval 712"/>
            <p:cNvSpPr>
              <a:spLocks noChangeAspect="1" noChangeArrowheads="1"/>
            </p:cNvSpPr>
            <p:nvPr/>
          </p:nvSpPr>
          <p:spPr bwMode="auto">
            <a:xfrm>
              <a:off x="5109" y="1269"/>
              <a:ext cx="637" cy="63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nvGrpSpPr>
            <p:cNvPr id="98578" name="Group 713"/>
            <p:cNvGrpSpPr>
              <a:grpSpLocks noChangeAspect="1"/>
            </p:cNvGrpSpPr>
            <p:nvPr/>
          </p:nvGrpSpPr>
          <p:grpSpPr bwMode="auto">
            <a:xfrm>
              <a:off x="5132" y="1366"/>
              <a:ext cx="549" cy="446"/>
              <a:chOff x="2175" y="1535"/>
              <a:chExt cx="1391" cy="1228"/>
            </a:xfrm>
          </p:grpSpPr>
          <p:sp>
            <p:nvSpPr>
              <p:cNvPr id="98579" name="Freeform 71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0" name="Freeform 715"/>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1" name="Freeform 716"/>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2" name="Freeform 717"/>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3" name="Freeform 718"/>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4" name="Freeform 719"/>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5" name="Freeform 720"/>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6" name="Freeform 721"/>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7" name="Freeform 722"/>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8" name="Freeform 723"/>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89" name="Freeform 724"/>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0" name="Freeform 725"/>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1" name="Freeform 726"/>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2" name="Freeform 727"/>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3" name="Freeform 728"/>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4" name="Freeform 729"/>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5" name="Freeform 730"/>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6" name="Freeform 731"/>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7" name="Freeform 732"/>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8" name="Freeform 733"/>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599" name="Freeform 734"/>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0" name="Freeform 735"/>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1" name="Freeform 736"/>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2" name="Freeform 737"/>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3" name="Freeform 738"/>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4" name="Freeform 739"/>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5" name="Freeform 740"/>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6" name="Freeform 741"/>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7" name="Freeform 742"/>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8" name="Freeform 743"/>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09" name="Freeform 744"/>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10" name="Freeform 745"/>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11" name="Freeform 746"/>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12" name="Freeform 747"/>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13" name="Oval 748"/>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614" name="Freeform 749"/>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15" name="Freeform 750"/>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16" name="Freeform 751"/>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17" name="Freeform 752"/>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18" name="Freeform 753"/>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19" name="Freeform 754"/>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0" name="Freeform 755"/>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1" name="Freeform 756"/>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2" name="Freeform 757"/>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3" name="Freeform 758"/>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4" name="Freeform 759"/>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5" name="Freeform 760"/>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6" name="Freeform 761"/>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7" name="Freeform 762"/>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8" name="Freeform 763"/>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29" name="Freeform 764"/>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0" name="Freeform 765"/>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1" name="Freeform 766"/>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2" name="Freeform 767"/>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3" name="Freeform 768"/>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4" name="Freeform 769"/>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5" name="Freeform 770"/>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6" name="Freeform 771"/>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7" name="Freeform 772"/>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8" name="Freeform 773"/>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39" name="Freeform 774"/>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0" name="Freeform 775"/>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1" name="Freeform 776"/>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2" name="Freeform 777"/>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3" name="Freeform 778"/>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4" name="Freeform 779"/>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5" name="Freeform 780"/>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6" name="Freeform 781"/>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7" name="Freeform 782"/>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8" name="Freeform 783"/>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49" name="Freeform 784"/>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0" name="Freeform 785"/>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1" name="Freeform 786"/>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2" name="Freeform 787"/>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3" name="Freeform 788"/>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4" name="Freeform 789"/>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5" name="Freeform 790"/>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6" name="Freeform 791"/>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7" name="Freeform 792"/>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8" name="Freeform 793"/>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59" name="Freeform 794"/>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0" name="Freeform 795"/>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1" name="Freeform 796"/>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2" name="Freeform 797"/>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3" name="Freeform 798"/>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4" name="Freeform 799"/>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5" name="Freeform 800"/>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6" name="Freeform 801"/>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7" name="Freeform 802"/>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8" name="Freeform 803"/>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69" name="Freeform 804"/>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0" name="Freeform 805"/>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1" name="Freeform 806"/>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2" name="Freeform 807"/>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3" name="Freeform 808"/>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4" name="Freeform 809"/>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5" name="Freeform 810"/>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6" name="Freeform 811"/>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7" name="Freeform 812"/>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8" name="Freeform 813"/>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79" name="Freeform 814"/>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0" name="Freeform 815"/>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1" name="Freeform 816"/>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2" name="Freeform 817"/>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3" name="Freeform 818"/>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4" name="Freeform 819"/>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5" name="Freeform 820"/>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6" name="Freeform 821"/>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7" name="Freeform 822"/>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8" name="Freeform 823"/>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89" name="Freeform 824"/>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0" name="Freeform 825"/>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1" name="Freeform 826"/>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2" name="Freeform 827"/>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3" name="Freeform 828"/>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4" name="Freeform 829"/>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5" name="Freeform 830"/>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6" name="Freeform 831"/>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7" name="Freeform 832"/>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8" name="Freeform 833"/>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699" name="Freeform 834"/>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0" name="Freeform 835"/>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1" name="Freeform 836"/>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2" name="Freeform 837"/>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3" name="Freeform 838"/>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4" name="Freeform 839"/>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5" name="Freeform 840"/>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6" name="Freeform 841"/>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7" name="Freeform 842"/>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8" name="Freeform 843"/>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09" name="Freeform 844"/>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10" name="Freeform 845"/>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11" name="Freeform 846"/>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12" name="Freeform 847"/>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13" name="Freeform 84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14" name="Freeform 849"/>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15" name="Freeform 85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16" name="Oval 851"/>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717" name="Freeform 852"/>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18" name="Freeform 853"/>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19" name="Freeform 854"/>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0" name="Freeform 855"/>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1" name="Freeform 856"/>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2" name="Freeform 857"/>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3" name="Freeform 858"/>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4" name="Freeform 859"/>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5" name="Freeform 860"/>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6" name="Freeform 861"/>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7" name="Freeform 862"/>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8" name="Freeform 863"/>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29" name="Freeform 864"/>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0" name="Freeform 865"/>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1" name="Freeform 866"/>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2" name="Freeform 867"/>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3" name="Freeform 868"/>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4" name="Freeform 869"/>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5" name="Freeform 870"/>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6" name="Freeform 871"/>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7" name="Freeform 872"/>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8" name="Freeform 873"/>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39" name="Freeform 874"/>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0" name="Freeform 875"/>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1" name="Freeform 876"/>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2" name="Freeform 877"/>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3" name="Freeform 878"/>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4" name="Freeform 879"/>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5" name="Freeform 88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6" name="Freeform 881"/>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7" name="Freeform 882"/>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8" name="Freeform 883"/>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49" name="Freeform 884"/>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0" name="Freeform 885"/>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1" name="Freeform 886"/>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2" name="Freeform 887"/>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3" name="Freeform 888"/>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4" name="Freeform 889"/>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5" name="Freeform 890"/>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6" name="Freeform 891"/>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7" name="Freeform 892"/>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8" name="Freeform 893"/>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59" name="Freeform 894"/>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0" name="Freeform 895"/>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1" name="Freeform 896"/>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2" name="Freeform 897"/>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3" name="Freeform 898"/>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4" name="Freeform 899"/>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5" name="Freeform 900"/>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6" name="Freeform 901"/>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7" name="Freeform 902"/>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8" name="Freeform 903"/>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69" name="Freeform 904"/>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0" name="Freeform 905"/>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1" name="Freeform 906"/>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2" name="Freeform 907"/>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3" name="Freeform 908"/>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4" name="Freeform 909"/>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5" name="Freeform 910"/>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6" name="Freeform 911"/>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7" name="Freeform 912"/>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8" name="Freeform 913"/>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79" name="Freeform 914"/>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0" name="Freeform 915"/>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1" name="Freeform 916"/>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2" name="Freeform 917"/>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3" name="Freeform 918"/>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4" name="Freeform 919"/>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5" name="Freeform 920"/>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6" name="Freeform 921"/>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7" name="Freeform 922"/>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8" name="Freeform 923"/>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89" name="Freeform 924"/>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0" name="Freeform 925"/>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1" name="Freeform 926"/>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2" name="Freeform 927"/>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3" name="Freeform 928"/>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4" name="Freeform 929"/>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5" name="Freeform 930"/>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6" name="Freeform 931"/>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7" name="Freeform 932"/>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8" name="Freeform 933"/>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799" name="Freeform 934"/>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0" name="Freeform 935"/>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1" name="Freeform 936"/>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2" name="Freeform 937"/>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3" name="Freeform 938"/>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4" name="Freeform 939"/>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5" name="Freeform 940"/>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6" name="Freeform 941"/>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7" name="Freeform 942"/>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8" name="Freeform 943"/>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09" name="Freeform 944"/>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0" name="Freeform 945"/>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1" name="Freeform 946"/>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2" name="Freeform 947"/>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3" name="Freeform 948"/>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4" name="Freeform 94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5" name="Freeform 950"/>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6" name="Freeform 951"/>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7" name="Freeform 95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8" name="Freeform 95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19" name="Oval 954"/>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820" name="Freeform 955"/>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21" name="Freeform 956"/>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22" name="Freeform 957"/>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23" name="Freeform 958"/>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24" name="Freeform 959"/>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25" name="Freeform 960"/>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26" name="Freeform 961"/>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27" name="Freeform 962"/>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28" name="Freeform 963"/>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29" name="Freeform 964"/>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0" name="Freeform 965"/>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1" name="Freeform 966"/>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2" name="Freeform 967"/>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3" name="Freeform 968"/>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4" name="Freeform 969"/>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5" name="Freeform 970"/>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6" name="Freeform 971"/>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7" name="Freeform 972"/>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8" name="Freeform 973"/>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39" name="Freeform 974"/>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0" name="Freeform 975"/>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1" name="Freeform 976"/>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2" name="Freeform 977"/>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3" name="Freeform 978"/>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4" name="Freeform 979"/>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5" name="Freeform 980"/>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6" name="Freeform 981"/>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7" name="Freeform 982"/>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8" name="Freeform 98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49" name="Freeform 984"/>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0" name="Freeform 985"/>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1" name="Freeform 986"/>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2" name="Freeform 987"/>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3" name="Freeform 988"/>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4" name="Freeform 989"/>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5" name="Freeform 990"/>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6" name="Freeform 991"/>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7" name="Freeform 992"/>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8" name="Freeform 993"/>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59" name="Freeform 994"/>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0" name="Freeform 995"/>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1" name="Freeform 996"/>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2" name="Freeform 997"/>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3" name="Freeform 998"/>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4" name="Freeform 999"/>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5" name="Freeform 1000"/>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6" name="Freeform 1001"/>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7" name="Freeform 1002"/>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8" name="Freeform 1003"/>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69" name="Freeform 1004"/>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0" name="Freeform 1005"/>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1" name="Freeform 1006"/>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2" name="Freeform 1007"/>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3" name="Freeform 1008"/>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4" name="Freeform 1009"/>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5" name="Freeform 1010"/>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6" name="Freeform 1011"/>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7" name="Freeform 1012"/>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8" name="Freeform 1013"/>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79" name="Freeform 1014"/>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0" name="Freeform 1015"/>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1" name="Freeform 1016"/>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2" name="Freeform 1017"/>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3" name="Freeform 1018"/>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4" name="Freeform 1019"/>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5" name="Freeform 1020"/>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6" name="Freeform 1021"/>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7" name="Freeform 1022"/>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8" name="Freeform 1023"/>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89" name="Freeform 0"/>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0" name="Freeform 1"/>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1" name="Freeform 2"/>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2" name="Freeform 3"/>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3" name="Freeform 4"/>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4" name="Freeform 5"/>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5" name="Freeform 6"/>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6" name="Freeform 7"/>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7" name="Freeform 8"/>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8" name="Freeform 9"/>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899" name="Freeform 10"/>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0" name="Freeform 11"/>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1" name="Freeform 12"/>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2" name="Freeform 13"/>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3" name="Freeform 14"/>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4" name="Freeform 15"/>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5" name="Freeform 16"/>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6" name="Freeform 17"/>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7" name="Freeform 18"/>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8" name="Freeform 19"/>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09" name="Freeform 20"/>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0" name="Freeform 21"/>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1" name="Freeform 22"/>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2" name="Freeform 23"/>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3" name="Freeform 24"/>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4" name="Freeform 25"/>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5" name="Freeform 26"/>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6" name="Freeform 27"/>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7" name="Freeform 28"/>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8" name="Freeform 29"/>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19" name="Freeform 3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20" name="Freeform 3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21" name="Freeform 32"/>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22" name="Oval 33"/>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923" name="Freeform 34"/>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24" name="Freeform 35"/>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25" name="Freeform 36"/>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26" name="Freeform 37"/>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27" name="Freeform 38"/>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28" name="Freeform 39"/>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29" name="Freeform 40"/>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0" name="Freeform 41"/>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1" name="Freeform 42"/>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2" name="Freeform 43"/>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3" name="Freeform 44"/>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4" name="Freeform 45"/>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5" name="Freeform 46"/>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6" name="Freeform 47"/>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7" name="Freeform 48"/>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8" name="Freeform 49"/>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39" name="Freeform 50"/>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0" name="Freeform 51"/>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1" name="Freeform 52"/>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2" name="Freeform 53"/>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3" name="Freeform 54"/>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4" name="Freeform 55"/>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5" name="Freeform 56"/>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6" name="Freeform 57"/>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7" name="Freeform 58"/>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8" name="Freeform 59"/>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49" name="Freeform 60"/>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0" name="Freeform 61"/>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1" name="Freeform 62"/>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2" name="Freeform 63"/>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3" name="Freeform 64"/>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4" name="Freeform 65"/>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5" name="Freeform 66"/>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6" name="Freeform 67"/>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7" name="Freeform 68"/>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8" name="Freeform 69"/>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59" name="Freeform 70"/>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0" name="Freeform 71"/>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1" name="Freeform 72"/>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2" name="Freeform 73"/>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3" name="Freeform 74"/>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4" name="Freeform 75"/>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5" name="Freeform 76"/>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6" name="Freeform 77"/>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7" name="Freeform 78"/>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8" name="Freeform 79"/>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69" name="Freeform 80"/>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0" name="Freeform 81"/>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1" name="Freeform 82"/>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2" name="Freeform 83"/>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3" name="Freeform 84"/>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4" name="Freeform 85"/>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5" name="Freeform 86"/>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6" name="Freeform 87"/>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7" name="Freeform 88"/>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8" name="Freeform 89"/>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79" name="Freeform 90"/>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0" name="Freeform 91"/>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1" name="Freeform 92"/>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2" name="Freeform 93"/>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3" name="Freeform 94"/>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4" name="Freeform 95"/>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5" name="Freeform 96"/>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6" name="Freeform 97"/>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7" name="Freeform 98"/>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8" name="Freeform 99"/>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89" name="Freeform 100"/>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0" name="Freeform 101"/>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1" name="Freeform 102"/>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2" name="Freeform 103"/>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3" name="Freeform 104"/>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4" name="Freeform 105"/>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5" name="Freeform 106"/>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6" name="Freeform 107"/>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7" name="Freeform 108"/>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8" name="Freeform 109"/>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999" name="Freeform 110"/>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0" name="Freeform 111"/>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1" name="Freeform 112"/>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2" name="Freeform 113"/>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3" name="Freeform 114"/>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4" name="Freeform 115"/>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5" name="Freeform 116"/>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6" name="Freeform 117"/>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7" name="Freeform 118"/>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8" name="Freeform 119"/>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09" name="Freeform 120"/>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10" name="Freeform 121"/>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11" name="Oval 122"/>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012" name="Freeform 123"/>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13" name="Freeform 124"/>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14" name="Freeform 125"/>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15" name="Freeform 126"/>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16" name="Freeform 127"/>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17" name="Freeform 128"/>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18" name="Freeform 129"/>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19" name="Freeform 130"/>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0" name="Freeform 131"/>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1" name="Freeform 132"/>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2" name="Freeform 133"/>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3" name="Freeform 134"/>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4" name="Freeform 135"/>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5" name="Freeform 136"/>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6" name="Freeform 137"/>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7" name="Freeform 138"/>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8" name="Freeform 139"/>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29" name="Freeform 140"/>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0" name="Freeform 141"/>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1" name="Freeform 142"/>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2" name="Freeform 143"/>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3" name="Freeform 144"/>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4" name="Freeform 145"/>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5" name="Freeform 146"/>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6" name="Freeform 147"/>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7" name="Freeform 148"/>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8" name="Freeform 149"/>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39" name="Freeform 150"/>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0" name="Freeform 15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1" name="Freeform 152"/>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2" name="Freeform 153"/>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3" name="Freeform 154"/>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4" name="Freeform 155"/>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5" name="Freeform 156"/>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6" name="Freeform 157"/>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7" name="Freeform 158"/>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8" name="Freeform 159"/>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49" name="Freeform 160"/>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0" name="Freeform 161"/>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1" name="Freeform 162"/>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2" name="Freeform 163"/>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3" name="Freeform 164"/>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4" name="Freeform 165"/>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5" name="Freeform 166"/>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6" name="Freeform 167"/>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7" name="Freeform 168"/>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8" name="Freeform 169"/>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59" name="Freeform 170"/>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0" name="Freeform 171"/>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1" name="Freeform 172"/>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2" name="Freeform 173"/>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3" name="Freeform 174"/>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4" name="Freeform 175"/>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5" name="Freeform 176"/>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6" name="Freeform 177"/>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7" name="Freeform 178"/>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8" name="Freeform 179"/>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69" name="Freeform 180"/>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0" name="Freeform 181"/>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1" name="Freeform 182"/>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2" name="Freeform 183"/>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3" name="Freeform 184"/>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4" name="Freeform 185"/>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5" name="Freeform 186"/>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6" name="Freeform 187"/>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7" name="Freeform 188"/>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8" name="Freeform 189"/>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79" name="Freeform 190"/>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0" name="Freeform 191"/>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67"/>
                  <a:gd name="T178" fmla="*/ 0 h 8900"/>
                  <a:gd name="T179" fmla="*/ 10367 w 10367"/>
                  <a:gd name="T180" fmla="*/ 8900 h 890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67" h="8900">
                    <a:moveTo>
                      <a:pt x="4419" y="7548"/>
                    </a:moveTo>
                    <a:cubicBezTo>
                      <a:pt x="4419" y="7548"/>
                      <a:pt x="4419" y="7548"/>
                      <a:pt x="4419" y="7548"/>
                    </a:cubicBezTo>
                    <a:cubicBezTo>
                      <a:pt x="4440" y="7562"/>
                      <a:pt x="4469" y="7576"/>
                      <a:pt x="4497" y="7591"/>
                    </a:cubicBezTo>
                    <a:cubicBezTo>
                      <a:pt x="4518" y="7612"/>
                      <a:pt x="4547" y="7626"/>
                      <a:pt x="4575" y="7640"/>
                    </a:cubicBezTo>
                    <a:cubicBezTo>
                      <a:pt x="4554" y="7626"/>
                      <a:pt x="4532" y="7619"/>
                      <a:pt x="4518" y="7605"/>
                    </a:cubicBezTo>
                    <a:cubicBezTo>
                      <a:pt x="4483" y="7584"/>
                      <a:pt x="4447" y="7569"/>
                      <a:pt x="4419" y="7548"/>
                    </a:cubicBezTo>
                    <a:cubicBezTo>
                      <a:pt x="4419" y="7548"/>
                      <a:pt x="4419" y="7548"/>
                      <a:pt x="4419" y="7548"/>
                    </a:cubicBezTo>
                    <a:moveTo>
                      <a:pt x="4950" y="7845"/>
                    </a:moveTo>
                    <a:cubicBezTo>
                      <a:pt x="4915" y="7824"/>
                      <a:pt x="4872" y="7803"/>
                      <a:pt x="4830" y="7782"/>
                    </a:cubicBezTo>
                    <a:cubicBezTo>
                      <a:pt x="4780" y="7753"/>
                      <a:pt x="4738" y="7732"/>
                      <a:pt x="4695" y="7711"/>
                    </a:cubicBezTo>
                    <a:cubicBezTo>
                      <a:pt x="4773" y="7753"/>
                      <a:pt x="4872" y="7803"/>
                      <a:pt x="4950" y="7845"/>
                    </a:cubicBezTo>
                    <a:moveTo>
                      <a:pt x="3874" y="7208"/>
                    </a:moveTo>
                    <a:cubicBezTo>
                      <a:pt x="3874" y="7208"/>
                      <a:pt x="3874" y="7208"/>
                      <a:pt x="3874" y="7208"/>
                    </a:cubicBezTo>
                    <a:cubicBezTo>
                      <a:pt x="3874" y="7215"/>
                      <a:pt x="3874" y="7215"/>
                      <a:pt x="3874" y="7215"/>
                    </a:cubicBezTo>
                    <a:cubicBezTo>
                      <a:pt x="3874" y="7208"/>
                      <a:pt x="3874" y="7208"/>
                      <a:pt x="3874" y="7208"/>
                    </a:cubicBezTo>
                    <a:moveTo>
                      <a:pt x="5425" y="8086"/>
                    </a:moveTo>
                    <a:cubicBezTo>
                      <a:pt x="5382" y="8065"/>
                      <a:pt x="5340" y="8044"/>
                      <a:pt x="5297" y="8023"/>
                    </a:cubicBezTo>
                    <a:cubicBezTo>
                      <a:pt x="5340" y="8044"/>
                      <a:pt x="5382" y="8065"/>
                      <a:pt x="5425" y="8086"/>
                    </a:cubicBezTo>
                    <a:moveTo>
                      <a:pt x="5786" y="8249"/>
                    </a:moveTo>
                    <a:cubicBezTo>
                      <a:pt x="5772" y="8249"/>
                      <a:pt x="5764" y="8242"/>
                      <a:pt x="5750" y="8235"/>
                    </a:cubicBezTo>
                    <a:cubicBezTo>
                      <a:pt x="5764" y="8242"/>
                      <a:pt x="5772" y="8249"/>
                      <a:pt x="5786" y="8249"/>
                    </a:cubicBezTo>
                    <a:moveTo>
                      <a:pt x="2266" y="5998"/>
                    </a:moveTo>
                    <a:cubicBezTo>
                      <a:pt x="2316" y="6040"/>
                      <a:pt x="2380" y="6097"/>
                      <a:pt x="2436" y="6139"/>
                    </a:cubicBezTo>
                    <a:cubicBezTo>
                      <a:pt x="2451" y="6153"/>
                      <a:pt x="2458" y="6160"/>
                      <a:pt x="2472" y="6175"/>
                    </a:cubicBezTo>
                    <a:cubicBezTo>
                      <a:pt x="2486" y="6189"/>
                      <a:pt x="2500" y="6196"/>
                      <a:pt x="2514" y="6210"/>
                    </a:cubicBezTo>
                    <a:cubicBezTo>
                      <a:pt x="2557" y="6245"/>
                      <a:pt x="2606" y="6288"/>
                      <a:pt x="2656" y="6323"/>
                    </a:cubicBezTo>
                    <a:cubicBezTo>
                      <a:pt x="2606" y="6288"/>
                      <a:pt x="2606" y="6288"/>
                      <a:pt x="2606" y="6288"/>
                    </a:cubicBezTo>
                    <a:cubicBezTo>
                      <a:pt x="2578" y="6259"/>
                      <a:pt x="2543" y="6231"/>
                      <a:pt x="2514" y="6210"/>
                    </a:cubicBezTo>
                    <a:cubicBezTo>
                      <a:pt x="2472" y="6175"/>
                      <a:pt x="2472" y="6175"/>
                      <a:pt x="2472" y="6175"/>
                    </a:cubicBezTo>
                    <a:cubicBezTo>
                      <a:pt x="2451" y="6153"/>
                      <a:pt x="2436" y="6139"/>
                      <a:pt x="2415" y="6125"/>
                    </a:cubicBezTo>
                    <a:cubicBezTo>
                      <a:pt x="2465" y="6167"/>
                      <a:pt x="2465" y="6167"/>
                      <a:pt x="2465" y="6167"/>
                    </a:cubicBezTo>
                    <a:cubicBezTo>
                      <a:pt x="2380" y="6097"/>
                      <a:pt x="2380" y="6097"/>
                      <a:pt x="2380" y="6097"/>
                    </a:cubicBezTo>
                    <a:cubicBezTo>
                      <a:pt x="2351" y="6068"/>
                      <a:pt x="2323" y="6047"/>
                      <a:pt x="2295" y="6019"/>
                    </a:cubicBezTo>
                    <a:cubicBezTo>
                      <a:pt x="2288" y="6012"/>
                      <a:pt x="2273" y="6005"/>
                      <a:pt x="2266" y="5998"/>
                    </a:cubicBezTo>
                    <a:moveTo>
                      <a:pt x="7053" y="8709"/>
                    </a:moveTo>
                    <a:cubicBezTo>
                      <a:pt x="7046" y="8702"/>
                      <a:pt x="7039" y="8702"/>
                      <a:pt x="7032" y="8702"/>
                    </a:cubicBezTo>
                    <a:cubicBezTo>
                      <a:pt x="6940" y="8674"/>
                      <a:pt x="6855" y="8653"/>
                      <a:pt x="6777" y="8624"/>
                    </a:cubicBezTo>
                    <a:cubicBezTo>
                      <a:pt x="6777" y="8624"/>
                      <a:pt x="6770" y="8624"/>
                      <a:pt x="6770" y="8624"/>
                    </a:cubicBezTo>
                    <a:cubicBezTo>
                      <a:pt x="6770" y="8624"/>
                      <a:pt x="6770" y="8624"/>
                      <a:pt x="6770" y="8624"/>
                    </a:cubicBezTo>
                    <a:cubicBezTo>
                      <a:pt x="6763" y="8624"/>
                      <a:pt x="6749" y="8617"/>
                      <a:pt x="6742" y="8617"/>
                    </a:cubicBezTo>
                    <a:cubicBezTo>
                      <a:pt x="6650" y="8589"/>
                      <a:pt x="6565" y="8561"/>
                      <a:pt x="6494" y="8532"/>
                    </a:cubicBezTo>
                    <a:cubicBezTo>
                      <a:pt x="6487" y="8525"/>
                      <a:pt x="6480" y="8525"/>
                      <a:pt x="6465" y="8525"/>
                    </a:cubicBezTo>
                    <a:cubicBezTo>
                      <a:pt x="6465" y="8525"/>
                      <a:pt x="6465" y="8525"/>
                      <a:pt x="6465" y="8518"/>
                    </a:cubicBezTo>
                    <a:cubicBezTo>
                      <a:pt x="6458" y="8518"/>
                      <a:pt x="6458" y="8518"/>
                      <a:pt x="6458" y="8518"/>
                    </a:cubicBezTo>
                    <a:cubicBezTo>
                      <a:pt x="6451" y="8518"/>
                      <a:pt x="6451" y="8518"/>
                      <a:pt x="6444" y="8518"/>
                    </a:cubicBezTo>
                    <a:cubicBezTo>
                      <a:pt x="6331" y="8476"/>
                      <a:pt x="6239" y="8440"/>
                      <a:pt x="6189" y="8419"/>
                    </a:cubicBezTo>
                    <a:cubicBezTo>
                      <a:pt x="6175" y="8412"/>
                      <a:pt x="6161" y="8405"/>
                      <a:pt x="6147" y="8405"/>
                    </a:cubicBezTo>
                    <a:cubicBezTo>
                      <a:pt x="6147" y="8405"/>
                      <a:pt x="6147" y="8405"/>
                      <a:pt x="6147" y="8405"/>
                    </a:cubicBezTo>
                    <a:cubicBezTo>
                      <a:pt x="6154" y="8405"/>
                      <a:pt x="6430" y="8518"/>
                      <a:pt x="6742" y="8617"/>
                    </a:cubicBezTo>
                    <a:cubicBezTo>
                      <a:pt x="6869" y="8653"/>
                      <a:pt x="6968" y="8681"/>
                      <a:pt x="7053" y="8709"/>
                    </a:cubicBezTo>
                    <a:moveTo>
                      <a:pt x="7082" y="8716"/>
                    </a:moveTo>
                    <a:cubicBezTo>
                      <a:pt x="7074" y="8716"/>
                      <a:pt x="7067" y="8709"/>
                      <a:pt x="7060" y="8709"/>
                    </a:cubicBezTo>
                    <a:cubicBezTo>
                      <a:pt x="7067" y="8709"/>
                      <a:pt x="7074" y="8716"/>
                      <a:pt x="7082" y="8716"/>
                    </a:cubicBezTo>
                    <a:moveTo>
                      <a:pt x="2061" y="5813"/>
                    </a:moveTo>
                    <a:cubicBezTo>
                      <a:pt x="2118" y="5863"/>
                      <a:pt x="2174" y="5913"/>
                      <a:pt x="2224" y="5955"/>
                    </a:cubicBezTo>
                    <a:cubicBezTo>
                      <a:pt x="2238" y="5969"/>
                      <a:pt x="2252" y="5983"/>
                      <a:pt x="2266" y="5990"/>
                    </a:cubicBezTo>
                    <a:cubicBezTo>
                      <a:pt x="2217" y="5948"/>
                      <a:pt x="2160" y="5898"/>
                      <a:pt x="2104" y="5842"/>
                    </a:cubicBezTo>
                    <a:cubicBezTo>
                      <a:pt x="2061" y="5813"/>
                      <a:pt x="2061" y="5813"/>
                      <a:pt x="2061" y="5813"/>
                    </a:cubicBezTo>
                    <a:moveTo>
                      <a:pt x="7329" y="8773"/>
                    </a:moveTo>
                    <a:cubicBezTo>
                      <a:pt x="7329" y="8773"/>
                      <a:pt x="7322" y="8773"/>
                      <a:pt x="7322" y="8773"/>
                    </a:cubicBezTo>
                    <a:cubicBezTo>
                      <a:pt x="7322" y="8773"/>
                      <a:pt x="7322" y="8773"/>
                      <a:pt x="7329" y="8773"/>
                    </a:cubicBezTo>
                    <a:cubicBezTo>
                      <a:pt x="7329" y="8773"/>
                      <a:pt x="7329" y="8773"/>
                      <a:pt x="7329" y="8773"/>
                    </a:cubicBezTo>
                    <a:moveTo>
                      <a:pt x="1764" y="5523"/>
                    </a:moveTo>
                    <a:cubicBezTo>
                      <a:pt x="1771" y="5530"/>
                      <a:pt x="1778" y="5537"/>
                      <a:pt x="1785" y="5544"/>
                    </a:cubicBezTo>
                    <a:cubicBezTo>
                      <a:pt x="1842" y="5594"/>
                      <a:pt x="1891" y="5651"/>
                      <a:pt x="1948" y="5700"/>
                    </a:cubicBezTo>
                    <a:cubicBezTo>
                      <a:pt x="1955" y="5714"/>
                      <a:pt x="1969" y="5721"/>
                      <a:pt x="1983" y="5736"/>
                    </a:cubicBezTo>
                    <a:cubicBezTo>
                      <a:pt x="1983" y="5736"/>
                      <a:pt x="1990" y="5743"/>
                      <a:pt x="1997" y="5750"/>
                    </a:cubicBezTo>
                    <a:cubicBezTo>
                      <a:pt x="1997" y="5750"/>
                      <a:pt x="1997" y="5750"/>
                      <a:pt x="1997" y="5750"/>
                    </a:cubicBezTo>
                    <a:cubicBezTo>
                      <a:pt x="1990" y="5743"/>
                      <a:pt x="1983" y="5736"/>
                      <a:pt x="1983" y="5736"/>
                    </a:cubicBezTo>
                    <a:cubicBezTo>
                      <a:pt x="1934" y="5686"/>
                      <a:pt x="1934" y="5686"/>
                      <a:pt x="1934" y="5686"/>
                    </a:cubicBezTo>
                    <a:cubicBezTo>
                      <a:pt x="1877" y="5629"/>
                      <a:pt x="1813" y="5573"/>
                      <a:pt x="1764" y="5523"/>
                    </a:cubicBezTo>
                    <a:moveTo>
                      <a:pt x="1643" y="5396"/>
                    </a:moveTo>
                    <a:cubicBezTo>
                      <a:pt x="1665" y="5424"/>
                      <a:pt x="1693" y="5445"/>
                      <a:pt x="1714" y="5474"/>
                    </a:cubicBezTo>
                    <a:cubicBezTo>
                      <a:pt x="1707" y="5459"/>
                      <a:pt x="1700" y="5452"/>
                      <a:pt x="1686" y="5445"/>
                    </a:cubicBezTo>
                    <a:cubicBezTo>
                      <a:pt x="1643" y="5396"/>
                      <a:pt x="1643" y="5396"/>
                      <a:pt x="1643" y="5396"/>
                    </a:cubicBezTo>
                    <a:moveTo>
                      <a:pt x="1502" y="5247"/>
                    </a:moveTo>
                    <a:cubicBezTo>
                      <a:pt x="1530" y="5275"/>
                      <a:pt x="1551" y="5304"/>
                      <a:pt x="1580" y="5332"/>
                    </a:cubicBezTo>
                    <a:cubicBezTo>
                      <a:pt x="1544" y="5289"/>
                      <a:pt x="1544" y="5289"/>
                      <a:pt x="1544" y="5289"/>
                    </a:cubicBezTo>
                    <a:cubicBezTo>
                      <a:pt x="1530" y="5275"/>
                      <a:pt x="1516" y="5261"/>
                      <a:pt x="1502" y="5247"/>
                    </a:cubicBezTo>
                    <a:moveTo>
                      <a:pt x="8207" y="8900"/>
                    </a:moveTo>
                    <a:cubicBezTo>
                      <a:pt x="8130" y="8893"/>
                      <a:pt x="8052" y="8886"/>
                      <a:pt x="7981" y="8886"/>
                    </a:cubicBezTo>
                    <a:cubicBezTo>
                      <a:pt x="8030" y="8886"/>
                      <a:pt x="8080" y="8893"/>
                      <a:pt x="8130" y="8893"/>
                    </a:cubicBezTo>
                    <a:cubicBezTo>
                      <a:pt x="8158" y="8893"/>
                      <a:pt x="8186" y="8900"/>
                      <a:pt x="8207" y="8900"/>
                    </a:cubicBezTo>
                    <a:moveTo>
                      <a:pt x="8561" y="8893"/>
                    </a:moveTo>
                    <a:cubicBezTo>
                      <a:pt x="8484" y="8900"/>
                      <a:pt x="8399" y="8900"/>
                      <a:pt x="8328" y="8900"/>
                    </a:cubicBezTo>
                    <a:cubicBezTo>
                      <a:pt x="8406" y="8900"/>
                      <a:pt x="8491" y="8900"/>
                      <a:pt x="8561" y="8893"/>
                    </a:cubicBezTo>
                    <a:moveTo>
                      <a:pt x="687" y="4199"/>
                    </a:moveTo>
                    <a:cubicBezTo>
                      <a:pt x="701" y="4227"/>
                      <a:pt x="723" y="4256"/>
                      <a:pt x="744" y="4284"/>
                    </a:cubicBezTo>
                    <a:cubicBezTo>
                      <a:pt x="737" y="4277"/>
                      <a:pt x="730" y="4270"/>
                      <a:pt x="723" y="4256"/>
                    </a:cubicBezTo>
                    <a:cubicBezTo>
                      <a:pt x="709" y="4242"/>
                      <a:pt x="701" y="4220"/>
                      <a:pt x="687" y="4199"/>
                    </a:cubicBezTo>
                    <a:moveTo>
                      <a:pt x="461" y="3810"/>
                    </a:moveTo>
                    <a:cubicBezTo>
                      <a:pt x="468" y="3831"/>
                      <a:pt x="482" y="3852"/>
                      <a:pt x="489" y="3873"/>
                    </a:cubicBezTo>
                    <a:cubicBezTo>
                      <a:pt x="510" y="3902"/>
                      <a:pt x="524" y="3937"/>
                      <a:pt x="546" y="3965"/>
                    </a:cubicBezTo>
                    <a:cubicBezTo>
                      <a:pt x="524" y="3923"/>
                      <a:pt x="496" y="3873"/>
                      <a:pt x="468" y="3831"/>
                    </a:cubicBezTo>
                    <a:cubicBezTo>
                      <a:pt x="468" y="3824"/>
                      <a:pt x="461" y="3817"/>
                      <a:pt x="461" y="3810"/>
                    </a:cubicBezTo>
                    <a:moveTo>
                      <a:pt x="9199" y="8752"/>
                    </a:moveTo>
                    <a:cubicBezTo>
                      <a:pt x="9192" y="8759"/>
                      <a:pt x="9185" y="8759"/>
                      <a:pt x="9178" y="8759"/>
                    </a:cubicBezTo>
                    <a:cubicBezTo>
                      <a:pt x="9170" y="8766"/>
                      <a:pt x="9163" y="8766"/>
                      <a:pt x="9156" y="8766"/>
                    </a:cubicBezTo>
                    <a:cubicBezTo>
                      <a:pt x="9071" y="8794"/>
                      <a:pt x="8951" y="8830"/>
                      <a:pt x="8852" y="8851"/>
                    </a:cubicBezTo>
                    <a:cubicBezTo>
                      <a:pt x="8908" y="8837"/>
                      <a:pt x="8965" y="8830"/>
                      <a:pt x="9015" y="8816"/>
                    </a:cubicBezTo>
                    <a:cubicBezTo>
                      <a:pt x="9078" y="8801"/>
                      <a:pt x="9142" y="8780"/>
                      <a:pt x="9199" y="8752"/>
                    </a:cubicBezTo>
                    <a:moveTo>
                      <a:pt x="199" y="3208"/>
                    </a:moveTo>
                    <a:cubicBezTo>
                      <a:pt x="206" y="3222"/>
                      <a:pt x="206" y="3236"/>
                      <a:pt x="213" y="3250"/>
                    </a:cubicBezTo>
                    <a:cubicBezTo>
                      <a:pt x="227" y="3286"/>
                      <a:pt x="241" y="3328"/>
                      <a:pt x="255" y="3378"/>
                    </a:cubicBezTo>
                    <a:cubicBezTo>
                      <a:pt x="255" y="3378"/>
                      <a:pt x="262" y="3385"/>
                      <a:pt x="262" y="3385"/>
                    </a:cubicBezTo>
                    <a:cubicBezTo>
                      <a:pt x="270" y="3413"/>
                      <a:pt x="298" y="3477"/>
                      <a:pt x="340" y="3569"/>
                    </a:cubicBezTo>
                    <a:cubicBezTo>
                      <a:pt x="333" y="3555"/>
                      <a:pt x="326" y="3534"/>
                      <a:pt x="319" y="3519"/>
                    </a:cubicBezTo>
                    <a:cubicBezTo>
                      <a:pt x="319" y="3519"/>
                      <a:pt x="319" y="3519"/>
                      <a:pt x="319" y="3519"/>
                    </a:cubicBezTo>
                    <a:cubicBezTo>
                      <a:pt x="277" y="3427"/>
                      <a:pt x="234" y="3314"/>
                      <a:pt x="199" y="3208"/>
                    </a:cubicBezTo>
                    <a:moveTo>
                      <a:pt x="9539" y="8568"/>
                    </a:moveTo>
                    <a:cubicBezTo>
                      <a:pt x="9532" y="8575"/>
                      <a:pt x="9524" y="8582"/>
                      <a:pt x="9510" y="8589"/>
                    </a:cubicBezTo>
                    <a:cubicBezTo>
                      <a:pt x="9510" y="8589"/>
                      <a:pt x="9510" y="8589"/>
                      <a:pt x="9510" y="8589"/>
                    </a:cubicBezTo>
                    <a:cubicBezTo>
                      <a:pt x="9510" y="8589"/>
                      <a:pt x="9510" y="8589"/>
                      <a:pt x="9510" y="8589"/>
                    </a:cubicBezTo>
                    <a:cubicBezTo>
                      <a:pt x="9468" y="8617"/>
                      <a:pt x="9425" y="8646"/>
                      <a:pt x="9383" y="8667"/>
                    </a:cubicBezTo>
                    <a:cubicBezTo>
                      <a:pt x="9369" y="8674"/>
                      <a:pt x="9355" y="8681"/>
                      <a:pt x="9340" y="8688"/>
                    </a:cubicBezTo>
                    <a:cubicBezTo>
                      <a:pt x="9340" y="8688"/>
                      <a:pt x="9340" y="8688"/>
                      <a:pt x="9340" y="8688"/>
                    </a:cubicBezTo>
                    <a:cubicBezTo>
                      <a:pt x="9425" y="8646"/>
                      <a:pt x="9496" y="8603"/>
                      <a:pt x="9539" y="8575"/>
                    </a:cubicBezTo>
                    <a:cubicBezTo>
                      <a:pt x="9539" y="8575"/>
                      <a:pt x="9539" y="8568"/>
                      <a:pt x="9539" y="8568"/>
                    </a:cubicBezTo>
                    <a:moveTo>
                      <a:pt x="9737" y="8398"/>
                    </a:moveTo>
                    <a:cubicBezTo>
                      <a:pt x="9723" y="8412"/>
                      <a:pt x="9723" y="8412"/>
                      <a:pt x="9723" y="8412"/>
                    </a:cubicBezTo>
                    <a:cubicBezTo>
                      <a:pt x="9723" y="8412"/>
                      <a:pt x="9723" y="8412"/>
                      <a:pt x="9723" y="8412"/>
                    </a:cubicBezTo>
                    <a:cubicBezTo>
                      <a:pt x="9730" y="8412"/>
                      <a:pt x="9737" y="8405"/>
                      <a:pt x="9737" y="8398"/>
                    </a:cubicBezTo>
                    <a:moveTo>
                      <a:pt x="10084" y="7867"/>
                    </a:moveTo>
                    <a:cubicBezTo>
                      <a:pt x="10077" y="7895"/>
                      <a:pt x="10063" y="7923"/>
                      <a:pt x="10048" y="7945"/>
                    </a:cubicBezTo>
                    <a:cubicBezTo>
                      <a:pt x="10041" y="7952"/>
                      <a:pt x="10041" y="7959"/>
                      <a:pt x="10034" y="7966"/>
                    </a:cubicBezTo>
                    <a:cubicBezTo>
                      <a:pt x="10013" y="8015"/>
                      <a:pt x="9985" y="8072"/>
                      <a:pt x="9956" y="8122"/>
                    </a:cubicBezTo>
                    <a:cubicBezTo>
                      <a:pt x="9949" y="8122"/>
                      <a:pt x="9949" y="8129"/>
                      <a:pt x="9942" y="8136"/>
                    </a:cubicBezTo>
                    <a:cubicBezTo>
                      <a:pt x="9964" y="8107"/>
                      <a:pt x="9978" y="8086"/>
                      <a:pt x="9992" y="8065"/>
                    </a:cubicBezTo>
                    <a:cubicBezTo>
                      <a:pt x="9992" y="8058"/>
                      <a:pt x="9992" y="8058"/>
                      <a:pt x="9992" y="8058"/>
                    </a:cubicBezTo>
                    <a:cubicBezTo>
                      <a:pt x="10027" y="7994"/>
                      <a:pt x="10056" y="7930"/>
                      <a:pt x="10084" y="7867"/>
                    </a:cubicBezTo>
                    <a:moveTo>
                      <a:pt x="29" y="1679"/>
                    </a:moveTo>
                    <a:cubicBezTo>
                      <a:pt x="29" y="1686"/>
                      <a:pt x="22" y="1693"/>
                      <a:pt x="22" y="1707"/>
                    </a:cubicBezTo>
                    <a:cubicBezTo>
                      <a:pt x="22" y="1721"/>
                      <a:pt x="22" y="1735"/>
                      <a:pt x="22" y="1749"/>
                    </a:cubicBezTo>
                    <a:cubicBezTo>
                      <a:pt x="15" y="1820"/>
                      <a:pt x="8" y="1919"/>
                      <a:pt x="0" y="1997"/>
                    </a:cubicBezTo>
                    <a:cubicBezTo>
                      <a:pt x="8" y="1919"/>
                      <a:pt x="15" y="1848"/>
                      <a:pt x="22" y="1771"/>
                    </a:cubicBezTo>
                    <a:cubicBezTo>
                      <a:pt x="22" y="1756"/>
                      <a:pt x="22" y="1756"/>
                      <a:pt x="22" y="1756"/>
                    </a:cubicBezTo>
                    <a:cubicBezTo>
                      <a:pt x="22" y="1756"/>
                      <a:pt x="22" y="1756"/>
                      <a:pt x="22" y="1756"/>
                    </a:cubicBezTo>
                    <a:cubicBezTo>
                      <a:pt x="22" y="1749"/>
                      <a:pt x="22" y="1749"/>
                      <a:pt x="22" y="1749"/>
                    </a:cubicBezTo>
                    <a:cubicBezTo>
                      <a:pt x="22" y="1728"/>
                      <a:pt x="22" y="1728"/>
                      <a:pt x="22" y="1728"/>
                    </a:cubicBezTo>
                    <a:cubicBezTo>
                      <a:pt x="22" y="1707"/>
                      <a:pt x="29" y="1693"/>
                      <a:pt x="29" y="1679"/>
                    </a:cubicBezTo>
                    <a:moveTo>
                      <a:pt x="29" y="1650"/>
                    </a:moveTo>
                    <a:cubicBezTo>
                      <a:pt x="29" y="1664"/>
                      <a:pt x="29" y="1686"/>
                      <a:pt x="22" y="1700"/>
                    </a:cubicBezTo>
                    <a:cubicBezTo>
                      <a:pt x="22" y="1693"/>
                      <a:pt x="29" y="1686"/>
                      <a:pt x="29" y="1671"/>
                    </a:cubicBezTo>
                    <a:cubicBezTo>
                      <a:pt x="29" y="1664"/>
                      <a:pt x="29" y="1657"/>
                      <a:pt x="29" y="1650"/>
                    </a:cubicBezTo>
                    <a:moveTo>
                      <a:pt x="10233" y="7442"/>
                    </a:moveTo>
                    <a:cubicBezTo>
                      <a:pt x="10226" y="7470"/>
                      <a:pt x="10218" y="7499"/>
                      <a:pt x="10211" y="7527"/>
                    </a:cubicBezTo>
                    <a:cubicBezTo>
                      <a:pt x="10204" y="7555"/>
                      <a:pt x="10190" y="7584"/>
                      <a:pt x="10183" y="7612"/>
                    </a:cubicBezTo>
                    <a:cubicBezTo>
                      <a:pt x="10176" y="7633"/>
                      <a:pt x="10176" y="7633"/>
                      <a:pt x="10176" y="7633"/>
                    </a:cubicBezTo>
                    <a:cubicBezTo>
                      <a:pt x="10176" y="7633"/>
                      <a:pt x="10176" y="7640"/>
                      <a:pt x="10176" y="7640"/>
                    </a:cubicBezTo>
                    <a:cubicBezTo>
                      <a:pt x="10176" y="7640"/>
                      <a:pt x="10176" y="7640"/>
                      <a:pt x="10169" y="7647"/>
                    </a:cubicBezTo>
                    <a:cubicBezTo>
                      <a:pt x="10169" y="7654"/>
                      <a:pt x="10169" y="7654"/>
                      <a:pt x="10169" y="7654"/>
                    </a:cubicBezTo>
                    <a:cubicBezTo>
                      <a:pt x="10169" y="7654"/>
                      <a:pt x="10169" y="7654"/>
                      <a:pt x="10169" y="7654"/>
                    </a:cubicBezTo>
                    <a:cubicBezTo>
                      <a:pt x="10169" y="7654"/>
                      <a:pt x="10169" y="7654"/>
                      <a:pt x="10169" y="7661"/>
                    </a:cubicBezTo>
                    <a:cubicBezTo>
                      <a:pt x="10169" y="7654"/>
                      <a:pt x="10169" y="7647"/>
                      <a:pt x="10169" y="7647"/>
                    </a:cubicBezTo>
                    <a:cubicBezTo>
                      <a:pt x="10176" y="7640"/>
                      <a:pt x="10176" y="7640"/>
                      <a:pt x="10176" y="7640"/>
                    </a:cubicBezTo>
                    <a:cubicBezTo>
                      <a:pt x="10197" y="7576"/>
                      <a:pt x="10218" y="7513"/>
                      <a:pt x="10233" y="7442"/>
                    </a:cubicBezTo>
                    <a:moveTo>
                      <a:pt x="10289" y="7230"/>
                    </a:moveTo>
                    <a:cubicBezTo>
                      <a:pt x="10289" y="7230"/>
                      <a:pt x="10289" y="7230"/>
                      <a:pt x="10289" y="7237"/>
                    </a:cubicBezTo>
                    <a:cubicBezTo>
                      <a:pt x="10289" y="7237"/>
                      <a:pt x="10289" y="7237"/>
                      <a:pt x="10289" y="7237"/>
                    </a:cubicBezTo>
                    <a:cubicBezTo>
                      <a:pt x="10289" y="7237"/>
                      <a:pt x="10289" y="7237"/>
                      <a:pt x="10289" y="7237"/>
                    </a:cubicBezTo>
                    <a:cubicBezTo>
                      <a:pt x="10289" y="7244"/>
                      <a:pt x="10282" y="7258"/>
                      <a:pt x="10282" y="7272"/>
                    </a:cubicBezTo>
                    <a:cubicBezTo>
                      <a:pt x="10282" y="7286"/>
                      <a:pt x="10275" y="7300"/>
                      <a:pt x="10275" y="7314"/>
                    </a:cubicBezTo>
                    <a:cubicBezTo>
                      <a:pt x="10282" y="7286"/>
                      <a:pt x="10282" y="7258"/>
                      <a:pt x="10289" y="7237"/>
                    </a:cubicBezTo>
                    <a:cubicBezTo>
                      <a:pt x="10289" y="7230"/>
                      <a:pt x="10289" y="7230"/>
                      <a:pt x="10289" y="7230"/>
                    </a:cubicBezTo>
                    <a:moveTo>
                      <a:pt x="185" y="914"/>
                    </a:moveTo>
                    <a:cubicBezTo>
                      <a:pt x="185" y="914"/>
                      <a:pt x="185" y="914"/>
                      <a:pt x="185" y="921"/>
                    </a:cubicBezTo>
                    <a:cubicBezTo>
                      <a:pt x="163" y="978"/>
                      <a:pt x="135" y="1077"/>
                      <a:pt x="107" y="1162"/>
                    </a:cubicBezTo>
                    <a:cubicBezTo>
                      <a:pt x="107" y="1176"/>
                      <a:pt x="107" y="1190"/>
                      <a:pt x="100" y="1211"/>
                    </a:cubicBezTo>
                    <a:cubicBezTo>
                      <a:pt x="100" y="1197"/>
                      <a:pt x="107" y="1183"/>
                      <a:pt x="107" y="1176"/>
                    </a:cubicBezTo>
                    <a:cubicBezTo>
                      <a:pt x="107" y="1176"/>
                      <a:pt x="107" y="1169"/>
                      <a:pt x="114" y="1169"/>
                    </a:cubicBezTo>
                    <a:cubicBezTo>
                      <a:pt x="114" y="1155"/>
                      <a:pt x="114" y="1147"/>
                      <a:pt x="114" y="1140"/>
                    </a:cubicBezTo>
                    <a:cubicBezTo>
                      <a:pt x="121" y="1126"/>
                      <a:pt x="121" y="1119"/>
                      <a:pt x="121" y="1112"/>
                    </a:cubicBezTo>
                    <a:cubicBezTo>
                      <a:pt x="135" y="1070"/>
                      <a:pt x="149" y="1020"/>
                      <a:pt x="163" y="978"/>
                    </a:cubicBezTo>
                    <a:cubicBezTo>
                      <a:pt x="177" y="935"/>
                      <a:pt x="177" y="935"/>
                      <a:pt x="177" y="935"/>
                    </a:cubicBezTo>
                    <a:cubicBezTo>
                      <a:pt x="177" y="935"/>
                      <a:pt x="177" y="928"/>
                      <a:pt x="177" y="928"/>
                    </a:cubicBezTo>
                    <a:cubicBezTo>
                      <a:pt x="185" y="921"/>
                      <a:pt x="185" y="921"/>
                      <a:pt x="185" y="921"/>
                    </a:cubicBezTo>
                    <a:cubicBezTo>
                      <a:pt x="185" y="921"/>
                      <a:pt x="185" y="914"/>
                      <a:pt x="185" y="914"/>
                    </a:cubicBezTo>
                    <a:moveTo>
                      <a:pt x="192" y="900"/>
                    </a:moveTo>
                    <a:cubicBezTo>
                      <a:pt x="192" y="900"/>
                      <a:pt x="185" y="907"/>
                      <a:pt x="185" y="914"/>
                    </a:cubicBezTo>
                    <a:cubicBezTo>
                      <a:pt x="185" y="907"/>
                      <a:pt x="192" y="900"/>
                      <a:pt x="192" y="900"/>
                    </a:cubicBezTo>
                    <a:moveTo>
                      <a:pt x="227" y="808"/>
                    </a:moveTo>
                    <a:cubicBezTo>
                      <a:pt x="227" y="808"/>
                      <a:pt x="227" y="815"/>
                      <a:pt x="227" y="815"/>
                    </a:cubicBezTo>
                    <a:cubicBezTo>
                      <a:pt x="227" y="815"/>
                      <a:pt x="227" y="815"/>
                      <a:pt x="227" y="815"/>
                    </a:cubicBezTo>
                    <a:cubicBezTo>
                      <a:pt x="227" y="815"/>
                      <a:pt x="227" y="808"/>
                      <a:pt x="227" y="808"/>
                    </a:cubicBezTo>
                    <a:moveTo>
                      <a:pt x="10360" y="6437"/>
                    </a:moveTo>
                    <a:cubicBezTo>
                      <a:pt x="10360" y="6444"/>
                      <a:pt x="10360" y="6451"/>
                      <a:pt x="10360" y="6458"/>
                    </a:cubicBezTo>
                    <a:cubicBezTo>
                      <a:pt x="10360" y="6493"/>
                      <a:pt x="10360" y="6536"/>
                      <a:pt x="10367" y="6571"/>
                    </a:cubicBezTo>
                    <a:cubicBezTo>
                      <a:pt x="10367" y="6571"/>
                      <a:pt x="10367" y="6571"/>
                      <a:pt x="10367" y="6578"/>
                    </a:cubicBezTo>
                    <a:cubicBezTo>
                      <a:pt x="10360" y="6521"/>
                      <a:pt x="10360" y="6479"/>
                      <a:pt x="10360" y="6437"/>
                    </a:cubicBezTo>
                    <a:moveTo>
                      <a:pt x="10360" y="6429"/>
                    </a:moveTo>
                    <a:cubicBezTo>
                      <a:pt x="10360" y="6444"/>
                      <a:pt x="10360" y="6444"/>
                      <a:pt x="10360" y="6444"/>
                    </a:cubicBezTo>
                    <a:cubicBezTo>
                      <a:pt x="10360" y="6451"/>
                      <a:pt x="10360" y="6451"/>
                      <a:pt x="10360" y="6458"/>
                    </a:cubicBezTo>
                    <a:cubicBezTo>
                      <a:pt x="10360" y="6451"/>
                      <a:pt x="10360" y="6444"/>
                      <a:pt x="10360" y="6437"/>
                    </a:cubicBezTo>
                    <a:cubicBezTo>
                      <a:pt x="10360" y="6437"/>
                      <a:pt x="10360" y="6429"/>
                      <a:pt x="10360" y="6429"/>
                    </a:cubicBezTo>
                    <a:moveTo>
                      <a:pt x="10332" y="6203"/>
                    </a:moveTo>
                    <a:cubicBezTo>
                      <a:pt x="10339" y="6224"/>
                      <a:pt x="10339" y="6252"/>
                      <a:pt x="10346" y="6281"/>
                    </a:cubicBezTo>
                    <a:cubicBezTo>
                      <a:pt x="10346" y="6302"/>
                      <a:pt x="10346" y="6330"/>
                      <a:pt x="10353" y="6352"/>
                    </a:cubicBezTo>
                    <a:cubicBezTo>
                      <a:pt x="10353" y="6359"/>
                      <a:pt x="10353" y="6366"/>
                      <a:pt x="10353" y="6373"/>
                    </a:cubicBezTo>
                    <a:cubicBezTo>
                      <a:pt x="10353" y="6387"/>
                      <a:pt x="10353" y="6387"/>
                      <a:pt x="10353" y="6387"/>
                    </a:cubicBezTo>
                    <a:cubicBezTo>
                      <a:pt x="10353" y="6394"/>
                      <a:pt x="10353" y="6401"/>
                      <a:pt x="10353" y="6408"/>
                    </a:cubicBezTo>
                    <a:cubicBezTo>
                      <a:pt x="10360" y="6415"/>
                      <a:pt x="10360" y="6422"/>
                      <a:pt x="10360" y="6429"/>
                    </a:cubicBezTo>
                    <a:cubicBezTo>
                      <a:pt x="10353" y="6359"/>
                      <a:pt x="10346" y="6267"/>
                      <a:pt x="10332" y="6203"/>
                    </a:cubicBezTo>
                    <a:moveTo>
                      <a:pt x="10325" y="6146"/>
                    </a:moveTo>
                    <a:cubicBezTo>
                      <a:pt x="10325" y="6153"/>
                      <a:pt x="10325" y="6160"/>
                      <a:pt x="10325" y="6167"/>
                    </a:cubicBezTo>
                    <a:cubicBezTo>
                      <a:pt x="10325" y="6167"/>
                      <a:pt x="10325" y="6175"/>
                      <a:pt x="10332" y="6182"/>
                    </a:cubicBezTo>
                    <a:cubicBezTo>
                      <a:pt x="10332" y="6203"/>
                      <a:pt x="10332" y="6203"/>
                      <a:pt x="10332" y="6203"/>
                    </a:cubicBezTo>
                    <a:cubicBezTo>
                      <a:pt x="10332" y="6182"/>
                      <a:pt x="10325" y="6160"/>
                      <a:pt x="10325" y="6146"/>
                    </a:cubicBezTo>
                    <a:moveTo>
                      <a:pt x="10289" y="5998"/>
                    </a:moveTo>
                    <a:cubicBezTo>
                      <a:pt x="10296" y="6012"/>
                      <a:pt x="10296" y="6012"/>
                      <a:pt x="10296" y="6012"/>
                    </a:cubicBezTo>
                    <a:cubicBezTo>
                      <a:pt x="10296" y="6012"/>
                      <a:pt x="10296" y="6012"/>
                      <a:pt x="10296" y="6012"/>
                    </a:cubicBezTo>
                    <a:cubicBezTo>
                      <a:pt x="10296" y="6005"/>
                      <a:pt x="10289" y="6005"/>
                      <a:pt x="10289" y="5998"/>
                    </a:cubicBezTo>
                    <a:moveTo>
                      <a:pt x="581" y="305"/>
                    </a:moveTo>
                    <a:cubicBezTo>
                      <a:pt x="574" y="305"/>
                      <a:pt x="574" y="312"/>
                      <a:pt x="574" y="312"/>
                    </a:cubicBezTo>
                    <a:cubicBezTo>
                      <a:pt x="574" y="312"/>
                      <a:pt x="574" y="305"/>
                      <a:pt x="581" y="305"/>
                    </a:cubicBezTo>
                    <a:cubicBezTo>
                      <a:pt x="581" y="305"/>
                      <a:pt x="581" y="305"/>
                      <a:pt x="581" y="305"/>
                    </a:cubicBezTo>
                    <a:moveTo>
                      <a:pt x="10226" y="5771"/>
                    </a:moveTo>
                    <a:cubicBezTo>
                      <a:pt x="10240" y="5806"/>
                      <a:pt x="10247" y="5849"/>
                      <a:pt x="10261" y="5884"/>
                    </a:cubicBezTo>
                    <a:cubicBezTo>
                      <a:pt x="10268" y="5905"/>
                      <a:pt x="10275" y="5927"/>
                      <a:pt x="10275" y="5948"/>
                    </a:cubicBezTo>
                    <a:cubicBezTo>
                      <a:pt x="10282" y="5962"/>
                      <a:pt x="10282" y="5969"/>
                      <a:pt x="10289" y="5983"/>
                    </a:cubicBezTo>
                    <a:cubicBezTo>
                      <a:pt x="10289" y="5990"/>
                      <a:pt x="10289" y="5998"/>
                      <a:pt x="10289" y="5998"/>
                    </a:cubicBezTo>
                    <a:cubicBezTo>
                      <a:pt x="10289" y="5998"/>
                      <a:pt x="10289" y="5990"/>
                      <a:pt x="10289" y="5990"/>
                    </a:cubicBezTo>
                    <a:cubicBezTo>
                      <a:pt x="10268" y="5913"/>
                      <a:pt x="10247" y="5842"/>
                      <a:pt x="10226" y="5771"/>
                    </a:cubicBezTo>
                    <a:moveTo>
                      <a:pt x="701" y="213"/>
                    </a:moveTo>
                    <a:cubicBezTo>
                      <a:pt x="701" y="213"/>
                      <a:pt x="701" y="213"/>
                      <a:pt x="701" y="213"/>
                    </a:cubicBezTo>
                    <a:cubicBezTo>
                      <a:pt x="666" y="234"/>
                      <a:pt x="624" y="270"/>
                      <a:pt x="588" y="298"/>
                    </a:cubicBezTo>
                    <a:cubicBezTo>
                      <a:pt x="588" y="298"/>
                      <a:pt x="588" y="298"/>
                      <a:pt x="588" y="298"/>
                    </a:cubicBezTo>
                    <a:cubicBezTo>
                      <a:pt x="617" y="277"/>
                      <a:pt x="652" y="248"/>
                      <a:pt x="701" y="220"/>
                    </a:cubicBezTo>
                    <a:cubicBezTo>
                      <a:pt x="701" y="213"/>
                      <a:pt x="701" y="213"/>
                      <a:pt x="701" y="213"/>
                    </a:cubicBezTo>
                    <a:moveTo>
                      <a:pt x="709" y="213"/>
                    </a:moveTo>
                    <a:cubicBezTo>
                      <a:pt x="709" y="213"/>
                      <a:pt x="709" y="213"/>
                      <a:pt x="701" y="213"/>
                    </a:cubicBezTo>
                    <a:cubicBezTo>
                      <a:pt x="709" y="213"/>
                      <a:pt x="709" y="213"/>
                      <a:pt x="709" y="213"/>
                    </a:cubicBezTo>
                    <a:cubicBezTo>
                      <a:pt x="709" y="213"/>
                      <a:pt x="709" y="213"/>
                      <a:pt x="709" y="213"/>
                    </a:cubicBezTo>
                    <a:moveTo>
                      <a:pt x="9999" y="5268"/>
                    </a:moveTo>
                    <a:cubicBezTo>
                      <a:pt x="10006" y="5275"/>
                      <a:pt x="10013" y="5289"/>
                      <a:pt x="10013" y="5297"/>
                    </a:cubicBezTo>
                    <a:cubicBezTo>
                      <a:pt x="10020" y="5304"/>
                      <a:pt x="10027" y="5311"/>
                      <a:pt x="10027" y="5318"/>
                    </a:cubicBezTo>
                    <a:cubicBezTo>
                      <a:pt x="10020" y="5304"/>
                      <a:pt x="10013" y="5282"/>
                      <a:pt x="9999" y="5268"/>
                    </a:cubicBezTo>
                    <a:moveTo>
                      <a:pt x="1162" y="36"/>
                    </a:moveTo>
                    <a:cubicBezTo>
                      <a:pt x="1148" y="43"/>
                      <a:pt x="1126" y="43"/>
                      <a:pt x="1112" y="50"/>
                    </a:cubicBezTo>
                    <a:cubicBezTo>
                      <a:pt x="1084" y="50"/>
                      <a:pt x="1063" y="57"/>
                      <a:pt x="1041" y="64"/>
                    </a:cubicBezTo>
                    <a:cubicBezTo>
                      <a:pt x="1070" y="57"/>
                      <a:pt x="1091" y="50"/>
                      <a:pt x="1119" y="50"/>
                    </a:cubicBezTo>
                    <a:cubicBezTo>
                      <a:pt x="1162" y="36"/>
                      <a:pt x="1162" y="36"/>
                      <a:pt x="1162" y="36"/>
                    </a:cubicBezTo>
                    <a:moveTo>
                      <a:pt x="1339" y="8"/>
                    </a:moveTo>
                    <a:cubicBezTo>
                      <a:pt x="1318" y="15"/>
                      <a:pt x="1289" y="15"/>
                      <a:pt x="1261" y="22"/>
                    </a:cubicBezTo>
                    <a:cubicBezTo>
                      <a:pt x="1225" y="22"/>
                      <a:pt x="1197" y="29"/>
                      <a:pt x="1162" y="36"/>
                    </a:cubicBezTo>
                    <a:cubicBezTo>
                      <a:pt x="1162" y="36"/>
                      <a:pt x="1162" y="36"/>
                      <a:pt x="1162" y="36"/>
                    </a:cubicBezTo>
                    <a:cubicBezTo>
                      <a:pt x="1225" y="29"/>
                      <a:pt x="1275" y="15"/>
                      <a:pt x="1332" y="15"/>
                    </a:cubicBezTo>
                    <a:cubicBezTo>
                      <a:pt x="1332" y="15"/>
                      <a:pt x="1339" y="8"/>
                      <a:pt x="1339" y="8"/>
                    </a:cubicBezTo>
                    <a:moveTo>
                      <a:pt x="9588" y="4638"/>
                    </a:moveTo>
                    <a:cubicBezTo>
                      <a:pt x="9595" y="4645"/>
                      <a:pt x="9602" y="4652"/>
                      <a:pt x="9609" y="4666"/>
                    </a:cubicBezTo>
                    <a:cubicBezTo>
                      <a:pt x="9617" y="4666"/>
                      <a:pt x="9617" y="4674"/>
                      <a:pt x="9617" y="4674"/>
                    </a:cubicBezTo>
                    <a:cubicBezTo>
                      <a:pt x="9617" y="4666"/>
                      <a:pt x="9609" y="4659"/>
                      <a:pt x="9602" y="4652"/>
                    </a:cubicBezTo>
                    <a:cubicBezTo>
                      <a:pt x="9595" y="4645"/>
                      <a:pt x="9595" y="4645"/>
                      <a:pt x="9588" y="4638"/>
                    </a:cubicBezTo>
                    <a:moveTo>
                      <a:pt x="9397" y="4397"/>
                    </a:moveTo>
                    <a:cubicBezTo>
                      <a:pt x="9432" y="4433"/>
                      <a:pt x="9468" y="4475"/>
                      <a:pt x="9503" y="4525"/>
                    </a:cubicBezTo>
                    <a:cubicBezTo>
                      <a:pt x="9510" y="4539"/>
                      <a:pt x="9524" y="4553"/>
                      <a:pt x="9532" y="4560"/>
                    </a:cubicBezTo>
                    <a:cubicBezTo>
                      <a:pt x="9581" y="4631"/>
                      <a:pt x="9581" y="4631"/>
                      <a:pt x="9581" y="4631"/>
                    </a:cubicBezTo>
                    <a:cubicBezTo>
                      <a:pt x="9524" y="4546"/>
                      <a:pt x="9454" y="4461"/>
                      <a:pt x="9397" y="4397"/>
                    </a:cubicBezTo>
                    <a:moveTo>
                      <a:pt x="1905" y="15"/>
                    </a:moveTo>
                    <a:cubicBezTo>
                      <a:pt x="1834" y="8"/>
                      <a:pt x="1749" y="0"/>
                      <a:pt x="1679" y="0"/>
                    </a:cubicBezTo>
                    <a:cubicBezTo>
                      <a:pt x="1672" y="0"/>
                      <a:pt x="1672" y="0"/>
                      <a:pt x="1672" y="0"/>
                    </a:cubicBezTo>
                    <a:cubicBezTo>
                      <a:pt x="1665" y="0"/>
                      <a:pt x="1665" y="0"/>
                      <a:pt x="1657" y="0"/>
                    </a:cubicBezTo>
                    <a:cubicBezTo>
                      <a:pt x="1657" y="0"/>
                      <a:pt x="1657" y="0"/>
                      <a:pt x="1650" y="0"/>
                    </a:cubicBezTo>
                    <a:cubicBezTo>
                      <a:pt x="1580" y="0"/>
                      <a:pt x="1509" y="0"/>
                      <a:pt x="1445" y="0"/>
                    </a:cubicBezTo>
                    <a:cubicBezTo>
                      <a:pt x="1438" y="0"/>
                      <a:pt x="1438" y="0"/>
                      <a:pt x="1438" y="0"/>
                    </a:cubicBezTo>
                    <a:cubicBezTo>
                      <a:pt x="1480" y="0"/>
                      <a:pt x="1537" y="0"/>
                      <a:pt x="1587" y="0"/>
                    </a:cubicBezTo>
                    <a:cubicBezTo>
                      <a:pt x="1587" y="0"/>
                      <a:pt x="1594" y="0"/>
                      <a:pt x="1601" y="0"/>
                    </a:cubicBezTo>
                    <a:cubicBezTo>
                      <a:pt x="1601" y="0"/>
                      <a:pt x="1601" y="0"/>
                      <a:pt x="1608" y="0"/>
                    </a:cubicBezTo>
                    <a:cubicBezTo>
                      <a:pt x="1622" y="0"/>
                      <a:pt x="1629" y="0"/>
                      <a:pt x="1643" y="0"/>
                    </a:cubicBezTo>
                    <a:cubicBezTo>
                      <a:pt x="1672" y="0"/>
                      <a:pt x="1693" y="0"/>
                      <a:pt x="1721" y="0"/>
                    </a:cubicBezTo>
                    <a:cubicBezTo>
                      <a:pt x="1778" y="8"/>
                      <a:pt x="1834" y="8"/>
                      <a:pt x="1905" y="15"/>
                    </a:cubicBezTo>
                    <a:moveTo>
                      <a:pt x="2203" y="57"/>
                    </a:moveTo>
                    <a:cubicBezTo>
                      <a:pt x="2203" y="57"/>
                      <a:pt x="2203" y="57"/>
                      <a:pt x="2203" y="57"/>
                    </a:cubicBezTo>
                    <a:cubicBezTo>
                      <a:pt x="2196" y="57"/>
                      <a:pt x="2196" y="57"/>
                      <a:pt x="2196" y="50"/>
                    </a:cubicBezTo>
                    <a:cubicBezTo>
                      <a:pt x="2146" y="43"/>
                      <a:pt x="2104" y="36"/>
                      <a:pt x="2054" y="29"/>
                    </a:cubicBezTo>
                    <a:cubicBezTo>
                      <a:pt x="2004" y="22"/>
                      <a:pt x="1948" y="22"/>
                      <a:pt x="1905" y="15"/>
                    </a:cubicBezTo>
                    <a:cubicBezTo>
                      <a:pt x="1962" y="22"/>
                      <a:pt x="1962" y="22"/>
                      <a:pt x="1962" y="22"/>
                    </a:cubicBezTo>
                    <a:cubicBezTo>
                      <a:pt x="1976" y="22"/>
                      <a:pt x="1990" y="22"/>
                      <a:pt x="1997" y="29"/>
                    </a:cubicBezTo>
                    <a:cubicBezTo>
                      <a:pt x="2011" y="29"/>
                      <a:pt x="2026" y="29"/>
                      <a:pt x="2040" y="29"/>
                    </a:cubicBezTo>
                    <a:cubicBezTo>
                      <a:pt x="2068" y="36"/>
                      <a:pt x="2104" y="36"/>
                      <a:pt x="2132" y="43"/>
                    </a:cubicBezTo>
                    <a:cubicBezTo>
                      <a:pt x="2139" y="43"/>
                      <a:pt x="2146" y="43"/>
                      <a:pt x="2153" y="50"/>
                    </a:cubicBezTo>
                    <a:cubicBezTo>
                      <a:pt x="2174" y="50"/>
                      <a:pt x="2189" y="50"/>
                      <a:pt x="2203" y="57"/>
                    </a:cubicBezTo>
                    <a:moveTo>
                      <a:pt x="8675" y="3633"/>
                    </a:moveTo>
                    <a:cubicBezTo>
                      <a:pt x="8838" y="3796"/>
                      <a:pt x="8838" y="3796"/>
                      <a:pt x="8838" y="3796"/>
                    </a:cubicBezTo>
                    <a:cubicBezTo>
                      <a:pt x="8866" y="3817"/>
                      <a:pt x="8887" y="3838"/>
                      <a:pt x="8901" y="3859"/>
                    </a:cubicBezTo>
                    <a:cubicBezTo>
                      <a:pt x="8908" y="3859"/>
                      <a:pt x="8908" y="3859"/>
                      <a:pt x="8908" y="3866"/>
                    </a:cubicBezTo>
                    <a:cubicBezTo>
                      <a:pt x="8916" y="3873"/>
                      <a:pt x="8930" y="3881"/>
                      <a:pt x="8937" y="3888"/>
                    </a:cubicBezTo>
                    <a:cubicBezTo>
                      <a:pt x="8930" y="3881"/>
                      <a:pt x="8916" y="3873"/>
                      <a:pt x="8908" y="3859"/>
                    </a:cubicBezTo>
                    <a:cubicBezTo>
                      <a:pt x="8873" y="3824"/>
                      <a:pt x="8838" y="3788"/>
                      <a:pt x="8802" y="3753"/>
                    </a:cubicBezTo>
                    <a:cubicBezTo>
                      <a:pt x="8760" y="3711"/>
                      <a:pt x="8717" y="3668"/>
                      <a:pt x="8675" y="3633"/>
                    </a:cubicBezTo>
                    <a:moveTo>
                      <a:pt x="8505" y="3477"/>
                    </a:moveTo>
                    <a:cubicBezTo>
                      <a:pt x="8561" y="3534"/>
                      <a:pt x="8625" y="3590"/>
                      <a:pt x="8675" y="3633"/>
                    </a:cubicBezTo>
                    <a:cubicBezTo>
                      <a:pt x="8675" y="3633"/>
                      <a:pt x="8668" y="3626"/>
                      <a:pt x="8668" y="3626"/>
                    </a:cubicBezTo>
                    <a:cubicBezTo>
                      <a:pt x="8611" y="3576"/>
                      <a:pt x="8554" y="3526"/>
                      <a:pt x="8505" y="3477"/>
                    </a:cubicBezTo>
                    <a:moveTo>
                      <a:pt x="3406" y="383"/>
                    </a:moveTo>
                    <a:cubicBezTo>
                      <a:pt x="3314" y="354"/>
                      <a:pt x="3201" y="312"/>
                      <a:pt x="3109" y="284"/>
                    </a:cubicBezTo>
                    <a:cubicBezTo>
                      <a:pt x="3109" y="284"/>
                      <a:pt x="3116" y="284"/>
                      <a:pt x="3123" y="284"/>
                    </a:cubicBezTo>
                    <a:cubicBezTo>
                      <a:pt x="3215" y="319"/>
                      <a:pt x="3293" y="340"/>
                      <a:pt x="3350" y="362"/>
                    </a:cubicBezTo>
                    <a:cubicBezTo>
                      <a:pt x="3364" y="369"/>
                      <a:pt x="3378" y="376"/>
                      <a:pt x="3392" y="383"/>
                    </a:cubicBezTo>
                    <a:cubicBezTo>
                      <a:pt x="3399" y="383"/>
                      <a:pt x="3399" y="383"/>
                      <a:pt x="3406" y="383"/>
                    </a:cubicBezTo>
                    <a:moveTo>
                      <a:pt x="7811" y="2889"/>
                    </a:moveTo>
                    <a:cubicBezTo>
                      <a:pt x="7811" y="2889"/>
                      <a:pt x="7811" y="2889"/>
                      <a:pt x="7818" y="2896"/>
                    </a:cubicBezTo>
                    <a:cubicBezTo>
                      <a:pt x="7832" y="2903"/>
                      <a:pt x="7846" y="2918"/>
                      <a:pt x="7868" y="2932"/>
                    </a:cubicBezTo>
                    <a:cubicBezTo>
                      <a:pt x="7868" y="2932"/>
                      <a:pt x="7868" y="2932"/>
                      <a:pt x="7868" y="2932"/>
                    </a:cubicBezTo>
                    <a:cubicBezTo>
                      <a:pt x="7868" y="2939"/>
                      <a:pt x="7868" y="2939"/>
                      <a:pt x="7868" y="2939"/>
                    </a:cubicBezTo>
                    <a:cubicBezTo>
                      <a:pt x="7868" y="2939"/>
                      <a:pt x="7868" y="2939"/>
                      <a:pt x="7875" y="2939"/>
                    </a:cubicBezTo>
                    <a:cubicBezTo>
                      <a:pt x="7875" y="2939"/>
                      <a:pt x="7875" y="2939"/>
                      <a:pt x="7875" y="2939"/>
                    </a:cubicBezTo>
                    <a:cubicBezTo>
                      <a:pt x="7896" y="2960"/>
                      <a:pt x="7917" y="2974"/>
                      <a:pt x="7938" y="2995"/>
                    </a:cubicBezTo>
                    <a:cubicBezTo>
                      <a:pt x="7903" y="2960"/>
                      <a:pt x="7860" y="2932"/>
                      <a:pt x="7825" y="2903"/>
                    </a:cubicBezTo>
                    <a:cubicBezTo>
                      <a:pt x="7825" y="2896"/>
                      <a:pt x="7818" y="2896"/>
                      <a:pt x="7811" y="2889"/>
                    </a:cubicBezTo>
                    <a:moveTo>
                      <a:pt x="7790" y="2875"/>
                    </a:moveTo>
                    <a:cubicBezTo>
                      <a:pt x="7797" y="2875"/>
                      <a:pt x="7797" y="2875"/>
                      <a:pt x="7797" y="2875"/>
                    </a:cubicBezTo>
                    <a:cubicBezTo>
                      <a:pt x="7797" y="2875"/>
                      <a:pt x="7797" y="2875"/>
                      <a:pt x="7790" y="2875"/>
                    </a:cubicBezTo>
                    <a:moveTo>
                      <a:pt x="3633" y="468"/>
                    </a:moveTo>
                    <a:cubicBezTo>
                      <a:pt x="3598" y="454"/>
                      <a:pt x="3569" y="447"/>
                      <a:pt x="3541" y="432"/>
                    </a:cubicBezTo>
                    <a:cubicBezTo>
                      <a:pt x="3491" y="418"/>
                      <a:pt x="3449" y="397"/>
                      <a:pt x="3406" y="383"/>
                    </a:cubicBezTo>
                    <a:cubicBezTo>
                      <a:pt x="3414" y="390"/>
                      <a:pt x="3414" y="390"/>
                      <a:pt x="3414" y="390"/>
                    </a:cubicBezTo>
                    <a:cubicBezTo>
                      <a:pt x="3428" y="390"/>
                      <a:pt x="3442" y="397"/>
                      <a:pt x="3456" y="404"/>
                    </a:cubicBezTo>
                    <a:cubicBezTo>
                      <a:pt x="3470" y="411"/>
                      <a:pt x="3491" y="411"/>
                      <a:pt x="3506" y="418"/>
                    </a:cubicBezTo>
                    <a:cubicBezTo>
                      <a:pt x="3548" y="432"/>
                      <a:pt x="3591" y="454"/>
                      <a:pt x="3633" y="468"/>
                    </a:cubicBezTo>
                    <a:moveTo>
                      <a:pt x="7655" y="2769"/>
                    </a:moveTo>
                    <a:cubicBezTo>
                      <a:pt x="7698" y="2797"/>
                      <a:pt x="7740" y="2833"/>
                      <a:pt x="7775" y="2861"/>
                    </a:cubicBezTo>
                    <a:cubicBezTo>
                      <a:pt x="7733" y="2833"/>
                      <a:pt x="7698" y="2797"/>
                      <a:pt x="7655" y="2769"/>
                    </a:cubicBezTo>
                    <a:moveTo>
                      <a:pt x="4051" y="638"/>
                    </a:moveTo>
                    <a:cubicBezTo>
                      <a:pt x="3987" y="609"/>
                      <a:pt x="3930" y="588"/>
                      <a:pt x="3867" y="560"/>
                    </a:cubicBezTo>
                    <a:cubicBezTo>
                      <a:pt x="3930" y="588"/>
                      <a:pt x="3994" y="616"/>
                      <a:pt x="4051" y="638"/>
                    </a:cubicBezTo>
                    <a:moveTo>
                      <a:pt x="4454" y="815"/>
                    </a:moveTo>
                    <a:cubicBezTo>
                      <a:pt x="4355" y="772"/>
                      <a:pt x="4235" y="716"/>
                      <a:pt x="4136" y="673"/>
                    </a:cubicBezTo>
                    <a:cubicBezTo>
                      <a:pt x="4129" y="673"/>
                      <a:pt x="4129" y="673"/>
                      <a:pt x="4129" y="673"/>
                    </a:cubicBezTo>
                    <a:cubicBezTo>
                      <a:pt x="4263" y="730"/>
                      <a:pt x="4263" y="730"/>
                      <a:pt x="4263" y="730"/>
                    </a:cubicBezTo>
                    <a:cubicBezTo>
                      <a:pt x="4327" y="758"/>
                      <a:pt x="4391" y="786"/>
                      <a:pt x="4447" y="815"/>
                    </a:cubicBezTo>
                    <a:cubicBezTo>
                      <a:pt x="4447" y="815"/>
                      <a:pt x="4447" y="815"/>
                      <a:pt x="4447" y="815"/>
                    </a:cubicBezTo>
                    <a:cubicBezTo>
                      <a:pt x="4454" y="815"/>
                      <a:pt x="4454" y="815"/>
                      <a:pt x="4454" y="815"/>
                    </a:cubicBezTo>
                    <a:moveTo>
                      <a:pt x="6869" y="2195"/>
                    </a:moveTo>
                    <a:cubicBezTo>
                      <a:pt x="7082" y="2351"/>
                      <a:pt x="7082" y="2351"/>
                      <a:pt x="7082" y="2351"/>
                    </a:cubicBezTo>
                    <a:cubicBezTo>
                      <a:pt x="7011" y="2302"/>
                      <a:pt x="6940" y="2245"/>
                      <a:pt x="6869" y="2195"/>
                    </a:cubicBezTo>
                    <a:moveTo>
                      <a:pt x="4801" y="985"/>
                    </a:moveTo>
                    <a:cubicBezTo>
                      <a:pt x="4801" y="985"/>
                      <a:pt x="4801" y="985"/>
                      <a:pt x="4801" y="985"/>
                    </a:cubicBezTo>
                    <a:cubicBezTo>
                      <a:pt x="4695" y="928"/>
                      <a:pt x="4554" y="864"/>
                      <a:pt x="4454" y="815"/>
                    </a:cubicBezTo>
                    <a:cubicBezTo>
                      <a:pt x="4547" y="857"/>
                      <a:pt x="4667" y="921"/>
                      <a:pt x="4766" y="963"/>
                    </a:cubicBezTo>
                    <a:cubicBezTo>
                      <a:pt x="4801" y="985"/>
                      <a:pt x="4801" y="985"/>
                      <a:pt x="4801" y="985"/>
                    </a:cubicBezTo>
                    <a:moveTo>
                      <a:pt x="4893" y="1027"/>
                    </a:moveTo>
                    <a:cubicBezTo>
                      <a:pt x="4872" y="1020"/>
                      <a:pt x="4844" y="1006"/>
                      <a:pt x="4823" y="992"/>
                    </a:cubicBezTo>
                    <a:cubicBezTo>
                      <a:pt x="4844" y="1006"/>
                      <a:pt x="4872" y="1020"/>
                      <a:pt x="4893" y="1027"/>
                    </a:cubicBezTo>
                    <a:moveTo>
                      <a:pt x="6536" y="1976"/>
                    </a:moveTo>
                    <a:cubicBezTo>
                      <a:pt x="6635" y="2040"/>
                      <a:pt x="6770" y="2132"/>
                      <a:pt x="6869" y="2195"/>
                    </a:cubicBezTo>
                    <a:cubicBezTo>
                      <a:pt x="6770" y="2132"/>
                      <a:pt x="6635" y="2040"/>
                      <a:pt x="6536" y="1976"/>
                    </a:cubicBezTo>
                    <a:moveTo>
                      <a:pt x="6536" y="1976"/>
                    </a:moveTo>
                    <a:cubicBezTo>
                      <a:pt x="6536" y="1976"/>
                      <a:pt x="6536" y="1976"/>
                      <a:pt x="6536" y="1976"/>
                    </a:cubicBezTo>
                    <a:cubicBezTo>
                      <a:pt x="6536" y="1976"/>
                      <a:pt x="6536" y="1976"/>
                      <a:pt x="6536" y="1976"/>
                    </a:cubicBezTo>
                    <a:cubicBezTo>
                      <a:pt x="6536" y="1976"/>
                      <a:pt x="6536" y="1976"/>
                      <a:pt x="6536" y="1976"/>
                    </a:cubicBezTo>
                    <a:moveTo>
                      <a:pt x="5913" y="1586"/>
                    </a:moveTo>
                    <a:cubicBezTo>
                      <a:pt x="5956" y="1615"/>
                      <a:pt x="5991" y="1636"/>
                      <a:pt x="6034" y="1657"/>
                    </a:cubicBezTo>
                    <a:cubicBezTo>
                      <a:pt x="6034" y="1657"/>
                      <a:pt x="6034" y="1657"/>
                      <a:pt x="6034" y="1657"/>
                    </a:cubicBezTo>
                    <a:cubicBezTo>
                      <a:pt x="6090" y="1693"/>
                      <a:pt x="6147" y="1728"/>
                      <a:pt x="6196" y="1763"/>
                    </a:cubicBezTo>
                    <a:cubicBezTo>
                      <a:pt x="6111" y="1707"/>
                      <a:pt x="6005" y="1643"/>
                      <a:pt x="5913" y="158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1" name="Freeform 192"/>
              <p:cNvSpPr>
                <a:spLocks noChangeAspect="1" noEditPoints="1"/>
              </p:cNvSpPr>
              <p:nvPr/>
            </p:nvSpPr>
            <p:spPr bwMode="auto">
              <a:xfrm>
                <a:off x="2274" y="1882"/>
                <a:ext cx="25" cy="118"/>
              </a:xfrm>
              <a:custGeom>
                <a:avLst/>
                <a:gdLst>
                  <a:gd name="T0" fmla="*/ 0 w 208"/>
                  <a:gd name="T1" fmla="*/ 0 h 983"/>
                  <a:gd name="T2" fmla="*/ 0 w 208"/>
                  <a:gd name="T3" fmla="*/ 0 h 983"/>
                  <a:gd name="T4" fmla="*/ 0 w 208"/>
                  <a:gd name="T5" fmla="*/ 0 h 983"/>
                  <a:gd name="T6" fmla="*/ 0 w 208"/>
                  <a:gd name="T7" fmla="*/ 0 h 983"/>
                  <a:gd name="T8" fmla="*/ 0 w 208"/>
                  <a:gd name="T9" fmla="*/ 0 h 983"/>
                  <a:gd name="T10" fmla="*/ 0 w 208"/>
                  <a:gd name="T11" fmla="*/ 0 h 983"/>
                  <a:gd name="T12" fmla="*/ 0 w 208"/>
                  <a:gd name="T13" fmla="*/ 0 h 983"/>
                  <a:gd name="T14" fmla="*/ 0 w 208"/>
                  <a:gd name="T15" fmla="*/ 0 h 983"/>
                  <a:gd name="T16" fmla="*/ 0 w 208"/>
                  <a:gd name="T17" fmla="*/ 0 h 983"/>
                  <a:gd name="T18" fmla="*/ 0 w 208"/>
                  <a:gd name="T19" fmla="*/ 0 h 983"/>
                  <a:gd name="T20" fmla="*/ 0 w 208"/>
                  <a:gd name="T21" fmla="*/ 0 h 983"/>
                  <a:gd name="T22" fmla="*/ 0 w 208"/>
                  <a:gd name="T23" fmla="*/ 0 h 9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8"/>
                  <a:gd name="T37" fmla="*/ 0 h 983"/>
                  <a:gd name="T38" fmla="*/ 208 w 208"/>
                  <a:gd name="T39" fmla="*/ 983 h 9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8" h="983">
                    <a:moveTo>
                      <a:pt x="172" y="884"/>
                    </a:moveTo>
                    <a:cubicBezTo>
                      <a:pt x="179" y="892"/>
                      <a:pt x="179" y="906"/>
                      <a:pt x="187" y="920"/>
                    </a:cubicBezTo>
                    <a:cubicBezTo>
                      <a:pt x="194" y="941"/>
                      <a:pt x="201" y="962"/>
                      <a:pt x="208" y="983"/>
                    </a:cubicBezTo>
                    <a:cubicBezTo>
                      <a:pt x="194" y="948"/>
                      <a:pt x="187" y="913"/>
                      <a:pt x="172" y="884"/>
                    </a:cubicBezTo>
                    <a:moveTo>
                      <a:pt x="72" y="538"/>
                    </a:moveTo>
                    <a:cubicBezTo>
                      <a:pt x="72" y="538"/>
                      <a:pt x="72" y="545"/>
                      <a:pt x="72" y="552"/>
                    </a:cubicBezTo>
                    <a:cubicBezTo>
                      <a:pt x="72" y="538"/>
                      <a:pt x="72" y="538"/>
                      <a:pt x="72" y="538"/>
                    </a:cubicBezTo>
                    <a:cubicBezTo>
                      <a:pt x="72" y="538"/>
                      <a:pt x="72" y="538"/>
                      <a:pt x="72" y="538"/>
                    </a:cubicBezTo>
                    <a:moveTo>
                      <a:pt x="0" y="0"/>
                    </a:moveTo>
                    <a:cubicBezTo>
                      <a:pt x="0" y="50"/>
                      <a:pt x="0" y="50"/>
                      <a:pt x="0" y="50"/>
                    </a:cubicBezTo>
                    <a:cubicBezTo>
                      <a:pt x="0" y="57"/>
                      <a:pt x="0" y="64"/>
                      <a:pt x="0" y="71"/>
                    </a:cubicBezTo>
                    <a:cubicBezTo>
                      <a:pt x="0" y="50"/>
                      <a:pt x="0" y="21"/>
                      <a:pt x="0" y="0"/>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2" name="Freeform 193"/>
              <p:cNvSpPr>
                <a:spLocks noChangeAspect="1" noEditPoints="1"/>
              </p:cNvSpPr>
              <p:nvPr/>
            </p:nvSpPr>
            <p:spPr bwMode="auto">
              <a:xfrm>
                <a:off x="2273" y="1851"/>
                <a:ext cx="56" cy="219"/>
              </a:xfrm>
              <a:custGeom>
                <a:avLst/>
                <a:gdLst>
                  <a:gd name="T0" fmla="*/ 0 w 467"/>
                  <a:gd name="T1" fmla="*/ 0 h 1825"/>
                  <a:gd name="T2" fmla="*/ 0 w 467"/>
                  <a:gd name="T3" fmla="*/ 0 h 1825"/>
                  <a:gd name="T4" fmla="*/ 0 w 467"/>
                  <a:gd name="T5" fmla="*/ 0 h 1825"/>
                  <a:gd name="T6" fmla="*/ 0 w 467"/>
                  <a:gd name="T7" fmla="*/ 0 h 1825"/>
                  <a:gd name="T8" fmla="*/ 0 w 467"/>
                  <a:gd name="T9" fmla="*/ 0 h 1825"/>
                  <a:gd name="T10" fmla="*/ 0 w 467"/>
                  <a:gd name="T11" fmla="*/ 0 h 1825"/>
                  <a:gd name="T12" fmla="*/ 0 w 467"/>
                  <a:gd name="T13" fmla="*/ 0 h 1825"/>
                  <a:gd name="T14" fmla="*/ 0 w 467"/>
                  <a:gd name="T15" fmla="*/ 0 h 1825"/>
                  <a:gd name="T16" fmla="*/ 0 w 467"/>
                  <a:gd name="T17" fmla="*/ 0 h 1825"/>
                  <a:gd name="T18" fmla="*/ 0 w 467"/>
                  <a:gd name="T19" fmla="*/ 0 h 1825"/>
                  <a:gd name="T20" fmla="*/ 0 w 467"/>
                  <a:gd name="T21" fmla="*/ 0 h 1825"/>
                  <a:gd name="T22" fmla="*/ 0 w 467"/>
                  <a:gd name="T23" fmla="*/ 0 h 1825"/>
                  <a:gd name="T24" fmla="*/ 0 w 467"/>
                  <a:gd name="T25" fmla="*/ 0 h 1825"/>
                  <a:gd name="T26" fmla="*/ 0 w 467"/>
                  <a:gd name="T27" fmla="*/ 0 h 1825"/>
                  <a:gd name="T28" fmla="*/ 0 w 467"/>
                  <a:gd name="T29" fmla="*/ 0 h 1825"/>
                  <a:gd name="T30" fmla="*/ 0 w 467"/>
                  <a:gd name="T31" fmla="*/ 0 h 1825"/>
                  <a:gd name="T32" fmla="*/ 0 w 467"/>
                  <a:gd name="T33" fmla="*/ 0 h 1825"/>
                  <a:gd name="T34" fmla="*/ 0 w 467"/>
                  <a:gd name="T35" fmla="*/ 0 h 1825"/>
                  <a:gd name="T36" fmla="*/ 0 w 467"/>
                  <a:gd name="T37" fmla="*/ 0 h 1825"/>
                  <a:gd name="T38" fmla="*/ 0 w 467"/>
                  <a:gd name="T39" fmla="*/ 0 h 1825"/>
                  <a:gd name="T40" fmla="*/ 0 w 467"/>
                  <a:gd name="T41" fmla="*/ 0 h 1825"/>
                  <a:gd name="T42" fmla="*/ 0 w 467"/>
                  <a:gd name="T43" fmla="*/ 0 h 1825"/>
                  <a:gd name="T44" fmla="*/ 0 w 467"/>
                  <a:gd name="T45" fmla="*/ 0 h 1825"/>
                  <a:gd name="T46" fmla="*/ 0 w 467"/>
                  <a:gd name="T47" fmla="*/ 0 h 1825"/>
                  <a:gd name="T48" fmla="*/ 0 w 467"/>
                  <a:gd name="T49" fmla="*/ 0 h 1825"/>
                  <a:gd name="T50" fmla="*/ 0 w 467"/>
                  <a:gd name="T51" fmla="*/ 0 h 1825"/>
                  <a:gd name="T52" fmla="*/ 0 w 467"/>
                  <a:gd name="T53" fmla="*/ 0 h 1825"/>
                  <a:gd name="T54" fmla="*/ 0 w 467"/>
                  <a:gd name="T55" fmla="*/ 0 h 1825"/>
                  <a:gd name="T56" fmla="*/ 0 w 467"/>
                  <a:gd name="T57" fmla="*/ 0 h 1825"/>
                  <a:gd name="T58" fmla="*/ 0 w 467"/>
                  <a:gd name="T59" fmla="*/ 0 h 1825"/>
                  <a:gd name="T60" fmla="*/ 0 w 467"/>
                  <a:gd name="T61" fmla="*/ 0 h 1825"/>
                  <a:gd name="T62" fmla="*/ 0 w 467"/>
                  <a:gd name="T63" fmla="*/ 0 h 1825"/>
                  <a:gd name="T64" fmla="*/ 0 w 467"/>
                  <a:gd name="T65" fmla="*/ 0 h 18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7"/>
                  <a:gd name="T100" fmla="*/ 0 h 1825"/>
                  <a:gd name="T101" fmla="*/ 467 w 467"/>
                  <a:gd name="T102" fmla="*/ 1825 h 18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7" h="1825">
                    <a:moveTo>
                      <a:pt x="439" y="1768"/>
                    </a:moveTo>
                    <a:cubicBezTo>
                      <a:pt x="446" y="1789"/>
                      <a:pt x="446" y="1789"/>
                      <a:pt x="446" y="1789"/>
                    </a:cubicBezTo>
                    <a:cubicBezTo>
                      <a:pt x="453" y="1797"/>
                      <a:pt x="460" y="1811"/>
                      <a:pt x="467" y="1825"/>
                    </a:cubicBezTo>
                    <a:cubicBezTo>
                      <a:pt x="460" y="1804"/>
                      <a:pt x="453" y="1789"/>
                      <a:pt x="439" y="1768"/>
                    </a:cubicBezTo>
                    <a:moveTo>
                      <a:pt x="191" y="1181"/>
                    </a:moveTo>
                    <a:cubicBezTo>
                      <a:pt x="191" y="1188"/>
                      <a:pt x="198" y="1195"/>
                      <a:pt x="198" y="1202"/>
                    </a:cubicBezTo>
                    <a:cubicBezTo>
                      <a:pt x="234" y="1308"/>
                      <a:pt x="276" y="1422"/>
                      <a:pt x="319" y="1514"/>
                    </a:cubicBezTo>
                    <a:cubicBezTo>
                      <a:pt x="319" y="1506"/>
                      <a:pt x="319" y="1506"/>
                      <a:pt x="319" y="1506"/>
                    </a:cubicBezTo>
                    <a:cubicBezTo>
                      <a:pt x="319" y="1506"/>
                      <a:pt x="319" y="1506"/>
                      <a:pt x="319" y="1506"/>
                    </a:cubicBezTo>
                    <a:cubicBezTo>
                      <a:pt x="305" y="1492"/>
                      <a:pt x="297" y="1471"/>
                      <a:pt x="290" y="1450"/>
                    </a:cubicBezTo>
                    <a:cubicBezTo>
                      <a:pt x="269" y="1386"/>
                      <a:pt x="241" y="1316"/>
                      <a:pt x="213" y="1245"/>
                    </a:cubicBezTo>
                    <a:cubicBezTo>
                      <a:pt x="206" y="1224"/>
                      <a:pt x="198" y="1202"/>
                      <a:pt x="191" y="1181"/>
                    </a:cubicBezTo>
                    <a:moveTo>
                      <a:pt x="50" y="672"/>
                    </a:moveTo>
                    <a:cubicBezTo>
                      <a:pt x="64" y="721"/>
                      <a:pt x="71" y="771"/>
                      <a:pt x="78" y="813"/>
                    </a:cubicBezTo>
                    <a:cubicBezTo>
                      <a:pt x="85" y="827"/>
                      <a:pt x="85" y="834"/>
                      <a:pt x="92" y="849"/>
                    </a:cubicBezTo>
                    <a:cubicBezTo>
                      <a:pt x="92" y="849"/>
                      <a:pt x="92" y="849"/>
                      <a:pt x="92" y="842"/>
                    </a:cubicBezTo>
                    <a:cubicBezTo>
                      <a:pt x="85" y="834"/>
                      <a:pt x="85" y="820"/>
                      <a:pt x="78" y="813"/>
                    </a:cubicBezTo>
                    <a:cubicBezTo>
                      <a:pt x="78" y="806"/>
                      <a:pt x="78" y="799"/>
                      <a:pt x="78" y="799"/>
                    </a:cubicBezTo>
                    <a:cubicBezTo>
                      <a:pt x="71" y="757"/>
                      <a:pt x="64" y="714"/>
                      <a:pt x="50" y="672"/>
                    </a:cubicBezTo>
                    <a:moveTo>
                      <a:pt x="8" y="311"/>
                    </a:moveTo>
                    <a:cubicBezTo>
                      <a:pt x="8" y="318"/>
                      <a:pt x="8" y="318"/>
                      <a:pt x="8" y="318"/>
                    </a:cubicBezTo>
                    <a:cubicBezTo>
                      <a:pt x="8" y="325"/>
                      <a:pt x="8" y="339"/>
                      <a:pt x="15" y="346"/>
                    </a:cubicBezTo>
                    <a:cubicBezTo>
                      <a:pt x="15" y="339"/>
                      <a:pt x="15" y="339"/>
                      <a:pt x="8" y="332"/>
                    </a:cubicBezTo>
                    <a:cubicBezTo>
                      <a:pt x="8" y="325"/>
                      <a:pt x="8" y="318"/>
                      <a:pt x="8" y="311"/>
                    </a:cubicBezTo>
                    <a:moveTo>
                      <a:pt x="0" y="63"/>
                    </a:moveTo>
                    <a:cubicBezTo>
                      <a:pt x="0" y="134"/>
                      <a:pt x="0" y="219"/>
                      <a:pt x="8" y="283"/>
                    </a:cubicBezTo>
                    <a:cubicBezTo>
                      <a:pt x="8" y="184"/>
                      <a:pt x="8" y="184"/>
                      <a:pt x="8" y="184"/>
                    </a:cubicBezTo>
                    <a:cubicBezTo>
                      <a:pt x="8" y="162"/>
                      <a:pt x="8" y="148"/>
                      <a:pt x="0" y="127"/>
                    </a:cubicBezTo>
                    <a:cubicBezTo>
                      <a:pt x="0" y="63"/>
                      <a:pt x="0" y="63"/>
                      <a:pt x="0" y="63"/>
                    </a:cubicBezTo>
                    <a:moveTo>
                      <a:pt x="0" y="0"/>
                    </a:moveTo>
                    <a:cubicBezTo>
                      <a:pt x="0" y="21"/>
                      <a:pt x="0" y="35"/>
                      <a:pt x="0" y="56"/>
                    </a:cubicBezTo>
                    <a:cubicBezTo>
                      <a:pt x="0" y="49"/>
                      <a:pt x="0" y="42"/>
                      <a:pt x="0" y="28"/>
                    </a:cubicBezTo>
                    <a:cubicBezTo>
                      <a:pt x="0" y="21"/>
                      <a:pt x="0" y="7"/>
                      <a:pt x="0" y="0"/>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3" name="Freeform 194"/>
              <p:cNvSpPr>
                <a:spLocks noChangeAspect="1" noEditPoints="1"/>
              </p:cNvSpPr>
              <p:nvPr/>
            </p:nvSpPr>
            <p:spPr bwMode="auto">
              <a:xfrm>
                <a:off x="2273" y="1817"/>
                <a:ext cx="3" cy="72"/>
              </a:xfrm>
              <a:custGeom>
                <a:avLst/>
                <a:gdLst>
                  <a:gd name="T0" fmla="*/ 0 w 25"/>
                  <a:gd name="T1" fmla="*/ 0 h 600"/>
                  <a:gd name="T2" fmla="*/ 0 w 25"/>
                  <a:gd name="T3" fmla="*/ 0 h 600"/>
                  <a:gd name="T4" fmla="*/ 0 w 25"/>
                  <a:gd name="T5" fmla="*/ 0 h 600"/>
                  <a:gd name="T6" fmla="*/ 0 w 25"/>
                  <a:gd name="T7" fmla="*/ 0 h 600"/>
                  <a:gd name="T8" fmla="*/ 0 w 25"/>
                  <a:gd name="T9" fmla="*/ 0 h 600"/>
                  <a:gd name="T10" fmla="*/ 0 w 25"/>
                  <a:gd name="T11" fmla="*/ 0 h 600"/>
                  <a:gd name="T12" fmla="*/ 0 w 25"/>
                  <a:gd name="T13" fmla="*/ 0 h 600"/>
                  <a:gd name="T14" fmla="*/ 0 w 25"/>
                  <a:gd name="T15" fmla="*/ 0 h 600"/>
                  <a:gd name="T16" fmla="*/ 0 w 25"/>
                  <a:gd name="T17" fmla="*/ 0 h 600"/>
                  <a:gd name="T18" fmla="*/ 0 w 25"/>
                  <a:gd name="T19" fmla="*/ 0 h 600"/>
                  <a:gd name="T20" fmla="*/ 0 w 25"/>
                  <a:gd name="T21" fmla="*/ 0 h 600"/>
                  <a:gd name="T22" fmla="*/ 0 w 25"/>
                  <a:gd name="T23" fmla="*/ 0 h 600"/>
                  <a:gd name="T24" fmla="*/ 0 w 25"/>
                  <a:gd name="T25" fmla="*/ 0 h 600"/>
                  <a:gd name="T26" fmla="*/ 0 w 25"/>
                  <a:gd name="T27" fmla="*/ 0 h 600"/>
                  <a:gd name="T28" fmla="*/ 0 w 25"/>
                  <a:gd name="T29" fmla="*/ 0 h 600"/>
                  <a:gd name="T30" fmla="*/ 0 w 25"/>
                  <a:gd name="T31" fmla="*/ 0 h 6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600"/>
                  <a:gd name="T50" fmla="*/ 25 w 25"/>
                  <a:gd name="T51" fmla="*/ 600 h 6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600">
                    <a:moveTo>
                      <a:pt x="9" y="465"/>
                    </a:moveTo>
                    <a:cubicBezTo>
                      <a:pt x="9" y="565"/>
                      <a:pt x="9" y="565"/>
                      <a:pt x="9" y="565"/>
                    </a:cubicBezTo>
                    <a:cubicBezTo>
                      <a:pt x="9" y="572"/>
                      <a:pt x="9" y="586"/>
                      <a:pt x="9" y="600"/>
                    </a:cubicBezTo>
                    <a:cubicBezTo>
                      <a:pt x="9" y="593"/>
                      <a:pt x="9" y="593"/>
                      <a:pt x="9" y="593"/>
                    </a:cubicBezTo>
                    <a:cubicBezTo>
                      <a:pt x="9" y="543"/>
                      <a:pt x="9" y="543"/>
                      <a:pt x="9" y="543"/>
                    </a:cubicBezTo>
                    <a:cubicBezTo>
                      <a:pt x="9" y="515"/>
                      <a:pt x="9" y="486"/>
                      <a:pt x="9" y="465"/>
                    </a:cubicBezTo>
                    <a:moveTo>
                      <a:pt x="0" y="308"/>
                    </a:moveTo>
                    <a:cubicBezTo>
                      <a:pt x="0" y="322"/>
                      <a:pt x="0" y="329"/>
                      <a:pt x="0" y="336"/>
                    </a:cubicBezTo>
                    <a:cubicBezTo>
                      <a:pt x="0" y="343"/>
                      <a:pt x="0" y="343"/>
                      <a:pt x="0" y="343"/>
                    </a:cubicBezTo>
                    <a:cubicBezTo>
                      <a:pt x="0" y="408"/>
                      <a:pt x="0" y="408"/>
                      <a:pt x="0" y="408"/>
                    </a:cubicBezTo>
                    <a:cubicBezTo>
                      <a:pt x="0" y="372"/>
                      <a:pt x="0" y="343"/>
                      <a:pt x="0" y="308"/>
                    </a:cubicBezTo>
                    <a:moveTo>
                      <a:pt x="25" y="0"/>
                    </a:moveTo>
                    <a:cubicBezTo>
                      <a:pt x="25" y="22"/>
                      <a:pt x="25" y="22"/>
                      <a:pt x="25" y="22"/>
                    </a:cubicBezTo>
                    <a:cubicBezTo>
                      <a:pt x="25" y="22"/>
                      <a:pt x="25" y="22"/>
                      <a:pt x="25" y="29"/>
                    </a:cubicBezTo>
                    <a:cubicBezTo>
                      <a:pt x="25" y="22"/>
                      <a:pt x="25" y="15"/>
                      <a:pt x="25" y="8"/>
                    </a:cubicBezTo>
                    <a:cubicBezTo>
                      <a:pt x="25" y="8"/>
                      <a:pt x="25" y="0"/>
                      <a:pt x="25"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4" name="Freeform 195"/>
              <p:cNvSpPr>
                <a:spLocks noChangeAspect="1" noEditPoints="1"/>
              </p:cNvSpPr>
              <p:nvPr/>
            </p:nvSpPr>
            <p:spPr bwMode="auto">
              <a:xfrm>
                <a:off x="2441" y="2227"/>
                <a:ext cx="39" cy="42"/>
              </a:xfrm>
              <a:custGeom>
                <a:avLst/>
                <a:gdLst>
                  <a:gd name="T0" fmla="*/ 0 w 325"/>
                  <a:gd name="T1" fmla="*/ 0 h 350"/>
                  <a:gd name="T2" fmla="*/ 0 w 325"/>
                  <a:gd name="T3" fmla="*/ 0 h 350"/>
                  <a:gd name="T4" fmla="*/ 0 w 325"/>
                  <a:gd name="T5" fmla="*/ 0 h 350"/>
                  <a:gd name="T6" fmla="*/ 0 w 325"/>
                  <a:gd name="T7" fmla="*/ 0 h 350"/>
                  <a:gd name="T8" fmla="*/ 0 w 325"/>
                  <a:gd name="T9" fmla="*/ 0 h 350"/>
                  <a:gd name="T10" fmla="*/ 0 w 325"/>
                  <a:gd name="T11" fmla="*/ 0 h 350"/>
                  <a:gd name="T12" fmla="*/ 0 w 325"/>
                  <a:gd name="T13" fmla="*/ 0 h 350"/>
                  <a:gd name="T14" fmla="*/ 0 w 325"/>
                  <a:gd name="T15" fmla="*/ 0 h 350"/>
                  <a:gd name="T16" fmla="*/ 0 w 325"/>
                  <a:gd name="T17" fmla="*/ 0 h 350"/>
                  <a:gd name="T18" fmla="*/ 0 w 325"/>
                  <a:gd name="T19" fmla="*/ 0 h 350"/>
                  <a:gd name="T20" fmla="*/ 0 w 325"/>
                  <a:gd name="T21" fmla="*/ 0 h 350"/>
                  <a:gd name="T22" fmla="*/ 0 w 325"/>
                  <a:gd name="T23" fmla="*/ 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5"/>
                  <a:gd name="T37" fmla="*/ 0 h 350"/>
                  <a:gd name="T38" fmla="*/ 325 w 325"/>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5" h="350">
                    <a:moveTo>
                      <a:pt x="283" y="307"/>
                    </a:moveTo>
                    <a:cubicBezTo>
                      <a:pt x="297" y="314"/>
                      <a:pt x="304" y="329"/>
                      <a:pt x="318" y="343"/>
                    </a:cubicBezTo>
                    <a:cubicBezTo>
                      <a:pt x="318" y="343"/>
                      <a:pt x="325" y="350"/>
                      <a:pt x="325" y="350"/>
                    </a:cubicBezTo>
                    <a:cubicBezTo>
                      <a:pt x="283" y="307"/>
                      <a:pt x="283" y="307"/>
                      <a:pt x="283" y="307"/>
                    </a:cubicBezTo>
                    <a:moveTo>
                      <a:pt x="8" y="7"/>
                    </a:moveTo>
                    <a:cubicBezTo>
                      <a:pt x="50" y="50"/>
                      <a:pt x="50" y="50"/>
                      <a:pt x="50" y="50"/>
                    </a:cubicBezTo>
                    <a:cubicBezTo>
                      <a:pt x="78" y="79"/>
                      <a:pt x="106" y="114"/>
                      <a:pt x="142" y="150"/>
                    </a:cubicBezTo>
                    <a:cubicBezTo>
                      <a:pt x="8" y="7"/>
                      <a:pt x="8" y="7"/>
                      <a:pt x="8" y="7"/>
                    </a:cubicBezTo>
                    <a:moveTo>
                      <a:pt x="0" y="0"/>
                    </a:moveTo>
                    <a:cubicBezTo>
                      <a:pt x="8" y="7"/>
                      <a:pt x="8" y="7"/>
                      <a:pt x="8" y="7"/>
                    </a:cubicBezTo>
                    <a:cubicBezTo>
                      <a:pt x="8" y="7"/>
                      <a:pt x="15" y="14"/>
                      <a:pt x="15" y="14"/>
                    </a:cubicBezTo>
                    <a:cubicBezTo>
                      <a:pt x="15" y="7"/>
                      <a:pt x="8" y="7"/>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5" name="Freeform 196"/>
              <p:cNvSpPr>
                <a:spLocks noChangeAspect="1" noEditPoints="1"/>
              </p:cNvSpPr>
              <p:nvPr/>
            </p:nvSpPr>
            <p:spPr bwMode="auto">
              <a:xfrm>
                <a:off x="2276" y="1766"/>
                <a:ext cx="6" cy="49"/>
              </a:xfrm>
              <a:custGeom>
                <a:avLst/>
                <a:gdLst>
                  <a:gd name="T0" fmla="*/ 0 w 50"/>
                  <a:gd name="T1" fmla="*/ 0 h 409"/>
                  <a:gd name="T2" fmla="*/ 0 w 50"/>
                  <a:gd name="T3" fmla="*/ 0 h 409"/>
                  <a:gd name="T4" fmla="*/ 0 w 50"/>
                  <a:gd name="T5" fmla="*/ 0 h 409"/>
                  <a:gd name="T6" fmla="*/ 0 w 50"/>
                  <a:gd name="T7" fmla="*/ 0 h 409"/>
                  <a:gd name="T8" fmla="*/ 0 w 50"/>
                  <a:gd name="T9" fmla="*/ 0 h 409"/>
                  <a:gd name="T10" fmla="*/ 0 w 50"/>
                  <a:gd name="T11" fmla="*/ 0 h 409"/>
                  <a:gd name="T12" fmla="*/ 0 w 50"/>
                  <a:gd name="T13" fmla="*/ 0 h 409"/>
                  <a:gd name="T14" fmla="*/ 0 w 50"/>
                  <a:gd name="T15" fmla="*/ 0 h 409"/>
                  <a:gd name="T16" fmla="*/ 0 w 50"/>
                  <a:gd name="T17" fmla="*/ 0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409"/>
                  <a:gd name="T29" fmla="*/ 50 w 50"/>
                  <a:gd name="T30" fmla="*/ 409 h 4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409">
                    <a:moveTo>
                      <a:pt x="7" y="374"/>
                    </a:moveTo>
                    <a:cubicBezTo>
                      <a:pt x="7" y="388"/>
                      <a:pt x="0" y="395"/>
                      <a:pt x="0" y="402"/>
                    </a:cubicBezTo>
                    <a:cubicBezTo>
                      <a:pt x="0" y="402"/>
                      <a:pt x="0" y="409"/>
                      <a:pt x="0" y="409"/>
                    </a:cubicBezTo>
                    <a:cubicBezTo>
                      <a:pt x="0" y="395"/>
                      <a:pt x="7" y="388"/>
                      <a:pt x="7" y="381"/>
                    </a:cubicBezTo>
                    <a:cubicBezTo>
                      <a:pt x="7" y="381"/>
                      <a:pt x="7" y="381"/>
                      <a:pt x="7" y="374"/>
                    </a:cubicBezTo>
                    <a:moveTo>
                      <a:pt x="50" y="0"/>
                    </a:moveTo>
                    <a:cubicBezTo>
                      <a:pt x="50" y="8"/>
                      <a:pt x="50" y="8"/>
                      <a:pt x="50" y="8"/>
                    </a:cubicBezTo>
                    <a:cubicBezTo>
                      <a:pt x="50" y="8"/>
                      <a:pt x="50" y="8"/>
                      <a:pt x="50" y="8"/>
                    </a:cubicBezTo>
                    <a:cubicBezTo>
                      <a:pt x="50" y="8"/>
                      <a:pt x="50" y="8"/>
                      <a:pt x="5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6" name="Freeform 197"/>
              <p:cNvSpPr>
                <a:spLocks noChangeAspect="1" noEditPoints="1"/>
              </p:cNvSpPr>
              <p:nvPr/>
            </p:nvSpPr>
            <p:spPr bwMode="auto">
              <a:xfrm>
                <a:off x="2439" y="2224"/>
                <a:ext cx="169" cy="158"/>
              </a:xfrm>
              <a:custGeom>
                <a:avLst/>
                <a:gdLst>
                  <a:gd name="T0" fmla="*/ 0 w 1408"/>
                  <a:gd name="T1" fmla="*/ 0 h 1317"/>
                  <a:gd name="T2" fmla="*/ 0 w 1408"/>
                  <a:gd name="T3" fmla="*/ 0 h 1317"/>
                  <a:gd name="T4" fmla="*/ 0 w 1408"/>
                  <a:gd name="T5" fmla="*/ 0 h 1317"/>
                  <a:gd name="T6" fmla="*/ 0 w 1408"/>
                  <a:gd name="T7" fmla="*/ 0 h 1317"/>
                  <a:gd name="T8" fmla="*/ 0 w 1408"/>
                  <a:gd name="T9" fmla="*/ 0 h 1317"/>
                  <a:gd name="T10" fmla="*/ 0 w 1408"/>
                  <a:gd name="T11" fmla="*/ 0 h 1317"/>
                  <a:gd name="T12" fmla="*/ 0 w 1408"/>
                  <a:gd name="T13" fmla="*/ 0 h 1317"/>
                  <a:gd name="T14" fmla="*/ 0 w 1408"/>
                  <a:gd name="T15" fmla="*/ 0 h 1317"/>
                  <a:gd name="T16" fmla="*/ 0 w 1408"/>
                  <a:gd name="T17" fmla="*/ 0 h 1317"/>
                  <a:gd name="T18" fmla="*/ 0 w 1408"/>
                  <a:gd name="T19" fmla="*/ 0 h 1317"/>
                  <a:gd name="T20" fmla="*/ 0 w 1408"/>
                  <a:gd name="T21" fmla="*/ 0 h 1317"/>
                  <a:gd name="T22" fmla="*/ 0 w 1408"/>
                  <a:gd name="T23" fmla="*/ 0 h 1317"/>
                  <a:gd name="T24" fmla="*/ 0 w 1408"/>
                  <a:gd name="T25" fmla="*/ 0 h 1317"/>
                  <a:gd name="T26" fmla="*/ 0 w 1408"/>
                  <a:gd name="T27" fmla="*/ 0 h 1317"/>
                  <a:gd name="T28" fmla="*/ 0 w 1408"/>
                  <a:gd name="T29" fmla="*/ 0 h 1317"/>
                  <a:gd name="T30" fmla="*/ 0 w 1408"/>
                  <a:gd name="T31" fmla="*/ 0 h 1317"/>
                  <a:gd name="T32" fmla="*/ 0 w 1408"/>
                  <a:gd name="T33" fmla="*/ 0 h 1317"/>
                  <a:gd name="T34" fmla="*/ 0 w 1408"/>
                  <a:gd name="T35" fmla="*/ 0 h 1317"/>
                  <a:gd name="T36" fmla="*/ 0 w 1408"/>
                  <a:gd name="T37" fmla="*/ 0 h 1317"/>
                  <a:gd name="T38" fmla="*/ 0 w 1408"/>
                  <a:gd name="T39" fmla="*/ 0 h 1317"/>
                  <a:gd name="T40" fmla="*/ 0 w 1408"/>
                  <a:gd name="T41" fmla="*/ 0 h 1317"/>
                  <a:gd name="T42" fmla="*/ 0 w 1408"/>
                  <a:gd name="T43" fmla="*/ 0 h 1317"/>
                  <a:gd name="T44" fmla="*/ 0 w 1408"/>
                  <a:gd name="T45" fmla="*/ 0 h 1317"/>
                  <a:gd name="T46" fmla="*/ 0 w 1408"/>
                  <a:gd name="T47" fmla="*/ 0 h 1317"/>
                  <a:gd name="T48" fmla="*/ 0 w 1408"/>
                  <a:gd name="T49" fmla="*/ 0 h 1317"/>
                  <a:gd name="T50" fmla="*/ 0 w 1408"/>
                  <a:gd name="T51" fmla="*/ 0 h 1317"/>
                  <a:gd name="T52" fmla="*/ 0 w 1408"/>
                  <a:gd name="T53" fmla="*/ 0 h 1317"/>
                  <a:gd name="T54" fmla="*/ 0 w 1408"/>
                  <a:gd name="T55" fmla="*/ 0 h 1317"/>
                  <a:gd name="T56" fmla="*/ 0 w 1408"/>
                  <a:gd name="T57" fmla="*/ 0 h 1317"/>
                  <a:gd name="T58" fmla="*/ 0 w 1408"/>
                  <a:gd name="T59" fmla="*/ 0 h 1317"/>
                  <a:gd name="T60" fmla="*/ 0 w 1408"/>
                  <a:gd name="T61" fmla="*/ 0 h 1317"/>
                  <a:gd name="T62" fmla="*/ 0 w 1408"/>
                  <a:gd name="T63" fmla="*/ 0 h 1317"/>
                  <a:gd name="T64" fmla="*/ 0 w 1408"/>
                  <a:gd name="T65" fmla="*/ 0 h 1317"/>
                  <a:gd name="T66" fmla="*/ 0 w 1408"/>
                  <a:gd name="T67" fmla="*/ 0 h 1317"/>
                  <a:gd name="T68" fmla="*/ 0 w 1408"/>
                  <a:gd name="T69" fmla="*/ 0 h 1317"/>
                  <a:gd name="T70" fmla="*/ 0 w 1408"/>
                  <a:gd name="T71" fmla="*/ 0 h 1317"/>
                  <a:gd name="T72" fmla="*/ 0 w 1408"/>
                  <a:gd name="T73" fmla="*/ 0 h 1317"/>
                  <a:gd name="T74" fmla="*/ 0 w 1408"/>
                  <a:gd name="T75" fmla="*/ 0 h 13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08"/>
                  <a:gd name="T115" fmla="*/ 0 h 1317"/>
                  <a:gd name="T116" fmla="*/ 1408 w 1408"/>
                  <a:gd name="T117" fmla="*/ 1317 h 13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08" h="1317">
                    <a:moveTo>
                      <a:pt x="1366" y="1282"/>
                    </a:moveTo>
                    <a:cubicBezTo>
                      <a:pt x="1380" y="1289"/>
                      <a:pt x="1394" y="1303"/>
                      <a:pt x="1408" y="1317"/>
                    </a:cubicBezTo>
                    <a:cubicBezTo>
                      <a:pt x="1366" y="1282"/>
                      <a:pt x="1366" y="1282"/>
                      <a:pt x="1366" y="1282"/>
                    </a:cubicBezTo>
                    <a:moveTo>
                      <a:pt x="1090" y="1056"/>
                    </a:moveTo>
                    <a:cubicBezTo>
                      <a:pt x="1132" y="1091"/>
                      <a:pt x="1132" y="1091"/>
                      <a:pt x="1132" y="1091"/>
                    </a:cubicBezTo>
                    <a:cubicBezTo>
                      <a:pt x="1160" y="1113"/>
                      <a:pt x="1196" y="1141"/>
                      <a:pt x="1224" y="1169"/>
                    </a:cubicBezTo>
                    <a:cubicBezTo>
                      <a:pt x="1125" y="1084"/>
                      <a:pt x="1125" y="1084"/>
                      <a:pt x="1125" y="1084"/>
                    </a:cubicBezTo>
                    <a:cubicBezTo>
                      <a:pt x="1118" y="1077"/>
                      <a:pt x="1104" y="1063"/>
                      <a:pt x="1090" y="1056"/>
                    </a:cubicBezTo>
                    <a:moveTo>
                      <a:pt x="998" y="979"/>
                    </a:moveTo>
                    <a:cubicBezTo>
                      <a:pt x="1083" y="1049"/>
                      <a:pt x="1083" y="1049"/>
                      <a:pt x="1083" y="1049"/>
                    </a:cubicBezTo>
                    <a:cubicBezTo>
                      <a:pt x="1125" y="1084"/>
                      <a:pt x="1125" y="1084"/>
                      <a:pt x="1125" y="1084"/>
                    </a:cubicBezTo>
                    <a:cubicBezTo>
                      <a:pt x="1139" y="1099"/>
                      <a:pt x="1153" y="1106"/>
                      <a:pt x="1168" y="1120"/>
                    </a:cubicBezTo>
                    <a:cubicBezTo>
                      <a:pt x="1111" y="1070"/>
                      <a:pt x="1054" y="1021"/>
                      <a:pt x="998" y="979"/>
                    </a:cubicBezTo>
                    <a:moveTo>
                      <a:pt x="722" y="725"/>
                    </a:moveTo>
                    <a:cubicBezTo>
                      <a:pt x="778" y="782"/>
                      <a:pt x="835" y="831"/>
                      <a:pt x="884" y="873"/>
                    </a:cubicBezTo>
                    <a:cubicBezTo>
                      <a:pt x="884" y="873"/>
                      <a:pt x="884" y="873"/>
                      <a:pt x="884" y="873"/>
                    </a:cubicBezTo>
                    <a:cubicBezTo>
                      <a:pt x="722" y="725"/>
                      <a:pt x="722" y="725"/>
                      <a:pt x="722" y="725"/>
                    </a:cubicBezTo>
                    <a:moveTo>
                      <a:pt x="552" y="570"/>
                    </a:moveTo>
                    <a:cubicBezTo>
                      <a:pt x="601" y="620"/>
                      <a:pt x="601" y="620"/>
                      <a:pt x="601" y="620"/>
                    </a:cubicBezTo>
                    <a:cubicBezTo>
                      <a:pt x="601" y="620"/>
                      <a:pt x="608" y="627"/>
                      <a:pt x="616" y="634"/>
                    </a:cubicBezTo>
                    <a:cubicBezTo>
                      <a:pt x="594" y="613"/>
                      <a:pt x="573" y="592"/>
                      <a:pt x="552" y="570"/>
                    </a:cubicBezTo>
                    <a:moveTo>
                      <a:pt x="0" y="0"/>
                    </a:moveTo>
                    <a:cubicBezTo>
                      <a:pt x="28" y="35"/>
                      <a:pt x="28" y="35"/>
                      <a:pt x="28" y="35"/>
                    </a:cubicBezTo>
                    <a:cubicBezTo>
                      <a:pt x="163" y="176"/>
                      <a:pt x="163" y="176"/>
                      <a:pt x="163" y="176"/>
                    </a:cubicBezTo>
                    <a:cubicBezTo>
                      <a:pt x="198" y="218"/>
                      <a:pt x="198" y="218"/>
                      <a:pt x="198" y="218"/>
                    </a:cubicBezTo>
                    <a:cubicBezTo>
                      <a:pt x="219" y="240"/>
                      <a:pt x="219" y="240"/>
                      <a:pt x="219" y="240"/>
                    </a:cubicBezTo>
                    <a:cubicBezTo>
                      <a:pt x="219" y="247"/>
                      <a:pt x="226" y="247"/>
                      <a:pt x="226" y="254"/>
                    </a:cubicBezTo>
                    <a:cubicBezTo>
                      <a:pt x="262" y="282"/>
                      <a:pt x="262" y="282"/>
                      <a:pt x="262" y="282"/>
                    </a:cubicBezTo>
                    <a:cubicBezTo>
                      <a:pt x="304" y="331"/>
                      <a:pt x="304" y="331"/>
                      <a:pt x="304" y="331"/>
                    </a:cubicBezTo>
                    <a:cubicBezTo>
                      <a:pt x="347" y="373"/>
                      <a:pt x="347" y="373"/>
                      <a:pt x="347" y="373"/>
                    </a:cubicBezTo>
                    <a:cubicBezTo>
                      <a:pt x="354" y="373"/>
                      <a:pt x="354" y="380"/>
                      <a:pt x="354" y="380"/>
                    </a:cubicBezTo>
                    <a:cubicBezTo>
                      <a:pt x="332" y="352"/>
                      <a:pt x="332" y="352"/>
                      <a:pt x="332" y="352"/>
                    </a:cubicBezTo>
                    <a:cubicBezTo>
                      <a:pt x="332" y="352"/>
                      <a:pt x="332" y="352"/>
                      <a:pt x="325" y="352"/>
                    </a:cubicBezTo>
                    <a:cubicBezTo>
                      <a:pt x="318" y="338"/>
                      <a:pt x="304" y="324"/>
                      <a:pt x="290" y="310"/>
                    </a:cubicBezTo>
                    <a:cubicBezTo>
                      <a:pt x="219" y="232"/>
                      <a:pt x="134" y="148"/>
                      <a:pt x="56" y="64"/>
                    </a:cubicBezTo>
                    <a:cubicBezTo>
                      <a:pt x="49" y="56"/>
                      <a:pt x="42" y="49"/>
                      <a:pt x="35" y="42"/>
                    </a:cubicBezTo>
                    <a:cubicBezTo>
                      <a:pt x="35" y="42"/>
                      <a:pt x="28" y="35"/>
                      <a:pt x="28" y="35"/>
                    </a:cubicBezTo>
                    <a:cubicBezTo>
                      <a:pt x="21" y="21"/>
                      <a:pt x="7" y="14"/>
                      <a:pt x="0"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7" name="Freeform 198"/>
              <p:cNvSpPr>
                <a:spLocks noChangeAspect="1" noEditPoints="1"/>
              </p:cNvSpPr>
              <p:nvPr/>
            </p:nvSpPr>
            <p:spPr bwMode="auto">
              <a:xfrm>
                <a:off x="2284" y="1716"/>
                <a:ext cx="13" cy="43"/>
              </a:xfrm>
              <a:custGeom>
                <a:avLst/>
                <a:gdLst>
                  <a:gd name="T0" fmla="*/ 0 w 108"/>
                  <a:gd name="T1" fmla="*/ 0 h 358"/>
                  <a:gd name="T2" fmla="*/ 0 w 108"/>
                  <a:gd name="T3" fmla="*/ 0 h 358"/>
                  <a:gd name="T4" fmla="*/ 0 w 108"/>
                  <a:gd name="T5" fmla="*/ 0 h 358"/>
                  <a:gd name="T6" fmla="*/ 0 w 108"/>
                  <a:gd name="T7" fmla="*/ 0 h 358"/>
                  <a:gd name="T8" fmla="*/ 0 w 108"/>
                  <a:gd name="T9" fmla="*/ 0 h 358"/>
                  <a:gd name="T10" fmla="*/ 0 w 108"/>
                  <a:gd name="T11" fmla="*/ 0 h 358"/>
                  <a:gd name="T12" fmla="*/ 0 w 108"/>
                  <a:gd name="T13" fmla="*/ 0 h 358"/>
                  <a:gd name="T14" fmla="*/ 0 w 108"/>
                  <a:gd name="T15" fmla="*/ 0 h 358"/>
                  <a:gd name="T16" fmla="*/ 0 w 108"/>
                  <a:gd name="T17" fmla="*/ 0 h 358"/>
                  <a:gd name="T18" fmla="*/ 0 w 108"/>
                  <a:gd name="T19" fmla="*/ 0 h 358"/>
                  <a:gd name="T20" fmla="*/ 0 w 108"/>
                  <a:gd name="T21" fmla="*/ 0 h 358"/>
                  <a:gd name="T22" fmla="*/ 0 w 108"/>
                  <a:gd name="T23" fmla="*/ 0 h 358"/>
                  <a:gd name="T24" fmla="*/ 0 w 108"/>
                  <a:gd name="T25" fmla="*/ 0 h 358"/>
                  <a:gd name="T26" fmla="*/ 0 w 108"/>
                  <a:gd name="T27" fmla="*/ 0 h 3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8"/>
                  <a:gd name="T43" fmla="*/ 0 h 358"/>
                  <a:gd name="T44" fmla="*/ 108 w 108"/>
                  <a:gd name="T45" fmla="*/ 358 h 3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8" h="358">
                    <a:moveTo>
                      <a:pt x="15" y="295"/>
                    </a:moveTo>
                    <a:cubicBezTo>
                      <a:pt x="15" y="302"/>
                      <a:pt x="7" y="316"/>
                      <a:pt x="7" y="330"/>
                    </a:cubicBezTo>
                    <a:cubicBezTo>
                      <a:pt x="7" y="337"/>
                      <a:pt x="0" y="351"/>
                      <a:pt x="0" y="358"/>
                    </a:cubicBezTo>
                    <a:cubicBezTo>
                      <a:pt x="0" y="358"/>
                      <a:pt x="0" y="351"/>
                      <a:pt x="0" y="351"/>
                    </a:cubicBezTo>
                    <a:cubicBezTo>
                      <a:pt x="7" y="330"/>
                      <a:pt x="15" y="316"/>
                      <a:pt x="15" y="295"/>
                    </a:cubicBezTo>
                    <a:moveTo>
                      <a:pt x="72" y="98"/>
                    </a:moveTo>
                    <a:cubicBezTo>
                      <a:pt x="58" y="140"/>
                      <a:pt x="43" y="190"/>
                      <a:pt x="29" y="232"/>
                    </a:cubicBezTo>
                    <a:cubicBezTo>
                      <a:pt x="36" y="204"/>
                      <a:pt x="36" y="204"/>
                      <a:pt x="36" y="204"/>
                    </a:cubicBezTo>
                    <a:cubicBezTo>
                      <a:pt x="51" y="175"/>
                      <a:pt x="58" y="147"/>
                      <a:pt x="65" y="119"/>
                    </a:cubicBezTo>
                    <a:cubicBezTo>
                      <a:pt x="72" y="98"/>
                      <a:pt x="72" y="98"/>
                      <a:pt x="72" y="98"/>
                    </a:cubicBezTo>
                    <a:moveTo>
                      <a:pt x="108" y="0"/>
                    </a:moveTo>
                    <a:cubicBezTo>
                      <a:pt x="101" y="14"/>
                      <a:pt x="101" y="21"/>
                      <a:pt x="94" y="35"/>
                    </a:cubicBezTo>
                    <a:cubicBezTo>
                      <a:pt x="94" y="35"/>
                      <a:pt x="94" y="42"/>
                      <a:pt x="94" y="42"/>
                    </a:cubicBezTo>
                    <a:cubicBezTo>
                      <a:pt x="94" y="28"/>
                      <a:pt x="101" y="14"/>
                      <a:pt x="10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8" name="Freeform 199"/>
              <p:cNvSpPr>
                <a:spLocks noChangeAspect="1" noEditPoints="1"/>
              </p:cNvSpPr>
              <p:nvPr/>
            </p:nvSpPr>
            <p:spPr bwMode="auto">
              <a:xfrm>
                <a:off x="2563" y="2345"/>
                <a:ext cx="240" cy="171"/>
              </a:xfrm>
              <a:custGeom>
                <a:avLst/>
                <a:gdLst>
                  <a:gd name="T0" fmla="*/ 0 w 2000"/>
                  <a:gd name="T1" fmla="*/ 0 h 1425"/>
                  <a:gd name="T2" fmla="*/ 0 w 2000"/>
                  <a:gd name="T3" fmla="*/ 0 h 1425"/>
                  <a:gd name="T4" fmla="*/ 0 w 2000"/>
                  <a:gd name="T5" fmla="*/ 0 h 1425"/>
                  <a:gd name="T6" fmla="*/ 0 w 2000"/>
                  <a:gd name="T7" fmla="*/ 0 h 1425"/>
                  <a:gd name="T8" fmla="*/ 0 w 2000"/>
                  <a:gd name="T9" fmla="*/ 0 h 1425"/>
                  <a:gd name="T10" fmla="*/ 0 w 2000"/>
                  <a:gd name="T11" fmla="*/ 0 h 1425"/>
                  <a:gd name="T12" fmla="*/ 0 w 2000"/>
                  <a:gd name="T13" fmla="*/ 0 h 1425"/>
                  <a:gd name="T14" fmla="*/ 0 w 2000"/>
                  <a:gd name="T15" fmla="*/ 0 h 1425"/>
                  <a:gd name="T16" fmla="*/ 0 w 2000"/>
                  <a:gd name="T17" fmla="*/ 0 h 1425"/>
                  <a:gd name="T18" fmla="*/ 0 w 2000"/>
                  <a:gd name="T19" fmla="*/ 0 h 1425"/>
                  <a:gd name="T20" fmla="*/ 0 w 2000"/>
                  <a:gd name="T21" fmla="*/ 0 h 1425"/>
                  <a:gd name="T22" fmla="*/ 0 w 2000"/>
                  <a:gd name="T23" fmla="*/ 0 h 1425"/>
                  <a:gd name="T24" fmla="*/ 0 w 2000"/>
                  <a:gd name="T25" fmla="*/ 0 h 1425"/>
                  <a:gd name="T26" fmla="*/ 0 w 2000"/>
                  <a:gd name="T27" fmla="*/ 0 h 1425"/>
                  <a:gd name="T28" fmla="*/ 0 w 2000"/>
                  <a:gd name="T29" fmla="*/ 0 h 1425"/>
                  <a:gd name="T30" fmla="*/ 0 w 2000"/>
                  <a:gd name="T31" fmla="*/ 0 h 1425"/>
                  <a:gd name="T32" fmla="*/ 0 w 2000"/>
                  <a:gd name="T33" fmla="*/ 0 h 1425"/>
                  <a:gd name="T34" fmla="*/ 0 w 2000"/>
                  <a:gd name="T35" fmla="*/ 0 h 1425"/>
                  <a:gd name="T36" fmla="*/ 0 w 2000"/>
                  <a:gd name="T37" fmla="*/ 0 h 1425"/>
                  <a:gd name="T38" fmla="*/ 0 w 2000"/>
                  <a:gd name="T39" fmla="*/ 0 h 1425"/>
                  <a:gd name="T40" fmla="*/ 0 w 2000"/>
                  <a:gd name="T41" fmla="*/ 0 h 1425"/>
                  <a:gd name="T42" fmla="*/ 0 w 2000"/>
                  <a:gd name="T43" fmla="*/ 0 h 1425"/>
                  <a:gd name="T44" fmla="*/ 0 w 2000"/>
                  <a:gd name="T45" fmla="*/ 0 h 1425"/>
                  <a:gd name="T46" fmla="*/ 0 w 2000"/>
                  <a:gd name="T47" fmla="*/ 0 h 1425"/>
                  <a:gd name="T48" fmla="*/ 0 w 2000"/>
                  <a:gd name="T49" fmla="*/ 0 h 14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00"/>
                  <a:gd name="T76" fmla="*/ 0 h 1425"/>
                  <a:gd name="T77" fmla="*/ 2000 w 2000"/>
                  <a:gd name="T78" fmla="*/ 1425 h 14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00" h="1425">
                    <a:moveTo>
                      <a:pt x="2000" y="1425"/>
                    </a:moveTo>
                    <a:cubicBezTo>
                      <a:pt x="2000" y="1425"/>
                      <a:pt x="2000" y="1425"/>
                      <a:pt x="2000" y="1425"/>
                    </a:cubicBezTo>
                    <a:cubicBezTo>
                      <a:pt x="2000" y="1425"/>
                      <a:pt x="2000" y="1425"/>
                      <a:pt x="2000" y="1425"/>
                    </a:cubicBezTo>
                    <a:cubicBezTo>
                      <a:pt x="2000" y="1425"/>
                      <a:pt x="2000" y="1425"/>
                      <a:pt x="2000" y="1425"/>
                    </a:cubicBezTo>
                    <a:moveTo>
                      <a:pt x="1449" y="1085"/>
                    </a:moveTo>
                    <a:cubicBezTo>
                      <a:pt x="1449" y="1085"/>
                      <a:pt x="1449" y="1085"/>
                      <a:pt x="1449" y="1085"/>
                    </a:cubicBezTo>
                    <a:cubicBezTo>
                      <a:pt x="1456" y="1092"/>
                      <a:pt x="1456" y="1092"/>
                      <a:pt x="1456" y="1092"/>
                    </a:cubicBezTo>
                    <a:cubicBezTo>
                      <a:pt x="1470" y="1099"/>
                      <a:pt x="1477" y="1099"/>
                      <a:pt x="1484" y="1106"/>
                    </a:cubicBezTo>
                    <a:cubicBezTo>
                      <a:pt x="1477" y="1099"/>
                      <a:pt x="1463" y="1092"/>
                      <a:pt x="1449" y="1085"/>
                    </a:cubicBezTo>
                    <a:cubicBezTo>
                      <a:pt x="1449" y="1085"/>
                      <a:pt x="1449" y="1085"/>
                      <a:pt x="1449" y="1085"/>
                    </a:cubicBezTo>
                    <a:cubicBezTo>
                      <a:pt x="1449" y="1085"/>
                      <a:pt x="1449" y="1085"/>
                      <a:pt x="1449" y="1085"/>
                    </a:cubicBezTo>
                    <a:moveTo>
                      <a:pt x="92" y="78"/>
                    </a:moveTo>
                    <a:cubicBezTo>
                      <a:pt x="191" y="164"/>
                      <a:pt x="191" y="164"/>
                      <a:pt x="191" y="164"/>
                    </a:cubicBezTo>
                    <a:cubicBezTo>
                      <a:pt x="240" y="199"/>
                      <a:pt x="240" y="199"/>
                      <a:pt x="240" y="199"/>
                    </a:cubicBezTo>
                    <a:cubicBezTo>
                      <a:pt x="247" y="206"/>
                      <a:pt x="255" y="213"/>
                      <a:pt x="262" y="220"/>
                    </a:cubicBezTo>
                    <a:cubicBezTo>
                      <a:pt x="332" y="277"/>
                      <a:pt x="332" y="277"/>
                      <a:pt x="332" y="277"/>
                    </a:cubicBezTo>
                    <a:cubicBezTo>
                      <a:pt x="375" y="312"/>
                      <a:pt x="375" y="312"/>
                      <a:pt x="375" y="312"/>
                    </a:cubicBezTo>
                    <a:cubicBezTo>
                      <a:pt x="219" y="185"/>
                      <a:pt x="219" y="185"/>
                      <a:pt x="219" y="185"/>
                    </a:cubicBezTo>
                    <a:cubicBezTo>
                      <a:pt x="191" y="164"/>
                      <a:pt x="163" y="135"/>
                      <a:pt x="134" y="114"/>
                    </a:cubicBezTo>
                    <a:cubicBezTo>
                      <a:pt x="120" y="100"/>
                      <a:pt x="106" y="93"/>
                      <a:pt x="92" y="78"/>
                    </a:cubicBezTo>
                    <a:moveTo>
                      <a:pt x="0" y="0"/>
                    </a:moveTo>
                    <a:cubicBezTo>
                      <a:pt x="21" y="15"/>
                      <a:pt x="35" y="29"/>
                      <a:pt x="57" y="50"/>
                    </a:cubicBezTo>
                    <a:cubicBezTo>
                      <a:pt x="71" y="57"/>
                      <a:pt x="85" y="71"/>
                      <a:pt x="92" y="78"/>
                    </a:cubicBezTo>
                    <a:cubicBezTo>
                      <a:pt x="50" y="43"/>
                      <a:pt x="50" y="43"/>
                      <a:pt x="50" y="43"/>
                    </a:cubicBezTo>
                    <a:cubicBezTo>
                      <a:pt x="0" y="0"/>
                      <a:pt x="0" y="0"/>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89" name="Freeform 200"/>
              <p:cNvSpPr>
                <a:spLocks noChangeAspect="1" noEditPoints="1"/>
              </p:cNvSpPr>
              <p:nvPr/>
            </p:nvSpPr>
            <p:spPr bwMode="auto">
              <a:xfrm>
                <a:off x="2295" y="1653"/>
                <a:ext cx="475" cy="67"/>
              </a:xfrm>
              <a:custGeom>
                <a:avLst/>
                <a:gdLst>
                  <a:gd name="T0" fmla="*/ 0 w 3958"/>
                  <a:gd name="T1" fmla="*/ 0 h 558"/>
                  <a:gd name="T2" fmla="*/ 0 w 3958"/>
                  <a:gd name="T3" fmla="*/ 0 h 558"/>
                  <a:gd name="T4" fmla="*/ 0 w 3958"/>
                  <a:gd name="T5" fmla="*/ 0 h 558"/>
                  <a:gd name="T6" fmla="*/ 0 w 3958"/>
                  <a:gd name="T7" fmla="*/ 0 h 558"/>
                  <a:gd name="T8" fmla="*/ 0 w 3958"/>
                  <a:gd name="T9" fmla="*/ 0 h 558"/>
                  <a:gd name="T10" fmla="*/ 0 w 3958"/>
                  <a:gd name="T11" fmla="*/ 0 h 558"/>
                  <a:gd name="T12" fmla="*/ 0 w 3958"/>
                  <a:gd name="T13" fmla="*/ 0 h 558"/>
                  <a:gd name="T14" fmla="*/ 0 w 3958"/>
                  <a:gd name="T15" fmla="*/ 0 h 558"/>
                  <a:gd name="T16" fmla="*/ 0 w 3958"/>
                  <a:gd name="T17" fmla="*/ 0 h 558"/>
                  <a:gd name="T18" fmla="*/ 0 w 3958"/>
                  <a:gd name="T19" fmla="*/ 0 h 558"/>
                  <a:gd name="T20" fmla="*/ 0 w 3958"/>
                  <a:gd name="T21" fmla="*/ 0 h 558"/>
                  <a:gd name="T22" fmla="*/ 0 w 3958"/>
                  <a:gd name="T23" fmla="*/ 0 h 558"/>
                  <a:gd name="T24" fmla="*/ 0 w 3958"/>
                  <a:gd name="T25" fmla="*/ 0 h 558"/>
                  <a:gd name="T26" fmla="*/ 0 w 3958"/>
                  <a:gd name="T27" fmla="*/ 0 h 558"/>
                  <a:gd name="T28" fmla="*/ 0 w 3958"/>
                  <a:gd name="T29" fmla="*/ 0 h 558"/>
                  <a:gd name="T30" fmla="*/ 0 w 3958"/>
                  <a:gd name="T31" fmla="*/ 0 h 558"/>
                  <a:gd name="T32" fmla="*/ 0 w 3958"/>
                  <a:gd name="T33" fmla="*/ 0 h 558"/>
                  <a:gd name="T34" fmla="*/ 0 w 3958"/>
                  <a:gd name="T35" fmla="*/ 0 h 558"/>
                  <a:gd name="T36" fmla="*/ 0 w 3958"/>
                  <a:gd name="T37" fmla="*/ 0 h 558"/>
                  <a:gd name="T38" fmla="*/ 0 w 3958"/>
                  <a:gd name="T39" fmla="*/ 0 h 558"/>
                  <a:gd name="T40" fmla="*/ 0 w 3958"/>
                  <a:gd name="T41" fmla="*/ 0 h 55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58"/>
                  <a:gd name="T64" fmla="*/ 0 h 558"/>
                  <a:gd name="T65" fmla="*/ 3958 w 3958"/>
                  <a:gd name="T66" fmla="*/ 558 h 55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58" h="558">
                    <a:moveTo>
                      <a:pt x="42" y="458"/>
                    </a:moveTo>
                    <a:cubicBezTo>
                      <a:pt x="42" y="458"/>
                      <a:pt x="42" y="458"/>
                      <a:pt x="42" y="458"/>
                    </a:cubicBezTo>
                    <a:cubicBezTo>
                      <a:pt x="42" y="458"/>
                      <a:pt x="42" y="458"/>
                      <a:pt x="42" y="458"/>
                    </a:cubicBezTo>
                    <a:cubicBezTo>
                      <a:pt x="28" y="479"/>
                      <a:pt x="14" y="515"/>
                      <a:pt x="7" y="544"/>
                    </a:cubicBezTo>
                    <a:cubicBezTo>
                      <a:pt x="7" y="544"/>
                      <a:pt x="0" y="551"/>
                      <a:pt x="0" y="558"/>
                    </a:cubicBezTo>
                    <a:cubicBezTo>
                      <a:pt x="7" y="544"/>
                      <a:pt x="7" y="537"/>
                      <a:pt x="14" y="522"/>
                    </a:cubicBezTo>
                    <a:cubicBezTo>
                      <a:pt x="14" y="522"/>
                      <a:pt x="14" y="515"/>
                      <a:pt x="14" y="515"/>
                    </a:cubicBezTo>
                    <a:cubicBezTo>
                      <a:pt x="21" y="501"/>
                      <a:pt x="28" y="479"/>
                      <a:pt x="42" y="458"/>
                    </a:cubicBezTo>
                    <a:moveTo>
                      <a:pt x="3831" y="386"/>
                    </a:moveTo>
                    <a:cubicBezTo>
                      <a:pt x="3809" y="379"/>
                      <a:pt x="3788" y="372"/>
                      <a:pt x="3767" y="365"/>
                    </a:cubicBezTo>
                    <a:cubicBezTo>
                      <a:pt x="3342" y="186"/>
                      <a:pt x="2953" y="71"/>
                      <a:pt x="2627" y="0"/>
                    </a:cubicBezTo>
                    <a:cubicBezTo>
                      <a:pt x="2882" y="57"/>
                      <a:pt x="3165" y="136"/>
                      <a:pt x="3484" y="250"/>
                    </a:cubicBezTo>
                    <a:cubicBezTo>
                      <a:pt x="3576" y="286"/>
                      <a:pt x="3675" y="322"/>
                      <a:pt x="3767" y="365"/>
                    </a:cubicBezTo>
                    <a:cubicBezTo>
                      <a:pt x="3788" y="372"/>
                      <a:pt x="3809" y="379"/>
                      <a:pt x="3831" y="386"/>
                    </a:cubicBezTo>
                    <a:moveTo>
                      <a:pt x="3923" y="422"/>
                    </a:moveTo>
                    <a:cubicBezTo>
                      <a:pt x="3909" y="415"/>
                      <a:pt x="3894" y="415"/>
                      <a:pt x="3887" y="408"/>
                    </a:cubicBezTo>
                    <a:cubicBezTo>
                      <a:pt x="3894" y="415"/>
                      <a:pt x="3909" y="415"/>
                      <a:pt x="3923" y="422"/>
                    </a:cubicBezTo>
                    <a:moveTo>
                      <a:pt x="3958" y="436"/>
                    </a:moveTo>
                    <a:cubicBezTo>
                      <a:pt x="3958" y="436"/>
                      <a:pt x="3958" y="436"/>
                      <a:pt x="3958" y="436"/>
                    </a:cubicBezTo>
                    <a:cubicBezTo>
                      <a:pt x="3951" y="436"/>
                      <a:pt x="3951" y="436"/>
                      <a:pt x="3944" y="429"/>
                    </a:cubicBezTo>
                    <a:cubicBezTo>
                      <a:pt x="3951" y="436"/>
                      <a:pt x="3951" y="436"/>
                      <a:pt x="3958" y="436"/>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0" name="Freeform 201"/>
              <p:cNvSpPr>
                <a:spLocks noChangeAspect="1" noEditPoints="1"/>
              </p:cNvSpPr>
              <p:nvPr/>
            </p:nvSpPr>
            <p:spPr bwMode="auto">
              <a:xfrm>
                <a:off x="2852" y="2544"/>
                <a:ext cx="78" cy="39"/>
              </a:xfrm>
              <a:custGeom>
                <a:avLst/>
                <a:gdLst>
                  <a:gd name="T0" fmla="*/ 0 w 650"/>
                  <a:gd name="T1" fmla="*/ 0 h 325"/>
                  <a:gd name="T2" fmla="*/ 0 w 650"/>
                  <a:gd name="T3" fmla="*/ 0 h 325"/>
                  <a:gd name="T4" fmla="*/ 0 w 650"/>
                  <a:gd name="T5" fmla="*/ 0 h 325"/>
                  <a:gd name="T6" fmla="*/ 0 w 650"/>
                  <a:gd name="T7" fmla="*/ 0 h 325"/>
                  <a:gd name="T8" fmla="*/ 0 w 650"/>
                  <a:gd name="T9" fmla="*/ 0 h 325"/>
                  <a:gd name="T10" fmla="*/ 0 w 650"/>
                  <a:gd name="T11" fmla="*/ 0 h 325"/>
                  <a:gd name="T12" fmla="*/ 0 w 650"/>
                  <a:gd name="T13" fmla="*/ 0 h 325"/>
                  <a:gd name="T14" fmla="*/ 0 w 650"/>
                  <a:gd name="T15" fmla="*/ 0 h 325"/>
                  <a:gd name="T16" fmla="*/ 0 60000 65536"/>
                  <a:gd name="T17" fmla="*/ 0 60000 65536"/>
                  <a:gd name="T18" fmla="*/ 0 60000 65536"/>
                  <a:gd name="T19" fmla="*/ 0 60000 65536"/>
                  <a:gd name="T20" fmla="*/ 0 60000 65536"/>
                  <a:gd name="T21" fmla="*/ 0 60000 65536"/>
                  <a:gd name="T22" fmla="*/ 0 60000 65536"/>
                  <a:gd name="T23" fmla="*/ 0 60000 65536"/>
                  <a:gd name="T24" fmla="*/ 0 w 650"/>
                  <a:gd name="T25" fmla="*/ 0 h 325"/>
                  <a:gd name="T26" fmla="*/ 650 w 650"/>
                  <a:gd name="T27" fmla="*/ 325 h 3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0" h="325">
                    <a:moveTo>
                      <a:pt x="150" y="78"/>
                    </a:moveTo>
                    <a:cubicBezTo>
                      <a:pt x="108" y="56"/>
                      <a:pt x="50" y="28"/>
                      <a:pt x="0" y="0"/>
                    </a:cubicBezTo>
                    <a:cubicBezTo>
                      <a:pt x="43" y="21"/>
                      <a:pt x="86" y="42"/>
                      <a:pt x="122" y="63"/>
                    </a:cubicBezTo>
                    <a:cubicBezTo>
                      <a:pt x="136" y="70"/>
                      <a:pt x="143" y="78"/>
                      <a:pt x="150" y="78"/>
                    </a:cubicBezTo>
                    <a:moveTo>
                      <a:pt x="650" y="325"/>
                    </a:moveTo>
                    <a:cubicBezTo>
                      <a:pt x="643" y="325"/>
                      <a:pt x="636" y="318"/>
                      <a:pt x="629" y="318"/>
                    </a:cubicBezTo>
                    <a:cubicBezTo>
                      <a:pt x="636" y="318"/>
                      <a:pt x="643" y="325"/>
                      <a:pt x="650" y="325"/>
                    </a:cubicBezTo>
                    <a:cubicBezTo>
                      <a:pt x="650" y="325"/>
                      <a:pt x="650" y="325"/>
                      <a:pt x="650" y="325"/>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1" name="Freeform 202"/>
              <p:cNvSpPr>
                <a:spLocks noChangeAspect="1" noEditPoints="1"/>
              </p:cNvSpPr>
              <p:nvPr/>
            </p:nvSpPr>
            <p:spPr bwMode="auto">
              <a:xfrm>
                <a:off x="3046" y="2632"/>
                <a:ext cx="144" cy="38"/>
              </a:xfrm>
              <a:custGeom>
                <a:avLst/>
                <a:gdLst>
                  <a:gd name="T0" fmla="*/ 0 w 1200"/>
                  <a:gd name="T1" fmla="*/ 0 h 317"/>
                  <a:gd name="T2" fmla="*/ 0 w 1200"/>
                  <a:gd name="T3" fmla="*/ 0 h 317"/>
                  <a:gd name="T4" fmla="*/ 0 w 1200"/>
                  <a:gd name="T5" fmla="*/ 0 h 317"/>
                  <a:gd name="T6" fmla="*/ 0 w 1200"/>
                  <a:gd name="T7" fmla="*/ 0 h 317"/>
                  <a:gd name="T8" fmla="*/ 0 w 1200"/>
                  <a:gd name="T9" fmla="*/ 0 h 317"/>
                  <a:gd name="T10" fmla="*/ 0 w 1200"/>
                  <a:gd name="T11" fmla="*/ 0 h 317"/>
                  <a:gd name="T12" fmla="*/ 0 w 1200"/>
                  <a:gd name="T13" fmla="*/ 0 h 317"/>
                  <a:gd name="T14" fmla="*/ 0 w 1200"/>
                  <a:gd name="T15" fmla="*/ 0 h 317"/>
                  <a:gd name="T16" fmla="*/ 0 w 1200"/>
                  <a:gd name="T17" fmla="*/ 0 h 317"/>
                  <a:gd name="T18" fmla="*/ 0 w 1200"/>
                  <a:gd name="T19" fmla="*/ 0 h 317"/>
                  <a:gd name="T20" fmla="*/ 0 w 1200"/>
                  <a:gd name="T21" fmla="*/ 0 h 317"/>
                  <a:gd name="T22" fmla="*/ 0 w 1200"/>
                  <a:gd name="T23" fmla="*/ 0 h 317"/>
                  <a:gd name="T24" fmla="*/ 0 w 1200"/>
                  <a:gd name="T25" fmla="*/ 0 h 317"/>
                  <a:gd name="T26" fmla="*/ 0 w 1200"/>
                  <a:gd name="T27" fmla="*/ 0 h 317"/>
                  <a:gd name="T28" fmla="*/ 0 w 1200"/>
                  <a:gd name="T29" fmla="*/ 0 h 317"/>
                  <a:gd name="T30" fmla="*/ 0 w 1200"/>
                  <a:gd name="T31" fmla="*/ 0 h 317"/>
                  <a:gd name="T32" fmla="*/ 0 w 1200"/>
                  <a:gd name="T33" fmla="*/ 0 h 317"/>
                  <a:gd name="T34" fmla="*/ 0 w 1200"/>
                  <a:gd name="T35" fmla="*/ 0 h 3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00"/>
                  <a:gd name="T55" fmla="*/ 0 h 317"/>
                  <a:gd name="T56" fmla="*/ 1200 w 1200"/>
                  <a:gd name="T57" fmla="*/ 317 h 3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00" h="317">
                    <a:moveTo>
                      <a:pt x="21" y="0"/>
                    </a:moveTo>
                    <a:cubicBezTo>
                      <a:pt x="14" y="0"/>
                      <a:pt x="7" y="0"/>
                      <a:pt x="0" y="0"/>
                    </a:cubicBezTo>
                    <a:cubicBezTo>
                      <a:pt x="7" y="0"/>
                      <a:pt x="7" y="0"/>
                      <a:pt x="14" y="0"/>
                    </a:cubicBezTo>
                    <a:cubicBezTo>
                      <a:pt x="14" y="0"/>
                      <a:pt x="14" y="0"/>
                      <a:pt x="21" y="0"/>
                    </a:cubicBezTo>
                    <a:moveTo>
                      <a:pt x="327" y="106"/>
                    </a:moveTo>
                    <a:cubicBezTo>
                      <a:pt x="327" y="106"/>
                      <a:pt x="327" y="106"/>
                      <a:pt x="327" y="106"/>
                    </a:cubicBezTo>
                    <a:cubicBezTo>
                      <a:pt x="313" y="99"/>
                      <a:pt x="305" y="99"/>
                      <a:pt x="298" y="99"/>
                    </a:cubicBezTo>
                    <a:cubicBezTo>
                      <a:pt x="305" y="99"/>
                      <a:pt x="320" y="106"/>
                      <a:pt x="327" y="106"/>
                    </a:cubicBezTo>
                    <a:cubicBezTo>
                      <a:pt x="327" y="106"/>
                      <a:pt x="327" y="106"/>
                      <a:pt x="327" y="106"/>
                    </a:cubicBezTo>
                    <a:moveTo>
                      <a:pt x="937" y="268"/>
                    </a:moveTo>
                    <a:cubicBezTo>
                      <a:pt x="930" y="268"/>
                      <a:pt x="923" y="268"/>
                      <a:pt x="916" y="261"/>
                    </a:cubicBezTo>
                    <a:cubicBezTo>
                      <a:pt x="909" y="261"/>
                      <a:pt x="902" y="261"/>
                      <a:pt x="895" y="261"/>
                    </a:cubicBezTo>
                    <a:cubicBezTo>
                      <a:pt x="902" y="261"/>
                      <a:pt x="916" y="261"/>
                      <a:pt x="930" y="268"/>
                    </a:cubicBezTo>
                    <a:cubicBezTo>
                      <a:pt x="937" y="268"/>
                      <a:pt x="937" y="268"/>
                      <a:pt x="937" y="268"/>
                    </a:cubicBezTo>
                    <a:moveTo>
                      <a:pt x="1200" y="317"/>
                    </a:moveTo>
                    <a:cubicBezTo>
                      <a:pt x="1200" y="317"/>
                      <a:pt x="1193" y="317"/>
                      <a:pt x="1193" y="317"/>
                    </a:cubicBezTo>
                    <a:cubicBezTo>
                      <a:pt x="1200" y="317"/>
                      <a:pt x="1200" y="317"/>
                      <a:pt x="1200" y="317"/>
                    </a:cubicBezTo>
                    <a:cubicBezTo>
                      <a:pt x="1200" y="317"/>
                      <a:pt x="1200" y="317"/>
                      <a:pt x="1200" y="317"/>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2" name="Freeform 203"/>
              <p:cNvSpPr>
                <a:spLocks noChangeAspect="1" noEditPoints="1"/>
              </p:cNvSpPr>
              <p:nvPr/>
            </p:nvSpPr>
            <p:spPr bwMode="auto">
              <a:xfrm>
                <a:off x="2343" y="1610"/>
                <a:ext cx="1110" cy="636"/>
              </a:xfrm>
              <a:custGeom>
                <a:avLst/>
                <a:gdLst>
                  <a:gd name="T0" fmla="*/ 0 w 9250"/>
                  <a:gd name="T1" fmla="*/ 0 h 5300"/>
                  <a:gd name="T2" fmla="*/ 0 w 9250"/>
                  <a:gd name="T3" fmla="*/ 0 h 5300"/>
                  <a:gd name="T4" fmla="*/ 0 w 9250"/>
                  <a:gd name="T5" fmla="*/ 0 h 5300"/>
                  <a:gd name="T6" fmla="*/ 0 w 9250"/>
                  <a:gd name="T7" fmla="*/ 0 h 5300"/>
                  <a:gd name="T8" fmla="*/ 0 w 9250"/>
                  <a:gd name="T9" fmla="*/ 0 h 5300"/>
                  <a:gd name="T10" fmla="*/ 0 w 9250"/>
                  <a:gd name="T11" fmla="*/ 0 h 5300"/>
                  <a:gd name="T12" fmla="*/ 0 w 9250"/>
                  <a:gd name="T13" fmla="*/ 0 h 5300"/>
                  <a:gd name="T14" fmla="*/ 0 w 9250"/>
                  <a:gd name="T15" fmla="*/ 0 h 5300"/>
                  <a:gd name="T16" fmla="*/ 0 w 9250"/>
                  <a:gd name="T17" fmla="*/ 0 h 5300"/>
                  <a:gd name="T18" fmla="*/ 0 w 9250"/>
                  <a:gd name="T19" fmla="*/ 0 h 5300"/>
                  <a:gd name="T20" fmla="*/ 0 w 9250"/>
                  <a:gd name="T21" fmla="*/ 0 h 5300"/>
                  <a:gd name="T22" fmla="*/ 0 w 9250"/>
                  <a:gd name="T23" fmla="*/ 0 h 5300"/>
                  <a:gd name="T24" fmla="*/ 0 w 9250"/>
                  <a:gd name="T25" fmla="*/ 0 h 5300"/>
                  <a:gd name="T26" fmla="*/ 0 w 9250"/>
                  <a:gd name="T27" fmla="*/ 0 h 5300"/>
                  <a:gd name="T28" fmla="*/ 0 w 9250"/>
                  <a:gd name="T29" fmla="*/ 0 h 5300"/>
                  <a:gd name="T30" fmla="*/ 0 w 9250"/>
                  <a:gd name="T31" fmla="*/ 0 h 5300"/>
                  <a:gd name="T32" fmla="*/ 0 w 9250"/>
                  <a:gd name="T33" fmla="*/ 0 h 5300"/>
                  <a:gd name="T34" fmla="*/ 0 w 9250"/>
                  <a:gd name="T35" fmla="*/ 0 h 5300"/>
                  <a:gd name="T36" fmla="*/ 0 w 9250"/>
                  <a:gd name="T37" fmla="*/ 0 h 5300"/>
                  <a:gd name="T38" fmla="*/ 0 w 9250"/>
                  <a:gd name="T39" fmla="*/ 0 h 5300"/>
                  <a:gd name="T40" fmla="*/ 0 w 9250"/>
                  <a:gd name="T41" fmla="*/ 0 h 5300"/>
                  <a:gd name="T42" fmla="*/ 0 w 9250"/>
                  <a:gd name="T43" fmla="*/ 0 h 5300"/>
                  <a:gd name="T44" fmla="*/ 0 w 9250"/>
                  <a:gd name="T45" fmla="*/ 0 h 5300"/>
                  <a:gd name="T46" fmla="*/ 0 w 9250"/>
                  <a:gd name="T47" fmla="*/ 0 h 5300"/>
                  <a:gd name="T48" fmla="*/ 0 w 9250"/>
                  <a:gd name="T49" fmla="*/ 0 h 5300"/>
                  <a:gd name="T50" fmla="*/ 0 w 9250"/>
                  <a:gd name="T51" fmla="*/ 0 h 5300"/>
                  <a:gd name="T52" fmla="*/ 0 w 9250"/>
                  <a:gd name="T53" fmla="*/ 0 h 5300"/>
                  <a:gd name="T54" fmla="*/ 0 w 9250"/>
                  <a:gd name="T55" fmla="*/ 0 h 5300"/>
                  <a:gd name="T56" fmla="*/ 0 w 9250"/>
                  <a:gd name="T57" fmla="*/ 0 h 5300"/>
                  <a:gd name="T58" fmla="*/ 0 w 9250"/>
                  <a:gd name="T59" fmla="*/ 0 h 5300"/>
                  <a:gd name="T60" fmla="*/ 0 w 9250"/>
                  <a:gd name="T61" fmla="*/ 0 h 5300"/>
                  <a:gd name="T62" fmla="*/ 0 w 9250"/>
                  <a:gd name="T63" fmla="*/ 0 h 5300"/>
                  <a:gd name="T64" fmla="*/ 0 w 9250"/>
                  <a:gd name="T65" fmla="*/ 0 h 5300"/>
                  <a:gd name="T66" fmla="*/ 0 w 9250"/>
                  <a:gd name="T67" fmla="*/ 0 h 5300"/>
                  <a:gd name="T68" fmla="*/ 0 w 9250"/>
                  <a:gd name="T69" fmla="*/ 0 h 5300"/>
                  <a:gd name="T70" fmla="*/ 0 w 9250"/>
                  <a:gd name="T71" fmla="*/ 0 h 5300"/>
                  <a:gd name="T72" fmla="*/ 0 w 9250"/>
                  <a:gd name="T73" fmla="*/ 0 h 5300"/>
                  <a:gd name="T74" fmla="*/ 0 w 9250"/>
                  <a:gd name="T75" fmla="*/ 0 h 5300"/>
                  <a:gd name="T76" fmla="*/ 0 w 9250"/>
                  <a:gd name="T77" fmla="*/ 0 h 5300"/>
                  <a:gd name="T78" fmla="*/ 0 w 9250"/>
                  <a:gd name="T79" fmla="*/ 0 h 5300"/>
                  <a:gd name="T80" fmla="*/ 0 w 9250"/>
                  <a:gd name="T81" fmla="*/ 0 h 5300"/>
                  <a:gd name="T82" fmla="*/ 0 w 9250"/>
                  <a:gd name="T83" fmla="*/ 0 h 5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50"/>
                  <a:gd name="T127" fmla="*/ 0 h 5300"/>
                  <a:gd name="T128" fmla="*/ 9250 w 9250"/>
                  <a:gd name="T129" fmla="*/ 5300 h 5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50" h="5300">
                    <a:moveTo>
                      <a:pt x="7" y="298"/>
                    </a:moveTo>
                    <a:cubicBezTo>
                      <a:pt x="7" y="298"/>
                      <a:pt x="7" y="298"/>
                      <a:pt x="7" y="298"/>
                    </a:cubicBezTo>
                    <a:cubicBezTo>
                      <a:pt x="0" y="305"/>
                      <a:pt x="0" y="305"/>
                      <a:pt x="0" y="305"/>
                    </a:cubicBezTo>
                    <a:cubicBezTo>
                      <a:pt x="0" y="305"/>
                      <a:pt x="0" y="305"/>
                      <a:pt x="0" y="305"/>
                    </a:cubicBezTo>
                    <a:cubicBezTo>
                      <a:pt x="0" y="305"/>
                      <a:pt x="0" y="305"/>
                      <a:pt x="0" y="305"/>
                    </a:cubicBezTo>
                    <a:cubicBezTo>
                      <a:pt x="0" y="305"/>
                      <a:pt x="0" y="305"/>
                      <a:pt x="7" y="298"/>
                    </a:cubicBezTo>
                    <a:cubicBezTo>
                      <a:pt x="7" y="298"/>
                      <a:pt x="7" y="298"/>
                      <a:pt x="7" y="298"/>
                    </a:cubicBezTo>
                    <a:moveTo>
                      <a:pt x="127" y="213"/>
                    </a:moveTo>
                    <a:cubicBezTo>
                      <a:pt x="127" y="213"/>
                      <a:pt x="127" y="213"/>
                      <a:pt x="120" y="213"/>
                    </a:cubicBezTo>
                    <a:cubicBezTo>
                      <a:pt x="127" y="213"/>
                      <a:pt x="127" y="213"/>
                      <a:pt x="127" y="213"/>
                    </a:cubicBezTo>
                    <a:cubicBezTo>
                      <a:pt x="127" y="213"/>
                      <a:pt x="127" y="213"/>
                      <a:pt x="127" y="213"/>
                    </a:cubicBezTo>
                    <a:moveTo>
                      <a:pt x="410" y="78"/>
                    </a:moveTo>
                    <a:cubicBezTo>
                      <a:pt x="410" y="78"/>
                      <a:pt x="410" y="78"/>
                      <a:pt x="410" y="78"/>
                    </a:cubicBezTo>
                    <a:cubicBezTo>
                      <a:pt x="410" y="78"/>
                      <a:pt x="410" y="78"/>
                      <a:pt x="410" y="78"/>
                    </a:cubicBezTo>
                    <a:cubicBezTo>
                      <a:pt x="410" y="78"/>
                      <a:pt x="410" y="78"/>
                      <a:pt x="410" y="78"/>
                    </a:cubicBezTo>
                    <a:moveTo>
                      <a:pt x="9236" y="4968"/>
                    </a:moveTo>
                    <a:cubicBezTo>
                      <a:pt x="9243" y="4975"/>
                      <a:pt x="9250" y="4982"/>
                      <a:pt x="9250" y="4989"/>
                    </a:cubicBezTo>
                    <a:cubicBezTo>
                      <a:pt x="9250" y="4982"/>
                      <a:pt x="9243" y="4975"/>
                      <a:pt x="9236" y="4968"/>
                    </a:cubicBezTo>
                    <a:moveTo>
                      <a:pt x="9236" y="4968"/>
                    </a:moveTo>
                    <a:cubicBezTo>
                      <a:pt x="9236" y="4968"/>
                      <a:pt x="9236" y="4968"/>
                      <a:pt x="9236" y="4968"/>
                    </a:cubicBezTo>
                    <a:cubicBezTo>
                      <a:pt x="9236" y="4968"/>
                      <a:pt x="9236" y="4968"/>
                      <a:pt x="9236" y="4968"/>
                    </a:cubicBezTo>
                    <a:moveTo>
                      <a:pt x="9221" y="4933"/>
                    </a:moveTo>
                    <a:cubicBezTo>
                      <a:pt x="9229" y="4954"/>
                      <a:pt x="9243" y="4968"/>
                      <a:pt x="9250" y="4989"/>
                    </a:cubicBezTo>
                    <a:cubicBezTo>
                      <a:pt x="9250" y="4989"/>
                      <a:pt x="9250" y="4989"/>
                      <a:pt x="9250" y="4989"/>
                    </a:cubicBezTo>
                    <a:cubicBezTo>
                      <a:pt x="9250" y="4982"/>
                      <a:pt x="9243" y="4975"/>
                      <a:pt x="9236" y="4968"/>
                    </a:cubicBezTo>
                    <a:cubicBezTo>
                      <a:pt x="9229" y="4954"/>
                      <a:pt x="9229" y="4947"/>
                      <a:pt x="9221" y="4933"/>
                    </a:cubicBezTo>
                    <a:moveTo>
                      <a:pt x="750" y="15"/>
                    </a:moveTo>
                    <a:cubicBezTo>
                      <a:pt x="693" y="15"/>
                      <a:pt x="644" y="29"/>
                      <a:pt x="580" y="36"/>
                    </a:cubicBezTo>
                    <a:cubicBezTo>
                      <a:pt x="538" y="50"/>
                      <a:pt x="538" y="50"/>
                      <a:pt x="538" y="50"/>
                    </a:cubicBezTo>
                    <a:cubicBezTo>
                      <a:pt x="538" y="43"/>
                      <a:pt x="545" y="43"/>
                      <a:pt x="545" y="43"/>
                    </a:cubicBezTo>
                    <a:cubicBezTo>
                      <a:pt x="587" y="36"/>
                      <a:pt x="637" y="29"/>
                      <a:pt x="686" y="22"/>
                    </a:cubicBezTo>
                    <a:cubicBezTo>
                      <a:pt x="708" y="15"/>
                      <a:pt x="729" y="15"/>
                      <a:pt x="750" y="15"/>
                    </a:cubicBezTo>
                    <a:moveTo>
                      <a:pt x="8549" y="4409"/>
                    </a:moveTo>
                    <a:cubicBezTo>
                      <a:pt x="8556" y="4423"/>
                      <a:pt x="8563" y="4437"/>
                      <a:pt x="8570" y="4451"/>
                    </a:cubicBezTo>
                    <a:cubicBezTo>
                      <a:pt x="8811" y="4805"/>
                      <a:pt x="8896" y="5088"/>
                      <a:pt x="8853" y="5300"/>
                    </a:cubicBezTo>
                    <a:cubicBezTo>
                      <a:pt x="8896" y="5088"/>
                      <a:pt x="8811" y="4805"/>
                      <a:pt x="8570" y="4451"/>
                    </a:cubicBezTo>
                    <a:cubicBezTo>
                      <a:pt x="8563" y="4437"/>
                      <a:pt x="8556" y="4423"/>
                      <a:pt x="8549" y="4409"/>
                    </a:cubicBezTo>
                    <a:moveTo>
                      <a:pt x="8811" y="4557"/>
                    </a:moveTo>
                    <a:cubicBezTo>
                      <a:pt x="8747" y="4529"/>
                      <a:pt x="8684" y="4494"/>
                      <a:pt x="8620" y="4465"/>
                    </a:cubicBezTo>
                    <a:cubicBezTo>
                      <a:pt x="8684" y="4494"/>
                      <a:pt x="8747" y="4529"/>
                      <a:pt x="8811" y="4557"/>
                    </a:cubicBezTo>
                    <a:moveTo>
                      <a:pt x="8811" y="4565"/>
                    </a:moveTo>
                    <a:cubicBezTo>
                      <a:pt x="8811" y="4565"/>
                      <a:pt x="8811" y="4565"/>
                      <a:pt x="8818" y="4565"/>
                    </a:cubicBezTo>
                    <a:cubicBezTo>
                      <a:pt x="8811" y="4565"/>
                      <a:pt x="8811" y="4565"/>
                      <a:pt x="8811" y="4565"/>
                    </a:cubicBezTo>
                    <a:moveTo>
                      <a:pt x="8535" y="4395"/>
                    </a:moveTo>
                    <a:cubicBezTo>
                      <a:pt x="8535" y="4395"/>
                      <a:pt x="8542" y="4395"/>
                      <a:pt x="8542" y="4402"/>
                    </a:cubicBezTo>
                    <a:cubicBezTo>
                      <a:pt x="8542" y="4395"/>
                      <a:pt x="8535" y="4395"/>
                      <a:pt x="8535" y="4395"/>
                    </a:cubicBezTo>
                    <a:moveTo>
                      <a:pt x="9023" y="4664"/>
                    </a:moveTo>
                    <a:cubicBezTo>
                      <a:pt x="9030" y="4671"/>
                      <a:pt x="9037" y="4678"/>
                      <a:pt x="9045" y="4692"/>
                    </a:cubicBezTo>
                    <a:cubicBezTo>
                      <a:pt x="9059" y="4706"/>
                      <a:pt x="9073" y="4727"/>
                      <a:pt x="9087" y="4741"/>
                    </a:cubicBezTo>
                    <a:cubicBezTo>
                      <a:pt x="9073" y="4727"/>
                      <a:pt x="9066" y="4713"/>
                      <a:pt x="9052" y="4699"/>
                    </a:cubicBezTo>
                    <a:cubicBezTo>
                      <a:pt x="9045" y="4692"/>
                      <a:pt x="9037" y="4678"/>
                      <a:pt x="9030" y="4671"/>
                    </a:cubicBezTo>
                    <a:cubicBezTo>
                      <a:pt x="9030" y="4671"/>
                      <a:pt x="9030" y="4664"/>
                      <a:pt x="9023" y="4664"/>
                    </a:cubicBezTo>
                    <a:moveTo>
                      <a:pt x="8811" y="4395"/>
                    </a:moveTo>
                    <a:cubicBezTo>
                      <a:pt x="8861" y="4458"/>
                      <a:pt x="8861" y="4458"/>
                      <a:pt x="8861" y="4458"/>
                    </a:cubicBezTo>
                    <a:cubicBezTo>
                      <a:pt x="8882" y="4480"/>
                      <a:pt x="8896" y="4501"/>
                      <a:pt x="8917" y="4522"/>
                    </a:cubicBezTo>
                    <a:cubicBezTo>
                      <a:pt x="8882" y="4473"/>
                      <a:pt x="8846" y="4430"/>
                      <a:pt x="8811" y="4395"/>
                    </a:cubicBezTo>
                    <a:moveTo>
                      <a:pt x="1380" y="22"/>
                    </a:moveTo>
                    <a:cubicBezTo>
                      <a:pt x="1323" y="15"/>
                      <a:pt x="1323" y="15"/>
                      <a:pt x="1323" y="15"/>
                    </a:cubicBezTo>
                    <a:cubicBezTo>
                      <a:pt x="1252" y="8"/>
                      <a:pt x="1196" y="8"/>
                      <a:pt x="1139" y="0"/>
                    </a:cubicBezTo>
                    <a:cubicBezTo>
                      <a:pt x="1217" y="8"/>
                      <a:pt x="1302" y="15"/>
                      <a:pt x="1380" y="22"/>
                    </a:cubicBezTo>
                    <a:moveTo>
                      <a:pt x="1620" y="57"/>
                    </a:moveTo>
                    <a:cubicBezTo>
                      <a:pt x="1620" y="57"/>
                      <a:pt x="1620" y="57"/>
                      <a:pt x="1620" y="57"/>
                    </a:cubicBezTo>
                    <a:cubicBezTo>
                      <a:pt x="1606" y="50"/>
                      <a:pt x="1592" y="50"/>
                      <a:pt x="1571" y="50"/>
                    </a:cubicBezTo>
                    <a:cubicBezTo>
                      <a:pt x="1585" y="50"/>
                      <a:pt x="1585" y="50"/>
                      <a:pt x="1585" y="50"/>
                    </a:cubicBezTo>
                    <a:cubicBezTo>
                      <a:pt x="1599" y="50"/>
                      <a:pt x="1606" y="50"/>
                      <a:pt x="1620" y="57"/>
                    </a:cubicBezTo>
                    <a:moveTo>
                      <a:pt x="7813" y="3376"/>
                    </a:moveTo>
                    <a:cubicBezTo>
                      <a:pt x="7834" y="3397"/>
                      <a:pt x="7856" y="3418"/>
                      <a:pt x="7877" y="3439"/>
                    </a:cubicBezTo>
                    <a:cubicBezTo>
                      <a:pt x="7997" y="3553"/>
                      <a:pt x="8139" y="3680"/>
                      <a:pt x="8252" y="3793"/>
                    </a:cubicBezTo>
                    <a:cubicBezTo>
                      <a:pt x="8089" y="3631"/>
                      <a:pt x="8089" y="3631"/>
                      <a:pt x="8089" y="3631"/>
                    </a:cubicBezTo>
                    <a:cubicBezTo>
                      <a:pt x="8040" y="3588"/>
                      <a:pt x="7976" y="3531"/>
                      <a:pt x="7919" y="3475"/>
                    </a:cubicBezTo>
                    <a:cubicBezTo>
                      <a:pt x="7877" y="3439"/>
                      <a:pt x="7841" y="3404"/>
                      <a:pt x="7813" y="3376"/>
                    </a:cubicBezTo>
                    <a:moveTo>
                      <a:pt x="2831" y="390"/>
                    </a:moveTo>
                    <a:cubicBezTo>
                      <a:pt x="2824" y="383"/>
                      <a:pt x="2824" y="383"/>
                      <a:pt x="2824" y="383"/>
                    </a:cubicBezTo>
                    <a:cubicBezTo>
                      <a:pt x="2817" y="383"/>
                      <a:pt x="2817" y="383"/>
                      <a:pt x="2809" y="383"/>
                    </a:cubicBezTo>
                    <a:cubicBezTo>
                      <a:pt x="2817" y="383"/>
                      <a:pt x="2824" y="383"/>
                      <a:pt x="2831" y="390"/>
                    </a:cubicBezTo>
                    <a:moveTo>
                      <a:pt x="7282" y="2937"/>
                    </a:moveTo>
                    <a:cubicBezTo>
                      <a:pt x="7282" y="2937"/>
                      <a:pt x="7282" y="2937"/>
                      <a:pt x="7289" y="2937"/>
                    </a:cubicBezTo>
                    <a:cubicBezTo>
                      <a:pt x="7282" y="2937"/>
                      <a:pt x="7282" y="2937"/>
                      <a:pt x="7282" y="2937"/>
                    </a:cubicBezTo>
                    <a:moveTo>
                      <a:pt x="7233" y="2895"/>
                    </a:moveTo>
                    <a:cubicBezTo>
                      <a:pt x="7247" y="2902"/>
                      <a:pt x="7261" y="2916"/>
                      <a:pt x="7282" y="2930"/>
                    </a:cubicBezTo>
                    <a:cubicBezTo>
                      <a:pt x="7261" y="2916"/>
                      <a:pt x="7247" y="2902"/>
                      <a:pt x="7233" y="2895"/>
                    </a:cubicBezTo>
                    <a:moveTo>
                      <a:pt x="5124" y="1578"/>
                    </a:moveTo>
                    <a:cubicBezTo>
                      <a:pt x="4607" y="1274"/>
                      <a:pt x="4076" y="1012"/>
                      <a:pt x="3560" y="793"/>
                    </a:cubicBezTo>
                    <a:cubicBezTo>
                      <a:pt x="3560" y="793"/>
                      <a:pt x="3560" y="793"/>
                      <a:pt x="3560" y="793"/>
                    </a:cubicBezTo>
                    <a:cubicBezTo>
                      <a:pt x="4076" y="1012"/>
                      <a:pt x="4607" y="1274"/>
                      <a:pt x="5124" y="1578"/>
                    </a:cubicBezTo>
                    <a:moveTo>
                      <a:pt x="5131" y="1578"/>
                    </a:moveTo>
                    <a:cubicBezTo>
                      <a:pt x="5131" y="1578"/>
                      <a:pt x="5138" y="1578"/>
                      <a:pt x="5138" y="1586"/>
                    </a:cubicBezTo>
                    <a:cubicBezTo>
                      <a:pt x="5138" y="1578"/>
                      <a:pt x="5131" y="1578"/>
                      <a:pt x="5131" y="1578"/>
                    </a:cubicBezTo>
                    <a:moveTo>
                      <a:pt x="6610" y="2420"/>
                    </a:moveTo>
                    <a:cubicBezTo>
                      <a:pt x="6652" y="2456"/>
                      <a:pt x="6652" y="2456"/>
                      <a:pt x="6652" y="2456"/>
                    </a:cubicBezTo>
                    <a:cubicBezTo>
                      <a:pt x="6674" y="2470"/>
                      <a:pt x="6695" y="2491"/>
                      <a:pt x="6723" y="2505"/>
                    </a:cubicBezTo>
                    <a:cubicBezTo>
                      <a:pt x="6681" y="2477"/>
                      <a:pt x="6645" y="2449"/>
                      <a:pt x="6610" y="2420"/>
                    </a:cubicBezTo>
                    <a:moveTo>
                      <a:pt x="3680" y="729"/>
                    </a:moveTo>
                    <a:cubicBezTo>
                      <a:pt x="3546" y="673"/>
                      <a:pt x="3546" y="673"/>
                      <a:pt x="3546" y="673"/>
                    </a:cubicBezTo>
                    <a:cubicBezTo>
                      <a:pt x="3517" y="659"/>
                      <a:pt x="3517" y="659"/>
                      <a:pt x="3517" y="659"/>
                    </a:cubicBezTo>
                    <a:cubicBezTo>
                      <a:pt x="3503" y="651"/>
                      <a:pt x="3489" y="644"/>
                      <a:pt x="3468" y="637"/>
                    </a:cubicBezTo>
                    <a:cubicBezTo>
                      <a:pt x="3411" y="616"/>
                      <a:pt x="3347" y="588"/>
                      <a:pt x="3284" y="559"/>
                    </a:cubicBezTo>
                    <a:cubicBezTo>
                      <a:pt x="3277" y="559"/>
                      <a:pt x="3277" y="559"/>
                      <a:pt x="3277" y="559"/>
                    </a:cubicBezTo>
                    <a:cubicBezTo>
                      <a:pt x="3234" y="538"/>
                      <a:pt x="3199" y="524"/>
                      <a:pt x="3170" y="517"/>
                    </a:cubicBezTo>
                    <a:cubicBezTo>
                      <a:pt x="3163" y="510"/>
                      <a:pt x="3163" y="510"/>
                      <a:pt x="3163" y="510"/>
                    </a:cubicBezTo>
                    <a:cubicBezTo>
                      <a:pt x="3170" y="517"/>
                      <a:pt x="3170" y="517"/>
                      <a:pt x="3170" y="517"/>
                    </a:cubicBezTo>
                    <a:cubicBezTo>
                      <a:pt x="3170" y="517"/>
                      <a:pt x="3170" y="517"/>
                      <a:pt x="3178" y="517"/>
                    </a:cubicBezTo>
                    <a:cubicBezTo>
                      <a:pt x="3213" y="531"/>
                      <a:pt x="3248" y="545"/>
                      <a:pt x="3284" y="559"/>
                    </a:cubicBezTo>
                    <a:cubicBezTo>
                      <a:pt x="3411" y="616"/>
                      <a:pt x="3553" y="673"/>
                      <a:pt x="3680" y="729"/>
                    </a:cubicBezTo>
                    <a:moveTo>
                      <a:pt x="4182" y="963"/>
                    </a:moveTo>
                    <a:cubicBezTo>
                      <a:pt x="4083" y="920"/>
                      <a:pt x="3963" y="857"/>
                      <a:pt x="3871" y="814"/>
                    </a:cubicBezTo>
                    <a:cubicBezTo>
                      <a:pt x="3864" y="814"/>
                      <a:pt x="3864" y="814"/>
                      <a:pt x="3864" y="814"/>
                    </a:cubicBezTo>
                    <a:cubicBezTo>
                      <a:pt x="3864" y="814"/>
                      <a:pt x="3871" y="814"/>
                      <a:pt x="3871" y="814"/>
                    </a:cubicBezTo>
                    <a:cubicBezTo>
                      <a:pt x="3977" y="864"/>
                      <a:pt x="3977" y="864"/>
                      <a:pt x="3977" y="864"/>
                    </a:cubicBezTo>
                    <a:cubicBezTo>
                      <a:pt x="4020" y="885"/>
                      <a:pt x="4062" y="906"/>
                      <a:pt x="4105" y="927"/>
                    </a:cubicBezTo>
                    <a:cubicBezTo>
                      <a:pt x="4182" y="963"/>
                      <a:pt x="4182" y="963"/>
                      <a:pt x="4182" y="963"/>
                    </a:cubicBezTo>
                    <a:moveTo>
                      <a:pt x="5952" y="1975"/>
                    </a:moveTo>
                    <a:cubicBezTo>
                      <a:pt x="5952" y="1975"/>
                      <a:pt x="5952" y="1975"/>
                      <a:pt x="5952" y="1975"/>
                    </a:cubicBezTo>
                    <a:cubicBezTo>
                      <a:pt x="5966" y="1982"/>
                      <a:pt x="5973" y="1989"/>
                      <a:pt x="5980" y="1989"/>
                    </a:cubicBezTo>
                    <a:cubicBezTo>
                      <a:pt x="6030" y="2024"/>
                      <a:pt x="6079" y="2060"/>
                      <a:pt x="6136" y="2095"/>
                    </a:cubicBezTo>
                    <a:cubicBezTo>
                      <a:pt x="6277" y="2187"/>
                      <a:pt x="6419" y="2293"/>
                      <a:pt x="6546" y="2378"/>
                    </a:cubicBezTo>
                    <a:cubicBezTo>
                      <a:pt x="6497" y="2350"/>
                      <a:pt x="6497" y="2350"/>
                      <a:pt x="6497" y="2350"/>
                    </a:cubicBezTo>
                    <a:cubicBezTo>
                      <a:pt x="6284" y="2194"/>
                      <a:pt x="6284" y="2194"/>
                      <a:pt x="6284" y="2194"/>
                    </a:cubicBezTo>
                    <a:cubicBezTo>
                      <a:pt x="6185" y="2130"/>
                      <a:pt x="6051" y="2038"/>
                      <a:pt x="5952" y="1975"/>
                    </a:cubicBezTo>
                    <a:moveTo>
                      <a:pt x="4727" y="1246"/>
                    </a:moveTo>
                    <a:cubicBezTo>
                      <a:pt x="4720" y="1246"/>
                      <a:pt x="4720" y="1239"/>
                      <a:pt x="4713" y="1239"/>
                    </a:cubicBezTo>
                    <a:cubicBezTo>
                      <a:pt x="4664" y="1210"/>
                      <a:pt x="4621" y="1189"/>
                      <a:pt x="4579" y="1168"/>
                    </a:cubicBezTo>
                    <a:cubicBezTo>
                      <a:pt x="4650" y="1203"/>
                      <a:pt x="4650" y="1203"/>
                      <a:pt x="4650" y="1203"/>
                    </a:cubicBezTo>
                    <a:cubicBezTo>
                      <a:pt x="4678" y="1218"/>
                      <a:pt x="4699" y="1232"/>
                      <a:pt x="4727" y="1246"/>
                    </a:cubicBezTo>
                    <a:moveTo>
                      <a:pt x="4926" y="1352"/>
                    </a:moveTo>
                    <a:cubicBezTo>
                      <a:pt x="4911" y="1345"/>
                      <a:pt x="4890" y="1338"/>
                      <a:pt x="4876" y="1324"/>
                    </a:cubicBezTo>
                    <a:cubicBezTo>
                      <a:pt x="4876" y="1331"/>
                      <a:pt x="4883" y="1331"/>
                      <a:pt x="4883" y="1331"/>
                    </a:cubicBezTo>
                    <a:cubicBezTo>
                      <a:pt x="4926" y="1352"/>
                      <a:pt x="4926" y="1352"/>
                      <a:pt x="4926" y="1352"/>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3" name="Freeform 204"/>
              <p:cNvSpPr>
                <a:spLocks noChangeAspect="1" noEditPoints="1"/>
              </p:cNvSpPr>
              <p:nvPr/>
            </p:nvSpPr>
            <p:spPr bwMode="auto">
              <a:xfrm>
                <a:off x="3331" y="2202"/>
                <a:ext cx="185" cy="471"/>
              </a:xfrm>
              <a:custGeom>
                <a:avLst/>
                <a:gdLst>
                  <a:gd name="T0" fmla="*/ 0 w 1534"/>
                  <a:gd name="T1" fmla="*/ 0 h 3925"/>
                  <a:gd name="T2" fmla="*/ 0 w 1534"/>
                  <a:gd name="T3" fmla="*/ 0 h 3925"/>
                  <a:gd name="T4" fmla="*/ 0 w 1534"/>
                  <a:gd name="T5" fmla="*/ 0 h 3925"/>
                  <a:gd name="T6" fmla="*/ 0 w 1534"/>
                  <a:gd name="T7" fmla="*/ 0 h 3925"/>
                  <a:gd name="T8" fmla="*/ 0 w 1534"/>
                  <a:gd name="T9" fmla="*/ 0 h 3925"/>
                  <a:gd name="T10" fmla="*/ 0 w 1534"/>
                  <a:gd name="T11" fmla="*/ 0 h 3925"/>
                  <a:gd name="T12" fmla="*/ 0 w 1534"/>
                  <a:gd name="T13" fmla="*/ 0 h 3925"/>
                  <a:gd name="T14" fmla="*/ 0 w 1534"/>
                  <a:gd name="T15" fmla="*/ 0 h 3925"/>
                  <a:gd name="T16" fmla="*/ 0 w 1534"/>
                  <a:gd name="T17" fmla="*/ 0 h 3925"/>
                  <a:gd name="T18" fmla="*/ 0 w 1534"/>
                  <a:gd name="T19" fmla="*/ 0 h 3925"/>
                  <a:gd name="T20" fmla="*/ 0 w 1534"/>
                  <a:gd name="T21" fmla="*/ 0 h 3925"/>
                  <a:gd name="T22" fmla="*/ 0 w 1534"/>
                  <a:gd name="T23" fmla="*/ 0 h 3925"/>
                  <a:gd name="T24" fmla="*/ 0 w 1534"/>
                  <a:gd name="T25" fmla="*/ 0 h 3925"/>
                  <a:gd name="T26" fmla="*/ 0 w 1534"/>
                  <a:gd name="T27" fmla="*/ 0 h 3925"/>
                  <a:gd name="T28" fmla="*/ 0 w 1534"/>
                  <a:gd name="T29" fmla="*/ 0 h 3925"/>
                  <a:gd name="T30" fmla="*/ 0 w 1534"/>
                  <a:gd name="T31" fmla="*/ 0 h 3925"/>
                  <a:gd name="T32" fmla="*/ 0 w 1534"/>
                  <a:gd name="T33" fmla="*/ 0 h 3925"/>
                  <a:gd name="T34" fmla="*/ 0 w 1534"/>
                  <a:gd name="T35" fmla="*/ 0 h 3925"/>
                  <a:gd name="T36" fmla="*/ 0 w 1534"/>
                  <a:gd name="T37" fmla="*/ 0 h 3925"/>
                  <a:gd name="T38" fmla="*/ 0 w 1534"/>
                  <a:gd name="T39" fmla="*/ 0 h 3925"/>
                  <a:gd name="T40" fmla="*/ 0 w 1534"/>
                  <a:gd name="T41" fmla="*/ 0 h 3925"/>
                  <a:gd name="T42" fmla="*/ 0 w 1534"/>
                  <a:gd name="T43" fmla="*/ 0 h 3925"/>
                  <a:gd name="T44" fmla="*/ 0 w 1534"/>
                  <a:gd name="T45" fmla="*/ 0 h 3925"/>
                  <a:gd name="T46" fmla="*/ 0 w 1534"/>
                  <a:gd name="T47" fmla="*/ 0 h 3925"/>
                  <a:gd name="T48" fmla="*/ 0 w 1534"/>
                  <a:gd name="T49" fmla="*/ 0 h 3925"/>
                  <a:gd name="T50" fmla="*/ 0 w 1534"/>
                  <a:gd name="T51" fmla="*/ 0 h 3925"/>
                  <a:gd name="T52" fmla="*/ 0 w 1534"/>
                  <a:gd name="T53" fmla="*/ 0 h 3925"/>
                  <a:gd name="T54" fmla="*/ 0 w 1534"/>
                  <a:gd name="T55" fmla="*/ 0 h 3925"/>
                  <a:gd name="T56" fmla="*/ 0 w 1534"/>
                  <a:gd name="T57" fmla="*/ 0 h 3925"/>
                  <a:gd name="T58" fmla="*/ 0 w 1534"/>
                  <a:gd name="T59" fmla="*/ 0 h 3925"/>
                  <a:gd name="T60" fmla="*/ 0 w 1534"/>
                  <a:gd name="T61" fmla="*/ 0 h 3925"/>
                  <a:gd name="T62" fmla="*/ 0 w 1534"/>
                  <a:gd name="T63" fmla="*/ 0 h 3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4"/>
                  <a:gd name="T97" fmla="*/ 0 h 3925"/>
                  <a:gd name="T98" fmla="*/ 1534 w 1534"/>
                  <a:gd name="T99" fmla="*/ 3925 h 3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4" h="3925">
                    <a:moveTo>
                      <a:pt x="327" y="3833"/>
                    </a:moveTo>
                    <a:cubicBezTo>
                      <a:pt x="327" y="3833"/>
                      <a:pt x="327" y="3833"/>
                      <a:pt x="327" y="3840"/>
                    </a:cubicBezTo>
                    <a:cubicBezTo>
                      <a:pt x="327" y="3840"/>
                      <a:pt x="327" y="3840"/>
                      <a:pt x="327" y="3840"/>
                    </a:cubicBezTo>
                    <a:cubicBezTo>
                      <a:pt x="306" y="3840"/>
                      <a:pt x="292" y="3847"/>
                      <a:pt x="270" y="3854"/>
                    </a:cubicBezTo>
                    <a:cubicBezTo>
                      <a:pt x="270" y="3854"/>
                      <a:pt x="270" y="3854"/>
                      <a:pt x="270" y="3854"/>
                    </a:cubicBezTo>
                    <a:cubicBezTo>
                      <a:pt x="185" y="3875"/>
                      <a:pt x="86" y="3904"/>
                      <a:pt x="0" y="3925"/>
                    </a:cubicBezTo>
                    <a:cubicBezTo>
                      <a:pt x="8" y="3918"/>
                      <a:pt x="15" y="3918"/>
                      <a:pt x="22" y="3918"/>
                    </a:cubicBezTo>
                    <a:cubicBezTo>
                      <a:pt x="121" y="3896"/>
                      <a:pt x="242" y="3861"/>
                      <a:pt x="327" y="3833"/>
                    </a:cubicBezTo>
                    <a:moveTo>
                      <a:pt x="916" y="3457"/>
                    </a:moveTo>
                    <a:cubicBezTo>
                      <a:pt x="888" y="3486"/>
                      <a:pt x="852" y="3521"/>
                      <a:pt x="824" y="3542"/>
                    </a:cubicBezTo>
                    <a:cubicBezTo>
                      <a:pt x="810" y="3556"/>
                      <a:pt x="803" y="3563"/>
                      <a:pt x="788" y="3578"/>
                    </a:cubicBezTo>
                    <a:cubicBezTo>
                      <a:pt x="788" y="3578"/>
                      <a:pt x="788" y="3578"/>
                      <a:pt x="788" y="3578"/>
                    </a:cubicBezTo>
                    <a:cubicBezTo>
                      <a:pt x="781" y="3585"/>
                      <a:pt x="767" y="3592"/>
                      <a:pt x="760" y="3599"/>
                    </a:cubicBezTo>
                    <a:cubicBezTo>
                      <a:pt x="753" y="3606"/>
                      <a:pt x="746" y="3606"/>
                      <a:pt x="739" y="3613"/>
                    </a:cubicBezTo>
                    <a:cubicBezTo>
                      <a:pt x="767" y="3592"/>
                      <a:pt x="803" y="3571"/>
                      <a:pt x="831" y="3549"/>
                    </a:cubicBezTo>
                    <a:cubicBezTo>
                      <a:pt x="845" y="3528"/>
                      <a:pt x="867" y="3507"/>
                      <a:pt x="895" y="3486"/>
                    </a:cubicBezTo>
                    <a:cubicBezTo>
                      <a:pt x="909" y="3464"/>
                      <a:pt x="909" y="3464"/>
                      <a:pt x="909" y="3464"/>
                    </a:cubicBezTo>
                    <a:cubicBezTo>
                      <a:pt x="916" y="3464"/>
                      <a:pt x="916" y="3457"/>
                      <a:pt x="916" y="3457"/>
                    </a:cubicBezTo>
                    <a:moveTo>
                      <a:pt x="1264" y="2919"/>
                    </a:moveTo>
                    <a:cubicBezTo>
                      <a:pt x="1264" y="2919"/>
                      <a:pt x="1264" y="2919"/>
                      <a:pt x="1264" y="2919"/>
                    </a:cubicBezTo>
                    <a:cubicBezTo>
                      <a:pt x="1264" y="2919"/>
                      <a:pt x="1264" y="2919"/>
                      <a:pt x="1264" y="2919"/>
                    </a:cubicBezTo>
                    <a:cubicBezTo>
                      <a:pt x="1264" y="2919"/>
                      <a:pt x="1264" y="2919"/>
                      <a:pt x="1264" y="2919"/>
                    </a:cubicBezTo>
                    <a:moveTo>
                      <a:pt x="1349" y="2706"/>
                    </a:moveTo>
                    <a:cubicBezTo>
                      <a:pt x="1349" y="2706"/>
                      <a:pt x="1342" y="2713"/>
                      <a:pt x="1342" y="2713"/>
                    </a:cubicBezTo>
                    <a:cubicBezTo>
                      <a:pt x="1342" y="2713"/>
                      <a:pt x="1342" y="2713"/>
                      <a:pt x="1342" y="2720"/>
                    </a:cubicBezTo>
                    <a:cubicBezTo>
                      <a:pt x="1342" y="2706"/>
                      <a:pt x="1342" y="2706"/>
                      <a:pt x="1342" y="2706"/>
                    </a:cubicBezTo>
                    <a:cubicBezTo>
                      <a:pt x="1342" y="2713"/>
                      <a:pt x="1342" y="2713"/>
                      <a:pt x="1342" y="2720"/>
                    </a:cubicBezTo>
                    <a:cubicBezTo>
                      <a:pt x="1342" y="2713"/>
                      <a:pt x="1342" y="2713"/>
                      <a:pt x="1342" y="2713"/>
                    </a:cubicBezTo>
                    <a:cubicBezTo>
                      <a:pt x="1349" y="2706"/>
                      <a:pt x="1349" y="2706"/>
                      <a:pt x="1349" y="2706"/>
                    </a:cubicBezTo>
                    <a:moveTo>
                      <a:pt x="1413" y="2501"/>
                    </a:moveTo>
                    <a:cubicBezTo>
                      <a:pt x="1406" y="2515"/>
                      <a:pt x="1406" y="2515"/>
                      <a:pt x="1406" y="2515"/>
                    </a:cubicBezTo>
                    <a:cubicBezTo>
                      <a:pt x="1399" y="2543"/>
                      <a:pt x="1392" y="2572"/>
                      <a:pt x="1385" y="2593"/>
                    </a:cubicBezTo>
                    <a:cubicBezTo>
                      <a:pt x="1392" y="2565"/>
                      <a:pt x="1399" y="2536"/>
                      <a:pt x="1406" y="2508"/>
                    </a:cubicBezTo>
                    <a:cubicBezTo>
                      <a:pt x="1413" y="2508"/>
                      <a:pt x="1413" y="2508"/>
                      <a:pt x="1413" y="2501"/>
                    </a:cubicBezTo>
                    <a:moveTo>
                      <a:pt x="1463" y="2302"/>
                    </a:moveTo>
                    <a:cubicBezTo>
                      <a:pt x="1463" y="2302"/>
                      <a:pt x="1463" y="2302"/>
                      <a:pt x="1463" y="2302"/>
                    </a:cubicBezTo>
                    <a:cubicBezTo>
                      <a:pt x="1463" y="2302"/>
                      <a:pt x="1463" y="2302"/>
                      <a:pt x="1463" y="2302"/>
                    </a:cubicBezTo>
                    <a:cubicBezTo>
                      <a:pt x="1463" y="2302"/>
                      <a:pt x="1463" y="2302"/>
                      <a:pt x="1463" y="2302"/>
                    </a:cubicBezTo>
                    <a:moveTo>
                      <a:pt x="1527" y="1473"/>
                    </a:moveTo>
                    <a:cubicBezTo>
                      <a:pt x="1527" y="1473"/>
                      <a:pt x="1527" y="1473"/>
                      <a:pt x="1527" y="1473"/>
                    </a:cubicBezTo>
                    <a:cubicBezTo>
                      <a:pt x="1534" y="1488"/>
                      <a:pt x="1534" y="1502"/>
                      <a:pt x="1534" y="1509"/>
                    </a:cubicBezTo>
                    <a:cubicBezTo>
                      <a:pt x="1534" y="1495"/>
                      <a:pt x="1534" y="1495"/>
                      <a:pt x="1534" y="1495"/>
                    </a:cubicBezTo>
                    <a:cubicBezTo>
                      <a:pt x="1534" y="1488"/>
                      <a:pt x="1534" y="1481"/>
                      <a:pt x="1527" y="1473"/>
                    </a:cubicBezTo>
                    <a:moveTo>
                      <a:pt x="1505" y="1247"/>
                    </a:moveTo>
                    <a:cubicBezTo>
                      <a:pt x="1505" y="1261"/>
                      <a:pt x="1505" y="1282"/>
                      <a:pt x="1513" y="1303"/>
                    </a:cubicBezTo>
                    <a:cubicBezTo>
                      <a:pt x="1513" y="1318"/>
                      <a:pt x="1513" y="1332"/>
                      <a:pt x="1520" y="1346"/>
                    </a:cubicBezTo>
                    <a:cubicBezTo>
                      <a:pt x="1513" y="1318"/>
                      <a:pt x="1513" y="1289"/>
                      <a:pt x="1505" y="1268"/>
                    </a:cubicBezTo>
                    <a:cubicBezTo>
                      <a:pt x="1505" y="1247"/>
                      <a:pt x="1505" y="1247"/>
                      <a:pt x="1505" y="1247"/>
                    </a:cubicBezTo>
                    <a:moveTo>
                      <a:pt x="1463" y="1048"/>
                    </a:moveTo>
                    <a:cubicBezTo>
                      <a:pt x="1463" y="1055"/>
                      <a:pt x="1463" y="1063"/>
                      <a:pt x="1470" y="1077"/>
                    </a:cubicBezTo>
                    <a:cubicBezTo>
                      <a:pt x="1463" y="1063"/>
                      <a:pt x="1463" y="1063"/>
                      <a:pt x="1463" y="1063"/>
                    </a:cubicBezTo>
                    <a:cubicBezTo>
                      <a:pt x="1463" y="1063"/>
                      <a:pt x="1463" y="1055"/>
                      <a:pt x="1463" y="1048"/>
                    </a:cubicBezTo>
                    <a:moveTo>
                      <a:pt x="1385" y="793"/>
                    </a:moveTo>
                    <a:cubicBezTo>
                      <a:pt x="1385" y="793"/>
                      <a:pt x="1385" y="793"/>
                      <a:pt x="1385" y="800"/>
                    </a:cubicBezTo>
                    <a:cubicBezTo>
                      <a:pt x="1385" y="793"/>
                      <a:pt x="1385" y="793"/>
                      <a:pt x="1385" y="793"/>
                    </a:cubicBezTo>
                    <a:moveTo>
                      <a:pt x="994" y="35"/>
                    </a:moveTo>
                    <a:cubicBezTo>
                      <a:pt x="1001" y="42"/>
                      <a:pt x="1008" y="49"/>
                      <a:pt x="1008" y="56"/>
                    </a:cubicBezTo>
                    <a:cubicBezTo>
                      <a:pt x="1072" y="149"/>
                      <a:pt x="1136" y="262"/>
                      <a:pt x="1186" y="361"/>
                    </a:cubicBezTo>
                    <a:cubicBezTo>
                      <a:pt x="1186" y="354"/>
                      <a:pt x="1179" y="340"/>
                      <a:pt x="1172" y="333"/>
                    </a:cubicBezTo>
                    <a:cubicBezTo>
                      <a:pt x="1136" y="262"/>
                      <a:pt x="1101" y="198"/>
                      <a:pt x="1044" y="106"/>
                    </a:cubicBezTo>
                    <a:cubicBezTo>
                      <a:pt x="1030" y="78"/>
                      <a:pt x="1008" y="56"/>
                      <a:pt x="994" y="35"/>
                    </a:cubicBezTo>
                    <a:moveTo>
                      <a:pt x="980" y="0"/>
                    </a:moveTo>
                    <a:cubicBezTo>
                      <a:pt x="987" y="14"/>
                      <a:pt x="987" y="21"/>
                      <a:pt x="994" y="35"/>
                    </a:cubicBezTo>
                    <a:cubicBezTo>
                      <a:pt x="987" y="21"/>
                      <a:pt x="987" y="14"/>
                      <a:pt x="98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4" name="Freeform 205"/>
              <p:cNvSpPr>
                <a:spLocks noChangeAspect="1" noEditPoints="1"/>
              </p:cNvSpPr>
              <p:nvPr/>
            </p:nvSpPr>
            <p:spPr bwMode="auto">
              <a:xfrm>
                <a:off x="3090" y="2235"/>
                <a:ext cx="16" cy="6"/>
              </a:xfrm>
              <a:custGeom>
                <a:avLst/>
                <a:gdLst>
                  <a:gd name="T0" fmla="*/ 0 w 133"/>
                  <a:gd name="T1" fmla="*/ 0 h 50"/>
                  <a:gd name="T2" fmla="*/ 0 w 133"/>
                  <a:gd name="T3" fmla="*/ 0 h 50"/>
                  <a:gd name="T4" fmla="*/ 0 w 133"/>
                  <a:gd name="T5" fmla="*/ 0 h 50"/>
                  <a:gd name="T6" fmla="*/ 0 w 133"/>
                  <a:gd name="T7" fmla="*/ 0 h 50"/>
                  <a:gd name="T8" fmla="*/ 0 w 133"/>
                  <a:gd name="T9" fmla="*/ 0 h 50"/>
                  <a:gd name="T10" fmla="*/ 0 w 133"/>
                  <a:gd name="T11" fmla="*/ 0 h 50"/>
                  <a:gd name="T12" fmla="*/ 0 60000 65536"/>
                  <a:gd name="T13" fmla="*/ 0 60000 65536"/>
                  <a:gd name="T14" fmla="*/ 0 60000 65536"/>
                  <a:gd name="T15" fmla="*/ 0 60000 65536"/>
                  <a:gd name="T16" fmla="*/ 0 60000 65536"/>
                  <a:gd name="T17" fmla="*/ 0 60000 65536"/>
                  <a:gd name="T18" fmla="*/ 0 w 133"/>
                  <a:gd name="T19" fmla="*/ 0 h 50"/>
                  <a:gd name="T20" fmla="*/ 133 w 133"/>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33" h="50">
                    <a:moveTo>
                      <a:pt x="7" y="6"/>
                    </a:moveTo>
                    <a:cubicBezTo>
                      <a:pt x="7" y="0"/>
                      <a:pt x="0" y="0"/>
                      <a:pt x="0" y="0"/>
                    </a:cubicBezTo>
                    <a:cubicBezTo>
                      <a:pt x="0" y="0"/>
                      <a:pt x="7" y="0"/>
                      <a:pt x="7" y="6"/>
                    </a:cubicBezTo>
                    <a:moveTo>
                      <a:pt x="133" y="50"/>
                    </a:moveTo>
                    <a:cubicBezTo>
                      <a:pt x="119" y="44"/>
                      <a:pt x="98" y="37"/>
                      <a:pt x="77" y="31"/>
                    </a:cubicBezTo>
                    <a:cubicBezTo>
                      <a:pt x="98" y="37"/>
                      <a:pt x="119" y="44"/>
                      <a:pt x="133" y="5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5" name="Freeform 206"/>
              <p:cNvSpPr>
                <a:spLocks noChangeAspect="1"/>
              </p:cNvSpPr>
              <p:nvPr/>
            </p:nvSpPr>
            <p:spPr bwMode="auto">
              <a:xfrm>
                <a:off x="3039" y="2212"/>
                <a:ext cx="51" cy="23"/>
              </a:xfrm>
              <a:custGeom>
                <a:avLst/>
                <a:gdLst>
                  <a:gd name="T0" fmla="*/ 0 w 425"/>
                  <a:gd name="T1" fmla="*/ 0 h 192"/>
                  <a:gd name="T2" fmla="*/ 0 w 425"/>
                  <a:gd name="T3" fmla="*/ 0 h 192"/>
                  <a:gd name="T4" fmla="*/ 0 w 425"/>
                  <a:gd name="T5" fmla="*/ 0 h 192"/>
                  <a:gd name="T6" fmla="*/ 0 w 425"/>
                  <a:gd name="T7" fmla="*/ 0 h 192"/>
                  <a:gd name="T8" fmla="*/ 0 w 425"/>
                  <a:gd name="T9" fmla="*/ 0 h 192"/>
                  <a:gd name="T10" fmla="*/ 0 60000 65536"/>
                  <a:gd name="T11" fmla="*/ 0 60000 65536"/>
                  <a:gd name="T12" fmla="*/ 0 60000 65536"/>
                  <a:gd name="T13" fmla="*/ 0 60000 65536"/>
                  <a:gd name="T14" fmla="*/ 0 60000 65536"/>
                  <a:gd name="T15" fmla="*/ 0 w 425"/>
                  <a:gd name="T16" fmla="*/ 0 h 192"/>
                  <a:gd name="T17" fmla="*/ 425 w 425"/>
                  <a:gd name="T18" fmla="*/ 192 h 192"/>
                </a:gdLst>
                <a:ahLst/>
                <a:cxnLst>
                  <a:cxn ang="T10">
                    <a:pos x="T0" y="T1"/>
                  </a:cxn>
                  <a:cxn ang="T11">
                    <a:pos x="T2" y="T3"/>
                  </a:cxn>
                  <a:cxn ang="T12">
                    <a:pos x="T4" y="T5"/>
                  </a:cxn>
                  <a:cxn ang="T13">
                    <a:pos x="T6" y="T7"/>
                  </a:cxn>
                  <a:cxn ang="T14">
                    <a:pos x="T8" y="T9"/>
                  </a:cxn>
                </a:cxnLst>
                <a:rect l="T15" t="T16" r="T17" b="T18"/>
                <a:pathLst>
                  <a:path w="425" h="192">
                    <a:moveTo>
                      <a:pt x="425" y="192"/>
                    </a:moveTo>
                    <a:cubicBezTo>
                      <a:pt x="283" y="133"/>
                      <a:pt x="141" y="66"/>
                      <a:pt x="0" y="0"/>
                    </a:cubicBezTo>
                    <a:cubicBezTo>
                      <a:pt x="0" y="0"/>
                      <a:pt x="0" y="0"/>
                      <a:pt x="0" y="0"/>
                    </a:cubicBezTo>
                    <a:cubicBezTo>
                      <a:pt x="78" y="37"/>
                      <a:pt x="156" y="74"/>
                      <a:pt x="226" y="103"/>
                    </a:cubicBezTo>
                    <a:cubicBezTo>
                      <a:pt x="290" y="133"/>
                      <a:pt x="361" y="162"/>
                      <a:pt x="425" y="192"/>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6" name="Freeform 207"/>
              <p:cNvSpPr>
                <a:spLocks noChangeAspect="1"/>
              </p:cNvSpPr>
              <p:nvPr/>
            </p:nvSpPr>
            <p:spPr bwMode="auto">
              <a:xfrm>
                <a:off x="2982" y="2185"/>
                <a:ext cx="57" cy="27"/>
              </a:xfrm>
              <a:custGeom>
                <a:avLst/>
                <a:gdLst>
                  <a:gd name="T0" fmla="*/ 0 w 475"/>
                  <a:gd name="T1" fmla="*/ 0 h 225"/>
                  <a:gd name="T2" fmla="*/ 0 w 475"/>
                  <a:gd name="T3" fmla="*/ 0 h 225"/>
                  <a:gd name="T4" fmla="*/ 0 w 475"/>
                  <a:gd name="T5" fmla="*/ 0 h 225"/>
                  <a:gd name="T6" fmla="*/ 0 w 475"/>
                  <a:gd name="T7" fmla="*/ 0 h 225"/>
                  <a:gd name="T8" fmla="*/ 0 w 475"/>
                  <a:gd name="T9" fmla="*/ 0 h 225"/>
                  <a:gd name="T10" fmla="*/ 0 60000 65536"/>
                  <a:gd name="T11" fmla="*/ 0 60000 65536"/>
                  <a:gd name="T12" fmla="*/ 0 60000 65536"/>
                  <a:gd name="T13" fmla="*/ 0 60000 65536"/>
                  <a:gd name="T14" fmla="*/ 0 60000 65536"/>
                  <a:gd name="T15" fmla="*/ 0 w 475"/>
                  <a:gd name="T16" fmla="*/ 0 h 225"/>
                  <a:gd name="T17" fmla="*/ 475 w 475"/>
                  <a:gd name="T18" fmla="*/ 225 h 225"/>
                </a:gdLst>
                <a:ahLst/>
                <a:cxnLst>
                  <a:cxn ang="T10">
                    <a:pos x="T0" y="T1"/>
                  </a:cxn>
                  <a:cxn ang="T11">
                    <a:pos x="T2" y="T3"/>
                  </a:cxn>
                  <a:cxn ang="T12">
                    <a:pos x="T4" y="T5"/>
                  </a:cxn>
                  <a:cxn ang="T13">
                    <a:pos x="T6" y="T7"/>
                  </a:cxn>
                  <a:cxn ang="T14">
                    <a:pos x="T8" y="T9"/>
                  </a:cxn>
                </a:cxnLst>
                <a:rect l="T15" t="T16" r="T17" b="T18"/>
                <a:pathLst>
                  <a:path w="475" h="225">
                    <a:moveTo>
                      <a:pt x="475" y="225"/>
                    </a:moveTo>
                    <a:cubicBezTo>
                      <a:pt x="319" y="155"/>
                      <a:pt x="156" y="77"/>
                      <a:pt x="0" y="0"/>
                    </a:cubicBezTo>
                    <a:cubicBezTo>
                      <a:pt x="0" y="0"/>
                      <a:pt x="0" y="0"/>
                      <a:pt x="0" y="0"/>
                    </a:cubicBezTo>
                    <a:cubicBezTo>
                      <a:pt x="156" y="77"/>
                      <a:pt x="319" y="155"/>
                      <a:pt x="475" y="225"/>
                    </a:cubicBezTo>
                    <a:cubicBezTo>
                      <a:pt x="475" y="225"/>
                      <a:pt x="475" y="225"/>
                      <a:pt x="475" y="225"/>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7" name="Freeform 208"/>
              <p:cNvSpPr>
                <a:spLocks noChangeAspect="1"/>
              </p:cNvSpPr>
              <p:nvPr/>
            </p:nvSpPr>
            <p:spPr bwMode="auto">
              <a:xfrm>
                <a:off x="2918" y="2150"/>
                <a:ext cx="64" cy="35"/>
              </a:xfrm>
              <a:custGeom>
                <a:avLst/>
                <a:gdLst>
                  <a:gd name="T0" fmla="*/ 0 w 534"/>
                  <a:gd name="T1" fmla="*/ 0 h 292"/>
                  <a:gd name="T2" fmla="*/ 0 w 534"/>
                  <a:gd name="T3" fmla="*/ 0 h 292"/>
                  <a:gd name="T4" fmla="*/ 0 w 534"/>
                  <a:gd name="T5" fmla="*/ 0 h 292"/>
                  <a:gd name="T6" fmla="*/ 0 w 534"/>
                  <a:gd name="T7" fmla="*/ 0 h 292"/>
                  <a:gd name="T8" fmla="*/ 0 w 534"/>
                  <a:gd name="T9" fmla="*/ 0 h 292"/>
                  <a:gd name="T10" fmla="*/ 0 60000 65536"/>
                  <a:gd name="T11" fmla="*/ 0 60000 65536"/>
                  <a:gd name="T12" fmla="*/ 0 60000 65536"/>
                  <a:gd name="T13" fmla="*/ 0 60000 65536"/>
                  <a:gd name="T14" fmla="*/ 0 60000 65536"/>
                  <a:gd name="T15" fmla="*/ 0 w 534"/>
                  <a:gd name="T16" fmla="*/ 0 h 292"/>
                  <a:gd name="T17" fmla="*/ 534 w 534"/>
                  <a:gd name="T18" fmla="*/ 292 h 292"/>
                </a:gdLst>
                <a:ahLst/>
                <a:cxnLst>
                  <a:cxn ang="T10">
                    <a:pos x="T0" y="T1"/>
                  </a:cxn>
                  <a:cxn ang="T11">
                    <a:pos x="T2" y="T3"/>
                  </a:cxn>
                  <a:cxn ang="T12">
                    <a:pos x="T4" y="T5"/>
                  </a:cxn>
                  <a:cxn ang="T13">
                    <a:pos x="T6" y="T7"/>
                  </a:cxn>
                  <a:cxn ang="T14">
                    <a:pos x="T8" y="T9"/>
                  </a:cxn>
                </a:cxnLst>
                <a:rect l="T15" t="T16" r="T17" b="T18"/>
                <a:pathLst>
                  <a:path w="534" h="292">
                    <a:moveTo>
                      <a:pt x="534" y="292"/>
                    </a:moveTo>
                    <a:cubicBezTo>
                      <a:pt x="358" y="200"/>
                      <a:pt x="176" y="107"/>
                      <a:pt x="0" y="0"/>
                    </a:cubicBezTo>
                    <a:cubicBezTo>
                      <a:pt x="0" y="0"/>
                      <a:pt x="0" y="0"/>
                      <a:pt x="0" y="0"/>
                    </a:cubicBezTo>
                    <a:cubicBezTo>
                      <a:pt x="176" y="107"/>
                      <a:pt x="358" y="200"/>
                      <a:pt x="534" y="292"/>
                    </a:cubicBezTo>
                    <a:cubicBezTo>
                      <a:pt x="534" y="292"/>
                      <a:pt x="534" y="292"/>
                      <a:pt x="534" y="292"/>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8" name="Freeform 209"/>
              <p:cNvSpPr>
                <a:spLocks noChangeAspect="1" noEditPoints="1"/>
              </p:cNvSpPr>
              <p:nvPr/>
            </p:nvSpPr>
            <p:spPr bwMode="auto">
              <a:xfrm>
                <a:off x="2897" y="2139"/>
                <a:ext cx="21" cy="11"/>
              </a:xfrm>
              <a:custGeom>
                <a:avLst/>
                <a:gdLst>
                  <a:gd name="T0" fmla="*/ 0 w 175"/>
                  <a:gd name="T1" fmla="*/ 0 h 91"/>
                  <a:gd name="T2" fmla="*/ 0 w 175"/>
                  <a:gd name="T3" fmla="*/ 0 h 91"/>
                  <a:gd name="T4" fmla="*/ 0 w 175"/>
                  <a:gd name="T5" fmla="*/ 0 h 91"/>
                  <a:gd name="T6" fmla="*/ 0 w 175"/>
                  <a:gd name="T7" fmla="*/ 0 h 91"/>
                  <a:gd name="T8" fmla="*/ 0 w 175"/>
                  <a:gd name="T9" fmla="*/ 0 h 91"/>
                  <a:gd name="T10" fmla="*/ 0 w 175"/>
                  <a:gd name="T11" fmla="*/ 0 h 91"/>
                  <a:gd name="T12" fmla="*/ 0 w 175"/>
                  <a:gd name="T13" fmla="*/ 0 h 91"/>
                  <a:gd name="T14" fmla="*/ 0 w 175"/>
                  <a:gd name="T15" fmla="*/ 0 h 91"/>
                  <a:gd name="T16" fmla="*/ 0 w 175"/>
                  <a:gd name="T17" fmla="*/ 0 h 91"/>
                  <a:gd name="T18" fmla="*/ 0 w 175"/>
                  <a:gd name="T19" fmla="*/ 0 h 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91"/>
                  <a:gd name="T32" fmla="*/ 175 w 175"/>
                  <a:gd name="T33" fmla="*/ 91 h 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91">
                    <a:moveTo>
                      <a:pt x="8" y="0"/>
                    </a:moveTo>
                    <a:cubicBezTo>
                      <a:pt x="0" y="0"/>
                      <a:pt x="0" y="0"/>
                      <a:pt x="0" y="0"/>
                    </a:cubicBezTo>
                    <a:cubicBezTo>
                      <a:pt x="0" y="0"/>
                      <a:pt x="0" y="0"/>
                      <a:pt x="8" y="0"/>
                    </a:cubicBezTo>
                    <a:moveTo>
                      <a:pt x="8" y="0"/>
                    </a:moveTo>
                    <a:cubicBezTo>
                      <a:pt x="8" y="0"/>
                      <a:pt x="8" y="0"/>
                      <a:pt x="8" y="0"/>
                    </a:cubicBezTo>
                    <a:cubicBezTo>
                      <a:pt x="8" y="0"/>
                      <a:pt x="8" y="0"/>
                      <a:pt x="8" y="0"/>
                    </a:cubicBezTo>
                    <a:moveTo>
                      <a:pt x="175" y="91"/>
                    </a:moveTo>
                    <a:cubicBezTo>
                      <a:pt x="117" y="63"/>
                      <a:pt x="59" y="35"/>
                      <a:pt x="8" y="0"/>
                    </a:cubicBezTo>
                    <a:cubicBezTo>
                      <a:pt x="59" y="35"/>
                      <a:pt x="117" y="63"/>
                      <a:pt x="175" y="91"/>
                    </a:cubicBezTo>
                    <a:cubicBezTo>
                      <a:pt x="175" y="91"/>
                      <a:pt x="175" y="91"/>
                      <a:pt x="175" y="91"/>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099" name="Freeform 210"/>
              <p:cNvSpPr>
                <a:spLocks noChangeAspect="1" noEditPoints="1"/>
              </p:cNvSpPr>
              <p:nvPr/>
            </p:nvSpPr>
            <p:spPr bwMode="auto">
              <a:xfrm>
                <a:off x="2922" y="2130"/>
                <a:ext cx="60" cy="26"/>
              </a:xfrm>
              <a:custGeom>
                <a:avLst/>
                <a:gdLst>
                  <a:gd name="T0" fmla="*/ 0 w 500"/>
                  <a:gd name="T1" fmla="*/ 0 h 216"/>
                  <a:gd name="T2" fmla="*/ 0 w 500"/>
                  <a:gd name="T3" fmla="*/ 0 h 216"/>
                  <a:gd name="T4" fmla="*/ 0 w 500"/>
                  <a:gd name="T5" fmla="*/ 0 h 216"/>
                  <a:gd name="T6" fmla="*/ 0 w 500"/>
                  <a:gd name="T7" fmla="*/ 0 h 216"/>
                  <a:gd name="T8" fmla="*/ 0 w 500"/>
                  <a:gd name="T9" fmla="*/ 0 h 216"/>
                  <a:gd name="T10" fmla="*/ 0 w 500"/>
                  <a:gd name="T11" fmla="*/ 0 h 216"/>
                  <a:gd name="T12" fmla="*/ 0 w 500"/>
                  <a:gd name="T13" fmla="*/ 0 h 216"/>
                  <a:gd name="T14" fmla="*/ 0 w 500"/>
                  <a:gd name="T15" fmla="*/ 0 h 216"/>
                  <a:gd name="T16" fmla="*/ 0 w 500"/>
                  <a:gd name="T17" fmla="*/ 0 h 216"/>
                  <a:gd name="T18" fmla="*/ 0 w 500"/>
                  <a:gd name="T19" fmla="*/ 0 h 216"/>
                  <a:gd name="T20" fmla="*/ 0 w 500"/>
                  <a:gd name="T21" fmla="*/ 0 h 216"/>
                  <a:gd name="T22" fmla="*/ 0 w 500"/>
                  <a:gd name="T23" fmla="*/ 0 h 216"/>
                  <a:gd name="T24" fmla="*/ 0 w 500"/>
                  <a:gd name="T25" fmla="*/ 0 h 216"/>
                  <a:gd name="T26" fmla="*/ 0 w 500"/>
                  <a:gd name="T27" fmla="*/ 0 h 216"/>
                  <a:gd name="T28" fmla="*/ 0 w 500"/>
                  <a:gd name="T29" fmla="*/ 0 h 216"/>
                  <a:gd name="T30" fmla="*/ 0 w 500"/>
                  <a:gd name="T31" fmla="*/ 0 h 216"/>
                  <a:gd name="T32" fmla="*/ 0 w 500"/>
                  <a:gd name="T33" fmla="*/ 0 h 216"/>
                  <a:gd name="T34" fmla="*/ 0 w 500"/>
                  <a:gd name="T35" fmla="*/ 0 h 216"/>
                  <a:gd name="T36" fmla="*/ 0 w 500"/>
                  <a:gd name="T37" fmla="*/ 0 h 216"/>
                  <a:gd name="T38" fmla="*/ 0 w 500"/>
                  <a:gd name="T39" fmla="*/ 0 h 216"/>
                  <a:gd name="T40" fmla="*/ 0 w 500"/>
                  <a:gd name="T41" fmla="*/ 0 h 216"/>
                  <a:gd name="T42" fmla="*/ 0 w 500"/>
                  <a:gd name="T43" fmla="*/ 0 h 216"/>
                  <a:gd name="T44" fmla="*/ 0 w 500"/>
                  <a:gd name="T45" fmla="*/ 0 h 216"/>
                  <a:gd name="T46" fmla="*/ 0 w 500"/>
                  <a:gd name="T47" fmla="*/ 0 h 216"/>
                  <a:gd name="T48" fmla="*/ 0 w 500"/>
                  <a:gd name="T49" fmla="*/ 0 h 216"/>
                  <a:gd name="T50" fmla="*/ 0 w 500"/>
                  <a:gd name="T51" fmla="*/ 0 h 216"/>
                  <a:gd name="T52" fmla="*/ 0 w 500"/>
                  <a:gd name="T53" fmla="*/ 0 h 216"/>
                  <a:gd name="T54" fmla="*/ 0 w 500"/>
                  <a:gd name="T55" fmla="*/ 0 h 216"/>
                  <a:gd name="T56" fmla="*/ 0 w 500"/>
                  <a:gd name="T57" fmla="*/ 0 h 216"/>
                  <a:gd name="T58" fmla="*/ 0 w 500"/>
                  <a:gd name="T59" fmla="*/ 0 h 216"/>
                  <a:gd name="T60" fmla="*/ 0 w 500"/>
                  <a:gd name="T61" fmla="*/ 0 h 216"/>
                  <a:gd name="T62" fmla="*/ 0 w 500"/>
                  <a:gd name="T63" fmla="*/ 0 h 216"/>
                  <a:gd name="T64" fmla="*/ 0 w 500"/>
                  <a:gd name="T65" fmla="*/ 0 h 216"/>
                  <a:gd name="T66" fmla="*/ 0 w 500"/>
                  <a:gd name="T67" fmla="*/ 0 h 216"/>
                  <a:gd name="T68" fmla="*/ 0 w 500"/>
                  <a:gd name="T69" fmla="*/ 0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0"/>
                  <a:gd name="T106" fmla="*/ 0 h 216"/>
                  <a:gd name="T107" fmla="*/ 500 w 500"/>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0" h="216">
                    <a:moveTo>
                      <a:pt x="0" y="0"/>
                    </a:moveTo>
                    <a:cubicBezTo>
                      <a:pt x="0" y="0"/>
                      <a:pt x="0" y="0"/>
                      <a:pt x="0" y="0"/>
                    </a:cubicBezTo>
                    <a:cubicBezTo>
                      <a:pt x="0" y="0"/>
                      <a:pt x="0" y="0"/>
                      <a:pt x="0" y="0"/>
                    </a:cubicBezTo>
                    <a:cubicBezTo>
                      <a:pt x="0" y="0"/>
                      <a:pt x="0" y="0"/>
                      <a:pt x="0" y="0"/>
                    </a:cubicBezTo>
                    <a:moveTo>
                      <a:pt x="98" y="50"/>
                    </a:moveTo>
                    <a:cubicBezTo>
                      <a:pt x="91" y="43"/>
                      <a:pt x="84" y="43"/>
                      <a:pt x="77" y="43"/>
                    </a:cubicBezTo>
                    <a:cubicBezTo>
                      <a:pt x="84" y="43"/>
                      <a:pt x="84" y="43"/>
                      <a:pt x="84" y="43"/>
                    </a:cubicBezTo>
                    <a:cubicBezTo>
                      <a:pt x="98" y="50"/>
                      <a:pt x="98" y="50"/>
                      <a:pt x="98" y="50"/>
                    </a:cubicBezTo>
                    <a:moveTo>
                      <a:pt x="310" y="123"/>
                    </a:moveTo>
                    <a:cubicBezTo>
                      <a:pt x="176" y="58"/>
                      <a:pt x="176" y="58"/>
                      <a:pt x="176" y="58"/>
                    </a:cubicBezTo>
                    <a:cubicBezTo>
                      <a:pt x="176" y="58"/>
                      <a:pt x="176" y="58"/>
                      <a:pt x="176" y="58"/>
                    </a:cubicBezTo>
                    <a:cubicBezTo>
                      <a:pt x="204" y="72"/>
                      <a:pt x="253" y="94"/>
                      <a:pt x="310" y="123"/>
                    </a:cubicBezTo>
                    <a:moveTo>
                      <a:pt x="429" y="188"/>
                    </a:moveTo>
                    <a:cubicBezTo>
                      <a:pt x="331" y="151"/>
                      <a:pt x="232" y="108"/>
                      <a:pt x="141" y="65"/>
                    </a:cubicBezTo>
                    <a:cubicBezTo>
                      <a:pt x="176" y="86"/>
                      <a:pt x="176" y="86"/>
                      <a:pt x="176" y="86"/>
                    </a:cubicBezTo>
                    <a:cubicBezTo>
                      <a:pt x="267" y="123"/>
                      <a:pt x="267" y="123"/>
                      <a:pt x="267" y="123"/>
                    </a:cubicBezTo>
                    <a:cubicBezTo>
                      <a:pt x="274" y="130"/>
                      <a:pt x="274" y="130"/>
                      <a:pt x="274" y="130"/>
                    </a:cubicBezTo>
                    <a:cubicBezTo>
                      <a:pt x="296" y="137"/>
                      <a:pt x="296" y="137"/>
                      <a:pt x="296" y="137"/>
                    </a:cubicBezTo>
                    <a:cubicBezTo>
                      <a:pt x="359" y="159"/>
                      <a:pt x="359" y="159"/>
                      <a:pt x="359" y="159"/>
                    </a:cubicBezTo>
                    <a:cubicBezTo>
                      <a:pt x="429" y="188"/>
                      <a:pt x="429" y="188"/>
                      <a:pt x="429" y="188"/>
                    </a:cubicBezTo>
                    <a:moveTo>
                      <a:pt x="436" y="188"/>
                    </a:moveTo>
                    <a:cubicBezTo>
                      <a:pt x="317" y="130"/>
                      <a:pt x="317" y="130"/>
                      <a:pt x="317" y="130"/>
                    </a:cubicBezTo>
                    <a:cubicBezTo>
                      <a:pt x="352" y="144"/>
                      <a:pt x="394" y="166"/>
                      <a:pt x="436" y="188"/>
                    </a:cubicBezTo>
                    <a:moveTo>
                      <a:pt x="493" y="216"/>
                    </a:moveTo>
                    <a:cubicBezTo>
                      <a:pt x="493" y="216"/>
                      <a:pt x="486" y="216"/>
                      <a:pt x="486" y="216"/>
                    </a:cubicBezTo>
                    <a:cubicBezTo>
                      <a:pt x="486" y="216"/>
                      <a:pt x="486" y="216"/>
                      <a:pt x="486" y="216"/>
                    </a:cubicBezTo>
                    <a:cubicBezTo>
                      <a:pt x="486" y="216"/>
                      <a:pt x="486" y="216"/>
                      <a:pt x="486" y="216"/>
                    </a:cubicBezTo>
                    <a:cubicBezTo>
                      <a:pt x="493" y="216"/>
                      <a:pt x="493" y="216"/>
                      <a:pt x="493" y="216"/>
                    </a:cubicBezTo>
                    <a:moveTo>
                      <a:pt x="493" y="216"/>
                    </a:moveTo>
                    <a:cubicBezTo>
                      <a:pt x="472" y="202"/>
                      <a:pt x="472" y="202"/>
                      <a:pt x="472" y="202"/>
                    </a:cubicBezTo>
                    <a:cubicBezTo>
                      <a:pt x="472" y="202"/>
                      <a:pt x="472" y="202"/>
                      <a:pt x="472" y="202"/>
                    </a:cubicBezTo>
                    <a:cubicBezTo>
                      <a:pt x="479" y="209"/>
                      <a:pt x="486" y="209"/>
                      <a:pt x="493" y="216"/>
                    </a:cubicBezTo>
                    <a:cubicBezTo>
                      <a:pt x="500" y="216"/>
                      <a:pt x="500" y="216"/>
                      <a:pt x="500" y="216"/>
                    </a:cubicBezTo>
                    <a:cubicBezTo>
                      <a:pt x="500" y="216"/>
                      <a:pt x="500" y="216"/>
                      <a:pt x="500" y="216"/>
                    </a:cubicBezTo>
                    <a:cubicBezTo>
                      <a:pt x="493" y="216"/>
                      <a:pt x="493" y="216"/>
                      <a:pt x="493" y="216"/>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0" name="Freeform 211"/>
              <p:cNvSpPr>
                <a:spLocks noChangeAspect="1" noEditPoints="1"/>
              </p:cNvSpPr>
              <p:nvPr/>
            </p:nvSpPr>
            <p:spPr bwMode="auto">
              <a:xfrm>
                <a:off x="2482" y="1794"/>
                <a:ext cx="461" cy="343"/>
              </a:xfrm>
              <a:custGeom>
                <a:avLst/>
                <a:gdLst>
                  <a:gd name="T0" fmla="*/ 0 w 3842"/>
                  <a:gd name="T1" fmla="*/ 0 h 2858"/>
                  <a:gd name="T2" fmla="*/ 0 w 3842"/>
                  <a:gd name="T3" fmla="*/ 0 h 2858"/>
                  <a:gd name="T4" fmla="*/ 0 w 3842"/>
                  <a:gd name="T5" fmla="*/ 0 h 2858"/>
                  <a:gd name="T6" fmla="*/ 0 w 3842"/>
                  <a:gd name="T7" fmla="*/ 0 h 2858"/>
                  <a:gd name="T8" fmla="*/ 0 w 3842"/>
                  <a:gd name="T9" fmla="*/ 0 h 2858"/>
                  <a:gd name="T10" fmla="*/ 0 w 3842"/>
                  <a:gd name="T11" fmla="*/ 0 h 2858"/>
                  <a:gd name="T12" fmla="*/ 0 w 3842"/>
                  <a:gd name="T13" fmla="*/ 0 h 2858"/>
                  <a:gd name="T14" fmla="*/ 0 w 3842"/>
                  <a:gd name="T15" fmla="*/ 0 h 2858"/>
                  <a:gd name="T16" fmla="*/ 0 w 3842"/>
                  <a:gd name="T17" fmla="*/ 0 h 2858"/>
                  <a:gd name="T18" fmla="*/ 0 w 3842"/>
                  <a:gd name="T19" fmla="*/ 0 h 2858"/>
                  <a:gd name="T20" fmla="*/ 0 w 3842"/>
                  <a:gd name="T21" fmla="*/ 0 h 2858"/>
                  <a:gd name="T22" fmla="*/ 0 w 3842"/>
                  <a:gd name="T23" fmla="*/ 0 h 2858"/>
                  <a:gd name="T24" fmla="*/ 0 w 3842"/>
                  <a:gd name="T25" fmla="*/ 0 h 2858"/>
                  <a:gd name="T26" fmla="*/ 0 w 3842"/>
                  <a:gd name="T27" fmla="*/ 0 h 2858"/>
                  <a:gd name="T28" fmla="*/ 0 w 3842"/>
                  <a:gd name="T29" fmla="*/ 0 h 2858"/>
                  <a:gd name="T30" fmla="*/ 0 w 3842"/>
                  <a:gd name="T31" fmla="*/ 0 h 2858"/>
                  <a:gd name="T32" fmla="*/ 0 w 3842"/>
                  <a:gd name="T33" fmla="*/ 0 h 2858"/>
                  <a:gd name="T34" fmla="*/ 0 w 3842"/>
                  <a:gd name="T35" fmla="*/ 0 h 2858"/>
                  <a:gd name="T36" fmla="*/ 0 w 3842"/>
                  <a:gd name="T37" fmla="*/ 0 h 2858"/>
                  <a:gd name="T38" fmla="*/ 0 w 3842"/>
                  <a:gd name="T39" fmla="*/ 0 h 2858"/>
                  <a:gd name="T40" fmla="*/ 0 w 3842"/>
                  <a:gd name="T41" fmla="*/ 0 h 2858"/>
                  <a:gd name="T42" fmla="*/ 0 w 3842"/>
                  <a:gd name="T43" fmla="*/ 0 h 2858"/>
                  <a:gd name="T44" fmla="*/ 0 w 3842"/>
                  <a:gd name="T45" fmla="*/ 0 h 2858"/>
                  <a:gd name="T46" fmla="*/ 0 w 3842"/>
                  <a:gd name="T47" fmla="*/ 0 h 2858"/>
                  <a:gd name="T48" fmla="*/ 0 w 3842"/>
                  <a:gd name="T49" fmla="*/ 0 h 2858"/>
                  <a:gd name="T50" fmla="*/ 0 w 3842"/>
                  <a:gd name="T51" fmla="*/ 0 h 2858"/>
                  <a:gd name="T52" fmla="*/ 0 w 3842"/>
                  <a:gd name="T53" fmla="*/ 0 h 2858"/>
                  <a:gd name="T54" fmla="*/ 0 w 3842"/>
                  <a:gd name="T55" fmla="*/ 0 h 2858"/>
                  <a:gd name="T56" fmla="*/ 0 w 3842"/>
                  <a:gd name="T57" fmla="*/ 0 h 2858"/>
                  <a:gd name="T58" fmla="*/ 0 w 3842"/>
                  <a:gd name="T59" fmla="*/ 0 h 2858"/>
                  <a:gd name="T60" fmla="*/ 0 w 3842"/>
                  <a:gd name="T61" fmla="*/ 0 h 2858"/>
                  <a:gd name="T62" fmla="*/ 0 w 3842"/>
                  <a:gd name="T63" fmla="*/ 0 h 2858"/>
                  <a:gd name="T64" fmla="*/ 0 w 3842"/>
                  <a:gd name="T65" fmla="*/ 0 h 2858"/>
                  <a:gd name="T66" fmla="*/ 0 w 3842"/>
                  <a:gd name="T67" fmla="*/ 0 h 2858"/>
                  <a:gd name="T68" fmla="*/ 0 w 3842"/>
                  <a:gd name="T69" fmla="*/ 0 h 2858"/>
                  <a:gd name="T70" fmla="*/ 0 w 3842"/>
                  <a:gd name="T71" fmla="*/ 0 h 28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42"/>
                  <a:gd name="T109" fmla="*/ 0 h 2858"/>
                  <a:gd name="T110" fmla="*/ 3842 w 3842"/>
                  <a:gd name="T111" fmla="*/ 2858 h 28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42" h="2858">
                    <a:moveTo>
                      <a:pt x="3396" y="2660"/>
                    </a:moveTo>
                    <a:cubicBezTo>
                      <a:pt x="3396" y="2660"/>
                      <a:pt x="3396" y="2660"/>
                      <a:pt x="3396" y="2660"/>
                    </a:cubicBezTo>
                    <a:cubicBezTo>
                      <a:pt x="3396" y="2660"/>
                      <a:pt x="3396" y="2660"/>
                      <a:pt x="3396" y="2660"/>
                    </a:cubicBezTo>
                    <a:cubicBezTo>
                      <a:pt x="3396" y="2660"/>
                      <a:pt x="3396" y="2660"/>
                      <a:pt x="3396" y="2660"/>
                    </a:cubicBezTo>
                    <a:cubicBezTo>
                      <a:pt x="3396" y="2660"/>
                      <a:pt x="3396" y="2660"/>
                      <a:pt x="3396" y="2660"/>
                    </a:cubicBezTo>
                    <a:moveTo>
                      <a:pt x="3269" y="2575"/>
                    </a:moveTo>
                    <a:cubicBezTo>
                      <a:pt x="3269" y="2575"/>
                      <a:pt x="3269" y="2575"/>
                      <a:pt x="3269" y="2575"/>
                    </a:cubicBezTo>
                    <a:cubicBezTo>
                      <a:pt x="3332" y="2618"/>
                      <a:pt x="3332" y="2618"/>
                      <a:pt x="3332" y="2618"/>
                    </a:cubicBezTo>
                    <a:cubicBezTo>
                      <a:pt x="3332" y="2618"/>
                      <a:pt x="3332" y="2618"/>
                      <a:pt x="3332" y="2618"/>
                    </a:cubicBezTo>
                    <a:cubicBezTo>
                      <a:pt x="3368" y="2639"/>
                      <a:pt x="3368" y="2639"/>
                      <a:pt x="3368" y="2639"/>
                    </a:cubicBezTo>
                    <a:cubicBezTo>
                      <a:pt x="3382" y="2653"/>
                      <a:pt x="3382" y="2653"/>
                      <a:pt x="3382" y="2653"/>
                    </a:cubicBezTo>
                    <a:cubicBezTo>
                      <a:pt x="3389" y="2653"/>
                      <a:pt x="3389" y="2653"/>
                      <a:pt x="3389" y="2653"/>
                    </a:cubicBezTo>
                    <a:cubicBezTo>
                      <a:pt x="3396" y="2660"/>
                      <a:pt x="3396" y="2660"/>
                      <a:pt x="3396" y="2660"/>
                    </a:cubicBezTo>
                    <a:cubicBezTo>
                      <a:pt x="3396" y="2660"/>
                      <a:pt x="3396" y="2660"/>
                      <a:pt x="3396" y="2660"/>
                    </a:cubicBezTo>
                    <a:cubicBezTo>
                      <a:pt x="3354" y="2632"/>
                      <a:pt x="3311" y="2603"/>
                      <a:pt x="3269" y="2575"/>
                    </a:cubicBezTo>
                    <a:moveTo>
                      <a:pt x="3509" y="2674"/>
                    </a:moveTo>
                    <a:cubicBezTo>
                      <a:pt x="3509" y="2674"/>
                      <a:pt x="3509" y="2674"/>
                      <a:pt x="3509" y="2674"/>
                    </a:cubicBezTo>
                    <a:cubicBezTo>
                      <a:pt x="3509" y="2674"/>
                      <a:pt x="3509" y="2674"/>
                      <a:pt x="3509" y="2674"/>
                    </a:cubicBezTo>
                    <a:cubicBezTo>
                      <a:pt x="3509" y="2674"/>
                      <a:pt x="3509" y="2674"/>
                      <a:pt x="3509" y="2681"/>
                    </a:cubicBezTo>
                    <a:cubicBezTo>
                      <a:pt x="3509" y="2674"/>
                      <a:pt x="3509" y="2674"/>
                      <a:pt x="3509" y="2674"/>
                    </a:cubicBezTo>
                    <a:moveTo>
                      <a:pt x="3622" y="2738"/>
                    </a:moveTo>
                    <a:cubicBezTo>
                      <a:pt x="3509" y="2674"/>
                      <a:pt x="3509" y="2674"/>
                      <a:pt x="3509" y="2674"/>
                    </a:cubicBezTo>
                    <a:cubicBezTo>
                      <a:pt x="3509" y="2674"/>
                      <a:pt x="3509" y="2681"/>
                      <a:pt x="3509" y="2681"/>
                    </a:cubicBezTo>
                    <a:cubicBezTo>
                      <a:pt x="3545" y="2695"/>
                      <a:pt x="3587" y="2717"/>
                      <a:pt x="3622" y="2738"/>
                    </a:cubicBezTo>
                    <a:moveTo>
                      <a:pt x="3835" y="2851"/>
                    </a:moveTo>
                    <a:cubicBezTo>
                      <a:pt x="3828" y="2851"/>
                      <a:pt x="3828" y="2851"/>
                      <a:pt x="3828" y="2851"/>
                    </a:cubicBezTo>
                    <a:cubicBezTo>
                      <a:pt x="3828" y="2851"/>
                      <a:pt x="3828" y="2851"/>
                      <a:pt x="3828" y="2851"/>
                    </a:cubicBezTo>
                    <a:cubicBezTo>
                      <a:pt x="3679" y="2773"/>
                      <a:pt x="3679" y="2773"/>
                      <a:pt x="3679" y="2773"/>
                    </a:cubicBezTo>
                    <a:cubicBezTo>
                      <a:pt x="3736" y="2802"/>
                      <a:pt x="3785" y="2830"/>
                      <a:pt x="3835" y="2851"/>
                    </a:cubicBezTo>
                    <a:moveTo>
                      <a:pt x="3842" y="2858"/>
                    </a:moveTo>
                    <a:cubicBezTo>
                      <a:pt x="3835" y="2851"/>
                      <a:pt x="3835" y="2851"/>
                      <a:pt x="3835" y="2851"/>
                    </a:cubicBezTo>
                    <a:cubicBezTo>
                      <a:pt x="3835" y="2851"/>
                      <a:pt x="3835" y="2851"/>
                      <a:pt x="3842" y="2858"/>
                    </a:cubicBezTo>
                    <a:cubicBezTo>
                      <a:pt x="3842" y="2858"/>
                      <a:pt x="3842" y="2858"/>
                      <a:pt x="3842" y="2858"/>
                    </a:cubicBezTo>
                    <a:moveTo>
                      <a:pt x="0" y="0"/>
                    </a:moveTo>
                    <a:cubicBezTo>
                      <a:pt x="7" y="7"/>
                      <a:pt x="14" y="14"/>
                      <a:pt x="14" y="21"/>
                    </a:cubicBezTo>
                    <a:cubicBezTo>
                      <a:pt x="14" y="14"/>
                      <a:pt x="7" y="7"/>
                      <a:pt x="0" y="0"/>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1" name="Freeform 212"/>
              <p:cNvSpPr>
                <a:spLocks noChangeAspect="1" noEditPoints="1"/>
              </p:cNvSpPr>
              <p:nvPr/>
            </p:nvSpPr>
            <p:spPr bwMode="auto">
              <a:xfrm>
                <a:off x="2484" y="1796"/>
                <a:ext cx="421" cy="314"/>
              </a:xfrm>
              <a:custGeom>
                <a:avLst/>
                <a:gdLst>
                  <a:gd name="T0" fmla="*/ 0 w 3508"/>
                  <a:gd name="T1" fmla="*/ 0 h 2617"/>
                  <a:gd name="T2" fmla="*/ 0 w 3508"/>
                  <a:gd name="T3" fmla="*/ 0 h 2617"/>
                  <a:gd name="T4" fmla="*/ 0 w 3508"/>
                  <a:gd name="T5" fmla="*/ 0 h 2617"/>
                  <a:gd name="T6" fmla="*/ 0 w 3508"/>
                  <a:gd name="T7" fmla="*/ 0 h 2617"/>
                  <a:gd name="T8" fmla="*/ 0 w 3508"/>
                  <a:gd name="T9" fmla="*/ 0 h 2617"/>
                  <a:gd name="T10" fmla="*/ 0 w 3508"/>
                  <a:gd name="T11" fmla="*/ 0 h 2617"/>
                  <a:gd name="T12" fmla="*/ 0 w 3508"/>
                  <a:gd name="T13" fmla="*/ 0 h 2617"/>
                  <a:gd name="T14" fmla="*/ 0 w 3508"/>
                  <a:gd name="T15" fmla="*/ 0 h 2617"/>
                  <a:gd name="T16" fmla="*/ 0 w 3508"/>
                  <a:gd name="T17" fmla="*/ 0 h 2617"/>
                  <a:gd name="T18" fmla="*/ 0 w 3508"/>
                  <a:gd name="T19" fmla="*/ 0 h 2617"/>
                  <a:gd name="T20" fmla="*/ 0 w 3508"/>
                  <a:gd name="T21" fmla="*/ 0 h 2617"/>
                  <a:gd name="T22" fmla="*/ 0 w 3508"/>
                  <a:gd name="T23" fmla="*/ 0 h 2617"/>
                  <a:gd name="T24" fmla="*/ 0 w 3508"/>
                  <a:gd name="T25" fmla="*/ 0 h 2617"/>
                  <a:gd name="T26" fmla="*/ 0 w 3508"/>
                  <a:gd name="T27" fmla="*/ 0 h 2617"/>
                  <a:gd name="T28" fmla="*/ 0 w 3508"/>
                  <a:gd name="T29" fmla="*/ 0 h 2617"/>
                  <a:gd name="T30" fmla="*/ 0 w 3508"/>
                  <a:gd name="T31" fmla="*/ 0 h 2617"/>
                  <a:gd name="T32" fmla="*/ 0 w 3508"/>
                  <a:gd name="T33" fmla="*/ 0 h 2617"/>
                  <a:gd name="T34" fmla="*/ 0 w 3508"/>
                  <a:gd name="T35" fmla="*/ 0 h 2617"/>
                  <a:gd name="T36" fmla="*/ 0 w 3508"/>
                  <a:gd name="T37" fmla="*/ 0 h 2617"/>
                  <a:gd name="T38" fmla="*/ 0 w 3508"/>
                  <a:gd name="T39" fmla="*/ 0 h 2617"/>
                  <a:gd name="T40" fmla="*/ 0 w 3508"/>
                  <a:gd name="T41" fmla="*/ 0 h 2617"/>
                  <a:gd name="T42" fmla="*/ 0 w 3508"/>
                  <a:gd name="T43" fmla="*/ 0 h 2617"/>
                  <a:gd name="T44" fmla="*/ 0 w 3508"/>
                  <a:gd name="T45" fmla="*/ 0 h 2617"/>
                  <a:gd name="T46" fmla="*/ 0 w 3508"/>
                  <a:gd name="T47" fmla="*/ 0 h 2617"/>
                  <a:gd name="T48" fmla="*/ 0 w 3508"/>
                  <a:gd name="T49" fmla="*/ 0 h 2617"/>
                  <a:gd name="T50" fmla="*/ 0 w 3508"/>
                  <a:gd name="T51" fmla="*/ 0 h 2617"/>
                  <a:gd name="T52" fmla="*/ 0 w 3508"/>
                  <a:gd name="T53" fmla="*/ 0 h 2617"/>
                  <a:gd name="T54" fmla="*/ 0 w 3508"/>
                  <a:gd name="T55" fmla="*/ 0 h 2617"/>
                  <a:gd name="T56" fmla="*/ 0 w 3508"/>
                  <a:gd name="T57" fmla="*/ 0 h 2617"/>
                  <a:gd name="T58" fmla="*/ 0 w 3508"/>
                  <a:gd name="T59" fmla="*/ 0 h 2617"/>
                  <a:gd name="T60" fmla="*/ 0 w 3508"/>
                  <a:gd name="T61" fmla="*/ 0 h 2617"/>
                  <a:gd name="T62" fmla="*/ 0 w 3508"/>
                  <a:gd name="T63" fmla="*/ 0 h 2617"/>
                  <a:gd name="T64" fmla="*/ 0 w 3508"/>
                  <a:gd name="T65" fmla="*/ 0 h 2617"/>
                  <a:gd name="T66" fmla="*/ 0 w 3508"/>
                  <a:gd name="T67" fmla="*/ 0 h 2617"/>
                  <a:gd name="T68" fmla="*/ 0 w 3508"/>
                  <a:gd name="T69" fmla="*/ 0 h 26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08"/>
                  <a:gd name="T106" fmla="*/ 0 h 2617"/>
                  <a:gd name="T107" fmla="*/ 3508 w 3508"/>
                  <a:gd name="T108" fmla="*/ 2617 h 26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08" h="2617">
                    <a:moveTo>
                      <a:pt x="3140" y="2489"/>
                    </a:moveTo>
                    <a:cubicBezTo>
                      <a:pt x="3162" y="2497"/>
                      <a:pt x="3162" y="2497"/>
                      <a:pt x="3162" y="2497"/>
                    </a:cubicBezTo>
                    <a:cubicBezTo>
                      <a:pt x="3169" y="2504"/>
                      <a:pt x="3169" y="2504"/>
                      <a:pt x="3169" y="2504"/>
                    </a:cubicBezTo>
                    <a:cubicBezTo>
                      <a:pt x="3246" y="2553"/>
                      <a:pt x="3246" y="2553"/>
                      <a:pt x="3246" y="2553"/>
                    </a:cubicBezTo>
                    <a:cubicBezTo>
                      <a:pt x="3253" y="2560"/>
                      <a:pt x="3253" y="2560"/>
                      <a:pt x="3253" y="2560"/>
                    </a:cubicBezTo>
                    <a:cubicBezTo>
                      <a:pt x="3253" y="2560"/>
                      <a:pt x="3253" y="2560"/>
                      <a:pt x="3253" y="2560"/>
                    </a:cubicBezTo>
                    <a:cubicBezTo>
                      <a:pt x="3218" y="2539"/>
                      <a:pt x="3176" y="2511"/>
                      <a:pt x="3140" y="2489"/>
                    </a:cubicBezTo>
                    <a:moveTo>
                      <a:pt x="3388" y="2603"/>
                    </a:moveTo>
                    <a:cubicBezTo>
                      <a:pt x="3388" y="2603"/>
                      <a:pt x="3388" y="2603"/>
                      <a:pt x="3388" y="2603"/>
                    </a:cubicBezTo>
                    <a:cubicBezTo>
                      <a:pt x="3388" y="2603"/>
                      <a:pt x="3388" y="2603"/>
                      <a:pt x="3388" y="2603"/>
                    </a:cubicBezTo>
                    <a:cubicBezTo>
                      <a:pt x="3388" y="2603"/>
                      <a:pt x="3388" y="2603"/>
                      <a:pt x="3388" y="2603"/>
                    </a:cubicBezTo>
                    <a:cubicBezTo>
                      <a:pt x="3388" y="2603"/>
                      <a:pt x="3388" y="2603"/>
                      <a:pt x="3388" y="2603"/>
                    </a:cubicBezTo>
                    <a:moveTo>
                      <a:pt x="3268" y="2532"/>
                    </a:moveTo>
                    <a:cubicBezTo>
                      <a:pt x="3282" y="2539"/>
                      <a:pt x="3296" y="2539"/>
                      <a:pt x="3303" y="2546"/>
                    </a:cubicBezTo>
                    <a:cubicBezTo>
                      <a:pt x="3338" y="2567"/>
                      <a:pt x="3367" y="2589"/>
                      <a:pt x="3388" y="2603"/>
                    </a:cubicBezTo>
                    <a:cubicBezTo>
                      <a:pt x="3388" y="2603"/>
                      <a:pt x="3388" y="2603"/>
                      <a:pt x="3388" y="2603"/>
                    </a:cubicBezTo>
                    <a:cubicBezTo>
                      <a:pt x="3338" y="2567"/>
                      <a:pt x="3338" y="2567"/>
                      <a:pt x="3338" y="2567"/>
                    </a:cubicBezTo>
                    <a:cubicBezTo>
                      <a:pt x="3310" y="2553"/>
                      <a:pt x="3310" y="2553"/>
                      <a:pt x="3310" y="2553"/>
                    </a:cubicBezTo>
                    <a:cubicBezTo>
                      <a:pt x="3275" y="2532"/>
                      <a:pt x="3275" y="2532"/>
                      <a:pt x="3275" y="2532"/>
                    </a:cubicBezTo>
                    <a:cubicBezTo>
                      <a:pt x="3268" y="2532"/>
                      <a:pt x="3268" y="2532"/>
                      <a:pt x="3268" y="2532"/>
                    </a:cubicBezTo>
                    <a:moveTo>
                      <a:pt x="3162" y="2461"/>
                    </a:moveTo>
                    <a:cubicBezTo>
                      <a:pt x="3162" y="2461"/>
                      <a:pt x="3162" y="2461"/>
                      <a:pt x="3162" y="2461"/>
                    </a:cubicBezTo>
                    <a:cubicBezTo>
                      <a:pt x="3197" y="2482"/>
                      <a:pt x="3232" y="2504"/>
                      <a:pt x="3268" y="2525"/>
                    </a:cubicBezTo>
                    <a:cubicBezTo>
                      <a:pt x="3261" y="2525"/>
                      <a:pt x="3261" y="2525"/>
                      <a:pt x="3261" y="2525"/>
                    </a:cubicBezTo>
                    <a:cubicBezTo>
                      <a:pt x="3225" y="2497"/>
                      <a:pt x="3225" y="2497"/>
                      <a:pt x="3225" y="2497"/>
                    </a:cubicBezTo>
                    <a:cubicBezTo>
                      <a:pt x="3162" y="2461"/>
                      <a:pt x="3162" y="2461"/>
                      <a:pt x="3162" y="2461"/>
                    </a:cubicBezTo>
                    <a:moveTo>
                      <a:pt x="3508" y="2610"/>
                    </a:moveTo>
                    <a:cubicBezTo>
                      <a:pt x="3508" y="2610"/>
                      <a:pt x="3508" y="2610"/>
                      <a:pt x="3508" y="2610"/>
                    </a:cubicBezTo>
                    <a:cubicBezTo>
                      <a:pt x="3508" y="2610"/>
                      <a:pt x="3508" y="2610"/>
                      <a:pt x="3508" y="2610"/>
                    </a:cubicBezTo>
                    <a:cubicBezTo>
                      <a:pt x="3508" y="2610"/>
                      <a:pt x="3508" y="2610"/>
                      <a:pt x="3508" y="2610"/>
                    </a:cubicBezTo>
                    <a:cubicBezTo>
                      <a:pt x="3501" y="2610"/>
                      <a:pt x="3501" y="2617"/>
                      <a:pt x="3501" y="2617"/>
                    </a:cubicBezTo>
                    <a:cubicBezTo>
                      <a:pt x="3501" y="2617"/>
                      <a:pt x="3501" y="2617"/>
                      <a:pt x="3501" y="2617"/>
                    </a:cubicBezTo>
                    <a:cubicBezTo>
                      <a:pt x="3508" y="2610"/>
                      <a:pt x="3508" y="2610"/>
                      <a:pt x="3508" y="2610"/>
                    </a:cubicBezTo>
                    <a:cubicBezTo>
                      <a:pt x="3508" y="2610"/>
                      <a:pt x="3508" y="2610"/>
                      <a:pt x="3508" y="2610"/>
                    </a:cubicBezTo>
                    <a:moveTo>
                      <a:pt x="3508" y="2603"/>
                    </a:moveTo>
                    <a:cubicBezTo>
                      <a:pt x="3508" y="2603"/>
                      <a:pt x="3508" y="2610"/>
                      <a:pt x="3508" y="2610"/>
                    </a:cubicBezTo>
                    <a:cubicBezTo>
                      <a:pt x="3508" y="2610"/>
                      <a:pt x="3508" y="2610"/>
                      <a:pt x="3508" y="2610"/>
                    </a:cubicBezTo>
                    <a:cubicBezTo>
                      <a:pt x="3508" y="2610"/>
                      <a:pt x="3508" y="2610"/>
                      <a:pt x="3508" y="2610"/>
                    </a:cubicBezTo>
                    <a:cubicBezTo>
                      <a:pt x="3508" y="2610"/>
                      <a:pt x="3508" y="2603"/>
                      <a:pt x="3508" y="2603"/>
                    </a:cubicBezTo>
                    <a:moveTo>
                      <a:pt x="3508" y="2603"/>
                    </a:moveTo>
                    <a:cubicBezTo>
                      <a:pt x="3508" y="2603"/>
                      <a:pt x="3508" y="2603"/>
                      <a:pt x="3508" y="2603"/>
                    </a:cubicBezTo>
                    <a:cubicBezTo>
                      <a:pt x="3508" y="2603"/>
                      <a:pt x="3508" y="2603"/>
                      <a:pt x="3508" y="2603"/>
                    </a:cubicBezTo>
                    <a:cubicBezTo>
                      <a:pt x="3508" y="2603"/>
                      <a:pt x="3508" y="2603"/>
                      <a:pt x="3508" y="2603"/>
                    </a:cubicBezTo>
                    <a:cubicBezTo>
                      <a:pt x="3508" y="2603"/>
                      <a:pt x="3508" y="2603"/>
                      <a:pt x="3508" y="2603"/>
                    </a:cubicBezTo>
                    <a:moveTo>
                      <a:pt x="3508" y="2603"/>
                    </a:moveTo>
                    <a:cubicBezTo>
                      <a:pt x="3508" y="2603"/>
                      <a:pt x="3508" y="2603"/>
                      <a:pt x="3508" y="2603"/>
                    </a:cubicBezTo>
                    <a:cubicBezTo>
                      <a:pt x="3508" y="2603"/>
                      <a:pt x="3508" y="2603"/>
                      <a:pt x="3508" y="2603"/>
                    </a:cubicBezTo>
                    <a:moveTo>
                      <a:pt x="3459" y="2560"/>
                    </a:moveTo>
                    <a:cubicBezTo>
                      <a:pt x="3452" y="2553"/>
                      <a:pt x="3444" y="2553"/>
                      <a:pt x="3437" y="2546"/>
                    </a:cubicBezTo>
                    <a:cubicBezTo>
                      <a:pt x="3416" y="2539"/>
                      <a:pt x="3409" y="2539"/>
                      <a:pt x="3402" y="2546"/>
                    </a:cubicBezTo>
                    <a:cubicBezTo>
                      <a:pt x="3402" y="2546"/>
                      <a:pt x="3402" y="2546"/>
                      <a:pt x="3402" y="2546"/>
                    </a:cubicBezTo>
                    <a:cubicBezTo>
                      <a:pt x="3402" y="2546"/>
                      <a:pt x="3402" y="2553"/>
                      <a:pt x="3402" y="2560"/>
                    </a:cubicBezTo>
                    <a:cubicBezTo>
                      <a:pt x="3416" y="2567"/>
                      <a:pt x="3430" y="2589"/>
                      <a:pt x="3452" y="2596"/>
                    </a:cubicBezTo>
                    <a:cubicBezTo>
                      <a:pt x="3459" y="2603"/>
                      <a:pt x="3466" y="2603"/>
                      <a:pt x="3473" y="2610"/>
                    </a:cubicBezTo>
                    <a:cubicBezTo>
                      <a:pt x="3480" y="2610"/>
                      <a:pt x="3487" y="2610"/>
                      <a:pt x="3487" y="2610"/>
                    </a:cubicBezTo>
                    <a:cubicBezTo>
                      <a:pt x="3487" y="2610"/>
                      <a:pt x="3487" y="2610"/>
                      <a:pt x="3487" y="2610"/>
                    </a:cubicBezTo>
                    <a:cubicBezTo>
                      <a:pt x="3487" y="2610"/>
                      <a:pt x="3487" y="2610"/>
                      <a:pt x="3494" y="2610"/>
                    </a:cubicBezTo>
                    <a:cubicBezTo>
                      <a:pt x="3494" y="2610"/>
                      <a:pt x="3494" y="2610"/>
                      <a:pt x="3494" y="2617"/>
                    </a:cubicBezTo>
                    <a:cubicBezTo>
                      <a:pt x="3494" y="2617"/>
                      <a:pt x="3494" y="2617"/>
                      <a:pt x="3494" y="2617"/>
                    </a:cubicBezTo>
                    <a:cubicBezTo>
                      <a:pt x="3501" y="2617"/>
                      <a:pt x="3501" y="2617"/>
                      <a:pt x="3501" y="2617"/>
                    </a:cubicBezTo>
                    <a:cubicBezTo>
                      <a:pt x="3501" y="2617"/>
                      <a:pt x="3501" y="2617"/>
                      <a:pt x="3501" y="2617"/>
                    </a:cubicBezTo>
                    <a:cubicBezTo>
                      <a:pt x="3501" y="2617"/>
                      <a:pt x="3501" y="2617"/>
                      <a:pt x="3501" y="2617"/>
                    </a:cubicBezTo>
                    <a:cubicBezTo>
                      <a:pt x="3501" y="2610"/>
                      <a:pt x="3501" y="2603"/>
                      <a:pt x="3508" y="2596"/>
                    </a:cubicBezTo>
                    <a:cubicBezTo>
                      <a:pt x="3501" y="2589"/>
                      <a:pt x="3494" y="2582"/>
                      <a:pt x="3487" y="2575"/>
                    </a:cubicBezTo>
                    <a:cubicBezTo>
                      <a:pt x="3480" y="2567"/>
                      <a:pt x="3466" y="2567"/>
                      <a:pt x="3459" y="2560"/>
                    </a:cubicBezTo>
                    <a:moveTo>
                      <a:pt x="35" y="50"/>
                    </a:moveTo>
                    <a:cubicBezTo>
                      <a:pt x="42" y="64"/>
                      <a:pt x="56" y="71"/>
                      <a:pt x="63" y="86"/>
                    </a:cubicBezTo>
                    <a:cubicBezTo>
                      <a:pt x="56" y="71"/>
                      <a:pt x="42" y="64"/>
                      <a:pt x="35" y="50"/>
                    </a:cubicBezTo>
                    <a:moveTo>
                      <a:pt x="0" y="0"/>
                    </a:moveTo>
                    <a:cubicBezTo>
                      <a:pt x="14" y="15"/>
                      <a:pt x="21" y="22"/>
                      <a:pt x="28" y="36"/>
                    </a:cubicBezTo>
                    <a:cubicBezTo>
                      <a:pt x="21" y="22"/>
                      <a:pt x="14" y="15"/>
                      <a:pt x="0" y="0"/>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2" name="Freeform 213"/>
              <p:cNvSpPr>
                <a:spLocks noChangeAspect="1"/>
              </p:cNvSpPr>
              <p:nvPr/>
            </p:nvSpPr>
            <p:spPr bwMode="auto">
              <a:xfrm>
                <a:off x="2853" y="2084"/>
                <a:ext cx="10" cy="7"/>
              </a:xfrm>
              <a:custGeom>
                <a:avLst/>
                <a:gdLst>
                  <a:gd name="T0" fmla="*/ 0 w 83"/>
                  <a:gd name="T1" fmla="*/ 0 h 59"/>
                  <a:gd name="T2" fmla="*/ 0 w 83"/>
                  <a:gd name="T3" fmla="*/ 0 h 59"/>
                  <a:gd name="T4" fmla="*/ 0 w 83"/>
                  <a:gd name="T5" fmla="*/ 0 h 59"/>
                  <a:gd name="T6" fmla="*/ 0 w 83"/>
                  <a:gd name="T7" fmla="*/ 0 h 59"/>
                  <a:gd name="T8" fmla="*/ 0 w 83"/>
                  <a:gd name="T9" fmla="*/ 0 h 59"/>
                  <a:gd name="T10" fmla="*/ 0 w 83"/>
                  <a:gd name="T11" fmla="*/ 0 h 59"/>
                  <a:gd name="T12" fmla="*/ 0 w 83"/>
                  <a:gd name="T13" fmla="*/ 0 h 59"/>
                  <a:gd name="T14" fmla="*/ 0 w 83"/>
                  <a:gd name="T15" fmla="*/ 0 h 59"/>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59"/>
                  <a:gd name="T26" fmla="*/ 83 w 83"/>
                  <a:gd name="T27" fmla="*/ 59 h 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59">
                    <a:moveTo>
                      <a:pt x="0" y="0"/>
                    </a:moveTo>
                    <a:cubicBezTo>
                      <a:pt x="0" y="0"/>
                      <a:pt x="0" y="0"/>
                      <a:pt x="0" y="0"/>
                    </a:cubicBezTo>
                    <a:cubicBezTo>
                      <a:pt x="7" y="8"/>
                      <a:pt x="14" y="15"/>
                      <a:pt x="21" y="15"/>
                    </a:cubicBezTo>
                    <a:cubicBezTo>
                      <a:pt x="28" y="22"/>
                      <a:pt x="35" y="22"/>
                      <a:pt x="41" y="30"/>
                    </a:cubicBezTo>
                    <a:cubicBezTo>
                      <a:pt x="55" y="37"/>
                      <a:pt x="69" y="52"/>
                      <a:pt x="83" y="59"/>
                    </a:cubicBezTo>
                    <a:cubicBezTo>
                      <a:pt x="83" y="59"/>
                      <a:pt x="83" y="59"/>
                      <a:pt x="83" y="59"/>
                    </a:cubicBezTo>
                    <a:cubicBezTo>
                      <a:pt x="14" y="15"/>
                      <a:pt x="14" y="15"/>
                      <a:pt x="14" y="15"/>
                    </a:cubicBezTo>
                    <a:cubicBezTo>
                      <a:pt x="0" y="0"/>
                      <a:pt x="0" y="0"/>
                      <a:pt x="0" y="0"/>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3" name="Freeform 214"/>
              <p:cNvSpPr>
                <a:spLocks noChangeAspect="1" noEditPoints="1"/>
              </p:cNvSpPr>
              <p:nvPr/>
            </p:nvSpPr>
            <p:spPr bwMode="auto">
              <a:xfrm>
                <a:off x="2817" y="2060"/>
                <a:ext cx="36" cy="24"/>
              </a:xfrm>
              <a:custGeom>
                <a:avLst/>
                <a:gdLst>
                  <a:gd name="T0" fmla="*/ 0 w 300"/>
                  <a:gd name="T1" fmla="*/ 0 h 200"/>
                  <a:gd name="T2" fmla="*/ 0 w 300"/>
                  <a:gd name="T3" fmla="*/ 0 h 200"/>
                  <a:gd name="T4" fmla="*/ 0 w 300"/>
                  <a:gd name="T5" fmla="*/ 0 h 200"/>
                  <a:gd name="T6" fmla="*/ 0 w 300"/>
                  <a:gd name="T7" fmla="*/ 0 h 200"/>
                  <a:gd name="T8" fmla="*/ 0 w 300"/>
                  <a:gd name="T9" fmla="*/ 0 h 200"/>
                  <a:gd name="T10" fmla="*/ 0 w 300"/>
                  <a:gd name="T11" fmla="*/ 0 h 200"/>
                  <a:gd name="T12" fmla="*/ 0 w 300"/>
                  <a:gd name="T13" fmla="*/ 0 h 200"/>
                  <a:gd name="T14" fmla="*/ 0 w 300"/>
                  <a:gd name="T15" fmla="*/ 0 h 200"/>
                  <a:gd name="T16" fmla="*/ 0 w 300"/>
                  <a:gd name="T17" fmla="*/ 0 h 200"/>
                  <a:gd name="T18" fmla="*/ 0 w 300"/>
                  <a:gd name="T19" fmla="*/ 0 h 200"/>
                  <a:gd name="T20" fmla="*/ 0 w 300"/>
                  <a:gd name="T21" fmla="*/ 0 h 200"/>
                  <a:gd name="T22" fmla="*/ 0 w 300"/>
                  <a:gd name="T23" fmla="*/ 0 h 200"/>
                  <a:gd name="T24" fmla="*/ 0 w 300"/>
                  <a:gd name="T25" fmla="*/ 0 h 200"/>
                  <a:gd name="T26" fmla="*/ 0 w 300"/>
                  <a:gd name="T27" fmla="*/ 0 h 200"/>
                  <a:gd name="T28" fmla="*/ 0 w 300"/>
                  <a:gd name="T29" fmla="*/ 0 h 200"/>
                  <a:gd name="T30" fmla="*/ 0 w 300"/>
                  <a:gd name="T31" fmla="*/ 0 h 200"/>
                  <a:gd name="T32" fmla="*/ 0 w 300"/>
                  <a:gd name="T33" fmla="*/ 0 h 200"/>
                  <a:gd name="T34" fmla="*/ 0 w 300"/>
                  <a:gd name="T35" fmla="*/ 0 h 200"/>
                  <a:gd name="T36" fmla="*/ 0 w 300"/>
                  <a:gd name="T37" fmla="*/ 0 h 200"/>
                  <a:gd name="T38" fmla="*/ 0 w 300"/>
                  <a:gd name="T39" fmla="*/ 0 h 200"/>
                  <a:gd name="T40" fmla="*/ 0 w 300"/>
                  <a:gd name="T41" fmla="*/ 0 h 200"/>
                  <a:gd name="T42" fmla="*/ 0 w 300"/>
                  <a:gd name="T43" fmla="*/ 0 h 200"/>
                  <a:gd name="T44" fmla="*/ 0 w 300"/>
                  <a:gd name="T45" fmla="*/ 0 h 200"/>
                  <a:gd name="T46" fmla="*/ 0 w 300"/>
                  <a:gd name="T47" fmla="*/ 0 h 200"/>
                  <a:gd name="T48" fmla="*/ 0 w 300"/>
                  <a:gd name="T49" fmla="*/ 0 h 200"/>
                  <a:gd name="T50" fmla="*/ 0 w 300"/>
                  <a:gd name="T51" fmla="*/ 0 h 200"/>
                  <a:gd name="T52" fmla="*/ 0 w 300"/>
                  <a:gd name="T53" fmla="*/ 0 h 200"/>
                  <a:gd name="T54" fmla="*/ 0 w 300"/>
                  <a:gd name="T55" fmla="*/ 0 h 200"/>
                  <a:gd name="T56" fmla="*/ 0 w 300"/>
                  <a:gd name="T57" fmla="*/ 0 h 2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0"/>
                  <a:gd name="T88" fmla="*/ 0 h 200"/>
                  <a:gd name="T89" fmla="*/ 300 w 300"/>
                  <a:gd name="T90" fmla="*/ 200 h 2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0" h="200">
                    <a:moveTo>
                      <a:pt x="181" y="145"/>
                    </a:moveTo>
                    <a:cubicBezTo>
                      <a:pt x="188" y="152"/>
                      <a:pt x="188" y="152"/>
                      <a:pt x="188" y="152"/>
                    </a:cubicBezTo>
                    <a:cubicBezTo>
                      <a:pt x="202" y="159"/>
                      <a:pt x="202" y="159"/>
                      <a:pt x="202" y="159"/>
                    </a:cubicBezTo>
                    <a:cubicBezTo>
                      <a:pt x="195" y="159"/>
                      <a:pt x="188" y="152"/>
                      <a:pt x="181" y="145"/>
                    </a:cubicBezTo>
                    <a:moveTo>
                      <a:pt x="21" y="21"/>
                    </a:moveTo>
                    <a:cubicBezTo>
                      <a:pt x="28" y="21"/>
                      <a:pt x="35" y="28"/>
                      <a:pt x="42" y="35"/>
                    </a:cubicBezTo>
                    <a:cubicBezTo>
                      <a:pt x="77" y="56"/>
                      <a:pt x="132" y="97"/>
                      <a:pt x="209" y="145"/>
                    </a:cubicBezTo>
                    <a:cubicBezTo>
                      <a:pt x="244" y="166"/>
                      <a:pt x="279" y="187"/>
                      <a:pt x="300" y="200"/>
                    </a:cubicBezTo>
                    <a:cubicBezTo>
                      <a:pt x="300" y="200"/>
                      <a:pt x="300" y="200"/>
                      <a:pt x="300" y="200"/>
                    </a:cubicBezTo>
                    <a:cubicBezTo>
                      <a:pt x="293" y="200"/>
                      <a:pt x="293" y="200"/>
                      <a:pt x="293" y="200"/>
                    </a:cubicBezTo>
                    <a:cubicBezTo>
                      <a:pt x="265" y="180"/>
                      <a:pt x="265" y="180"/>
                      <a:pt x="265" y="180"/>
                    </a:cubicBezTo>
                    <a:cubicBezTo>
                      <a:pt x="188" y="132"/>
                      <a:pt x="188" y="132"/>
                      <a:pt x="188" y="132"/>
                    </a:cubicBezTo>
                    <a:cubicBezTo>
                      <a:pt x="153" y="111"/>
                      <a:pt x="153" y="111"/>
                      <a:pt x="153" y="111"/>
                    </a:cubicBezTo>
                    <a:cubicBezTo>
                      <a:pt x="28" y="21"/>
                      <a:pt x="28" y="21"/>
                      <a:pt x="28" y="21"/>
                    </a:cubicBezTo>
                    <a:cubicBezTo>
                      <a:pt x="21" y="21"/>
                      <a:pt x="21" y="21"/>
                      <a:pt x="21" y="21"/>
                    </a:cubicBezTo>
                    <a:moveTo>
                      <a:pt x="0" y="7"/>
                    </a:moveTo>
                    <a:cubicBezTo>
                      <a:pt x="0" y="7"/>
                      <a:pt x="0" y="7"/>
                      <a:pt x="0" y="7"/>
                    </a:cubicBezTo>
                    <a:cubicBezTo>
                      <a:pt x="14" y="21"/>
                      <a:pt x="14" y="21"/>
                      <a:pt x="14" y="21"/>
                    </a:cubicBezTo>
                    <a:cubicBezTo>
                      <a:pt x="28" y="28"/>
                      <a:pt x="28" y="28"/>
                      <a:pt x="28" y="28"/>
                    </a:cubicBezTo>
                    <a:cubicBezTo>
                      <a:pt x="14" y="14"/>
                      <a:pt x="7" y="7"/>
                      <a:pt x="0" y="7"/>
                    </a:cubicBezTo>
                    <a:moveTo>
                      <a:pt x="14" y="14"/>
                    </a:moveTo>
                    <a:cubicBezTo>
                      <a:pt x="14" y="14"/>
                      <a:pt x="14" y="14"/>
                      <a:pt x="14" y="14"/>
                    </a:cubicBezTo>
                    <a:cubicBezTo>
                      <a:pt x="14" y="14"/>
                      <a:pt x="14" y="14"/>
                      <a:pt x="14" y="14"/>
                    </a:cubicBezTo>
                    <a:cubicBezTo>
                      <a:pt x="14" y="14"/>
                      <a:pt x="14" y="14"/>
                      <a:pt x="14" y="14"/>
                    </a:cubicBezTo>
                    <a:moveTo>
                      <a:pt x="0" y="0"/>
                    </a:moveTo>
                    <a:cubicBezTo>
                      <a:pt x="0" y="7"/>
                      <a:pt x="0" y="7"/>
                      <a:pt x="0" y="7"/>
                    </a:cubicBezTo>
                    <a:cubicBezTo>
                      <a:pt x="0" y="7"/>
                      <a:pt x="0" y="7"/>
                      <a:pt x="0" y="7"/>
                    </a:cubicBezTo>
                    <a:cubicBezTo>
                      <a:pt x="0" y="7"/>
                      <a:pt x="0" y="7"/>
                      <a:pt x="0" y="7"/>
                    </a:cubicBezTo>
                    <a:cubicBezTo>
                      <a:pt x="0" y="0"/>
                      <a:pt x="0" y="0"/>
                      <a:pt x="0" y="0"/>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4" name="Freeform 215"/>
              <p:cNvSpPr>
                <a:spLocks noChangeAspect="1" noEditPoints="1"/>
              </p:cNvSpPr>
              <p:nvPr/>
            </p:nvSpPr>
            <p:spPr bwMode="auto">
              <a:xfrm>
                <a:off x="2890" y="2108"/>
                <a:ext cx="14" cy="5"/>
              </a:xfrm>
              <a:custGeom>
                <a:avLst/>
                <a:gdLst>
                  <a:gd name="T0" fmla="*/ 0 w 117"/>
                  <a:gd name="T1" fmla="*/ 0 h 42"/>
                  <a:gd name="T2" fmla="*/ 0 w 117"/>
                  <a:gd name="T3" fmla="*/ 0 h 42"/>
                  <a:gd name="T4" fmla="*/ 0 w 117"/>
                  <a:gd name="T5" fmla="*/ 0 h 42"/>
                  <a:gd name="T6" fmla="*/ 0 w 117"/>
                  <a:gd name="T7" fmla="*/ 0 h 42"/>
                  <a:gd name="T8" fmla="*/ 0 w 117"/>
                  <a:gd name="T9" fmla="*/ 0 h 42"/>
                  <a:gd name="T10" fmla="*/ 0 w 117"/>
                  <a:gd name="T11" fmla="*/ 0 h 42"/>
                  <a:gd name="T12" fmla="*/ 0 w 117"/>
                  <a:gd name="T13" fmla="*/ 0 h 42"/>
                  <a:gd name="T14" fmla="*/ 0 w 117"/>
                  <a:gd name="T15" fmla="*/ 0 h 42"/>
                  <a:gd name="T16" fmla="*/ 0 w 117"/>
                  <a:gd name="T17" fmla="*/ 0 h 42"/>
                  <a:gd name="T18" fmla="*/ 0 w 117"/>
                  <a:gd name="T19" fmla="*/ 0 h 42"/>
                  <a:gd name="T20" fmla="*/ 0 w 117"/>
                  <a:gd name="T21" fmla="*/ 0 h 42"/>
                  <a:gd name="T22" fmla="*/ 0 w 117"/>
                  <a:gd name="T23" fmla="*/ 0 h 42"/>
                  <a:gd name="T24" fmla="*/ 0 w 117"/>
                  <a:gd name="T25" fmla="*/ 0 h 42"/>
                  <a:gd name="T26" fmla="*/ 0 w 117"/>
                  <a:gd name="T27" fmla="*/ 0 h 42"/>
                  <a:gd name="T28" fmla="*/ 0 w 117"/>
                  <a:gd name="T29" fmla="*/ 0 h 42"/>
                  <a:gd name="T30" fmla="*/ 0 w 117"/>
                  <a:gd name="T31" fmla="*/ 0 h 42"/>
                  <a:gd name="T32" fmla="*/ 0 w 117"/>
                  <a:gd name="T33" fmla="*/ 0 h 42"/>
                  <a:gd name="T34" fmla="*/ 0 w 117"/>
                  <a:gd name="T35" fmla="*/ 0 h 42"/>
                  <a:gd name="T36" fmla="*/ 0 w 117"/>
                  <a:gd name="T37" fmla="*/ 0 h 42"/>
                  <a:gd name="T38" fmla="*/ 0 w 117"/>
                  <a:gd name="T39" fmla="*/ 0 h 42"/>
                  <a:gd name="T40" fmla="*/ 0 w 117"/>
                  <a:gd name="T41" fmla="*/ 0 h 42"/>
                  <a:gd name="T42" fmla="*/ 0 w 117"/>
                  <a:gd name="T43" fmla="*/ 0 h 42"/>
                  <a:gd name="T44" fmla="*/ 0 w 117"/>
                  <a:gd name="T45" fmla="*/ 0 h 42"/>
                  <a:gd name="T46" fmla="*/ 0 w 117"/>
                  <a:gd name="T47" fmla="*/ 0 h 42"/>
                  <a:gd name="T48" fmla="*/ 0 w 117"/>
                  <a:gd name="T49" fmla="*/ 0 h 42"/>
                  <a:gd name="T50" fmla="*/ 0 w 117"/>
                  <a:gd name="T51" fmla="*/ 0 h 42"/>
                  <a:gd name="T52" fmla="*/ 0 w 117"/>
                  <a:gd name="T53" fmla="*/ 0 h 42"/>
                  <a:gd name="T54" fmla="*/ 0 w 117"/>
                  <a:gd name="T55" fmla="*/ 0 h 42"/>
                  <a:gd name="T56" fmla="*/ 0 w 117"/>
                  <a:gd name="T57" fmla="*/ 0 h 42"/>
                  <a:gd name="T58" fmla="*/ 0 w 117"/>
                  <a:gd name="T59" fmla="*/ 0 h 42"/>
                  <a:gd name="T60" fmla="*/ 0 w 117"/>
                  <a:gd name="T61" fmla="*/ 0 h 4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7"/>
                  <a:gd name="T94" fmla="*/ 0 h 42"/>
                  <a:gd name="T95" fmla="*/ 117 w 117"/>
                  <a:gd name="T96" fmla="*/ 42 h 4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7" h="42">
                    <a:moveTo>
                      <a:pt x="0" y="42"/>
                    </a:moveTo>
                    <a:cubicBezTo>
                      <a:pt x="0" y="42"/>
                      <a:pt x="0" y="42"/>
                      <a:pt x="0" y="42"/>
                    </a:cubicBezTo>
                    <a:cubicBezTo>
                      <a:pt x="0" y="42"/>
                      <a:pt x="0" y="42"/>
                      <a:pt x="0" y="42"/>
                    </a:cubicBezTo>
                    <a:cubicBezTo>
                      <a:pt x="0" y="42"/>
                      <a:pt x="0" y="42"/>
                      <a:pt x="0" y="42"/>
                    </a:cubicBezTo>
                    <a:cubicBezTo>
                      <a:pt x="0" y="42"/>
                      <a:pt x="0" y="42"/>
                      <a:pt x="0" y="42"/>
                    </a:cubicBezTo>
                    <a:moveTo>
                      <a:pt x="0" y="42"/>
                    </a:moveTo>
                    <a:cubicBezTo>
                      <a:pt x="0" y="42"/>
                      <a:pt x="0" y="42"/>
                      <a:pt x="0" y="42"/>
                    </a:cubicBezTo>
                    <a:cubicBezTo>
                      <a:pt x="0" y="42"/>
                      <a:pt x="0" y="42"/>
                      <a:pt x="0" y="42"/>
                    </a:cubicBezTo>
                    <a:moveTo>
                      <a:pt x="7" y="0"/>
                    </a:moveTo>
                    <a:cubicBezTo>
                      <a:pt x="7" y="0"/>
                      <a:pt x="7" y="0"/>
                      <a:pt x="7" y="0"/>
                    </a:cubicBezTo>
                    <a:cubicBezTo>
                      <a:pt x="7" y="0"/>
                      <a:pt x="7" y="0"/>
                      <a:pt x="7" y="0"/>
                    </a:cubicBezTo>
                    <a:cubicBezTo>
                      <a:pt x="7" y="0"/>
                      <a:pt x="7" y="0"/>
                      <a:pt x="7" y="0"/>
                    </a:cubicBezTo>
                    <a:cubicBezTo>
                      <a:pt x="7" y="0"/>
                      <a:pt x="7" y="0"/>
                      <a:pt x="7" y="0"/>
                    </a:cubicBezTo>
                    <a:moveTo>
                      <a:pt x="7" y="0"/>
                    </a:moveTo>
                    <a:cubicBezTo>
                      <a:pt x="7" y="0"/>
                      <a:pt x="7" y="0"/>
                      <a:pt x="7" y="0"/>
                    </a:cubicBezTo>
                    <a:cubicBezTo>
                      <a:pt x="7" y="0"/>
                      <a:pt x="7" y="0"/>
                      <a:pt x="7" y="0"/>
                    </a:cubicBezTo>
                    <a:cubicBezTo>
                      <a:pt x="7" y="0"/>
                      <a:pt x="7" y="0"/>
                      <a:pt x="7" y="0"/>
                    </a:cubicBezTo>
                    <a:cubicBezTo>
                      <a:pt x="7" y="0"/>
                      <a:pt x="7" y="0"/>
                      <a:pt x="7" y="0"/>
                    </a:cubicBezTo>
                    <a:moveTo>
                      <a:pt x="103" y="7"/>
                    </a:moveTo>
                    <a:cubicBezTo>
                      <a:pt x="103" y="7"/>
                      <a:pt x="103" y="7"/>
                      <a:pt x="103" y="7"/>
                    </a:cubicBezTo>
                    <a:cubicBezTo>
                      <a:pt x="103" y="7"/>
                      <a:pt x="103" y="7"/>
                      <a:pt x="103" y="7"/>
                    </a:cubicBezTo>
                    <a:moveTo>
                      <a:pt x="117" y="14"/>
                    </a:moveTo>
                    <a:cubicBezTo>
                      <a:pt x="117" y="14"/>
                      <a:pt x="117" y="14"/>
                      <a:pt x="110" y="14"/>
                    </a:cubicBezTo>
                    <a:cubicBezTo>
                      <a:pt x="110" y="14"/>
                      <a:pt x="110" y="14"/>
                      <a:pt x="117" y="14"/>
                    </a:cubicBezTo>
                    <a:cubicBezTo>
                      <a:pt x="117" y="14"/>
                      <a:pt x="117" y="14"/>
                      <a:pt x="117" y="14"/>
                    </a:cubicBezTo>
                    <a:cubicBezTo>
                      <a:pt x="117" y="14"/>
                      <a:pt x="117" y="14"/>
                      <a:pt x="117" y="14"/>
                    </a:cubicBezTo>
                    <a:moveTo>
                      <a:pt x="117" y="14"/>
                    </a:moveTo>
                    <a:cubicBezTo>
                      <a:pt x="117" y="14"/>
                      <a:pt x="117" y="14"/>
                      <a:pt x="117" y="14"/>
                    </a:cubicBezTo>
                    <a:cubicBezTo>
                      <a:pt x="117" y="14"/>
                      <a:pt x="117" y="14"/>
                      <a:pt x="117" y="14"/>
                    </a:cubicBezTo>
                    <a:cubicBezTo>
                      <a:pt x="117" y="14"/>
                      <a:pt x="117" y="14"/>
                      <a:pt x="117" y="14"/>
                    </a:cubicBezTo>
                    <a:cubicBezTo>
                      <a:pt x="117" y="14"/>
                      <a:pt x="117" y="14"/>
                      <a:pt x="117" y="14"/>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5" name="Freeform 216"/>
              <p:cNvSpPr>
                <a:spLocks noChangeAspect="1"/>
              </p:cNvSpPr>
              <p:nvPr/>
            </p:nvSpPr>
            <p:spPr bwMode="auto">
              <a:xfrm>
                <a:off x="2898" y="2112"/>
                <a:ext cx="3" cy="2"/>
              </a:xfrm>
              <a:custGeom>
                <a:avLst/>
                <a:gdLst>
                  <a:gd name="T0" fmla="*/ 0 w 25"/>
                  <a:gd name="T1" fmla="*/ 0 h 16"/>
                  <a:gd name="T2" fmla="*/ 0 w 25"/>
                  <a:gd name="T3" fmla="*/ 0 h 16"/>
                  <a:gd name="T4" fmla="*/ 0 w 25"/>
                  <a:gd name="T5" fmla="*/ 0 h 16"/>
                  <a:gd name="T6" fmla="*/ 0 w 25"/>
                  <a:gd name="T7" fmla="*/ 0 h 16"/>
                  <a:gd name="T8" fmla="*/ 0 w 25"/>
                  <a:gd name="T9" fmla="*/ 0 h 16"/>
                  <a:gd name="T10" fmla="*/ 0 w 25"/>
                  <a:gd name="T11" fmla="*/ 0 h 16"/>
                  <a:gd name="T12" fmla="*/ 0 60000 65536"/>
                  <a:gd name="T13" fmla="*/ 0 60000 65536"/>
                  <a:gd name="T14" fmla="*/ 0 60000 65536"/>
                  <a:gd name="T15" fmla="*/ 0 60000 65536"/>
                  <a:gd name="T16" fmla="*/ 0 60000 65536"/>
                  <a:gd name="T17" fmla="*/ 0 60000 65536"/>
                  <a:gd name="T18" fmla="*/ 0 w 25"/>
                  <a:gd name="T19" fmla="*/ 0 h 16"/>
                  <a:gd name="T20" fmla="*/ 25 w 25"/>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5" h="16">
                    <a:moveTo>
                      <a:pt x="25" y="16"/>
                    </a:moveTo>
                    <a:cubicBezTo>
                      <a:pt x="0" y="0"/>
                      <a:pt x="0" y="0"/>
                      <a:pt x="0" y="0"/>
                    </a:cubicBezTo>
                    <a:cubicBezTo>
                      <a:pt x="0" y="0"/>
                      <a:pt x="0" y="0"/>
                      <a:pt x="0" y="0"/>
                    </a:cubicBezTo>
                    <a:cubicBezTo>
                      <a:pt x="0" y="0"/>
                      <a:pt x="0" y="0"/>
                      <a:pt x="0" y="0"/>
                    </a:cubicBezTo>
                    <a:cubicBezTo>
                      <a:pt x="8" y="8"/>
                      <a:pt x="16" y="8"/>
                      <a:pt x="25" y="16"/>
                    </a:cubicBezTo>
                    <a:cubicBezTo>
                      <a:pt x="25" y="16"/>
                      <a:pt x="25" y="16"/>
                      <a:pt x="25" y="16"/>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6" name="Freeform 217"/>
              <p:cNvSpPr>
                <a:spLocks noChangeAspect="1"/>
              </p:cNvSpPr>
              <p:nvPr/>
            </p:nvSpPr>
            <p:spPr bwMode="auto">
              <a:xfrm>
                <a:off x="2904" y="2107"/>
                <a:ext cx="1" cy="3"/>
              </a:xfrm>
              <a:custGeom>
                <a:avLst/>
                <a:gdLst>
                  <a:gd name="T0" fmla="*/ 0 w 8"/>
                  <a:gd name="T1" fmla="*/ 0 h 25"/>
                  <a:gd name="T2" fmla="*/ 0 w 8"/>
                  <a:gd name="T3" fmla="*/ 0 h 25"/>
                  <a:gd name="T4" fmla="*/ 0 w 8"/>
                  <a:gd name="T5" fmla="*/ 0 h 25"/>
                  <a:gd name="T6" fmla="*/ 0 60000 65536"/>
                  <a:gd name="T7" fmla="*/ 0 60000 65536"/>
                  <a:gd name="T8" fmla="*/ 0 60000 65536"/>
                  <a:gd name="T9" fmla="*/ 0 w 8"/>
                  <a:gd name="T10" fmla="*/ 0 h 25"/>
                  <a:gd name="T11" fmla="*/ 8 w 8"/>
                  <a:gd name="T12" fmla="*/ 25 h 25"/>
                </a:gdLst>
                <a:ahLst/>
                <a:cxnLst>
                  <a:cxn ang="T6">
                    <a:pos x="T0" y="T1"/>
                  </a:cxn>
                  <a:cxn ang="T7">
                    <a:pos x="T2" y="T3"/>
                  </a:cxn>
                  <a:cxn ang="T8">
                    <a:pos x="T4" y="T5"/>
                  </a:cxn>
                </a:cxnLst>
                <a:rect l="T9" t="T10" r="T11" b="T12"/>
                <a:pathLst>
                  <a:path w="8" h="25">
                    <a:moveTo>
                      <a:pt x="8" y="0"/>
                    </a:moveTo>
                    <a:cubicBezTo>
                      <a:pt x="0" y="8"/>
                      <a:pt x="0" y="17"/>
                      <a:pt x="0" y="25"/>
                    </a:cubicBezTo>
                    <a:cubicBezTo>
                      <a:pt x="0" y="17"/>
                      <a:pt x="0" y="8"/>
                      <a:pt x="8" y="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7" name="Freeform 218"/>
              <p:cNvSpPr>
                <a:spLocks noChangeAspect="1" noEditPoints="1"/>
              </p:cNvSpPr>
              <p:nvPr/>
            </p:nvSpPr>
            <p:spPr bwMode="auto">
              <a:xfrm>
                <a:off x="2895" y="2112"/>
                <a:ext cx="7" cy="26"/>
              </a:xfrm>
              <a:custGeom>
                <a:avLst/>
                <a:gdLst>
                  <a:gd name="T0" fmla="*/ 0 w 58"/>
                  <a:gd name="T1" fmla="*/ 0 h 216"/>
                  <a:gd name="T2" fmla="*/ 0 w 58"/>
                  <a:gd name="T3" fmla="*/ 0 h 216"/>
                  <a:gd name="T4" fmla="*/ 0 w 58"/>
                  <a:gd name="T5" fmla="*/ 0 h 216"/>
                  <a:gd name="T6" fmla="*/ 0 w 58"/>
                  <a:gd name="T7" fmla="*/ 0 h 216"/>
                  <a:gd name="T8" fmla="*/ 0 w 58"/>
                  <a:gd name="T9" fmla="*/ 0 h 216"/>
                  <a:gd name="T10" fmla="*/ 0 w 58"/>
                  <a:gd name="T11" fmla="*/ 0 h 216"/>
                  <a:gd name="T12" fmla="*/ 0 w 58"/>
                  <a:gd name="T13" fmla="*/ 0 h 216"/>
                  <a:gd name="T14" fmla="*/ 0 w 58"/>
                  <a:gd name="T15" fmla="*/ 0 h 216"/>
                  <a:gd name="T16" fmla="*/ 0 w 58"/>
                  <a:gd name="T17" fmla="*/ 0 h 216"/>
                  <a:gd name="T18" fmla="*/ 0 w 58"/>
                  <a:gd name="T19" fmla="*/ 0 h 216"/>
                  <a:gd name="T20" fmla="*/ 0 w 58"/>
                  <a:gd name="T21" fmla="*/ 0 h 216"/>
                  <a:gd name="T22" fmla="*/ 0 w 58"/>
                  <a:gd name="T23" fmla="*/ 0 h 216"/>
                  <a:gd name="T24" fmla="*/ 0 w 58"/>
                  <a:gd name="T25" fmla="*/ 0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16"/>
                  <a:gd name="T41" fmla="*/ 58 w 58"/>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16">
                    <a:moveTo>
                      <a:pt x="0" y="216"/>
                    </a:moveTo>
                    <a:cubicBezTo>
                      <a:pt x="0" y="216"/>
                      <a:pt x="0" y="216"/>
                      <a:pt x="0" y="216"/>
                    </a:cubicBezTo>
                    <a:cubicBezTo>
                      <a:pt x="0" y="216"/>
                      <a:pt x="0" y="216"/>
                      <a:pt x="0" y="216"/>
                    </a:cubicBezTo>
                    <a:moveTo>
                      <a:pt x="29" y="0"/>
                    </a:moveTo>
                    <a:cubicBezTo>
                      <a:pt x="29" y="0"/>
                      <a:pt x="29" y="0"/>
                      <a:pt x="29" y="0"/>
                    </a:cubicBezTo>
                    <a:cubicBezTo>
                      <a:pt x="29" y="0"/>
                      <a:pt x="29" y="0"/>
                      <a:pt x="29" y="0"/>
                    </a:cubicBezTo>
                    <a:cubicBezTo>
                      <a:pt x="29" y="0"/>
                      <a:pt x="29" y="0"/>
                      <a:pt x="29" y="0"/>
                    </a:cubicBezTo>
                    <a:cubicBezTo>
                      <a:pt x="29" y="0"/>
                      <a:pt x="29" y="0"/>
                      <a:pt x="29" y="0"/>
                    </a:cubicBezTo>
                    <a:moveTo>
                      <a:pt x="58" y="14"/>
                    </a:moveTo>
                    <a:cubicBezTo>
                      <a:pt x="51" y="14"/>
                      <a:pt x="51" y="14"/>
                      <a:pt x="51" y="14"/>
                    </a:cubicBezTo>
                    <a:cubicBezTo>
                      <a:pt x="51" y="14"/>
                      <a:pt x="51" y="14"/>
                      <a:pt x="51" y="14"/>
                    </a:cubicBezTo>
                    <a:cubicBezTo>
                      <a:pt x="58" y="14"/>
                      <a:pt x="58" y="14"/>
                      <a:pt x="58" y="14"/>
                    </a:cubicBezTo>
                    <a:cubicBezTo>
                      <a:pt x="58" y="14"/>
                      <a:pt x="58" y="14"/>
                      <a:pt x="58" y="14"/>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8" name="Freeform 219"/>
              <p:cNvSpPr>
                <a:spLocks noChangeAspect="1" noEditPoints="1"/>
              </p:cNvSpPr>
              <p:nvPr/>
            </p:nvSpPr>
            <p:spPr bwMode="auto">
              <a:xfrm>
                <a:off x="2895" y="2109"/>
                <a:ext cx="8" cy="30"/>
              </a:xfrm>
              <a:custGeom>
                <a:avLst/>
                <a:gdLst>
                  <a:gd name="T0" fmla="*/ 0 w 66"/>
                  <a:gd name="T1" fmla="*/ 0 h 250"/>
                  <a:gd name="T2" fmla="*/ 0 w 66"/>
                  <a:gd name="T3" fmla="*/ 0 h 250"/>
                  <a:gd name="T4" fmla="*/ 0 w 66"/>
                  <a:gd name="T5" fmla="*/ 0 h 250"/>
                  <a:gd name="T6" fmla="*/ 0 w 66"/>
                  <a:gd name="T7" fmla="*/ 0 h 250"/>
                  <a:gd name="T8" fmla="*/ 0 w 66"/>
                  <a:gd name="T9" fmla="*/ 0 h 250"/>
                  <a:gd name="T10" fmla="*/ 0 w 66"/>
                  <a:gd name="T11" fmla="*/ 0 h 250"/>
                  <a:gd name="T12" fmla="*/ 0 w 66"/>
                  <a:gd name="T13" fmla="*/ 0 h 250"/>
                  <a:gd name="T14" fmla="*/ 0 w 66"/>
                  <a:gd name="T15" fmla="*/ 0 h 250"/>
                  <a:gd name="T16" fmla="*/ 0 w 66"/>
                  <a:gd name="T17" fmla="*/ 0 h 250"/>
                  <a:gd name="T18" fmla="*/ 0 w 66"/>
                  <a:gd name="T19" fmla="*/ 0 h 250"/>
                  <a:gd name="T20" fmla="*/ 0 w 66"/>
                  <a:gd name="T21" fmla="*/ 0 h 250"/>
                  <a:gd name="T22" fmla="*/ 0 w 66"/>
                  <a:gd name="T23" fmla="*/ 0 h 250"/>
                  <a:gd name="T24" fmla="*/ 0 w 66"/>
                  <a:gd name="T25" fmla="*/ 0 h 250"/>
                  <a:gd name="T26" fmla="*/ 0 w 66"/>
                  <a:gd name="T27" fmla="*/ 0 h 250"/>
                  <a:gd name="T28" fmla="*/ 0 w 66"/>
                  <a:gd name="T29" fmla="*/ 0 h 250"/>
                  <a:gd name="T30" fmla="*/ 0 w 66"/>
                  <a:gd name="T31" fmla="*/ 0 h 250"/>
                  <a:gd name="T32" fmla="*/ 0 w 66"/>
                  <a:gd name="T33" fmla="*/ 0 h 250"/>
                  <a:gd name="T34" fmla="*/ 0 w 66"/>
                  <a:gd name="T35" fmla="*/ 0 h 2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50"/>
                  <a:gd name="T56" fmla="*/ 66 w 66"/>
                  <a:gd name="T57" fmla="*/ 250 h 2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50">
                    <a:moveTo>
                      <a:pt x="0" y="243"/>
                    </a:moveTo>
                    <a:cubicBezTo>
                      <a:pt x="6" y="243"/>
                      <a:pt x="6" y="243"/>
                      <a:pt x="6" y="250"/>
                    </a:cubicBezTo>
                    <a:cubicBezTo>
                      <a:pt x="6" y="243"/>
                      <a:pt x="6" y="243"/>
                      <a:pt x="0" y="243"/>
                    </a:cubicBezTo>
                    <a:moveTo>
                      <a:pt x="20" y="21"/>
                    </a:moveTo>
                    <a:cubicBezTo>
                      <a:pt x="20" y="21"/>
                      <a:pt x="20" y="21"/>
                      <a:pt x="20" y="21"/>
                    </a:cubicBezTo>
                    <a:cubicBezTo>
                      <a:pt x="26" y="28"/>
                      <a:pt x="26" y="28"/>
                      <a:pt x="26" y="28"/>
                    </a:cubicBezTo>
                    <a:cubicBezTo>
                      <a:pt x="26" y="28"/>
                      <a:pt x="26" y="28"/>
                      <a:pt x="26" y="28"/>
                    </a:cubicBezTo>
                    <a:cubicBezTo>
                      <a:pt x="26" y="28"/>
                      <a:pt x="26" y="28"/>
                      <a:pt x="26" y="28"/>
                    </a:cubicBezTo>
                    <a:cubicBezTo>
                      <a:pt x="20" y="21"/>
                      <a:pt x="20" y="21"/>
                      <a:pt x="20" y="21"/>
                    </a:cubicBezTo>
                    <a:moveTo>
                      <a:pt x="60" y="43"/>
                    </a:moveTo>
                    <a:cubicBezTo>
                      <a:pt x="53" y="43"/>
                      <a:pt x="53" y="43"/>
                      <a:pt x="53" y="43"/>
                    </a:cubicBezTo>
                    <a:cubicBezTo>
                      <a:pt x="53" y="43"/>
                      <a:pt x="53" y="43"/>
                      <a:pt x="53" y="43"/>
                    </a:cubicBezTo>
                    <a:cubicBezTo>
                      <a:pt x="53" y="43"/>
                      <a:pt x="53" y="43"/>
                      <a:pt x="60" y="43"/>
                    </a:cubicBezTo>
                    <a:cubicBezTo>
                      <a:pt x="60" y="43"/>
                      <a:pt x="60" y="43"/>
                      <a:pt x="60" y="43"/>
                    </a:cubicBezTo>
                    <a:moveTo>
                      <a:pt x="66" y="7"/>
                    </a:moveTo>
                    <a:cubicBezTo>
                      <a:pt x="66" y="0"/>
                      <a:pt x="66" y="0"/>
                      <a:pt x="66" y="0"/>
                    </a:cubicBezTo>
                    <a:cubicBezTo>
                      <a:pt x="66" y="0"/>
                      <a:pt x="66" y="7"/>
                      <a:pt x="66" y="7"/>
                    </a:cubicBezTo>
                    <a:cubicBezTo>
                      <a:pt x="66" y="7"/>
                      <a:pt x="66" y="7"/>
                      <a:pt x="66" y="7"/>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09" name="Freeform 220"/>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7"/>
                  <a:gd name="T55" fmla="*/ 0 h 242"/>
                  <a:gd name="T56" fmla="*/ 67 w 67"/>
                  <a:gd name="T57" fmla="*/ 242 h 2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7" h="242">
                    <a:moveTo>
                      <a:pt x="0" y="242"/>
                    </a:moveTo>
                    <a:cubicBezTo>
                      <a:pt x="0" y="242"/>
                      <a:pt x="0" y="242"/>
                      <a:pt x="0" y="242"/>
                    </a:cubicBezTo>
                    <a:cubicBezTo>
                      <a:pt x="0" y="242"/>
                      <a:pt x="0" y="242"/>
                      <a:pt x="0" y="242"/>
                    </a:cubicBezTo>
                    <a:moveTo>
                      <a:pt x="8" y="14"/>
                    </a:moveTo>
                    <a:cubicBezTo>
                      <a:pt x="8" y="14"/>
                      <a:pt x="8" y="14"/>
                      <a:pt x="8" y="14"/>
                    </a:cubicBezTo>
                    <a:cubicBezTo>
                      <a:pt x="8" y="14"/>
                      <a:pt x="8" y="14"/>
                      <a:pt x="8" y="14"/>
                    </a:cubicBezTo>
                    <a:cubicBezTo>
                      <a:pt x="8" y="14"/>
                      <a:pt x="8" y="14"/>
                      <a:pt x="8" y="14"/>
                    </a:cubicBezTo>
                    <a:cubicBezTo>
                      <a:pt x="8" y="14"/>
                      <a:pt x="8" y="14"/>
                      <a:pt x="8" y="14"/>
                    </a:cubicBezTo>
                    <a:moveTo>
                      <a:pt x="52" y="43"/>
                    </a:moveTo>
                    <a:cubicBezTo>
                      <a:pt x="52" y="36"/>
                      <a:pt x="52" y="36"/>
                      <a:pt x="52" y="36"/>
                    </a:cubicBezTo>
                    <a:cubicBezTo>
                      <a:pt x="52" y="36"/>
                      <a:pt x="52" y="36"/>
                      <a:pt x="52" y="36"/>
                    </a:cubicBezTo>
                    <a:cubicBezTo>
                      <a:pt x="52" y="43"/>
                      <a:pt x="52" y="43"/>
                      <a:pt x="52" y="43"/>
                    </a:cubicBezTo>
                    <a:cubicBezTo>
                      <a:pt x="52" y="43"/>
                      <a:pt x="52" y="43"/>
                      <a:pt x="52" y="43"/>
                    </a:cubicBezTo>
                    <a:moveTo>
                      <a:pt x="67" y="0"/>
                    </a:moveTo>
                    <a:cubicBezTo>
                      <a:pt x="59" y="0"/>
                      <a:pt x="59" y="0"/>
                      <a:pt x="59" y="0"/>
                    </a:cubicBezTo>
                    <a:cubicBezTo>
                      <a:pt x="59" y="0"/>
                      <a:pt x="59" y="0"/>
                      <a:pt x="59" y="0"/>
                    </a:cubicBezTo>
                    <a:cubicBezTo>
                      <a:pt x="59" y="0"/>
                      <a:pt x="59" y="0"/>
                      <a:pt x="59" y="0"/>
                    </a:cubicBezTo>
                    <a:cubicBezTo>
                      <a:pt x="59" y="0"/>
                      <a:pt x="59" y="0"/>
                      <a:pt x="67" y="0"/>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10" name="Freeform 221"/>
              <p:cNvSpPr>
                <a:spLocks noChangeAspect="1" noEditPoints="1"/>
              </p:cNvSpPr>
              <p:nvPr/>
            </p:nvSpPr>
            <p:spPr bwMode="auto">
              <a:xfrm>
                <a:off x="2896" y="2111"/>
                <a:ext cx="6" cy="28"/>
              </a:xfrm>
              <a:custGeom>
                <a:avLst/>
                <a:gdLst>
                  <a:gd name="T0" fmla="*/ 0 w 50"/>
                  <a:gd name="T1" fmla="*/ 0 h 234"/>
                  <a:gd name="T2" fmla="*/ 0 w 50"/>
                  <a:gd name="T3" fmla="*/ 0 h 234"/>
                  <a:gd name="T4" fmla="*/ 0 w 50"/>
                  <a:gd name="T5" fmla="*/ 0 h 234"/>
                  <a:gd name="T6" fmla="*/ 0 w 50"/>
                  <a:gd name="T7" fmla="*/ 0 h 234"/>
                  <a:gd name="T8" fmla="*/ 0 w 50"/>
                  <a:gd name="T9" fmla="*/ 0 h 234"/>
                  <a:gd name="T10" fmla="*/ 0 w 50"/>
                  <a:gd name="T11" fmla="*/ 0 h 234"/>
                  <a:gd name="T12" fmla="*/ 0 w 50"/>
                  <a:gd name="T13" fmla="*/ 0 h 234"/>
                  <a:gd name="T14" fmla="*/ 0 w 50"/>
                  <a:gd name="T15" fmla="*/ 0 h 234"/>
                  <a:gd name="T16" fmla="*/ 0 w 50"/>
                  <a:gd name="T17" fmla="*/ 0 h 234"/>
                  <a:gd name="T18" fmla="*/ 0 w 50"/>
                  <a:gd name="T19" fmla="*/ 0 h 234"/>
                  <a:gd name="T20" fmla="*/ 0 w 50"/>
                  <a:gd name="T21" fmla="*/ 0 h 234"/>
                  <a:gd name="T22" fmla="*/ 0 w 50"/>
                  <a:gd name="T23" fmla="*/ 0 h 234"/>
                  <a:gd name="T24" fmla="*/ 0 w 50"/>
                  <a:gd name="T25" fmla="*/ 0 h 2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34"/>
                  <a:gd name="T41" fmla="*/ 50 w 50"/>
                  <a:gd name="T42" fmla="*/ 234 h 2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34">
                    <a:moveTo>
                      <a:pt x="0" y="234"/>
                    </a:moveTo>
                    <a:cubicBezTo>
                      <a:pt x="0" y="234"/>
                      <a:pt x="0" y="234"/>
                      <a:pt x="0" y="234"/>
                    </a:cubicBezTo>
                    <a:cubicBezTo>
                      <a:pt x="0" y="234"/>
                      <a:pt x="0" y="234"/>
                      <a:pt x="0" y="234"/>
                    </a:cubicBezTo>
                    <a:moveTo>
                      <a:pt x="7" y="0"/>
                    </a:moveTo>
                    <a:cubicBezTo>
                      <a:pt x="7" y="0"/>
                      <a:pt x="7" y="0"/>
                      <a:pt x="7" y="0"/>
                    </a:cubicBezTo>
                    <a:cubicBezTo>
                      <a:pt x="7" y="0"/>
                      <a:pt x="7" y="0"/>
                      <a:pt x="7" y="0"/>
                    </a:cubicBezTo>
                    <a:cubicBezTo>
                      <a:pt x="7" y="0"/>
                      <a:pt x="7" y="0"/>
                      <a:pt x="7" y="0"/>
                    </a:cubicBezTo>
                    <a:cubicBezTo>
                      <a:pt x="7" y="0"/>
                      <a:pt x="7" y="0"/>
                      <a:pt x="7" y="0"/>
                    </a:cubicBezTo>
                    <a:moveTo>
                      <a:pt x="50" y="30"/>
                    </a:moveTo>
                    <a:cubicBezTo>
                      <a:pt x="50" y="30"/>
                      <a:pt x="50" y="30"/>
                      <a:pt x="50" y="30"/>
                    </a:cubicBezTo>
                    <a:cubicBezTo>
                      <a:pt x="50" y="30"/>
                      <a:pt x="50" y="30"/>
                      <a:pt x="50" y="30"/>
                    </a:cubicBezTo>
                    <a:cubicBezTo>
                      <a:pt x="50" y="30"/>
                      <a:pt x="50" y="30"/>
                      <a:pt x="50" y="30"/>
                    </a:cubicBezTo>
                    <a:cubicBezTo>
                      <a:pt x="50" y="30"/>
                      <a:pt x="50" y="30"/>
                      <a:pt x="50" y="3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11" name="Freeform 222"/>
              <p:cNvSpPr>
                <a:spLocks noChangeAspect="1" noEditPoints="1"/>
              </p:cNvSpPr>
              <p:nvPr/>
            </p:nvSpPr>
            <p:spPr bwMode="auto">
              <a:xfrm>
                <a:off x="2896" y="2110"/>
                <a:ext cx="8" cy="29"/>
              </a:xfrm>
              <a:custGeom>
                <a:avLst/>
                <a:gdLst>
                  <a:gd name="T0" fmla="*/ 0 w 67"/>
                  <a:gd name="T1" fmla="*/ 0 h 242"/>
                  <a:gd name="T2" fmla="*/ 0 w 67"/>
                  <a:gd name="T3" fmla="*/ 0 h 242"/>
                  <a:gd name="T4" fmla="*/ 0 w 67"/>
                  <a:gd name="T5" fmla="*/ 0 h 242"/>
                  <a:gd name="T6" fmla="*/ 0 w 67"/>
                  <a:gd name="T7" fmla="*/ 0 h 242"/>
                  <a:gd name="T8" fmla="*/ 0 w 67"/>
                  <a:gd name="T9" fmla="*/ 0 h 242"/>
                  <a:gd name="T10" fmla="*/ 0 w 67"/>
                  <a:gd name="T11" fmla="*/ 0 h 242"/>
                  <a:gd name="T12" fmla="*/ 0 w 67"/>
                  <a:gd name="T13" fmla="*/ 0 h 242"/>
                  <a:gd name="T14" fmla="*/ 0 w 67"/>
                  <a:gd name="T15" fmla="*/ 0 h 242"/>
                  <a:gd name="T16" fmla="*/ 0 w 67"/>
                  <a:gd name="T17" fmla="*/ 0 h 242"/>
                  <a:gd name="T18" fmla="*/ 0 w 67"/>
                  <a:gd name="T19" fmla="*/ 0 h 242"/>
                  <a:gd name="T20" fmla="*/ 0 w 67"/>
                  <a:gd name="T21" fmla="*/ 0 h 242"/>
                  <a:gd name="T22" fmla="*/ 0 w 67"/>
                  <a:gd name="T23" fmla="*/ 0 h 242"/>
                  <a:gd name="T24" fmla="*/ 0 w 67"/>
                  <a:gd name="T25" fmla="*/ 0 h 242"/>
                  <a:gd name="T26" fmla="*/ 0 w 67"/>
                  <a:gd name="T27" fmla="*/ 0 h 242"/>
                  <a:gd name="T28" fmla="*/ 0 w 67"/>
                  <a:gd name="T29" fmla="*/ 0 h 242"/>
                  <a:gd name="T30" fmla="*/ 0 w 67"/>
                  <a:gd name="T31" fmla="*/ 0 h 242"/>
                  <a:gd name="T32" fmla="*/ 0 w 67"/>
                  <a:gd name="T33" fmla="*/ 0 h 242"/>
                  <a:gd name="T34" fmla="*/ 0 w 67"/>
                  <a:gd name="T35" fmla="*/ 0 h 242"/>
                  <a:gd name="T36" fmla="*/ 0 w 67"/>
                  <a:gd name="T37" fmla="*/ 0 h 24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42"/>
                  <a:gd name="T59" fmla="*/ 67 w 67"/>
                  <a:gd name="T60" fmla="*/ 242 h 24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42">
                    <a:moveTo>
                      <a:pt x="0" y="242"/>
                    </a:moveTo>
                    <a:cubicBezTo>
                      <a:pt x="0" y="242"/>
                      <a:pt x="0" y="242"/>
                      <a:pt x="0" y="242"/>
                    </a:cubicBezTo>
                    <a:cubicBezTo>
                      <a:pt x="0" y="242"/>
                      <a:pt x="0" y="242"/>
                      <a:pt x="0" y="242"/>
                    </a:cubicBezTo>
                    <a:moveTo>
                      <a:pt x="0" y="14"/>
                    </a:moveTo>
                    <a:cubicBezTo>
                      <a:pt x="0" y="14"/>
                      <a:pt x="0" y="14"/>
                      <a:pt x="0" y="14"/>
                    </a:cubicBezTo>
                    <a:cubicBezTo>
                      <a:pt x="0" y="14"/>
                      <a:pt x="0" y="14"/>
                      <a:pt x="0" y="14"/>
                    </a:cubicBezTo>
                    <a:cubicBezTo>
                      <a:pt x="0" y="14"/>
                      <a:pt x="8" y="14"/>
                      <a:pt x="8" y="14"/>
                    </a:cubicBezTo>
                    <a:cubicBezTo>
                      <a:pt x="8" y="14"/>
                      <a:pt x="8" y="14"/>
                      <a:pt x="8" y="14"/>
                    </a:cubicBezTo>
                    <a:cubicBezTo>
                      <a:pt x="0" y="14"/>
                      <a:pt x="0" y="14"/>
                      <a:pt x="0" y="14"/>
                    </a:cubicBezTo>
                    <a:moveTo>
                      <a:pt x="59" y="43"/>
                    </a:moveTo>
                    <a:cubicBezTo>
                      <a:pt x="52" y="43"/>
                      <a:pt x="52" y="43"/>
                      <a:pt x="52" y="43"/>
                    </a:cubicBezTo>
                    <a:cubicBezTo>
                      <a:pt x="52" y="43"/>
                      <a:pt x="52" y="43"/>
                      <a:pt x="52" y="43"/>
                    </a:cubicBezTo>
                    <a:cubicBezTo>
                      <a:pt x="52" y="43"/>
                      <a:pt x="59" y="43"/>
                      <a:pt x="59" y="43"/>
                    </a:cubicBezTo>
                    <a:cubicBezTo>
                      <a:pt x="59" y="43"/>
                      <a:pt x="59" y="43"/>
                      <a:pt x="59" y="43"/>
                    </a:cubicBezTo>
                    <a:moveTo>
                      <a:pt x="67" y="0"/>
                    </a:moveTo>
                    <a:cubicBezTo>
                      <a:pt x="67" y="0"/>
                      <a:pt x="67" y="0"/>
                      <a:pt x="67" y="0"/>
                    </a:cubicBezTo>
                    <a:cubicBezTo>
                      <a:pt x="67" y="0"/>
                      <a:pt x="67" y="0"/>
                      <a:pt x="67" y="0"/>
                    </a:cubicBezTo>
                    <a:cubicBezTo>
                      <a:pt x="67" y="0"/>
                      <a:pt x="67" y="0"/>
                      <a:pt x="67" y="0"/>
                    </a:cubicBezTo>
                    <a:cubicBezTo>
                      <a:pt x="67" y="0"/>
                      <a:pt x="67" y="0"/>
                      <a:pt x="67" y="0"/>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12" name="Freeform 223"/>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27"/>
                      <a:pt x="0" y="227"/>
                    </a:cubicBezTo>
                    <a:cubicBezTo>
                      <a:pt x="8" y="227"/>
                      <a:pt x="8" y="234"/>
                      <a:pt x="8" y="234"/>
                    </a:cubicBezTo>
                    <a:moveTo>
                      <a:pt x="0" y="0"/>
                    </a:moveTo>
                    <a:cubicBezTo>
                      <a:pt x="0" y="0"/>
                      <a:pt x="0" y="0"/>
                      <a:pt x="0" y="0"/>
                    </a:cubicBezTo>
                    <a:cubicBezTo>
                      <a:pt x="0" y="7"/>
                      <a:pt x="0" y="7"/>
                      <a:pt x="0" y="7"/>
                    </a:cubicBezTo>
                    <a:cubicBezTo>
                      <a:pt x="0" y="7"/>
                      <a:pt x="0" y="7"/>
                      <a:pt x="0" y="7"/>
                    </a:cubicBezTo>
                    <a:cubicBezTo>
                      <a:pt x="0" y="0"/>
                      <a:pt x="0" y="0"/>
                      <a:pt x="0" y="0"/>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13" name="Freeform 224"/>
              <p:cNvSpPr>
                <a:spLocks noChangeAspect="1" noEditPoints="1"/>
              </p:cNvSpPr>
              <p:nvPr/>
            </p:nvSpPr>
            <p:spPr bwMode="auto">
              <a:xfrm>
                <a:off x="2896" y="2111"/>
                <a:ext cx="1" cy="28"/>
              </a:xfrm>
              <a:custGeom>
                <a:avLst/>
                <a:gdLst>
                  <a:gd name="T0" fmla="*/ 0 w 8"/>
                  <a:gd name="T1" fmla="*/ 0 h 234"/>
                  <a:gd name="T2" fmla="*/ 0 w 8"/>
                  <a:gd name="T3" fmla="*/ 0 h 234"/>
                  <a:gd name="T4" fmla="*/ 0 w 8"/>
                  <a:gd name="T5" fmla="*/ 0 h 234"/>
                  <a:gd name="T6" fmla="*/ 0 w 8"/>
                  <a:gd name="T7" fmla="*/ 0 h 234"/>
                  <a:gd name="T8" fmla="*/ 0 w 8"/>
                  <a:gd name="T9" fmla="*/ 0 h 234"/>
                  <a:gd name="T10" fmla="*/ 0 w 8"/>
                  <a:gd name="T11" fmla="*/ 0 h 234"/>
                  <a:gd name="T12" fmla="*/ 0 w 8"/>
                  <a:gd name="T13" fmla="*/ 0 h 234"/>
                  <a:gd name="T14" fmla="*/ 0 w 8"/>
                  <a:gd name="T15" fmla="*/ 0 h 234"/>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34"/>
                  <a:gd name="T26" fmla="*/ 8 w 8"/>
                  <a:gd name="T27" fmla="*/ 234 h 2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34">
                    <a:moveTo>
                      <a:pt x="8" y="234"/>
                    </a:moveTo>
                    <a:cubicBezTo>
                      <a:pt x="8" y="234"/>
                      <a:pt x="8" y="234"/>
                      <a:pt x="8" y="234"/>
                    </a:cubicBezTo>
                    <a:cubicBezTo>
                      <a:pt x="8" y="234"/>
                      <a:pt x="8" y="234"/>
                      <a:pt x="8" y="234"/>
                    </a:cubicBezTo>
                    <a:moveTo>
                      <a:pt x="0" y="0"/>
                    </a:moveTo>
                    <a:cubicBezTo>
                      <a:pt x="0" y="0"/>
                      <a:pt x="0" y="0"/>
                      <a:pt x="0" y="0"/>
                    </a:cubicBezTo>
                    <a:cubicBezTo>
                      <a:pt x="0" y="0"/>
                      <a:pt x="4" y="0"/>
                      <a:pt x="4" y="0"/>
                    </a:cubicBezTo>
                    <a:cubicBezTo>
                      <a:pt x="4" y="0"/>
                      <a:pt x="4" y="0"/>
                      <a:pt x="4" y="0"/>
                    </a:cubicBezTo>
                    <a:cubicBezTo>
                      <a:pt x="0" y="0"/>
                      <a:pt x="0" y="0"/>
                      <a:pt x="0" y="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14" name="Oval 225"/>
              <p:cNvSpPr>
                <a:spLocks noChangeAspect="1" noChangeArrowheads="1"/>
              </p:cNvSpPr>
              <p:nvPr/>
            </p:nvSpPr>
            <p:spPr bwMode="auto">
              <a:xfrm>
                <a:off x="2896" y="2111"/>
                <a:ext cx="1" cy="1"/>
              </a:xfrm>
              <a:prstGeom prst="ellipse">
                <a:avLst/>
              </a:pr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9115" name="Freeform 226"/>
              <p:cNvSpPr>
                <a:spLocks noChangeAspect="1" noEditPoints="1"/>
              </p:cNvSpPr>
              <p:nvPr/>
            </p:nvSpPr>
            <p:spPr bwMode="auto">
              <a:xfrm>
                <a:off x="2893" y="2110"/>
                <a:ext cx="2" cy="5"/>
              </a:xfrm>
              <a:custGeom>
                <a:avLst/>
                <a:gdLst>
                  <a:gd name="T0" fmla="*/ 0 w 17"/>
                  <a:gd name="T1" fmla="*/ 0 h 42"/>
                  <a:gd name="T2" fmla="*/ 0 w 17"/>
                  <a:gd name="T3" fmla="*/ 0 h 42"/>
                  <a:gd name="T4" fmla="*/ 0 w 17"/>
                  <a:gd name="T5" fmla="*/ 0 h 42"/>
                  <a:gd name="T6" fmla="*/ 0 w 17"/>
                  <a:gd name="T7" fmla="*/ 0 h 42"/>
                  <a:gd name="T8" fmla="*/ 0 w 17"/>
                  <a:gd name="T9" fmla="*/ 0 h 42"/>
                  <a:gd name="T10" fmla="*/ 0 w 17"/>
                  <a:gd name="T11" fmla="*/ 0 h 42"/>
                  <a:gd name="T12" fmla="*/ 0 w 17"/>
                  <a:gd name="T13" fmla="*/ 0 h 42"/>
                  <a:gd name="T14" fmla="*/ 0 w 17"/>
                  <a:gd name="T15" fmla="*/ 0 h 42"/>
                  <a:gd name="T16" fmla="*/ 0 w 17"/>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42"/>
                  <a:gd name="T29" fmla="*/ 17 w 17"/>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42">
                    <a:moveTo>
                      <a:pt x="0" y="42"/>
                    </a:move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17" y="0"/>
                    </a:cubicBezTo>
                    <a:cubicBezTo>
                      <a:pt x="17" y="0"/>
                      <a:pt x="17" y="0"/>
                      <a:pt x="17" y="0"/>
                    </a:cubicBezTo>
                    <a:cubicBezTo>
                      <a:pt x="8" y="0"/>
                      <a:pt x="8" y="0"/>
                      <a:pt x="8"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16" name="Freeform 227"/>
              <p:cNvSpPr>
                <a:spLocks noChangeAspect="1" noEditPoints="1"/>
              </p:cNvSpPr>
              <p:nvPr/>
            </p:nvSpPr>
            <p:spPr bwMode="auto">
              <a:xfrm>
                <a:off x="2893" y="2110"/>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17" name="Freeform 228"/>
              <p:cNvSpPr>
                <a:spLocks noChangeAspect="1" noEditPoints="1"/>
              </p:cNvSpPr>
              <p:nvPr/>
            </p:nvSpPr>
            <p:spPr bwMode="auto">
              <a:xfrm>
                <a:off x="2892" y="2109"/>
                <a:ext cx="2" cy="6"/>
              </a:xfrm>
              <a:custGeom>
                <a:avLst/>
                <a:gdLst>
                  <a:gd name="T0" fmla="*/ 0 w 16"/>
                  <a:gd name="T1" fmla="*/ 0 h 50"/>
                  <a:gd name="T2" fmla="*/ 0 w 16"/>
                  <a:gd name="T3" fmla="*/ 0 h 50"/>
                  <a:gd name="T4" fmla="*/ 0 w 16"/>
                  <a:gd name="T5" fmla="*/ 0 h 50"/>
                  <a:gd name="T6" fmla="*/ 0 w 16"/>
                  <a:gd name="T7" fmla="*/ 0 h 50"/>
                  <a:gd name="T8" fmla="*/ 0 w 16"/>
                  <a:gd name="T9" fmla="*/ 0 h 50"/>
                  <a:gd name="T10" fmla="*/ 0 w 16"/>
                  <a:gd name="T11" fmla="*/ 0 h 50"/>
                  <a:gd name="T12" fmla="*/ 0 w 16"/>
                  <a:gd name="T13" fmla="*/ 0 h 50"/>
                  <a:gd name="T14" fmla="*/ 0 w 16"/>
                  <a:gd name="T15" fmla="*/ 0 h 50"/>
                  <a:gd name="T16" fmla="*/ 0 w 16"/>
                  <a:gd name="T17" fmla="*/ 0 h 50"/>
                  <a:gd name="T18" fmla="*/ 0 w 16"/>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50"/>
                  <a:gd name="T32" fmla="*/ 16 w 16"/>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50">
                    <a:moveTo>
                      <a:pt x="0" y="50"/>
                    </a:moveTo>
                    <a:cubicBezTo>
                      <a:pt x="0" y="50"/>
                      <a:pt x="0" y="50"/>
                      <a:pt x="0" y="50"/>
                    </a:cubicBezTo>
                    <a:cubicBezTo>
                      <a:pt x="8" y="50"/>
                      <a:pt x="8" y="50"/>
                      <a:pt x="8" y="50"/>
                    </a:cubicBezTo>
                    <a:cubicBezTo>
                      <a:pt x="8" y="50"/>
                      <a:pt x="8" y="50"/>
                      <a:pt x="8" y="50"/>
                    </a:cubicBezTo>
                    <a:cubicBezTo>
                      <a:pt x="0" y="50"/>
                      <a:pt x="0" y="50"/>
                      <a:pt x="0" y="50"/>
                    </a:cubicBezTo>
                    <a:moveTo>
                      <a:pt x="8" y="0"/>
                    </a:moveTo>
                    <a:cubicBezTo>
                      <a:pt x="8" y="0"/>
                      <a:pt x="8" y="0"/>
                      <a:pt x="8" y="0"/>
                    </a:cubicBezTo>
                    <a:cubicBezTo>
                      <a:pt x="8" y="7"/>
                      <a:pt x="16" y="7"/>
                      <a:pt x="16" y="7"/>
                    </a:cubicBezTo>
                    <a:cubicBezTo>
                      <a:pt x="16" y="7"/>
                      <a:pt x="16" y="7"/>
                      <a:pt x="16" y="7"/>
                    </a:cubicBezTo>
                    <a:cubicBezTo>
                      <a:pt x="8" y="0"/>
                      <a:pt x="8" y="0"/>
                      <a:pt x="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18" name="Freeform 229"/>
              <p:cNvSpPr>
                <a:spLocks noChangeAspect="1" noEditPoints="1"/>
              </p:cNvSpPr>
              <p:nvPr/>
            </p:nvSpPr>
            <p:spPr bwMode="auto">
              <a:xfrm>
                <a:off x="2892" y="2109"/>
                <a:ext cx="1" cy="6"/>
              </a:xfrm>
              <a:custGeom>
                <a:avLst/>
                <a:gdLst>
                  <a:gd name="T0" fmla="*/ 0 w 8"/>
                  <a:gd name="T1" fmla="*/ 0 h 50"/>
                  <a:gd name="T2" fmla="*/ 0 w 8"/>
                  <a:gd name="T3" fmla="*/ 0 h 50"/>
                  <a:gd name="T4" fmla="*/ 0 w 8"/>
                  <a:gd name="T5" fmla="*/ 0 h 50"/>
                  <a:gd name="T6" fmla="*/ 0 w 8"/>
                  <a:gd name="T7" fmla="*/ 0 h 50"/>
                  <a:gd name="T8" fmla="*/ 0 w 8"/>
                  <a:gd name="T9" fmla="*/ 0 h 50"/>
                  <a:gd name="T10" fmla="*/ 0 w 8"/>
                  <a:gd name="T11" fmla="*/ 0 h 50"/>
                  <a:gd name="T12" fmla="*/ 0 w 8"/>
                  <a:gd name="T13" fmla="*/ 0 h 50"/>
                  <a:gd name="T14" fmla="*/ 0 w 8"/>
                  <a:gd name="T15" fmla="*/ 0 h 50"/>
                  <a:gd name="T16" fmla="*/ 0 w 8"/>
                  <a:gd name="T17" fmla="*/ 0 h 50"/>
                  <a:gd name="T18" fmla="*/ 0 w 8"/>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50"/>
                  <a:gd name="T32" fmla="*/ 8 w 8"/>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50">
                    <a:moveTo>
                      <a:pt x="0" y="43"/>
                    </a:moveTo>
                    <a:cubicBezTo>
                      <a:pt x="0" y="43"/>
                      <a:pt x="0" y="43"/>
                      <a:pt x="0" y="43"/>
                    </a:cubicBezTo>
                    <a:cubicBezTo>
                      <a:pt x="0" y="50"/>
                      <a:pt x="0" y="50"/>
                      <a:pt x="0" y="50"/>
                    </a:cubicBezTo>
                    <a:cubicBezTo>
                      <a:pt x="0" y="50"/>
                      <a:pt x="0" y="50"/>
                      <a:pt x="0" y="50"/>
                    </a:cubicBezTo>
                    <a:cubicBezTo>
                      <a:pt x="0" y="50"/>
                      <a:pt x="0" y="43"/>
                      <a:pt x="0" y="43"/>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19" name="Freeform 230"/>
              <p:cNvSpPr>
                <a:spLocks noChangeAspect="1" noEditPoints="1"/>
              </p:cNvSpPr>
              <p:nvPr/>
            </p:nvSpPr>
            <p:spPr bwMode="auto">
              <a:xfrm>
                <a:off x="2891" y="2109"/>
                <a:ext cx="2" cy="5"/>
              </a:xfrm>
              <a:custGeom>
                <a:avLst/>
                <a:gdLst>
                  <a:gd name="T0" fmla="*/ 0 w 17"/>
                  <a:gd name="T1" fmla="*/ 0 h 41"/>
                  <a:gd name="T2" fmla="*/ 0 w 17"/>
                  <a:gd name="T3" fmla="*/ 0 h 41"/>
                  <a:gd name="T4" fmla="*/ 0 w 17"/>
                  <a:gd name="T5" fmla="*/ 0 h 41"/>
                  <a:gd name="T6" fmla="*/ 0 w 17"/>
                  <a:gd name="T7" fmla="*/ 0 h 41"/>
                  <a:gd name="T8" fmla="*/ 0 w 17"/>
                  <a:gd name="T9" fmla="*/ 0 h 41"/>
                  <a:gd name="T10" fmla="*/ 0 w 17"/>
                  <a:gd name="T11" fmla="*/ 0 h 41"/>
                  <a:gd name="T12" fmla="*/ 0 w 17"/>
                  <a:gd name="T13" fmla="*/ 0 h 41"/>
                  <a:gd name="T14" fmla="*/ 0 w 17"/>
                  <a:gd name="T15" fmla="*/ 0 h 41"/>
                  <a:gd name="T16" fmla="*/ 0 w 17"/>
                  <a:gd name="T17" fmla="*/ 0 h 41"/>
                  <a:gd name="T18" fmla="*/ 0 w 17"/>
                  <a:gd name="T19" fmla="*/ 0 h 41"/>
                  <a:gd name="T20" fmla="*/ 0 w 17"/>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1"/>
                  <a:gd name="T35" fmla="*/ 17 w 17"/>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1">
                    <a:moveTo>
                      <a:pt x="0" y="41"/>
                    </a:moveTo>
                    <a:cubicBezTo>
                      <a:pt x="0" y="41"/>
                      <a:pt x="0" y="41"/>
                      <a:pt x="0" y="41"/>
                    </a:cubicBezTo>
                    <a:cubicBezTo>
                      <a:pt x="9" y="41"/>
                      <a:pt x="9" y="41"/>
                      <a:pt x="9" y="41"/>
                    </a:cubicBezTo>
                    <a:cubicBezTo>
                      <a:pt x="9" y="41"/>
                      <a:pt x="9" y="41"/>
                      <a:pt x="9" y="41"/>
                    </a:cubicBezTo>
                    <a:cubicBezTo>
                      <a:pt x="9" y="41"/>
                      <a:pt x="9" y="41"/>
                      <a:pt x="9" y="41"/>
                    </a:cubicBezTo>
                    <a:cubicBezTo>
                      <a:pt x="0" y="41"/>
                      <a:pt x="0" y="41"/>
                      <a:pt x="0" y="41"/>
                    </a:cubicBezTo>
                    <a:moveTo>
                      <a:pt x="9" y="0"/>
                    </a:moveTo>
                    <a:cubicBezTo>
                      <a:pt x="9" y="0"/>
                      <a:pt x="9" y="0"/>
                      <a:pt x="9" y="0"/>
                    </a:cubicBezTo>
                    <a:cubicBezTo>
                      <a:pt x="9" y="0"/>
                      <a:pt x="17" y="0"/>
                      <a:pt x="17" y="0"/>
                    </a:cubicBezTo>
                    <a:cubicBezTo>
                      <a:pt x="17" y="0"/>
                      <a:pt x="17" y="0"/>
                      <a:pt x="17" y="0"/>
                    </a:cubicBezTo>
                    <a:cubicBezTo>
                      <a:pt x="9" y="0"/>
                      <a:pt x="9" y="0"/>
                      <a:pt x="9"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0" name="Freeform 231"/>
              <p:cNvSpPr>
                <a:spLocks noChangeAspect="1" noEditPoints="1"/>
              </p:cNvSpPr>
              <p:nvPr/>
            </p:nvSpPr>
            <p:spPr bwMode="auto">
              <a:xfrm>
                <a:off x="2890" y="2108"/>
                <a:ext cx="1" cy="5"/>
              </a:xfrm>
              <a:custGeom>
                <a:avLst/>
                <a:gdLst>
                  <a:gd name="T0" fmla="*/ 0 w 8"/>
                  <a:gd name="T1" fmla="*/ 0 h 42"/>
                  <a:gd name="T2" fmla="*/ 0 w 8"/>
                  <a:gd name="T3" fmla="*/ 0 h 42"/>
                  <a:gd name="T4" fmla="*/ 0 w 8"/>
                  <a:gd name="T5" fmla="*/ 0 h 42"/>
                  <a:gd name="T6" fmla="*/ 0 w 8"/>
                  <a:gd name="T7" fmla="*/ 0 h 42"/>
                  <a:gd name="T8" fmla="*/ 0 w 8"/>
                  <a:gd name="T9" fmla="*/ 0 h 42"/>
                  <a:gd name="T10" fmla="*/ 0 w 8"/>
                  <a:gd name="T11" fmla="*/ 0 h 42"/>
                  <a:gd name="T12" fmla="*/ 0 w 8"/>
                  <a:gd name="T13" fmla="*/ 0 h 42"/>
                  <a:gd name="T14" fmla="*/ 0 w 8"/>
                  <a:gd name="T15" fmla="*/ 0 h 42"/>
                  <a:gd name="T16" fmla="*/ 0 w 8"/>
                  <a:gd name="T17" fmla="*/ 0 h 42"/>
                  <a:gd name="T18" fmla="*/ 0 w 8"/>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42"/>
                  <a:gd name="T32" fmla="*/ 8 w 8"/>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42">
                    <a:moveTo>
                      <a:pt x="0" y="42"/>
                    </a:moveTo>
                    <a:cubicBezTo>
                      <a:pt x="0" y="42"/>
                      <a:pt x="0" y="42"/>
                      <a:pt x="0" y="42"/>
                    </a:cubicBezTo>
                    <a:cubicBezTo>
                      <a:pt x="0" y="42"/>
                      <a:pt x="0" y="42"/>
                      <a:pt x="0" y="42"/>
                    </a:cubicBezTo>
                    <a:cubicBezTo>
                      <a:pt x="0" y="42"/>
                      <a:pt x="0" y="42"/>
                      <a:pt x="0" y="42"/>
                    </a:cubicBezTo>
                    <a:cubicBezTo>
                      <a:pt x="0" y="42"/>
                      <a:pt x="0" y="42"/>
                      <a:pt x="0" y="42"/>
                    </a:cubicBezTo>
                    <a:moveTo>
                      <a:pt x="8" y="0"/>
                    </a:moveTo>
                    <a:cubicBezTo>
                      <a:pt x="8" y="0"/>
                      <a:pt x="8" y="0"/>
                      <a:pt x="8" y="0"/>
                    </a:cubicBezTo>
                    <a:cubicBezTo>
                      <a:pt x="8" y="0"/>
                      <a:pt x="8" y="0"/>
                      <a:pt x="8" y="0"/>
                    </a:cubicBezTo>
                    <a:cubicBezTo>
                      <a:pt x="8" y="0"/>
                      <a:pt x="8" y="0"/>
                      <a:pt x="8" y="0"/>
                    </a:cubicBezTo>
                    <a:cubicBezTo>
                      <a:pt x="8" y="0"/>
                      <a:pt x="8" y="0"/>
                      <a:pt x="8"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1" name="Freeform 232"/>
              <p:cNvSpPr>
                <a:spLocks noChangeAspect="1" noEditPoints="1"/>
              </p:cNvSpPr>
              <p:nvPr/>
            </p:nvSpPr>
            <p:spPr bwMode="auto">
              <a:xfrm>
                <a:off x="2890" y="2108"/>
                <a:ext cx="2" cy="6"/>
              </a:xfrm>
              <a:custGeom>
                <a:avLst/>
                <a:gdLst>
                  <a:gd name="T0" fmla="*/ 0 w 17"/>
                  <a:gd name="T1" fmla="*/ 0 h 50"/>
                  <a:gd name="T2" fmla="*/ 0 w 17"/>
                  <a:gd name="T3" fmla="*/ 0 h 50"/>
                  <a:gd name="T4" fmla="*/ 0 w 17"/>
                  <a:gd name="T5" fmla="*/ 0 h 50"/>
                  <a:gd name="T6" fmla="*/ 0 w 17"/>
                  <a:gd name="T7" fmla="*/ 0 h 50"/>
                  <a:gd name="T8" fmla="*/ 0 w 17"/>
                  <a:gd name="T9" fmla="*/ 0 h 50"/>
                  <a:gd name="T10" fmla="*/ 0 w 17"/>
                  <a:gd name="T11" fmla="*/ 0 h 50"/>
                  <a:gd name="T12" fmla="*/ 0 w 17"/>
                  <a:gd name="T13" fmla="*/ 0 h 50"/>
                  <a:gd name="T14" fmla="*/ 0 w 17"/>
                  <a:gd name="T15" fmla="*/ 0 h 50"/>
                  <a:gd name="T16" fmla="*/ 0 w 17"/>
                  <a:gd name="T17" fmla="*/ 0 h 50"/>
                  <a:gd name="T18" fmla="*/ 0 w 17"/>
                  <a:gd name="T19" fmla="*/ 0 h 50"/>
                  <a:gd name="T20" fmla="*/ 0 w 17"/>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50"/>
                  <a:gd name="T35" fmla="*/ 17 w 1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50">
                    <a:moveTo>
                      <a:pt x="0" y="43"/>
                    </a:moveTo>
                    <a:cubicBezTo>
                      <a:pt x="0" y="43"/>
                      <a:pt x="0" y="43"/>
                      <a:pt x="0" y="43"/>
                    </a:cubicBezTo>
                    <a:cubicBezTo>
                      <a:pt x="6" y="43"/>
                      <a:pt x="6" y="43"/>
                      <a:pt x="6" y="43"/>
                    </a:cubicBezTo>
                    <a:cubicBezTo>
                      <a:pt x="11" y="50"/>
                      <a:pt x="11" y="50"/>
                      <a:pt x="11" y="50"/>
                    </a:cubicBezTo>
                    <a:cubicBezTo>
                      <a:pt x="11" y="50"/>
                      <a:pt x="11" y="50"/>
                      <a:pt x="11" y="50"/>
                    </a:cubicBezTo>
                    <a:cubicBezTo>
                      <a:pt x="6" y="50"/>
                      <a:pt x="6" y="43"/>
                      <a:pt x="0" y="43"/>
                    </a:cubicBezTo>
                    <a:moveTo>
                      <a:pt x="6" y="0"/>
                    </a:moveTo>
                    <a:cubicBezTo>
                      <a:pt x="6" y="0"/>
                      <a:pt x="6" y="0"/>
                      <a:pt x="6" y="0"/>
                    </a:cubicBezTo>
                    <a:cubicBezTo>
                      <a:pt x="11" y="0"/>
                      <a:pt x="17" y="8"/>
                      <a:pt x="17" y="8"/>
                    </a:cubicBezTo>
                    <a:cubicBezTo>
                      <a:pt x="17" y="8"/>
                      <a:pt x="17" y="8"/>
                      <a:pt x="17" y="8"/>
                    </a:cubicBezTo>
                    <a:cubicBezTo>
                      <a:pt x="6" y="0"/>
                      <a:pt x="6" y="0"/>
                      <a:pt x="6"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2" name="Freeform 233"/>
              <p:cNvSpPr>
                <a:spLocks noChangeAspect="1" noEditPoints="1"/>
              </p:cNvSpPr>
              <p:nvPr/>
            </p:nvSpPr>
            <p:spPr bwMode="auto">
              <a:xfrm>
                <a:off x="2898" y="2108"/>
                <a:ext cx="7" cy="31"/>
              </a:xfrm>
              <a:custGeom>
                <a:avLst/>
                <a:gdLst>
                  <a:gd name="T0" fmla="*/ 0 w 58"/>
                  <a:gd name="T1" fmla="*/ 0 h 259"/>
                  <a:gd name="T2" fmla="*/ 0 w 58"/>
                  <a:gd name="T3" fmla="*/ 0 h 259"/>
                  <a:gd name="T4" fmla="*/ 0 w 58"/>
                  <a:gd name="T5" fmla="*/ 0 h 259"/>
                  <a:gd name="T6" fmla="*/ 0 w 58"/>
                  <a:gd name="T7" fmla="*/ 0 h 259"/>
                  <a:gd name="T8" fmla="*/ 0 w 58"/>
                  <a:gd name="T9" fmla="*/ 0 h 259"/>
                  <a:gd name="T10" fmla="*/ 0 w 58"/>
                  <a:gd name="T11" fmla="*/ 0 h 259"/>
                  <a:gd name="T12" fmla="*/ 0 w 58"/>
                  <a:gd name="T13" fmla="*/ 0 h 259"/>
                  <a:gd name="T14" fmla="*/ 0 w 58"/>
                  <a:gd name="T15" fmla="*/ 0 h 259"/>
                  <a:gd name="T16" fmla="*/ 0 w 58"/>
                  <a:gd name="T17" fmla="*/ 0 h 259"/>
                  <a:gd name="T18" fmla="*/ 0 w 58"/>
                  <a:gd name="T19" fmla="*/ 0 h 259"/>
                  <a:gd name="T20" fmla="*/ 0 w 58"/>
                  <a:gd name="T21" fmla="*/ 0 h 259"/>
                  <a:gd name="T22" fmla="*/ 0 w 58"/>
                  <a:gd name="T23" fmla="*/ 0 h 259"/>
                  <a:gd name="T24" fmla="*/ 0 w 58"/>
                  <a:gd name="T25" fmla="*/ 0 h 259"/>
                  <a:gd name="T26" fmla="*/ 0 w 58"/>
                  <a:gd name="T27" fmla="*/ 0 h 259"/>
                  <a:gd name="T28" fmla="*/ 0 w 58"/>
                  <a:gd name="T29" fmla="*/ 0 h 259"/>
                  <a:gd name="T30" fmla="*/ 0 w 58"/>
                  <a:gd name="T31" fmla="*/ 0 h 259"/>
                  <a:gd name="T32" fmla="*/ 0 w 58"/>
                  <a:gd name="T33" fmla="*/ 0 h 259"/>
                  <a:gd name="T34" fmla="*/ 0 w 58"/>
                  <a:gd name="T35" fmla="*/ 0 h 259"/>
                  <a:gd name="T36" fmla="*/ 0 w 58"/>
                  <a:gd name="T37" fmla="*/ 0 h 259"/>
                  <a:gd name="T38" fmla="*/ 0 w 58"/>
                  <a:gd name="T39" fmla="*/ 0 h 259"/>
                  <a:gd name="T40" fmla="*/ 0 w 58"/>
                  <a:gd name="T41" fmla="*/ 0 h 259"/>
                  <a:gd name="T42" fmla="*/ 0 w 58"/>
                  <a:gd name="T43" fmla="*/ 0 h 259"/>
                  <a:gd name="T44" fmla="*/ 0 w 58"/>
                  <a:gd name="T45" fmla="*/ 0 h 259"/>
                  <a:gd name="T46" fmla="*/ 0 w 58"/>
                  <a:gd name="T47" fmla="*/ 0 h 25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9"/>
                  <a:gd name="T74" fmla="*/ 58 w 58"/>
                  <a:gd name="T75" fmla="*/ 259 h 25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9">
                    <a:moveTo>
                      <a:pt x="0" y="259"/>
                    </a:moveTo>
                    <a:cubicBezTo>
                      <a:pt x="0" y="259"/>
                      <a:pt x="0" y="259"/>
                      <a:pt x="0" y="259"/>
                    </a:cubicBezTo>
                    <a:cubicBezTo>
                      <a:pt x="0" y="259"/>
                      <a:pt x="0" y="259"/>
                      <a:pt x="0" y="259"/>
                    </a:cubicBezTo>
                    <a:moveTo>
                      <a:pt x="44" y="56"/>
                    </a:moveTo>
                    <a:cubicBezTo>
                      <a:pt x="44" y="56"/>
                      <a:pt x="44" y="56"/>
                      <a:pt x="44" y="56"/>
                    </a:cubicBezTo>
                    <a:cubicBezTo>
                      <a:pt x="44" y="56"/>
                      <a:pt x="44" y="56"/>
                      <a:pt x="44" y="63"/>
                    </a:cubicBezTo>
                    <a:cubicBezTo>
                      <a:pt x="44" y="63"/>
                      <a:pt x="44" y="63"/>
                      <a:pt x="44" y="63"/>
                    </a:cubicBezTo>
                    <a:cubicBezTo>
                      <a:pt x="44" y="63"/>
                      <a:pt x="44" y="56"/>
                      <a:pt x="44" y="56"/>
                    </a:cubicBezTo>
                    <a:moveTo>
                      <a:pt x="58" y="0"/>
                    </a:moveTo>
                    <a:cubicBezTo>
                      <a:pt x="58" y="0"/>
                      <a:pt x="58" y="0"/>
                      <a:pt x="58" y="0"/>
                    </a:cubicBezTo>
                    <a:cubicBezTo>
                      <a:pt x="58" y="0"/>
                      <a:pt x="58" y="0"/>
                      <a:pt x="58" y="0"/>
                    </a:cubicBezTo>
                    <a:cubicBezTo>
                      <a:pt x="58" y="0"/>
                      <a:pt x="58" y="0"/>
                      <a:pt x="58" y="0"/>
                    </a:cubicBezTo>
                    <a:cubicBezTo>
                      <a:pt x="58" y="0"/>
                      <a:pt x="58" y="7"/>
                      <a:pt x="58" y="7"/>
                    </a:cubicBezTo>
                    <a:cubicBezTo>
                      <a:pt x="58" y="7"/>
                      <a:pt x="58" y="7"/>
                      <a:pt x="58" y="7"/>
                    </a:cubicBezTo>
                    <a:cubicBezTo>
                      <a:pt x="58" y="7"/>
                      <a:pt x="58" y="7"/>
                      <a:pt x="58" y="7"/>
                    </a:cubicBezTo>
                    <a:cubicBezTo>
                      <a:pt x="58" y="7"/>
                      <a:pt x="58" y="7"/>
                      <a:pt x="58" y="7"/>
                    </a:cubicBezTo>
                    <a:cubicBezTo>
                      <a:pt x="58" y="7"/>
                      <a:pt x="58" y="7"/>
                      <a:pt x="58" y="7"/>
                    </a:cubicBezTo>
                    <a:cubicBezTo>
                      <a:pt x="58" y="7"/>
                      <a:pt x="58" y="0"/>
                      <a:pt x="58" y="0"/>
                    </a:cubicBezTo>
                    <a:cubicBezTo>
                      <a:pt x="58" y="0"/>
                      <a:pt x="58" y="0"/>
                      <a:pt x="58" y="0"/>
                    </a:cubicBezTo>
                    <a:cubicBezTo>
                      <a:pt x="58" y="0"/>
                      <a:pt x="58" y="0"/>
                      <a:pt x="58" y="0"/>
                    </a:cubicBezTo>
                    <a:moveTo>
                      <a:pt x="58" y="0"/>
                    </a:moveTo>
                    <a:cubicBezTo>
                      <a:pt x="58" y="0"/>
                      <a:pt x="58" y="0"/>
                      <a:pt x="58" y="0"/>
                    </a:cubicBezTo>
                    <a:cubicBezTo>
                      <a:pt x="58" y="0"/>
                      <a:pt x="58" y="0"/>
                      <a:pt x="58" y="0"/>
                    </a:cubicBezTo>
                    <a:cubicBezTo>
                      <a:pt x="58" y="0"/>
                      <a:pt x="58" y="0"/>
                      <a:pt x="58"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3" name="Freeform 234"/>
              <p:cNvSpPr>
                <a:spLocks noChangeAspect="1" noEditPoints="1"/>
              </p:cNvSpPr>
              <p:nvPr/>
            </p:nvSpPr>
            <p:spPr bwMode="auto">
              <a:xfrm>
                <a:off x="2904" y="2107"/>
                <a:ext cx="1" cy="3"/>
              </a:xfrm>
              <a:custGeom>
                <a:avLst/>
                <a:gdLst>
                  <a:gd name="T0" fmla="*/ 0 w 8"/>
                  <a:gd name="T1" fmla="*/ 0 h 25"/>
                  <a:gd name="T2" fmla="*/ 0 w 8"/>
                  <a:gd name="T3" fmla="*/ 0 h 25"/>
                  <a:gd name="T4" fmla="*/ 0 w 8"/>
                  <a:gd name="T5" fmla="*/ 0 h 25"/>
                  <a:gd name="T6" fmla="*/ 0 w 8"/>
                  <a:gd name="T7" fmla="*/ 0 h 25"/>
                  <a:gd name="T8" fmla="*/ 0 w 8"/>
                  <a:gd name="T9" fmla="*/ 0 h 25"/>
                  <a:gd name="T10" fmla="*/ 0 w 8"/>
                  <a:gd name="T11" fmla="*/ 0 h 25"/>
                  <a:gd name="T12" fmla="*/ 0 w 8"/>
                  <a:gd name="T13" fmla="*/ 0 h 25"/>
                  <a:gd name="T14" fmla="*/ 0 w 8"/>
                  <a:gd name="T15" fmla="*/ 0 h 25"/>
                  <a:gd name="T16" fmla="*/ 0 w 8"/>
                  <a:gd name="T17" fmla="*/ 0 h 25"/>
                  <a:gd name="T18" fmla="*/ 0 w 8"/>
                  <a:gd name="T19" fmla="*/ 0 h 25"/>
                  <a:gd name="T20" fmla="*/ 0 w 8"/>
                  <a:gd name="T21" fmla="*/ 0 h 25"/>
                  <a:gd name="T22" fmla="*/ 0 w 8"/>
                  <a:gd name="T23" fmla="*/ 0 h 25"/>
                  <a:gd name="T24" fmla="*/ 0 w 8"/>
                  <a:gd name="T25" fmla="*/ 0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
                  <a:gd name="T40" fmla="*/ 0 h 25"/>
                  <a:gd name="T41" fmla="*/ 8 w 8"/>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 h="25">
                    <a:moveTo>
                      <a:pt x="8" y="8"/>
                    </a:moveTo>
                    <a:cubicBezTo>
                      <a:pt x="8" y="8"/>
                      <a:pt x="8" y="17"/>
                      <a:pt x="8" y="17"/>
                    </a:cubicBezTo>
                    <a:cubicBezTo>
                      <a:pt x="8" y="17"/>
                      <a:pt x="8" y="17"/>
                      <a:pt x="8" y="17"/>
                    </a:cubicBezTo>
                    <a:cubicBezTo>
                      <a:pt x="8" y="17"/>
                      <a:pt x="8" y="17"/>
                      <a:pt x="8" y="8"/>
                    </a:cubicBezTo>
                    <a:cubicBezTo>
                      <a:pt x="8" y="8"/>
                      <a:pt x="8" y="8"/>
                      <a:pt x="8" y="8"/>
                    </a:cubicBezTo>
                    <a:cubicBezTo>
                      <a:pt x="8" y="8"/>
                      <a:pt x="8" y="8"/>
                      <a:pt x="8" y="8"/>
                    </a:cubicBezTo>
                    <a:cubicBezTo>
                      <a:pt x="8" y="8"/>
                      <a:pt x="8" y="8"/>
                      <a:pt x="8" y="8"/>
                    </a:cubicBezTo>
                    <a:moveTo>
                      <a:pt x="8" y="0"/>
                    </a:moveTo>
                    <a:cubicBezTo>
                      <a:pt x="0" y="8"/>
                      <a:pt x="0" y="17"/>
                      <a:pt x="0" y="25"/>
                    </a:cubicBezTo>
                    <a:cubicBezTo>
                      <a:pt x="0" y="17"/>
                      <a:pt x="0" y="8"/>
                      <a:pt x="8" y="0"/>
                    </a:cubicBezTo>
                    <a:cubicBezTo>
                      <a:pt x="8" y="8"/>
                      <a:pt x="8" y="8"/>
                      <a:pt x="8" y="8"/>
                    </a:cubicBezTo>
                    <a:cubicBezTo>
                      <a:pt x="8" y="8"/>
                      <a:pt x="8" y="8"/>
                      <a:pt x="8" y="8"/>
                    </a:cubicBezTo>
                    <a:cubicBezTo>
                      <a:pt x="8" y="8"/>
                      <a:pt x="8" y="0"/>
                      <a:pt x="8" y="0"/>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4" name="Freeform 235"/>
              <p:cNvSpPr>
                <a:spLocks noChangeAspect="1" noEditPoints="1"/>
              </p:cNvSpPr>
              <p:nvPr/>
            </p:nvSpPr>
            <p:spPr bwMode="auto">
              <a:xfrm>
                <a:off x="2903" y="2107"/>
                <a:ext cx="2" cy="8"/>
              </a:xfrm>
              <a:custGeom>
                <a:avLst/>
                <a:gdLst>
                  <a:gd name="T0" fmla="*/ 0 w 17"/>
                  <a:gd name="T1" fmla="*/ 0 h 67"/>
                  <a:gd name="T2" fmla="*/ 0 w 17"/>
                  <a:gd name="T3" fmla="*/ 0 h 67"/>
                  <a:gd name="T4" fmla="*/ 0 w 17"/>
                  <a:gd name="T5" fmla="*/ 0 h 67"/>
                  <a:gd name="T6" fmla="*/ 0 w 17"/>
                  <a:gd name="T7" fmla="*/ 0 h 67"/>
                  <a:gd name="T8" fmla="*/ 0 w 17"/>
                  <a:gd name="T9" fmla="*/ 0 h 67"/>
                  <a:gd name="T10" fmla="*/ 0 w 17"/>
                  <a:gd name="T11" fmla="*/ 0 h 67"/>
                  <a:gd name="T12" fmla="*/ 0 w 17"/>
                  <a:gd name="T13" fmla="*/ 0 h 67"/>
                  <a:gd name="T14" fmla="*/ 0 w 17"/>
                  <a:gd name="T15" fmla="*/ 0 h 67"/>
                  <a:gd name="T16" fmla="*/ 0 w 17"/>
                  <a:gd name="T17" fmla="*/ 0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7"/>
                  <a:gd name="T29" fmla="*/ 17 w 17"/>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7">
                    <a:moveTo>
                      <a:pt x="0" y="67"/>
                    </a:moveTo>
                    <a:cubicBezTo>
                      <a:pt x="0" y="67"/>
                      <a:pt x="0" y="67"/>
                      <a:pt x="0" y="67"/>
                    </a:cubicBezTo>
                    <a:cubicBezTo>
                      <a:pt x="0" y="67"/>
                      <a:pt x="0" y="67"/>
                      <a:pt x="0" y="67"/>
                    </a:cubicBezTo>
                    <a:moveTo>
                      <a:pt x="17" y="0"/>
                    </a:moveTo>
                    <a:cubicBezTo>
                      <a:pt x="9" y="8"/>
                      <a:pt x="9" y="15"/>
                      <a:pt x="9" y="22"/>
                    </a:cubicBezTo>
                    <a:cubicBezTo>
                      <a:pt x="9" y="22"/>
                      <a:pt x="9" y="15"/>
                      <a:pt x="17" y="15"/>
                    </a:cubicBezTo>
                    <a:cubicBezTo>
                      <a:pt x="17" y="15"/>
                      <a:pt x="17" y="8"/>
                      <a:pt x="17" y="8"/>
                    </a:cubicBezTo>
                    <a:cubicBezTo>
                      <a:pt x="17" y="8"/>
                      <a:pt x="17" y="8"/>
                      <a:pt x="17" y="8"/>
                    </a:cubicBezTo>
                    <a:cubicBezTo>
                      <a:pt x="17" y="0"/>
                      <a:pt x="17" y="0"/>
                      <a:pt x="17"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5" name="Freeform 236"/>
              <p:cNvSpPr>
                <a:spLocks noChangeAspect="1" noEditPoints="1"/>
              </p:cNvSpPr>
              <p:nvPr/>
            </p:nvSpPr>
            <p:spPr bwMode="auto">
              <a:xfrm>
                <a:off x="2427" y="1643"/>
                <a:ext cx="982" cy="694"/>
              </a:xfrm>
              <a:custGeom>
                <a:avLst/>
                <a:gdLst>
                  <a:gd name="T0" fmla="*/ 0 w 8191"/>
                  <a:gd name="T1" fmla="*/ 0 h 5784"/>
                  <a:gd name="T2" fmla="*/ 0 w 8191"/>
                  <a:gd name="T3" fmla="*/ 0 h 5784"/>
                  <a:gd name="T4" fmla="*/ 0 w 8191"/>
                  <a:gd name="T5" fmla="*/ 0 h 5784"/>
                  <a:gd name="T6" fmla="*/ 0 w 8191"/>
                  <a:gd name="T7" fmla="*/ 0 h 5784"/>
                  <a:gd name="T8" fmla="*/ 0 w 8191"/>
                  <a:gd name="T9" fmla="*/ 0 h 5784"/>
                  <a:gd name="T10" fmla="*/ 0 w 8191"/>
                  <a:gd name="T11" fmla="*/ 0 h 5784"/>
                  <a:gd name="T12" fmla="*/ 0 w 8191"/>
                  <a:gd name="T13" fmla="*/ 0 h 5784"/>
                  <a:gd name="T14" fmla="*/ 0 w 8191"/>
                  <a:gd name="T15" fmla="*/ 0 h 5784"/>
                  <a:gd name="T16" fmla="*/ 0 w 8191"/>
                  <a:gd name="T17" fmla="*/ 0 h 5784"/>
                  <a:gd name="T18" fmla="*/ 0 w 8191"/>
                  <a:gd name="T19" fmla="*/ 0 h 5784"/>
                  <a:gd name="T20" fmla="*/ 0 w 8191"/>
                  <a:gd name="T21" fmla="*/ 0 h 5784"/>
                  <a:gd name="T22" fmla="*/ 0 w 8191"/>
                  <a:gd name="T23" fmla="*/ 0 h 5784"/>
                  <a:gd name="T24" fmla="*/ 0 w 8191"/>
                  <a:gd name="T25" fmla="*/ 0 h 5784"/>
                  <a:gd name="T26" fmla="*/ 0 w 8191"/>
                  <a:gd name="T27" fmla="*/ 0 h 5784"/>
                  <a:gd name="T28" fmla="*/ 0 w 8191"/>
                  <a:gd name="T29" fmla="*/ 0 h 5784"/>
                  <a:gd name="T30" fmla="*/ 0 w 8191"/>
                  <a:gd name="T31" fmla="*/ 0 h 5784"/>
                  <a:gd name="T32" fmla="*/ 0 w 8191"/>
                  <a:gd name="T33" fmla="*/ 0 h 5784"/>
                  <a:gd name="T34" fmla="*/ 0 w 8191"/>
                  <a:gd name="T35" fmla="*/ 0 h 5784"/>
                  <a:gd name="T36" fmla="*/ 0 w 8191"/>
                  <a:gd name="T37" fmla="*/ 0 h 5784"/>
                  <a:gd name="T38" fmla="*/ 0 w 8191"/>
                  <a:gd name="T39" fmla="*/ 0 h 5784"/>
                  <a:gd name="T40" fmla="*/ 0 w 8191"/>
                  <a:gd name="T41" fmla="*/ 0 h 5784"/>
                  <a:gd name="T42" fmla="*/ 0 w 8191"/>
                  <a:gd name="T43" fmla="*/ 0 h 5784"/>
                  <a:gd name="T44" fmla="*/ 0 w 8191"/>
                  <a:gd name="T45" fmla="*/ 0 h 5784"/>
                  <a:gd name="T46" fmla="*/ 0 w 8191"/>
                  <a:gd name="T47" fmla="*/ 0 h 5784"/>
                  <a:gd name="T48" fmla="*/ 0 w 8191"/>
                  <a:gd name="T49" fmla="*/ 0 h 5784"/>
                  <a:gd name="T50" fmla="*/ 0 w 8191"/>
                  <a:gd name="T51" fmla="*/ 0 h 5784"/>
                  <a:gd name="T52" fmla="*/ 0 w 8191"/>
                  <a:gd name="T53" fmla="*/ 0 h 5784"/>
                  <a:gd name="T54" fmla="*/ 0 w 8191"/>
                  <a:gd name="T55" fmla="*/ 0 h 5784"/>
                  <a:gd name="T56" fmla="*/ 0 w 8191"/>
                  <a:gd name="T57" fmla="*/ 0 h 5784"/>
                  <a:gd name="T58" fmla="*/ 0 w 8191"/>
                  <a:gd name="T59" fmla="*/ 0 h 5784"/>
                  <a:gd name="T60" fmla="*/ 0 w 8191"/>
                  <a:gd name="T61" fmla="*/ 0 h 5784"/>
                  <a:gd name="T62" fmla="*/ 0 w 8191"/>
                  <a:gd name="T63" fmla="*/ 0 h 5784"/>
                  <a:gd name="T64" fmla="*/ 0 w 8191"/>
                  <a:gd name="T65" fmla="*/ 0 h 5784"/>
                  <a:gd name="T66" fmla="*/ 0 w 8191"/>
                  <a:gd name="T67" fmla="*/ 0 h 5784"/>
                  <a:gd name="T68" fmla="*/ 0 w 8191"/>
                  <a:gd name="T69" fmla="*/ 0 h 5784"/>
                  <a:gd name="T70" fmla="*/ 0 w 8191"/>
                  <a:gd name="T71" fmla="*/ 0 h 5784"/>
                  <a:gd name="T72" fmla="*/ 0 w 8191"/>
                  <a:gd name="T73" fmla="*/ 0 h 5784"/>
                  <a:gd name="T74" fmla="*/ 0 w 8191"/>
                  <a:gd name="T75" fmla="*/ 0 h 5784"/>
                  <a:gd name="T76" fmla="*/ 0 w 8191"/>
                  <a:gd name="T77" fmla="*/ 0 h 5784"/>
                  <a:gd name="T78" fmla="*/ 0 w 8191"/>
                  <a:gd name="T79" fmla="*/ 0 h 5784"/>
                  <a:gd name="T80" fmla="*/ 0 w 8191"/>
                  <a:gd name="T81" fmla="*/ 0 h 5784"/>
                  <a:gd name="T82" fmla="*/ 0 w 8191"/>
                  <a:gd name="T83" fmla="*/ 0 h 5784"/>
                  <a:gd name="T84" fmla="*/ 0 w 8191"/>
                  <a:gd name="T85" fmla="*/ 0 h 5784"/>
                  <a:gd name="T86" fmla="*/ 0 w 8191"/>
                  <a:gd name="T87" fmla="*/ 0 h 5784"/>
                  <a:gd name="T88" fmla="*/ 0 w 8191"/>
                  <a:gd name="T89" fmla="*/ 0 h 5784"/>
                  <a:gd name="T90" fmla="*/ 0 w 8191"/>
                  <a:gd name="T91" fmla="*/ 0 h 57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91"/>
                  <a:gd name="T139" fmla="*/ 0 h 5784"/>
                  <a:gd name="T140" fmla="*/ 8191 w 8191"/>
                  <a:gd name="T141" fmla="*/ 5784 h 57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91" h="5784">
                    <a:moveTo>
                      <a:pt x="4640" y="3957"/>
                    </a:moveTo>
                    <a:cubicBezTo>
                      <a:pt x="4654" y="3957"/>
                      <a:pt x="4683" y="3957"/>
                      <a:pt x="4697" y="3957"/>
                    </a:cubicBezTo>
                    <a:cubicBezTo>
                      <a:pt x="4973" y="3950"/>
                      <a:pt x="5249" y="3929"/>
                      <a:pt x="5532" y="3922"/>
                    </a:cubicBezTo>
                    <a:cubicBezTo>
                      <a:pt x="6013" y="3908"/>
                      <a:pt x="6274" y="3929"/>
                      <a:pt x="6395" y="3943"/>
                    </a:cubicBezTo>
                    <a:cubicBezTo>
                      <a:pt x="5772" y="3929"/>
                      <a:pt x="5128" y="3972"/>
                      <a:pt x="4640" y="3957"/>
                    </a:cubicBezTo>
                    <a:moveTo>
                      <a:pt x="3784" y="3802"/>
                    </a:moveTo>
                    <a:cubicBezTo>
                      <a:pt x="4060" y="3965"/>
                      <a:pt x="4251" y="3965"/>
                      <a:pt x="4640" y="3957"/>
                    </a:cubicBezTo>
                    <a:cubicBezTo>
                      <a:pt x="5128" y="3972"/>
                      <a:pt x="5772" y="3929"/>
                      <a:pt x="6395" y="3943"/>
                    </a:cubicBezTo>
                    <a:cubicBezTo>
                      <a:pt x="6791" y="3972"/>
                      <a:pt x="7123" y="4078"/>
                      <a:pt x="7378" y="4226"/>
                    </a:cubicBezTo>
                    <a:cubicBezTo>
                      <a:pt x="7838" y="4495"/>
                      <a:pt x="8043" y="4885"/>
                      <a:pt x="7873" y="5140"/>
                    </a:cubicBezTo>
                    <a:cubicBezTo>
                      <a:pt x="7456" y="5784"/>
                      <a:pt x="5588" y="5041"/>
                      <a:pt x="3954" y="4099"/>
                    </a:cubicBezTo>
                    <a:cubicBezTo>
                      <a:pt x="2575" y="3299"/>
                      <a:pt x="1358" y="2358"/>
                      <a:pt x="1316" y="1990"/>
                    </a:cubicBezTo>
                    <a:cubicBezTo>
                      <a:pt x="1316" y="1975"/>
                      <a:pt x="1316" y="1954"/>
                      <a:pt x="1330" y="1947"/>
                    </a:cubicBezTo>
                    <a:cubicBezTo>
                      <a:pt x="1358" y="1919"/>
                      <a:pt x="1436" y="1947"/>
                      <a:pt x="1535" y="2004"/>
                    </a:cubicBezTo>
                    <a:cubicBezTo>
                      <a:pt x="1867" y="2195"/>
                      <a:pt x="2469" y="2726"/>
                      <a:pt x="2702" y="2931"/>
                    </a:cubicBezTo>
                    <a:cubicBezTo>
                      <a:pt x="3240" y="3405"/>
                      <a:pt x="3544" y="3667"/>
                      <a:pt x="3784" y="3802"/>
                    </a:cubicBezTo>
                    <a:moveTo>
                      <a:pt x="4428" y="1303"/>
                    </a:moveTo>
                    <a:cubicBezTo>
                      <a:pt x="4428" y="1303"/>
                      <a:pt x="4421" y="1303"/>
                      <a:pt x="4421" y="1303"/>
                    </a:cubicBezTo>
                    <a:cubicBezTo>
                      <a:pt x="3905" y="999"/>
                      <a:pt x="3374" y="737"/>
                      <a:pt x="2858" y="517"/>
                    </a:cubicBezTo>
                    <a:cubicBezTo>
                      <a:pt x="2851" y="517"/>
                      <a:pt x="2851" y="517"/>
                      <a:pt x="2844" y="510"/>
                    </a:cubicBezTo>
                    <a:cubicBezTo>
                      <a:pt x="2836" y="510"/>
                      <a:pt x="2829" y="510"/>
                      <a:pt x="2822" y="503"/>
                    </a:cubicBezTo>
                    <a:cubicBezTo>
                      <a:pt x="2808" y="496"/>
                      <a:pt x="2794" y="496"/>
                      <a:pt x="2787" y="489"/>
                    </a:cubicBezTo>
                    <a:cubicBezTo>
                      <a:pt x="2766" y="482"/>
                      <a:pt x="2752" y="475"/>
                      <a:pt x="2730" y="468"/>
                    </a:cubicBezTo>
                    <a:cubicBezTo>
                      <a:pt x="2709" y="461"/>
                      <a:pt x="2688" y="454"/>
                      <a:pt x="2667" y="446"/>
                    </a:cubicBezTo>
                    <a:cubicBezTo>
                      <a:pt x="2575" y="404"/>
                      <a:pt x="2476" y="369"/>
                      <a:pt x="2384" y="333"/>
                    </a:cubicBezTo>
                    <a:cubicBezTo>
                      <a:pt x="2964" y="560"/>
                      <a:pt x="3600" y="878"/>
                      <a:pt x="4216" y="1232"/>
                    </a:cubicBezTo>
                    <a:cubicBezTo>
                      <a:pt x="5850" y="2181"/>
                      <a:pt x="7350" y="3377"/>
                      <a:pt x="7328" y="3660"/>
                    </a:cubicBezTo>
                    <a:cubicBezTo>
                      <a:pt x="7328" y="3688"/>
                      <a:pt x="7314" y="3717"/>
                      <a:pt x="7293" y="3724"/>
                    </a:cubicBezTo>
                    <a:cubicBezTo>
                      <a:pt x="4011" y="3865"/>
                      <a:pt x="4011" y="3865"/>
                      <a:pt x="4011" y="3865"/>
                    </a:cubicBezTo>
                    <a:cubicBezTo>
                      <a:pt x="3997" y="3858"/>
                      <a:pt x="3975" y="3851"/>
                      <a:pt x="3961" y="3844"/>
                    </a:cubicBezTo>
                    <a:cubicBezTo>
                      <a:pt x="3968" y="3851"/>
                      <a:pt x="3975" y="3858"/>
                      <a:pt x="3982" y="3865"/>
                    </a:cubicBezTo>
                    <a:cubicBezTo>
                      <a:pt x="3982" y="3865"/>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73"/>
                      <a:pt x="3982" y="3873"/>
                    </a:cubicBezTo>
                    <a:cubicBezTo>
                      <a:pt x="3982" y="3873"/>
                      <a:pt x="3982" y="3880"/>
                      <a:pt x="3982" y="3880"/>
                    </a:cubicBezTo>
                    <a:cubicBezTo>
                      <a:pt x="3982" y="3880"/>
                      <a:pt x="3982" y="3880"/>
                      <a:pt x="3982" y="3880"/>
                    </a:cubicBezTo>
                    <a:cubicBezTo>
                      <a:pt x="3982" y="3880"/>
                      <a:pt x="3982" y="3880"/>
                      <a:pt x="3975" y="3887"/>
                    </a:cubicBezTo>
                    <a:cubicBezTo>
                      <a:pt x="3975" y="3887"/>
                      <a:pt x="3975" y="3887"/>
                      <a:pt x="3975" y="3887"/>
                    </a:cubicBezTo>
                    <a:cubicBezTo>
                      <a:pt x="3975" y="3887"/>
                      <a:pt x="3975" y="3887"/>
                      <a:pt x="3975" y="3887"/>
                    </a:cubicBezTo>
                    <a:cubicBezTo>
                      <a:pt x="3975" y="3887"/>
                      <a:pt x="3975" y="3887"/>
                      <a:pt x="3975" y="3887"/>
                    </a:cubicBezTo>
                    <a:cubicBezTo>
                      <a:pt x="3968" y="3887"/>
                      <a:pt x="3968" y="3887"/>
                      <a:pt x="3968" y="3887"/>
                    </a:cubicBezTo>
                    <a:cubicBezTo>
                      <a:pt x="3968" y="3887"/>
                      <a:pt x="3968" y="3880"/>
                      <a:pt x="3968" y="3880"/>
                    </a:cubicBezTo>
                    <a:cubicBezTo>
                      <a:pt x="3961" y="3880"/>
                      <a:pt x="3961" y="3880"/>
                      <a:pt x="3961" y="3880"/>
                    </a:cubicBezTo>
                    <a:cubicBezTo>
                      <a:pt x="3961" y="3880"/>
                      <a:pt x="3961" y="3880"/>
                      <a:pt x="3961" y="3880"/>
                    </a:cubicBezTo>
                    <a:cubicBezTo>
                      <a:pt x="3961" y="3880"/>
                      <a:pt x="3954" y="3880"/>
                      <a:pt x="3947" y="3880"/>
                    </a:cubicBezTo>
                    <a:cubicBezTo>
                      <a:pt x="3940" y="3873"/>
                      <a:pt x="3933" y="3873"/>
                      <a:pt x="3926" y="3865"/>
                    </a:cubicBezTo>
                    <a:cubicBezTo>
                      <a:pt x="3905" y="3858"/>
                      <a:pt x="3890" y="3837"/>
                      <a:pt x="3876" y="3830"/>
                    </a:cubicBezTo>
                    <a:cubicBezTo>
                      <a:pt x="3876" y="3823"/>
                      <a:pt x="3876" y="3816"/>
                      <a:pt x="3876" y="3816"/>
                    </a:cubicBezTo>
                    <a:cubicBezTo>
                      <a:pt x="3876" y="3816"/>
                      <a:pt x="3876" y="3816"/>
                      <a:pt x="3876" y="3816"/>
                    </a:cubicBezTo>
                    <a:cubicBezTo>
                      <a:pt x="3827" y="3795"/>
                      <a:pt x="3784" y="3773"/>
                      <a:pt x="3728" y="3745"/>
                    </a:cubicBezTo>
                    <a:cubicBezTo>
                      <a:pt x="3551" y="3639"/>
                      <a:pt x="3317" y="3448"/>
                      <a:pt x="2780" y="2952"/>
                    </a:cubicBezTo>
                    <a:cubicBezTo>
                      <a:pt x="1690" y="1954"/>
                      <a:pt x="1507" y="1798"/>
                      <a:pt x="827" y="1338"/>
                    </a:cubicBezTo>
                    <a:cubicBezTo>
                      <a:pt x="0" y="772"/>
                      <a:pt x="226" y="248"/>
                      <a:pt x="467" y="121"/>
                    </a:cubicBezTo>
                    <a:cubicBezTo>
                      <a:pt x="601" y="50"/>
                      <a:pt x="764" y="15"/>
                      <a:pt x="955" y="15"/>
                    </a:cubicBezTo>
                    <a:cubicBezTo>
                      <a:pt x="502" y="0"/>
                      <a:pt x="233" y="135"/>
                      <a:pt x="184" y="404"/>
                    </a:cubicBezTo>
                    <a:cubicBezTo>
                      <a:pt x="141" y="609"/>
                      <a:pt x="226" y="892"/>
                      <a:pt x="460" y="1253"/>
                    </a:cubicBezTo>
                    <a:cubicBezTo>
                      <a:pt x="467" y="1260"/>
                      <a:pt x="474" y="1268"/>
                      <a:pt x="474" y="1275"/>
                    </a:cubicBezTo>
                    <a:cubicBezTo>
                      <a:pt x="488" y="1289"/>
                      <a:pt x="495" y="1296"/>
                      <a:pt x="502" y="1310"/>
                    </a:cubicBezTo>
                    <a:cubicBezTo>
                      <a:pt x="502" y="1310"/>
                      <a:pt x="509" y="1317"/>
                      <a:pt x="509" y="1324"/>
                    </a:cubicBezTo>
                    <a:cubicBezTo>
                      <a:pt x="516" y="1338"/>
                      <a:pt x="530" y="1345"/>
                      <a:pt x="537" y="1360"/>
                    </a:cubicBezTo>
                    <a:cubicBezTo>
                      <a:pt x="926" y="1912"/>
                      <a:pt x="1591" y="2535"/>
                      <a:pt x="2384" y="3122"/>
                    </a:cubicBezTo>
                    <a:cubicBezTo>
                      <a:pt x="2851" y="3476"/>
                      <a:pt x="3367" y="3816"/>
                      <a:pt x="3898" y="4120"/>
                    </a:cubicBezTo>
                    <a:cubicBezTo>
                      <a:pt x="3898" y="4120"/>
                      <a:pt x="3898" y="4120"/>
                      <a:pt x="3898" y="4120"/>
                    </a:cubicBezTo>
                    <a:cubicBezTo>
                      <a:pt x="3905" y="4120"/>
                      <a:pt x="3905" y="4120"/>
                      <a:pt x="3905" y="4127"/>
                    </a:cubicBezTo>
                    <a:cubicBezTo>
                      <a:pt x="3905" y="4127"/>
                      <a:pt x="3905" y="4127"/>
                      <a:pt x="3912" y="4127"/>
                    </a:cubicBezTo>
                    <a:cubicBezTo>
                      <a:pt x="3912" y="4127"/>
                      <a:pt x="3912" y="4127"/>
                      <a:pt x="3912" y="4127"/>
                    </a:cubicBezTo>
                    <a:cubicBezTo>
                      <a:pt x="3912" y="4127"/>
                      <a:pt x="3912" y="4127"/>
                      <a:pt x="3912" y="4127"/>
                    </a:cubicBezTo>
                    <a:cubicBezTo>
                      <a:pt x="3912" y="4127"/>
                      <a:pt x="3912" y="4127"/>
                      <a:pt x="3912" y="4127"/>
                    </a:cubicBezTo>
                    <a:cubicBezTo>
                      <a:pt x="3919" y="4127"/>
                      <a:pt x="3919" y="4134"/>
                      <a:pt x="3919" y="4134"/>
                    </a:cubicBezTo>
                    <a:cubicBezTo>
                      <a:pt x="3919" y="4134"/>
                      <a:pt x="3919" y="4134"/>
                      <a:pt x="3919" y="4134"/>
                    </a:cubicBezTo>
                    <a:cubicBezTo>
                      <a:pt x="3919" y="4134"/>
                      <a:pt x="3919" y="4134"/>
                      <a:pt x="3926" y="4134"/>
                    </a:cubicBezTo>
                    <a:cubicBezTo>
                      <a:pt x="3926" y="4134"/>
                      <a:pt x="3926" y="4134"/>
                      <a:pt x="3926" y="4134"/>
                    </a:cubicBezTo>
                    <a:cubicBezTo>
                      <a:pt x="3926" y="4134"/>
                      <a:pt x="3926" y="4134"/>
                      <a:pt x="3926" y="4134"/>
                    </a:cubicBezTo>
                    <a:cubicBezTo>
                      <a:pt x="3975" y="4170"/>
                      <a:pt x="4032" y="4198"/>
                      <a:pt x="4089" y="4226"/>
                    </a:cubicBezTo>
                    <a:cubicBezTo>
                      <a:pt x="4265" y="4333"/>
                      <a:pt x="4449" y="4425"/>
                      <a:pt x="4626" y="4517"/>
                    </a:cubicBezTo>
                    <a:cubicBezTo>
                      <a:pt x="4782" y="4595"/>
                      <a:pt x="4945" y="4672"/>
                      <a:pt x="5100" y="4743"/>
                    </a:cubicBezTo>
                    <a:cubicBezTo>
                      <a:pt x="5242" y="4807"/>
                      <a:pt x="5383" y="4871"/>
                      <a:pt x="5525" y="4927"/>
                    </a:cubicBezTo>
                    <a:cubicBezTo>
                      <a:pt x="5525" y="4927"/>
                      <a:pt x="5532" y="4927"/>
                      <a:pt x="5532" y="4934"/>
                    </a:cubicBezTo>
                    <a:cubicBezTo>
                      <a:pt x="5553" y="4941"/>
                      <a:pt x="5581" y="4949"/>
                      <a:pt x="5602" y="4963"/>
                    </a:cubicBezTo>
                    <a:cubicBezTo>
                      <a:pt x="5624" y="4970"/>
                      <a:pt x="5645" y="4977"/>
                      <a:pt x="5659" y="4984"/>
                    </a:cubicBezTo>
                    <a:cubicBezTo>
                      <a:pt x="6727" y="5402"/>
                      <a:pt x="7505" y="5508"/>
                      <a:pt x="7894" y="5331"/>
                    </a:cubicBezTo>
                    <a:cubicBezTo>
                      <a:pt x="8029" y="5267"/>
                      <a:pt x="8114" y="5168"/>
                      <a:pt x="8149" y="5033"/>
                    </a:cubicBezTo>
                    <a:cubicBezTo>
                      <a:pt x="8149" y="5033"/>
                      <a:pt x="8149" y="5026"/>
                      <a:pt x="8149" y="5026"/>
                    </a:cubicBezTo>
                    <a:cubicBezTo>
                      <a:pt x="8191" y="4814"/>
                      <a:pt x="8107" y="4531"/>
                      <a:pt x="7866" y="4177"/>
                    </a:cubicBezTo>
                    <a:cubicBezTo>
                      <a:pt x="7859" y="4163"/>
                      <a:pt x="7852" y="4149"/>
                      <a:pt x="7845" y="4134"/>
                    </a:cubicBezTo>
                    <a:cubicBezTo>
                      <a:pt x="7838" y="4134"/>
                      <a:pt x="7838" y="4127"/>
                      <a:pt x="7838" y="4127"/>
                    </a:cubicBezTo>
                    <a:cubicBezTo>
                      <a:pt x="7838" y="4120"/>
                      <a:pt x="7831" y="4120"/>
                      <a:pt x="7831" y="4120"/>
                    </a:cubicBezTo>
                    <a:cubicBezTo>
                      <a:pt x="7222" y="3228"/>
                      <a:pt x="5885" y="2145"/>
                      <a:pt x="4435" y="1310"/>
                    </a:cubicBezTo>
                    <a:cubicBezTo>
                      <a:pt x="4435" y="1303"/>
                      <a:pt x="4428" y="1303"/>
                      <a:pt x="4428" y="1303"/>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6" name="Freeform 237"/>
              <p:cNvSpPr>
                <a:spLocks noChangeAspect="1" noEditPoints="1"/>
              </p:cNvSpPr>
              <p:nvPr/>
            </p:nvSpPr>
            <p:spPr bwMode="auto">
              <a:xfrm>
                <a:off x="2427" y="1645"/>
                <a:ext cx="882" cy="463"/>
              </a:xfrm>
              <a:custGeom>
                <a:avLst/>
                <a:gdLst>
                  <a:gd name="T0" fmla="*/ 0 w 7350"/>
                  <a:gd name="T1" fmla="*/ 0 h 3858"/>
                  <a:gd name="T2" fmla="*/ 0 w 7350"/>
                  <a:gd name="T3" fmla="*/ 0 h 3858"/>
                  <a:gd name="T4" fmla="*/ 0 w 7350"/>
                  <a:gd name="T5" fmla="*/ 0 h 3858"/>
                  <a:gd name="T6" fmla="*/ 0 w 7350"/>
                  <a:gd name="T7" fmla="*/ 0 h 3858"/>
                  <a:gd name="T8" fmla="*/ 0 w 7350"/>
                  <a:gd name="T9" fmla="*/ 0 h 3858"/>
                  <a:gd name="T10" fmla="*/ 0 w 7350"/>
                  <a:gd name="T11" fmla="*/ 0 h 3858"/>
                  <a:gd name="T12" fmla="*/ 0 w 7350"/>
                  <a:gd name="T13" fmla="*/ 0 h 3858"/>
                  <a:gd name="T14" fmla="*/ 0 w 7350"/>
                  <a:gd name="T15" fmla="*/ 0 h 3858"/>
                  <a:gd name="T16" fmla="*/ 0 w 7350"/>
                  <a:gd name="T17" fmla="*/ 0 h 3858"/>
                  <a:gd name="T18" fmla="*/ 0 w 7350"/>
                  <a:gd name="T19" fmla="*/ 0 h 3858"/>
                  <a:gd name="T20" fmla="*/ 0 w 7350"/>
                  <a:gd name="T21" fmla="*/ 0 h 3858"/>
                  <a:gd name="T22" fmla="*/ 0 w 7350"/>
                  <a:gd name="T23" fmla="*/ 0 h 3858"/>
                  <a:gd name="T24" fmla="*/ 0 w 7350"/>
                  <a:gd name="T25" fmla="*/ 0 h 3858"/>
                  <a:gd name="T26" fmla="*/ 0 w 7350"/>
                  <a:gd name="T27" fmla="*/ 0 h 3858"/>
                  <a:gd name="T28" fmla="*/ 0 w 7350"/>
                  <a:gd name="T29" fmla="*/ 0 h 3858"/>
                  <a:gd name="T30" fmla="*/ 0 w 7350"/>
                  <a:gd name="T31" fmla="*/ 0 h 3858"/>
                  <a:gd name="T32" fmla="*/ 0 w 7350"/>
                  <a:gd name="T33" fmla="*/ 0 h 3858"/>
                  <a:gd name="T34" fmla="*/ 0 w 7350"/>
                  <a:gd name="T35" fmla="*/ 0 h 3858"/>
                  <a:gd name="T36" fmla="*/ 0 w 7350"/>
                  <a:gd name="T37" fmla="*/ 0 h 3858"/>
                  <a:gd name="T38" fmla="*/ 0 w 7350"/>
                  <a:gd name="T39" fmla="*/ 0 h 3858"/>
                  <a:gd name="T40" fmla="*/ 0 w 7350"/>
                  <a:gd name="T41" fmla="*/ 0 h 3858"/>
                  <a:gd name="T42" fmla="*/ 0 w 7350"/>
                  <a:gd name="T43" fmla="*/ 0 h 3858"/>
                  <a:gd name="T44" fmla="*/ 0 w 7350"/>
                  <a:gd name="T45" fmla="*/ 0 h 3858"/>
                  <a:gd name="T46" fmla="*/ 0 w 7350"/>
                  <a:gd name="T47" fmla="*/ 0 h 38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350"/>
                  <a:gd name="T73" fmla="*/ 0 h 3858"/>
                  <a:gd name="T74" fmla="*/ 7350 w 7350"/>
                  <a:gd name="T75" fmla="*/ 3858 h 38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350" h="3858">
                    <a:moveTo>
                      <a:pt x="3749" y="3717"/>
                    </a:moveTo>
                    <a:cubicBezTo>
                      <a:pt x="3494" y="3568"/>
                      <a:pt x="3155" y="3250"/>
                      <a:pt x="2419" y="2542"/>
                    </a:cubicBezTo>
                    <a:cubicBezTo>
                      <a:pt x="679" y="857"/>
                      <a:pt x="679" y="857"/>
                      <a:pt x="644" y="800"/>
                    </a:cubicBezTo>
                    <a:cubicBezTo>
                      <a:pt x="297" y="234"/>
                      <a:pt x="835" y="149"/>
                      <a:pt x="948" y="135"/>
                    </a:cubicBezTo>
                    <a:cubicBezTo>
                      <a:pt x="1754" y="43"/>
                      <a:pt x="3127" y="616"/>
                      <a:pt x="4301" y="1296"/>
                    </a:cubicBezTo>
                    <a:cubicBezTo>
                      <a:pt x="5553" y="2018"/>
                      <a:pt x="6586" y="2867"/>
                      <a:pt x="6522" y="3172"/>
                    </a:cubicBezTo>
                    <a:cubicBezTo>
                      <a:pt x="6466" y="3434"/>
                      <a:pt x="4230" y="3858"/>
                      <a:pt x="4074" y="3830"/>
                    </a:cubicBezTo>
                    <a:cubicBezTo>
                      <a:pt x="3968" y="3816"/>
                      <a:pt x="3869" y="3781"/>
                      <a:pt x="3749" y="3717"/>
                    </a:cubicBezTo>
                    <a:moveTo>
                      <a:pt x="4216" y="1218"/>
                    </a:moveTo>
                    <a:cubicBezTo>
                      <a:pt x="3601" y="864"/>
                      <a:pt x="2964" y="545"/>
                      <a:pt x="2384" y="319"/>
                    </a:cubicBezTo>
                    <a:cubicBezTo>
                      <a:pt x="2065" y="205"/>
                      <a:pt x="1782" y="128"/>
                      <a:pt x="1528" y="71"/>
                    </a:cubicBezTo>
                    <a:cubicBezTo>
                      <a:pt x="1309" y="28"/>
                      <a:pt x="1118" y="0"/>
                      <a:pt x="955" y="0"/>
                    </a:cubicBezTo>
                    <a:cubicBezTo>
                      <a:pt x="764" y="0"/>
                      <a:pt x="601" y="36"/>
                      <a:pt x="467" y="106"/>
                    </a:cubicBezTo>
                    <a:cubicBezTo>
                      <a:pt x="226" y="234"/>
                      <a:pt x="0" y="758"/>
                      <a:pt x="827" y="1324"/>
                    </a:cubicBezTo>
                    <a:cubicBezTo>
                      <a:pt x="1507" y="1784"/>
                      <a:pt x="1691" y="1940"/>
                      <a:pt x="2780" y="2938"/>
                    </a:cubicBezTo>
                    <a:cubicBezTo>
                      <a:pt x="3318" y="3434"/>
                      <a:pt x="3551" y="3625"/>
                      <a:pt x="3728" y="3731"/>
                    </a:cubicBezTo>
                    <a:cubicBezTo>
                      <a:pt x="3784" y="3759"/>
                      <a:pt x="3827" y="3781"/>
                      <a:pt x="3876" y="3802"/>
                    </a:cubicBezTo>
                    <a:cubicBezTo>
                      <a:pt x="3883" y="3795"/>
                      <a:pt x="3891" y="3795"/>
                      <a:pt x="3912" y="3802"/>
                    </a:cubicBezTo>
                    <a:cubicBezTo>
                      <a:pt x="3919" y="3809"/>
                      <a:pt x="3926" y="3809"/>
                      <a:pt x="3933" y="3816"/>
                    </a:cubicBezTo>
                    <a:cubicBezTo>
                      <a:pt x="3940" y="3823"/>
                      <a:pt x="3954" y="3823"/>
                      <a:pt x="3961" y="3830"/>
                    </a:cubicBezTo>
                    <a:cubicBezTo>
                      <a:pt x="3975" y="3837"/>
                      <a:pt x="3997" y="3844"/>
                      <a:pt x="4011" y="3851"/>
                    </a:cubicBezTo>
                    <a:cubicBezTo>
                      <a:pt x="7293" y="3710"/>
                      <a:pt x="7293" y="3710"/>
                      <a:pt x="7293" y="3710"/>
                    </a:cubicBezTo>
                    <a:cubicBezTo>
                      <a:pt x="7314" y="3703"/>
                      <a:pt x="7329" y="3674"/>
                      <a:pt x="7329" y="3646"/>
                    </a:cubicBezTo>
                    <a:cubicBezTo>
                      <a:pt x="7350" y="3363"/>
                      <a:pt x="5850" y="2166"/>
                      <a:pt x="4216" y="1218"/>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7" name="Freeform 238"/>
              <p:cNvSpPr>
                <a:spLocks noChangeAspect="1" noEditPoints="1"/>
              </p:cNvSpPr>
              <p:nvPr/>
            </p:nvSpPr>
            <p:spPr bwMode="auto">
              <a:xfrm>
                <a:off x="2585" y="1874"/>
                <a:ext cx="808" cy="463"/>
              </a:xfrm>
              <a:custGeom>
                <a:avLst/>
                <a:gdLst>
                  <a:gd name="T0" fmla="*/ 0 w 6734"/>
                  <a:gd name="T1" fmla="*/ 0 h 3859"/>
                  <a:gd name="T2" fmla="*/ 0 w 6734"/>
                  <a:gd name="T3" fmla="*/ 0 h 3859"/>
                  <a:gd name="T4" fmla="*/ 0 w 6734"/>
                  <a:gd name="T5" fmla="*/ 0 h 3859"/>
                  <a:gd name="T6" fmla="*/ 0 w 6734"/>
                  <a:gd name="T7" fmla="*/ 0 h 3859"/>
                  <a:gd name="T8" fmla="*/ 0 w 6734"/>
                  <a:gd name="T9" fmla="*/ 0 h 3859"/>
                  <a:gd name="T10" fmla="*/ 0 w 6734"/>
                  <a:gd name="T11" fmla="*/ 0 h 3859"/>
                  <a:gd name="T12" fmla="*/ 0 w 6734"/>
                  <a:gd name="T13" fmla="*/ 0 h 3859"/>
                  <a:gd name="T14" fmla="*/ 0 w 6734"/>
                  <a:gd name="T15" fmla="*/ 0 h 3859"/>
                  <a:gd name="T16" fmla="*/ 0 w 6734"/>
                  <a:gd name="T17" fmla="*/ 0 h 3859"/>
                  <a:gd name="T18" fmla="*/ 0 w 6734"/>
                  <a:gd name="T19" fmla="*/ 0 h 3859"/>
                  <a:gd name="T20" fmla="*/ 0 w 6734"/>
                  <a:gd name="T21" fmla="*/ 0 h 3859"/>
                  <a:gd name="T22" fmla="*/ 0 w 6734"/>
                  <a:gd name="T23" fmla="*/ 0 h 3859"/>
                  <a:gd name="T24" fmla="*/ 0 w 6734"/>
                  <a:gd name="T25" fmla="*/ 0 h 3859"/>
                  <a:gd name="T26" fmla="*/ 0 w 6734"/>
                  <a:gd name="T27" fmla="*/ 0 h 3859"/>
                  <a:gd name="T28" fmla="*/ 0 w 6734"/>
                  <a:gd name="T29" fmla="*/ 0 h 3859"/>
                  <a:gd name="T30" fmla="*/ 0 w 6734"/>
                  <a:gd name="T31" fmla="*/ 0 h 3859"/>
                  <a:gd name="T32" fmla="*/ 0 w 6734"/>
                  <a:gd name="T33" fmla="*/ 0 h 3859"/>
                  <a:gd name="T34" fmla="*/ 0 w 6734"/>
                  <a:gd name="T35" fmla="*/ 0 h 3859"/>
                  <a:gd name="T36" fmla="*/ 0 w 6734"/>
                  <a:gd name="T37" fmla="*/ 0 h 3859"/>
                  <a:gd name="T38" fmla="*/ 0 w 6734"/>
                  <a:gd name="T39" fmla="*/ 0 h 3859"/>
                  <a:gd name="T40" fmla="*/ 0 w 6734"/>
                  <a:gd name="T41" fmla="*/ 0 h 3859"/>
                  <a:gd name="T42" fmla="*/ 0 w 6734"/>
                  <a:gd name="T43" fmla="*/ 0 h 3859"/>
                  <a:gd name="T44" fmla="*/ 0 w 6734"/>
                  <a:gd name="T45" fmla="*/ 0 h 3859"/>
                  <a:gd name="T46" fmla="*/ 0 w 6734"/>
                  <a:gd name="T47" fmla="*/ 0 h 3859"/>
                  <a:gd name="T48" fmla="*/ 0 w 6734"/>
                  <a:gd name="T49" fmla="*/ 0 h 3859"/>
                  <a:gd name="T50" fmla="*/ 0 w 6734"/>
                  <a:gd name="T51" fmla="*/ 0 h 3859"/>
                  <a:gd name="T52" fmla="*/ 0 w 6734"/>
                  <a:gd name="T53" fmla="*/ 0 h 3859"/>
                  <a:gd name="T54" fmla="*/ 0 w 6734"/>
                  <a:gd name="T55" fmla="*/ 0 h 3859"/>
                  <a:gd name="T56" fmla="*/ 0 w 6734"/>
                  <a:gd name="T57" fmla="*/ 0 h 38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734"/>
                  <a:gd name="T88" fmla="*/ 0 h 3859"/>
                  <a:gd name="T89" fmla="*/ 6734 w 6734"/>
                  <a:gd name="T90" fmla="*/ 3859 h 38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734" h="3859">
                    <a:moveTo>
                      <a:pt x="2422" y="1873"/>
                    </a:moveTo>
                    <a:cubicBezTo>
                      <a:pt x="2429" y="1873"/>
                      <a:pt x="2429" y="1873"/>
                      <a:pt x="2429" y="1873"/>
                    </a:cubicBezTo>
                    <a:cubicBezTo>
                      <a:pt x="2429" y="1873"/>
                      <a:pt x="2429" y="1873"/>
                      <a:pt x="2429" y="1880"/>
                    </a:cubicBezTo>
                    <a:cubicBezTo>
                      <a:pt x="2429" y="1880"/>
                      <a:pt x="2436" y="1880"/>
                      <a:pt x="2436" y="1880"/>
                    </a:cubicBezTo>
                    <a:cubicBezTo>
                      <a:pt x="2429" y="1873"/>
                      <a:pt x="2429" y="1873"/>
                      <a:pt x="2422" y="1873"/>
                    </a:cubicBezTo>
                    <a:moveTo>
                      <a:pt x="2500" y="1916"/>
                    </a:moveTo>
                    <a:cubicBezTo>
                      <a:pt x="2514" y="1923"/>
                      <a:pt x="2528" y="1930"/>
                      <a:pt x="2535" y="1937"/>
                    </a:cubicBezTo>
                    <a:cubicBezTo>
                      <a:pt x="2755" y="2050"/>
                      <a:pt x="2755" y="2050"/>
                      <a:pt x="4298" y="2142"/>
                    </a:cubicBezTo>
                    <a:cubicBezTo>
                      <a:pt x="5105" y="2191"/>
                      <a:pt x="5615" y="2339"/>
                      <a:pt x="5912" y="2516"/>
                    </a:cubicBezTo>
                    <a:cubicBezTo>
                      <a:pt x="6351" y="2763"/>
                      <a:pt x="6366" y="3060"/>
                      <a:pt x="6245" y="3187"/>
                    </a:cubicBezTo>
                    <a:cubicBezTo>
                      <a:pt x="5785" y="3661"/>
                      <a:pt x="4171" y="2975"/>
                      <a:pt x="2776" y="2177"/>
                    </a:cubicBezTo>
                    <a:cubicBezTo>
                      <a:pt x="1615" y="1506"/>
                      <a:pt x="609" y="757"/>
                      <a:pt x="567" y="538"/>
                    </a:cubicBezTo>
                    <a:cubicBezTo>
                      <a:pt x="567" y="516"/>
                      <a:pt x="567" y="495"/>
                      <a:pt x="581" y="488"/>
                    </a:cubicBezTo>
                    <a:cubicBezTo>
                      <a:pt x="595" y="474"/>
                      <a:pt x="631" y="488"/>
                      <a:pt x="680" y="523"/>
                    </a:cubicBezTo>
                    <a:cubicBezTo>
                      <a:pt x="900" y="651"/>
                      <a:pt x="1395" y="1060"/>
                      <a:pt x="1629" y="1258"/>
                    </a:cubicBezTo>
                    <a:cubicBezTo>
                      <a:pt x="1877" y="1463"/>
                      <a:pt x="2146" y="1696"/>
                      <a:pt x="2387" y="1852"/>
                    </a:cubicBezTo>
                    <a:cubicBezTo>
                      <a:pt x="2471" y="1901"/>
                      <a:pt x="2471" y="1901"/>
                      <a:pt x="2471" y="1901"/>
                    </a:cubicBezTo>
                    <a:cubicBezTo>
                      <a:pt x="2500" y="1916"/>
                      <a:pt x="2500" y="1916"/>
                      <a:pt x="2500" y="1916"/>
                    </a:cubicBezTo>
                    <a:moveTo>
                      <a:pt x="6068" y="2304"/>
                    </a:moveTo>
                    <a:cubicBezTo>
                      <a:pt x="5813" y="2156"/>
                      <a:pt x="5481" y="2050"/>
                      <a:pt x="5084" y="2022"/>
                    </a:cubicBezTo>
                    <a:cubicBezTo>
                      <a:pt x="4461" y="2007"/>
                      <a:pt x="3817" y="2050"/>
                      <a:pt x="3328" y="2036"/>
                    </a:cubicBezTo>
                    <a:cubicBezTo>
                      <a:pt x="2939" y="2043"/>
                      <a:pt x="2748" y="2043"/>
                      <a:pt x="2471" y="1880"/>
                    </a:cubicBezTo>
                    <a:cubicBezTo>
                      <a:pt x="2231" y="1746"/>
                      <a:pt x="1926" y="1484"/>
                      <a:pt x="1388" y="1011"/>
                    </a:cubicBezTo>
                    <a:cubicBezTo>
                      <a:pt x="1155" y="806"/>
                      <a:pt x="553" y="276"/>
                      <a:pt x="220" y="85"/>
                    </a:cubicBezTo>
                    <a:cubicBezTo>
                      <a:pt x="121" y="29"/>
                      <a:pt x="43" y="0"/>
                      <a:pt x="15" y="29"/>
                    </a:cubicBezTo>
                    <a:cubicBezTo>
                      <a:pt x="0" y="36"/>
                      <a:pt x="0" y="57"/>
                      <a:pt x="0" y="71"/>
                    </a:cubicBezTo>
                    <a:cubicBezTo>
                      <a:pt x="43" y="439"/>
                      <a:pt x="1261" y="1378"/>
                      <a:pt x="2641" y="2177"/>
                    </a:cubicBezTo>
                    <a:cubicBezTo>
                      <a:pt x="4277" y="3117"/>
                      <a:pt x="6146" y="3859"/>
                      <a:pt x="6564" y="3216"/>
                    </a:cubicBezTo>
                    <a:cubicBezTo>
                      <a:pt x="6734" y="2961"/>
                      <a:pt x="6528" y="2573"/>
                      <a:pt x="6068" y="2304"/>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8" name="Freeform 239"/>
              <p:cNvSpPr>
                <a:spLocks noChangeAspect="1" noEditPoints="1"/>
              </p:cNvSpPr>
              <p:nvPr/>
            </p:nvSpPr>
            <p:spPr bwMode="auto">
              <a:xfrm>
                <a:off x="2462" y="1650"/>
                <a:ext cx="756" cy="458"/>
              </a:xfrm>
              <a:custGeom>
                <a:avLst/>
                <a:gdLst>
                  <a:gd name="T0" fmla="*/ 0 w 6300"/>
                  <a:gd name="T1" fmla="*/ 0 h 3816"/>
                  <a:gd name="T2" fmla="*/ 0 w 6300"/>
                  <a:gd name="T3" fmla="*/ 0 h 3816"/>
                  <a:gd name="T4" fmla="*/ 0 w 6300"/>
                  <a:gd name="T5" fmla="*/ 0 h 3816"/>
                  <a:gd name="T6" fmla="*/ 0 w 6300"/>
                  <a:gd name="T7" fmla="*/ 0 h 3816"/>
                  <a:gd name="T8" fmla="*/ 0 w 6300"/>
                  <a:gd name="T9" fmla="*/ 0 h 3816"/>
                  <a:gd name="T10" fmla="*/ 0 w 6300"/>
                  <a:gd name="T11" fmla="*/ 0 h 3816"/>
                  <a:gd name="T12" fmla="*/ 0 w 6300"/>
                  <a:gd name="T13" fmla="*/ 0 h 3816"/>
                  <a:gd name="T14" fmla="*/ 0 w 6300"/>
                  <a:gd name="T15" fmla="*/ 0 h 3816"/>
                  <a:gd name="T16" fmla="*/ 0 w 6300"/>
                  <a:gd name="T17" fmla="*/ 0 h 3816"/>
                  <a:gd name="T18" fmla="*/ 0 w 6300"/>
                  <a:gd name="T19" fmla="*/ 0 h 3816"/>
                  <a:gd name="T20" fmla="*/ 0 w 6300"/>
                  <a:gd name="T21" fmla="*/ 0 h 3816"/>
                  <a:gd name="T22" fmla="*/ 0 w 6300"/>
                  <a:gd name="T23" fmla="*/ 0 h 3816"/>
                  <a:gd name="T24" fmla="*/ 0 w 6300"/>
                  <a:gd name="T25" fmla="*/ 0 h 3816"/>
                  <a:gd name="T26" fmla="*/ 0 w 6300"/>
                  <a:gd name="T27" fmla="*/ 0 h 3816"/>
                  <a:gd name="T28" fmla="*/ 0 w 6300"/>
                  <a:gd name="T29" fmla="*/ 0 h 38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00"/>
                  <a:gd name="T46" fmla="*/ 0 h 3816"/>
                  <a:gd name="T47" fmla="*/ 6300 w 6300"/>
                  <a:gd name="T48" fmla="*/ 3816 h 38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00" h="3816">
                    <a:moveTo>
                      <a:pt x="3452" y="3639"/>
                    </a:moveTo>
                    <a:cubicBezTo>
                      <a:pt x="3218" y="3505"/>
                      <a:pt x="2878" y="3186"/>
                      <a:pt x="2112" y="2400"/>
                    </a:cubicBezTo>
                    <a:cubicBezTo>
                      <a:pt x="582" y="842"/>
                      <a:pt x="71" y="318"/>
                      <a:pt x="943" y="212"/>
                    </a:cubicBezTo>
                    <a:cubicBezTo>
                      <a:pt x="1538" y="141"/>
                      <a:pt x="2913" y="680"/>
                      <a:pt x="4026" y="1324"/>
                    </a:cubicBezTo>
                    <a:cubicBezTo>
                      <a:pt x="5011" y="1890"/>
                      <a:pt x="5797" y="2542"/>
                      <a:pt x="5656" y="2931"/>
                    </a:cubicBezTo>
                    <a:cubicBezTo>
                      <a:pt x="5535" y="3257"/>
                      <a:pt x="4004" y="3781"/>
                      <a:pt x="3756" y="3746"/>
                    </a:cubicBezTo>
                    <a:cubicBezTo>
                      <a:pt x="3657" y="3724"/>
                      <a:pt x="3565" y="3703"/>
                      <a:pt x="3452" y="3639"/>
                    </a:cubicBezTo>
                    <a:moveTo>
                      <a:pt x="4011" y="1253"/>
                    </a:moveTo>
                    <a:cubicBezTo>
                      <a:pt x="2835" y="573"/>
                      <a:pt x="1460" y="0"/>
                      <a:pt x="652" y="92"/>
                    </a:cubicBezTo>
                    <a:cubicBezTo>
                      <a:pt x="539" y="106"/>
                      <a:pt x="0" y="191"/>
                      <a:pt x="348" y="757"/>
                    </a:cubicBezTo>
                    <a:cubicBezTo>
                      <a:pt x="383" y="814"/>
                      <a:pt x="383" y="814"/>
                      <a:pt x="2126" y="2499"/>
                    </a:cubicBezTo>
                    <a:cubicBezTo>
                      <a:pt x="2863" y="3208"/>
                      <a:pt x="3204" y="3526"/>
                      <a:pt x="3459" y="3675"/>
                    </a:cubicBezTo>
                    <a:cubicBezTo>
                      <a:pt x="3579" y="3739"/>
                      <a:pt x="3678" y="3774"/>
                      <a:pt x="3785" y="3788"/>
                    </a:cubicBezTo>
                    <a:cubicBezTo>
                      <a:pt x="3941" y="3816"/>
                      <a:pt x="6180" y="3392"/>
                      <a:pt x="6237" y="3130"/>
                    </a:cubicBezTo>
                    <a:cubicBezTo>
                      <a:pt x="6300" y="2825"/>
                      <a:pt x="5266" y="1975"/>
                      <a:pt x="4011" y="1253"/>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29" name="Freeform 240"/>
              <p:cNvSpPr>
                <a:spLocks noChangeAspect="1"/>
              </p:cNvSpPr>
              <p:nvPr/>
            </p:nvSpPr>
            <p:spPr bwMode="auto">
              <a:xfrm>
                <a:off x="2653" y="1930"/>
                <a:ext cx="695" cy="384"/>
              </a:xfrm>
              <a:custGeom>
                <a:avLst/>
                <a:gdLst>
                  <a:gd name="T0" fmla="*/ 0 w 5792"/>
                  <a:gd name="T1" fmla="*/ 0 h 3200"/>
                  <a:gd name="T2" fmla="*/ 0 w 5792"/>
                  <a:gd name="T3" fmla="*/ 0 h 3200"/>
                  <a:gd name="T4" fmla="*/ 0 w 5792"/>
                  <a:gd name="T5" fmla="*/ 0 h 3200"/>
                  <a:gd name="T6" fmla="*/ 0 w 5792"/>
                  <a:gd name="T7" fmla="*/ 0 h 3200"/>
                  <a:gd name="T8" fmla="*/ 0 w 5792"/>
                  <a:gd name="T9" fmla="*/ 0 h 3200"/>
                  <a:gd name="T10" fmla="*/ 0 w 5792"/>
                  <a:gd name="T11" fmla="*/ 0 h 3200"/>
                  <a:gd name="T12" fmla="*/ 0 w 5792"/>
                  <a:gd name="T13" fmla="*/ 0 h 3200"/>
                  <a:gd name="T14" fmla="*/ 0 w 5792"/>
                  <a:gd name="T15" fmla="*/ 0 h 3200"/>
                  <a:gd name="T16" fmla="*/ 0 w 5792"/>
                  <a:gd name="T17" fmla="*/ 0 h 3200"/>
                  <a:gd name="T18" fmla="*/ 0 w 5792"/>
                  <a:gd name="T19" fmla="*/ 0 h 3200"/>
                  <a:gd name="T20" fmla="*/ 0 w 5792"/>
                  <a:gd name="T21" fmla="*/ 0 h 3200"/>
                  <a:gd name="T22" fmla="*/ 0 w 5792"/>
                  <a:gd name="T23" fmla="*/ 0 h 3200"/>
                  <a:gd name="T24" fmla="*/ 0 w 5792"/>
                  <a:gd name="T25" fmla="*/ 0 h 3200"/>
                  <a:gd name="T26" fmla="*/ 0 w 5792"/>
                  <a:gd name="T27" fmla="*/ 0 h 3200"/>
                  <a:gd name="T28" fmla="*/ 0 w 5792"/>
                  <a:gd name="T29" fmla="*/ 0 h 3200"/>
                  <a:gd name="T30" fmla="*/ 0 w 5792"/>
                  <a:gd name="T31" fmla="*/ 0 h 3200"/>
                  <a:gd name="T32" fmla="*/ 0 w 5792"/>
                  <a:gd name="T33" fmla="*/ 0 h 3200"/>
                  <a:gd name="T34" fmla="*/ 0 w 5792"/>
                  <a:gd name="T35" fmla="*/ 0 h 3200"/>
                  <a:gd name="T36" fmla="*/ 0 w 5792"/>
                  <a:gd name="T37" fmla="*/ 0 h 3200"/>
                  <a:gd name="T38" fmla="*/ 0 w 5792"/>
                  <a:gd name="T39" fmla="*/ 0 h 3200"/>
                  <a:gd name="T40" fmla="*/ 0 w 5792"/>
                  <a:gd name="T41" fmla="*/ 0 h 3200"/>
                  <a:gd name="T42" fmla="*/ 0 w 5792"/>
                  <a:gd name="T43" fmla="*/ 0 h 3200"/>
                  <a:gd name="T44" fmla="*/ 0 w 5792"/>
                  <a:gd name="T45" fmla="*/ 0 h 3200"/>
                  <a:gd name="T46" fmla="*/ 0 w 5792"/>
                  <a:gd name="T47" fmla="*/ 0 h 3200"/>
                  <a:gd name="T48" fmla="*/ 0 w 5792"/>
                  <a:gd name="T49" fmla="*/ 0 h 3200"/>
                  <a:gd name="T50" fmla="*/ 0 w 5792"/>
                  <a:gd name="T51" fmla="*/ 0 h 3200"/>
                  <a:gd name="T52" fmla="*/ 0 w 5792"/>
                  <a:gd name="T53" fmla="*/ 0 h 3200"/>
                  <a:gd name="T54" fmla="*/ 0 w 5792"/>
                  <a:gd name="T55" fmla="*/ 0 h 3200"/>
                  <a:gd name="T56" fmla="*/ 0 w 5792"/>
                  <a:gd name="T57" fmla="*/ 0 h 3200"/>
                  <a:gd name="T58" fmla="*/ 0 w 5792"/>
                  <a:gd name="T59" fmla="*/ 0 h 3200"/>
                  <a:gd name="T60" fmla="*/ 0 w 5792"/>
                  <a:gd name="T61" fmla="*/ 0 h 3200"/>
                  <a:gd name="T62" fmla="*/ 0 w 5792"/>
                  <a:gd name="T63" fmla="*/ 0 h 3200"/>
                  <a:gd name="T64" fmla="*/ 0 w 5792"/>
                  <a:gd name="T65" fmla="*/ 0 h 3200"/>
                  <a:gd name="T66" fmla="*/ 0 w 5792"/>
                  <a:gd name="T67" fmla="*/ 0 h 3200"/>
                  <a:gd name="T68" fmla="*/ 0 w 5792"/>
                  <a:gd name="T69" fmla="*/ 0 h 3200"/>
                  <a:gd name="T70" fmla="*/ 0 w 5792"/>
                  <a:gd name="T71" fmla="*/ 0 h 3200"/>
                  <a:gd name="T72" fmla="*/ 0 w 5792"/>
                  <a:gd name="T73" fmla="*/ 0 h 3200"/>
                  <a:gd name="T74" fmla="*/ 0 w 5792"/>
                  <a:gd name="T75" fmla="*/ 0 h 3200"/>
                  <a:gd name="T76" fmla="*/ 0 w 5792"/>
                  <a:gd name="T77" fmla="*/ 0 h 3200"/>
                  <a:gd name="T78" fmla="*/ 0 w 5792"/>
                  <a:gd name="T79" fmla="*/ 0 h 3200"/>
                  <a:gd name="T80" fmla="*/ 0 w 5792"/>
                  <a:gd name="T81" fmla="*/ 0 h 3200"/>
                  <a:gd name="T82" fmla="*/ 0 w 5792"/>
                  <a:gd name="T83" fmla="*/ 0 h 3200"/>
                  <a:gd name="T84" fmla="*/ 0 w 5792"/>
                  <a:gd name="T85" fmla="*/ 0 h 3200"/>
                  <a:gd name="T86" fmla="*/ 0 w 5792"/>
                  <a:gd name="T87" fmla="*/ 0 h 3200"/>
                  <a:gd name="T88" fmla="*/ 0 w 5792"/>
                  <a:gd name="T89" fmla="*/ 0 h 3200"/>
                  <a:gd name="T90" fmla="*/ 0 w 5792"/>
                  <a:gd name="T91" fmla="*/ 0 h 3200"/>
                  <a:gd name="T92" fmla="*/ 0 w 5792"/>
                  <a:gd name="T93" fmla="*/ 0 h 3200"/>
                  <a:gd name="T94" fmla="*/ 0 w 5792"/>
                  <a:gd name="T95" fmla="*/ 0 h 320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92"/>
                  <a:gd name="T145" fmla="*/ 0 h 3200"/>
                  <a:gd name="T146" fmla="*/ 5792 w 5792"/>
                  <a:gd name="T147" fmla="*/ 3200 h 320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92" h="3200">
                    <a:moveTo>
                      <a:pt x="5339" y="2051"/>
                    </a:moveTo>
                    <a:cubicBezTo>
                      <a:pt x="5042" y="1873"/>
                      <a:pt x="4533" y="1724"/>
                      <a:pt x="3727" y="1675"/>
                    </a:cubicBezTo>
                    <a:cubicBezTo>
                      <a:pt x="2185" y="1582"/>
                      <a:pt x="2185" y="1582"/>
                      <a:pt x="1966" y="1469"/>
                    </a:cubicBezTo>
                    <a:cubicBezTo>
                      <a:pt x="1959" y="1462"/>
                      <a:pt x="1945" y="1455"/>
                      <a:pt x="1931" y="1448"/>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80" y="1483"/>
                      <a:pt x="1980" y="1483"/>
                      <a:pt x="1980" y="1483"/>
                    </a:cubicBezTo>
                    <a:cubicBezTo>
                      <a:pt x="1994" y="1490"/>
                      <a:pt x="1994" y="1490"/>
                      <a:pt x="1994" y="1490"/>
                    </a:cubicBezTo>
                    <a:cubicBezTo>
                      <a:pt x="2001" y="1490"/>
                      <a:pt x="2001" y="1490"/>
                      <a:pt x="2001" y="1490"/>
                    </a:cubicBezTo>
                    <a:cubicBezTo>
                      <a:pt x="2001" y="1490"/>
                      <a:pt x="2001" y="1490"/>
                      <a:pt x="2001" y="1490"/>
                    </a:cubicBezTo>
                    <a:cubicBezTo>
                      <a:pt x="2008" y="1497"/>
                      <a:pt x="2008" y="1497"/>
                      <a:pt x="2008" y="1497"/>
                    </a:cubicBezTo>
                    <a:cubicBezTo>
                      <a:pt x="2008" y="1497"/>
                      <a:pt x="2008" y="1497"/>
                      <a:pt x="2008" y="1497"/>
                    </a:cubicBezTo>
                    <a:cubicBezTo>
                      <a:pt x="2016" y="1497"/>
                      <a:pt x="2016" y="1497"/>
                      <a:pt x="2016" y="1497"/>
                    </a:cubicBezTo>
                    <a:cubicBezTo>
                      <a:pt x="2016" y="1497"/>
                      <a:pt x="2016" y="1497"/>
                      <a:pt x="2016" y="1497"/>
                    </a:cubicBezTo>
                    <a:cubicBezTo>
                      <a:pt x="2016" y="1504"/>
                      <a:pt x="2016" y="1504"/>
                      <a:pt x="2016" y="1504"/>
                    </a:cubicBezTo>
                    <a:cubicBezTo>
                      <a:pt x="2023" y="1504"/>
                      <a:pt x="2023" y="1504"/>
                      <a:pt x="2023" y="1504"/>
                    </a:cubicBezTo>
                    <a:cubicBezTo>
                      <a:pt x="2023" y="1504"/>
                      <a:pt x="2023" y="1504"/>
                      <a:pt x="2023" y="1504"/>
                    </a:cubicBezTo>
                    <a:cubicBezTo>
                      <a:pt x="2030" y="1504"/>
                      <a:pt x="2030" y="1504"/>
                      <a:pt x="2030" y="1504"/>
                    </a:cubicBezTo>
                    <a:cubicBezTo>
                      <a:pt x="2030" y="1511"/>
                      <a:pt x="2030" y="1511"/>
                      <a:pt x="2030" y="1511"/>
                    </a:cubicBezTo>
                    <a:cubicBezTo>
                      <a:pt x="2037" y="1511"/>
                      <a:pt x="2037" y="1511"/>
                      <a:pt x="2037" y="1511"/>
                    </a:cubicBezTo>
                    <a:cubicBezTo>
                      <a:pt x="2037" y="1511"/>
                      <a:pt x="2037" y="1511"/>
                      <a:pt x="2037" y="1511"/>
                    </a:cubicBezTo>
                    <a:cubicBezTo>
                      <a:pt x="2037" y="1511"/>
                      <a:pt x="2037" y="1511"/>
                      <a:pt x="2037" y="1511"/>
                    </a:cubicBezTo>
                    <a:cubicBezTo>
                      <a:pt x="2044" y="1519"/>
                      <a:pt x="2044" y="1519"/>
                      <a:pt x="2044" y="1519"/>
                    </a:cubicBezTo>
                    <a:cubicBezTo>
                      <a:pt x="2044" y="1519"/>
                      <a:pt x="2044" y="1519"/>
                      <a:pt x="2044" y="1519"/>
                    </a:cubicBezTo>
                    <a:cubicBezTo>
                      <a:pt x="2122" y="1561"/>
                      <a:pt x="2122" y="1561"/>
                      <a:pt x="2122" y="1561"/>
                    </a:cubicBezTo>
                    <a:cubicBezTo>
                      <a:pt x="2235" y="1597"/>
                      <a:pt x="2468" y="1632"/>
                      <a:pt x="3776" y="1809"/>
                    </a:cubicBezTo>
                    <a:cubicBezTo>
                      <a:pt x="4427" y="1902"/>
                      <a:pt x="4809" y="2037"/>
                      <a:pt x="5035" y="2164"/>
                    </a:cubicBezTo>
                    <a:cubicBezTo>
                      <a:pt x="5396" y="2370"/>
                      <a:pt x="5368" y="2569"/>
                      <a:pt x="5368" y="2576"/>
                    </a:cubicBezTo>
                    <a:cubicBezTo>
                      <a:pt x="5233" y="3087"/>
                      <a:pt x="3366" y="2363"/>
                      <a:pt x="1966" y="1554"/>
                    </a:cubicBezTo>
                    <a:cubicBezTo>
                      <a:pt x="1287" y="1164"/>
                      <a:pt x="714" y="745"/>
                      <a:pt x="509" y="447"/>
                    </a:cubicBezTo>
                    <a:cubicBezTo>
                      <a:pt x="545" y="454"/>
                      <a:pt x="573" y="461"/>
                      <a:pt x="622" y="483"/>
                    </a:cubicBezTo>
                    <a:cubicBezTo>
                      <a:pt x="700" y="532"/>
                      <a:pt x="842" y="639"/>
                      <a:pt x="1202" y="937"/>
                    </a:cubicBezTo>
                    <a:cubicBezTo>
                      <a:pt x="1238" y="965"/>
                      <a:pt x="1273" y="993"/>
                      <a:pt x="1308" y="1022"/>
                    </a:cubicBezTo>
                    <a:cubicBezTo>
                      <a:pt x="1379" y="1072"/>
                      <a:pt x="1443" y="1128"/>
                      <a:pt x="1513" y="1178"/>
                    </a:cubicBezTo>
                    <a:cubicBezTo>
                      <a:pt x="1528" y="1192"/>
                      <a:pt x="1542" y="1199"/>
                      <a:pt x="1556" y="1213"/>
                    </a:cubicBezTo>
                    <a:cubicBezTo>
                      <a:pt x="1634" y="1263"/>
                      <a:pt x="1634" y="1263"/>
                      <a:pt x="1634" y="1263"/>
                    </a:cubicBezTo>
                    <a:cubicBezTo>
                      <a:pt x="1655" y="1277"/>
                      <a:pt x="1669" y="1284"/>
                      <a:pt x="1683" y="1299"/>
                    </a:cubicBezTo>
                    <a:cubicBezTo>
                      <a:pt x="1818" y="1377"/>
                      <a:pt x="1818" y="1377"/>
                      <a:pt x="1818" y="1377"/>
                    </a:cubicBezTo>
                    <a:cubicBezTo>
                      <a:pt x="1818" y="1384"/>
                      <a:pt x="1818" y="1384"/>
                      <a:pt x="1818" y="1384"/>
                    </a:cubicBezTo>
                    <a:cubicBezTo>
                      <a:pt x="1577" y="1228"/>
                      <a:pt x="1308" y="993"/>
                      <a:pt x="1061" y="788"/>
                    </a:cubicBezTo>
                    <a:cubicBezTo>
                      <a:pt x="828" y="589"/>
                      <a:pt x="333" y="178"/>
                      <a:pt x="113" y="50"/>
                    </a:cubicBezTo>
                    <a:cubicBezTo>
                      <a:pt x="64" y="14"/>
                      <a:pt x="28" y="0"/>
                      <a:pt x="14" y="14"/>
                    </a:cubicBezTo>
                    <a:cubicBezTo>
                      <a:pt x="0" y="21"/>
                      <a:pt x="0" y="43"/>
                      <a:pt x="0" y="64"/>
                    </a:cubicBezTo>
                    <a:cubicBezTo>
                      <a:pt x="43" y="284"/>
                      <a:pt x="1047" y="1036"/>
                      <a:pt x="2206" y="1710"/>
                    </a:cubicBezTo>
                    <a:cubicBezTo>
                      <a:pt x="3600" y="2512"/>
                      <a:pt x="5212" y="3200"/>
                      <a:pt x="5672" y="2725"/>
                    </a:cubicBezTo>
                    <a:cubicBezTo>
                      <a:pt x="5792" y="2597"/>
                      <a:pt x="5778" y="2299"/>
                      <a:pt x="5339" y="205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0" name="Freeform 241"/>
              <p:cNvSpPr>
                <a:spLocks noChangeAspect="1" noEditPoints="1"/>
              </p:cNvSpPr>
              <p:nvPr/>
            </p:nvSpPr>
            <p:spPr bwMode="auto">
              <a:xfrm>
                <a:off x="2471" y="1667"/>
                <a:ext cx="686" cy="437"/>
              </a:xfrm>
              <a:custGeom>
                <a:avLst/>
                <a:gdLst>
                  <a:gd name="T0" fmla="*/ 0 w 5717"/>
                  <a:gd name="T1" fmla="*/ 0 h 3642"/>
                  <a:gd name="T2" fmla="*/ 0 w 5717"/>
                  <a:gd name="T3" fmla="*/ 0 h 3642"/>
                  <a:gd name="T4" fmla="*/ 0 w 5717"/>
                  <a:gd name="T5" fmla="*/ 0 h 3642"/>
                  <a:gd name="T6" fmla="*/ 0 w 5717"/>
                  <a:gd name="T7" fmla="*/ 0 h 3642"/>
                  <a:gd name="T8" fmla="*/ 0 w 5717"/>
                  <a:gd name="T9" fmla="*/ 0 h 3642"/>
                  <a:gd name="T10" fmla="*/ 0 w 5717"/>
                  <a:gd name="T11" fmla="*/ 0 h 3642"/>
                  <a:gd name="T12" fmla="*/ 0 w 5717"/>
                  <a:gd name="T13" fmla="*/ 0 h 3642"/>
                  <a:gd name="T14" fmla="*/ 0 w 5717"/>
                  <a:gd name="T15" fmla="*/ 0 h 3642"/>
                  <a:gd name="T16" fmla="*/ 0 w 5717"/>
                  <a:gd name="T17" fmla="*/ 0 h 3642"/>
                  <a:gd name="T18" fmla="*/ 0 w 5717"/>
                  <a:gd name="T19" fmla="*/ 0 h 3642"/>
                  <a:gd name="T20" fmla="*/ 0 w 5717"/>
                  <a:gd name="T21" fmla="*/ 0 h 3642"/>
                  <a:gd name="T22" fmla="*/ 0 w 5717"/>
                  <a:gd name="T23" fmla="*/ 0 h 3642"/>
                  <a:gd name="T24" fmla="*/ 0 w 5717"/>
                  <a:gd name="T25" fmla="*/ 0 h 3642"/>
                  <a:gd name="T26" fmla="*/ 0 w 5717"/>
                  <a:gd name="T27" fmla="*/ 0 h 36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717"/>
                  <a:gd name="T43" fmla="*/ 0 h 3642"/>
                  <a:gd name="T44" fmla="*/ 5717 w 5717"/>
                  <a:gd name="T45" fmla="*/ 3642 h 36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717" h="3642">
                    <a:moveTo>
                      <a:pt x="3375" y="3465"/>
                    </a:moveTo>
                    <a:cubicBezTo>
                      <a:pt x="3170" y="3345"/>
                      <a:pt x="2831" y="3040"/>
                      <a:pt x="2045" y="2183"/>
                    </a:cubicBezTo>
                    <a:cubicBezTo>
                      <a:pt x="941" y="971"/>
                      <a:pt x="354" y="291"/>
                      <a:pt x="1210" y="234"/>
                    </a:cubicBezTo>
                    <a:cubicBezTo>
                      <a:pt x="1642" y="213"/>
                      <a:pt x="2781" y="631"/>
                      <a:pt x="3715" y="1169"/>
                    </a:cubicBezTo>
                    <a:cubicBezTo>
                      <a:pt x="4564" y="1665"/>
                      <a:pt x="5250" y="2261"/>
                      <a:pt x="5073" y="2693"/>
                    </a:cubicBezTo>
                    <a:cubicBezTo>
                      <a:pt x="4932" y="3019"/>
                      <a:pt x="3920" y="3600"/>
                      <a:pt x="3588" y="3543"/>
                    </a:cubicBezTo>
                    <a:cubicBezTo>
                      <a:pt x="3524" y="3529"/>
                      <a:pt x="3460" y="3515"/>
                      <a:pt x="3375" y="3465"/>
                    </a:cubicBezTo>
                    <a:moveTo>
                      <a:pt x="3948" y="1184"/>
                    </a:moveTo>
                    <a:cubicBezTo>
                      <a:pt x="2838" y="539"/>
                      <a:pt x="1465" y="0"/>
                      <a:pt x="871" y="71"/>
                    </a:cubicBezTo>
                    <a:cubicBezTo>
                      <a:pt x="0" y="178"/>
                      <a:pt x="510" y="702"/>
                      <a:pt x="2038" y="2261"/>
                    </a:cubicBezTo>
                    <a:cubicBezTo>
                      <a:pt x="2802" y="3047"/>
                      <a:pt x="3142" y="3366"/>
                      <a:pt x="3375" y="3500"/>
                    </a:cubicBezTo>
                    <a:cubicBezTo>
                      <a:pt x="3488" y="3564"/>
                      <a:pt x="3580" y="3585"/>
                      <a:pt x="3680" y="3607"/>
                    </a:cubicBezTo>
                    <a:cubicBezTo>
                      <a:pt x="3927" y="3642"/>
                      <a:pt x="5455" y="3118"/>
                      <a:pt x="5576" y="2792"/>
                    </a:cubicBezTo>
                    <a:cubicBezTo>
                      <a:pt x="5717" y="2402"/>
                      <a:pt x="4932" y="1750"/>
                      <a:pt x="3948" y="118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1" name="Freeform 242"/>
              <p:cNvSpPr>
                <a:spLocks noChangeAspect="1"/>
              </p:cNvSpPr>
              <p:nvPr/>
            </p:nvSpPr>
            <p:spPr bwMode="auto">
              <a:xfrm>
                <a:off x="2714" y="1984"/>
                <a:ext cx="587" cy="316"/>
              </a:xfrm>
              <a:custGeom>
                <a:avLst/>
                <a:gdLst>
                  <a:gd name="T0" fmla="*/ 0 w 4892"/>
                  <a:gd name="T1" fmla="*/ 0 h 2633"/>
                  <a:gd name="T2" fmla="*/ 0 w 4892"/>
                  <a:gd name="T3" fmla="*/ 0 h 2633"/>
                  <a:gd name="T4" fmla="*/ 0 w 4892"/>
                  <a:gd name="T5" fmla="*/ 0 h 2633"/>
                  <a:gd name="T6" fmla="*/ 0 w 4892"/>
                  <a:gd name="T7" fmla="*/ 0 h 2633"/>
                  <a:gd name="T8" fmla="*/ 0 w 4892"/>
                  <a:gd name="T9" fmla="*/ 0 h 2633"/>
                  <a:gd name="T10" fmla="*/ 0 w 4892"/>
                  <a:gd name="T11" fmla="*/ 0 h 2633"/>
                  <a:gd name="T12" fmla="*/ 0 w 4892"/>
                  <a:gd name="T13" fmla="*/ 0 h 2633"/>
                  <a:gd name="T14" fmla="*/ 0 w 4892"/>
                  <a:gd name="T15" fmla="*/ 0 h 2633"/>
                  <a:gd name="T16" fmla="*/ 0 w 4892"/>
                  <a:gd name="T17" fmla="*/ 0 h 2633"/>
                  <a:gd name="T18" fmla="*/ 0 w 4892"/>
                  <a:gd name="T19" fmla="*/ 0 h 2633"/>
                  <a:gd name="T20" fmla="*/ 0 w 4892"/>
                  <a:gd name="T21" fmla="*/ 0 h 2633"/>
                  <a:gd name="T22" fmla="*/ 0 w 4892"/>
                  <a:gd name="T23" fmla="*/ 0 h 2633"/>
                  <a:gd name="T24" fmla="*/ 0 w 4892"/>
                  <a:gd name="T25" fmla="*/ 0 h 2633"/>
                  <a:gd name="T26" fmla="*/ 0 w 4892"/>
                  <a:gd name="T27" fmla="*/ 0 h 2633"/>
                  <a:gd name="T28" fmla="*/ 0 w 4892"/>
                  <a:gd name="T29" fmla="*/ 0 h 2633"/>
                  <a:gd name="T30" fmla="*/ 0 w 4892"/>
                  <a:gd name="T31" fmla="*/ 0 h 2633"/>
                  <a:gd name="T32" fmla="*/ 0 w 4892"/>
                  <a:gd name="T33" fmla="*/ 0 h 2633"/>
                  <a:gd name="T34" fmla="*/ 0 w 4892"/>
                  <a:gd name="T35" fmla="*/ 0 h 2633"/>
                  <a:gd name="T36" fmla="*/ 0 w 4892"/>
                  <a:gd name="T37" fmla="*/ 0 h 2633"/>
                  <a:gd name="T38" fmla="*/ 0 w 4892"/>
                  <a:gd name="T39" fmla="*/ 0 h 2633"/>
                  <a:gd name="T40" fmla="*/ 0 w 4892"/>
                  <a:gd name="T41" fmla="*/ 0 h 2633"/>
                  <a:gd name="T42" fmla="*/ 0 w 4892"/>
                  <a:gd name="T43" fmla="*/ 0 h 2633"/>
                  <a:gd name="T44" fmla="*/ 0 w 4892"/>
                  <a:gd name="T45" fmla="*/ 0 h 2633"/>
                  <a:gd name="T46" fmla="*/ 0 w 4892"/>
                  <a:gd name="T47" fmla="*/ 0 h 2633"/>
                  <a:gd name="T48" fmla="*/ 0 w 4892"/>
                  <a:gd name="T49" fmla="*/ 0 h 2633"/>
                  <a:gd name="T50" fmla="*/ 0 w 4892"/>
                  <a:gd name="T51" fmla="*/ 0 h 2633"/>
                  <a:gd name="T52" fmla="*/ 0 w 4892"/>
                  <a:gd name="T53" fmla="*/ 0 h 2633"/>
                  <a:gd name="T54" fmla="*/ 0 w 4892"/>
                  <a:gd name="T55" fmla="*/ 0 h 2633"/>
                  <a:gd name="T56" fmla="*/ 0 w 4892"/>
                  <a:gd name="T57" fmla="*/ 0 h 2633"/>
                  <a:gd name="T58" fmla="*/ 0 w 4892"/>
                  <a:gd name="T59" fmla="*/ 0 h 2633"/>
                  <a:gd name="T60" fmla="*/ 0 w 4892"/>
                  <a:gd name="T61" fmla="*/ 0 h 2633"/>
                  <a:gd name="T62" fmla="*/ 0 w 4892"/>
                  <a:gd name="T63" fmla="*/ 0 h 2633"/>
                  <a:gd name="T64" fmla="*/ 0 w 4892"/>
                  <a:gd name="T65" fmla="*/ 0 h 2633"/>
                  <a:gd name="T66" fmla="*/ 0 w 4892"/>
                  <a:gd name="T67" fmla="*/ 0 h 2633"/>
                  <a:gd name="T68" fmla="*/ 0 w 4892"/>
                  <a:gd name="T69" fmla="*/ 0 h 2633"/>
                  <a:gd name="T70" fmla="*/ 0 w 4892"/>
                  <a:gd name="T71" fmla="*/ 0 h 2633"/>
                  <a:gd name="T72" fmla="*/ 0 w 4892"/>
                  <a:gd name="T73" fmla="*/ 0 h 2633"/>
                  <a:gd name="T74" fmla="*/ 0 w 4892"/>
                  <a:gd name="T75" fmla="*/ 0 h 2633"/>
                  <a:gd name="T76" fmla="*/ 0 w 4892"/>
                  <a:gd name="T77" fmla="*/ 0 h 2633"/>
                  <a:gd name="T78" fmla="*/ 0 w 4892"/>
                  <a:gd name="T79" fmla="*/ 0 h 26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92"/>
                  <a:gd name="T121" fmla="*/ 0 h 2633"/>
                  <a:gd name="T122" fmla="*/ 4892 w 4892"/>
                  <a:gd name="T123" fmla="*/ 2633 h 26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92" h="2633">
                    <a:moveTo>
                      <a:pt x="4531" y="1713"/>
                    </a:moveTo>
                    <a:cubicBezTo>
                      <a:pt x="4305" y="1586"/>
                      <a:pt x="3922" y="1451"/>
                      <a:pt x="3271" y="1359"/>
                    </a:cubicBezTo>
                    <a:cubicBezTo>
                      <a:pt x="1961" y="1182"/>
                      <a:pt x="1728" y="1147"/>
                      <a:pt x="1615" y="1112"/>
                    </a:cubicBezTo>
                    <a:cubicBezTo>
                      <a:pt x="1692" y="1154"/>
                      <a:pt x="1692" y="1154"/>
                      <a:pt x="1692" y="1154"/>
                    </a:cubicBezTo>
                    <a:cubicBezTo>
                      <a:pt x="1714" y="1168"/>
                      <a:pt x="1728" y="1175"/>
                      <a:pt x="1742" y="1182"/>
                    </a:cubicBezTo>
                    <a:cubicBezTo>
                      <a:pt x="2252" y="1366"/>
                      <a:pt x="2754" y="1381"/>
                      <a:pt x="3264" y="1487"/>
                    </a:cubicBezTo>
                    <a:cubicBezTo>
                      <a:pt x="3745" y="1593"/>
                      <a:pt x="4028" y="1699"/>
                      <a:pt x="4184" y="1791"/>
                    </a:cubicBezTo>
                    <a:cubicBezTo>
                      <a:pt x="4397" y="1911"/>
                      <a:pt x="4404" y="2003"/>
                      <a:pt x="4404" y="2011"/>
                    </a:cubicBezTo>
                    <a:cubicBezTo>
                      <a:pt x="4404" y="2400"/>
                      <a:pt x="2825" y="1841"/>
                      <a:pt x="1615" y="1161"/>
                    </a:cubicBezTo>
                    <a:cubicBezTo>
                      <a:pt x="1593" y="1147"/>
                      <a:pt x="1572" y="1140"/>
                      <a:pt x="1558" y="1126"/>
                    </a:cubicBezTo>
                    <a:cubicBezTo>
                      <a:pt x="1551" y="1126"/>
                      <a:pt x="1544" y="1119"/>
                      <a:pt x="1537" y="1119"/>
                    </a:cubicBezTo>
                    <a:cubicBezTo>
                      <a:pt x="1537" y="1119"/>
                      <a:pt x="1537" y="1112"/>
                      <a:pt x="1530" y="1112"/>
                    </a:cubicBezTo>
                    <a:cubicBezTo>
                      <a:pt x="1530" y="1112"/>
                      <a:pt x="1530" y="1112"/>
                      <a:pt x="1530" y="1112"/>
                    </a:cubicBezTo>
                    <a:cubicBezTo>
                      <a:pt x="1530" y="1112"/>
                      <a:pt x="1530" y="1112"/>
                      <a:pt x="1530" y="1112"/>
                    </a:cubicBezTo>
                    <a:cubicBezTo>
                      <a:pt x="1522" y="1112"/>
                      <a:pt x="1522" y="1112"/>
                      <a:pt x="1522" y="1104"/>
                    </a:cubicBezTo>
                    <a:cubicBezTo>
                      <a:pt x="1515" y="1104"/>
                      <a:pt x="1508" y="1097"/>
                      <a:pt x="1494" y="1090"/>
                    </a:cubicBezTo>
                    <a:cubicBezTo>
                      <a:pt x="1494" y="1090"/>
                      <a:pt x="1494" y="1090"/>
                      <a:pt x="1494" y="1090"/>
                    </a:cubicBezTo>
                    <a:cubicBezTo>
                      <a:pt x="1494" y="1090"/>
                      <a:pt x="1494" y="1090"/>
                      <a:pt x="1494" y="1090"/>
                    </a:cubicBezTo>
                    <a:cubicBezTo>
                      <a:pt x="1487" y="1090"/>
                      <a:pt x="1487" y="1090"/>
                      <a:pt x="1487" y="1090"/>
                    </a:cubicBezTo>
                    <a:cubicBezTo>
                      <a:pt x="1487" y="1083"/>
                      <a:pt x="1487" y="1083"/>
                      <a:pt x="1487" y="1083"/>
                    </a:cubicBezTo>
                    <a:cubicBezTo>
                      <a:pt x="1487" y="1083"/>
                      <a:pt x="1487" y="1083"/>
                      <a:pt x="1487" y="1083"/>
                    </a:cubicBezTo>
                    <a:cubicBezTo>
                      <a:pt x="1480" y="1083"/>
                      <a:pt x="1480" y="1083"/>
                      <a:pt x="1473" y="1076"/>
                    </a:cubicBezTo>
                    <a:cubicBezTo>
                      <a:pt x="1466" y="1076"/>
                      <a:pt x="1466" y="1076"/>
                      <a:pt x="1466" y="1076"/>
                    </a:cubicBezTo>
                    <a:cubicBezTo>
                      <a:pt x="1466" y="1076"/>
                      <a:pt x="1466" y="1076"/>
                      <a:pt x="1466" y="1076"/>
                    </a:cubicBezTo>
                    <a:cubicBezTo>
                      <a:pt x="1466" y="1076"/>
                      <a:pt x="1466" y="1076"/>
                      <a:pt x="1466" y="1076"/>
                    </a:cubicBezTo>
                    <a:cubicBezTo>
                      <a:pt x="1466" y="1076"/>
                      <a:pt x="1466" y="1076"/>
                      <a:pt x="1466" y="1076"/>
                    </a:cubicBezTo>
                    <a:cubicBezTo>
                      <a:pt x="1459" y="1069"/>
                      <a:pt x="1459" y="1069"/>
                      <a:pt x="1459" y="1069"/>
                    </a:cubicBezTo>
                    <a:cubicBezTo>
                      <a:pt x="1430" y="1055"/>
                      <a:pt x="1430" y="1055"/>
                      <a:pt x="1430" y="1055"/>
                    </a:cubicBezTo>
                    <a:cubicBezTo>
                      <a:pt x="1438" y="1062"/>
                      <a:pt x="1438" y="1062"/>
                      <a:pt x="1438" y="1062"/>
                    </a:cubicBezTo>
                    <a:cubicBezTo>
                      <a:pt x="1445" y="1062"/>
                      <a:pt x="1452" y="1062"/>
                      <a:pt x="1452" y="1069"/>
                    </a:cubicBezTo>
                    <a:cubicBezTo>
                      <a:pt x="1445" y="1062"/>
                      <a:pt x="1438" y="1062"/>
                      <a:pt x="1430" y="1055"/>
                    </a:cubicBezTo>
                    <a:cubicBezTo>
                      <a:pt x="1062" y="835"/>
                      <a:pt x="737" y="602"/>
                      <a:pt x="524" y="389"/>
                    </a:cubicBezTo>
                    <a:cubicBezTo>
                      <a:pt x="531" y="397"/>
                      <a:pt x="538" y="404"/>
                      <a:pt x="546" y="404"/>
                    </a:cubicBezTo>
                    <a:cubicBezTo>
                      <a:pt x="638" y="453"/>
                      <a:pt x="723" y="510"/>
                      <a:pt x="800" y="574"/>
                    </a:cubicBezTo>
                    <a:cubicBezTo>
                      <a:pt x="765" y="545"/>
                      <a:pt x="730" y="517"/>
                      <a:pt x="694" y="489"/>
                    </a:cubicBezTo>
                    <a:cubicBezTo>
                      <a:pt x="333" y="191"/>
                      <a:pt x="192" y="85"/>
                      <a:pt x="114" y="36"/>
                    </a:cubicBezTo>
                    <a:cubicBezTo>
                      <a:pt x="64" y="14"/>
                      <a:pt x="36" y="7"/>
                      <a:pt x="0" y="0"/>
                    </a:cubicBezTo>
                    <a:cubicBezTo>
                      <a:pt x="206" y="297"/>
                      <a:pt x="779" y="715"/>
                      <a:pt x="1459" y="1104"/>
                    </a:cubicBezTo>
                    <a:cubicBezTo>
                      <a:pt x="2860" y="1911"/>
                      <a:pt x="4729" y="2633"/>
                      <a:pt x="4864" y="2124"/>
                    </a:cubicBezTo>
                    <a:cubicBezTo>
                      <a:pt x="4864" y="2117"/>
                      <a:pt x="4892" y="1919"/>
                      <a:pt x="4531" y="171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2" name="Freeform 243"/>
              <p:cNvSpPr>
                <a:spLocks noChangeAspect="1" noEditPoints="1"/>
              </p:cNvSpPr>
              <p:nvPr/>
            </p:nvSpPr>
            <p:spPr bwMode="auto">
              <a:xfrm>
                <a:off x="2513" y="1693"/>
                <a:ext cx="588" cy="406"/>
              </a:xfrm>
              <a:custGeom>
                <a:avLst/>
                <a:gdLst>
                  <a:gd name="T0" fmla="*/ 0 w 4900"/>
                  <a:gd name="T1" fmla="*/ 0 h 3383"/>
                  <a:gd name="T2" fmla="*/ 0 w 4900"/>
                  <a:gd name="T3" fmla="*/ 0 h 3383"/>
                  <a:gd name="T4" fmla="*/ 0 w 4900"/>
                  <a:gd name="T5" fmla="*/ 0 h 3383"/>
                  <a:gd name="T6" fmla="*/ 0 w 4900"/>
                  <a:gd name="T7" fmla="*/ 0 h 3383"/>
                  <a:gd name="T8" fmla="*/ 0 w 4900"/>
                  <a:gd name="T9" fmla="*/ 0 h 3383"/>
                  <a:gd name="T10" fmla="*/ 0 w 4900"/>
                  <a:gd name="T11" fmla="*/ 0 h 3383"/>
                  <a:gd name="T12" fmla="*/ 0 w 4900"/>
                  <a:gd name="T13" fmla="*/ 0 h 3383"/>
                  <a:gd name="T14" fmla="*/ 0 w 4900"/>
                  <a:gd name="T15" fmla="*/ 0 h 3383"/>
                  <a:gd name="T16" fmla="*/ 0 w 4900"/>
                  <a:gd name="T17" fmla="*/ 0 h 3383"/>
                  <a:gd name="T18" fmla="*/ 0 w 4900"/>
                  <a:gd name="T19" fmla="*/ 0 h 3383"/>
                  <a:gd name="T20" fmla="*/ 0 w 4900"/>
                  <a:gd name="T21" fmla="*/ 0 h 3383"/>
                  <a:gd name="T22" fmla="*/ 0 w 4900"/>
                  <a:gd name="T23" fmla="*/ 0 h 3383"/>
                  <a:gd name="T24" fmla="*/ 0 w 4900"/>
                  <a:gd name="T25" fmla="*/ 0 h 3383"/>
                  <a:gd name="T26" fmla="*/ 0 w 4900"/>
                  <a:gd name="T27" fmla="*/ 0 h 33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0"/>
                  <a:gd name="T43" fmla="*/ 0 h 3383"/>
                  <a:gd name="T44" fmla="*/ 4900 w 4900"/>
                  <a:gd name="T45" fmla="*/ 3383 h 33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0" h="3383">
                    <a:moveTo>
                      <a:pt x="3010" y="3192"/>
                    </a:moveTo>
                    <a:cubicBezTo>
                      <a:pt x="2854" y="3100"/>
                      <a:pt x="2528" y="2831"/>
                      <a:pt x="1742" y="1904"/>
                    </a:cubicBezTo>
                    <a:cubicBezTo>
                      <a:pt x="829" y="828"/>
                      <a:pt x="468" y="241"/>
                      <a:pt x="1218" y="234"/>
                    </a:cubicBezTo>
                    <a:cubicBezTo>
                      <a:pt x="1516" y="234"/>
                      <a:pt x="2373" y="524"/>
                      <a:pt x="3109" y="949"/>
                    </a:cubicBezTo>
                    <a:cubicBezTo>
                      <a:pt x="3902" y="1409"/>
                      <a:pt x="4561" y="2024"/>
                      <a:pt x="4207" y="2569"/>
                    </a:cubicBezTo>
                    <a:cubicBezTo>
                      <a:pt x="4129" y="2690"/>
                      <a:pt x="3527" y="3348"/>
                      <a:pt x="3123" y="3242"/>
                    </a:cubicBezTo>
                    <a:cubicBezTo>
                      <a:pt x="3102" y="3235"/>
                      <a:pt x="3067" y="3221"/>
                      <a:pt x="3010" y="3192"/>
                    </a:cubicBezTo>
                    <a:moveTo>
                      <a:pt x="3364" y="956"/>
                    </a:moveTo>
                    <a:cubicBezTo>
                      <a:pt x="2429" y="418"/>
                      <a:pt x="1289" y="0"/>
                      <a:pt x="857" y="21"/>
                    </a:cubicBezTo>
                    <a:cubicBezTo>
                      <a:pt x="0" y="78"/>
                      <a:pt x="588" y="757"/>
                      <a:pt x="1693" y="1968"/>
                    </a:cubicBezTo>
                    <a:cubicBezTo>
                      <a:pt x="2479" y="2824"/>
                      <a:pt x="2819" y="3129"/>
                      <a:pt x="3024" y="3249"/>
                    </a:cubicBezTo>
                    <a:cubicBezTo>
                      <a:pt x="3109" y="3299"/>
                      <a:pt x="3173" y="3313"/>
                      <a:pt x="3236" y="3327"/>
                    </a:cubicBezTo>
                    <a:cubicBezTo>
                      <a:pt x="3569" y="3383"/>
                      <a:pt x="4582" y="2803"/>
                      <a:pt x="4723" y="2477"/>
                    </a:cubicBezTo>
                    <a:cubicBezTo>
                      <a:pt x="4900" y="2046"/>
                      <a:pt x="4214" y="1451"/>
                      <a:pt x="3364" y="956"/>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3" name="Freeform 244"/>
              <p:cNvSpPr>
                <a:spLocks noChangeAspect="1" noEditPoints="1"/>
              </p:cNvSpPr>
              <p:nvPr/>
            </p:nvSpPr>
            <p:spPr bwMode="auto">
              <a:xfrm>
                <a:off x="2849" y="2082"/>
                <a:ext cx="39" cy="30"/>
              </a:xfrm>
              <a:custGeom>
                <a:avLst/>
                <a:gdLst>
                  <a:gd name="T0" fmla="*/ 0 w 325"/>
                  <a:gd name="T1" fmla="*/ 0 h 250"/>
                  <a:gd name="T2" fmla="*/ 0 w 325"/>
                  <a:gd name="T3" fmla="*/ 0 h 250"/>
                  <a:gd name="T4" fmla="*/ 0 w 325"/>
                  <a:gd name="T5" fmla="*/ 0 h 250"/>
                  <a:gd name="T6" fmla="*/ 0 w 325"/>
                  <a:gd name="T7" fmla="*/ 0 h 250"/>
                  <a:gd name="T8" fmla="*/ 0 w 325"/>
                  <a:gd name="T9" fmla="*/ 0 h 250"/>
                  <a:gd name="T10" fmla="*/ 0 w 325"/>
                  <a:gd name="T11" fmla="*/ 0 h 250"/>
                  <a:gd name="T12" fmla="*/ 0 w 325"/>
                  <a:gd name="T13" fmla="*/ 0 h 250"/>
                  <a:gd name="T14" fmla="*/ 0 w 325"/>
                  <a:gd name="T15" fmla="*/ 0 h 250"/>
                  <a:gd name="T16" fmla="*/ 0 w 325"/>
                  <a:gd name="T17" fmla="*/ 0 h 250"/>
                  <a:gd name="T18" fmla="*/ 0 w 325"/>
                  <a:gd name="T19" fmla="*/ 0 h 250"/>
                  <a:gd name="T20" fmla="*/ 0 w 325"/>
                  <a:gd name="T21" fmla="*/ 0 h 250"/>
                  <a:gd name="T22" fmla="*/ 0 w 325"/>
                  <a:gd name="T23" fmla="*/ 0 h 250"/>
                  <a:gd name="T24" fmla="*/ 0 w 325"/>
                  <a:gd name="T25" fmla="*/ 0 h 250"/>
                  <a:gd name="T26" fmla="*/ 0 w 325"/>
                  <a:gd name="T27" fmla="*/ 0 h 250"/>
                  <a:gd name="T28" fmla="*/ 0 w 325"/>
                  <a:gd name="T29" fmla="*/ 0 h 250"/>
                  <a:gd name="T30" fmla="*/ 0 w 325"/>
                  <a:gd name="T31" fmla="*/ 0 h 250"/>
                  <a:gd name="T32" fmla="*/ 0 w 325"/>
                  <a:gd name="T33" fmla="*/ 0 h 250"/>
                  <a:gd name="T34" fmla="*/ 0 w 325"/>
                  <a:gd name="T35" fmla="*/ 0 h 250"/>
                  <a:gd name="T36" fmla="*/ 0 w 325"/>
                  <a:gd name="T37" fmla="*/ 0 h 250"/>
                  <a:gd name="T38" fmla="*/ 0 w 325"/>
                  <a:gd name="T39" fmla="*/ 0 h 250"/>
                  <a:gd name="T40" fmla="*/ 0 w 325"/>
                  <a:gd name="T41" fmla="*/ 0 h 2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5"/>
                  <a:gd name="T64" fmla="*/ 0 h 250"/>
                  <a:gd name="T65" fmla="*/ 325 w 325"/>
                  <a:gd name="T66" fmla="*/ 250 h 2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5" h="250">
                    <a:moveTo>
                      <a:pt x="304" y="236"/>
                    </a:moveTo>
                    <a:cubicBezTo>
                      <a:pt x="311" y="243"/>
                      <a:pt x="318" y="243"/>
                      <a:pt x="325" y="250"/>
                    </a:cubicBezTo>
                    <a:cubicBezTo>
                      <a:pt x="325" y="250"/>
                      <a:pt x="325" y="250"/>
                      <a:pt x="325" y="250"/>
                    </a:cubicBezTo>
                    <a:cubicBezTo>
                      <a:pt x="311" y="236"/>
                      <a:pt x="311" y="236"/>
                      <a:pt x="311" y="236"/>
                    </a:cubicBezTo>
                    <a:cubicBezTo>
                      <a:pt x="311" y="236"/>
                      <a:pt x="311" y="236"/>
                      <a:pt x="304" y="236"/>
                    </a:cubicBezTo>
                    <a:moveTo>
                      <a:pt x="227" y="146"/>
                    </a:moveTo>
                    <a:cubicBezTo>
                      <a:pt x="227" y="146"/>
                      <a:pt x="227" y="146"/>
                      <a:pt x="227" y="146"/>
                    </a:cubicBezTo>
                    <a:cubicBezTo>
                      <a:pt x="234" y="146"/>
                      <a:pt x="234" y="146"/>
                      <a:pt x="234" y="146"/>
                    </a:cubicBezTo>
                    <a:cubicBezTo>
                      <a:pt x="234" y="146"/>
                      <a:pt x="234" y="146"/>
                      <a:pt x="234" y="146"/>
                    </a:cubicBezTo>
                    <a:cubicBezTo>
                      <a:pt x="234" y="146"/>
                      <a:pt x="227" y="146"/>
                      <a:pt x="227" y="146"/>
                    </a:cubicBezTo>
                    <a:moveTo>
                      <a:pt x="219" y="139"/>
                    </a:moveTo>
                    <a:cubicBezTo>
                      <a:pt x="227" y="139"/>
                      <a:pt x="227" y="139"/>
                      <a:pt x="227" y="139"/>
                    </a:cubicBezTo>
                    <a:cubicBezTo>
                      <a:pt x="219" y="139"/>
                      <a:pt x="219" y="139"/>
                      <a:pt x="219" y="139"/>
                    </a:cubicBezTo>
                    <a:moveTo>
                      <a:pt x="0" y="0"/>
                    </a:moveTo>
                    <a:cubicBezTo>
                      <a:pt x="29" y="21"/>
                      <a:pt x="29" y="21"/>
                      <a:pt x="29" y="21"/>
                    </a:cubicBezTo>
                    <a:cubicBezTo>
                      <a:pt x="36" y="21"/>
                      <a:pt x="36" y="21"/>
                      <a:pt x="36" y="21"/>
                    </a:cubicBezTo>
                    <a:cubicBezTo>
                      <a:pt x="50" y="35"/>
                      <a:pt x="50" y="35"/>
                      <a:pt x="50" y="35"/>
                    </a:cubicBezTo>
                    <a:cubicBezTo>
                      <a:pt x="121" y="76"/>
                      <a:pt x="121" y="76"/>
                      <a:pt x="121" y="76"/>
                    </a:cubicBezTo>
                    <a:cubicBezTo>
                      <a:pt x="184" y="111"/>
                      <a:pt x="184" y="111"/>
                      <a:pt x="184" y="111"/>
                    </a:cubicBezTo>
                    <a:cubicBezTo>
                      <a:pt x="50" y="35"/>
                      <a:pt x="50" y="35"/>
                      <a:pt x="50" y="35"/>
                    </a:cubicBezTo>
                    <a:cubicBezTo>
                      <a:pt x="36" y="21"/>
                      <a:pt x="22" y="14"/>
                      <a:pt x="0" y="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4" name="Freeform 245"/>
              <p:cNvSpPr>
                <a:spLocks noChangeAspect="1" noEditPoints="1"/>
              </p:cNvSpPr>
              <p:nvPr/>
            </p:nvSpPr>
            <p:spPr bwMode="auto">
              <a:xfrm>
                <a:off x="2777" y="2031"/>
                <a:ext cx="465" cy="241"/>
              </a:xfrm>
              <a:custGeom>
                <a:avLst/>
                <a:gdLst>
                  <a:gd name="T0" fmla="*/ 0 w 3875"/>
                  <a:gd name="T1" fmla="*/ 0 h 2008"/>
                  <a:gd name="T2" fmla="*/ 0 w 3875"/>
                  <a:gd name="T3" fmla="*/ 0 h 2008"/>
                  <a:gd name="T4" fmla="*/ 0 w 3875"/>
                  <a:gd name="T5" fmla="*/ 0 h 2008"/>
                  <a:gd name="T6" fmla="*/ 0 w 3875"/>
                  <a:gd name="T7" fmla="*/ 0 h 2008"/>
                  <a:gd name="T8" fmla="*/ 0 w 3875"/>
                  <a:gd name="T9" fmla="*/ 0 h 2008"/>
                  <a:gd name="T10" fmla="*/ 0 w 3875"/>
                  <a:gd name="T11" fmla="*/ 0 h 2008"/>
                  <a:gd name="T12" fmla="*/ 0 w 3875"/>
                  <a:gd name="T13" fmla="*/ 0 h 2008"/>
                  <a:gd name="T14" fmla="*/ 0 w 3875"/>
                  <a:gd name="T15" fmla="*/ 0 h 2008"/>
                  <a:gd name="T16" fmla="*/ 0 w 3875"/>
                  <a:gd name="T17" fmla="*/ 0 h 2008"/>
                  <a:gd name="T18" fmla="*/ 0 w 3875"/>
                  <a:gd name="T19" fmla="*/ 0 h 2008"/>
                  <a:gd name="T20" fmla="*/ 0 w 3875"/>
                  <a:gd name="T21" fmla="*/ 0 h 2008"/>
                  <a:gd name="T22" fmla="*/ 0 w 3875"/>
                  <a:gd name="T23" fmla="*/ 0 h 2008"/>
                  <a:gd name="T24" fmla="*/ 0 w 3875"/>
                  <a:gd name="T25" fmla="*/ 0 h 2008"/>
                  <a:gd name="T26" fmla="*/ 0 w 3875"/>
                  <a:gd name="T27" fmla="*/ 0 h 2008"/>
                  <a:gd name="T28" fmla="*/ 0 w 3875"/>
                  <a:gd name="T29" fmla="*/ 0 h 2008"/>
                  <a:gd name="T30" fmla="*/ 0 w 3875"/>
                  <a:gd name="T31" fmla="*/ 0 h 2008"/>
                  <a:gd name="T32" fmla="*/ 0 w 3875"/>
                  <a:gd name="T33" fmla="*/ 0 h 2008"/>
                  <a:gd name="T34" fmla="*/ 0 w 3875"/>
                  <a:gd name="T35" fmla="*/ 0 h 2008"/>
                  <a:gd name="T36" fmla="*/ 0 w 3875"/>
                  <a:gd name="T37" fmla="*/ 0 h 2008"/>
                  <a:gd name="T38" fmla="*/ 0 w 3875"/>
                  <a:gd name="T39" fmla="*/ 0 h 2008"/>
                  <a:gd name="T40" fmla="*/ 0 w 3875"/>
                  <a:gd name="T41" fmla="*/ 0 h 2008"/>
                  <a:gd name="T42" fmla="*/ 0 w 3875"/>
                  <a:gd name="T43" fmla="*/ 0 h 2008"/>
                  <a:gd name="T44" fmla="*/ 0 w 3875"/>
                  <a:gd name="T45" fmla="*/ 0 h 2008"/>
                  <a:gd name="T46" fmla="*/ 0 w 3875"/>
                  <a:gd name="T47" fmla="*/ 0 h 2008"/>
                  <a:gd name="T48" fmla="*/ 0 w 3875"/>
                  <a:gd name="T49" fmla="*/ 0 h 2008"/>
                  <a:gd name="T50" fmla="*/ 0 w 3875"/>
                  <a:gd name="T51" fmla="*/ 0 h 2008"/>
                  <a:gd name="T52" fmla="*/ 0 w 3875"/>
                  <a:gd name="T53" fmla="*/ 0 h 2008"/>
                  <a:gd name="T54" fmla="*/ 0 w 3875"/>
                  <a:gd name="T55" fmla="*/ 0 h 2008"/>
                  <a:gd name="T56" fmla="*/ 0 w 3875"/>
                  <a:gd name="T57" fmla="*/ 0 h 2008"/>
                  <a:gd name="T58" fmla="*/ 0 w 3875"/>
                  <a:gd name="T59" fmla="*/ 0 h 2008"/>
                  <a:gd name="T60" fmla="*/ 0 w 3875"/>
                  <a:gd name="T61" fmla="*/ 0 h 2008"/>
                  <a:gd name="T62" fmla="*/ 0 w 3875"/>
                  <a:gd name="T63" fmla="*/ 0 h 2008"/>
                  <a:gd name="T64" fmla="*/ 0 w 3875"/>
                  <a:gd name="T65" fmla="*/ 0 h 2008"/>
                  <a:gd name="T66" fmla="*/ 0 w 3875"/>
                  <a:gd name="T67" fmla="*/ 0 h 2008"/>
                  <a:gd name="T68" fmla="*/ 0 w 3875"/>
                  <a:gd name="T69" fmla="*/ 0 h 2008"/>
                  <a:gd name="T70" fmla="*/ 0 w 3875"/>
                  <a:gd name="T71" fmla="*/ 0 h 2008"/>
                  <a:gd name="T72" fmla="*/ 0 w 3875"/>
                  <a:gd name="T73" fmla="*/ 0 h 2008"/>
                  <a:gd name="T74" fmla="*/ 0 w 3875"/>
                  <a:gd name="T75" fmla="*/ 0 h 2008"/>
                  <a:gd name="T76" fmla="*/ 0 w 3875"/>
                  <a:gd name="T77" fmla="*/ 0 h 2008"/>
                  <a:gd name="T78" fmla="*/ 0 w 3875"/>
                  <a:gd name="T79" fmla="*/ 0 h 2008"/>
                  <a:gd name="T80" fmla="*/ 0 w 3875"/>
                  <a:gd name="T81" fmla="*/ 0 h 2008"/>
                  <a:gd name="T82" fmla="*/ 0 w 3875"/>
                  <a:gd name="T83" fmla="*/ 0 h 2008"/>
                  <a:gd name="T84" fmla="*/ 0 w 3875"/>
                  <a:gd name="T85" fmla="*/ 0 h 2008"/>
                  <a:gd name="T86" fmla="*/ 0 w 3875"/>
                  <a:gd name="T87" fmla="*/ 0 h 2008"/>
                  <a:gd name="T88" fmla="*/ 0 w 3875"/>
                  <a:gd name="T89" fmla="*/ 0 h 2008"/>
                  <a:gd name="T90" fmla="*/ 0 w 3875"/>
                  <a:gd name="T91" fmla="*/ 0 h 2008"/>
                  <a:gd name="T92" fmla="*/ 0 w 3875"/>
                  <a:gd name="T93" fmla="*/ 0 h 2008"/>
                  <a:gd name="T94" fmla="*/ 0 w 3875"/>
                  <a:gd name="T95" fmla="*/ 0 h 2008"/>
                  <a:gd name="T96" fmla="*/ 0 w 3875"/>
                  <a:gd name="T97" fmla="*/ 0 h 2008"/>
                  <a:gd name="T98" fmla="*/ 0 w 3875"/>
                  <a:gd name="T99" fmla="*/ 0 h 2008"/>
                  <a:gd name="T100" fmla="*/ 0 w 3875"/>
                  <a:gd name="T101" fmla="*/ 0 h 2008"/>
                  <a:gd name="T102" fmla="*/ 0 w 3875"/>
                  <a:gd name="T103" fmla="*/ 0 h 2008"/>
                  <a:gd name="T104" fmla="*/ 0 w 3875"/>
                  <a:gd name="T105" fmla="*/ 0 h 2008"/>
                  <a:gd name="T106" fmla="*/ 0 w 3875"/>
                  <a:gd name="T107" fmla="*/ 0 h 2008"/>
                  <a:gd name="T108" fmla="*/ 0 w 3875"/>
                  <a:gd name="T109" fmla="*/ 0 h 2008"/>
                  <a:gd name="T110" fmla="*/ 0 w 3875"/>
                  <a:gd name="T111" fmla="*/ 0 h 2008"/>
                  <a:gd name="T112" fmla="*/ 0 w 3875"/>
                  <a:gd name="T113" fmla="*/ 0 h 2008"/>
                  <a:gd name="T114" fmla="*/ 0 w 3875"/>
                  <a:gd name="T115" fmla="*/ 0 h 2008"/>
                  <a:gd name="T116" fmla="*/ 0 w 3875"/>
                  <a:gd name="T117" fmla="*/ 0 h 2008"/>
                  <a:gd name="T118" fmla="*/ 0 w 3875"/>
                  <a:gd name="T119" fmla="*/ 0 h 2008"/>
                  <a:gd name="T120" fmla="*/ 0 w 3875"/>
                  <a:gd name="T121" fmla="*/ 0 h 2008"/>
                  <a:gd name="T122" fmla="*/ 0 w 3875"/>
                  <a:gd name="T123" fmla="*/ 0 h 2008"/>
                  <a:gd name="T124" fmla="*/ 0 w 3875"/>
                  <a:gd name="T125" fmla="*/ 0 h 20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5"/>
                  <a:gd name="T190" fmla="*/ 0 h 2008"/>
                  <a:gd name="T191" fmla="*/ 3875 w 3875"/>
                  <a:gd name="T192" fmla="*/ 2008 h 20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5" h="2008">
                    <a:moveTo>
                      <a:pt x="22" y="14"/>
                    </a:moveTo>
                    <a:cubicBezTo>
                      <a:pt x="15" y="14"/>
                      <a:pt x="8" y="7"/>
                      <a:pt x="0" y="0"/>
                    </a:cubicBezTo>
                    <a:cubicBezTo>
                      <a:pt x="213" y="212"/>
                      <a:pt x="538" y="445"/>
                      <a:pt x="906" y="665"/>
                    </a:cubicBezTo>
                    <a:cubicBezTo>
                      <a:pt x="913" y="665"/>
                      <a:pt x="913" y="665"/>
                      <a:pt x="913" y="665"/>
                    </a:cubicBezTo>
                    <a:cubicBezTo>
                      <a:pt x="877" y="643"/>
                      <a:pt x="877" y="643"/>
                      <a:pt x="877" y="643"/>
                    </a:cubicBezTo>
                    <a:cubicBezTo>
                      <a:pt x="877" y="643"/>
                      <a:pt x="877" y="643"/>
                      <a:pt x="877" y="643"/>
                    </a:cubicBezTo>
                    <a:cubicBezTo>
                      <a:pt x="814" y="601"/>
                      <a:pt x="814" y="601"/>
                      <a:pt x="814" y="601"/>
                    </a:cubicBezTo>
                    <a:cubicBezTo>
                      <a:pt x="807" y="594"/>
                      <a:pt x="807" y="594"/>
                      <a:pt x="807" y="594"/>
                    </a:cubicBezTo>
                    <a:cubicBezTo>
                      <a:pt x="729" y="544"/>
                      <a:pt x="729" y="544"/>
                      <a:pt x="729" y="544"/>
                    </a:cubicBezTo>
                    <a:cubicBezTo>
                      <a:pt x="722" y="537"/>
                      <a:pt x="722" y="537"/>
                      <a:pt x="722" y="537"/>
                    </a:cubicBezTo>
                    <a:cubicBezTo>
                      <a:pt x="701" y="530"/>
                      <a:pt x="701" y="530"/>
                      <a:pt x="701" y="530"/>
                    </a:cubicBezTo>
                    <a:cubicBezTo>
                      <a:pt x="701" y="523"/>
                      <a:pt x="693" y="523"/>
                      <a:pt x="693" y="516"/>
                    </a:cubicBezTo>
                    <a:cubicBezTo>
                      <a:pt x="658" y="495"/>
                      <a:pt x="616" y="467"/>
                      <a:pt x="587" y="438"/>
                    </a:cubicBezTo>
                    <a:cubicBezTo>
                      <a:pt x="573" y="431"/>
                      <a:pt x="552" y="417"/>
                      <a:pt x="538" y="403"/>
                    </a:cubicBezTo>
                    <a:cubicBezTo>
                      <a:pt x="524" y="396"/>
                      <a:pt x="524" y="396"/>
                      <a:pt x="524" y="396"/>
                    </a:cubicBezTo>
                    <a:cubicBezTo>
                      <a:pt x="517" y="389"/>
                      <a:pt x="517" y="389"/>
                      <a:pt x="517" y="389"/>
                    </a:cubicBezTo>
                    <a:cubicBezTo>
                      <a:pt x="503" y="375"/>
                      <a:pt x="488" y="368"/>
                      <a:pt x="474" y="353"/>
                    </a:cubicBezTo>
                    <a:cubicBezTo>
                      <a:pt x="446" y="332"/>
                      <a:pt x="404" y="297"/>
                      <a:pt x="368" y="276"/>
                    </a:cubicBezTo>
                    <a:cubicBezTo>
                      <a:pt x="368" y="269"/>
                      <a:pt x="368" y="269"/>
                      <a:pt x="361" y="269"/>
                    </a:cubicBezTo>
                    <a:cubicBezTo>
                      <a:pt x="347" y="261"/>
                      <a:pt x="347" y="261"/>
                      <a:pt x="347" y="261"/>
                    </a:cubicBezTo>
                    <a:cubicBezTo>
                      <a:pt x="333" y="247"/>
                      <a:pt x="333" y="247"/>
                      <a:pt x="333" y="247"/>
                    </a:cubicBezTo>
                    <a:cubicBezTo>
                      <a:pt x="333" y="247"/>
                      <a:pt x="333" y="247"/>
                      <a:pt x="333" y="247"/>
                    </a:cubicBezTo>
                    <a:cubicBezTo>
                      <a:pt x="333" y="247"/>
                      <a:pt x="333" y="240"/>
                      <a:pt x="333" y="240"/>
                    </a:cubicBezTo>
                    <a:cubicBezTo>
                      <a:pt x="333" y="240"/>
                      <a:pt x="333" y="247"/>
                      <a:pt x="333" y="247"/>
                    </a:cubicBezTo>
                    <a:cubicBezTo>
                      <a:pt x="333" y="240"/>
                      <a:pt x="333" y="240"/>
                      <a:pt x="333" y="240"/>
                    </a:cubicBezTo>
                    <a:cubicBezTo>
                      <a:pt x="333" y="247"/>
                      <a:pt x="333" y="247"/>
                      <a:pt x="333" y="247"/>
                    </a:cubicBezTo>
                    <a:cubicBezTo>
                      <a:pt x="333" y="247"/>
                      <a:pt x="340" y="247"/>
                      <a:pt x="340" y="247"/>
                    </a:cubicBezTo>
                    <a:cubicBezTo>
                      <a:pt x="340" y="247"/>
                      <a:pt x="340" y="247"/>
                      <a:pt x="347" y="254"/>
                    </a:cubicBezTo>
                    <a:cubicBezTo>
                      <a:pt x="347" y="254"/>
                      <a:pt x="347" y="254"/>
                      <a:pt x="347" y="254"/>
                    </a:cubicBezTo>
                    <a:cubicBezTo>
                      <a:pt x="347" y="254"/>
                      <a:pt x="347" y="254"/>
                      <a:pt x="347" y="254"/>
                    </a:cubicBezTo>
                    <a:cubicBezTo>
                      <a:pt x="347" y="254"/>
                      <a:pt x="354" y="254"/>
                      <a:pt x="354" y="261"/>
                    </a:cubicBezTo>
                    <a:cubicBezTo>
                      <a:pt x="361" y="261"/>
                      <a:pt x="361" y="261"/>
                      <a:pt x="361" y="261"/>
                    </a:cubicBezTo>
                    <a:cubicBezTo>
                      <a:pt x="488" y="353"/>
                      <a:pt x="488" y="353"/>
                      <a:pt x="488" y="353"/>
                    </a:cubicBezTo>
                    <a:cubicBezTo>
                      <a:pt x="524" y="375"/>
                      <a:pt x="524" y="375"/>
                      <a:pt x="524" y="375"/>
                    </a:cubicBezTo>
                    <a:cubicBezTo>
                      <a:pt x="510" y="360"/>
                      <a:pt x="495" y="353"/>
                      <a:pt x="481" y="339"/>
                    </a:cubicBezTo>
                    <a:cubicBezTo>
                      <a:pt x="411" y="290"/>
                      <a:pt x="347" y="233"/>
                      <a:pt x="276" y="184"/>
                    </a:cubicBezTo>
                    <a:cubicBezTo>
                      <a:pt x="198" y="120"/>
                      <a:pt x="114" y="63"/>
                      <a:pt x="22" y="14"/>
                    </a:cubicBezTo>
                    <a:moveTo>
                      <a:pt x="3656" y="1400"/>
                    </a:moveTo>
                    <a:cubicBezTo>
                      <a:pt x="3501" y="1308"/>
                      <a:pt x="3218" y="1202"/>
                      <a:pt x="2737" y="1096"/>
                    </a:cubicBezTo>
                    <a:cubicBezTo>
                      <a:pt x="2228" y="990"/>
                      <a:pt x="1726" y="976"/>
                      <a:pt x="1217" y="792"/>
                    </a:cubicBezTo>
                    <a:cubicBezTo>
                      <a:pt x="1224" y="792"/>
                      <a:pt x="1224" y="792"/>
                      <a:pt x="1224" y="799"/>
                    </a:cubicBezTo>
                    <a:cubicBezTo>
                      <a:pt x="1372" y="877"/>
                      <a:pt x="1372" y="877"/>
                      <a:pt x="1372" y="877"/>
                    </a:cubicBezTo>
                    <a:cubicBezTo>
                      <a:pt x="1379" y="877"/>
                      <a:pt x="1393" y="884"/>
                      <a:pt x="1401" y="884"/>
                    </a:cubicBezTo>
                    <a:cubicBezTo>
                      <a:pt x="1811" y="1011"/>
                      <a:pt x="2214" y="1082"/>
                      <a:pt x="2617" y="1202"/>
                    </a:cubicBezTo>
                    <a:cubicBezTo>
                      <a:pt x="2886" y="1280"/>
                      <a:pt x="3041" y="1343"/>
                      <a:pt x="3126" y="1393"/>
                    </a:cubicBezTo>
                    <a:cubicBezTo>
                      <a:pt x="3232" y="1457"/>
                      <a:pt x="3232" y="1492"/>
                      <a:pt x="3232" y="1499"/>
                    </a:cubicBezTo>
                    <a:cubicBezTo>
                      <a:pt x="3218" y="1605"/>
                      <a:pt x="2574" y="1499"/>
                      <a:pt x="1570" y="983"/>
                    </a:cubicBezTo>
                    <a:cubicBezTo>
                      <a:pt x="1507" y="962"/>
                      <a:pt x="1507" y="962"/>
                      <a:pt x="1507" y="962"/>
                    </a:cubicBezTo>
                    <a:cubicBezTo>
                      <a:pt x="1485" y="954"/>
                      <a:pt x="1485" y="954"/>
                      <a:pt x="1485" y="954"/>
                    </a:cubicBezTo>
                    <a:cubicBezTo>
                      <a:pt x="1485" y="954"/>
                      <a:pt x="1485" y="954"/>
                      <a:pt x="1485" y="954"/>
                    </a:cubicBezTo>
                    <a:cubicBezTo>
                      <a:pt x="1478" y="947"/>
                      <a:pt x="1478" y="947"/>
                      <a:pt x="1478" y="947"/>
                    </a:cubicBezTo>
                    <a:cubicBezTo>
                      <a:pt x="1386" y="912"/>
                      <a:pt x="1386" y="912"/>
                      <a:pt x="1386" y="912"/>
                    </a:cubicBezTo>
                    <a:cubicBezTo>
                      <a:pt x="1351" y="891"/>
                      <a:pt x="1351" y="891"/>
                      <a:pt x="1351" y="891"/>
                    </a:cubicBezTo>
                    <a:cubicBezTo>
                      <a:pt x="1337" y="891"/>
                      <a:pt x="1323" y="884"/>
                      <a:pt x="1309" y="877"/>
                    </a:cubicBezTo>
                    <a:cubicBezTo>
                      <a:pt x="1294" y="870"/>
                      <a:pt x="1294" y="870"/>
                      <a:pt x="1294" y="870"/>
                    </a:cubicBezTo>
                    <a:cubicBezTo>
                      <a:pt x="1287" y="870"/>
                      <a:pt x="1287" y="870"/>
                      <a:pt x="1287" y="870"/>
                    </a:cubicBezTo>
                    <a:cubicBezTo>
                      <a:pt x="1273" y="863"/>
                      <a:pt x="1259" y="855"/>
                      <a:pt x="1245" y="848"/>
                    </a:cubicBezTo>
                    <a:cubicBezTo>
                      <a:pt x="1238" y="841"/>
                      <a:pt x="1224" y="834"/>
                      <a:pt x="1210" y="827"/>
                    </a:cubicBezTo>
                    <a:cubicBezTo>
                      <a:pt x="1210" y="827"/>
                      <a:pt x="1210" y="827"/>
                      <a:pt x="1210" y="827"/>
                    </a:cubicBezTo>
                    <a:cubicBezTo>
                      <a:pt x="1210" y="827"/>
                      <a:pt x="1210" y="827"/>
                      <a:pt x="1210" y="827"/>
                    </a:cubicBezTo>
                    <a:cubicBezTo>
                      <a:pt x="1167" y="813"/>
                      <a:pt x="1132" y="792"/>
                      <a:pt x="1089" y="771"/>
                    </a:cubicBezTo>
                    <a:cubicBezTo>
                      <a:pt x="2299" y="1449"/>
                      <a:pt x="3875" y="2008"/>
                      <a:pt x="3875" y="1619"/>
                    </a:cubicBezTo>
                    <a:cubicBezTo>
                      <a:pt x="3875" y="1612"/>
                      <a:pt x="3868" y="1520"/>
                      <a:pt x="3656" y="1400"/>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5" name="Freeform 246"/>
              <p:cNvSpPr>
                <a:spLocks noChangeAspect="1" noEditPoints="1"/>
              </p:cNvSpPr>
              <p:nvPr/>
            </p:nvSpPr>
            <p:spPr bwMode="auto">
              <a:xfrm>
                <a:off x="2569" y="1721"/>
                <a:ext cx="491" cy="373"/>
              </a:xfrm>
              <a:custGeom>
                <a:avLst/>
                <a:gdLst>
                  <a:gd name="T0" fmla="*/ 0 w 4092"/>
                  <a:gd name="T1" fmla="*/ 0 h 3109"/>
                  <a:gd name="T2" fmla="*/ 0 w 4092"/>
                  <a:gd name="T3" fmla="*/ 0 h 3109"/>
                  <a:gd name="T4" fmla="*/ 0 w 4092"/>
                  <a:gd name="T5" fmla="*/ 0 h 3109"/>
                  <a:gd name="T6" fmla="*/ 0 w 4092"/>
                  <a:gd name="T7" fmla="*/ 0 h 3109"/>
                  <a:gd name="T8" fmla="*/ 0 w 4092"/>
                  <a:gd name="T9" fmla="*/ 0 h 3109"/>
                  <a:gd name="T10" fmla="*/ 0 w 4092"/>
                  <a:gd name="T11" fmla="*/ 0 h 3109"/>
                  <a:gd name="T12" fmla="*/ 0 w 4092"/>
                  <a:gd name="T13" fmla="*/ 0 h 3109"/>
                  <a:gd name="T14" fmla="*/ 0 w 4092"/>
                  <a:gd name="T15" fmla="*/ 0 h 3109"/>
                  <a:gd name="T16" fmla="*/ 0 w 4092"/>
                  <a:gd name="T17" fmla="*/ 0 h 3109"/>
                  <a:gd name="T18" fmla="*/ 0 w 4092"/>
                  <a:gd name="T19" fmla="*/ 0 h 3109"/>
                  <a:gd name="T20" fmla="*/ 0 w 4092"/>
                  <a:gd name="T21" fmla="*/ 0 h 3109"/>
                  <a:gd name="T22" fmla="*/ 0 w 4092"/>
                  <a:gd name="T23" fmla="*/ 0 h 3109"/>
                  <a:gd name="T24" fmla="*/ 0 w 4092"/>
                  <a:gd name="T25" fmla="*/ 0 h 31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92"/>
                  <a:gd name="T40" fmla="*/ 0 h 3109"/>
                  <a:gd name="T41" fmla="*/ 4092 w 4092"/>
                  <a:gd name="T42" fmla="*/ 3109 h 31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92" h="3109">
                    <a:moveTo>
                      <a:pt x="2506" y="2854"/>
                    </a:moveTo>
                    <a:cubicBezTo>
                      <a:pt x="2265" y="2713"/>
                      <a:pt x="1919" y="2346"/>
                      <a:pt x="1359" y="1618"/>
                    </a:cubicBezTo>
                    <a:cubicBezTo>
                      <a:pt x="1055" y="1223"/>
                      <a:pt x="234" y="156"/>
                      <a:pt x="1161" y="276"/>
                    </a:cubicBezTo>
                    <a:cubicBezTo>
                      <a:pt x="1338" y="297"/>
                      <a:pt x="1919" y="488"/>
                      <a:pt x="2442" y="792"/>
                    </a:cubicBezTo>
                    <a:cubicBezTo>
                      <a:pt x="3157" y="1201"/>
                      <a:pt x="3787" y="1837"/>
                      <a:pt x="3193" y="2572"/>
                    </a:cubicBezTo>
                    <a:cubicBezTo>
                      <a:pt x="2973" y="2847"/>
                      <a:pt x="2818" y="3038"/>
                      <a:pt x="2506" y="2854"/>
                    </a:cubicBezTo>
                    <a:moveTo>
                      <a:pt x="2641" y="714"/>
                    </a:moveTo>
                    <a:cubicBezTo>
                      <a:pt x="1904" y="290"/>
                      <a:pt x="1048" y="0"/>
                      <a:pt x="751" y="0"/>
                    </a:cubicBezTo>
                    <a:cubicBezTo>
                      <a:pt x="0" y="8"/>
                      <a:pt x="361" y="594"/>
                      <a:pt x="1274" y="1668"/>
                    </a:cubicBezTo>
                    <a:cubicBezTo>
                      <a:pt x="2060" y="2593"/>
                      <a:pt x="2386" y="2862"/>
                      <a:pt x="2541" y="2953"/>
                    </a:cubicBezTo>
                    <a:cubicBezTo>
                      <a:pt x="2598" y="2982"/>
                      <a:pt x="2634" y="2996"/>
                      <a:pt x="2655" y="3003"/>
                    </a:cubicBezTo>
                    <a:cubicBezTo>
                      <a:pt x="3058" y="3109"/>
                      <a:pt x="3660" y="2452"/>
                      <a:pt x="3738" y="2332"/>
                    </a:cubicBezTo>
                    <a:cubicBezTo>
                      <a:pt x="4092" y="1788"/>
                      <a:pt x="3433" y="1173"/>
                      <a:pt x="2641" y="714"/>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6" name="Freeform 247"/>
              <p:cNvSpPr>
                <a:spLocks noChangeAspect="1" noEditPoints="1"/>
              </p:cNvSpPr>
              <p:nvPr/>
            </p:nvSpPr>
            <p:spPr bwMode="auto">
              <a:xfrm>
                <a:off x="2598" y="1739"/>
                <a:ext cx="426" cy="347"/>
              </a:xfrm>
              <a:custGeom>
                <a:avLst/>
                <a:gdLst>
                  <a:gd name="T0" fmla="*/ 0 w 3550"/>
                  <a:gd name="T1" fmla="*/ 0 h 2892"/>
                  <a:gd name="T2" fmla="*/ 0 w 3550"/>
                  <a:gd name="T3" fmla="*/ 0 h 2892"/>
                  <a:gd name="T4" fmla="*/ 0 w 3550"/>
                  <a:gd name="T5" fmla="*/ 0 h 2892"/>
                  <a:gd name="T6" fmla="*/ 0 w 3550"/>
                  <a:gd name="T7" fmla="*/ 0 h 2892"/>
                  <a:gd name="T8" fmla="*/ 0 w 3550"/>
                  <a:gd name="T9" fmla="*/ 0 h 2892"/>
                  <a:gd name="T10" fmla="*/ 0 w 3550"/>
                  <a:gd name="T11" fmla="*/ 0 h 2892"/>
                  <a:gd name="T12" fmla="*/ 0 w 3550"/>
                  <a:gd name="T13" fmla="*/ 0 h 2892"/>
                  <a:gd name="T14" fmla="*/ 0 w 3550"/>
                  <a:gd name="T15" fmla="*/ 0 h 2892"/>
                  <a:gd name="T16" fmla="*/ 0 w 3550"/>
                  <a:gd name="T17" fmla="*/ 0 h 2892"/>
                  <a:gd name="T18" fmla="*/ 0 w 3550"/>
                  <a:gd name="T19" fmla="*/ 0 h 2892"/>
                  <a:gd name="T20" fmla="*/ 0 w 3550"/>
                  <a:gd name="T21" fmla="*/ 0 h 2892"/>
                  <a:gd name="T22" fmla="*/ 0 w 3550"/>
                  <a:gd name="T23" fmla="*/ 0 h 289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550"/>
                  <a:gd name="T37" fmla="*/ 0 h 2892"/>
                  <a:gd name="T38" fmla="*/ 3550 w 3550"/>
                  <a:gd name="T39" fmla="*/ 2892 h 289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550" h="2892">
                    <a:moveTo>
                      <a:pt x="2206" y="2545"/>
                    </a:moveTo>
                    <a:cubicBezTo>
                      <a:pt x="2008" y="2431"/>
                      <a:pt x="1718" y="2134"/>
                      <a:pt x="1273" y="1453"/>
                    </a:cubicBezTo>
                    <a:cubicBezTo>
                      <a:pt x="799" y="723"/>
                      <a:pt x="813" y="397"/>
                      <a:pt x="1315" y="497"/>
                    </a:cubicBezTo>
                    <a:cubicBezTo>
                      <a:pt x="1527" y="532"/>
                      <a:pt x="1754" y="617"/>
                      <a:pt x="1959" y="738"/>
                    </a:cubicBezTo>
                    <a:cubicBezTo>
                      <a:pt x="2623" y="1120"/>
                      <a:pt x="3140" y="1850"/>
                      <a:pt x="2602" y="2474"/>
                    </a:cubicBezTo>
                    <a:cubicBezTo>
                      <a:pt x="2539" y="2559"/>
                      <a:pt x="2432" y="2680"/>
                      <a:pt x="2206" y="2545"/>
                    </a:cubicBezTo>
                    <a:moveTo>
                      <a:pt x="2206" y="638"/>
                    </a:moveTo>
                    <a:cubicBezTo>
                      <a:pt x="1683" y="334"/>
                      <a:pt x="1103" y="142"/>
                      <a:pt x="926" y="121"/>
                    </a:cubicBezTo>
                    <a:cubicBezTo>
                      <a:pt x="0" y="0"/>
                      <a:pt x="820" y="1071"/>
                      <a:pt x="1124" y="1468"/>
                    </a:cubicBezTo>
                    <a:cubicBezTo>
                      <a:pt x="1683" y="2198"/>
                      <a:pt x="2029" y="2566"/>
                      <a:pt x="2270" y="2708"/>
                    </a:cubicBezTo>
                    <a:cubicBezTo>
                      <a:pt x="2581" y="2892"/>
                      <a:pt x="2737" y="2701"/>
                      <a:pt x="2956" y="2424"/>
                    </a:cubicBezTo>
                    <a:cubicBezTo>
                      <a:pt x="3550" y="1687"/>
                      <a:pt x="2920" y="1049"/>
                      <a:pt x="2206" y="63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7" name="Freeform 248"/>
              <p:cNvSpPr>
                <a:spLocks noChangeAspect="1" noEditPoints="1"/>
              </p:cNvSpPr>
              <p:nvPr/>
            </p:nvSpPr>
            <p:spPr bwMode="auto">
              <a:xfrm>
                <a:off x="2871" y="2095"/>
                <a:ext cx="294" cy="129"/>
              </a:xfrm>
              <a:custGeom>
                <a:avLst/>
                <a:gdLst>
                  <a:gd name="T0" fmla="*/ 0 w 2450"/>
                  <a:gd name="T1" fmla="*/ 0 h 1075"/>
                  <a:gd name="T2" fmla="*/ 0 w 2450"/>
                  <a:gd name="T3" fmla="*/ 0 h 1075"/>
                  <a:gd name="T4" fmla="*/ 0 w 2450"/>
                  <a:gd name="T5" fmla="*/ 0 h 1075"/>
                  <a:gd name="T6" fmla="*/ 0 w 2450"/>
                  <a:gd name="T7" fmla="*/ 0 h 1075"/>
                  <a:gd name="T8" fmla="*/ 0 w 2450"/>
                  <a:gd name="T9" fmla="*/ 0 h 1075"/>
                  <a:gd name="T10" fmla="*/ 0 w 2450"/>
                  <a:gd name="T11" fmla="*/ 0 h 1075"/>
                  <a:gd name="T12" fmla="*/ 0 w 2450"/>
                  <a:gd name="T13" fmla="*/ 0 h 1075"/>
                  <a:gd name="T14" fmla="*/ 0 w 2450"/>
                  <a:gd name="T15" fmla="*/ 0 h 1075"/>
                  <a:gd name="T16" fmla="*/ 0 w 2450"/>
                  <a:gd name="T17" fmla="*/ 0 h 1075"/>
                  <a:gd name="T18" fmla="*/ 0 w 2450"/>
                  <a:gd name="T19" fmla="*/ 0 h 1075"/>
                  <a:gd name="T20" fmla="*/ 0 w 2450"/>
                  <a:gd name="T21" fmla="*/ 0 h 1075"/>
                  <a:gd name="T22" fmla="*/ 0 w 2450"/>
                  <a:gd name="T23" fmla="*/ 0 h 1075"/>
                  <a:gd name="T24" fmla="*/ 0 w 2450"/>
                  <a:gd name="T25" fmla="*/ 0 h 1075"/>
                  <a:gd name="T26" fmla="*/ 0 w 2450"/>
                  <a:gd name="T27" fmla="*/ 0 h 1075"/>
                  <a:gd name="T28" fmla="*/ 0 w 2450"/>
                  <a:gd name="T29" fmla="*/ 0 h 1075"/>
                  <a:gd name="T30" fmla="*/ 0 w 2450"/>
                  <a:gd name="T31" fmla="*/ 0 h 1075"/>
                  <a:gd name="T32" fmla="*/ 0 w 2450"/>
                  <a:gd name="T33" fmla="*/ 0 h 1075"/>
                  <a:gd name="T34" fmla="*/ 0 w 2450"/>
                  <a:gd name="T35" fmla="*/ 0 h 1075"/>
                  <a:gd name="T36" fmla="*/ 0 w 2450"/>
                  <a:gd name="T37" fmla="*/ 0 h 1075"/>
                  <a:gd name="T38" fmla="*/ 0 w 2450"/>
                  <a:gd name="T39" fmla="*/ 0 h 1075"/>
                  <a:gd name="T40" fmla="*/ 0 w 2450"/>
                  <a:gd name="T41" fmla="*/ 0 h 1075"/>
                  <a:gd name="T42" fmla="*/ 0 w 2450"/>
                  <a:gd name="T43" fmla="*/ 0 h 1075"/>
                  <a:gd name="T44" fmla="*/ 0 w 2450"/>
                  <a:gd name="T45" fmla="*/ 0 h 1075"/>
                  <a:gd name="T46" fmla="*/ 0 w 2450"/>
                  <a:gd name="T47" fmla="*/ 0 h 1075"/>
                  <a:gd name="T48" fmla="*/ 0 w 2450"/>
                  <a:gd name="T49" fmla="*/ 0 h 1075"/>
                  <a:gd name="T50" fmla="*/ 0 w 2450"/>
                  <a:gd name="T51" fmla="*/ 0 h 1075"/>
                  <a:gd name="T52" fmla="*/ 0 w 2450"/>
                  <a:gd name="T53" fmla="*/ 0 h 1075"/>
                  <a:gd name="T54" fmla="*/ 0 w 2450"/>
                  <a:gd name="T55" fmla="*/ 0 h 1075"/>
                  <a:gd name="T56" fmla="*/ 0 w 2450"/>
                  <a:gd name="T57" fmla="*/ 0 h 1075"/>
                  <a:gd name="T58" fmla="*/ 0 w 2450"/>
                  <a:gd name="T59" fmla="*/ 0 h 1075"/>
                  <a:gd name="T60" fmla="*/ 0 w 2450"/>
                  <a:gd name="T61" fmla="*/ 0 h 1075"/>
                  <a:gd name="T62" fmla="*/ 0 w 2450"/>
                  <a:gd name="T63" fmla="*/ 0 h 1075"/>
                  <a:gd name="T64" fmla="*/ 0 w 2450"/>
                  <a:gd name="T65" fmla="*/ 0 h 1075"/>
                  <a:gd name="T66" fmla="*/ 0 w 2450"/>
                  <a:gd name="T67" fmla="*/ 0 h 1075"/>
                  <a:gd name="T68" fmla="*/ 0 w 2450"/>
                  <a:gd name="T69" fmla="*/ 0 h 1075"/>
                  <a:gd name="T70" fmla="*/ 0 w 2450"/>
                  <a:gd name="T71" fmla="*/ 0 h 10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50"/>
                  <a:gd name="T109" fmla="*/ 0 h 1075"/>
                  <a:gd name="T110" fmla="*/ 2450 w 2450"/>
                  <a:gd name="T111" fmla="*/ 1075 h 10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50" h="1075">
                    <a:moveTo>
                      <a:pt x="219" y="185"/>
                    </a:moveTo>
                    <a:cubicBezTo>
                      <a:pt x="219" y="185"/>
                      <a:pt x="219" y="185"/>
                      <a:pt x="219" y="185"/>
                    </a:cubicBezTo>
                    <a:cubicBezTo>
                      <a:pt x="219" y="185"/>
                      <a:pt x="219" y="185"/>
                      <a:pt x="219" y="185"/>
                    </a:cubicBezTo>
                    <a:cubicBezTo>
                      <a:pt x="219" y="185"/>
                      <a:pt x="219" y="185"/>
                      <a:pt x="219" y="185"/>
                    </a:cubicBezTo>
                    <a:moveTo>
                      <a:pt x="163" y="150"/>
                    </a:moveTo>
                    <a:cubicBezTo>
                      <a:pt x="170" y="157"/>
                      <a:pt x="170" y="157"/>
                      <a:pt x="177" y="157"/>
                    </a:cubicBezTo>
                    <a:cubicBezTo>
                      <a:pt x="170" y="157"/>
                      <a:pt x="170" y="157"/>
                      <a:pt x="170" y="157"/>
                    </a:cubicBezTo>
                    <a:cubicBezTo>
                      <a:pt x="163" y="150"/>
                      <a:pt x="163" y="150"/>
                      <a:pt x="163" y="150"/>
                    </a:cubicBezTo>
                    <a:moveTo>
                      <a:pt x="120" y="128"/>
                    </a:moveTo>
                    <a:cubicBezTo>
                      <a:pt x="149" y="143"/>
                      <a:pt x="149" y="143"/>
                      <a:pt x="149" y="143"/>
                    </a:cubicBezTo>
                    <a:cubicBezTo>
                      <a:pt x="141" y="143"/>
                      <a:pt x="141" y="143"/>
                      <a:pt x="141" y="143"/>
                    </a:cubicBezTo>
                    <a:cubicBezTo>
                      <a:pt x="141" y="143"/>
                      <a:pt x="141" y="143"/>
                      <a:pt x="141" y="143"/>
                    </a:cubicBezTo>
                    <a:cubicBezTo>
                      <a:pt x="141" y="135"/>
                      <a:pt x="134" y="135"/>
                      <a:pt x="127" y="135"/>
                    </a:cubicBezTo>
                    <a:cubicBezTo>
                      <a:pt x="120" y="128"/>
                      <a:pt x="120" y="128"/>
                      <a:pt x="120" y="128"/>
                    </a:cubicBezTo>
                    <a:moveTo>
                      <a:pt x="425" y="292"/>
                    </a:moveTo>
                    <a:cubicBezTo>
                      <a:pt x="425" y="292"/>
                      <a:pt x="425" y="292"/>
                      <a:pt x="425" y="292"/>
                    </a:cubicBezTo>
                    <a:cubicBezTo>
                      <a:pt x="425" y="292"/>
                      <a:pt x="425" y="292"/>
                      <a:pt x="425" y="292"/>
                    </a:cubicBezTo>
                    <a:cubicBezTo>
                      <a:pt x="425" y="292"/>
                      <a:pt x="425" y="292"/>
                      <a:pt x="425" y="292"/>
                    </a:cubicBezTo>
                    <a:moveTo>
                      <a:pt x="382" y="228"/>
                    </a:moveTo>
                    <a:cubicBezTo>
                      <a:pt x="304" y="185"/>
                      <a:pt x="304" y="185"/>
                      <a:pt x="304" y="185"/>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48" y="157"/>
                      <a:pt x="248" y="157"/>
                      <a:pt x="248" y="157"/>
                    </a:cubicBezTo>
                    <a:cubicBezTo>
                      <a:pt x="255" y="157"/>
                      <a:pt x="255" y="157"/>
                      <a:pt x="255" y="157"/>
                    </a:cubicBezTo>
                    <a:cubicBezTo>
                      <a:pt x="262" y="157"/>
                      <a:pt x="262" y="157"/>
                      <a:pt x="262" y="157"/>
                    </a:cubicBezTo>
                    <a:cubicBezTo>
                      <a:pt x="262" y="164"/>
                      <a:pt x="262" y="164"/>
                      <a:pt x="262" y="164"/>
                    </a:cubicBezTo>
                    <a:cubicBezTo>
                      <a:pt x="262" y="164"/>
                      <a:pt x="262" y="164"/>
                      <a:pt x="262" y="164"/>
                    </a:cubicBezTo>
                    <a:cubicBezTo>
                      <a:pt x="269" y="164"/>
                      <a:pt x="269" y="164"/>
                      <a:pt x="269" y="164"/>
                    </a:cubicBezTo>
                    <a:cubicBezTo>
                      <a:pt x="269" y="164"/>
                      <a:pt x="269" y="164"/>
                      <a:pt x="269" y="164"/>
                    </a:cubicBezTo>
                    <a:cubicBezTo>
                      <a:pt x="269" y="164"/>
                      <a:pt x="269" y="164"/>
                      <a:pt x="269" y="164"/>
                    </a:cubicBezTo>
                    <a:cubicBezTo>
                      <a:pt x="382" y="228"/>
                      <a:pt x="382" y="228"/>
                      <a:pt x="382" y="228"/>
                    </a:cubicBezTo>
                    <a:moveTo>
                      <a:pt x="0" y="0"/>
                    </a:moveTo>
                    <a:cubicBezTo>
                      <a:pt x="35" y="29"/>
                      <a:pt x="35" y="29"/>
                      <a:pt x="35" y="29"/>
                    </a:cubicBezTo>
                    <a:cubicBezTo>
                      <a:pt x="42" y="29"/>
                      <a:pt x="42" y="29"/>
                      <a:pt x="49" y="36"/>
                    </a:cubicBezTo>
                    <a:cubicBezTo>
                      <a:pt x="49" y="36"/>
                      <a:pt x="49" y="36"/>
                      <a:pt x="49" y="36"/>
                    </a:cubicBezTo>
                    <a:cubicBezTo>
                      <a:pt x="85" y="57"/>
                      <a:pt x="85" y="57"/>
                      <a:pt x="85" y="57"/>
                    </a:cubicBezTo>
                    <a:cubicBezTo>
                      <a:pt x="0" y="7"/>
                      <a:pt x="0" y="7"/>
                      <a:pt x="0" y="7"/>
                    </a:cubicBezTo>
                    <a:cubicBezTo>
                      <a:pt x="0" y="0"/>
                      <a:pt x="0" y="0"/>
                      <a:pt x="0" y="0"/>
                    </a:cubicBezTo>
                    <a:moveTo>
                      <a:pt x="2344" y="862"/>
                    </a:moveTo>
                    <a:cubicBezTo>
                      <a:pt x="2259" y="812"/>
                      <a:pt x="2103" y="748"/>
                      <a:pt x="1834" y="669"/>
                    </a:cubicBezTo>
                    <a:cubicBezTo>
                      <a:pt x="1430" y="548"/>
                      <a:pt x="1027" y="477"/>
                      <a:pt x="616" y="349"/>
                    </a:cubicBezTo>
                    <a:cubicBezTo>
                      <a:pt x="609" y="349"/>
                      <a:pt x="595" y="342"/>
                      <a:pt x="588" y="342"/>
                    </a:cubicBezTo>
                    <a:cubicBezTo>
                      <a:pt x="588" y="342"/>
                      <a:pt x="588" y="342"/>
                      <a:pt x="588" y="342"/>
                    </a:cubicBezTo>
                    <a:cubicBezTo>
                      <a:pt x="595" y="342"/>
                      <a:pt x="595" y="342"/>
                      <a:pt x="595" y="342"/>
                    </a:cubicBezTo>
                    <a:cubicBezTo>
                      <a:pt x="602" y="349"/>
                      <a:pt x="602" y="349"/>
                      <a:pt x="602" y="349"/>
                    </a:cubicBezTo>
                    <a:cubicBezTo>
                      <a:pt x="736" y="413"/>
                      <a:pt x="736" y="413"/>
                      <a:pt x="736" y="413"/>
                    </a:cubicBezTo>
                    <a:cubicBezTo>
                      <a:pt x="736" y="420"/>
                      <a:pt x="743" y="420"/>
                      <a:pt x="743" y="420"/>
                    </a:cubicBezTo>
                    <a:cubicBezTo>
                      <a:pt x="864" y="477"/>
                      <a:pt x="864" y="477"/>
                      <a:pt x="864" y="477"/>
                    </a:cubicBezTo>
                    <a:cubicBezTo>
                      <a:pt x="871" y="484"/>
                      <a:pt x="885" y="484"/>
                      <a:pt x="892" y="491"/>
                    </a:cubicBezTo>
                    <a:cubicBezTo>
                      <a:pt x="906" y="491"/>
                      <a:pt x="920" y="498"/>
                      <a:pt x="934" y="506"/>
                    </a:cubicBezTo>
                    <a:cubicBezTo>
                      <a:pt x="1204" y="598"/>
                      <a:pt x="1246" y="620"/>
                      <a:pt x="1246" y="620"/>
                    </a:cubicBezTo>
                    <a:cubicBezTo>
                      <a:pt x="1253" y="620"/>
                      <a:pt x="1253" y="620"/>
                      <a:pt x="1253" y="620"/>
                    </a:cubicBezTo>
                    <a:cubicBezTo>
                      <a:pt x="1253" y="627"/>
                      <a:pt x="1253" y="627"/>
                      <a:pt x="1253" y="627"/>
                    </a:cubicBezTo>
                    <a:cubicBezTo>
                      <a:pt x="1253" y="634"/>
                      <a:pt x="1147" y="598"/>
                      <a:pt x="927" y="506"/>
                    </a:cubicBezTo>
                    <a:cubicBezTo>
                      <a:pt x="927" y="506"/>
                      <a:pt x="927" y="506"/>
                      <a:pt x="927" y="506"/>
                    </a:cubicBezTo>
                    <a:cubicBezTo>
                      <a:pt x="927" y="506"/>
                      <a:pt x="927" y="506"/>
                      <a:pt x="927" y="506"/>
                    </a:cubicBezTo>
                    <a:cubicBezTo>
                      <a:pt x="920" y="506"/>
                      <a:pt x="920" y="506"/>
                      <a:pt x="920" y="506"/>
                    </a:cubicBezTo>
                    <a:cubicBezTo>
                      <a:pt x="920" y="506"/>
                      <a:pt x="927" y="506"/>
                      <a:pt x="927" y="506"/>
                    </a:cubicBezTo>
                    <a:cubicBezTo>
                      <a:pt x="920" y="506"/>
                      <a:pt x="920" y="506"/>
                      <a:pt x="920" y="506"/>
                    </a:cubicBezTo>
                    <a:cubicBezTo>
                      <a:pt x="920" y="506"/>
                      <a:pt x="920" y="506"/>
                      <a:pt x="920" y="506"/>
                    </a:cubicBezTo>
                    <a:cubicBezTo>
                      <a:pt x="913" y="506"/>
                      <a:pt x="913" y="506"/>
                      <a:pt x="913" y="506"/>
                    </a:cubicBezTo>
                    <a:cubicBezTo>
                      <a:pt x="913" y="506"/>
                      <a:pt x="913" y="506"/>
                      <a:pt x="913" y="506"/>
                    </a:cubicBezTo>
                    <a:cubicBezTo>
                      <a:pt x="913" y="506"/>
                      <a:pt x="913" y="506"/>
                      <a:pt x="913" y="506"/>
                    </a:cubicBezTo>
                    <a:cubicBezTo>
                      <a:pt x="913" y="506"/>
                      <a:pt x="913" y="506"/>
                      <a:pt x="913" y="506"/>
                    </a:cubicBezTo>
                    <a:cubicBezTo>
                      <a:pt x="892" y="491"/>
                      <a:pt x="871" y="484"/>
                      <a:pt x="857" y="477"/>
                    </a:cubicBezTo>
                    <a:cubicBezTo>
                      <a:pt x="786" y="449"/>
                      <a:pt x="786" y="449"/>
                      <a:pt x="786" y="449"/>
                    </a:cubicBezTo>
                    <a:cubicBezTo>
                      <a:pt x="1791" y="968"/>
                      <a:pt x="2436" y="1075"/>
                      <a:pt x="2450" y="968"/>
                    </a:cubicBezTo>
                    <a:cubicBezTo>
                      <a:pt x="2450" y="961"/>
                      <a:pt x="2450" y="926"/>
                      <a:pt x="2344" y="862"/>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8" name="Freeform 249"/>
              <p:cNvSpPr>
                <a:spLocks noChangeAspect="1" noEditPoints="1"/>
              </p:cNvSpPr>
              <p:nvPr/>
            </p:nvSpPr>
            <p:spPr bwMode="auto">
              <a:xfrm>
                <a:off x="2693" y="1787"/>
                <a:ext cx="282" cy="273"/>
              </a:xfrm>
              <a:custGeom>
                <a:avLst/>
                <a:gdLst>
                  <a:gd name="T0" fmla="*/ 0 w 2350"/>
                  <a:gd name="T1" fmla="*/ 0 h 2275"/>
                  <a:gd name="T2" fmla="*/ 0 w 2350"/>
                  <a:gd name="T3" fmla="*/ 0 h 2275"/>
                  <a:gd name="T4" fmla="*/ 0 w 2350"/>
                  <a:gd name="T5" fmla="*/ 0 h 2275"/>
                  <a:gd name="T6" fmla="*/ 0 w 2350"/>
                  <a:gd name="T7" fmla="*/ 0 h 2275"/>
                  <a:gd name="T8" fmla="*/ 0 w 2350"/>
                  <a:gd name="T9" fmla="*/ 0 h 2275"/>
                  <a:gd name="T10" fmla="*/ 0 w 2350"/>
                  <a:gd name="T11" fmla="*/ 0 h 2275"/>
                  <a:gd name="T12" fmla="*/ 0 w 2350"/>
                  <a:gd name="T13" fmla="*/ 0 h 2275"/>
                  <a:gd name="T14" fmla="*/ 0 w 2350"/>
                  <a:gd name="T15" fmla="*/ 0 h 2275"/>
                  <a:gd name="T16" fmla="*/ 0 w 2350"/>
                  <a:gd name="T17" fmla="*/ 0 h 2275"/>
                  <a:gd name="T18" fmla="*/ 0 w 2350"/>
                  <a:gd name="T19" fmla="*/ 0 h 2275"/>
                  <a:gd name="T20" fmla="*/ 0 w 2350"/>
                  <a:gd name="T21" fmla="*/ 0 h 2275"/>
                  <a:gd name="T22" fmla="*/ 0 w 2350"/>
                  <a:gd name="T23" fmla="*/ 0 h 22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50"/>
                  <a:gd name="T37" fmla="*/ 0 h 2275"/>
                  <a:gd name="T38" fmla="*/ 2350 w 2350"/>
                  <a:gd name="T39" fmla="*/ 2275 h 22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50" h="2275">
                    <a:moveTo>
                      <a:pt x="1342" y="1852"/>
                    </a:moveTo>
                    <a:cubicBezTo>
                      <a:pt x="1144" y="1739"/>
                      <a:pt x="860" y="1322"/>
                      <a:pt x="760" y="1089"/>
                    </a:cubicBezTo>
                    <a:cubicBezTo>
                      <a:pt x="554" y="601"/>
                      <a:pt x="845" y="615"/>
                      <a:pt x="1094" y="756"/>
                    </a:cubicBezTo>
                    <a:cubicBezTo>
                      <a:pt x="1115" y="764"/>
                      <a:pt x="1136" y="778"/>
                      <a:pt x="1158" y="792"/>
                    </a:cubicBezTo>
                    <a:cubicBezTo>
                      <a:pt x="1768" y="1209"/>
                      <a:pt x="1648" y="1837"/>
                      <a:pt x="1449" y="1880"/>
                    </a:cubicBezTo>
                    <a:cubicBezTo>
                      <a:pt x="1420" y="1887"/>
                      <a:pt x="1378" y="1873"/>
                      <a:pt x="1342" y="1852"/>
                    </a:cubicBezTo>
                    <a:moveTo>
                      <a:pt x="1165" y="340"/>
                    </a:moveTo>
                    <a:cubicBezTo>
                      <a:pt x="959" y="219"/>
                      <a:pt x="732" y="135"/>
                      <a:pt x="519" y="99"/>
                    </a:cubicBezTo>
                    <a:cubicBezTo>
                      <a:pt x="15" y="0"/>
                      <a:pt x="0" y="325"/>
                      <a:pt x="476" y="1053"/>
                    </a:cubicBezTo>
                    <a:cubicBezTo>
                      <a:pt x="923" y="1731"/>
                      <a:pt x="1215" y="2028"/>
                      <a:pt x="1413" y="2141"/>
                    </a:cubicBezTo>
                    <a:cubicBezTo>
                      <a:pt x="1640" y="2275"/>
                      <a:pt x="1747" y="2155"/>
                      <a:pt x="1811" y="2071"/>
                    </a:cubicBezTo>
                    <a:cubicBezTo>
                      <a:pt x="2350" y="1449"/>
                      <a:pt x="1832" y="721"/>
                      <a:pt x="1165" y="340"/>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39" name="Freeform 250"/>
              <p:cNvSpPr>
                <a:spLocks noChangeAspect="1"/>
              </p:cNvSpPr>
              <p:nvPr/>
            </p:nvSpPr>
            <p:spPr bwMode="auto">
              <a:xfrm>
                <a:off x="2760" y="1859"/>
                <a:ext cx="145" cy="155"/>
              </a:xfrm>
              <a:custGeom>
                <a:avLst/>
                <a:gdLst>
                  <a:gd name="T0" fmla="*/ 0 w 1208"/>
                  <a:gd name="T1" fmla="*/ 0 h 1292"/>
                  <a:gd name="T2" fmla="*/ 0 w 1208"/>
                  <a:gd name="T3" fmla="*/ 0 h 1292"/>
                  <a:gd name="T4" fmla="*/ 0 w 1208"/>
                  <a:gd name="T5" fmla="*/ 0 h 1292"/>
                  <a:gd name="T6" fmla="*/ 0 w 1208"/>
                  <a:gd name="T7" fmla="*/ 0 h 1292"/>
                  <a:gd name="T8" fmla="*/ 0 w 1208"/>
                  <a:gd name="T9" fmla="*/ 0 h 1292"/>
                  <a:gd name="T10" fmla="*/ 0 w 1208"/>
                  <a:gd name="T11" fmla="*/ 0 h 1292"/>
                  <a:gd name="T12" fmla="*/ 0 60000 65536"/>
                  <a:gd name="T13" fmla="*/ 0 60000 65536"/>
                  <a:gd name="T14" fmla="*/ 0 60000 65536"/>
                  <a:gd name="T15" fmla="*/ 0 60000 65536"/>
                  <a:gd name="T16" fmla="*/ 0 60000 65536"/>
                  <a:gd name="T17" fmla="*/ 0 60000 65536"/>
                  <a:gd name="T18" fmla="*/ 0 w 1208"/>
                  <a:gd name="T19" fmla="*/ 0 h 1292"/>
                  <a:gd name="T20" fmla="*/ 1208 w 1208"/>
                  <a:gd name="T21" fmla="*/ 1292 h 1292"/>
                </a:gdLst>
                <a:ahLst/>
                <a:cxnLst>
                  <a:cxn ang="T12">
                    <a:pos x="T0" y="T1"/>
                  </a:cxn>
                  <a:cxn ang="T13">
                    <a:pos x="T2" y="T3"/>
                  </a:cxn>
                  <a:cxn ang="T14">
                    <a:pos x="T4" y="T5"/>
                  </a:cxn>
                  <a:cxn ang="T15">
                    <a:pos x="T6" y="T7"/>
                  </a:cxn>
                  <a:cxn ang="T16">
                    <a:pos x="T8" y="T9"/>
                  </a:cxn>
                  <a:cxn ang="T17">
                    <a:pos x="T10" y="T11"/>
                  </a:cxn>
                </a:cxnLst>
                <a:rect l="T18" t="T19" r="T20" b="T21"/>
                <a:pathLst>
                  <a:path w="1208" h="1292">
                    <a:moveTo>
                      <a:pt x="537" y="157"/>
                    </a:moveTo>
                    <a:cubicBezTo>
                      <a:pt x="290" y="15"/>
                      <a:pt x="0" y="0"/>
                      <a:pt x="205" y="490"/>
                    </a:cubicBezTo>
                    <a:cubicBezTo>
                      <a:pt x="304" y="724"/>
                      <a:pt x="586" y="1143"/>
                      <a:pt x="784" y="1257"/>
                    </a:cubicBezTo>
                    <a:cubicBezTo>
                      <a:pt x="819" y="1278"/>
                      <a:pt x="862" y="1292"/>
                      <a:pt x="890" y="1285"/>
                    </a:cubicBezTo>
                    <a:cubicBezTo>
                      <a:pt x="1088" y="1242"/>
                      <a:pt x="1208" y="611"/>
                      <a:pt x="600" y="192"/>
                    </a:cubicBezTo>
                    <a:cubicBezTo>
                      <a:pt x="579" y="178"/>
                      <a:pt x="558" y="164"/>
                      <a:pt x="537" y="15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0" name="Freeform 251"/>
              <p:cNvSpPr>
                <a:spLocks noChangeAspect="1" noEditPoints="1"/>
              </p:cNvSpPr>
              <p:nvPr/>
            </p:nvSpPr>
            <p:spPr bwMode="auto">
              <a:xfrm>
                <a:off x="2954" y="2145"/>
                <a:ext cx="67" cy="26"/>
              </a:xfrm>
              <a:custGeom>
                <a:avLst/>
                <a:gdLst>
                  <a:gd name="T0" fmla="*/ 0 w 559"/>
                  <a:gd name="T1" fmla="*/ 0 h 216"/>
                  <a:gd name="T2" fmla="*/ 0 w 559"/>
                  <a:gd name="T3" fmla="*/ 0 h 216"/>
                  <a:gd name="T4" fmla="*/ 0 w 559"/>
                  <a:gd name="T5" fmla="*/ 0 h 216"/>
                  <a:gd name="T6" fmla="*/ 0 w 559"/>
                  <a:gd name="T7" fmla="*/ 0 h 216"/>
                  <a:gd name="T8" fmla="*/ 0 w 559"/>
                  <a:gd name="T9" fmla="*/ 0 h 216"/>
                  <a:gd name="T10" fmla="*/ 0 w 559"/>
                  <a:gd name="T11" fmla="*/ 0 h 216"/>
                  <a:gd name="T12" fmla="*/ 0 w 559"/>
                  <a:gd name="T13" fmla="*/ 0 h 216"/>
                  <a:gd name="T14" fmla="*/ 0 w 559"/>
                  <a:gd name="T15" fmla="*/ 0 h 216"/>
                  <a:gd name="T16" fmla="*/ 0 w 559"/>
                  <a:gd name="T17" fmla="*/ 0 h 216"/>
                  <a:gd name="T18" fmla="*/ 0 w 559"/>
                  <a:gd name="T19" fmla="*/ 0 h 216"/>
                  <a:gd name="T20" fmla="*/ 0 w 559"/>
                  <a:gd name="T21" fmla="*/ 0 h 216"/>
                  <a:gd name="T22" fmla="*/ 0 w 559"/>
                  <a:gd name="T23" fmla="*/ 0 h 216"/>
                  <a:gd name="T24" fmla="*/ 0 w 559"/>
                  <a:gd name="T25" fmla="*/ 0 h 216"/>
                  <a:gd name="T26" fmla="*/ 0 w 559"/>
                  <a:gd name="T27" fmla="*/ 0 h 216"/>
                  <a:gd name="T28" fmla="*/ 0 w 559"/>
                  <a:gd name="T29" fmla="*/ 0 h 216"/>
                  <a:gd name="T30" fmla="*/ 0 w 559"/>
                  <a:gd name="T31" fmla="*/ 0 h 216"/>
                  <a:gd name="T32" fmla="*/ 0 w 559"/>
                  <a:gd name="T33" fmla="*/ 0 h 216"/>
                  <a:gd name="T34" fmla="*/ 0 w 559"/>
                  <a:gd name="T35" fmla="*/ 0 h 216"/>
                  <a:gd name="T36" fmla="*/ 0 w 559"/>
                  <a:gd name="T37" fmla="*/ 0 h 216"/>
                  <a:gd name="T38" fmla="*/ 0 w 559"/>
                  <a:gd name="T39" fmla="*/ 0 h 216"/>
                  <a:gd name="T40" fmla="*/ 0 w 559"/>
                  <a:gd name="T41" fmla="*/ 0 h 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9"/>
                  <a:gd name="T64" fmla="*/ 0 h 216"/>
                  <a:gd name="T65" fmla="*/ 559 w 559"/>
                  <a:gd name="T66" fmla="*/ 216 h 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9" h="216">
                    <a:moveTo>
                      <a:pt x="8" y="7"/>
                    </a:moveTo>
                    <a:cubicBezTo>
                      <a:pt x="0" y="0"/>
                      <a:pt x="0" y="0"/>
                      <a:pt x="0" y="0"/>
                    </a:cubicBezTo>
                    <a:cubicBezTo>
                      <a:pt x="8" y="7"/>
                      <a:pt x="8" y="7"/>
                      <a:pt x="8" y="7"/>
                    </a:cubicBezTo>
                    <a:cubicBezTo>
                      <a:pt x="8" y="7"/>
                      <a:pt x="8" y="7"/>
                      <a:pt x="8" y="7"/>
                    </a:cubicBezTo>
                    <a:moveTo>
                      <a:pt x="227" y="91"/>
                    </a:moveTo>
                    <a:cubicBezTo>
                      <a:pt x="227" y="91"/>
                      <a:pt x="227" y="91"/>
                      <a:pt x="227" y="91"/>
                    </a:cubicBezTo>
                    <a:cubicBezTo>
                      <a:pt x="220" y="91"/>
                      <a:pt x="220" y="91"/>
                      <a:pt x="220" y="91"/>
                    </a:cubicBezTo>
                    <a:cubicBezTo>
                      <a:pt x="227" y="91"/>
                      <a:pt x="227" y="91"/>
                      <a:pt x="227" y="91"/>
                    </a:cubicBezTo>
                    <a:cubicBezTo>
                      <a:pt x="227" y="91"/>
                      <a:pt x="227" y="91"/>
                      <a:pt x="227" y="91"/>
                    </a:cubicBezTo>
                    <a:moveTo>
                      <a:pt x="552" y="202"/>
                    </a:moveTo>
                    <a:cubicBezTo>
                      <a:pt x="552" y="202"/>
                      <a:pt x="509" y="182"/>
                      <a:pt x="241" y="91"/>
                    </a:cubicBezTo>
                    <a:cubicBezTo>
                      <a:pt x="227" y="84"/>
                      <a:pt x="212" y="77"/>
                      <a:pt x="198" y="77"/>
                    </a:cubicBezTo>
                    <a:cubicBezTo>
                      <a:pt x="198" y="77"/>
                      <a:pt x="198" y="77"/>
                      <a:pt x="205" y="77"/>
                    </a:cubicBezTo>
                    <a:cubicBezTo>
                      <a:pt x="205" y="77"/>
                      <a:pt x="205" y="77"/>
                      <a:pt x="205" y="77"/>
                    </a:cubicBezTo>
                    <a:cubicBezTo>
                      <a:pt x="205" y="77"/>
                      <a:pt x="205" y="77"/>
                      <a:pt x="205" y="77"/>
                    </a:cubicBezTo>
                    <a:cubicBezTo>
                      <a:pt x="227" y="91"/>
                      <a:pt x="227" y="91"/>
                      <a:pt x="227" y="91"/>
                    </a:cubicBezTo>
                    <a:cubicBezTo>
                      <a:pt x="234" y="91"/>
                      <a:pt x="234" y="91"/>
                      <a:pt x="234" y="91"/>
                    </a:cubicBezTo>
                    <a:cubicBezTo>
                      <a:pt x="234" y="91"/>
                      <a:pt x="234" y="91"/>
                      <a:pt x="234" y="91"/>
                    </a:cubicBezTo>
                    <a:cubicBezTo>
                      <a:pt x="453" y="182"/>
                      <a:pt x="559" y="216"/>
                      <a:pt x="559" y="209"/>
                    </a:cubicBezTo>
                    <a:cubicBezTo>
                      <a:pt x="559" y="202"/>
                      <a:pt x="559" y="202"/>
                      <a:pt x="559" y="202"/>
                    </a:cubicBezTo>
                    <a:cubicBezTo>
                      <a:pt x="559" y="202"/>
                      <a:pt x="559" y="202"/>
                      <a:pt x="552" y="202"/>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1" name="Freeform 252"/>
              <p:cNvSpPr>
                <a:spLocks noChangeAspect="1"/>
              </p:cNvSpPr>
              <p:nvPr/>
            </p:nvSpPr>
            <p:spPr bwMode="auto">
              <a:xfrm>
                <a:off x="2984" y="2112"/>
                <a:ext cx="211" cy="8"/>
              </a:xfrm>
              <a:custGeom>
                <a:avLst/>
                <a:gdLst>
                  <a:gd name="T0" fmla="*/ 0 w 1759"/>
                  <a:gd name="T1" fmla="*/ 0 h 66"/>
                  <a:gd name="T2" fmla="*/ 0 w 1759"/>
                  <a:gd name="T3" fmla="*/ 0 h 66"/>
                  <a:gd name="T4" fmla="*/ 0 w 1759"/>
                  <a:gd name="T5" fmla="*/ 0 h 66"/>
                  <a:gd name="T6" fmla="*/ 0 w 1759"/>
                  <a:gd name="T7" fmla="*/ 0 h 66"/>
                  <a:gd name="T8" fmla="*/ 0 w 1759"/>
                  <a:gd name="T9" fmla="*/ 0 h 66"/>
                  <a:gd name="T10" fmla="*/ 0 60000 65536"/>
                  <a:gd name="T11" fmla="*/ 0 60000 65536"/>
                  <a:gd name="T12" fmla="*/ 0 60000 65536"/>
                  <a:gd name="T13" fmla="*/ 0 60000 65536"/>
                  <a:gd name="T14" fmla="*/ 0 60000 65536"/>
                  <a:gd name="T15" fmla="*/ 0 w 1759"/>
                  <a:gd name="T16" fmla="*/ 0 h 66"/>
                  <a:gd name="T17" fmla="*/ 1759 w 1759"/>
                  <a:gd name="T18" fmla="*/ 66 h 66"/>
                </a:gdLst>
                <a:ahLst/>
                <a:cxnLst>
                  <a:cxn ang="T10">
                    <a:pos x="T0" y="T1"/>
                  </a:cxn>
                  <a:cxn ang="T11">
                    <a:pos x="T2" y="T3"/>
                  </a:cxn>
                  <a:cxn ang="T12">
                    <a:pos x="T4" y="T5"/>
                  </a:cxn>
                  <a:cxn ang="T13">
                    <a:pos x="T6" y="T7"/>
                  </a:cxn>
                  <a:cxn ang="T14">
                    <a:pos x="T8" y="T9"/>
                  </a:cxn>
                </a:cxnLst>
                <a:rect l="T15" t="T16" r="T17" b="T18"/>
                <a:pathLst>
                  <a:path w="1759" h="66">
                    <a:moveTo>
                      <a:pt x="1759" y="37"/>
                    </a:moveTo>
                    <a:cubicBezTo>
                      <a:pt x="1638" y="22"/>
                      <a:pt x="1376" y="0"/>
                      <a:pt x="894" y="15"/>
                    </a:cubicBezTo>
                    <a:cubicBezTo>
                      <a:pt x="610" y="22"/>
                      <a:pt x="334" y="44"/>
                      <a:pt x="57" y="52"/>
                    </a:cubicBezTo>
                    <a:cubicBezTo>
                      <a:pt x="43" y="52"/>
                      <a:pt x="15" y="52"/>
                      <a:pt x="0" y="52"/>
                    </a:cubicBezTo>
                    <a:cubicBezTo>
                      <a:pt x="490" y="66"/>
                      <a:pt x="1135" y="22"/>
                      <a:pt x="1759" y="37"/>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2" name="Freeform 253"/>
              <p:cNvSpPr>
                <a:spLocks noChangeAspect="1"/>
              </p:cNvSpPr>
              <p:nvPr/>
            </p:nvSpPr>
            <p:spPr bwMode="auto">
              <a:xfrm>
                <a:off x="2817" y="2060"/>
                <a:ext cx="165" cy="96"/>
              </a:xfrm>
              <a:custGeom>
                <a:avLst/>
                <a:gdLst>
                  <a:gd name="T0" fmla="*/ 0 w 1375"/>
                  <a:gd name="T1" fmla="*/ 0 h 800"/>
                  <a:gd name="T2" fmla="*/ 0 w 1375"/>
                  <a:gd name="T3" fmla="*/ 0 h 800"/>
                  <a:gd name="T4" fmla="*/ 0 w 1375"/>
                  <a:gd name="T5" fmla="*/ 0 h 800"/>
                  <a:gd name="T6" fmla="*/ 0 w 1375"/>
                  <a:gd name="T7" fmla="*/ 0 h 800"/>
                  <a:gd name="T8" fmla="*/ 0 w 1375"/>
                  <a:gd name="T9" fmla="*/ 0 h 800"/>
                  <a:gd name="T10" fmla="*/ 0 w 1375"/>
                  <a:gd name="T11" fmla="*/ 0 h 800"/>
                  <a:gd name="T12" fmla="*/ 0 w 1375"/>
                  <a:gd name="T13" fmla="*/ 0 h 800"/>
                  <a:gd name="T14" fmla="*/ 0 w 1375"/>
                  <a:gd name="T15" fmla="*/ 0 h 800"/>
                  <a:gd name="T16" fmla="*/ 0 w 1375"/>
                  <a:gd name="T17" fmla="*/ 0 h 800"/>
                  <a:gd name="T18" fmla="*/ 0 w 1375"/>
                  <a:gd name="T19" fmla="*/ 0 h 800"/>
                  <a:gd name="T20" fmla="*/ 0 w 1375"/>
                  <a:gd name="T21" fmla="*/ 0 h 800"/>
                  <a:gd name="T22" fmla="*/ 0 w 1375"/>
                  <a:gd name="T23" fmla="*/ 0 h 800"/>
                  <a:gd name="T24" fmla="*/ 0 w 1375"/>
                  <a:gd name="T25" fmla="*/ 0 h 800"/>
                  <a:gd name="T26" fmla="*/ 0 w 1375"/>
                  <a:gd name="T27" fmla="*/ 0 h 800"/>
                  <a:gd name="T28" fmla="*/ 0 w 1375"/>
                  <a:gd name="T29" fmla="*/ 0 h 800"/>
                  <a:gd name="T30" fmla="*/ 0 w 1375"/>
                  <a:gd name="T31" fmla="*/ 0 h 800"/>
                  <a:gd name="T32" fmla="*/ 0 w 1375"/>
                  <a:gd name="T33" fmla="*/ 0 h 800"/>
                  <a:gd name="T34" fmla="*/ 0 w 1375"/>
                  <a:gd name="T35" fmla="*/ 0 h 800"/>
                  <a:gd name="T36" fmla="*/ 0 w 1375"/>
                  <a:gd name="T37" fmla="*/ 0 h 800"/>
                  <a:gd name="T38" fmla="*/ 0 w 1375"/>
                  <a:gd name="T39" fmla="*/ 0 h 800"/>
                  <a:gd name="T40" fmla="*/ 0 w 1375"/>
                  <a:gd name="T41" fmla="*/ 0 h 800"/>
                  <a:gd name="T42" fmla="*/ 0 w 1375"/>
                  <a:gd name="T43" fmla="*/ 0 h 800"/>
                  <a:gd name="T44" fmla="*/ 0 w 1375"/>
                  <a:gd name="T45" fmla="*/ 0 h 800"/>
                  <a:gd name="T46" fmla="*/ 0 w 1375"/>
                  <a:gd name="T47" fmla="*/ 0 h 800"/>
                  <a:gd name="T48" fmla="*/ 0 w 1375"/>
                  <a:gd name="T49" fmla="*/ 0 h 800"/>
                  <a:gd name="T50" fmla="*/ 0 w 1375"/>
                  <a:gd name="T51" fmla="*/ 0 h 800"/>
                  <a:gd name="T52" fmla="*/ 0 w 1375"/>
                  <a:gd name="T53" fmla="*/ 0 h 800"/>
                  <a:gd name="T54" fmla="*/ 0 w 1375"/>
                  <a:gd name="T55" fmla="*/ 0 h 800"/>
                  <a:gd name="T56" fmla="*/ 0 w 1375"/>
                  <a:gd name="T57" fmla="*/ 0 h 800"/>
                  <a:gd name="T58" fmla="*/ 0 w 1375"/>
                  <a:gd name="T59" fmla="*/ 0 h 800"/>
                  <a:gd name="T60" fmla="*/ 0 w 1375"/>
                  <a:gd name="T61" fmla="*/ 0 h 800"/>
                  <a:gd name="T62" fmla="*/ 0 w 1375"/>
                  <a:gd name="T63" fmla="*/ 0 h 800"/>
                  <a:gd name="T64" fmla="*/ 0 w 1375"/>
                  <a:gd name="T65" fmla="*/ 0 h 800"/>
                  <a:gd name="T66" fmla="*/ 0 w 1375"/>
                  <a:gd name="T67" fmla="*/ 0 h 800"/>
                  <a:gd name="T68" fmla="*/ 0 w 1375"/>
                  <a:gd name="T69" fmla="*/ 0 h 800"/>
                  <a:gd name="T70" fmla="*/ 0 w 1375"/>
                  <a:gd name="T71" fmla="*/ 0 h 800"/>
                  <a:gd name="T72" fmla="*/ 0 w 1375"/>
                  <a:gd name="T73" fmla="*/ 0 h 800"/>
                  <a:gd name="T74" fmla="*/ 0 w 1375"/>
                  <a:gd name="T75" fmla="*/ 0 h 800"/>
                  <a:gd name="T76" fmla="*/ 0 w 1375"/>
                  <a:gd name="T77" fmla="*/ 0 h 800"/>
                  <a:gd name="T78" fmla="*/ 0 w 1375"/>
                  <a:gd name="T79" fmla="*/ 0 h 800"/>
                  <a:gd name="T80" fmla="*/ 0 w 1375"/>
                  <a:gd name="T81" fmla="*/ 0 h 800"/>
                  <a:gd name="T82" fmla="*/ 0 w 1375"/>
                  <a:gd name="T83" fmla="*/ 0 h 800"/>
                  <a:gd name="T84" fmla="*/ 0 w 1375"/>
                  <a:gd name="T85" fmla="*/ 0 h 800"/>
                  <a:gd name="T86" fmla="*/ 0 w 1375"/>
                  <a:gd name="T87" fmla="*/ 0 h 800"/>
                  <a:gd name="T88" fmla="*/ 0 w 1375"/>
                  <a:gd name="T89" fmla="*/ 0 h 800"/>
                  <a:gd name="T90" fmla="*/ 0 w 1375"/>
                  <a:gd name="T91" fmla="*/ 0 h 800"/>
                  <a:gd name="T92" fmla="*/ 0 w 1375"/>
                  <a:gd name="T93" fmla="*/ 0 h 800"/>
                  <a:gd name="T94" fmla="*/ 0 w 1375"/>
                  <a:gd name="T95" fmla="*/ 0 h 800"/>
                  <a:gd name="T96" fmla="*/ 0 w 1375"/>
                  <a:gd name="T97" fmla="*/ 0 h 800"/>
                  <a:gd name="T98" fmla="*/ 0 w 1375"/>
                  <a:gd name="T99" fmla="*/ 0 h 800"/>
                  <a:gd name="T100" fmla="*/ 0 w 1375"/>
                  <a:gd name="T101" fmla="*/ 0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5"/>
                  <a:gd name="T154" fmla="*/ 0 h 800"/>
                  <a:gd name="T155" fmla="*/ 1375 w 1375"/>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5" h="800">
                    <a:moveTo>
                      <a:pt x="7" y="8"/>
                    </a:moveTo>
                    <a:cubicBezTo>
                      <a:pt x="7" y="8"/>
                      <a:pt x="0" y="8"/>
                      <a:pt x="0" y="8"/>
                    </a:cubicBezTo>
                    <a:cubicBezTo>
                      <a:pt x="0" y="8"/>
                      <a:pt x="0" y="8"/>
                      <a:pt x="0" y="8"/>
                    </a:cubicBezTo>
                    <a:cubicBezTo>
                      <a:pt x="0" y="8"/>
                      <a:pt x="0" y="8"/>
                      <a:pt x="0" y="8"/>
                    </a:cubicBezTo>
                    <a:cubicBezTo>
                      <a:pt x="0" y="8"/>
                      <a:pt x="0" y="0"/>
                      <a:pt x="0" y="0"/>
                    </a:cubicBezTo>
                    <a:cubicBezTo>
                      <a:pt x="0" y="0"/>
                      <a:pt x="0" y="8"/>
                      <a:pt x="0" y="8"/>
                    </a:cubicBezTo>
                    <a:cubicBezTo>
                      <a:pt x="7" y="8"/>
                      <a:pt x="14" y="15"/>
                      <a:pt x="28" y="29"/>
                    </a:cubicBezTo>
                    <a:cubicBezTo>
                      <a:pt x="35" y="29"/>
                      <a:pt x="35" y="29"/>
                      <a:pt x="35" y="36"/>
                    </a:cubicBezTo>
                    <a:cubicBezTo>
                      <a:pt x="70" y="57"/>
                      <a:pt x="113" y="93"/>
                      <a:pt x="141" y="114"/>
                    </a:cubicBezTo>
                    <a:cubicBezTo>
                      <a:pt x="155" y="128"/>
                      <a:pt x="169" y="135"/>
                      <a:pt x="183" y="149"/>
                    </a:cubicBezTo>
                    <a:cubicBezTo>
                      <a:pt x="190" y="156"/>
                      <a:pt x="197" y="163"/>
                      <a:pt x="204" y="163"/>
                    </a:cubicBezTo>
                    <a:cubicBezTo>
                      <a:pt x="218" y="177"/>
                      <a:pt x="240" y="192"/>
                      <a:pt x="254" y="199"/>
                    </a:cubicBezTo>
                    <a:cubicBezTo>
                      <a:pt x="282" y="227"/>
                      <a:pt x="324" y="255"/>
                      <a:pt x="359" y="277"/>
                    </a:cubicBezTo>
                    <a:cubicBezTo>
                      <a:pt x="359" y="284"/>
                      <a:pt x="366" y="284"/>
                      <a:pt x="366" y="291"/>
                    </a:cubicBezTo>
                    <a:cubicBezTo>
                      <a:pt x="402" y="312"/>
                      <a:pt x="444" y="340"/>
                      <a:pt x="479" y="362"/>
                    </a:cubicBezTo>
                    <a:cubicBezTo>
                      <a:pt x="522" y="390"/>
                      <a:pt x="564" y="418"/>
                      <a:pt x="606" y="446"/>
                    </a:cubicBezTo>
                    <a:cubicBezTo>
                      <a:pt x="606" y="446"/>
                      <a:pt x="606" y="446"/>
                      <a:pt x="606" y="446"/>
                    </a:cubicBezTo>
                    <a:cubicBezTo>
                      <a:pt x="606" y="446"/>
                      <a:pt x="606" y="446"/>
                      <a:pt x="606" y="446"/>
                    </a:cubicBezTo>
                    <a:cubicBezTo>
                      <a:pt x="606" y="446"/>
                      <a:pt x="606" y="446"/>
                      <a:pt x="606" y="446"/>
                    </a:cubicBezTo>
                    <a:cubicBezTo>
                      <a:pt x="613" y="446"/>
                      <a:pt x="613" y="454"/>
                      <a:pt x="620" y="454"/>
                    </a:cubicBezTo>
                    <a:cubicBezTo>
                      <a:pt x="620" y="454"/>
                      <a:pt x="620" y="454"/>
                      <a:pt x="627" y="454"/>
                    </a:cubicBezTo>
                    <a:cubicBezTo>
                      <a:pt x="627" y="454"/>
                      <a:pt x="627" y="461"/>
                      <a:pt x="627" y="461"/>
                    </a:cubicBezTo>
                    <a:cubicBezTo>
                      <a:pt x="627" y="461"/>
                      <a:pt x="627" y="461"/>
                      <a:pt x="634" y="461"/>
                    </a:cubicBezTo>
                    <a:cubicBezTo>
                      <a:pt x="634" y="461"/>
                      <a:pt x="634" y="461"/>
                      <a:pt x="634" y="461"/>
                    </a:cubicBezTo>
                    <a:cubicBezTo>
                      <a:pt x="634" y="461"/>
                      <a:pt x="634" y="461"/>
                      <a:pt x="634" y="461"/>
                    </a:cubicBezTo>
                    <a:cubicBezTo>
                      <a:pt x="649" y="468"/>
                      <a:pt x="656" y="475"/>
                      <a:pt x="663" y="475"/>
                    </a:cubicBezTo>
                    <a:cubicBezTo>
                      <a:pt x="663" y="482"/>
                      <a:pt x="663" y="482"/>
                      <a:pt x="670" y="482"/>
                    </a:cubicBezTo>
                    <a:cubicBezTo>
                      <a:pt x="670" y="482"/>
                      <a:pt x="670" y="482"/>
                      <a:pt x="670" y="482"/>
                    </a:cubicBezTo>
                    <a:cubicBezTo>
                      <a:pt x="677" y="482"/>
                      <a:pt x="677" y="489"/>
                      <a:pt x="677" y="489"/>
                    </a:cubicBezTo>
                    <a:cubicBezTo>
                      <a:pt x="684" y="489"/>
                      <a:pt x="691" y="496"/>
                      <a:pt x="698" y="496"/>
                    </a:cubicBezTo>
                    <a:cubicBezTo>
                      <a:pt x="712" y="510"/>
                      <a:pt x="733" y="517"/>
                      <a:pt x="754" y="531"/>
                    </a:cubicBezTo>
                    <a:cubicBezTo>
                      <a:pt x="797" y="553"/>
                      <a:pt x="832" y="574"/>
                      <a:pt x="874" y="588"/>
                    </a:cubicBezTo>
                    <a:cubicBezTo>
                      <a:pt x="874" y="588"/>
                      <a:pt x="874" y="588"/>
                      <a:pt x="874" y="588"/>
                    </a:cubicBezTo>
                    <a:cubicBezTo>
                      <a:pt x="874" y="588"/>
                      <a:pt x="874" y="588"/>
                      <a:pt x="874" y="588"/>
                    </a:cubicBezTo>
                    <a:cubicBezTo>
                      <a:pt x="888" y="595"/>
                      <a:pt x="902" y="602"/>
                      <a:pt x="909" y="609"/>
                    </a:cubicBezTo>
                    <a:cubicBezTo>
                      <a:pt x="924" y="616"/>
                      <a:pt x="938" y="623"/>
                      <a:pt x="952" y="631"/>
                    </a:cubicBezTo>
                    <a:cubicBezTo>
                      <a:pt x="959" y="631"/>
                      <a:pt x="966" y="631"/>
                      <a:pt x="973" y="638"/>
                    </a:cubicBezTo>
                    <a:cubicBezTo>
                      <a:pt x="987" y="645"/>
                      <a:pt x="1001" y="652"/>
                      <a:pt x="1015" y="652"/>
                    </a:cubicBezTo>
                    <a:cubicBezTo>
                      <a:pt x="1107" y="694"/>
                      <a:pt x="1206" y="737"/>
                      <a:pt x="1304" y="772"/>
                    </a:cubicBezTo>
                    <a:cubicBezTo>
                      <a:pt x="1318" y="779"/>
                      <a:pt x="1340" y="786"/>
                      <a:pt x="1361" y="800"/>
                    </a:cubicBezTo>
                    <a:cubicBezTo>
                      <a:pt x="1361" y="800"/>
                      <a:pt x="1361" y="800"/>
                      <a:pt x="1361" y="800"/>
                    </a:cubicBezTo>
                    <a:cubicBezTo>
                      <a:pt x="1361" y="800"/>
                      <a:pt x="1368" y="800"/>
                      <a:pt x="1368" y="800"/>
                    </a:cubicBezTo>
                    <a:cubicBezTo>
                      <a:pt x="1368" y="800"/>
                      <a:pt x="1368" y="800"/>
                      <a:pt x="1368" y="800"/>
                    </a:cubicBezTo>
                    <a:cubicBezTo>
                      <a:pt x="1368" y="800"/>
                      <a:pt x="1368" y="800"/>
                      <a:pt x="1375" y="800"/>
                    </a:cubicBezTo>
                    <a:cubicBezTo>
                      <a:pt x="1375" y="800"/>
                      <a:pt x="1368" y="800"/>
                      <a:pt x="1368" y="800"/>
                    </a:cubicBezTo>
                    <a:cubicBezTo>
                      <a:pt x="1361" y="793"/>
                      <a:pt x="1354" y="793"/>
                      <a:pt x="1347" y="786"/>
                    </a:cubicBezTo>
                    <a:cubicBezTo>
                      <a:pt x="1347" y="786"/>
                      <a:pt x="1347" y="786"/>
                      <a:pt x="1347" y="786"/>
                    </a:cubicBezTo>
                    <a:cubicBezTo>
                      <a:pt x="1340" y="786"/>
                      <a:pt x="1340" y="786"/>
                      <a:pt x="1340" y="786"/>
                    </a:cubicBezTo>
                    <a:cubicBezTo>
                      <a:pt x="1332" y="779"/>
                      <a:pt x="1318" y="779"/>
                      <a:pt x="1311" y="772"/>
                    </a:cubicBezTo>
                    <a:cubicBezTo>
                      <a:pt x="1269" y="751"/>
                      <a:pt x="1227" y="730"/>
                      <a:pt x="1191" y="716"/>
                    </a:cubicBezTo>
                    <a:cubicBezTo>
                      <a:pt x="1191" y="716"/>
                      <a:pt x="1184" y="716"/>
                      <a:pt x="1184" y="708"/>
                    </a:cubicBezTo>
                    <a:cubicBezTo>
                      <a:pt x="1128" y="680"/>
                      <a:pt x="1079" y="659"/>
                      <a:pt x="1050" y="645"/>
                    </a:cubicBezTo>
                    <a:cubicBezTo>
                      <a:pt x="1043" y="638"/>
                      <a:pt x="1043" y="638"/>
                      <a:pt x="1043" y="638"/>
                    </a:cubicBezTo>
                    <a:cubicBezTo>
                      <a:pt x="994" y="616"/>
                      <a:pt x="945" y="588"/>
                      <a:pt x="888" y="560"/>
                    </a:cubicBezTo>
                    <a:cubicBezTo>
                      <a:pt x="888" y="553"/>
                      <a:pt x="888" y="553"/>
                      <a:pt x="881" y="553"/>
                    </a:cubicBezTo>
                    <a:cubicBezTo>
                      <a:pt x="867" y="546"/>
                      <a:pt x="853" y="539"/>
                      <a:pt x="832" y="524"/>
                    </a:cubicBezTo>
                    <a:cubicBezTo>
                      <a:pt x="797" y="503"/>
                      <a:pt x="754" y="482"/>
                      <a:pt x="719" y="468"/>
                    </a:cubicBezTo>
                    <a:cubicBezTo>
                      <a:pt x="719" y="468"/>
                      <a:pt x="719" y="468"/>
                      <a:pt x="719" y="468"/>
                    </a:cubicBezTo>
                    <a:cubicBezTo>
                      <a:pt x="719" y="461"/>
                      <a:pt x="719" y="461"/>
                      <a:pt x="719" y="461"/>
                    </a:cubicBezTo>
                    <a:cubicBezTo>
                      <a:pt x="719" y="461"/>
                      <a:pt x="712" y="461"/>
                      <a:pt x="712" y="461"/>
                    </a:cubicBezTo>
                    <a:cubicBezTo>
                      <a:pt x="712" y="461"/>
                      <a:pt x="712" y="461"/>
                      <a:pt x="712" y="461"/>
                    </a:cubicBezTo>
                    <a:cubicBezTo>
                      <a:pt x="712" y="461"/>
                      <a:pt x="712" y="461"/>
                      <a:pt x="712" y="454"/>
                    </a:cubicBezTo>
                    <a:cubicBezTo>
                      <a:pt x="705" y="454"/>
                      <a:pt x="705" y="454"/>
                      <a:pt x="705" y="454"/>
                    </a:cubicBezTo>
                    <a:cubicBezTo>
                      <a:pt x="705" y="454"/>
                      <a:pt x="705" y="454"/>
                      <a:pt x="698" y="454"/>
                    </a:cubicBezTo>
                    <a:cubicBezTo>
                      <a:pt x="691" y="446"/>
                      <a:pt x="684" y="446"/>
                      <a:pt x="677" y="439"/>
                    </a:cubicBezTo>
                    <a:cubicBezTo>
                      <a:pt x="677" y="439"/>
                      <a:pt x="677" y="439"/>
                      <a:pt x="677" y="439"/>
                    </a:cubicBezTo>
                    <a:cubicBezTo>
                      <a:pt x="677" y="439"/>
                      <a:pt x="677" y="439"/>
                      <a:pt x="677" y="439"/>
                    </a:cubicBezTo>
                    <a:cubicBezTo>
                      <a:pt x="677" y="439"/>
                      <a:pt x="677" y="439"/>
                      <a:pt x="670" y="432"/>
                    </a:cubicBezTo>
                    <a:cubicBezTo>
                      <a:pt x="670" y="432"/>
                      <a:pt x="670" y="432"/>
                      <a:pt x="670" y="432"/>
                    </a:cubicBezTo>
                    <a:cubicBezTo>
                      <a:pt x="670" y="432"/>
                      <a:pt x="670" y="432"/>
                      <a:pt x="670" y="432"/>
                    </a:cubicBezTo>
                    <a:cubicBezTo>
                      <a:pt x="670" y="432"/>
                      <a:pt x="663" y="432"/>
                      <a:pt x="663" y="432"/>
                    </a:cubicBezTo>
                    <a:cubicBezTo>
                      <a:pt x="663" y="432"/>
                      <a:pt x="663" y="432"/>
                      <a:pt x="663" y="432"/>
                    </a:cubicBezTo>
                    <a:cubicBezTo>
                      <a:pt x="663" y="432"/>
                      <a:pt x="663" y="432"/>
                      <a:pt x="663" y="425"/>
                    </a:cubicBezTo>
                    <a:cubicBezTo>
                      <a:pt x="663" y="425"/>
                      <a:pt x="656" y="425"/>
                      <a:pt x="656" y="425"/>
                    </a:cubicBezTo>
                    <a:cubicBezTo>
                      <a:pt x="656" y="425"/>
                      <a:pt x="656" y="425"/>
                      <a:pt x="656" y="425"/>
                    </a:cubicBezTo>
                    <a:cubicBezTo>
                      <a:pt x="656" y="425"/>
                      <a:pt x="656" y="425"/>
                      <a:pt x="649" y="425"/>
                    </a:cubicBezTo>
                    <a:cubicBezTo>
                      <a:pt x="649" y="425"/>
                      <a:pt x="649" y="425"/>
                      <a:pt x="649" y="425"/>
                    </a:cubicBezTo>
                    <a:cubicBezTo>
                      <a:pt x="649" y="418"/>
                      <a:pt x="649" y="418"/>
                      <a:pt x="649" y="418"/>
                    </a:cubicBezTo>
                    <a:cubicBezTo>
                      <a:pt x="641" y="418"/>
                      <a:pt x="641" y="418"/>
                      <a:pt x="641" y="418"/>
                    </a:cubicBezTo>
                    <a:cubicBezTo>
                      <a:pt x="641" y="418"/>
                      <a:pt x="641" y="418"/>
                      <a:pt x="641" y="418"/>
                    </a:cubicBezTo>
                    <a:cubicBezTo>
                      <a:pt x="641" y="418"/>
                      <a:pt x="634" y="418"/>
                      <a:pt x="634" y="411"/>
                    </a:cubicBezTo>
                    <a:cubicBezTo>
                      <a:pt x="634" y="411"/>
                      <a:pt x="634" y="411"/>
                      <a:pt x="634" y="411"/>
                    </a:cubicBezTo>
                    <a:cubicBezTo>
                      <a:pt x="634" y="411"/>
                      <a:pt x="627" y="411"/>
                      <a:pt x="627" y="411"/>
                    </a:cubicBezTo>
                    <a:cubicBezTo>
                      <a:pt x="627" y="411"/>
                      <a:pt x="620" y="404"/>
                      <a:pt x="613" y="404"/>
                    </a:cubicBezTo>
                    <a:cubicBezTo>
                      <a:pt x="613" y="404"/>
                      <a:pt x="613" y="404"/>
                      <a:pt x="613" y="404"/>
                    </a:cubicBezTo>
                    <a:cubicBezTo>
                      <a:pt x="613" y="404"/>
                      <a:pt x="613" y="404"/>
                      <a:pt x="613" y="404"/>
                    </a:cubicBezTo>
                    <a:cubicBezTo>
                      <a:pt x="613" y="404"/>
                      <a:pt x="613" y="404"/>
                      <a:pt x="613" y="404"/>
                    </a:cubicBezTo>
                    <a:cubicBezTo>
                      <a:pt x="613" y="404"/>
                      <a:pt x="613" y="404"/>
                      <a:pt x="613" y="404"/>
                    </a:cubicBezTo>
                    <a:cubicBezTo>
                      <a:pt x="592" y="390"/>
                      <a:pt x="564" y="369"/>
                      <a:pt x="529" y="347"/>
                    </a:cubicBezTo>
                    <a:cubicBezTo>
                      <a:pt x="522" y="340"/>
                      <a:pt x="507" y="340"/>
                      <a:pt x="493" y="333"/>
                    </a:cubicBezTo>
                    <a:cubicBezTo>
                      <a:pt x="493" y="333"/>
                      <a:pt x="493" y="333"/>
                      <a:pt x="493" y="333"/>
                    </a:cubicBezTo>
                    <a:cubicBezTo>
                      <a:pt x="493" y="326"/>
                      <a:pt x="493" y="326"/>
                      <a:pt x="493" y="326"/>
                    </a:cubicBezTo>
                    <a:cubicBezTo>
                      <a:pt x="458" y="305"/>
                      <a:pt x="423" y="284"/>
                      <a:pt x="388" y="262"/>
                    </a:cubicBezTo>
                    <a:cubicBezTo>
                      <a:pt x="374" y="255"/>
                      <a:pt x="359" y="241"/>
                      <a:pt x="345" y="234"/>
                    </a:cubicBezTo>
                    <a:cubicBezTo>
                      <a:pt x="338" y="227"/>
                      <a:pt x="331" y="227"/>
                      <a:pt x="324" y="220"/>
                    </a:cubicBezTo>
                    <a:cubicBezTo>
                      <a:pt x="317" y="220"/>
                      <a:pt x="310" y="213"/>
                      <a:pt x="303" y="206"/>
                    </a:cubicBezTo>
                    <a:cubicBezTo>
                      <a:pt x="282" y="192"/>
                      <a:pt x="247" y="170"/>
                      <a:pt x="211" y="149"/>
                    </a:cubicBezTo>
                    <a:cubicBezTo>
                      <a:pt x="134" y="100"/>
                      <a:pt x="77" y="57"/>
                      <a:pt x="42" y="36"/>
                    </a:cubicBezTo>
                    <a:cubicBezTo>
                      <a:pt x="35" y="29"/>
                      <a:pt x="28" y="22"/>
                      <a:pt x="21" y="22"/>
                    </a:cubicBezTo>
                    <a:cubicBezTo>
                      <a:pt x="21" y="15"/>
                      <a:pt x="14" y="15"/>
                      <a:pt x="14" y="15"/>
                    </a:cubicBezTo>
                    <a:cubicBezTo>
                      <a:pt x="14" y="15"/>
                      <a:pt x="14" y="15"/>
                      <a:pt x="14" y="15"/>
                    </a:cubicBezTo>
                    <a:cubicBezTo>
                      <a:pt x="7" y="8"/>
                      <a:pt x="7" y="8"/>
                      <a:pt x="7" y="8"/>
                    </a:cubicBezTo>
                  </a:path>
                </a:pathLst>
              </a:custGeom>
              <a:solidFill>
                <a:srgbClr val="8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3" name="Freeform 254"/>
              <p:cNvSpPr>
                <a:spLocks noChangeAspect="1" noEditPoints="1"/>
              </p:cNvSpPr>
              <p:nvPr/>
            </p:nvSpPr>
            <p:spPr bwMode="auto">
              <a:xfrm>
                <a:off x="2273" y="1610"/>
                <a:ext cx="1243" cy="1068"/>
              </a:xfrm>
              <a:custGeom>
                <a:avLst/>
                <a:gdLst>
                  <a:gd name="T0" fmla="*/ 0 w 10367"/>
                  <a:gd name="T1" fmla="*/ 0 h 8900"/>
                  <a:gd name="T2" fmla="*/ 0 w 10367"/>
                  <a:gd name="T3" fmla="*/ 0 h 8900"/>
                  <a:gd name="T4" fmla="*/ 0 w 10367"/>
                  <a:gd name="T5" fmla="*/ 0 h 8900"/>
                  <a:gd name="T6" fmla="*/ 0 w 10367"/>
                  <a:gd name="T7" fmla="*/ 0 h 8900"/>
                  <a:gd name="T8" fmla="*/ 0 w 10367"/>
                  <a:gd name="T9" fmla="*/ 0 h 8900"/>
                  <a:gd name="T10" fmla="*/ 0 w 10367"/>
                  <a:gd name="T11" fmla="*/ 0 h 8900"/>
                  <a:gd name="T12" fmla="*/ 0 w 10367"/>
                  <a:gd name="T13" fmla="*/ 0 h 8900"/>
                  <a:gd name="T14" fmla="*/ 0 w 10367"/>
                  <a:gd name="T15" fmla="*/ 0 h 8900"/>
                  <a:gd name="T16" fmla="*/ 0 w 10367"/>
                  <a:gd name="T17" fmla="*/ 0 h 8900"/>
                  <a:gd name="T18" fmla="*/ 0 w 10367"/>
                  <a:gd name="T19" fmla="*/ 0 h 8900"/>
                  <a:gd name="T20" fmla="*/ 0 w 10367"/>
                  <a:gd name="T21" fmla="*/ 0 h 8900"/>
                  <a:gd name="T22" fmla="*/ 0 w 10367"/>
                  <a:gd name="T23" fmla="*/ 0 h 8900"/>
                  <a:gd name="T24" fmla="*/ 0 w 10367"/>
                  <a:gd name="T25" fmla="*/ 0 h 8900"/>
                  <a:gd name="T26" fmla="*/ 0 w 10367"/>
                  <a:gd name="T27" fmla="*/ 0 h 8900"/>
                  <a:gd name="T28" fmla="*/ 0 w 10367"/>
                  <a:gd name="T29" fmla="*/ 0 h 8900"/>
                  <a:gd name="T30" fmla="*/ 0 w 10367"/>
                  <a:gd name="T31" fmla="*/ 0 h 8900"/>
                  <a:gd name="T32" fmla="*/ 0 w 10367"/>
                  <a:gd name="T33" fmla="*/ 0 h 8900"/>
                  <a:gd name="T34" fmla="*/ 0 w 10367"/>
                  <a:gd name="T35" fmla="*/ 0 h 8900"/>
                  <a:gd name="T36" fmla="*/ 0 w 10367"/>
                  <a:gd name="T37" fmla="*/ 0 h 8900"/>
                  <a:gd name="T38" fmla="*/ 0 w 10367"/>
                  <a:gd name="T39" fmla="*/ 0 h 8900"/>
                  <a:gd name="T40" fmla="*/ 0 w 10367"/>
                  <a:gd name="T41" fmla="*/ 0 h 8900"/>
                  <a:gd name="T42" fmla="*/ 0 w 10367"/>
                  <a:gd name="T43" fmla="*/ 0 h 8900"/>
                  <a:gd name="T44" fmla="*/ 0 w 10367"/>
                  <a:gd name="T45" fmla="*/ 0 h 8900"/>
                  <a:gd name="T46" fmla="*/ 0 w 10367"/>
                  <a:gd name="T47" fmla="*/ 0 h 8900"/>
                  <a:gd name="T48" fmla="*/ 0 w 10367"/>
                  <a:gd name="T49" fmla="*/ 0 h 8900"/>
                  <a:gd name="T50" fmla="*/ 0 w 10367"/>
                  <a:gd name="T51" fmla="*/ 0 h 8900"/>
                  <a:gd name="T52" fmla="*/ 0 w 10367"/>
                  <a:gd name="T53" fmla="*/ 0 h 8900"/>
                  <a:gd name="T54" fmla="*/ 0 w 10367"/>
                  <a:gd name="T55" fmla="*/ 0 h 8900"/>
                  <a:gd name="T56" fmla="*/ 0 w 10367"/>
                  <a:gd name="T57" fmla="*/ 0 h 8900"/>
                  <a:gd name="T58" fmla="*/ 0 w 10367"/>
                  <a:gd name="T59" fmla="*/ 0 h 8900"/>
                  <a:gd name="T60" fmla="*/ 0 w 10367"/>
                  <a:gd name="T61" fmla="*/ 0 h 8900"/>
                  <a:gd name="T62" fmla="*/ 0 w 10367"/>
                  <a:gd name="T63" fmla="*/ 0 h 8900"/>
                  <a:gd name="T64" fmla="*/ 0 w 10367"/>
                  <a:gd name="T65" fmla="*/ 0 h 8900"/>
                  <a:gd name="T66" fmla="*/ 0 w 10367"/>
                  <a:gd name="T67" fmla="*/ 0 h 8900"/>
                  <a:gd name="T68" fmla="*/ 0 w 10367"/>
                  <a:gd name="T69" fmla="*/ 0 h 8900"/>
                  <a:gd name="T70" fmla="*/ 0 w 10367"/>
                  <a:gd name="T71" fmla="*/ 0 h 8900"/>
                  <a:gd name="T72" fmla="*/ 0 w 10367"/>
                  <a:gd name="T73" fmla="*/ 0 h 8900"/>
                  <a:gd name="T74" fmla="*/ 0 w 10367"/>
                  <a:gd name="T75" fmla="*/ 0 h 8900"/>
                  <a:gd name="T76" fmla="*/ 0 w 10367"/>
                  <a:gd name="T77" fmla="*/ 0 h 8900"/>
                  <a:gd name="T78" fmla="*/ 0 w 10367"/>
                  <a:gd name="T79" fmla="*/ 0 h 8900"/>
                  <a:gd name="T80" fmla="*/ 0 w 10367"/>
                  <a:gd name="T81" fmla="*/ 0 h 8900"/>
                  <a:gd name="T82" fmla="*/ 0 w 10367"/>
                  <a:gd name="T83" fmla="*/ 0 h 8900"/>
                  <a:gd name="T84" fmla="*/ 0 w 10367"/>
                  <a:gd name="T85" fmla="*/ 0 h 8900"/>
                  <a:gd name="T86" fmla="*/ 0 w 10367"/>
                  <a:gd name="T87" fmla="*/ 0 h 8900"/>
                  <a:gd name="T88" fmla="*/ 0 w 10367"/>
                  <a:gd name="T89" fmla="*/ 0 h 8900"/>
                  <a:gd name="T90" fmla="*/ 0 w 10367"/>
                  <a:gd name="T91" fmla="*/ 0 h 8900"/>
                  <a:gd name="T92" fmla="*/ 0 w 10367"/>
                  <a:gd name="T93" fmla="*/ 0 h 8900"/>
                  <a:gd name="T94" fmla="*/ 0 w 10367"/>
                  <a:gd name="T95" fmla="*/ 0 h 8900"/>
                  <a:gd name="T96" fmla="*/ 0 w 10367"/>
                  <a:gd name="T97" fmla="*/ 0 h 8900"/>
                  <a:gd name="T98" fmla="*/ 0 w 10367"/>
                  <a:gd name="T99" fmla="*/ 0 h 8900"/>
                  <a:gd name="T100" fmla="*/ 0 w 10367"/>
                  <a:gd name="T101" fmla="*/ 0 h 8900"/>
                  <a:gd name="T102" fmla="*/ 0 w 10367"/>
                  <a:gd name="T103" fmla="*/ 0 h 8900"/>
                  <a:gd name="T104" fmla="*/ 0 w 10367"/>
                  <a:gd name="T105" fmla="*/ 0 h 8900"/>
                  <a:gd name="T106" fmla="*/ 0 w 10367"/>
                  <a:gd name="T107" fmla="*/ 0 h 8900"/>
                  <a:gd name="T108" fmla="*/ 0 w 10367"/>
                  <a:gd name="T109" fmla="*/ 0 h 8900"/>
                  <a:gd name="T110" fmla="*/ 0 w 10367"/>
                  <a:gd name="T111" fmla="*/ 0 h 8900"/>
                  <a:gd name="T112" fmla="*/ 0 w 10367"/>
                  <a:gd name="T113" fmla="*/ 0 h 8900"/>
                  <a:gd name="T114" fmla="*/ 0 w 10367"/>
                  <a:gd name="T115" fmla="*/ 0 h 8900"/>
                  <a:gd name="T116" fmla="*/ 0 w 10367"/>
                  <a:gd name="T117" fmla="*/ 0 h 8900"/>
                  <a:gd name="T118" fmla="*/ 0 w 10367"/>
                  <a:gd name="T119" fmla="*/ 0 h 8900"/>
                  <a:gd name="T120" fmla="*/ 0 w 10367"/>
                  <a:gd name="T121" fmla="*/ 0 h 8900"/>
                  <a:gd name="T122" fmla="*/ 0 w 10367"/>
                  <a:gd name="T123" fmla="*/ 0 h 89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67"/>
                  <a:gd name="T187" fmla="*/ 0 h 8900"/>
                  <a:gd name="T188" fmla="*/ 10367 w 10367"/>
                  <a:gd name="T189" fmla="*/ 8900 h 89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67" h="8900">
                    <a:moveTo>
                      <a:pt x="3336" y="6840"/>
                    </a:moveTo>
                    <a:cubicBezTo>
                      <a:pt x="3414" y="6904"/>
                      <a:pt x="3520" y="6975"/>
                      <a:pt x="3598" y="7024"/>
                    </a:cubicBezTo>
                    <a:cubicBezTo>
                      <a:pt x="3676" y="7081"/>
                      <a:pt x="3782" y="7152"/>
                      <a:pt x="3867" y="7208"/>
                    </a:cubicBezTo>
                    <a:cubicBezTo>
                      <a:pt x="3867" y="7208"/>
                      <a:pt x="3867" y="7208"/>
                      <a:pt x="3867" y="7208"/>
                    </a:cubicBezTo>
                    <a:cubicBezTo>
                      <a:pt x="3598" y="7024"/>
                      <a:pt x="3598" y="7024"/>
                      <a:pt x="3598" y="7024"/>
                    </a:cubicBezTo>
                    <a:cubicBezTo>
                      <a:pt x="3520" y="6975"/>
                      <a:pt x="3414" y="6904"/>
                      <a:pt x="3336" y="6840"/>
                    </a:cubicBezTo>
                    <a:moveTo>
                      <a:pt x="3095" y="6670"/>
                    </a:moveTo>
                    <a:cubicBezTo>
                      <a:pt x="3095" y="6670"/>
                      <a:pt x="3102" y="6670"/>
                      <a:pt x="3102" y="6670"/>
                    </a:cubicBezTo>
                    <a:cubicBezTo>
                      <a:pt x="3166" y="6720"/>
                      <a:pt x="3237" y="6776"/>
                      <a:pt x="3300" y="6819"/>
                    </a:cubicBezTo>
                    <a:cubicBezTo>
                      <a:pt x="3307" y="6826"/>
                      <a:pt x="3314" y="6833"/>
                      <a:pt x="3321" y="6833"/>
                    </a:cubicBezTo>
                    <a:cubicBezTo>
                      <a:pt x="3095" y="6670"/>
                      <a:pt x="3095" y="6670"/>
                      <a:pt x="3095" y="6670"/>
                    </a:cubicBezTo>
                    <a:moveTo>
                      <a:pt x="2953" y="6564"/>
                    </a:moveTo>
                    <a:cubicBezTo>
                      <a:pt x="2975" y="6571"/>
                      <a:pt x="2989" y="6585"/>
                      <a:pt x="3003" y="6599"/>
                    </a:cubicBezTo>
                    <a:cubicBezTo>
                      <a:pt x="2989" y="6585"/>
                      <a:pt x="2975" y="6571"/>
                      <a:pt x="2953" y="6564"/>
                    </a:cubicBezTo>
                    <a:moveTo>
                      <a:pt x="6465" y="8525"/>
                    </a:moveTo>
                    <a:cubicBezTo>
                      <a:pt x="6373" y="8490"/>
                      <a:pt x="6253" y="8440"/>
                      <a:pt x="6161" y="8405"/>
                    </a:cubicBezTo>
                    <a:cubicBezTo>
                      <a:pt x="5864" y="8284"/>
                      <a:pt x="5864" y="8284"/>
                      <a:pt x="5864" y="8284"/>
                    </a:cubicBezTo>
                    <a:cubicBezTo>
                      <a:pt x="5772" y="8242"/>
                      <a:pt x="5651" y="8192"/>
                      <a:pt x="5559" y="8150"/>
                    </a:cubicBezTo>
                    <a:cubicBezTo>
                      <a:pt x="5269" y="8008"/>
                      <a:pt x="5269" y="8008"/>
                      <a:pt x="5269" y="8008"/>
                    </a:cubicBezTo>
                    <a:cubicBezTo>
                      <a:pt x="5184" y="7966"/>
                      <a:pt x="5071" y="7909"/>
                      <a:pt x="4978" y="7860"/>
                    </a:cubicBezTo>
                    <a:cubicBezTo>
                      <a:pt x="4695" y="7711"/>
                      <a:pt x="4695" y="7711"/>
                      <a:pt x="4695" y="7711"/>
                    </a:cubicBezTo>
                    <a:cubicBezTo>
                      <a:pt x="4631" y="7668"/>
                      <a:pt x="4547" y="7619"/>
                      <a:pt x="4469" y="7576"/>
                    </a:cubicBezTo>
                    <a:cubicBezTo>
                      <a:pt x="4454" y="7569"/>
                      <a:pt x="4433" y="7555"/>
                      <a:pt x="4419" y="7548"/>
                    </a:cubicBezTo>
                    <a:cubicBezTo>
                      <a:pt x="4221" y="7428"/>
                      <a:pt x="4221" y="7428"/>
                      <a:pt x="4221" y="7428"/>
                    </a:cubicBezTo>
                    <a:cubicBezTo>
                      <a:pt x="4292" y="7470"/>
                      <a:pt x="4355" y="7513"/>
                      <a:pt x="4419" y="7548"/>
                    </a:cubicBezTo>
                    <a:cubicBezTo>
                      <a:pt x="4419" y="7548"/>
                      <a:pt x="4419" y="7548"/>
                      <a:pt x="4419" y="7548"/>
                    </a:cubicBezTo>
                    <a:cubicBezTo>
                      <a:pt x="4447" y="7569"/>
                      <a:pt x="4483" y="7584"/>
                      <a:pt x="4518" y="7605"/>
                    </a:cubicBezTo>
                    <a:cubicBezTo>
                      <a:pt x="4532" y="7619"/>
                      <a:pt x="4554" y="7626"/>
                      <a:pt x="4575" y="7640"/>
                    </a:cubicBezTo>
                    <a:cubicBezTo>
                      <a:pt x="4617" y="7661"/>
                      <a:pt x="4660" y="7690"/>
                      <a:pt x="4695" y="7711"/>
                    </a:cubicBezTo>
                    <a:cubicBezTo>
                      <a:pt x="4695" y="7711"/>
                      <a:pt x="4695" y="7711"/>
                      <a:pt x="4695" y="7711"/>
                    </a:cubicBezTo>
                    <a:cubicBezTo>
                      <a:pt x="4738" y="7732"/>
                      <a:pt x="4780" y="7753"/>
                      <a:pt x="4830" y="7782"/>
                    </a:cubicBezTo>
                    <a:cubicBezTo>
                      <a:pt x="4879" y="7810"/>
                      <a:pt x="4936" y="7838"/>
                      <a:pt x="4978" y="7860"/>
                    </a:cubicBezTo>
                    <a:cubicBezTo>
                      <a:pt x="4978" y="7860"/>
                      <a:pt x="4978" y="7860"/>
                      <a:pt x="4978" y="7860"/>
                    </a:cubicBezTo>
                    <a:cubicBezTo>
                      <a:pt x="5071" y="7909"/>
                      <a:pt x="5184" y="7966"/>
                      <a:pt x="5269" y="8008"/>
                    </a:cubicBezTo>
                    <a:cubicBezTo>
                      <a:pt x="5276" y="8015"/>
                      <a:pt x="5290" y="8023"/>
                      <a:pt x="5297" y="8023"/>
                    </a:cubicBezTo>
                    <a:cubicBezTo>
                      <a:pt x="5340" y="8044"/>
                      <a:pt x="5382" y="8065"/>
                      <a:pt x="5425" y="8086"/>
                    </a:cubicBezTo>
                    <a:cubicBezTo>
                      <a:pt x="5432" y="8093"/>
                      <a:pt x="5446" y="8093"/>
                      <a:pt x="5453" y="8100"/>
                    </a:cubicBezTo>
                    <a:cubicBezTo>
                      <a:pt x="5460" y="8100"/>
                      <a:pt x="5467" y="8107"/>
                      <a:pt x="5474" y="8107"/>
                    </a:cubicBezTo>
                    <a:cubicBezTo>
                      <a:pt x="5510" y="8129"/>
                      <a:pt x="5545" y="8143"/>
                      <a:pt x="5573" y="8157"/>
                    </a:cubicBezTo>
                    <a:cubicBezTo>
                      <a:pt x="5623" y="8178"/>
                      <a:pt x="5687" y="8207"/>
                      <a:pt x="5750" y="8235"/>
                    </a:cubicBezTo>
                    <a:cubicBezTo>
                      <a:pt x="5764" y="8242"/>
                      <a:pt x="5772" y="8249"/>
                      <a:pt x="5786" y="8249"/>
                    </a:cubicBezTo>
                    <a:cubicBezTo>
                      <a:pt x="5814" y="8263"/>
                      <a:pt x="5842" y="8277"/>
                      <a:pt x="5864" y="8284"/>
                    </a:cubicBezTo>
                    <a:cubicBezTo>
                      <a:pt x="5949" y="8320"/>
                      <a:pt x="6055" y="8369"/>
                      <a:pt x="6147" y="8405"/>
                    </a:cubicBezTo>
                    <a:cubicBezTo>
                      <a:pt x="6161" y="8405"/>
                      <a:pt x="6175" y="8412"/>
                      <a:pt x="6189" y="8419"/>
                    </a:cubicBezTo>
                    <a:cubicBezTo>
                      <a:pt x="6239" y="8440"/>
                      <a:pt x="6331" y="8476"/>
                      <a:pt x="6444" y="8518"/>
                    </a:cubicBezTo>
                    <a:cubicBezTo>
                      <a:pt x="6451" y="8518"/>
                      <a:pt x="6458" y="8518"/>
                      <a:pt x="6465" y="8518"/>
                    </a:cubicBezTo>
                    <a:cubicBezTo>
                      <a:pt x="6465" y="8525"/>
                      <a:pt x="6465" y="8525"/>
                      <a:pt x="6465" y="8525"/>
                    </a:cubicBezTo>
                    <a:moveTo>
                      <a:pt x="6770" y="8624"/>
                    </a:moveTo>
                    <a:cubicBezTo>
                      <a:pt x="6494" y="8532"/>
                      <a:pt x="6494" y="8532"/>
                      <a:pt x="6494" y="8532"/>
                    </a:cubicBezTo>
                    <a:cubicBezTo>
                      <a:pt x="6565" y="8561"/>
                      <a:pt x="6650" y="8589"/>
                      <a:pt x="6742" y="8617"/>
                    </a:cubicBezTo>
                    <a:cubicBezTo>
                      <a:pt x="6749" y="8617"/>
                      <a:pt x="6756" y="8617"/>
                      <a:pt x="6770" y="8624"/>
                    </a:cubicBezTo>
                    <a:moveTo>
                      <a:pt x="7358" y="8780"/>
                    </a:moveTo>
                    <a:cubicBezTo>
                      <a:pt x="7096" y="8716"/>
                      <a:pt x="7096" y="8716"/>
                      <a:pt x="7096" y="8716"/>
                    </a:cubicBezTo>
                    <a:cubicBezTo>
                      <a:pt x="7004" y="8688"/>
                      <a:pt x="6876" y="8653"/>
                      <a:pt x="6777" y="8624"/>
                    </a:cubicBezTo>
                    <a:cubicBezTo>
                      <a:pt x="6855" y="8653"/>
                      <a:pt x="6940" y="8674"/>
                      <a:pt x="7032" y="8702"/>
                    </a:cubicBezTo>
                    <a:cubicBezTo>
                      <a:pt x="7039" y="8702"/>
                      <a:pt x="7046" y="8702"/>
                      <a:pt x="7053" y="8709"/>
                    </a:cubicBezTo>
                    <a:cubicBezTo>
                      <a:pt x="7053" y="8709"/>
                      <a:pt x="7053" y="8709"/>
                      <a:pt x="7053" y="8709"/>
                    </a:cubicBezTo>
                    <a:cubicBezTo>
                      <a:pt x="7053" y="8709"/>
                      <a:pt x="7060" y="8709"/>
                      <a:pt x="7060" y="8709"/>
                    </a:cubicBezTo>
                    <a:cubicBezTo>
                      <a:pt x="7060" y="8709"/>
                      <a:pt x="7060" y="8709"/>
                      <a:pt x="7060" y="8709"/>
                    </a:cubicBezTo>
                    <a:cubicBezTo>
                      <a:pt x="7067" y="8709"/>
                      <a:pt x="7074" y="8716"/>
                      <a:pt x="7082" y="8716"/>
                    </a:cubicBezTo>
                    <a:cubicBezTo>
                      <a:pt x="7082" y="8716"/>
                      <a:pt x="7089" y="8716"/>
                      <a:pt x="7096" y="8716"/>
                    </a:cubicBezTo>
                    <a:cubicBezTo>
                      <a:pt x="7110" y="8723"/>
                      <a:pt x="7124" y="8723"/>
                      <a:pt x="7138" y="8731"/>
                    </a:cubicBezTo>
                    <a:cubicBezTo>
                      <a:pt x="7138" y="8731"/>
                      <a:pt x="7138" y="8731"/>
                      <a:pt x="7138" y="8731"/>
                    </a:cubicBezTo>
                    <a:cubicBezTo>
                      <a:pt x="7145" y="8731"/>
                      <a:pt x="7145" y="8731"/>
                      <a:pt x="7152" y="8738"/>
                    </a:cubicBezTo>
                    <a:cubicBezTo>
                      <a:pt x="7159" y="8738"/>
                      <a:pt x="7159" y="8738"/>
                      <a:pt x="7159" y="8738"/>
                    </a:cubicBezTo>
                    <a:cubicBezTo>
                      <a:pt x="7166" y="8738"/>
                      <a:pt x="7166" y="8738"/>
                      <a:pt x="7174" y="8738"/>
                    </a:cubicBezTo>
                    <a:cubicBezTo>
                      <a:pt x="7174" y="8738"/>
                      <a:pt x="7181" y="8738"/>
                      <a:pt x="7181" y="8738"/>
                    </a:cubicBezTo>
                    <a:cubicBezTo>
                      <a:pt x="7181" y="8745"/>
                      <a:pt x="7188" y="8745"/>
                      <a:pt x="7188" y="8745"/>
                    </a:cubicBezTo>
                    <a:cubicBezTo>
                      <a:pt x="7237" y="8752"/>
                      <a:pt x="7280" y="8766"/>
                      <a:pt x="7322" y="8773"/>
                    </a:cubicBezTo>
                    <a:cubicBezTo>
                      <a:pt x="7322" y="8773"/>
                      <a:pt x="7329" y="8773"/>
                      <a:pt x="7329" y="8773"/>
                    </a:cubicBezTo>
                    <a:cubicBezTo>
                      <a:pt x="7329" y="8780"/>
                      <a:pt x="7329" y="8780"/>
                      <a:pt x="7336" y="8780"/>
                    </a:cubicBezTo>
                    <a:cubicBezTo>
                      <a:pt x="7344" y="8780"/>
                      <a:pt x="7351" y="8780"/>
                      <a:pt x="7358" y="8780"/>
                    </a:cubicBezTo>
                    <a:moveTo>
                      <a:pt x="1672" y="5424"/>
                    </a:moveTo>
                    <a:cubicBezTo>
                      <a:pt x="1686" y="5438"/>
                      <a:pt x="1700" y="5452"/>
                      <a:pt x="1707" y="5466"/>
                    </a:cubicBezTo>
                    <a:cubicBezTo>
                      <a:pt x="1714" y="5466"/>
                      <a:pt x="1714" y="5466"/>
                      <a:pt x="1714" y="5466"/>
                    </a:cubicBezTo>
                    <a:cubicBezTo>
                      <a:pt x="1672" y="5424"/>
                      <a:pt x="1672" y="5424"/>
                      <a:pt x="1672" y="5424"/>
                    </a:cubicBezTo>
                    <a:moveTo>
                      <a:pt x="7705" y="8851"/>
                    </a:moveTo>
                    <a:cubicBezTo>
                      <a:pt x="7613" y="8830"/>
                      <a:pt x="7492" y="8808"/>
                      <a:pt x="7393" y="8794"/>
                    </a:cubicBezTo>
                    <a:cubicBezTo>
                      <a:pt x="7478" y="8808"/>
                      <a:pt x="7563" y="8823"/>
                      <a:pt x="7634" y="8837"/>
                    </a:cubicBezTo>
                    <a:cubicBezTo>
                      <a:pt x="7634" y="8837"/>
                      <a:pt x="7641" y="8837"/>
                      <a:pt x="7641" y="8837"/>
                    </a:cubicBezTo>
                    <a:cubicBezTo>
                      <a:pt x="7662" y="8844"/>
                      <a:pt x="7683" y="8844"/>
                      <a:pt x="7705" y="8851"/>
                    </a:cubicBezTo>
                    <a:moveTo>
                      <a:pt x="1027" y="4688"/>
                    </a:moveTo>
                    <a:cubicBezTo>
                      <a:pt x="1105" y="4787"/>
                      <a:pt x="1197" y="4900"/>
                      <a:pt x="1296" y="5013"/>
                    </a:cubicBezTo>
                    <a:cubicBezTo>
                      <a:pt x="1332" y="5056"/>
                      <a:pt x="1367" y="5098"/>
                      <a:pt x="1403" y="5141"/>
                    </a:cubicBezTo>
                    <a:cubicBezTo>
                      <a:pt x="1410" y="5148"/>
                      <a:pt x="1417" y="5148"/>
                      <a:pt x="1417" y="5155"/>
                    </a:cubicBezTo>
                    <a:cubicBezTo>
                      <a:pt x="1424" y="5162"/>
                      <a:pt x="1431" y="5169"/>
                      <a:pt x="1438" y="5176"/>
                    </a:cubicBezTo>
                    <a:cubicBezTo>
                      <a:pt x="1367" y="5098"/>
                      <a:pt x="1289" y="5013"/>
                      <a:pt x="1233" y="4943"/>
                    </a:cubicBezTo>
                    <a:cubicBezTo>
                      <a:pt x="1027" y="4688"/>
                      <a:pt x="1027" y="4688"/>
                      <a:pt x="1027" y="4688"/>
                    </a:cubicBezTo>
                    <a:moveTo>
                      <a:pt x="8774" y="8865"/>
                    </a:moveTo>
                    <a:cubicBezTo>
                      <a:pt x="8717" y="8872"/>
                      <a:pt x="8654" y="8879"/>
                      <a:pt x="8569" y="8893"/>
                    </a:cubicBezTo>
                    <a:cubicBezTo>
                      <a:pt x="8569" y="8893"/>
                      <a:pt x="8569" y="8893"/>
                      <a:pt x="8569" y="8893"/>
                    </a:cubicBezTo>
                    <a:cubicBezTo>
                      <a:pt x="8328" y="8900"/>
                      <a:pt x="8328" y="8900"/>
                      <a:pt x="8328" y="8900"/>
                    </a:cubicBezTo>
                    <a:cubicBezTo>
                      <a:pt x="8222" y="8893"/>
                      <a:pt x="8080" y="8893"/>
                      <a:pt x="7967" y="8879"/>
                    </a:cubicBezTo>
                    <a:cubicBezTo>
                      <a:pt x="7712" y="8851"/>
                      <a:pt x="7712" y="8851"/>
                      <a:pt x="7712" y="8851"/>
                    </a:cubicBezTo>
                    <a:cubicBezTo>
                      <a:pt x="7811" y="8865"/>
                      <a:pt x="7903" y="8879"/>
                      <a:pt x="7967" y="8879"/>
                    </a:cubicBezTo>
                    <a:cubicBezTo>
                      <a:pt x="7974" y="8879"/>
                      <a:pt x="7974" y="8886"/>
                      <a:pt x="7981" y="8886"/>
                    </a:cubicBezTo>
                    <a:cubicBezTo>
                      <a:pt x="8052" y="8886"/>
                      <a:pt x="8130" y="8893"/>
                      <a:pt x="8207" y="8900"/>
                    </a:cubicBezTo>
                    <a:cubicBezTo>
                      <a:pt x="8250" y="8900"/>
                      <a:pt x="8292" y="8900"/>
                      <a:pt x="8328" y="8900"/>
                    </a:cubicBezTo>
                    <a:cubicBezTo>
                      <a:pt x="8328" y="8900"/>
                      <a:pt x="8328" y="8900"/>
                      <a:pt x="8328" y="8900"/>
                    </a:cubicBezTo>
                    <a:cubicBezTo>
                      <a:pt x="8399" y="8900"/>
                      <a:pt x="8484" y="8900"/>
                      <a:pt x="8561" y="8893"/>
                    </a:cubicBezTo>
                    <a:cubicBezTo>
                      <a:pt x="8618" y="8886"/>
                      <a:pt x="8675" y="8879"/>
                      <a:pt x="8724" y="8872"/>
                    </a:cubicBezTo>
                    <a:cubicBezTo>
                      <a:pt x="8746" y="8872"/>
                      <a:pt x="8760" y="8872"/>
                      <a:pt x="8774" y="8865"/>
                    </a:cubicBezTo>
                    <a:moveTo>
                      <a:pt x="9156" y="8773"/>
                    </a:moveTo>
                    <a:cubicBezTo>
                      <a:pt x="9135" y="8773"/>
                      <a:pt x="9121" y="8780"/>
                      <a:pt x="9107" y="8787"/>
                    </a:cubicBezTo>
                    <a:cubicBezTo>
                      <a:pt x="9100" y="8787"/>
                      <a:pt x="9100" y="8787"/>
                      <a:pt x="9100" y="8787"/>
                    </a:cubicBezTo>
                    <a:cubicBezTo>
                      <a:pt x="9121" y="8780"/>
                      <a:pt x="9135" y="8773"/>
                      <a:pt x="9156" y="8773"/>
                    </a:cubicBezTo>
                    <a:cubicBezTo>
                      <a:pt x="9156" y="8773"/>
                      <a:pt x="9156" y="8773"/>
                      <a:pt x="9156" y="8773"/>
                    </a:cubicBezTo>
                    <a:moveTo>
                      <a:pt x="319" y="3519"/>
                    </a:moveTo>
                    <a:cubicBezTo>
                      <a:pt x="326" y="3534"/>
                      <a:pt x="333" y="3555"/>
                      <a:pt x="340" y="3569"/>
                    </a:cubicBezTo>
                    <a:cubicBezTo>
                      <a:pt x="362" y="3619"/>
                      <a:pt x="390" y="3668"/>
                      <a:pt x="411" y="3718"/>
                    </a:cubicBezTo>
                    <a:cubicBezTo>
                      <a:pt x="418" y="3739"/>
                      <a:pt x="432" y="3753"/>
                      <a:pt x="439" y="3774"/>
                    </a:cubicBezTo>
                    <a:cubicBezTo>
                      <a:pt x="454" y="3796"/>
                      <a:pt x="461" y="3810"/>
                      <a:pt x="468" y="3831"/>
                    </a:cubicBezTo>
                    <a:cubicBezTo>
                      <a:pt x="496" y="3873"/>
                      <a:pt x="524" y="3923"/>
                      <a:pt x="546" y="3965"/>
                    </a:cubicBezTo>
                    <a:cubicBezTo>
                      <a:pt x="553" y="3987"/>
                      <a:pt x="567" y="4001"/>
                      <a:pt x="574" y="4015"/>
                    </a:cubicBezTo>
                    <a:cubicBezTo>
                      <a:pt x="574" y="4015"/>
                      <a:pt x="574" y="4022"/>
                      <a:pt x="574" y="4022"/>
                    </a:cubicBezTo>
                    <a:cubicBezTo>
                      <a:pt x="617" y="4093"/>
                      <a:pt x="652" y="4150"/>
                      <a:pt x="687" y="4199"/>
                    </a:cubicBezTo>
                    <a:cubicBezTo>
                      <a:pt x="701" y="4220"/>
                      <a:pt x="709" y="4242"/>
                      <a:pt x="723" y="4256"/>
                    </a:cubicBezTo>
                    <a:cubicBezTo>
                      <a:pt x="730" y="4270"/>
                      <a:pt x="737" y="4277"/>
                      <a:pt x="744" y="4284"/>
                    </a:cubicBezTo>
                    <a:cubicBezTo>
                      <a:pt x="744" y="4291"/>
                      <a:pt x="744" y="4291"/>
                      <a:pt x="744" y="4291"/>
                    </a:cubicBezTo>
                    <a:cubicBezTo>
                      <a:pt x="779" y="4341"/>
                      <a:pt x="879" y="4489"/>
                      <a:pt x="1020" y="4681"/>
                    </a:cubicBezTo>
                    <a:cubicBezTo>
                      <a:pt x="935" y="4560"/>
                      <a:pt x="822" y="4404"/>
                      <a:pt x="744" y="4284"/>
                    </a:cubicBezTo>
                    <a:cubicBezTo>
                      <a:pt x="574" y="4015"/>
                      <a:pt x="574" y="4015"/>
                      <a:pt x="574" y="4015"/>
                    </a:cubicBezTo>
                    <a:cubicBezTo>
                      <a:pt x="496" y="3866"/>
                      <a:pt x="390" y="3675"/>
                      <a:pt x="319" y="3519"/>
                    </a:cubicBezTo>
                    <a:moveTo>
                      <a:pt x="291" y="3456"/>
                    </a:moveTo>
                    <a:cubicBezTo>
                      <a:pt x="298" y="3477"/>
                      <a:pt x="305" y="3498"/>
                      <a:pt x="319" y="3512"/>
                    </a:cubicBezTo>
                    <a:cubicBezTo>
                      <a:pt x="319" y="3512"/>
                      <a:pt x="319" y="3512"/>
                      <a:pt x="319" y="3512"/>
                    </a:cubicBezTo>
                    <a:cubicBezTo>
                      <a:pt x="291" y="3456"/>
                      <a:pt x="291" y="3456"/>
                      <a:pt x="291" y="3456"/>
                    </a:cubicBezTo>
                    <a:moveTo>
                      <a:pt x="9510" y="8589"/>
                    </a:moveTo>
                    <a:cubicBezTo>
                      <a:pt x="9496" y="8603"/>
                      <a:pt x="9482" y="8610"/>
                      <a:pt x="9461" y="8617"/>
                    </a:cubicBezTo>
                    <a:cubicBezTo>
                      <a:pt x="9440" y="8631"/>
                      <a:pt x="9411" y="8646"/>
                      <a:pt x="9390" y="8660"/>
                    </a:cubicBezTo>
                    <a:cubicBezTo>
                      <a:pt x="9369" y="8674"/>
                      <a:pt x="9355" y="8681"/>
                      <a:pt x="9340" y="8688"/>
                    </a:cubicBezTo>
                    <a:cubicBezTo>
                      <a:pt x="9355" y="8681"/>
                      <a:pt x="9369" y="8674"/>
                      <a:pt x="9383" y="8667"/>
                    </a:cubicBezTo>
                    <a:cubicBezTo>
                      <a:pt x="9425" y="8646"/>
                      <a:pt x="9468" y="8617"/>
                      <a:pt x="9510" y="8589"/>
                    </a:cubicBezTo>
                    <a:moveTo>
                      <a:pt x="9560" y="8554"/>
                    </a:moveTo>
                    <a:cubicBezTo>
                      <a:pt x="9553" y="8561"/>
                      <a:pt x="9546" y="8568"/>
                      <a:pt x="9532" y="8575"/>
                    </a:cubicBezTo>
                    <a:cubicBezTo>
                      <a:pt x="9510" y="8589"/>
                      <a:pt x="9510" y="8589"/>
                      <a:pt x="9510" y="8589"/>
                    </a:cubicBezTo>
                    <a:cubicBezTo>
                      <a:pt x="9524" y="8582"/>
                      <a:pt x="9532" y="8575"/>
                      <a:pt x="9539" y="8568"/>
                    </a:cubicBezTo>
                    <a:cubicBezTo>
                      <a:pt x="9546" y="8568"/>
                      <a:pt x="9553" y="8561"/>
                      <a:pt x="9560" y="8554"/>
                    </a:cubicBezTo>
                    <a:moveTo>
                      <a:pt x="9588" y="8532"/>
                    </a:moveTo>
                    <a:cubicBezTo>
                      <a:pt x="9588" y="8532"/>
                      <a:pt x="9588" y="8532"/>
                      <a:pt x="9588" y="8532"/>
                    </a:cubicBezTo>
                    <a:cubicBezTo>
                      <a:pt x="9560" y="8554"/>
                      <a:pt x="9560" y="8554"/>
                      <a:pt x="9560" y="8554"/>
                    </a:cubicBezTo>
                    <a:cubicBezTo>
                      <a:pt x="9560" y="8554"/>
                      <a:pt x="9560" y="8554"/>
                      <a:pt x="9560" y="8554"/>
                    </a:cubicBezTo>
                    <a:cubicBezTo>
                      <a:pt x="9567" y="8554"/>
                      <a:pt x="9567" y="8546"/>
                      <a:pt x="9567" y="8546"/>
                    </a:cubicBezTo>
                    <a:cubicBezTo>
                      <a:pt x="9574" y="8539"/>
                      <a:pt x="9581" y="8539"/>
                      <a:pt x="9588" y="8532"/>
                    </a:cubicBezTo>
                    <a:moveTo>
                      <a:pt x="9617" y="8511"/>
                    </a:moveTo>
                    <a:cubicBezTo>
                      <a:pt x="9617" y="8511"/>
                      <a:pt x="9617" y="8511"/>
                      <a:pt x="9617" y="8511"/>
                    </a:cubicBezTo>
                    <a:cubicBezTo>
                      <a:pt x="9617" y="8511"/>
                      <a:pt x="9617" y="8511"/>
                      <a:pt x="9617" y="8511"/>
                    </a:cubicBezTo>
                    <a:cubicBezTo>
                      <a:pt x="9617" y="8511"/>
                      <a:pt x="9617" y="8511"/>
                      <a:pt x="9617" y="8511"/>
                    </a:cubicBezTo>
                    <a:moveTo>
                      <a:pt x="93" y="2847"/>
                    </a:moveTo>
                    <a:cubicBezTo>
                      <a:pt x="93" y="2854"/>
                      <a:pt x="93" y="2854"/>
                      <a:pt x="93" y="2854"/>
                    </a:cubicBezTo>
                    <a:cubicBezTo>
                      <a:pt x="100" y="2903"/>
                      <a:pt x="114" y="2953"/>
                      <a:pt x="128" y="2995"/>
                    </a:cubicBezTo>
                    <a:cubicBezTo>
                      <a:pt x="142" y="3038"/>
                      <a:pt x="156" y="3080"/>
                      <a:pt x="170" y="3123"/>
                    </a:cubicBezTo>
                    <a:cubicBezTo>
                      <a:pt x="142" y="3031"/>
                      <a:pt x="114" y="2932"/>
                      <a:pt x="93" y="2847"/>
                    </a:cubicBezTo>
                    <a:moveTo>
                      <a:pt x="9871" y="8249"/>
                    </a:moveTo>
                    <a:cubicBezTo>
                      <a:pt x="9843" y="8277"/>
                      <a:pt x="9815" y="8320"/>
                      <a:pt x="9779" y="8355"/>
                    </a:cubicBezTo>
                    <a:cubicBezTo>
                      <a:pt x="9808" y="8327"/>
                      <a:pt x="9836" y="8292"/>
                      <a:pt x="9857" y="8263"/>
                    </a:cubicBezTo>
                    <a:cubicBezTo>
                      <a:pt x="9864" y="8256"/>
                      <a:pt x="9864" y="8249"/>
                      <a:pt x="9871" y="8249"/>
                    </a:cubicBezTo>
                    <a:moveTo>
                      <a:pt x="10091" y="7853"/>
                    </a:moveTo>
                    <a:cubicBezTo>
                      <a:pt x="10048" y="7945"/>
                      <a:pt x="10048" y="7945"/>
                      <a:pt x="10048" y="7945"/>
                    </a:cubicBezTo>
                    <a:cubicBezTo>
                      <a:pt x="10063" y="7923"/>
                      <a:pt x="10077" y="7895"/>
                      <a:pt x="10084" y="7867"/>
                    </a:cubicBezTo>
                    <a:cubicBezTo>
                      <a:pt x="10091" y="7860"/>
                      <a:pt x="10091" y="7860"/>
                      <a:pt x="10091" y="7853"/>
                    </a:cubicBezTo>
                    <a:cubicBezTo>
                      <a:pt x="10091" y="7853"/>
                      <a:pt x="10091" y="7853"/>
                      <a:pt x="10091" y="7853"/>
                    </a:cubicBezTo>
                    <a:cubicBezTo>
                      <a:pt x="10091" y="7853"/>
                      <a:pt x="10091" y="7853"/>
                      <a:pt x="10091" y="7853"/>
                    </a:cubicBezTo>
                    <a:moveTo>
                      <a:pt x="10119" y="7782"/>
                    </a:moveTo>
                    <a:cubicBezTo>
                      <a:pt x="10112" y="7803"/>
                      <a:pt x="10105" y="7824"/>
                      <a:pt x="10098" y="7845"/>
                    </a:cubicBezTo>
                    <a:cubicBezTo>
                      <a:pt x="10098" y="7845"/>
                      <a:pt x="10098" y="7845"/>
                      <a:pt x="10091" y="7845"/>
                    </a:cubicBezTo>
                    <a:cubicBezTo>
                      <a:pt x="10091" y="7845"/>
                      <a:pt x="10091" y="7845"/>
                      <a:pt x="10091" y="7845"/>
                    </a:cubicBezTo>
                    <a:cubicBezTo>
                      <a:pt x="10105" y="7831"/>
                      <a:pt x="10112" y="7810"/>
                      <a:pt x="10119" y="7782"/>
                    </a:cubicBezTo>
                    <a:moveTo>
                      <a:pt x="22" y="1771"/>
                    </a:moveTo>
                    <a:cubicBezTo>
                      <a:pt x="15" y="1848"/>
                      <a:pt x="8" y="1919"/>
                      <a:pt x="0" y="1997"/>
                    </a:cubicBezTo>
                    <a:cubicBezTo>
                      <a:pt x="0" y="1997"/>
                      <a:pt x="0" y="1997"/>
                      <a:pt x="0" y="1997"/>
                    </a:cubicBezTo>
                    <a:cubicBezTo>
                      <a:pt x="0" y="2004"/>
                      <a:pt x="0" y="2004"/>
                      <a:pt x="0" y="2004"/>
                    </a:cubicBezTo>
                    <a:cubicBezTo>
                      <a:pt x="0" y="2011"/>
                      <a:pt x="0" y="2025"/>
                      <a:pt x="0" y="2033"/>
                    </a:cubicBezTo>
                    <a:cubicBezTo>
                      <a:pt x="0" y="2068"/>
                      <a:pt x="0" y="2096"/>
                      <a:pt x="0" y="2132"/>
                    </a:cubicBezTo>
                    <a:cubicBezTo>
                      <a:pt x="8" y="2153"/>
                      <a:pt x="8" y="2167"/>
                      <a:pt x="8" y="2188"/>
                    </a:cubicBezTo>
                    <a:cubicBezTo>
                      <a:pt x="8" y="2210"/>
                      <a:pt x="8" y="2238"/>
                      <a:pt x="8" y="2266"/>
                    </a:cubicBezTo>
                    <a:cubicBezTo>
                      <a:pt x="8" y="2287"/>
                      <a:pt x="8" y="2316"/>
                      <a:pt x="8" y="2337"/>
                    </a:cubicBezTo>
                    <a:cubicBezTo>
                      <a:pt x="15" y="2344"/>
                      <a:pt x="15" y="2344"/>
                      <a:pt x="15" y="2351"/>
                    </a:cubicBezTo>
                    <a:cubicBezTo>
                      <a:pt x="15" y="2415"/>
                      <a:pt x="22" y="2479"/>
                      <a:pt x="29" y="2535"/>
                    </a:cubicBezTo>
                    <a:cubicBezTo>
                      <a:pt x="29" y="2535"/>
                      <a:pt x="29" y="2535"/>
                      <a:pt x="29" y="2542"/>
                    </a:cubicBezTo>
                    <a:cubicBezTo>
                      <a:pt x="29" y="2549"/>
                      <a:pt x="36" y="2564"/>
                      <a:pt x="36" y="2578"/>
                    </a:cubicBezTo>
                    <a:cubicBezTo>
                      <a:pt x="36" y="2578"/>
                      <a:pt x="36" y="2578"/>
                      <a:pt x="36" y="2578"/>
                    </a:cubicBezTo>
                    <a:cubicBezTo>
                      <a:pt x="43" y="2613"/>
                      <a:pt x="50" y="2649"/>
                      <a:pt x="50" y="2677"/>
                    </a:cubicBezTo>
                    <a:cubicBezTo>
                      <a:pt x="64" y="2719"/>
                      <a:pt x="71" y="2762"/>
                      <a:pt x="78" y="2804"/>
                    </a:cubicBezTo>
                    <a:cubicBezTo>
                      <a:pt x="78" y="2804"/>
                      <a:pt x="78" y="2804"/>
                      <a:pt x="78" y="2804"/>
                    </a:cubicBezTo>
                    <a:cubicBezTo>
                      <a:pt x="29" y="2542"/>
                      <a:pt x="29" y="2542"/>
                      <a:pt x="29" y="2542"/>
                    </a:cubicBezTo>
                    <a:cubicBezTo>
                      <a:pt x="15" y="2379"/>
                      <a:pt x="8" y="2160"/>
                      <a:pt x="0" y="2004"/>
                    </a:cubicBezTo>
                    <a:cubicBezTo>
                      <a:pt x="22" y="1771"/>
                      <a:pt x="22" y="1771"/>
                      <a:pt x="22" y="1771"/>
                    </a:cubicBezTo>
                    <a:moveTo>
                      <a:pt x="36" y="1608"/>
                    </a:moveTo>
                    <a:cubicBezTo>
                      <a:pt x="36" y="1622"/>
                      <a:pt x="29" y="1636"/>
                      <a:pt x="29" y="1650"/>
                    </a:cubicBezTo>
                    <a:cubicBezTo>
                      <a:pt x="29" y="1657"/>
                      <a:pt x="29" y="1664"/>
                      <a:pt x="29" y="1671"/>
                    </a:cubicBezTo>
                    <a:cubicBezTo>
                      <a:pt x="29" y="1679"/>
                      <a:pt x="29" y="1679"/>
                      <a:pt x="29" y="1679"/>
                    </a:cubicBezTo>
                    <a:cubicBezTo>
                      <a:pt x="29" y="1693"/>
                      <a:pt x="22" y="1707"/>
                      <a:pt x="22" y="1728"/>
                    </a:cubicBezTo>
                    <a:cubicBezTo>
                      <a:pt x="22" y="1728"/>
                      <a:pt x="22" y="1735"/>
                      <a:pt x="22" y="1735"/>
                    </a:cubicBezTo>
                    <a:cubicBezTo>
                      <a:pt x="29" y="1700"/>
                      <a:pt x="29" y="1650"/>
                      <a:pt x="36" y="1608"/>
                    </a:cubicBezTo>
                    <a:moveTo>
                      <a:pt x="10233" y="7449"/>
                    </a:moveTo>
                    <a:cubicBezTo>
                      <a:pt x="10183" y="7612"/>
                      <a:pt x="10183" y="7612"/>
                      <a:pt x="10183" y="7612"/>
                    </a:cubicBezTo>
                    <a:cubicBezTo>
                      <a:pt x="10190" y="7584"/>
                      <a:pt x="10204" y="7555"/>
                      <a:pt x="10211" y="7527"/>
                    </a:cubicBezTo>
                    <a:cubicBezTo>
                      <a:pt x="10218" y="7506"/>
                      <a:pt x="10226" y="7477"/>
                      <a:pt x="10233" y="7449"/>
                    </a:cubicBezTo>
                    <a:moveTo>
                      <a:pt x="10282" y="7272"/>
                    </a:moveTo>
                    <a:cubicBezTo>
                      <a:pt x="10275" y="7314"/>
                      <a:pt x="10261" y="7364"/>
                      <a:pt x="10247" y="7414"/>
                    </a:cubicBezTo>
                    <a:cubicBezTo>
                      <a:pt x="10247" y="7414"/>
                      <a:pt x="10247" y="7414"/>
                      <a:pt x="10247" y="7407"/>
                    </a:cubicBezTo>
                    <a:cubicBezTo>
                      <a:pt x="10254" y="7385"/>
                      <a:pt x="10261" y="7350"/>
                      <a:pt x="10275" y="7314"/>
                    </a:cubicBezTo>
                    <a:cubicBezTo>
                      <a:pt x="10275" y="7300"/>
                      <a:pt x="10282" y="7286"/>
                      <a:pt x="10282" y="7272"/>
                    </a:cubicBezTo>
                    <a:moveTo>
                      <a:pt x="114" y="1140"/>
                    </a:moveTo>
                    <a:cubicBezTo>
                      <a:pt x="114" y="1147"/>
                      <a:pt x="114" y="1155"/>
                      <a:pt x="114" y="1169"/>
                    </a:cubicBezTo>
                    <a:cubicBezTo>
                      <a:pt x="107" y="1169"/>
                      <a:pt x="107" y="1176"/>
                      <a:pt x="107" y="1176"/>
                    </a:cubicBezTo>
                    <a:cubicBezTo>
                      <a:pt x="107" y="1197"/>
                      <a:pt x="100" y="1211"/>
                      <a:pt x="93" y="1232"/>
                    </a:cubicBezTo>
                    <a:cubicBezTo>
                      <a:pt x="93" y="1254"/>
                      <a:pt x="85" y="1275"/>
                      <a:pt x="78" y="1296"/>
                    </a:cubicBezTo>
                    <a:cubicBezTo>
                      <a:pt x="78" y="1303"/>
                      <a:pt x="78" y="1303"/>
                      <a:pt x="78" y="1303"/>
                    </a:cubicBezTo>
                    <a:cubicBezTo>
                      <a:pt x="78" y="1303"/>
                      <a:pt x="78" y="1310"/>
                      <a:pt x="78" y="1310"/>
                    </a:cubicBezTo>
                    <a:cubicBezTo>
                      <a:pt x="64" y="1374"/>
                      <a:pt x="50" y="1459"/>
                      <a:pt x="43" y="1523"/>
                    </a:cubicBezTo>
                    <a:cubicBezTo>
                      <a:pt x="43" y="1530"/>
                      <a:pt x="43" y="1530"/>
                      <a:pt x="43" y="1530"/>
                    </a:cubicBezTo>
                    <a:cubicBezTo>
                      <a:pt x="43" y="1537"/>
                      <a:pt x="43" y="1537"/>
                      <a:pt x="43" y="1544"/>
                    </a:cubicBezTo>
                    <a:cubicBezTo>
                      <a:pt x="43" y="1537"/>
                      <a:pt x="43" y="1530"/>
                      <a:pt x="43" y="1523"/>
                    </a:cubicBezTo>
                    <a:cubicBezTo>
                      <a:pt x="78" y="1310"/>
                      <a:pt x="78" y="1310"/>
                      <a:pt x="78" y="1310"/>
                    </a:cubicBezTo>
                    <a:cubicBezTo>
                      <a:pt x="93" y="1261"/>
                      <a:pt x="107" y="1197"/>
                      <a:pt x="114" y="1140"/>
                    </a:cubicBezTo>
                    <a:moveTo>
                      <a:pt x="156" y="999"/>
                    </a:moveTo>
                    <a:cubicBezTo>
                      <a:pt x="149" y="1027"/>
                      <a:pt x="142" y="1055"/>
                      <a:pt x="128" y="1084"/>
                    </a:cubicBezTo>
                    <a:cubicBezTo>
                      <a:pt x="156" y="999"/>
                      <a:pt x="156" y="999"/>
                      <a:pt x="156" y="999"/>
                    </a:cubicBezTo>
                    <a:moveTo>
                      <a:pt x="10353" y="6819"/>
                    </a:moveTo>
                    <a:cubicBezTo>
                      <a:pt x="10353" y="6826"/>
                      <a:pt x="10353" y="6833"/>
                      <a:pt x="10353" y="6847"/>
                    </a:cubicBezTo>
                    <a:cubicBezTo>
                      <a:pt x="10353" y="6840"/>
                      <a:pt x="10353" y="6840"/>
                      <a:pt x="10353" y="6840"/>
                    </a:cubicBezTo>
                    <a:cubicBezTo>
                      <a:pt x="10353" y="6840"/>
                      <a:pt x="10353" y="6840"/>
                      <a:pt x="10353" y="6847"/>
                    </a:cubicBezTo>
                    <a:cubicBezTo>
                      <a:pt x="10346" y="6897"/>
                      <a:pt x="10339" y="6953"/>
                      <a:pt x="10332" y="7017"/>
                    </a:cubicBezTo>
                    <a:cubicBezTo>
                      <a:pt x="10332" y="7010"/>
                      <a:pt x="10332" y="7010"/>
                      <a:pt x="10332" y="7003"/>
                    </a:cubicBezTo>
                    <a:cubicBezTo>
                      <a:pt x="10346" y="6946"/>
                      <a:pt x="10353" y="6875"/>
                      <a:pt x="10353" y="6819"/>
                    </a:cubicBezTo>
                    <a:moveTo>
                      <a:pt x="10360" y="6458"/>
                    </a:moveTo>
                    <a:cubicBezTo>
                      <a:pt x="10360" y="6458"/>
                      <a:pt x="10360" y="6465"/>
                      <a:pt x="10360" y="6465"/>
                    </a:cubicBezTo>
                    <a:cubicBezTo>
                      <a:pt x="10360" y="6514"/>
                      <a:pt x="10367" y="6578"/>
                      <a:pt x="10367" y="6621"/>
                    </a:cubicBezTo>
                    <a:cubicBezTo>
                      <a:pt x="10367" y="6628"/>
                      <a:pt x="10367" y="6628"/>
                      <a:pt x="10367" y="6635"/>
                    </a:cubicBezTo>
                    <a:cubicBezTo>
                      <a:pt x="10367" y="6621"/>
                      <a:pt x="10367" y="6606"/>
                      <a:pt x="10367" y="6592"/>
                    </a:cubicBezTo>
                    <a:cubicBezTo>
                      <a:pt x="10367" y="6585"/>
                      <a:pt x="10367" y="6585"/>
                      <a:pt x="10367" y="6585"/>
                    </a:cubicBezTo>
                    <a:cubicBezTo>
                      <a:pt x="10367" y="6578"/>
                      <a:pt x="10367" y="6578"/>
                      <a:pt x="10367" y="6578"/>
                    </a:cubicBezTo>
                    <a:cubicBezTo>
                      <a:pt x="10367" y="6571"/>
                      <a:pt x="10367" y="6571"/>
                      <a:pt x="10367" y="6571"/>
                    </a:cubicBezTo>
                    <a:cubicBezTo>
                      <a:pt x="10360" y="6536"/>
                      <a:pt x="10360" y="6493"/>
                      <a:pt x="10360" y="6458"/>
                    </a:cubicBezTo>
                    <a:moveTo>
                      <a:pt x="10353" y="6408"/>
                    </a:moveTo>
                    <a:cubicBezTo>
                      <a:pt x="10360" y="6437"/>
                      <a:pt x="10360" y="6472"/>
                      <a:pt x="10360" y="6500"/>
                    </a:cubicBezTo>
                    <a:cubicBezTo>
                      <a:pt x="10360" y="6486"/>
                      <a:pt x="10360" y="6479"/>
                      <a:pt x="10360" y="6465"/>
                    </a:cubicBezTo>
                    <a:cubicBezTo>
                      <a:pt x="10360" y="6465"/>
                      <a:pt x="10360" y="6458"/>
                      <a:pt x="10360" y="6458"/>
                    </a:cubicBezTo>
                    <a:cubicBezTo>
                      <a:pt x="10360" y="6451"/>
                      <a:pt x="10360" y="6451"/>
                      <a:pt x="10360" y="6444"/>
                    </a:cubicBezTo>
                    <a:cubicBezTo>
                      <a:pt x="10360" y="6437"/>
                      <a:pt x="10360" y="6422"/>
                      <a:pt x="10353" y="6408"/>
                    </a:cubicBezTo>
                    <a:moveTo>
                      <a:pt x="326" y="609"/>
                    </a:moveTo>
                    <a:cubicBezTo>
                      <a:pt x="298" y="659"/>
                      <a:pt x="262" y="723"/>
                      <a:pt x="241" y="772"/>
                    </a:cubicBezTo>
                    <a:cubicBezTo>
                      <a:pt x="241" y="772"/>
                      <a:pt x="241" y="772"/>
                      <a:pt x="241" y="779"/>
                    </a:cubicBezTo>
                    <a:cubicBezTo>
                      <a:pt x="241" y="772"/>
                      <a:pt x="248" y="765"/>
                      <a:pt x="248" y="758"/>
                    </a:cubicBezTo>
                    <a:cubicBezTo>
                      <a:pt x="326" y="609"/>
                      <a:pt x="326" y="609"/>
                      <a:pt x="326" y="609"/>
                    </a:cubicBezTo>
                    <a:moveTo>
                      <a:pt x="10339" y="6238"/>
                    </a:moveTo>
                    <a:cubicBezTo>
                      <a:pt x="10353" y="6373"/>
                      <a:pt x="10353" y="6373"/>
                      <a:pt x="10353" y="6373"/>
                    </a:cubicBezTo>
                    <a:cubicBezTo>
                      <a:pt x="10353" y="6366"/>
                      <a:pt x="10353" y="6359"/>
                      <a:pt x="10353" y="6352"/>
                    </a:cubicBezTo>
                    <a:cubicBezTo>
                      <a:pt x="10346" y="6330"/>
                      <a:pt x="10346" y="6302"/>
                      <a:pt x="10346" y="6281"/>
                    </a:cubicBezTo>
                    <a:cubicBezTo>
                      <a:pt x="10339" y="6267"/>
                      <a:pt x="10339" y="6252"/>
                      <a:pt x="10339" y="6238"/>
                    </a:cubicBezTo>
                    <a:moveTo>
                      <a:pt x="539" y="347"/>
                    </a:moveTo>
                    <a:cubicBezTo>
                      <a:pt x="532" y="347"/>
                      <a:pt x="532" y="347"/>
                      <a:pt x="532" y="347"/>
                    </a:cubicBezTo>
                    <a:cubicBezTo>
                      <a:pt x="532" y="347"/>
                      <a:pt x="532" y="347"/>
                      <a:pt x="532" y="347"/>
                    </a:cubicBezTo>
                    <a:cubicBezTo>
                      <a:pt x="524" y="354"/>
                      <a:pt x="524" y="354"/>
                      <a:pt x="524" y="354"/>
                    </a:cubicBezTo>
                    <a:cubicBezTo>
                      <a:pt x="524" y="354"/>
                      <a:pt x="524" y="354"/>
                      <a:pt x="524" y="354"/>
                    </a:cubicBezTo>
                    <a:cubicBezTo>
                      <a:pt x="482" y="397"/>
                      <a:pt x="447" y="439"/>
                      <a:pt x="411" y="482"/>
                    </a:cubicBezTo>
                    <a:cubicBezTo>
                      <a:pt x="411" y="482"/>
                      <a:pt x="411" y="482"/>
                      <a:pt x="411" y="482"/>
                    </a:cubicBezTo>
                    <a:cubicBezTo>
                      <a:pt x="383" y="517"/>
                      <a:pt x="347" y="567"/>
                      <a:pt x="326" y="609"/>
                    </a:cubicBezTo>
                    <a:cubicBezTo>
                      <a:pt x="355" y="567"/>
                      <a:pt x="397" y="503"/>
                      <a:pt x="432" y="461"/>
                    </a:cubicBezTo>
                    <a:cubicBezTo>
                      <a:pt x="539" y="347"/>
                      <a:pt x="539" y="347"/>
                      <a:pt x="539" y="347"/>
                    </a:cubicBezTo>
                    <a:moveTo>
                      <a:pt x="10275" y="5948"/>
                    </a:moveTo>
                    <a:cubicBezTo>
                      <a:pt x="10296" y="6019"/>
                      <a:pt x="10310" y="6097"/>
                      <a:pt x="10325" y="6167"/>
                    </a:cubicBezTo>
                    <a:cubicBezTo>
                      <a:pt x="10325" y="6160"/>
                      <a:pt x="10325" y="6153"/>
                      <a:pt x="10325" y="6146"/>
                    </a:cubicBezTo>
                    <a:cubicBezTo>
                      <a:pt x="10325" y="6139"/>
                      <a:pt x="10318" y="6132"/>
                      <a:pt x="10318" y="6125"/>
                    </a:cubicBezTo>
                    <a:cubicBezTo>
                      <a:pt x="10310" y="6090"/>
                      <a:pt x="10303" y="6054"/>
                      <a:pt x="10296" y="6012"/>
                    </a:cubicBezTo>
                    <a:cubicBezTo>
                      <a:pt x="10296" y="6012"/>
                      <a:pt x="10296" y="6012"/>
                      <a:pt x="10296" y="6012"/>
                    </a:cubicBezTo>
                    <a:cubicBezTo>
                      <a:pt x="10289" y="5998"/>
                      <a:pt x="10289" y="5990"/>
                      <a:pt x="10289" y="5983"/>
                    </a:cubicBezTo>
                    <a:cubicBezTo>
                      <a:pt x="10282" y="5969"/>
                      <a:pt x="10282" y="5962"/>
                      <a:pt x="10275" y="5948"/>
                    </a:cubicBezTo>
                    <a:moveTo>
                      <a:pt x="10211" y="5728"/>
                    </a:moveTo>
                    <a:cubicBezTo>
                      <a:pt x="10261" y="5884"/>
                      <a:pt x="10261" y="5884"/>
                      <a:pt x="10261" y="5884"/>
                    </a:cubicBezTo>
                    <a:cubicBezTo>
                      <a:pt x="10247" y="5849"/>
                      <a:pt x="10240" y="5806"/>
                      <a:pt x="10226" y="5771"/>
                    </a:cubicBezTo>
                    <a:cubicBezTo>
                      <a:pt x="10218" y="5757"/>
                      <a:pt x="10218" y="5750"/>
                      <a:pt x="10211" y="5736"/>
                    </a:cubicBezTo>
                    <a:cubicBezTo>
                      <a:pt x="10211" y="5728"/>
                      <a:pt x="10211" y="5728"/>
                      <a:pt x="10211" y="5728"/>
                    </a:cubicBezTo>
                    <a:moveTo>
                      <a:pt x="701" y="220"/>
                    </a:moveTo>
                    <a:cubicBezTo>
                      <a:pt x="652" y="248"/>
                      <a:pt x="617" y="277"/>
                      <a:pt x="588" y="298"/>
                    </a:cubicBezTo>
                    <a:cubicBezTo>
                      <a:pt x="588" y="298"/>
                      <a:pt x="588" y="298"/>
                      <a:pt x="588" y="298"/>
                    </a:cubicBezTo>
                    <a:cubicBezTo>
                      <a:pt x="581" y="305"/>
                      <a:pt x="581" y="305"/>
                      <a:pt x="581" y="305"/>
                    </a:cubicBezTo>
                    <a:cubicBezTo>
                      <a:pt x="574" y="305"/>
                      <a:pt x="574" y="312"/>
                      <a:pt x="574" y="312"/>
                    </a:cubicBezTo>
                    <a:cubicBezTo>
                      <a:pt x="560" y="319"/>
                      <a:pt x="546" y="333"/>
                      <a:pt x="539" y="347"/>
                    </a:cubicBezTo>
                    <a:cubicBezTo>
                      <a:pt x="581" y="305"/>
                      <a:pt x="645" y="255"/>
                      <a:pt x="701" y="220"/>
                    </a:cubicBezTo>
                    <a:moveTo>
                      <a:pt x="786" y="170"/>
                    </a:moveTo>
                    <a:cubicBezTo>
                      <a:pt x="758" y="185"/>
                      <a:pt x="730" y="199"/>
                      <a:pt x="709" y="213"/>
                    </a:cubicBezTo>
                    <a:cubicBezTo>
                      <a:pt x="709" y="213"/>
                      <a:pt x="709" y="213"/>
                      <a:pt x="709" y="213"/>
                    </a:cubicBezTo>
                    <a:cubicBezTo>
                      <a:pt x="709" y="213"/>
                      <a:pt x="709" y="213"/>
                      <a:pt x="709" y="213"/>
                    </a:cubicBezTo>
                    <a:cubicBezTo>
                      <a:pt x="709" y="213"/>
                      <a:pt x="709" y="213"/>
                      <a:pt x="709" y="213"/>
                    </a:cubicBezTo>
                    <a:cubicBezTo>
                      <a:pt x="786" y="170"/>
                      <a:pt x="786" y="170"/>
                      <a:pt x="786" y="170"/>
                    </a:cubicBezTo>
                    <a:moveTo>
                      <a:pt x="10056" y="5367"/>
                    </a:moveTo>
                    <a:cubicBezTo>
                      <a:pt x="10105" y="5466"/>
                      <a:pt x="10155" y="5580"/>
                      <a:pt x="10211" y="5728"/>
                    </a:cubicBezTo>
                    <a:cubicBezTo>
                      <a:pt x="10176" y="5622"/>
                      <a:pt x="10112" y="5481"/>
                      <a:pt x="10063" y="5382"/>
                    </a:cubicBezTo>
                    <a:cubicBezTo>
                      <a:pt x="10063" y="5374"/>
                      <a:pt x="10056" y="5374"/>
                      <a:pt x="10056" y="5367"/>
                    </a:cubicBezTo>
                    <a:moveTo>
                      <a:pt x="1126" y="43"/>
                    </a:moveTo>
                    <a:cubicBezTo>
                      <a:pt x="1126" y="43"/>
                      <a:pt x="1119" y="43"/>
                      <a:pt x="1119" y="50"/>
                    </a:cubicBezTo>
                    <a:cubicBezTo>
                      <a:pt x="1091" y="50"/>
                      <a:pt x="1070" y="57"/>
                      <a:pt x="1041" y="64"/>
                    </a:cubicBezTo>
                    <a:cubicBezTo>
                      <a:pt x="1034" y="71"/>
                      <a:pt x="1020" y="71"/>
                      <a:pt x="1013" y="71"/>
                    </a:cubicBezTo>
                    <a:cubicBezTo>
                      <a:pt x="1013" y="71"/>
                      <a:pt x="1006" y="71"/>
                      <a:pt x="1006" y="78"/>
                    </a:cubicBezTo>
                    <a:cubicBezTo>
                      <a:pt x="1006" y="78"/>
                      <a:pt x="999" y="78"/>
                      <a:pt x="992" y="78"/>
                    </a:cubicBezTo>
                    <a:cubicBezTo>
                      <a:pt x="992" y="78"/>
                      <a:pt x="992" y="78"/>
                      <a:pt x="992" y="78"/>
                    </a:cubicBezTo>
                    <a:cubicBezTo>
                      <a:pt x="956" y="93"/>
                      <a:pt x="921" y="107"/>
                      <a:pt x="886" y="121"/>
                    </a:cubicBezTo>
                    <a:cubicBezTo>
                      <a:pt x="963" y="93"/>
                      <a:pt x="1048" y="64"/>
                      <a:pt x="1126" y="43"/>
                    </a:cubicBezTo>
                    <a:moveTo>
                      <a:pt x="1353" y="8"/>
                    </a:moveTo>
                    <a:cubicBezTo>
                      <a:pt x="1353" y="8"/>
                      <a:pt x="1353" y="8"/>
                      <a:pt x="1353" y="8"/>
                    </a:cubicBezTo>
                    <a:cubicBezTo>
                      <a:pt x="1346" y="8"/>
                      <a:pt x="1346" y="8"/>
                      <a:pt x="1339" y="8"/>
                    </a:cubicBezTo>
                    <a:cubicBezTo>
                      <a:pt x="1339" y="8"/>
                      <a:pt x="1332" y="15"/>
                      <a:pt x="1332" y="15"/>
                    </a:cubicBezTo>
                    <a:cubicBezTo>
                      <a:pt x="1310" y="15"/>
                      <a:pt x="1289" y="15"/>
                      <a:pt x="1268" y="22"/>
                    </a:cubicBezTo>
                    <a:cubicBezTo>
                      <a:pt x="1353" y="8"/>
                      <a:pt x="1353" y="8"/>
                      <a:pt x="1353" y="8"/>
                    </a:cubicBezTo>
                    <a:moveTo>
                      <a:pt x="9631" y="4695"/>
                    </a:moveTo>
                    <a:cubicBezTo>
                      <a:pt x="9680" y="4758"/>
                      <a:pt x="9730" y="4822"/>
                      <a:pt x="9772" y="4886"/>
                    </a:cubicBezTo>
                    <a:cubicBezTo>
                      <a:pt x="9772" y="4886"/>
                      <a:pt x="9772" y="4893"/>
                      <a:pt x="9772" y="4893"/>
                    </a:cubicBezTo>
                    <a:cubicBezTo>
                      <a:pt x="9744" y="4843"/>
                      <a:pt x="9709" y="4794"/>
                      <a:pt x="9673" y="4744"/>
                    </a:cubicBezTo>
                    <a:cubicBezTo>
                      <a:pt x="9659" y="4730"/>
                      <a:pt x="9645" y="4709"/>
                      <a:pt x="9631" y="4695"/>
                    </a:cubicBezTo>
                    <a:moveTo>
                      <a:pt x="1601" y="0"/>
                    </a:moveTo>
                    <a:cubicBezTo>
                      <a:pt x="1594" y="0"/>
                      <a:pt x="1587" y="0"/>
                      <a:pt x="1587" y="0"/>
                    </a:cubicBezTo>
                    <a:cubicBezTo>
                      <a:pt x="1537" y="0"/>
                      <a:pt x="1480" y="0"/>
                      <a:pt x="1438" y="0"/>
                    </a:cubicBezTo>
                    <a:cubicBezTo>
                      <a:pt x="1410" y="0"/>
                      <a:pt x="1388" y="8"/>
                      <a:pt x="1367" y="8"/>
                    </a:cubicBezTo>
                    <a:cubicBezTo>
                      <a:pt x="1381" y="8"/>
                      <a:pt x="1395" y="8"/>
                      <a:pt x="1410" y="8"/>
                    </a:cubicBezTo>
                    <a:cubicBezTo>
                      <a:pt x="1495" y="0"/>
                      <a:pt x="1551" y="0"/>
                      <a:pt x="1601" y="0"/>
                    </a:cubicBezTo>
                    <a:moveTo>
                      <a:pt x="1643" y="0"/>
                    </a:moveTo>
                    <a:cubicBezTo>
                      <a:pt x="1629" y="0"/>
                      <a:pt x="1622" y="0"/>
                      <a:pt x="1608" y="0"/>
                    </a:cubicBezTo>
                    <a:cubicBezTo>
                      <a:pt x="1587" y="0"/>
                      <a:pt x="1572" y="0"/>
                      <a:pt x="1551" y="0"/>
                    </a:cubicBezTo>
                    <a:cubicBezTo>
                      <a:pt x="1587" y="0"/>
                      <a:pt x="1615" y="0"/>
                      <a:pt x="1643" y="0"/>
                    </a:cubicBezTo>
                    <a:moveTo>
                      <a:pt x="9447" y="4461"/>
                    </a:moveTo>
                    <a:cubicBezTo>
                      <a:pt x="9532" y="4560"/>
                      <a:pt x="9532" y="4560"/>
                      <a:pt x="9532" y="4560"/>
                    </a:cubicBezTo>
                    <a:cubicBezTo>
                      <a:pt x="9524" y="4553"/>
                      <a:pt x="9510" y="4539"/>
                      <a:pt x="9503" y="4525"/>
                    </a:cubicBezTo>
                    <a:cubicBezTo>
                      <a:pt x="9482" y="4504"/>
                      <a:pt x="9468" y="4482"/>
                      <a:pt x="9447" y="4461"/>
                    </a:cubicBezTo>
                    <a:moveTo>
                      <a:pt x="9199" y="4164"/>
                    </a:moveTo>
                    <a:cubicBezTo>
                      <a:pt x="9227" y="4206"/>
                      <a:pt x="9270" y="4242"/>
                      <a:pt x="9305" y="4284"/>
                    </a:cubicBezTo>
                    <a:cubicBezTo>
                      <a:pt x="9291" y="4270"/>
                      <a:pt x="9277" y="4249"/>
                      <a:pt x="9255" y="4235"/>
                    </a:cubicBezTo>
                    <a:cubicBezTo>
                      <a:pt x="9248" y="4220"/>
                      <a:pt x="9241" y="4213"/>
                      <a:pt x="9227" y="4199"/>
                    </a:cubicBezTo>
                    <a:cubicBezTo>
                      <a:pt x="9206" y="4171"/>
                      <a:pt x="9206" y="4171"/>
                      <a:pt x="9206" y="4171"/>
                    </a:cubicBezTo>
                    <a:cubicBezTo>
                      <a:pt x="9199" y="4171"/>
                      <a:pt x="9199" y="4171"/>
                      <a:pt x="9199" y="4164"/>
                    </a:cubicBezTo>
                    <a:moveTo>
                      <a:pt x="9185" y="4150"/>
                    </a:moveTo>
                    <a:cubicBezTo>
                      <a:pt x="9206" y="4171"/>
                      <a:pt x="9206" y="4171"/>
                      <a:pt x="9206" y="4171"/>
                    </a:cubicBezTo>
                    <a:cubicBezTo>
                      <a:pt x="9206" y="4171"/>
                      <a:pt x="9206" y="4178"/>
                      <a:pt x="9206" y="4178"/>
                    </a:cubicBezTo>
                    <a:cubicBezTo>
                      <a:pt x="9206" y="4171"/>
                      <a:pt x="9206" y="4171"/>
                      <a:pt x="9199" y="4171"/>
                    </a:cubicBezTo>
                    <a:cubicBezTo>
                      <a:pt x="9192" y="4164"/>
                      <a:pt x="9192" y="4157"/>
                      <a:pt x="9185" y="4150"/>
                    </a:cubicBezTo>
                    <a:moveTo>
                      <a:pt x="2132" y="43"/>
                    </a:moveTo>
                    <a:cubicBezTo>
                      <a:pt x="2104" y="36"/>
                      <a:pt x="2068" y="36"/>
                      <a:pt x="2040" y="29"/>
                    </a:cubicBezTo>
                    <a:cubicBezTo>
                      <a:pt x="2026" y="29"/>
                      <a:pt x="2011" y="29"/>
                      <a:pt x="1997" y="29"/>
                    </a:cubicBezTo>
                    <a:cubicBezTo>
                      <a:pt x="2040" y="29"/>
                      <a:pt x="2082" y="36"/>
                      <a:pt x="2132" y="43"/>
                    </a:cubicBezTo>
                    <a:moveTo>
                      <a:pt x="8901" y="3859"/>
                    </a:moveTo>
                    <a:cubicBezTo>
                      <a:pt x="8908" y="3866"/>
                      <a:pt x="8916" y="3873"/>
                      <a:pt x="8923" y="3881"/>
                    </a:cubicBezTo>
                    <a:cubicBezTo>
                      <a:pt x="9149" y="4107"/>
                      <a:pt x="9149" y="4107"/>
                      <a:pt x="9149" y="4107"/>
                    </a:cubicBezTo>
                    <a:cubicBezTo>
                      <a:pt x="9085" y="4043"/>
                      <a:pt x="9015" y="3973"/>
                      <a:pt x="8951" y="3902"/>
                    </a:cubicBezTo>
                    <a:cubicBezTo>
                      <a:pt x="8944" y="3895"/>
                      <a:pt x="8937" y="3895"/>
                      <a:pt x="8937" y="3888"/>
                    </a:cubicBezTo>
                    <a:cubicBezTo>
                      <a:pt x="8930" y="3881"/>
                      <a:pt x="8916" y="3873"/>
                      <a:pt x="8908" y="3866"/>
                    </a:cubicBezTo>
                    <a:cubicBezTo>
                      <a:pt x="8908" y="3859"/>
                      <a:pt x="8908" y="3859"/>
                      <a:pt x="8901" y="3859"/>
                    </a:cubicBezTo>
                    <a:moveTo>
                      <a:pt x="2429" y="100"/>
                    </a:moveTo>
                    <a:cubicBezTo>
                      <a:pt x="2422" y="100"/>
                      <a:pt x="2422" y="100"/>
                      <a:pt x="2415" y="100"/>
                    </a:cubicBezTo>
                    <a:cubicBezTo>
                      <a:pt x="2415" y="100"/>
                      <a:pt x="2415" y="93"/>
                      <a:pt x="2415" y="93"/>
                    </a:cubicBezTo>
                    <a:cubicBezTo>
                      <a:pt x="2344" y="78"/>
                      <a:pt x="2273" y="64"/>
                      <a:pt x="2203" y="57"/>
                    </a:cubicBezTo>
                    <a:cubicBezTo>
                      <a:pt x="2189" y="50"/>
                      <a:pt x="2181" y="50"/>
                      <a:pt x="2167" y="50"/>
                    </a:cubicBezTo>
                    <a:cubicBezTo>
                      <a:pt x="2429" y="100"/>
                      <a:pt x="2429" y="100"/>
                      <a:pt x="2429" y="100"/>
                    </a:cubicBezTo>
                    <a:moveTo>
                      <a:pt x="8399" y="3378"/>
                    </a:moveTo>
                    <a:cubicBezTo>
                      <a:pt x="8462" y="3442"/>
                      <a:pt x="8462" y="3442"/>
                      <a:pt x="8462" y="3442"/>
                    </a:cubicBezTo>
                    <a:cubicBezTo>
                      <a:pt x="8441" y="3420"/>
                      <a:pt x="8420" y="3399"/>
                      <a:pt x="8399" y="3378"/>
                    </a:cubicBezTo>
                    <a:moveTo>
                      <a:pt x="3123" y="284"/>
                    </a:moveTo>
                    <a:cubicBezTo>
                      <a:pt x="3116" y="284"/>
                      <a:pt x="3109" y="284"/>
                      <a:pt x="3109" y="284"/>
                    </a:cubicBezTo>
                    <a:cubicBezTo>
                      <a:pt x="2939" y="227"/>
                      <a:pt x="2734" y="170"/>
                      <a:pt x="2514" y="121"/>
                    </a:cubicBezTo>
                    <a:cubicBezTo>
                      <a:pt x="2514" y="121"/>
                      <a:pt x="2514" y="121"/>
                      <a:pt x="2514" y="121"/>
                    </a:cubicBezTo>
                    <a:cubicBezTo>
                      <a:pt x="2514" y="121"/>
                      <a:pt x="2507" y="114"/>
                      <a:pt x="2500" y="114"/>
                    </a:cubicBezTo>
                    <a:cubicBezTo>
                      <a:pt x="2493" y="114"/>
                      <a:pt x="2486" y="114"/>
                      <a:pt x="2479" y="107"/>
                    </a:cubicBezTo>
                    <a:cubicBezTo>
                      <a:pt x="2479" y="107"/>
                      <a:pt x="2479" y="107"/>
                      <a:pt x="2479" y="107"/>
                    </a:cubicBezTo>
                    <a:cubicBezTo>
                      <a:pt x="2465" y="107"/>
                      <a:pt x="2443" y="100"/>
                      <a:pt x="2429" y="100"/>
                    </a:cubicBezTo>
                    <a:cubicBezTo>
                      <a:pt x="2458" y="107"/>
                      <a:pt x="2479" y="114"/>
                      <a:pt x="2507" y="121"/>
                    </a:cubicBezTo>
                    <a:cubicBezTo>
                      <a:pt x="2684" y="163"/>
                      <a:pt x="2819" y="192"/>
                      <a:pt x="2982" y="241"/>
                    </a:cubicBezTo>
                    <a:cubicBezTo>
                      <a:pt x="3024" y="255"/>
                      <a:pt x="3074" y="270"/>
                      <a:pt x="3123" y="284"/>
                    </a:cubicBezTo>
                    <a:moveTo>
                      <a:pt x="8108" y="3130"/>
                    </a:moveTo>
                    <a:cubicBezTo>
                      <a:pt x="8158" y="3172"/>
                      <a:pt x="8158" y="3172"/>
                      <a:pt x="8158" y="3172"/>
                    </a:cubicBezTo>
                    <a:cubicBezTo>
                      <a:pt x="8130" y="3144"/>
                      <a:pt x="8130" y="3144"/>
                      <a:pt x="8130" y="3144"/>
                    </a:cubicBezTo>
                    <a:cubicBezTo>
                      <a:pt x="8207" y="3222"/>
                      <a:pt x="8314" y="3307"/>
                      <a:pt x="8399" y="3378"/>
                    </a:cubicBezTo>
                    <a:cubicBezTo>
                      <a:pt x="8314" y="3300"/>
                      <a:pt x="8193" y="3201"/>
                      <a:pt x="8108" y="3130"/>
                    </a:cubicBezTo>
                    <a:moveTo>
                      <a:pt x="7875" y="2939"/>
                    </a:moveTo>
                    <a:cubicBezTo>
                      <a:pt x="7995" y="3038"/>
                      <a:pt x="7995" y="3038"/>
                      <a:pt x="7995" y="3038"/>
                    </a:cubicBezTo>
                    <a:cubicBezTo>
                      <a:pt x="8108" y="3130"/>
                      <a:pt x="8108" y="3130"/>
                      <a:pt x="8108" y="3130"/>
                    </a:cubicBezTo>
                    <a:cubicBezTo>
                      <a:pt x="8059" y="3088"/>
                      <a:pt x="8002" y="3045"/>
                      <a:pt x="7938" y="2995"/>
                    </a:cubicBezTo>
                    <a:cubicBezTo>
                      <a:pt x="7917" y="2974"/>
                      <a:pt x="7896" y="2960"/>
                      <a:pt x="7875" y="2939"/>
                    </a:cubicBezTo>
                    <a:moveTo>
                      <a:pt x="7818" y="2896"/>
                    </a:moveTo>
                    <a:cubicBezTo>
                      <a:pt x="7846" y="2918"/>
                      <a:pt x="7846" y="2918"/>
                      <a:pt x="7846" y="2918"/>
                    </a:cubicBezTo>
                    <a:cubicBezTo>
                      <a:pt x="7853" y="2925"/>
                      <a:pt x="7860" y="2932"/>
                      <a:pt x="7868" y="2932"/>
                    </a:cubicBezTo>
                    <a:cubicBezTo>
                      <a:pt x="7868" y="2932"/>
                      <a:pt x="7868" y="2932"/>
                      <a:pt x="7868" y="2932"/>
                    </a:cubicBezTo>
                    <a:cubicBezTo>
                      <a:pt x="7846" y="2918"/>
                      <a:pt x="7832" y="2903"/>
                      <a:pt x="7818" y="2896"/>
                    </a:cubicBezTo>
                    <a:moveTo>
                      <a:pt x="3704" y="496"/>
                    </a:moveTo>
                    <a:cubicBezTo>
                      <a:pt x="3683" y="489"/>
                      <a:pt x="3654" y="475"/>
                      <a:pt x="3633" y="468"/>
                    </a:cubicBezTo>
                    <a:cubicBezTo>
                      <a:pt x="3591" y="454"/>
                      <a:pt x="3548" y="432"/>
                      <a:pt x="3506" y="418"/>
                    </a:cubicBezTo>
                    <a:cubicBezTo>
                      <a:pt x="3491" y="411"/>
                      <a:pt x="3470" y="411"/>
                      <a:pt x="3456" y="404"/>
                    </a:cubicBezTo>
                    <a:cubicBezTo>
                      <a:pt x="3477" y="411"/>
                      <a:pt x="3499" y="418"/>
                      <a:pt x="3520" y="425"/>
                    </a:cubicBezTo>
                    <a:cubicBezTo>
                      <a:pt x="3527" y="425"/>
                      <a:pt x="3534" y="432"/>
                      <a:pt x="3541" y="432"/>
                    </a:cubicBezTo>
                    <a:cubicBezTo>
                      <a:pt x="3527" y="425"/>
                      <a:pt x="3527" y="425"/>
                      <a:pt x="3527" y="425"/>
                    </a:cubicBezTo>
                    <a:cubicBezTo>
                      <a:pt x="3583" y="447"/>
                      <a:pt x="3640" y="475"/>
                      <a:pt x="3704" y="496"/>
                    </a:cubicBezTo>
                    <a:moveTo>
                      <a:pt x="3867" y="560"/>
                    </a:moveTo>
                    <a:cubicBezTo>
                      <a:pt x="3831" y="546"/>
                      <a:pt x="3796" y="531"/>
                      <a:pt x="3761" y="517"/>
                    </a:cubicBezTo>
                    <a:cubicBezTo>
                      <a:pt x="3753" y="517"/>
                      <a:pt x="3753" y="517"/>
                      <a:pt x="3753" y="517"/>
                    </a:cubicBezTo>
                    <a:cubicBezTo>
                      <a:pt x="3867" y="560"/>
                      <a:pt x="3867" y="560"/>
                      <a:pt x="3867" y="560"/>
                    </a:cubicBezTo>
                    <a:moveTo>
                      <a:pt x="7513" y="2656"/>
                    </a:moveTo>
                    <a:cubicBezTo>
                      <a:pt x="7598" y="2726"/>
                      <a:pt x="7719" y="2818"/>
                      <a:pt x="7811" y="2889"/>
                    </a:cubicBezTo>
                    <a:cubicBezTo>
                      <a:pt x="7804" y="2889"/>
                      <a:pt x="7804" y="2882"/>
                      <a:pt x="7797" y="2875"/>
                    </a:cubicBezTo>
                    <a:cubicBezTo>
                      <a:pt x="7797" y="2875"/>
                      <a:pt x="7797" y="2875"/>
                      <a:pt x="7790" y="2875"/>
                    </a:cubicBezTo>
                    <a:cubicBezTo>
                      <a:pt x="7790" y="2868"/>
                      <a:pt x="7783" y="2868"/>
                      <a:pt x="7775" y="2861"/>
                    </a:cubicBezTo>
                    <a:cubicBezTo>
                      <a:pt x="7740" y="2833"/>
                      <a:pt x="7698" y="2797"/>
                      <a:pt x="7655" y="2769"/>
                    </a:cubicBezTo>
                    <a:cubicBezTo>
                      <a:pt x="7606" y="2733"/>
                      <a:pt x="7563" y="2698"/>
                      <a:pt x="7521" y="2663"/>
                    </a:cubicBezTo>
                    <a:cubicBezTo>
                      <a:pt x="7513" y="2663"/>
                      <a:pt x="7513" y="2656"/>
                      <a:pt x="7513" y="2656"/>
                    </a:cubicBezTo>
                    <a:moveTo>
                      <a:pt x="7237" y="2457"/>
                    </a:moveTo>
                    <a:cubicBezTo>
                      <a:pt x="7506" y="2656"/>
                      <a:pt x="7506" y="2656"/>
                      <a:pt x="7506" y="2656"/>
                    </a:cubicBezTo>
                    <a:cubicBezTo>
                      <a:pt x="7443" y="2606"/>
                      <a:pt x="7372" y="2556"/>
                      <a:pt x="7308" y="2507"/>
                    </a:cubicBezTo>
                    <a:cubicBezTo>
                      <a:pt x="7280" y="2493"/>
                      <a:pt x="7259" y="2472"/>
                      <a:pt x="7237" y="2457"/>
                    </a:cubicBezTo>
                    <a:moveTo>
                      <a:pt x="4688" y="928"/>
                    </a:moveTo>
                    <a:cubicBezTo>
                      <a:pt x="4646" y="907"/>
                      <a:pt x="4603" y="886"/>
                      <a:pt x="4561" y="864"/>
                    </a:cubicBezTo>
                    <a:cubicBezTo>
                      <a:pt x="4688" y="928"/>
                      <a:pt x="4688" y="928"/>
                      <a:pt x="4688" y="928"/>
                    </a:cubicBezTo>
                    <a:moveTo>
                      <a:pt x="6536" y="1976"/>
                    </a:moveTo>
                    <a:cubicBezTo>
                      <a:pt x="6720" y="2096"/>
                      <a:pt x="6720" y="2096"/>
                      <a:pt x="6720" y="2096"/>
                    </a:cubicBezTo>
                    <a:cubicBezTo>
                      <a:pt x="6664" y="2061"/>
                      <a:pt x="6614" y="2025"/>
                      <a:pt x="6565" y="1990"/>
                    </a:cubicBezTo>
                    <a:cubicBezTo>
                      <a:pt x="6558" y="1990"/>
                      <a:pt x="6550" y="1983"/>
                      <a:pt x="6536" y="1976"/>
                    </a:cubicBezTo>
                    <a:moveTo>
                      <a:pt x="5467" y="1332"/>
                    </a:moveTo>
                    <a:cubicBezTo>
                      <a:pt x="5467" y="1332"/>
                      <a:pt x="5460" y="1332"/>
                      <a:pt x="5460" y="1324"/>
                    </a:cubicBezTo>
                    <a:cubicBezTo>
                      <a:pt x="5410" y="1303"/>
                      <a:pt x="5361" y="1275"/>
                      <a:pt x="5311" y="1247"/>
                    </a:cubicBezTo>
                    <a:cubicBezTo>
                      <a:pt x="5283" y="1232"/>
                      <a:pt x="5262" y="1218"/>
                      <a:pt x="5233" y="1204"/>
                    </a:cubicBezTo>
                    <a:cubicBezTo>
                      <a:pt x="5467" y="1332"/>
                      <a:pt x="5467" y="1332"/>
                      <a:pt x="5467" y="1332"/>
                    </a:cubicBezTo>
                    <a:moveTo>
                      <a:pt x="5913" y="1586"/>
                    </a:moveTo>
                    <a:cubicBezTo>
                      <a:pt x="5906" y="1586"/>
                      <a:pt x="5899" y="1579"/>
                      <a:pt x="5899" y="1579"/>
                    </a:cubicBezTo>
                    <a:cubicBezTo>
                      <a:pt x="6196" y="1763"/>
                      <a:pt x="6196" y="1763"/>
                      <a:pt x="6196" y="1763"/>
                    </a:cubicBezTo>
                    <a:cubicBezTo>
                      <a:pt x="6303" y="1827"/>
                      <a:pt x="6437" y="1912"/>
                      <a:pt x="6536" y="1976"/>
                    </a:cubicBezTo>
                    <a:cubicBezTo>
                      <a:pt x="6536" y="1976"/>
                      <a:pt x="6536" y="1976"/>
                      <a:pt x="6536" y="1976"/>
                    </a:cubicBezTo>
                    <a:cubicBezTo>
                      <a:pt x="6529" y="1969"/>
                      <a:pt x="6529" y="1969"/>
                      <a:pt x="6522" y="1969"/>
                    </a:cubicBezTo>
                    <a:cubicBezTo>
                      <a:pt x="6451" y="1919"/>
                      <a:pt x="6338" y="1848"/>
                      <a:pt x="6196" y="1763"/>
                    </a:cubicBezTo>
                    <a:cubicBezTo>
                      <a:pt x="6147" y="1728"/>
                      <a:pt x="6090" y="1693"/>
                      <a:pt x="6034" y="1657"/>
                    </a:cubicBezTo>
                    <a:cubicBezTo>
                      <a:pt x="5998" y="1636"/>
                      <a:pt x="5949" y="1615"/>
                      <a:pt x="5913" y="1586"/>
                    </a:cubicBezTo>
                    <a:moveTo>
                      <a:pt x="5842" y="1544"/>
                    </a:moveTo>
                    <a:cubicBezTo>
                      <a:pt x="5842" y="1551"/>
                      <a:pt x="5849" y="1551"/>
                      <a:pt x="5857" y="1551"/>
                    </a:cubicBezTo>
                    <a:cubicBezTo>
                      <a:pt x="5871" y="1565"/>
                      <a:pt x="5892" y="1572"/>
                      <a:pt x="5913" y="1586"/>
                    </a:cubicBezTo>
                    <a:cubicBezTo>
                      <a:pt x="5913" y="1586"/>
                      <a:pt x="5913" y="1586"/>
                      <a:pt x="5913" y="1586"/>
                    </a:cubicBezTo>
                    <a:cubicBezTo>
                      <a:pt x="5913" y="1594"/>
                      <a:pt x="5920" y="1594"/>
                      <a:pt x="5927" y="1594"/>
                    </a:cubicBezTo>
                    <a:cubicBezTo>
                      <a:pt x="5956" y="1615"/>
                      <a:pt x="5998" y="1643"/>
                      <a:pt x="6034" y="1657"/>
                    </a:cubicBezTo>
                    <a:cubicBezTo>
                      <a:pt x="5991" y="1636"/>
                      <a:pt x="5956" y="1615"/>
                      <a:pt x="5913" y="1586"/>
                    </a:cubicBezTo>
                    <a:cubicBezTo>
                      <a:pt x="5892" y="1572"/>
                      <a:pt x="5864" y="1558"/>
                      <a:pt x="5842" y="1544"/>
                    </a:cubicBezTo>
                    <a:moveTo>
                      <a:pt x="5743" y="1487"/>
                    </a:moveTo>
                    <a:cubicBezTo>
                      <a:pt x="5679" y="1452"/>
                      <a:pt x="5609" y="1409"/>
                      <a:pt x="5545" y="1374"/>
                    </a:cubicBezTo>
                    <a:cubicBezTo>
                      <a:pt x="5609" y="1409"/>
                      <a:pt x="5679" y="1452"/>
                      <a:pt x="5743" y="1487"/>
                    </a:cubicBezTo>
                    <a:cubicBezTo>
                      <a:pt x="5743" y="1487"/>
                      <a:pt x="5743" y="1487"/>
                      <a:pt x="5743" y="1487"/>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4" name="Freeform 255"/>
              <p:cNvSpPr>
                <a:spLocks noChangeAspect="1" noEditPoints="1"/>
              </p:cNvSpPr>
              <p:nvPr/>
            </p:nvSpPr>
            <p:spPr bwMode="auto">
              <a:xfrm>
                <a:off x="2418" y="1567"/>
                <a:ext cx="1148" cy="1060"/>
              </a:xfrm>
              <a:custGeom>
                <a:avLst/>
                <a:gdLst>
                  <a:gd name="T0" fmla="*/ 0 w 9575"/>
                  <a:gd name="T1" fmla="*/ 0 h 8833"/>
                  <a:gd name="T2" fmla="*/ 0 w 9575"/>
                  <a:gd name="T3" fmla="*/ 0 h 8833"/>
                  <a:gd name="T4" fmla="*/ 0 w 9575"/>
                  <a:gd name="T5" fmla="*/ 0 h 8833"/>
                  <a:gd name="T6" fmla="*/ 0 w 9575"/>
                  <a:gd name="T7" fmla="*/ 0 h 8833"/>
                  <a:gd name="T8" fmla="*/ 0 w 9575"/>
                  <a:gd name="T9" fmla="*/ 0 h 8833"/>
                  <a:gd name="T10" fmla="*/ 0 w 9575"/>
                  <a:gd name="T11" fmla="*/ 0 h 8833"/>
                  <a:gd name="T12" fmla="*/ 0 w 9575"/>
                  <a:gd name="T13" fmla="*/ 0 h 8833"/>
                  <a:gd name="T14" fmla="*/ 0 w 9575"/>
                  <a:gd name="T15" fmla="*/ 0 h 8833"/>
                  <a:gd name="T16" fmla="*/ 0 w 9575"/>
                  <a:gd name="T17" fmla="*/ 0 h 8833"/>
                  <a:gd name="T18" fmla="*/ 0 w 9575"/>
                  <a:gd name="T19" fmla="*/ 0 h 8833"/>
                  <a:gd name="T20" fmla="*/ 0 w 9575"/>
                  <a:gd name="T21" fmla="*/ 0 h 8833"/>
                  <a:gd name="T22" fmla="*/ 0 w 9575"/>
                  <a:gd name="T23" fmla="*/ 0 h 8833"/>
                  <a:gd name="T24" fmla="*/ 0 w 9575"/>
                  <a:gd name="T25" fmla="*/ 0 h 8833"/>
                  <a:gd name="T26" fmla="*/ 0 w 9575"/>
                  <a:gd name="T27" fmla="*/ 0 h 8833"/>
                  <a:gd name="T28" fmla="*/ 0 w 9575"/>
                  <a:gd name="T29" fmla="*/ 0 h 8833"/>
                  <a:gd name="T30" fmla="*/ 0 w 9575"/>
                  <a:gd name="T31" fmla="*/ 0 h 8833"/>
                  <a:gd name="T32" fmla="*/ 0 w 9575"/>
                  <a:gd name="T33" fmla="*/ 0 h 8833"/>
                  <a:gd name="T34" fmla="*/ 0 w 9575"/>
                  <a:gd name="T35" fmla="*/ 0 h 8833"/>
                  <a:gd name="T36" fmla="*/ 0 w 9575"/>
                  <a:gd name="T37" fmla="*/ 0 h 8833"/>
                  <a:gd name="T38" fmla="*/ 0 w 9575"/>
                  <a:gd name="T39" fmla="*/ 0 h 8833"/>
                  <a:gd name="T40" fmla="*/ 0 w 9575"/>
                  <a:gd name="T41" fmla="*/ 0 h 8833"/>
                  <a:gd name="T42" fmla="*/ 0 w 9575"/>
                  <a:gd name="T43" fmla="*/ 0 h 8833"/>
                  <a:gd name="T44" fmla="*/ 0 w 9575"/>
                  <a:gd name="T45" fmla="*/ 0 h 8833"/>
                  <a:gd name="T46" fmla="*/ 0 w 9575"/>
                  <a:gd name="T47" fmla="*/ 0 h 8833"/>
                  <a:gd name="T48" fmla="*/ 0 w 9575"/>
                  <a:gd name="T49" fmla="*/ 0 h 8833"/>
                  <a:gd name="T50" fmla="*/ 0 w 9575"/>
                  <a:gd name="T51" fmla="*/ 0 h 8833"/>
                  <a:gd name="T52" fmla="*/ 0 w 9575"/>
                  <a:gd name="T53" fmla="*/ 0 h 8833"/>
                  <a:gd name="T54" fmla="*/ 0 w 9575"/>
                  <a:gd name="T55" fmla="*/ 0 h 8833"/>
                  <a:gd name="T56" fmla="*/ 0 w 9575"/>
                  <a:gd name="T57" fmla="*/ 0 h 8833"/>
                  <a:gd name="T58" fmla="*/ 0 w 9575"/>
                  <a:gd name="T59" fmla="*/ 0 h 8833"/>
                  <a:gd name="T60" fmla="*/ 0 w 9575"/>
                  <a:gd name="T61" fmla="*/ 0 h 8833"/>
                  <a:gd name="T62" fmla="*/ 0 w 9575"/>
                  <a:gd name="T63" fmla="*/ 0 h 8833"/>
                  <a:gd name="T64" fmla="*/ 0 w 9575"/>
                  <a:gd name="T65" fmla="*/ 0 h 8833"/>
                  <a:gd name="T66" fmla="*/ 0 w 9575"/>
                  <a:gd name="T67" fmla="*/ 0 h 8833"/>
                  <a:gd name="T68" fmla="*/ 0 w 9575"/>
                  <a:gd name="T69" fmla="*/ 0 h 8833"/>
                  <a:gd name="T70" fmla="*/ 0 w 9575"/>
                  <a:gd name="T71" fmla="*/ 0 h 8833"/>
                  <a:gd name="T72" fmla="*/ 0 w 9575"/>
                  <a:gd name="T73" fmla="*/ 0 h 8833"/>
                  <a:gd name="T74" fmla="*/ 0 w 9575"/>
                  <a:gd name="T75" fmla="*/ 0 h 8833"/>
                  <a:gd name="T76" fmla="*/ 0 w 9575"/>
                  <a:gd name="T77" fmla="*/ 0 h 8833"/>
                  <a:gd name="T78" fmla="*/ 0 w 9575"/>
                  <a:gd name="T79" fmla="*/ 0 h 8833"/>
                  <a:gd name="T80" fmla="*/ 0 w 9575"/>
                  <a:gd name="T81" fmla="*/ 0 h 8833"/>
                  <a:gd name="T82" fmla="*/ 0 w 9575"/>
                  <a:gd name="T83" fmla="*/ 0 h 8833"/>
                  <a:gd name="T84" fmla="*/ 0 w 9575"/>
                  <a:gd name="T85" fmla="*/ 0 h 8833"/>
                  <a:gd name="T86" fmla="*/ 0 w 9575"/>
                  <a:gd name="T87" fmla="*/ 0 h 8833"/>
                  <a:gd name="T88" fmla="*/ 0 w 9575"/>
                  <a:gd name="T89" fmla="*/ 0 h 8833"/>
                  <a:gd name="T90" fmla="*/ 0 w 9575"/>
                  <a:gd name="T91" fmla="*/ 0 h 8833"/>
                  <a:gd name="T92" fmla="*/ 0 w 9575"/>
                  <a:gd name="T93" fmla="*/ 0 h 8833"/>
                  <a:gd name="T94" fmla="*/ 0 w 9575"/>
                  <a:gd name="T95" fmla="*/ 0 h 8833"/>
                  <a:gd name="T96" fmla="*/ 0 w 9575"/>
                  <a:gd name="T97" fmla="*/ 0 h 8833"/>
                  <a:gd name="T98" fmla="*/ 0 w 9575"/>
                  <a:gd name="T99" fmla="*/ 0 h 8833"/>
                  <a:gd name="T100" fmla="*/ 0 w 9575"/>
                  <a:gd name="T101" fmla="*/ 0 h 8833"/>
                  <a:gd name="T102" fmla="*/ 0 w 9575"/>
                  <a:gd name="T103" fmla="*/ 0 h 8833"/>
                  <a:gd name="T104" fmla="*/ 0 w 9575"/>
                  <a:gd name="T105" fmla="*/ 0 h 8833"/>
                  <a:gd name="T106" fmla="*/ 0 w 9575"/>
                  <a:gd name="T107" fmla="*/ 0 h 8833"/>
                  <a:gd name="T108" fmla="*/ 0 w 9575"/>
                  <a:gd name="T109" fmla="*/ 0 h 8833"/>
                  <a:gd name="T110" fmla="*/ 0 w 9575"/>
                  <a:gd name="T111" fmla="*/ 0 h 8833"/>
                  <a:gd name="T112" fmla="*/ 0 w 9575"/>
                  <a:gd name="T113" fmla="*/ 0 h 8833"/>
                  <a:gd name="T114" fmla="*/ 0 w 9575"/>
                  <a:gd name="T115" fmla="*/ 0 h 8833"/>
                  <a:gd name="T116" fmla="*/ 0 w 9575"/>
                  <a:gd name="T117" fmla="*/ 0 h 8833"/>
                  <a:gd name="T118" fmla="*/ 0 w 9575"/>
                  <a:gd name="T119" fmla="*/ 0 h 8833"/>
                  <a:gd name="T120" fmla="*/ 0 w 9575"/>
                  <a:gd name="T121" fmla="*/ 0 h 88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575"/>
                  <a:gd name="T184" fmla="*/ 0 h 8833"/>
                  <a:gd name="T185" fmla="*/ 9575 w 9575"/>
                  <a:gd name="T186" fmla="*/ 8833 h 88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575" h="8833">
                    <a:moveTo>
                      <a:pt x="7968" y="5967"/>
                    </a:moveTo>
                    <a:cubicBezTo>
                      <a:pt x="7579" y="6144"/>
                      <a:pt x="6801" y="6038"/>
                      <a:pt x="5732" y="5620"/>
                    </a:cubicBezTo>
                    <a:cubicBezTo>
                      <a:pt x="5718" y="5613"/>
                      <a:pt x="5697" y="5606"/>
                      <a:pt x="5675" y="5599"/>
                    </a:cubicBezTo>
                    <a:cubicBezTo>
                      <a:pt x="5654" y="5585"/>
                      <a:pt x="5626" y="5578"/>
                      <a:pt x="5605" y="5571"/>
                    </a:cubicBezTo>
                    <a:cubicBezTo>
                      <a:pt x="5605" y="5563"/>
                      <a:pt x="5598" y="5563"/>
                      <a:pt x="5598" y="5563"/>
                    </a:cubicBezTo>
                    <a:cubicBezTo>
                      <a:pt x="5534" y="5535"/>
                      <a:pt x="5463" y="5507"/>
                      <a:pt x="5399" y="5479"/>
                    </a:cubicBezTo>
                    <a:cubicBezTo>
                      <a:pt x="6489" y="5981"/>
                      <a:pt x="7480" y="6243"/>
                      <a:pt x="7968" y="5967"/>
                    </a:cubicBezTo>
                    <a:moveTo>
                      <a:pt x="8584" y="5287"/>
                    </a:moveTo>
                    <a:cubicBezTo>
                      <a:pt x="8584" y="5287"/>
                      <a:pt x="8584" y="5287"/>
                      <a:pt x="8584" y="5287"/>
                    </a:cubicBezTo>
                    <a:cubicBezTo>
                      <a:pt x="8584" y="5287"/>
                      <a:pt x="8584" y="5287"/>
                      <a:pt x="8584" y="5287"/>
                    </a:cubicBezTo>
                    <a:cubicBezTo>
                      <a:pt x="8584" y="5287"/>
                      <a:pt x="8584" y="5287"/>
                      <a:pt x="8584" y="5287"/>
                    </a:cubicBezTo>
                    <a:moveTo>
                      <a:pt x="8584" y="5287"/>
                    </a:moveTo>
                    <a:cubicBezTo>
                      <a:pt x="8584" y="5287"/>
                      <a:pt x="8584" y="5287"/>
                      <a:pt x="8584" y="5287"/>
                    </a:cubicBezTo>
                    <a:cubicBezTo>
                      <a:pt x="8584" y="5287"/>
                      <a:pt x="8584" y="5287"/>
                      <a:pt x="8584" y="5287"/>
                    </a:cubicBezTo>
                    <a:cubicBezTo>
                      <a:pt x="8584" y="5287"/>
                      <a:pt x="8584" y="5287"/>
                      <a:pt x="8584" y="5287"/>
                    </a:cubicBezTo>
                    <a:cubicBezTo>
                      <a:pt x="8584" y="5287"/>
                      <a:pt x="8584" y="5287"/>
                      <a:pt x="8584" y="5287"/>
                    </a:cubicBezTo>
                    <a:moveTo>
                      <a:pt x="8577" y="5280"/>
                    </a:moveTo>
                    <a:cubicBezTo>
                      <a:pt x="8577" y="5280"/>
                      <a:pt x="8577" y="5280"/>
                      <a:pt x="8577" y="5280"/>
                    </a:cubicBezTo>
                    <a:cubicBezTo>
                      <a:pt x="8577" y="5280"/>
                      <a:pt x="8577" y="5287"/>
                      <a:pt x="8584" y="5287"/>
                    </a:cubicBezTo>
                    <a:cubicBezTo>
                      <a:pt x="8584" y="5287"/>
                      <a:pt x="8584" y="5287"/>
                      <a:pt x="8584" y="5287"/>
                    </a:cubicBezTo>
                    <a:cubicBezTo>
                      <a:pt x="8577" y="5287"/>
                      <a:pt x="8577" y="5280"/>
                      <a:pt x="8577" y="5280"/>
                    </a:cubicBezTo>
                    <a:moveTo>
                      <a:pt x="8577" y="5280"/>
                    </a:moveTo>
                    <a:cubicBezTo>
                      <a:pt x="8577" y="5280"/>
                      <a:pt x="8577" y="5280"/>
                      <a:pt x="8577" y="5280"/>
                    </a:cubicBezTo>
                    <a:cubicBezTo>
                      <a:pt x="8577" y="5280"/>
                      <a:pt x="8577" y="5280"/>
                      <a:pt x="8577" y="5280"/>
                    </a:cubicBezTo>
                    <a:moveTo>
                      <a:pt x="8181" y="4919"/>
                    </a:moveTo>
                    <a:cubicBezTo>
                      <a:pt x="8117" y="4891"/>
                      <a:pt x="8053" y="4856"/>
                      <a:pt x="7990" y="4827"/>
                    </a:cubicBezTo>
                    <a:cubicBezTo>
                      <a:pt x="8053" y="4856"/>
                      <a:pt x="8117" y="4891"/>
                      <a:pt x="8181" y="4919"/>
                    </a:cubicBezTo>
                    <a:moveTo>
                      <a:pt x="8181" y="4926"/>
                    </a:moveTo>
                    <a:cubicBezTo>
                      <a:pt x="8181" y="4926"/>
                      <a:pt x="8181" y="4926"/>
                      <a:pt x="8188" y="4926"/>
                    </a:cubicBezTo>
                    <a:cubicBezTo>
                      <a:pt x="8181" y="4926"/>
                      <a:pt x="8181" y="4926"/>
                      <a:pt x="8181" y="4926"/>
                    </a:cubicBezTo>
                    <a:moveTo>
                      <a:pt x="255" y="1041"/>
                    </a:moveTo>
                    <a:cubicBezTo>
                      <a:pt x="354" y="524"/>
                      <a:pt x="1281" y="503"/>
                      <a:pt x="2739" y="1083"/>
                    </a:cubicBezTo>
                    <a:cubicBezTo>
                      <a:pt x="3319" y="1310"/>
                      <a:pt x="3920" y="1600"/>
                      <a:pt x="4501" y="1940"/>
                    </a:cubicBezTo>
                    <a:cubicBezTo>
                      <a:pt x="5980" y="2796"/>
                      <a:pt x="7353" y="3907"/>
                      <a:pt x="7940" y="4813"/>
                    </a:cubicBezTo>
                    <a:cubicBezTo>
                      <a:pt x="8181" y="5167"/>
                      <a:pt x="8266" y="5450"/>
                      <a:pt x="8223" y="5663"/>
                    </a:cubicBezTo>
                    <a:cubicBezTo>
                      <a:pt x="8223" y="5663"/>
                      <a:pt x="8223" y="5670"/>
                      <a:pt x="8223" y="5670"/>
                    </a:cubicBezTo>
                    <a:cubicBezTo>
                      <a:pt x="8280" y="5528"/>
                      <a:pt x="8294" y="5344"/>
                      <a:pt x="8259" y="5110"/>
                    </a:cubicBezTo>
                    <a:cubicBezTo>
                      <a:pt x="8308" y="5132"/>
                      <a:pt x="8343" y="5153"/>
                      <a:pt x="8372" y="5167"/>
                    </a:cubicBezTo>
                    <a:cubicBezTo>
                      <a:pt x="8457" y="5217"/>
                      <a:pt x="8506" y="5266"/>
                      <a:pt x="8619" y="5415"/>
                    </a:cubicBezTo>
                    <a:cubicBezTo>
                      <a:pt x="9575" y="6661"/>
                      <a:pt x="9193" y="8819"/>
                      <a:pt x="7147" y="8678"/>
                    </a:cubicBezTo>
                    <a:cubicBezTo>
                      <a:pt x="6319" y="8621"/>
                      <a:pt x="5350" y="8196"/>
                      <a:pt x="4564" y="7743"/>
                    </a:cubicBezTo>
                    <a:cubicBezTo>
                      <a:pt x="3942" y="7382"/>
                      <a:pt x="3432" y="7007"/>
                      <a:pt x="3206" y="6788"/>
                    </a:cubicBezTo>
                    <a:cubicBezTo>
                      <a:pt x="1967" y="5599"/>
                      <a:pt x="99" y="2690"/>
                      <a:pt x="431" y="2258"/>
                    </a:cubicBezTo>
                    <a:cubicBezTo>
                      <a:pt x="446" y="2244"/>
                      <a:pt x="453" y="2216"/>
                      <a:pt x="474" y="2208"/>
                    </a:cubicBezTo>
                    <a:cubicBezTo>
                      <a:pt x="516" y="2194"/>
                      <a:pt x="545" y="2187"/>
                      <a:pt x="615" y="2223"/>
                    </a:cubicBezTo>
                    <a:cubicBezTo>
                      <a:pt x="715" y="2286"/>
                      <a:pt x="906" y="2456"/>
                      <a:pt x="1394" y="2909"/>
                    </a:cubicBezTo>
                    <a:cubicBezTo>
                      <a:pt x="1663" y="3164"/>
                      <a:pt x="2031" y="3454"/>
                      <a:pt x="2455" y="3759"/>
                    </a:cubicBezTo>
                    <a:cubicBezTo>
                      <a:pt x="1663" y="3171"/>
                      <a:pt x="998" y="2548"/>
                      <a:pt x="608" y="1996"/>
                    </a:cubicBezTo>
                    <a:cubicBezTo>
                      <a:pt x="601" y="1982"/>
                      <a:pt x="587" y="1975"/>
                      <a:pt x="580" y="1961"/>
                    </a:cubicBezTo>
                    <a:cubicBezTo>
                      <a:pt x="580" y="1954"/>
                      <a:pt x="573" y="1947"/>
                      <a:pt x="573" y="1947"/>
                    </a:cubicBezTo>
                    <a:cubicBezTo>
                      <a:pt x="566" y="1932"/>
                      <a:pt x="559" y="1925"/>
                      <a:pt x="545" y="1911"/>
                    </a:cubicBezTo>
                    <a:cubicBezTo>
                      <a:pt x="545" y="1904"/>
                      <a:pt x="538" y="1897"/>
                      <a:pt x="531" y="1890"/>
                    </a:cubicBezTo>
                    <a:cubicBezTo>
                      <a:pt x="297" y="1529"/>
                      <a:pt x="212" y="1246"/>
                      <a:pt x="255" y="1041"/>
                    </a:cubicBezTo>
                    <a:moveTo>
                      <a:pt x="4458" y="1904"/>
                    </a:moveTo>
                    <a:cubicBezTo>
                      <a:pt x="2194" y="595"/>
                      <a:pt x="0" y="0"/>
                      <a:pt x="42" y="1324"/>
                    </a:cubicBezTo>
                    <a:cubicBezTo>
                      <a:pt x="120" y="3801"/>
                      <a:pt x="2505" y="6668"/>
                      <a:pt x="4819" y="8027"/>
                    </a:cubicBezTo>
                    <a:cubicBezTo>
                      <a:pt x="5732" y="8501"/>
                      <a:pt x="6687" y="8833"/>
                      <a:pt x="7452" y="8826"/>
                    </a:cubicBezTo>
                    <a:cubicBezTo>
                      <a:pt x="7947" y="8784"/>
                      <a:pt x="8379" y="8586"/>
                      <a:pt x="8690" y="8196"/>
                    </a:cubicBezTo>
                    <a:cubicBezTo>
                      <a:pt x="9079" y="7708"/>
                      <a:pt x="9575" y="6661"/>
                      <a:pt x="8464" y="5139"/>
                    </a:cubicBezTo>
                    <a:cubicBezTo>
                      <a:pt x="8450" y="5125"/>
                      <a:pt x="8435" y="5110"/>
                      <a:pt x="8428" y="5096"/>
                    </a:cubicBezTo>
                    <a:cubicBezTo>
                      <a:pt x="7494" y="3950"/>
                      <a:pt x="5966" y="2768"/>
                      <a:pt x="4458" y="1904"/>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5" name="Freeform 256"/>
              <p:cNvSpPr>
                <a:spLocks noChangeAspect="1" noEditPoints="1"/>
              </p:cNvSpPr>
              <p:nvPr/>
            </p:nvSpPr>
            <p:spPr bwMode="auto">
              <a:xfrm>
                <a:off x="2399" y="1557"/>
                <a:ext cx="1167" cy="1069"/>
              </a:xfrm>
              <a:custGeom>
                <a:avLst/>
                <a:gdLst>
                  <a:gd name="T0" fmla="*/ 0 w 9734"/>
                  <a:gd name="T1" fmla="*/ 0 h 8908"/>
                  <a:gd name="T2" fmla="*/ 0 w 9734"/>
                  <a:gd name="T3" fmla="*/ 0 h 8908"/>
                  <a:gd name="T4" fmla="*/ 0 w 9734"/>
                  <a:gd name="T5" fmla="*/ 0 h 8908"/>
                  <a:gd name="T6" fmla="*/ 0 w 9734"/>
                  <a:gd name="T7" fmla="*/ 0 h 8908"/>
                  <a:gd name="T8" fmla="*/ 0 w 9734"/>
                  <a:gd name="T9" fmla="*/ 0 h 8908"/>
                  <a:gd name="T10" fmla="*/ 0 w 9734"/>
                  <a:gd name="T11" fmla="*/ 0 h 8908"/>
                  <a:gd name="T12" fmla="*/ 0 w 9734"/>
                  <a:gd name="T13" fmla="*/ 0 h 8908"/>
                  <a:gd name="T14" fmla="*/ 0 w 9734"/>
                  <a:gd name="T15" fmla="*/ 0 h 8908"/>
                  <a:gd name="T16" fmla="*/ 0 w 9734"/>
                  <a:gd name="T17" fmla="*/ 0 h 8908"/>
                  <a:gd name="T18" fmla="*/ 0 w 9734"/>
                  <a:gd name="T19" fmla="*/ 0 h 8908"/>
                  <a:gd name="T20" fmla="*/ 0 w 9734"/>
                  <a:gd name="T21" fmla="*/ 0 h 8908"/>
                  <a:gd name="T22" fmla="*/ 0 w 9734"/>
                  <a:gd name="T23" fmla="*/ 0 h 8908"/>
                  <a:gd name="T24" fmla="*/ 0 w 9734"/>
                  <a:gd name="T25" fmla="*/ 0 h 8908"/>
                  <a:gd name="T26" fmla="*/ 0 w 9734"/>
                  <a:gd name="T27" fmla="*/ 0 h 8908"/>
                  <a:gd name="T28" fmla="*/ 0 w 9734"/>
                  <a:gd name="T29" fmla="*/ 0 h 8908"/>
                  <a:gd name="T30" fmla="*/ 0 w 9734"/>
                  <a:gd name="T31" fmla="*/ 0 h 8908"/>
                  <a:gd name="T32" fmla="*/ 0 w 9734"/>
                  <a:gd name="T33" fmla="*/ 0 h 8908"/>
                  <a:gd name="T34" fmla="*/ 0 w 9734"/>
                  <a:gd name="T35" fmla="*/ 0 h 8908"/>
                  <a:gd name="T36" fmla="*/ 0 w 9734"/>
                  <a:gd name="T37" fmla="*/ 0 h 8908"/>
                  <a:gd name="T38" fmla="*/ 0 w 9734"/>
                  <a:gd name="T39" fmla="*/ 0 h 8908"/>
                  <a:gd name="T40" fmla="*/ 0 w 9734"/>
                  <a:gd name="T41" fmla="*/ 0 h 8908"/>
                  <a:gd name="T42" fmla="*/ 0 w 9734"/>
                  <a:gd name="T43" fmla="*/ 0 h 8908"/>
                  <a:gd name="T44" fmla="*/ 0 w 9734"/>
                  <a:gd name="T45" fmla="*/ 0 h 8908"/>
                  <a:gd name="T46" fmla="*/ 0 w 9734"/>
                  <a:gd name="T47" fmla="*/ 0 h 8908"/>
                  <a:gd name="T48" fmla="*/ 0 w 9734"/>
                  <a:gd name="T49" fmla="*/ 0 h 8908"/>
                  <a:gd name="T50" fmla="*/ 0 w 9734"/>
                  <a:gd name="T51" fmla="*/ 0 h 8908"/>
                  <a:gd name="T52" fmla="*/ 0 w 9734"/>
                  <a:gd name="T53" fmla="*/ 0 h 8908"/>
                  <a:gd name="T54" fmla="*/ 0 w 9734"/>
                  <a:gd name="T55" fmla="*/ 0 h 8908"/>
                  <a:gd name="T56" fmla="*/ 0 w 9734"/>
                  <a:gd name="T57" fmla="*/ 0 h 8908"/>
                  <a:gd name="T58" fmla="*/ 0 w 9734"/>
                  <a:gd name="T59" fmla="*/ 0 h 8908"/>
                  <a:gd name="T60" fmla="*/ 0 w 9734"/>
                  <a:gd name="T61" fmla="*/ 0 h 8908"/>
                  <a:gd name="T62" fmla="*/ 0 w 9734"/>
                  <a:gd name="T63" fmla="*/ 0 h 8908"/>
                  <a:gd name="T64" fmla="*/ 0 w 9734"/>
                  <a:gd name="T65" fmla="*/ 0 h 8908"/>
                  <a:gd name="T66" fmla="*/ 0 w 9734"/>
                  <a:gd name="T67" fmla="*/ 0 h 8908"/>
                  <a:gd name="T68" fmla="*/ 0 w 9734"/>
                  <a:gd name="T69" fmla="*/ 0 h 8908"/>
                  <a:gd name="T70" fmla="*/ 0 w 9734"/>
                  <a:gd name="T71" fmla="*/ 0 h 8908"/>
                  <a:gd name="T72" fmla="*/ 0 w 9734"/>
                  <a:gd name="T73" fmla="*/ 0 h 8908"/>
                  <a:gd name="T74" fmla="*/ 0 w 9734"/>
                  <a:gd name="T75" fmla="*/ 0 h 8908"/>
                  <a:gd name="T76" fmla="*/ 0 w 9734"/>
                  <a:gd name="T77" fmla="*/ 0 h 8908"/>
                  <a:gd name="T78" fmla="*/ 0 w 9734"/>
                  <a:gd name="T79" fmla="*/ 0 h 8908"/>
                  <a:gd name="T80" fmla="*/ 0 w 9734"/>
                  <a:gd name="T81" fmla="*/ 0 h 8908"/>
                  <a:gd name="T82" fmla="*/ 0 w 9734"/>
                  <a:gd name="T83" fmla="*/ 0 h 8908"/>
                  <a:gd name="T84" fmla="*/ 0 w 9734"/>
                  <a:gd name="T85" fmla="*/ 0 h 8908"/>
                  <a:gd name="T86" fmla="*/ 0 w 9734"/>
                  <a:gd name="T87" fmla="*/ 0 h 8908"/>
                  <a:gd name="T88" fmla="*/ 0 w 9734"/>
                  <a:gd name="T89" fmla="*/ 0 h 8908"/>
                  <a:gd name="T90" fmla="*/ 0 w 9734"/>
                  <a:gd name="T91" fmla="*/ 0 h 8908"/>
                  <a:gd name="T92" fmla="*/ 0 w 9734"/>
                  <a:gd name="T93" fmla="*/ 0 h 890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734"/>
                  <a:gd name="T142" fmla="*/ 0 h 8908"/>
                  <a:gd name="T143" fmla="*/ 9734 w 9734"/>
                  <a:gd name="T144" fmla="*/ 8908 h 890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734" h="8908">
                    <a:moveTo>
                      <a:pt x="8743" y="5370"/>
                    </a:moveTo>
                    <a:cubicBezTo>
                      <a:pt x="8743" y="5370"/>
                      <a:pt x="8743" y="5370"/>
                      <a:pt x="8743" y="5370"/>
                    </a:cubicBezTo>
                    <a:cubicBezTo>
                      <a:pt x="8743" y="5370"/>
                      <a:pt x="8743" y="5370"/>
                      <a:pt x="8743" y="5370"/>
                    </a:cubicBezTo>
                    <a:moveTo>
                      <a:pt x="8743" y="5370"/>
                    </a:moveTo>
                    <a:cubicBezTo>
                      <a:pt x="8743" y="5370"/>
                      <a:pt x="8743" y="5370"/>
                      <a:pt x="8743" y="5370"/>
                    </a:cubicBezTo>
                    <a:cubicBezTo>
                      <a:pt x="8743" y="5370"/>
                      <a:pt x="8743" y="5370"/>
                      <a:pt x="8743" y="5370"/>
                    </a:cubicBezTo>
                    <a:moveTo>
                      <a:pt x="8736" y="5363"/>
                    </a:moveTo>
                    <a:cubicBezTo>
                      <a:pt x="8736" y="5363"/>
                      <a:pt x="8736" y="5363"/>
                      <a:pt x="8736" y="5363"/>
                    </a:cubicBezTo>
                    <a:cubicBezTo>
                      <a:pt x="8736" y="5363"/>
                      <a:pt x="8736" y="5363"/>
                      <a:pt x="8736" y="5363"/>
                    </a:cubicBezTo>
                    <a:moveTo>
                      <a:pt x="8736" y="5363"/>
                    </a:moveTo>
                    <a:cubicBezTo>
                      <a:pt x="8736" y="5370"/>
                      <a:pt x="8743" y="5370"/>
                      <a:pt x="8743" y="5377"/>
                    </a:cubicBezTo>
                    <a:cubicBezTo>
                      <a:pt x="8743" y="5370"/>
                      <a:pt x="8736" y="5370"/>
                      <a:pt x="8736" y="5363"/>
                    </a:cubicBezTo>
                    <a:moveTo>
                      <a:pt x="8623" y="5222"/>
                    </a:moveTo>
                    <a:cubicBezTo>
                      <a:pt x="9734" y="6743"/>
                      <a:pt x="9239" y="7790"/>
                      <a:pt x="8850" y="8278"/>
                    </a:cubicBezTo>
                    <a:cubicBezTo>
                      <a:pt x="8538" y="8668"/>
                      <a:pt x="8107" y="8866"/>
                      <a:pt x="7612" y="8908"/>
                    </a:cubicBezTo>
                    <a:cubicBezTo>
                      <a:pt x="8093" y="8908"/>
                      <a:pt x="8503" y="8774"/>
                      <a:pt x="8772" y="8462"/>
                    </a:cubicBezTo>
                    <a:cubicBezTo>
                      <a:pt x="9288" y="7868"/>
                      <a:pt x="9309" y="7224"/>
                      <a:pt x="9302" y="6941"/>
                    </a:cubicBezTo>
                    <a:cubicBezTo>
                      <a:pt x="9302" y="6913"/>
                      <a:pt x="9302" y="6877"/>
                      <a:pt x="9295" y="6849"/>
                    </a:cubicBezTo>
                    <a:cubicBezTo>
                      <a:pt x="9295" y="6849"/>
                      <a:pt x="9295" y="6849"/>
                      <a:pt x="9295" y="6849"/>
                    </a:cubicBezTo>
                    <a:cubicBezTo>
                      <a:pt x="9295" y="6842"/>
                      <a:pt x="9295" y="6835"/>
                      <a:pt x="9295" y="6828"/>
                    </a:cubicBezTo>
                    <a:cubicBezTo>
                      <a:pt x="9295" y="6814"/>
                      <a:pt x="9295" y="6814"/>
                      <a:pt x="9295" y="6814"/>
                    </a:cubicBezTo>
                    <a:cubicBezTo>
                      <a:pt x="9281" y="6679"/>
                      <a:pt x="9281" y="6679"/>
                      <a:pt x="9281" y="6679"/>
                    </a:cubicBezTo>
                    <a:cubicBezTo>
                      <a:pt x="9274" y="6658"/>
                      <a:pt x="9274" y="6637"/>
                      <a:pt x="9274" y="6623"/>
                    </a:cubicBezTo>
                    <a:cubicBezTo>
                      <a:pt x="9267" y="6616"/>
                      <a:pt x="9267" y="6609"/>
                      <a:pt x="9267" y="6609"/>
                    </a:cubicBezTo>
                    <a:cubicBezTo>
                      <a:pt x="9253" y="6538"/>
                      <a:pt x="9239" y="6460"/>
                      <a:pt x="9217" y="6389"/>
                    </a:cubicBezTo>
                    <a:cubicBezTo>
                      <a:pt x="9217" y="6368"/>
                      <a:pt x="9210" y="6347"/>
                      <a:pt x="9203" y="6325"/>
                    </a:cubicBezTo>
                    <a:cubicBezTo>
                      <a:pt x="9154" y="6170"/>
                      <a:pt x="9154" y="6170"/>
                      <a:pt x="9154" y="6170"/>
                    </a:cubicBezTo>
                    <a:cubicBezTo>
                      <a:pt x="9097" y="6021"/>
                      <a:pt x="9048" y="5908"/>
                      <a:pt x="8998" y="5809"/>
                    </a:cubicBezTo>
                    <a:cubicBezTo>
                      <a:pt x="8991" y="5795"/>
                      <a:pt x="8977" y="5774"/>
                      <a:pt x="8970" y="5759"/>
                    </a:cubicBezTo>
                    <a:cubicBezTo>
                      <a:pt x="8970" y="5752"/>
                      <a:pt x="8963" y="5745"/>
                      <a:pt x="8956" y="5738"/>
                    </a:cubicBezTo>
                    <a:cubicBezTo>
                      <a:pt x="8906" y="5639"/>
                      <a:pt x="8843" y="5526"/>
                      <a:pt x="8779" y="5434"/>
                    </a:cubicBezTo>
                    <a:cubicBezTo>
                      <a:pt x="8779" y="5434"/>
                      <a:pt x="8779" y="5434"/>
                      <a:pt x="8779" y="5434"/>
                    </a:cubicBezTo>
                    <a:cubicBezTo>
                      <a:pt x="8765" y="5406"/>
                      <a:pt x="8751" y="5384"/>
                      <a:pt x="8736" y="5363"/>
                    </a:cubicBezTo>
                    <a:cubicBezTo>
                      <a:pt x="8736" y="5363"/>
                      <a:pt x="8736" y="5363"/>
                      <a:pt x="8736" y="5363"/>
                    </a:cubicBezTo>
                    <a:cubicBezTo>
                      <a:pt x="8701" y="5314"/>
                      <a:pt x="8659" y="5264"/>
                      <a:pt x="8623" y="5222"/>
                    </a:cubicBezTo>
                    <a:moveTo>
                      <a:pt x="4676" y="1981"/>
                    </a:moveTo>
                    <a:cubicBezTo>
                      <a:pt x="2349" y="637"/>
                      <a:pt x="22" y="0"/>
                      <a:pt x="8" y="1372"/>
                    </a:cubicBezTo>
                    <a:cubicBezTo>
                      <a:pt x="0" y="2604"/>
                      <a:pt x="1684" y="5710"/>
                      <a:pt x="3268" y="6991"/>
                    </a:cubicBezTo>
                    <a:cubicBezTo>
                      <a:pt x="3650" y="7309"/>
                      <a:pt x="4103" y="7613"/>
                      <a:pt x="4584" y="7889"/>
                    </a:cubicBezTo>
                    <a:cubicBezTo>
                      <a:pt x="4712" y="7967"/>
                      <a:pt x="4846" y="8038"/>
                      <a:pt x="4980" y="8109"/>
                    </a:cubicBezTo>
                    <a:cubicBezTo>
                      <a:pt x="2667" y="6750"/>
                      <a:pt x="283" y="3884"/>
                      <a:pt x="206" y="1408"/>
                    </a:cubicBezTo>
                    <a:cubicBezTo>
                      <a:pt x="163" y="85"/>
                      <a:pt x="2356" y="679"/>
                      <a:pt x="4620" y="1988"/>
                    </a:cubicBezTo>
                    <a:cubicBezTo>
                      <a:pt x="6126" y="2851"/>
                      <a:pt x="7654" y="4033"/>
                      <a:pt x="8588" y="5179"/>
                    </a:cubicBezTo>
                    <a:cubicBezTo>
                      <a:pt x="8595" y="5193"/>
                      <a:pt x="8609" y="5208"/>
                      <a:pt x="8623" y="5222"/>
                    </a:cubicBezTo>
                    <a:cubicBezTo>
                      <a:pt x="8659" y="5264"/>
                      <a:pt x="8701" y="5314"/>
                      <a:pt x="8736" y="5363"/>
                    </a:cubicBezTo>
                    <a:cubicBezTo>
                      <a:pt x="8729" y="5349"/>
                      <a:pt x="8722" y="5342"/>
                      <a:pt x="8715" y="5328"/>
                    </a:cubicBezTo>
                    <a:cubicBezTo>
                      <a:pt x="7873" y="4160"/>
                      <a:pt x="6275" y="2908"/>
                      <a:pt x="4676" y="1981"/>
                    </a:cubicBezTo>
                  </a:path>
                </a:pathLst>
              </a:custGeom>
              <a:solidFill>
                <a:srgbClr val="A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6" name="Freeform 257"/>
              <p:cNvSpPr>
                <a:spLocks noChangeAspect="1" noEditPoints="1"/>
              </p:cNvSpPr>
              <p:nvPr/>
            </p:nvSpPr>
            <p:spPr bwMode="auto">
              <a:xfrm>
                <a:off x="2352" y="1535"/>
                <a:ext cx="1164" cy="1167"/>
              </a:xfrm>
              <a:custGeom>
                <a:avLst/>
                <a:gdLst>
                  <a:gd name="T0" fmla="*/ 0 w 9708"/>
                  <a:gd name="T1" fmla="*/ 0 h 9725"/>
                  <a:gd name="T2" fmla="*/ 0 w 9708"/>
                  <a:gd name="T3" fmla="*/ 0 h 9725"/>
                  <a:gd name="T4" fmla="*/ 0 w 9708"/>
                  <a:gd name="T5" fmla="*/ 0 h 9725"/>
                  <a:gd name="T6" fmla="*/ 0 w 9708"/>
                  <a:gd name="T7" fmla="*/ 0 h 9725"/>
                  <a:gd name="T8" fmla="*/ 0 w 9708"/>
                  <a:gd name="T9" fmla="*/ 0 h 9725"/>
                  <a:gd name="T10" fmla="*/ 0 w 9708"/>
                  <a:gd name="T11" fmla="*/ 0 h 9725"/>
                  <a:gd name="T12" fmla="*/ 0 w 9708"/>
                  <a:gd name="T13" fmla="*/ 0 h 9725"/>
                  <a:gd name="T14" fmla="*/ 0 w 9708"/>
                  <a:gd name="T15" fmla="*/ 0 h 9725"/>
                  <a:gd name="T16" fmla="*/ 0 w 9708"/>
                  <a:gd name="T17" fmla="*/ 0 h 9725"/>
                  <a:gd name="T18" fmla="*/ 0 w 9708"/>
                  <a:gd name="T19" fmla="*/ 0 h 9725"/>
                  <a:gd name="T20" fmla="*/ 0 w 9708"/>
                  <a:gd name="T21" fmla="*/ 0 h 9725"/>
                  <a:gd name="T22" fmla="*/ 0 w 9708"/>
                  <a:gd name="T23" fmla="*/ 0 h 9725"/>
                  <a:gd name="T24" fmla="*/ 0 w 9708"/>
                  <a:gd name="T25" fmla="*/ 0 h 9725"/>
                  <a:gd name="T26" fmla="*/ 0 w 9708"/>
                  <a:gd name="T27" fmla="*/ 0 h 9725"/>
                  <a:gd name="T28" fmla="*/ 0 w 9708"/>
                  <a:gd name="T29" fmla="*/ 0 h 9725"/>
                  <a:gd name="T30" fmla="*/ 0 w 9708"/>
                  <a:gd name="T31" fmla="*/ 0 h 9725"/>
                  <a:gd name="T32" fmla="*/ 0 w 9708"/>
                  <a:gd name="T33" fmla="*/ 0 h 9725"/>
                  <a:gd name="T34" fmla="*/ 0 w 9708"/>
                  <a:gd name="T35" fmla="*/ 0 h 9725"/>
                  <a:gd name="T36" fmla="*/ 0 w 9708"/>
                  <a:gd name="T37" fmla="*/ 0 h 9725"/>
                  <a:gd name="T38" fmla="*/ 0 w 9708"/>
                  <a:gd name="T39" fmla="*/ 0 h 9725"/>
                  <a:gd name="T40" fmla="*/ 0 w 9708"/>
                  <a:gd name="T41" fmla="*/ 0 h 9725"/>
                  <a:gd name="T42" fmla="*/ 0 w 9708"/>
                  <a:gd name="T43" fmla="*/ 0 h 9725"/>
                  <a:gd name="T44" fmla="*/ 0 w 9708"/>
                  <a:gd name="T45" fmla="*/ 0 h 9725"/>
                  <a:gd name="T46" fmla="*/ 0 w 9708"/>
                  <a:gd name="T47" fmla="*/ 0 h 9725"/>
                  <a:gd name="T48" fmla="*/ 0 w 9708"/>
                  <a:gd name="T49" fmla="*/ 0 h 9725"/>
                  <a:gd name="T50" fmla="*/ 0 w 9708"/>
                  <a:gd name="T51" fmla="*/ 0 h 9725"/>
                  <a:gd name="T52" fmla="*/ 0 w 9708"/>
                  <a:gd name="T53" fmla="*/ 0 h 9725"/>
                  <a:gd name="T54" fmla="*/ 0 w 9708"/>
                  <a:gd name="T55" fmla="*/ 0 h 9725"/>
                  <a:gd name="T56" fmla="*/ 0 w 9708"/>
                  <a:gd name="T57" fmla="*/ 0 h 9725"/>
                  <a:gd name="T58" fmla="*/ 0 w 9708"/>
                  <a:gd name="T59" fmla="*/ 0 h 9725"/>
                  <a:gd name="T60" fmla="*/ 0 w 9708"/>
                  <a:gd name="T61" fmla="*/ 0 h 9725"/>
                  <a:gd name="T62" fmla="*/ 0 w 9708"/>
                  <a:gd name="T63" fmla="*/ 0 h 9725"/>
                  <a:gd name="T64" fmla="*/ 0 w 9708"/>
                  <a:gd name="T65" fmla="*/ 0 h 9725"/>
                  <a:gd name="T66" fmla="*/ 0 w 9708"/>
                  <a:gd name="T67" fmla="*/ 0 h 9725"/>
                  <a:gd name="T68" fmla="*/ 0 w 9708"/>
                  <a:gd name="T69" fmla="*/ 0 h 9725"/>
                  <a:gd name="T70" fmla="*/ 0 w 9708"/>
                  <a:gd name="T71" fmla="*/ 0 h 9725"/>
                  <a:gd name="T72" fmla="*/ 0 w 9708"/>
                  <a:gd name="T73" fmla="*/ 0 h 9725"/>
                  <a:gd name="T74" fmla="*/ 0 w 9708"/>
                  <a:gd name="T75" fmla="*/ 0 h 9725"/>
                  <a:gd name="T76" fmla="*/ 0 w 9708"/>
                  <a:gd name="T77" fmla="*/ 0 h 9725"/>
                  <a:gd name="T78" fmla="*/ 0 w 9708"/>
                  <a:gd name="T79" fmla="*/ 0 h 9725"/>
                  <a:gd name="T80" fmla="*/ 0 w 9708"/>
                  <a:gd name="T81" fmla="*/ 0 h 9725"/>
                  <a:gd name="T82" fmla="*/ 0 w 9708"/>
                  <a:gd name="T83" fmla="*/ 0 h 9725"/>
                  <a:gd name="T84" fmla="*/ 0 w 9708"/>
                  <a:gd name="T85" fmla="*/ 0 h 9725"/>
                  <a:gd name="T86" fmla="*/ 0 w 9708"/>
                  <a:gd name="T87" fmla="*/ 0 h 9725"/>
                  <a:gd name="T88" fmla="*/ 0 w 9708"/>
                  <a:gd name="T89" fmla="*/ 0 h 9725"/>
                  <a:gd name="T90" fmla="*/ 0 w 9708"/>
                  <a:gd name="T91" fmla="*/ 0 h 9725"/>
                  <a:gd name="T92" fmla="*/ 0 w 9708"/>
                  <a:gd name="T93" fmla="*/ 0 h 9725"/>
                  <a:gd name="T94" fmla="*/ 0 w 9708"/>
                  <a:gd name="T95" fmla="*/ 0 h 9725"/>
                  <a:gd name="T96" fmla="*/ 0 w 9708"/>
                  <a:gd name="T97" fmla="*/ 0 h 9725"/>
                  <a:gd name="T98" fmla="*/ 0 w 9708"/>
                  <a:gd name="T99" fmla="*/ 0 h 9725"/>
                  <a:gd name="T100" fmla="*/ 0 w 9708"/>
                  <a:gd name="T101" fmla="*/ 0 h 9725"/>
                  <a:gd name="T102" fmla="*/ 0 w 9708"/>
                  <a:gd name="T103" fmla="*/ 0 h 9725"/>
                  <a:gd name="T104" fmla="*/ 0 w 9708"/>
                  <a:gd name="T105" fmla="*/ 0 h 9725"/>
                  <a:gd name="T106" fmla="*/ 0 w 9708"/>
                  <a:gd name="T107" fmla="*/ 0 h 9725"/>
                  <a:gd name="T108" fmla="*/ 0 w 9708"/>
                  <a:gd name="T109" fmla="*/ 0 h 9725"/>
                  <a:gd name="T110" fmla="*/ 0 w 9708"/>
                  <a:gd name="T111" fmla="*/ 0 h 9725"/>
                  <a:gd name="T112" fmla="*/ 0 w 9708"/>
                  <a:gd name="T113" fmla="*/ 0 h 9725"/>
                  <a:gd name="T114" fmla="*/ 0 w 9708"/>
                  <a:gd name="T115" fmla="*/ 0 h 9725"/>
                  <a:gd name="T116" fmla="*/ 0 w 9708"/>
                  <a:gd name="T117" fmla="*/ 0 h 972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708"/>
                  <a:gd name="T178" fmla="*/ 0 h 9725"/>
                  <a:gd name="T179" fmla="*/ 9708 w 9708"/>
                  <a:gd name="T180" fmla="*/ 9725 h 972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708" h="9725">
                    <a:moveTo>
                      <a:pt x="9694" y="7475"/>
                    </a:moveTo>
                    <a:cubicBezTo>
                      <a:pt x="9694" y="7482"/>
                      <a:pt x="9694" y="7489"/>
                      <a:pt x="9694" y="7496"/>
                    </a:cubicBezTo>
                    <a:cubicBezTo>
                      <a:pt x="9687" y="7545"/>
                      <a:pt x="9680" y="7602"/>
                      <a:pt x="9673" y="7645"/>
                    </a:cubicBezTo>
                    <a:cubicBezTo>
                      <a:pt x="9673" y="7645"/>
                      <a:pt x="9673" y="7645"/>
                      <a:pt x="9673" y="7645"/>
                    </a:cubicBezTo>
                    <a:cubicBezTo>
                      <a:pt x="9680" y="7581"/>
                      <a:pt x="9687" y="7524"/>
                      <a:pt x="9694" y="7475"/>
                    </a:cubicBezTo>
                    <a:moveTo>
                      <a:pt x="9701" y="7064"/>
                    </a:moveTo>
                    <a:cubicBezTo>
                      <a:pt x="9701" y="7064"/>
                      <a:pt x="9701" y="7064"/>
                      <a:pt x="9701" y="7064"/>
                    </a:cubicBezTo>
                    <a:cubicBezTo>
                      <a:pt x="9701" y="7071"/>
                      <a:pt x="9701" y="7078"/>
                      <a:pt x="9701" y="7085"/>
                    </a:cubicBezTo>
                    <a:cubicBezTo>
                      <a:pt x="9701" y="7085"/>
                      <a:pt x="9701" y="7093"/>
                      <a:pt x="9701" y="7093"/>
                    </a:cubicBezTo>
                    <a:cubicBezTo>
                      <a:pt x="9701" y="7093"/>
                      <a:pt x="9701" y="7085"/>
                      <a:pt x="9701" y="7085"/>
                    </a:cubicBezTo>
                    <a:cubicBezTo>
                      <a:pt x="9701" y="7078"/>
                      <a:pt x="9701" y="7071"/>
                      <a:pt x="9701" y="7064"/>
                    </a:cubicBezTo>
                    <a:cubicBezTo>
                      <a:pt x="9701" y="7064"/>
                      <a:pt x="9701" y="7064"/>
                      <a:pt x="9701" y="7064"/>
                    </a:cubicBezTo>
                    <a:moveTo>
                      <a:pt x="9113" y="5514"/>
                    </a:moveTo>
                    <a:cubicBezTo>
                      <a:pt x="9120" y="5528"/>
                      <a:pt x="9127" y="5535"/>
                      <a:pt x="9135" y="5550"/>
                    </a:cubicBezTo>
                    <a:cubicBezTo>
                      <a:pt x="9135" y="5550"/>
                      <a:pt x="9135" y="5550"/>
                      <a:pt x="9135" y="5550"/>
                    </a:cubicBezTo>
                    <a:cubicBezTo>
                      <a:pt x="9135" y="5550"/>
                      <a:pt x="9135" y="5550"/>
                      <a:pt x="9135" y="5550"/>
                    </a:cubicBezTo>
                    <a:cubicBezTo>
                      <a:pt x="9135" y="5550"/>
                      <a:pt x="9135" y="5550"/>
                      <a:pt x="9135" y="5550"/>
                    </a:cubicBezTo>
                    <a:cubicBezTo>
                      <a:pt x="9135" y="5557"/>
                      <a:pt x="9142" y="5557"/>
                      <a:pt x="9142" y="5564"/>
                    </a:cubicBezTo>
                    <a:cubicBezTo>
                      <a:pt x="9142" y="5564"/>
                      <a:pt x="9142" y="5564"/>
                      <a:pt x="9142" y="5564"/>
                    </a:cubicBezTo>
                    <a:cubicBezTo>
                      <a:pt x="9135" y="5550"/>
                      <a:pt x="9135" y="5550"/>
                      <a:pt x="9135" y="5550"/>
                    </a:cubicBezTo>
                    <a:cubicBezTo>
                      <a:pt x="9135" y="5550"/>
                      <a:pt x="9135" y="5550"/>
                      <a:pt x="9135" y="5550"/>
                    </a:cubicBezTo>
                    <a:cubicBezTo>
                      <a:pt x="9135" y="5550"/>
                      <a:pt x="9135" y="5550"/>
                      <a:pt x="9135" y="5550"/>
                    </a:cubicBezTo>
                    <a:cubicBezTo>
                      <a:pt x="9135" y="5550"/>
                      <a:pt x="9135" y="5550"/>
                      <a:pt x="9135" y="5550"/>
                    </a:cubicBezTo>
                    <a:cubicBezTo>
                      <a:pt x="9120" y="5528"/>
                      <a:pt x="9120" y="5528"/>
                      <a:pt x="9120" y="5528"/>
                    </a:cubicBezTo>
                    <a:cubicBezTo>
                      <a:pt x="9120" y="5528"/>
                      <a:pt x="9120" y="5528"/>
                      <a:pt x="9120" y="5528"/>
                    </a:cubicBezTo>
                    <a:cubicBezTo>
                      <a:pt x="9120" y="5521"/>
                      <a:pt x="9120" y="5521"/>
                      <a:pt x="9113" y="5521"/>
                    </a:cubicBezTo>
                    <a:cubicBezTo>
                      <a:pt x="9113" y="5521"/>
                      <a:pt x="9113" y="5514"/>
                      <a:pt x="9113" y="5514"/>
                    </a:cubicBezTo>
                    <a:moveTo>
                      <a:pt x="5020" y="2131"/>
                    </a:moveTo>
                    <a:cubicBezTo>
                      <a:pt x="2542" y="694"/>
                      <a:pt x="0" y="0"/>
                      <a:pt x="297" y="1940"/>
                    </a:cubicBezTo>
                    <a:cubicBezTo>
                      <a:pt x="304" y="1975"/>
                      <a:pt x="1041" y="5394"/>
                      <a:pt x="4001" y="7538"/>
                    </a:cubicBezTo>
                    <a:cubicBezTo>
                      <a:pt x="4270" y="7730"/>
                      <a:pt x="4574" y="7928"/>
                      <a:pt x="4900" y="8112"/>
                    </a:cubicBezTo>
                    <a:cubicBezTo>
                      <a:pt x="6507" y="9046"/>
                      <a:pt x="8625" y="9725"/>
                      <a:pt x="9361" y="8480"/>
                    </a:cubicBezTo>
                    <a:cubicBezTo>
                      <a:pt x="9616" y="8062"/>
                      <a:pt x="9666" y="7680"/>
                      <a:pt x="9694" y="7496"/>
                    </a:cubicBezTo>
                    <a:cubicBezTo>
                      <a:pt x="9694" y="7489"/>
                      <a:pt x="9694" y="7482"/>
                      <a:pt x="9694" y="7475"/>
                    </a:cubicBezTo>
                    <a:cubicBezTo>
                      <a:pt x="9694" y="7461"/>
                      <a:pt x="9694" y="7453"/>
                      <a:pt x="9694" y="7446"/>
                    </a:cubicBezTo>
                    <a:cubicBezTo>
                      <a:pt x="9694" y="7439"/>
                      <a:pt x="9694" y="7439"/>
                      <a:pt x="9694" y="7439"/>
                    </a:cubicBezTo>
                    <a:cubicBezTo>
                      <a:pt x="9701" y="7383"/>
                      <a:pt x="9701" y="7319"/>
                      <a:pt x="9708" y="7262"/>
                    </a:cubicBezTo>
                    <a:cubicBezTo>
                      <a:pt x="9708" y="7255"/>
                      <a:pt x="9708" y="7255"/>
                      <a:pt x="9708" y="7248"/>
                    </a:cubicBezTo>
                    <a:cubicBezTo>
                      <a:pt x="9708" y="7206"/>
                      <a:pt x="9701" y="7142"/>
                      <a:pt x="9701" y="7093"/>
                    </a:cubicBezTo>
                    <a:cubicBezTo>
                      <a:pt x="9701" y="7107"/>
                      <a:pt x="9701" y="7114"/>
                      <a:pt x="9701" y="7128"/>
                    </a:cubicBezTo>
                    <a:cubicBezTo>
                      <a:pt x="9708" y="7411"/>
                      <a:pt x="9687" y="8055"/>
                      <a:pt x="9170" y="8650"/>
                    </a:cubicBezTo>
                    <a:cubicBezTo>
                      <a:pt x="8901" y="8961"/>
                      <a:pt x="8490" y="9096"/>
                      <a:pt x="8009" y="9096"/>
                    </a:cubicBezTo>
                    <a:cubicBezTo>
                      <a:pt x="7244" y="9103"/>
                      <a:pt x="6288" y="8770"/>
                      <a:pt x="5374" y="8296"/>
                    </a:cubicBezTo>
                    <a:cubicBezTo>
                      <a:pt x="5240" y="8225"/>
                      <a:pt x="5105" y="8154"/>
                      <a:pt x="4978" y="8076"/>
                    </a:cubicBezTo>
                    <a:cubicBezTo>
                      <a:pt x="4496" y="7800"/>
                      <a:pt x="4043" y="7496"/>
                      <a:pt x="3661" y="7177"/>
                    </a:cubicBezTo>
                    <a:cubicBezTo>
                      <a:pt x="2075" y="5896"/>
                      <a:pt x="389" y="2789"/>
                      <a:pt x="396" y="1558"/>
                    </a:cubicBezTo>
                    <a:cubicBezTo>
                      <a:pt x="411" y="184"/>
                      <a:pt x="2740" y="822"/>
                      <a:pt x="5070" y="2166"/>
                    </a:cubicBezTo>
                    <a:cubicBezTo>
                      <a:pt x="6670" y="3094"/>
                      <a:pt x="8271" y="4346"/>
                      <a:pt x="9113" y="5514"/>
                    </a:cubicBezTo>
                    <a:cubicBezTo>
                      <a:pt x="9071" y="5450"/>
                      <a:pt x="9021" y="5387"/>
                      <a:pt x="8972" y="5323"/>
                    </a:cubicBezTo>
                    <a:cubicBezTo>
                      <a:pt x="8965" y="5309"/>
                      <a:pt x="8958" y="5302"/>
                      <a:pt x="8950" y="5295"/>
                    </a:cubicBezTo>
                    <a:cubicBezTo>
                      <a:pt x="8943" y="5281"/>
                      <a:pt x="8936" y="5273"/>
                      <a:pt x="8929" y="5266"/>
                    </a:cubicBezTo>
                    <a:cubicBezTo>
                      <a:pt x="8929" y="5266"/>
                      <a:pt x="8929" y="5259"/>
                      <a:pt x="8929" y="5259"/>
                    </a:cubicBezTo>
                    <a:cubicBezTo>
                      <a:pt x="8922" y="5259"/>
                      <a:pt x="8922" y="5259"/>
                      <a:pt x="8922" y="5259"/>
                    </a:cubicBezTo>
                    <a:cubicBezTo>
                      <a:pt x="8873" y="5189"/>
                      <a:pt x="8873" y="5189"/>
                      <a:pt x="8873" y="5189"/>
                    </a:cubicBezTo>
                    <a:cubicBezTo>
                      <a:pt x="8788" y="5089"/>
                      <a:pt x="8788" y="5089"/>
                      <a:pt x="8788" y="5089"/>
                    </a:cubicBezTo>
                    <a:cubicBezTo>
                      <a:pt x="8738" y="5026"/>
                      <a:pt x="8738" y="5026"/>
                      <a:pt x="8738" y="5026"/>
                    </a:cubicBezTo>
                    <a:cubicBezTo>
                      <a:pt x="8710" y="4990"/>
                      <a:pt x="8674" y="4955"/>
                      <a:pt x="8646" y="4913"/>
                    </a:cubicBezTo>
                    <a:cubicBezTo>
                      <a:pt x="8611" y="4870"/>
                      <a:pt x="8568" y="4835"/>
                      <a:pt x="8540" y="4792"/>
                    </a:cubicBezTo>
                    <a:cubicBezTo>
                      <a:pt x="7683" y="3886"/>
                      <a:pt x="6359" y="2902"/>
                      <a:pt x="5020" y="2131"/>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7" name="Freeform 258"/>
              <p:cNvSpPr>
                <a:spLocks noChangeAspect="1"/>
              </p:cNvSpPr>
              <p:nvPr/>
            </p:nvSpPr>
            <p:spPr bwMode="auto">
              <a:xfrm>
                <a:off x="3447" y="2201"/>
                <a:ext cx="6" cy="8"/>
              </a:xfrm>
              <a:custGeom>
                <a:avLst/>
                <a:gdLst>
                  <a:gd name="T0" fmla="*/ 0 w 42"/>
                  <a:gd name="T1" fmla="*/ 0 h 67"/>
                  <a:gd name="T2" fmla="*/ 0 w 42"/>
                  <a:gd name="T3" fmla="*/ 0 h 67"/>
                  <a:gd name="T4" fmla="*/ 0 w 42"/>
                  <a:gd name="T5" fmla="*/ 0 h 67"/>
                  <a:gd name="T6" fmla="*/ 0 w 42"/>
                  <a:gd name="T7" fmla="*/ 0 h 67"/>
                  <a:gd name="T8" fmla="*/ 0 w 42"/>
                  <a:gd name="T9" fmla="*/ 0 h 67"/>
                  <a:gd name="T10" fmla="*/ 0 w 42"/>
                  <a:gd name="T11" fmla="*/ 0 h 67"/>
                  <a:gd name="T12" fmla="*/ 0 w 42"/>
                  <a:gd name="T13" fmla="*/ 0 h 67"/>
                  <a:gd name="T14" fmla="*/ 0 w 42"/>
                  <a:gd name="T15" fmla="*/ 0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0" y="0"/>
                    </a:moveTo>
                    <a:cubicBezTo>
                      <a:pt x="0" y="0"/>
                      <a:pt x="0" y="0"/>
                      <a:pt x="0" y="0"/>
                    </a:cubicBezTo>
                    <a:cubicBezTo>
                      <a:pt x="14" y="20"/>
                      <a:pt x="28" y="40"/>
                      <a:pt x="42" y="67"/>
                    </a:cubicBezTo>
                    <a:cubicBezTo>
                      <a:pt x="35" y="47"/>
                      <a:pt x="21" y="34"/>
                      <a:pt x="14" y="14"/>
                    </a:cubicBezTo>
                    <a:cubicBezTo>
                      <a:pt x="14" y="14"/>
                      <a:pt x="7" y="14"/>
                      <a:pt x="7" y="14"/>
                    </a:cubicBezTo>
                    <a:cubicBezTo>
                      <a:pt x="7" y="14"/>
                      <a:pt x="7" y="14"/>
                      <a:pt x="7" y="14"/>
                    </a:cubicBezTo>
                    <a:cubicBezTo>
                      <a:pt x="7" y="7"/>
                      <a:pt x="0" y="7"/>
                      <a:pt x="0" y="0"/>
                    </a:cubicBezTo>
                    <a:cubicBezTo>
                      <a:pt x="0" y="0"/>
                      <a:pt x="0" y="0"/>
                      <a:pt x="0" y="0"/>
                    </a:cubicBezTo>
                  </a:path>
                </a:pathLst>
              </a:custGeom>
              <a:solidFill>
                <a:srgbClr val="9E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8" name="Freeform 259"/>
              <p:cNvSpPr>
                <a:spLocks noChangeAspect="1" noEditPoints="1"/>
              </p:cNvSpPr>
              <p:nvPr/>
            </p:nvSpPr>
            <p:spPr bwMode="auto">
              <a:xfrm>
                <a:off x="2327" y="1535"/>
                <a:ext cx="1187" cy="1227"/>
              </a:xfrm>
              <a:custGeom>
                <a:avLst/>
                <a:gdLst>
                  <a:gd name="T0" fmla="*/ 0 w 9900"/>
                  <a:gd name="T1" fmla="*/ 0 h 10225"/>
                  <a:gd name="T2" fmla="*/ 0 w 9900"/>
                  <a:gd name="T3" fmla="*/ 0 h 10225"/>
                  <a:gd name="T4" fmla="*/ 0 w 9900"/>
                  <a:gd name="T5" fmla="*/ 0 h 10225"/>
                  <a:gd name="T6" fmla="*/ 0 w 9900"/>
                  <a:gd name="T7" fmla="*/ 0 h 10225"/>
                  <a:gd name="T8" fmla="*/ 0 w 9900"/>
                  <a:gd name="T9" fmla="*/ 0 h 10225"/>
                  <a:gd name="T10" fmla="*/ 0 w 9900"/>
                  <a:gd name="T11" fmla="*/ 0 h 10225"/>
                  <a:gd name="T12" fmla="*/ 0 w 9900"/>
                  <a:gd name="T13" fmla="*/ 0 h 10225"/>
                  <a:gd name="T14" fmla="*/ 0 w 9900"/>
                  <a:gd name="T15" fmla="*/ 0 h 10225"/>
                  <a:gd name="T16" fmla="*/ 0 w 9900"/>
                  <a:gd name="T17" fmla="*/ 0 h 10225"/>
                  <a:gd name="T18" fmla="*/ 0 w 9900"/>
                  <a:gd name="T19" fmla="*/ 0 h 10225"/>
                  <a:gd name="T20" fmla="*/ 0 w 9900"/>
                  <a:gd name="T21" fmla="*/ 0 h 10225"/>
                  <a:gd name="T22" fmla="*/ 0 w 9900"/>
                  <a:gd name="T23" fmla="*/ 0 h 10225"/>
                  <a:gd name="T24" fmla="*/ 0 w 9900"/>
                  <a:gd name="T25" fmla="*/ 0 h 10225"/>
                  <a:gd name="T26" fmla="*/ 0 w 9900"/>
                  <a:gd name="T27" fmla="*/ 0 h 10225"/>
                  <a:gd name="T28" fmla="*/ 0 w 9900"/>
                  <a:gd name="T29" fmla="*/ 0 h 10225"/>
                  <a:gd name="T30" fmla="*/ 0 w 9900"/>
                  <a:gd name="T31" fmla="*/ 0 h 10225"/>
                  <a:gd name="T32" fmla="*/ 0 w 9900"/>
                  <a:gd name="T33" fmla="*/ 0 h 10225"/>
                  <a:gd name="T34" fmla="*/ 0 w 9900"/>
                  <a:gd name="T35" fmla="*/ 0 h 10225"/>
                  <a:gd name="T36" fmla="*/ 0 w 9900"/>
                  <a:gd name="T37" fmla="*/ 0 h 10225"/>
                  <a:gd name="T38" fmla="*/ 0 w 9900"/>
                  <a:gd name="T39" fmla="*/ 0 h 10225"/>
                  <a:gd name="T40" fmla="*/ 0 w 9900"/>
                  <a:gd name="T41" fmla="*/ 0 h 10225"/>
                  <a:gd name="T42" fmla="*/ 0 w 9900"/>
                  <a:gd name="T43" fmla="*/ 0 h 10225"/>
                  <a:gd name="T44" fmla="*/ 0 w 9900"/>
                  <a:gd name="T45" fmla="*/ 0 h 10225"/>
                  <a:gd name="T46" fmla="*/ 0 w 9900"/>
                  <a:gd name="T47" fmla="*/ 0 h 10225"/>
                  <a:gd name="T48" fmla="*/ 0 w 9900"/>
                  <a:gd name="T49" fmla="*/ 0 h 10225"/>
                  <a:gd name="T50" fmla="*/ 0 w 9900"/>
                  <a:gd name="T51" fmla="*/ 0 h 10225"/>
                  <a:gd name="T52" fmla="*/ 0 w 9900"/>
                  <a:gd name="T53" fmla="*/ 0 h 10225"/>
                  <a:gd name="T54" fmla="*/ 0 w 9900"/>
                  <a:gd name="T55" fmla="*/ 0 h 10225"/>
                  <a:gd name="T56" fmla="*/ 0 w 9900"/>
                  <a:gd name="T57" fmla="*/ 0 h 10225"/>
                  <a:gd name="T58" fmla="*/ 0 w 9900"/>
                  <a:gd name="T59" fmla="*/ 0 h 10225"/>
                  <a:gd name="T60" fmla="*/ 0 w 9900"/>
                  <a:gd name="T61" fmla="*/ 0 h 10225"/>
                  <a:gd name="T62" fmla="*/ 0 w 9900"/>
                  <a:gd name="T63" fmla="*/ 0 h 10225"/>
                  <a:gd name="T64" fmla="*/ 0 w 9900"/>
                  <a:gd name="T65" fmla="*/ 0 h 10225"/>
                  <a:gd name="T66" fmla="*/ 0 w 9900"/>
                  <a:gd name="T67" fmla="*/ 0 h 10225"/>
                  <a:gd name="T68" fmla="*/ 0 w 9900"/>
                  <a:gd name="T69" fmla="*/ 0 h 10225"/>
                  <a:gd name="T70" fmla="*/ 0 w 9900"/>
                  <a:gd name="T71" fmla="*/ 0 h 10225"/>
                  <a:gd name="T72" fmla="*/ 0 w 9900"/>
                  <a:gd name="T73" fmla="*/ 0 h 10225"/>
                  <a:gd name="T74" fmla="*/ 0 w 9900"/>
                  <a:gd name="T75" fmla="*/ 0 h 10225"/>
                  <a:gd name="T76" fmla="*/ 0 w 9900"/>
                  <a:gd name="T77" fmla="*/ 0 h 10225"/>
                  <a:gd name="T78" fmla="*/ 0 w 9900"/>
                  <a:gd name="T79" fmla="*/ 0 h 10225"/>
                  <a:gd name="T80" fmla="*/ 0 w 9900"/>
                  <a:gd name="T81" fmla="*/ 0 h 10225"/>
                  <a:gd name="T82" fmla="*/ 0 w 9900"/>
                  <a:gd name="T83" fmla="*/ 0 h 10225"/>
                  <a:gd name="T84" fmla="*/ 0 w 9900"/>
                  <a:gd name="T85" fmla="*/ 0 h 10225"/>
                  <a:gd name="T86" fmla="*/ 0 w 9900"/>
                  <a:gd name="T87" fmla="*/ 0 h 10225"/>
                  <a:gd name="T88" fmla="*/ 0 w 9900"/>
                  <a:gd name="T89" fmla="*/ 0 h 10225"/>
                  <a:gd name="T90" fmla="*/ 0 w 9900"/>
                  <a:gd name="T91" fmla="*/ 0 h 10225"/>
                  <a:gd name="T92" fmla="*/ 0 w 9900"/>
                  <a:gd name="T93" fmla="*/ 0 h 10225"/>
                  <a:gd name="T94" fmla="*/ 0 w 9900"/>
                  <a:gd name="T95" fmla="*/ 0 h 10225"/>
                  <a:gd name="T96" fmla="*/ 0 w 9900"/>
                  <a:gd name="T97" fmla="*/ 0 h 10225"/>
                  <a:gd name="T98" fmla="*/ 0 w 9900"/>
                  <a:gd name="T99" fmla="*/ 0 h 10225"/>
                  <a:gd name="T100" fmla="*/ 0 w 9900"/>
                  <a:gd name="T101" fmla="*/ 0 h 10225"/>
                  <a:gd name="T102" fmla="*/ 0 w 9900"/>
                  <a:gd name="T103" fmla="*/ 0 h 10225"/>
                  <a:gd name="T104" fmla="*/ 0 w 9900"/>
                  <a:gd name="T105" fmla="*/ 0 h 10225"/>
                  <a:gd name="T106" fmla="*/ 0 w 9900"/>
                  <a:gd name="T107" fmla="*/ 0 h 10225"/>
                  <a:gd name="T108" fmla="*/ 0 w 9900"/>
                  <a:gd name="T109" fmla="*/ 0 h 10225"/>
                  <a:gd name="T110" fmla="*/ 0 w 9900"/>
                  <a:gd name="T111" fmla="*/ 0 h 10225"/>
                  <a:gd name="T112" fmla="*/ 0 w 9900"/>
                  <a:gd name="T113" fmla="*/ 0 h 10225"/>
                  <a:gd name="T114" fmla="*/ 0 w 9900"/>
                  <a:gd name="T115" fmla="*/ 0 h 10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900"/>
                  <a:gd name="T175" fmla="*/ 0 h 10225"/>
                  <a:gd name="T176" fmla="*/ 9900 w 9900"/>
                  <a:gd name="T177" fmla="*/ 10225 h 10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900" h="10225">
                    <a:moveTo>
                      <a:pt x="9646" y="8471"/>
                    </a:moveTo>
                    <a:cubicBezTo>
                      <a:pt x="9646" y="8471"/>
                      <a:pt x="9646" y="8471"/>
                      <a:pt x="9638" y="8471"/>
                    </a:cubicBezTo>
                    <a:cubicBezTo>
                      <a:pt x="9638" y="8471"/>
                      <a:pt x="9638" y="8471"/>
                      <a:pt x="9638" y="8471"/>
                    </a:cubicBezTo>
                    <a:cubicBezTo>
                      <a:pt x="9646" y="8471"/>
                      <a:pt x="9646" y="8471"/>
                      <a:pt x="9646" y="8471"/>
                    </a:cubicBezTo>
                    <a:moveTo>
                      <a:pt x="9787" y="8060"/>
                    </a:moveTo>
                    <a:cubicBezTo>
                      <a:pt x="9752" y="8159"/>
                      <a:pt x="9731" y="8223"/>
                      <a:pt x="9716" y="8272"/>
                    </a:cubicBezTo>
                    <a:cubicBezTo>
                      <a:pt x="9716" y="8272"/>
                      <a:pt x="9723" y="8265"/>
                      <a:pt x="9723" y="8258"/>
                    </a:cubicBezTo>
                    <a:cubicBezTo>
                      <a:pt x="9787" y="8060"/>
                      <a:pt x="9787" y="8060"/>
                      <a:pt x="9787" y="8060"/>
                    </a:cubicBezTo>
                    <a:moveTo>
                      <a:pt x="9837" y="7855"/>
                    </a:moveTo>
                    <a:cubicBezTo>
                      <a:pt x="9830" y="7883"/>
                      <a:pt x="9823" y="7912"/>
                      <a:pt x="9815" y="7947"/>
                    </a:cubicBezTo>
                    <a:cubicBezTo>
                      <a:pt x="9787" y="8046"/>
                      <a:pt x="9787" y="8046"/>
                      <a:pt x="9787" y="8046"/>
                    </a:cubicBezTo>
                    <a:cubicBezTo>
                      <a:pt x="9794" y="8046"/>
                      <a:pt x="9794" y="8046"/>
                      <a:pt x="9794" y="8039"/>
                    </a:cubicBezTo>
                    <a:cubicBezTo>
                      <a:pt x="9808" y="7989"/>
                      <a:pt x="9823" y="7940"/>
                      <a:pt x="9830" y="7897"/>
                    </a:cubicBezTo>
                    <a:cubicBezTo>
                      <a:pt x="9830" y="7883"/>
                      <a:pt x="9837" y="7869"/>
                      <a:pt x="9837" y="7862"/>
                    </a:cubicBezTo>
                    <a:cubicBezTo>
                      <a:pt x="9837" y="7862"/>
                      <a:pt x="9837" y="7862"/>
                      <a:pt x="9837" y="7862"/>
                    </a:cubicBezTo>
                    <a:cubicBezTo>
                      <a:pt x="9837" y="7855"/>
                      <a:pt x="9837" y="7855"/>
                      <a:pt x="9837" y="7855"/>
                    </a:cubicBezTo>
                    <a:cubicBezTo>
                      <a:pt x="9837" y="7855"/>
                      <a:pt x="9837" y="7855"/>
                      <a:pt x="9837" y="7855"/>
                    </a:cubicBezTo>
                    <a:moveTo>
                      <a:pt x="9900" y="7466"/>
                    </a:moveTo>
                    <a:cubicBezTo>
                      <a:pt x="9900" y="7466"/>
                      <a:pt x="9900" y="7466"/>
                      <a:pt x="9900" y="7473"/>
                    </a:cubicBezTo>
                    <a:cubicBezTo>
                      <a:pt x="9900" y="7480"/>
                      <a:pt x="9900" y="7487"/>
                      <a:pt x="9900" y="7494"/>
                    </a:cubicBezTo>
                    <a:cubicBezTo>
                      <a:pt x="9900" y="7487"/>
                      <a:pt x="9900" y="7480"/>
                      <a:pt x="9900" y="7473"/>
                    </a:cubicBezTo>
                    <a:cubicBezTo>
                      <a:pt x="9900" y="7466"/>
                      <a:pt x="9900" y="7466"/>
                      <a:pt x="9900" y="7466"/>
                    </a:cubicBezTo>
                    <a:moveTo>
                      <a:pt x="8753" y="4798"/>
                    </a:moveTo>
                    <a:cubicBezTo>
                      <a:pt x="8775" y="4826"/>
                      <a:pt x="8775" y="4826"/>
                      <a:pt x="8775" y="4826"/>
                    </a:cubicBezTo>
                    <a:cubicBezTo>
                      <a:pt x="8767" y="4819"/>
                      <a:pt x="8760" y="4812"/>
                      <a:pt x="8753" y="4805"/>
                    </a:cubicBezTo>
                    <a:cubicBezTo>
                      <a:pt x="8753" y="4805"/>
                      <a:pt x="8753" y="4798"/>
                      <a:pt x="8753" y="4798"/>
                    </a:cubicBezTo>
                    <a:moveTo>
                      <a:pt x="5283" y="2123"/>
                    </a:moveTo>
                    <a:cubicBezTo>
                      <a:pt x="5028" y="1982"/>
                      <a:pt x="4773" y="1840"/>
                      <a:pt x="4518" y="1713"/>
                    </a:cubicBezTo>
                    <a:cubicBezTo>
                      <a:pt x="4044" y="1472"/>
                      <a:pt x="3456" y="1203"/>
                      <a:pt x="2876" y="998"/>
                    </a:cubicBezTo>
                    <a:cubicBezTo>
                      <a:pt x="1211" y="418"/>
                      <a:pt x="0" y="552"/>
                      <a:pt x="447" y="2173"/>
                    </a:cubicBezTo>
                    <a:cubicBezTo>
                      <a:pt x="822" y="3553"/>
                      <a:pt x="1849" y="6128"/>
                      <a:pt x="4504" y="7841"/>
                    </a:cubicBezTo>
                    <a:cubicBezTo>
                      <a:pt x="4575" y="7883"/>
                      <a:pt x="4724" y="7975"/>
                      <a:pt x="4929" y="8096"/>
                    </a:cubicBezTo>
                    <a:cubicBezTo>
                      <a:pt x="6084" y="8761"/>
                      <a:pt x="9044" y="10225"/>
                      <a:pt x="9752" y="8159"/>
                    </a:cubicBezTo>
                    <a:cubicBezTo>
                      <a:pt x="9773" y="8096"/>
                      <a:pt x="9794" y="8018"/>
                      <a:pt x="9815" y="7947"/>
                    </a:cubicBezTo>
                    <a:cubicBezTo>
                      <a:pt x="9844" y="7848"/>
                      <a:pt x="9844" y="7848"/>
                      <a:pt x="9844" y="7848"/>
                    </a:cubicBezTo>
                    <a:cubicBezTo>
                      <a:pt x="9851" y="7791"/>
                      <a:pt x="9865" y="7728"/>
                      <a:pt x="9879" y="7664"/>
                    </a:cubicBezTo>
                    <a:cubicBezTo>
                      <a:pt x="9879" y="7657"/>
                      <a:pt x="9879" y="7657"/>
                      <a:pt x="9879" y="7650"/>
                    </a:cubicBezTo>
                    <a:cubicBezTo>
                      <a:pt x="9879" y="7650"/>
                      <a:pt x="9879" y="7643"/>
                      <a:pt x="9879" y="7643"/>
                    </a:cubicBezTo>
                    <a:cubicBezTo>
                      <a:pt x="9886" y="7600"/>
                      <a:pt x="9893" y="7544"/>
                      <a:pt x="9900" y="7494"/>
                    </a:cubicBezTo>
                    <a:cubicBezTo>
                      <a:pt x="9872" y="7678"/>
                      <a:pt x="9823" y="8060"/>
                      <a:pt x="9568" y="8478"/>
                    </a:cubicBezTo>
                    <a:cubicBezTo>
                      <a:pt x="8831" y="9723"/>
                      <a:pt x="6714" y="9044"/>
                      <a:pt x="5106" y="8110"/>
                    </a:cubicBezTo>
                    <a:cubicBezTo>
                      <a:pt x="4781" y="7926"/>
                      <a:pt x="4476" y="7728"/>
                      <a:pt x="4207" y="7537"/>
                    </a:cubicBezTo>
                    <a:cubicBezTo>
                      <a:pt x="1247" y="5392"/>
                      <a:pt x="510" y="1975"/>
                      <a:pt x="503" y="1939"/>
                    </a:cubicBezTo>
                    <a:cubicBezTo>
                      <a:pt x="206" y="0"/>
                      <a:pt x="2748" y="694"/>
                      <a:pt x="5227" y="2130"/>
                    </a:cubicBezTo>
                    <a:cubicBezTo>
                      <a:pt x="6565" y="2902"/>
                      <a:pt x="7889" y="3885"/>
                      <a:pt x="8746" y="4791"/>
                    </a:cubicBezTo>
                    <a:cubicBezTo>
                      <a:pt x="8746" y="4798"/>
                      <a:pt x="8746" y="4798"/>
                      <a:pt x="8753" y="4798"/>
                    </a:cubicBezTo>
                    <a:cubicBezTo>
                      <a:pt x="8732" y="4777"/>
                      <a:pt x="8732" y="4777"/>
                      <a:pt x="8732" y="4777"/>
                    </a:cubicBezTo>
                    <a:cubicBezTo>
                      <a:pt x="8704" y="4749"/>
                      <a:pt x="8704" y="4749"/>
                      <a:pt x="8704" y="4749"/>
                    </a:cubicBezTo>
                    <a:cubicBezTo>
                      <a:pt x="8697" y="4734"/>
                      <a:pt x="8697" y="4734"/>
                      <a:pt x="8697" y="4734"/>
                    </a:cubicBezTo>
                    <a:cubicBezTo>
                      <a:pt x="8470" y="4508"/>
                      <a:pt x="8470" y="4508"/>
                      <a:pt x="8470" y="4508"/>
                    </a:cubicBezTo>
                    <a:cubicBezTo>
                      <a:pt x="8463" y="4501"/>
                      <a:pt x="8456" y="4494"/>
                      <a:pt x="8449" y="4487"/>
                    </a:cubicBezTo>
                    <a:cubicBezTo>
                      <a:pt x="8435" y="4466"/>
                      <a:pt x="8413" y="4444"/>
                      <a:pt x="8385" y="4423"/>
                    </a:cubicBezTo>
                    <a:cubicBezTo>
                      <a:pt x="8272" y="4310"/>
                      <a:pt x="8130" y="4182"/>
                      <a:pt x="8010" y="4069"/>
                    </a:cubicBezTo>
                    <a:cubicBezTo>
                      <a:pt x="7946" y="4006"/>
                      <a:pt x="7946" y="4006"/>
                      <a:pt x="7946" y="4006"/>
                    </a:cubicBezTo>
                    <a:cubicBezTo>
                      <a:pt x="7861" y="3935"/>
                      <a:pt x="7755" y="3850"/>
                      <a:pt x="7677" y="3772"/>
                    </a:cubicBezTo>
                    <a:cubicBezTo>
                      <a:pt x="7542" y="3666"/>
                      <a:pt x="7542" y="3666"/>
                      <a:pt x="7542" y="3666"/>
                    </a:cubicBezTo>
                    <a:cubicBezTo>
                      <a:pt x="7394" y="3546"/>
                      <a:pt x="7394" y="3546"/>
                      <a:pt x="7394" y="3546"/>
                    </a:cubicBezTo>
                    <a:cubicBezTo>
                      <a:pt x="6756" y="3050"/>
                      <a:pt x="6027" y="2555"/>
                      <a:pt x="5283" y="2123"/>
                    </a:cubicBezTo>
                  </a:path>
                </a:pathLst>
              </a:custGeom>
              <a:solidFill>
                <a:srgbClr val="99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49" name="Freeform 260"/>
              <p:cNvSpPr>
                <a:spLocks noChangeAspect="1" noEditPoints="1"/>
              </p:cNvSpPr>
              <p:nvPr/>
            </p:nvSpPr>
            <p:spPr bwMode="auto">
              <a:xfrm>
                <a:off x="2304" y="1585"/>
                <a:ext cx="1203" cy="1178"/>
              </a:xfrm>
              <a:custGeom>
                <a:avLst/>
                <a:gdLst>
                  <a:gd name="T0" fmla="*/ 0 w 10033"/>
                  <a:gd name="T1" fmla="*/ 0 h 9817"/>
                  <a:gd name="T2" fmla="*/ 0 w 10033"/>
                  <a:gd name="T3" fmla="*/ 0 h 9817"/>
                  <a:gd name="T4" fmla="*/ 0 w 10033"/>
                  <a:gd name="T5" fmla="*/ 0 h 9817"/>
                  <a:gd name="T6" fmla="*/ 0 w 10033"/>
                  <a:gd name="T7" fmla="*/ 0 h 9817"/>
                  <a:gd name="T8" fmla="*/ 0 w 10033"/>
                  <a:gd name="T9" fmla="*/ 0 h 9817"/>
                  <a:gd name="T10" fmla="*/ 0 w 10033"/>
                  <a:gd name="T11" fmla="*/ 0 h 9817"/>
                  <a:gd name="T12" fmla="*/ 0 w 10033"/>
                  <a:gd name="T13" fmla="*/ 0 h 9817"/>
                  <a:gd name="T14" fmla="*/ 0 w 10033"/>
                  <a:gd name="T15" fmla="*/ 0 h 9817"/>
                  <a:gd name="T16" fmla="*/ 0 w 10033"/>
                  <a:gd name="T17" fmla="*/ 0 h 9817"/>
                  <a:gd name="T18" fmla="*/ 0 w 10033"/>
                  <a:gd name="T19" fmla="*/ 0 h 9817"/>
                  <a:gd name="T20" fmla="*/ 0 w 10033"/>
                  <a:gd name="T21" fmla="*/ 0 h 9817"/>
                  <a:gd name="T22" fmla="*/ 0 w 10033"/>
                  <a:gd name="T23" fmla="*/ 0 h 9817"/>
                  <a:gd name="T24" fmla="*/ 0 w 10033"/>
                  <a:gd name="T25" fmla="*/ 0 h 9817"/>
                  <a:gd name="T26" fmla="*/ 0 w 10033"/>
                  <a:gd name="T27" fmla="*/ 0 h 9817"/>
                  <a:gd name="T28" fmla="*/ 0 w 10033"/>
                  <a:gd name="T29" fmla="*/ 0 h 9817"/>
                  <a:gd name="T30" fmla="*/ 0 w 10033"/>
                  <a:gd name="T31" fmla="*/ 0 h 9817"/>
                  <a:gd name="T32" fmla="*/ 0 w 10033"/>
                  <a:gd name="T33" fmla="*/ 0 h 9817"/>
                  <a:gd name="T34" fmla="*/ 0 w 10033"/>
                  <a:gd name="T35" fmla="*/ 0 h 9817"/>
                  <a:gd name="T36" fmla="*/ 0 w 10033"/>
                  <a:gd name="T37" fmla="*/ 0 h 9817"/>
                  <a:gd name="T38" fmla="*/ 0 w 10033"/>
                  <a:gd name="T39" fmla="*/ 0 h 9817"/>
                  <a:gd name="T40" fmla="*/ 0 w 10033"/>
                  <a:gd name="T41" fmla="*/ 0 h 9817"/>
                  <a:gd name="T42" fmla="*/ 0 w 10033"/>
                  <a:gd name="T43" fmla="*/ 0 h 9817"/>
                  <a:gd name="T44" fmla="*/ 0 w 10033"/>
                  <a:gd name="T45" fmla="*/ 0 h 9817"/>
                  <a:gd name="T46" fmla="*/ 0 w 10033"/>
                  <a:gd name="T47" fmla="*/ 0 h 9817"/>
                  <a:gd name="T48" fmla="*/ 0 w 10033"/>
                  <a:gd name="T49" fmla="*/ 0 h 9817"/>
                  <a:gd name="T50" fmla="*/ 0 w 10033"/>
                  <a:gd name="T51" fmla="*/ 0 h 9817"/>
                  <a:gd name="T52" fmla="*/ 0 w 10033"/>
                  <a:gd name="T53" fmla="*/ 0 h 9817"/>
                  <a:gd name="T54" fmla="*/ 0 w 10033"/>
                  <a:gd name="T55" fmla="*/ 0 h 9817"/>
                  <a:gd name="T56" fmla="*/ 0 w 10033"/>
                  <a:gd name="T57" fmla="*/ 0 h 9817"/>
                  <a:gd name="T58" fmla="*/ 0 w 10033"/>
                  <a:gd name="T59" fmla="*/ 0 h 9817"/>
                  <a:gd name="T60" fmla="*/ 0 w 10033"/>
                  <a:gd name="T61" fmla="*/ 0 h 9817"/>
                  <a:gd name="T62" fmla="*/ 0 w 10033"/>
                  <a:gd name="T63" fmla="*/ 0 h 9817"/>
                  <a:gd name="T64" fmla="*/ 0 w 10033"/>
                  <a:gd name="T65" fmla="*/ 0 h 98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33"/>
                  <a:gd name="T100" fmla="*/ 0 h 9817"/>
                  <a:gd name="T101" fmla="*/ 10033 w 10033"/>
                  <a:gd name="T102" fmla="*/ 9817 h 98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33" h="9817">
                    <a:moveTo>
                      <a:pt x="9828" y="8062"/>
                    </a:moveTo>
                    <a:cubicBezTo>
                      <a:pt x="9807" y="8104"/>
                      <a:pt x="9792" y="8139"/>
                      <a:pt x="9771" y="8175"/>
                    </a:cubicBezTo>
                    <a:cubicBezTo>
                      <a:pt x="9778" y="8168"/>
                      <a:pt x="9778" y="8161"/>
                      <a:pt x="9785" y="8154"/>
                    </a:cubicBezTo>
                    <a:cubicBezTo>
                      <a:pt x="9828" y="8062"/>
                      <a:pt x="9828" y="8062"/>
                      <a:pt x="9828" y="8062"/>
                    </a:cubicBezTo>
                    <a:moveTo>
                      <a:pt x="9906" y="7863"/>
                    </a:moveTo>
                    <a:cubicBezTo>
                      <a:pt x="9899" y="7885"/>
                      <a:pt x="9892" y="7899"/>
                      <a:pt x="9884" y="7913"/>
                    </a:cubicBezTo>
                    <a:cubicBezTo>
                      <a:pt x="9828" y="8054"/>
                      <a:pt x="9828" y="8054"/>
                      <a:pt x="9828" y="8054"/>
                    </a:cubicBezTo>
                    <a:cubicBezTo>
                      <a:pt x="9835" y="8054"/>
                      <a:pt x="9835" y="8054"/>
                      <a:pt x="9835" y="8054"/>
                    </a:cubicBezTo>
                    <a:cubicBezTo>
                      <a:pt x="9842" y="8033"/>
                      <a:pt x="9849" y="8012"/>
                      <a:pt x="9856" y="7991"/>
                    </a:cubicBezTo>
                    <a:cubicBezTo>
                      <a:pt x="9870" y="7962"/>
                      <a:pt x="9877" y="7941"/>
                      <a:pt x="9884" y="7920"/>
                    </a:cubicBezTo>
                    <a:cubicBezTo>
                      <a:pt x="9892" y="7913"/>
                      <a:pt x="9892" y="7906"/>
                      <a:pt x="9892" y="7899"/>
                    </a:cubicBezTo>
                    <a:cubicBezTo>
                      <a:pt x="9899" y="7885"/>
                      <a:pt x="9899" y="7878"/>
                      <a:pt x="9906" y="7870"/>
                    </a:cubicBezTo>
                    <a:cubicBezTo>
                      <a:pt x="9906" y="7863"/>
                      <a:pt x="9906" y="7863"/>
                      <a:pt x="9906" y="7863"/>
                    </a:cubicBezTo>
                    <a:moveTo>
                      <a:pt x="10033" y="7432"/>
                    </a:moveTo>
                    <a:cubicBezTo>
                      <a:pt x="10005" y="7531"/>
                      <a:pt x="10005" y="7531"/>
                      <a:pt x="10005" y="7531"/>
                    </a:cubicBezTo>
                    <a:cubicBezTo>
                      <a:pt x="10012" y="7495"/>
                      <a:pt x="10019" y="7467"/>
                      <a:pt x="10026" y="7439"/>
                    </a:cubicBezTo>
                    <a:cubicBezTo>
                      <a:pt x="10026" y="7432"/>
                      <a:pt x="10026" y="7432"/>
                      <a:pt x="10033" y="7432"/>
                    </a:cubicBezTo>
                    <a:moveTo>
                      <a:pt x="3066" y="581"/>
                    </a:moveTo>
                    <a:cubicBezTo>
                      <a:pt x="2839" y="496"/>
                      <a:pt x="2620" y="425"/>
                      <a:pt x="2407" y="368"/>
                    </a:cubicBezTo>
                    <a:cubicBezTo>
                      <a:pt x="2209" y="326"/>
                      <a:pt x="2039" y="290"/>
                      <a:pt x="1876" y="262"/>
                    </a:cubicBezTo>
                    <a:cubicBezTo>
                      <a:pt x="743" y="106"/>
                      <a:pt x="0" y="559"/>
                      <a:pt x="814" y="2598"/>
                    </a:cubicBezTo>
                    <a:cubicBezTo>
                      <a:pt x="1565" y="4466"/>
                      <a:pt x="2209" y="6073"/>
                      <a:pt x="5048" y="7715"/>
                    </a:cubicBezTo>
                    <a:cubicBezTo>
                      <a:pt x="5048" y="7715"/>
                      <a:pt x="5055" y="7715"/>
                      <a:pt x="5055" y="7722"/>
                    </a:cubicBezTo>
                    <a:cubicBezTo>
                      <a:pt x="6266" y="8415"/>
                      <a:pt x="9127" y="9817"/>
                      <a:pt x="9884" y="7913"/>
                    </a:cubicBezTo>
                    <a:cubicBezTo>
                      <a:pt x="9906" y="7863"/>
                      <a:pt x="9906" y="7863"/>
                      <a:pt x="9906" y="7863"/>
                    </a:cubicBezTo>
                    <a:cubicBezTo>
                      <a:pt x="9906" y="7856"/>
                      <a:pt x="9906" y="7856"/>
                      <a:pt x="9906" y="7856"/>
                    </a:cubicBezTo>
                    <a:cubicBezTo>
                      <a:pt x="9920" y="7807"/>
                      <a:pt x="9941" y="7743"/>
                      <a:pt x="9976" y="7644"/>
                    </a:cubicBezTo>
                    <a:cubicBezTo>
                      <a:pt x="9976" y="7630"/>
                      <a:pt x="9976" y="7630"/>
                      <a:pt x="9976" y="7630"/>
                    </a:cubicBezTo>
                    <a:cubicBezTo>
                      <a:pt x="9976" y="7630"/>
                      <a:pt x="9976" y="7630"/>
                      <a:pt x="9976" y="7630"/>
                    </a:cubicBezTo>
                    <a:cubicBezTo>
                      <a:pt x="10005" y="7531"/>
                      <a:pt x="10005" y="7531"/>
                      <a:pt x="10005" y="7531"/>
                    </a:cubicBezTo>
                    <a:cubicBezTo>
                      <a:pt x="9984" y="7602"/>
                      <a:pt x="9962" y="7679"/>
                      <a:pt x="9941" y="7743"/>
                    </a:cubicBezTo>
                    <a:cubicBezTo>
                      <a:pt x="9233" y="9810"/>
                      <a:pt x="6273" y="8345"/>
                      <a:pt x="5119" y="7679"/>
                    </a:cubicBezTo>
                    <a:cubicBezTo>
                      <a:pt x="4914" y="7559"/>
                      <a:pt x="4765" y="7467"/>
                      <a:pt x="4694" y="7425"/>
                    </a:cubicBezTo>
                    <a:cubicBezTo>
                      <a:pt x="2039" y="5712"/>
                      <a:pt x="1012" y="3136"/>
                      <a:pt x="637" y="1755"/>
                    </a:cubicBezTo>
                    <a:cubicBezTo>
                      <a:pt x="191" y="135"/>
                      <a:pt x="1402" y="0"/>
                      <a:pt x="3066" y="581"/>
                    </a:cubicBezTo>
                    <a:moveTo>
                      <a:pt x="7732" y="3249"/>
                    </a:moveTo>
                    <a:cubicBezTo>
                      <a:pt x="7866" y="3355"/>
                      <a:pt x="7866" y="3355"/>
                      <a:pt x="7866" y="3355"/>
                    </a:cubicBezTo>
                    <a:cubicBezTo>
                      <a:pt x="7895" y="3383"/>
                      <a:pt x="7895" y="3383"/>
                      <a:pt x="7895" y="3383"/>
                    </a:cubicBezTo>
                    <a:cubicBezTo>
                      <a:pt x="7845" y="3341"/>
                      <a:pt x="7845" y="3341"/>
                      <a:pt x="7845" y="3341"/>
                    </a:cubicBezTo>
                    <a:cubicBezTo>
                      <a:pt x="7732" y="3249"/>
                      <a:pt x="7732" y="3249"/>
                      <a:pt x="7732" y="3249"/>
                    </a:cubicBezTo>
                    <a:moveTo>
                      <a:pt x="7583" y="3128"/>
                    </a:moveTo>
                    <a:cubicBezTo>
                      <a:pt x="7732" y="3249"/>
                      <a:pt x="7732" y="3249"/>
                      <a:pt x="7732" y="3249"/>
                    </a:cubicBezTo>
                    <a:cubicBezTo>
                      <a:pt x="7612" y="3150"/>
                      <a:pt x="7612" y="3150"/>
                      <a:pt x="7612" y="3150"/>
                    </a:cubicBezTo>
                    <a:cubicBezTo>
                      <a:pt x="7612" y="3150"/>
                      <a:pt x="7612" y="3150"/>
                      <a:pt x="7612" y="3150"/>
                    </a:cubicBezTo>
                    <a:cubicBezTo>
                      <a:pt x="7604" y="3150"/>
                      <a:pt x="7604" y="3150"/>
                      <a:pt x="7604" y="3150"/>
                    </a:cubicBezTo>
                    <a:cubicBezTo>
                      <a:pt x="7604" y="3150"/>
                      <a:pt x="7604" y="3150"/>
                      <a:pt x="7604" y="3143"/>
                    </a:cubicBezTo>
                    <a:cubicBezTo>
                      <a:pt x="7597" y="3143"/>
                      <a:pt x="7590" y="3136"/>
                      <a:pt x="7583" y="3128"/>
                    </a:cubicBezTo>
                    <a:moveTo>
                      <a:pt x="5636" y="1791"/>
                    </a:moveTo>
                    <a:cubicBezTo>
                      <a:pt x="5473" y="1699"/>
                      <a:pt x="5140" y="1508"/>
                      <a:pt x="4708" y="1295"/>
                    </a:cubicBezTo>
                    <a:cubicBezTo>
                      <a:pt x="4963" y="1423"/>
                      <a:pt x="5218" y="1564"/>
                      <a:pt x="5473" y="1706"/>
                    </a:cubicBezTo>
                    <a:cubicBezTo>
                      <a:pt x="6217" y="2138"/>
                      <a:pt x="6946" y="2633"/>
                      <a:pt x="7583" y="3128"/>
                    </a:cubicBezTo>
                    <a:cubicBezTo>
                      <a:pt x="7555" y="3107"/>
                      <a:pt x="7555" y="3107"/>
                      <a:pt x="7555" y="3107"/>
                    </a:cubicBezTo>
                    <a:cubicBezTo>
                      <a:pt x="7548" y="3100"/>
                      <a:pt x="7548" y="3100"/>
                      <a:pt x="7548" y="3100"/>
                    </a:cubicBezTo>
                    <a:cubicBezTo>
                      <a:pt x="7548" y="3100"/>
                      <a:pt x="7548" y="3100"/>
                      <a:pt x="7548" y="3100"/>
                    </a:cubicBezTo>
                    <a:cubicBezTo>
                      <a:pt x="7456" y="3029"/>
                      <a:pt x="7335" y="2937"/>
                      <a:pt x="7250" y="2867"/>
                    </a:cubicBezTo>
                    <a:cubicBezTo>
                      <a:pt x="7243" y="2867"/>
                      <a:pt x="7243" y="2867"/>
                      <a:pt x="7243" y="2867"/>
                    </a:cubicBezTo>
                    <a:cubicBezTo>
                      <a:pt x="7243" y="2867"/>
                      <a:pt x="7243" y="2867"/>
                      <a:pt x="7243" y="2867"/>
                    </a:cubicBezTo>
                    <a:cubicBezTo>
                      <a:pt x="6974" y="2668"/>
                      <a:pt x="6974" y="2668"/>
                      <a:pt x="6974" y="2668"/>
                    </a:cubicBezTo>
                    <a:cubicBezTo>
                      <a:pt x="6932" y="2633"/>
                      <a:pt x="6932" y="2633"/>
                      <a:pt x="6932" y="2633"/>
                    </a:cubicBezTo>
                    <a:cubicBezTo>
                      <a:pt x="6925" y="2633"/>
                      <a:pt x="6925" y="2633"/>
                      <a:pt x="6925" y="2633"/>
                    </a:cubicBezTo>
                    <a:cubicBezTo>
                      <a:pt x="6903" y="2619"/>
                      <a:pt x="6889" y="2605"/>
                      <a:pt x="6868" y="2591"/>
                    </a:cubicBezTo>
                    <a:cubicBezTo>
                      <a:pt x="6741" y="2506"/>
                      <a:pt x="6599" y="2399"/>
                      <a:pt x="6457" y="2307"/>
                    </a:cubicBezTo>
                    <a:cubicBezTo>
                      <a:pt x="6273" y="2187"/>
                      <a:pt x="6273" y="2187"/>
                      <a:pt x="6273" y="2187"/>
                    </a:cubicBezTo>
                    <a:cubicBezTo>
                      <a:pt x="6273" y="2187"/>
                      <a:pt x="6273" y="2187"/>
                      <a:pt x="6273" y="2187"/>
                    </a:cubicBezTo>
                    <a:cubicBezTo>
                      <a:pt x="6273" y="2187"/>
                      <a:pt x="6273" y="2187"/>
                      <a:pt x="6273" y="2187"/>
                    </a:cubicBezTo>
                    <a:cubicBezTo>
                      <a:pt x="6174" y="2123"/>
                      <a:pt x="6040" y="2038"/>
                      <a:pt x="5933" y="1975"/>
                    </a:cubicBezTo>
                    <a:cubicBezTo>
                      <a:pt x="5636" y="1791"/>
                      <a:pt x="5636" y="1791"/>
                      <a:pt x="5636" y="1791"/>
                    </a:cubicBezTo>
                  </a:path>
                </a:pathLst>
              </a:custGeom>
              <a:solidFill>
                <a:srgbClr val="94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0" name="Freeform 261"/>
              <p:cNvSpPr>
                <a:spLocks noChangeAspect="1" noEditPoints="1"/>
              </p:cNvSpPr>
              <p:nvPr/>
            </p:nvSpPr>
            <p:spPr bwMode="auto">
              <a:xfrm>
                <a:off x="2304" y="1597"/>
                <a:ext cx="1188" cy="1166"/>
              </a:xfrm>
              <a:custGeom>
                <a:avLst/>
                <a:gdLst>
                  <a:gd name="T0" fmla="*/ 0 w 9908"/>
                  <a:gd name="T1" fmla="*/ 0 h 9717"/>
                  <a:gd name="T2" fmla="*/ 0 w 9908"/>
                  <a:gd name="T3" fmla="*/ 0 h 9717"/>
                  <a:gd name="T4" fmla="*/ 0 w 9908"/>
                  <a:gd name="T5" fmla="*/ 0 h 9717"/>
                  <a:gd name="T6" fmla="*/ 0 w 9908"/>
                  <a:gd name="T7" fmla="*/ 0 h 9717"/>
                  <a:gd name="T8" fmla="*/ 0 w 9908"/>
                  <a:gd name="T9" fmla="*/ 0 h 9717"/>
                  <a:gd name="T10" fmla="*/ 0 w 9908"/>
                  <a:gd name="T11" fmla="*/ 0 h 9717"/>
                  <a:gd name="T12" fmla="*/ 0 w 9908"/>
                  <a:gd name="T13" fmla="*/ 0 h 9717"/>
                  <a:gd name="T14" fmla="*/ 0 w 9908"/>
                  <a:gd name="T15" fmla="*/ 0 h 9717"/>
                  <a:gd name="T16" fmla="*/ 0 w 9908"/>
                  <a:gd name="T17" fmla="*/ 0 h 9717"/>
                  <a:gd name="T18" fmla="*/ 0 w 9908"/>
                  <a:gd name="T19" fmla="*/ 0 h 9717"/>
                  <a:gd name="T20" fmla="*/ 0 w 9908"/>
                  <a:gd name="T21" fmla="*/ 0 h 9717"/>
                  <a:gd name="T22" fmla="*/ 0 w 9908"/>
                  <a:gd name="T23" fmla="*/ 0 h 9717"/>
                  <a:gd name="T24" fmla="*/ 0 w 9908"/>
                  <a:gd name="T25" fmla="*/ 0 h 9717"/>
                  <a:gd name="T26" fmla="*/ 0 w 9908"/>
                  <a:gd name="T27" fmla="*/ 0 h 9717"/>
                  <a:gd name="T28" fmla="*/ 0 w 9908"/>
                  <a:gd name="T29" fmla="*/ 0 h 9717"/>
                  <a:gd name="T30" fmla="*/ 0 w 9908"/>
                  <a:gd name="T31" fmla="*/ 0 h 9717"/>
                  <a:gd name="T32" fmla="*/ 0 w 9908"/>
                  <a:gd name="T33" fmla="*/ 0 h 9717"/>
                  <a:gd name="T34" fmla="*/ 0 w 9908"/>
                  <a:gd name="T35" fmla="*/ 0 h 9717"/>
                  <a:gd name="T36" fmla="*/ 0 w 9908"/>
                  <a:gd name="T37" fmla="*/ 0 h 9717"/>
                  <a:gd name="T38" fmla="*/ 0 w 9908"/>
                  <a:gd name="T39" fmla="*/ 0 h 9717"/>
                  <a:gd name="T40" fmla="*/ 0 w 9908"/>
                  <a:gd name="T41" fmla="*/ 0 h 9717"/>
                  <a:gd name="T42" fmla="*/ 0 w 9908"/>
                  <a:gd name="T43" fmla="*/ 0 h 9717"/>
                  <a:gd name="T44" fmla="*/ 0 w 9908"/>
                  <a:gd name="T45" fmla="*/ 0 h 9717"/>
                  <a:gd name="T46" fmla="*/ 0 w 9908"/>
                  <a:gd name="T47" fmla="*/ 0 h 9717"/>
                  <a:gd name="T48" fmla="*/ 0 w 9908"/>
                  <a:gd name="T49" fmla="*/ 0 h 9717"/>
                  <a:gd name="T50" fmla="*/ 0 w 9908"/>
                  <a:gd name="T51" fmla="*/ 0 h 9717"/>
                  <a:gd name="T52" fmla="*/ 0 w 9908"/>
                  <a:gd name="T53" fmla="*/ 0 h 9717"/>
                  <a:gd name="T54" fmla="*/ 0 w 9908"/>
                  <a:gd name="T55" fmla="*/ 0 h 9717"/>
                  <a:gd name="T56" fmla="*/ 0 w 9908"/>
                  <a:gd name="T57" fmla="*/ 0 h 9717"/>
                  <a:gd name="T58" fmla="*/ 0 w 9908"/>
                  <a:gd name="T59" fmla="*/ 0 h 9717"/>
                  <a:gd name="T60" fmla="*/ 0 w 9908"/>
                  <a:gd name="T61" fmla="*/ 0 h 9717"/>
                  <a:gd name="T62" fmla="*/ 0 w 9908"/>
                  <a:gd name="T63" fmla="*/ 0 h 9717"/>
                  <a:gd name="T64" fmla="*/ 0 w 9908"/>
                  <a:gd name="T65" fmla="*/ 0 h 9717"/>
                  <a:gd name="T66" fmla="*/ 0 w 9908"/>
                  <a:gd name="T67" fmla="*/ 0 h 9717"/>
                  <a:gd name="T68" fmla="*/ 0 w 9908"/>
                  <a:gd name="T69" fmla="*/ 0 h 9717"/>
                  <a:gd name="T70" fmla="*/ 0 w 9908"/>
                  <a:gd name="T71" fmla="*/ 0 h 9717"/>
                  <a:gd name="T72" fmla="*/ 0 w 9908"/>
                  <a:gd name="T73" fmla="*/ 0 h 9717"/>
                  <a:gd name="T74" fmla="*/ 0 w 9908"/>
                  <a:gd name="T75" fmla="*/ 0 h 9717"/>
                  <a:gd name="T76" fmla="*/ 0 w 9908"/>
                  <a:gd name="T77" fmla="*/ 0 h 9717"/>
                  <a:gd name="T78" fmla="*/ 0 w 9908"/>
                  <a:gd name="T79" fmla="*/ 0 h 9717"/>
                  <a:gd name="T80" fmla="*/ 0 w 9908"/>
                  <a:gd name="T81" fmla="*/ 0 h 9717"/>
                  <a:gd name="T82" fmla="*/ 0 w 9908"/>
                  <a:gd name="T83" fmla="*/ 0 h 9717"/>
                  <a:gd name="T84" fmla="*/ 0 w 9908"/>
                  <a:gd name="T85" fmla="*/ 0 h 9717"/>
                  <a:gd name="T86" fmla="*/ 0 w 9908"/>
                  <a:gd name="T87" fmla="*/ 0 h 9717"/>
                  <a:gd name="T88" fmla="*/ 0 w 9908"/>
                  <a:gd name="T89" fmla="*/ 0 h 9717"/>
                  <a:gd name="T90" fmla="*/ 0 w 9908"/>
                  <a:gd name="T91" fmla="*/ 0 h 97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908"/>
                  <a:gd name="T139" fmla="*/ 0 h 9717"/>
                  <a:gd name="T140" fmla="*/ 9908 w 9908"/>
                  <a:gd name="T141" fmla="*/ 9717 h 97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908" h="9717">
                    <a:moveTo>
                      <a:pt x="9129" y="8768"/>
                    </a:moveTo>
                    <a:cubicBezTo>
                      <a:pt x="9072" y="8804"/>
                      <a:pt x="9002" y="8832"/>
                      <a:pt x="8931" y="8868"/>
                    </a:cubicBezTo>
                    <a:cubicBezTo>
                      <a:pt x="8924" y="8868"/>
                      <a:pt x="8924" y="8868"/>
                      <a:pt x="8917" y="8868"/>
                    </a:cubicBezTo>
                    <a:cubicBezTo>
                      <a:pt x="8945" y="8860"/>
                      <a:pt x="8973" y="8846"/>
                      <a:pt x="8995" y="8839"/>
                    </a:cubicBezTo>
                    <a:cubicBezTo>
                      <a:pt x="9023" y="8825"/>
                      <a:pt x="9051" y="8811"/>
                      <a:pt x="9079" y="8797"/>
                    </a:cubicBezTo>
                    <a:cubicBezTo>
                      <a:pt x="9094" y="8790"/>
                      <a:pt x="9108" y="8783"/>
                      <a:pt x="9129" y="8768"/>
                    </a:cubicBezTo>
                    <a:moveTo>
                      <a:pt x="9327" y="8641"/>
                    </a:moveTo>
                    <a:cubicBezTo>
                      <a:pt x="9320" y="8648"/>
                      <a:pt x="9313" y="8655"/>
                      <a:pt x="9299" y="8655"/>
                    </a:cubicBezTo>
                    <a:cubicBezTo>
                      <a:pt x="9271" y="8684"/>
                      <a:pt x="9271" y="8684"/>
                      <a:pt x="9271" y="8684"/>
                    </a:cubicBezTo>
                    <a:cubicBezTo>
                      <a:pt x="9285" y="8676"/>
                      <a:pt x="9292" y="8669"/>
                      <a:pt x="9299" y="8662"/>
                    </a:cubicBezTo>
                    <a:cubicBezTo>
                      <a:pt x="9327" y="8641"/>
                      <a:pt x="9327" y="8641"/>
                      <a:pt x="9327" y="8641"/>
                    </a:cubicBezTo>
                    <a:moveTo>
                      <a:pt x="9391" y="8584"/>
                    </a:moveTo>
                    <a:cubicBezTo>
                      <a:pt x="9356" y="8620"/>
                      <a:pt x="9320" y="8648"/>
                      <a:pt x="9278" y="8676"/>
                    </a:cubicBezTo>
                    <a:cubicBezTo>
                      <a:pt x="9285" y="8669"/>
                      <a:pt x="9292" y="8662"/>
                      <a:pt x="9299" y="8655"/>
                    </a:cubicBezTo>
                    <a:cubicBezTo>
                      <a:pt x="9356" y="8620"/>
                      <a:pt x="9356" y="8620"/>
                      <a:pt x="9356" y="8620"/>
                    </a:cubicBezTo>
                    <a:cubicBezTo>
                      <a:pt x="9356" y="8620"/>
                      <a:pt x="9356" y="8620"/>
                      <a:pt x="9356" y="8620"/>
                    </a:cubicBezTo>
                    <a:cubicBezTo>
                      <a:pt x="9370" y="8606"/>
                      <a:pt x="9377" y="8599"/>
                      <a:pt x="9391" y="8584"/>
                    </a:cubicBezTo>
                    <a:moveTo>
                      <a:pt x="9908" y="7749"/>
                    </a:moveTo>
                    <a:cubicBezTo>
                      <a:pt x="9908" y="7764"/>
                      <a:pt x="9908" y="7764"/>
                      <a:pt x="9908" y="7764"/>
                    </a:cubicBezTo>
                    <a:cubicBezTo>
                      <a:pt x="9887" y="7813"/>
                      <a:pt x="9887" y="7813"/>
                      <a:pt x="9887" y="7813"/>
                    </a:cubicBezTo>
                    <a:cubicBezTo>
                      <a:pt x="9894" y="7799"/>
                      <a:pt x="9901" y="7785"/>
                      <a:pt x="9908" y="7764"/>
                    </a:cubicBezTo>
                    <a:cubicBezTo>
                      <a:pt x="9908" y="7764"/>
                      <a:pt x="9908" y="7764"/>
                      <a:pt x="9908" y="7764"/>
                    </a:cubicBezTo>
                    <a:cubicBezTo>
                      <a:pt x="9908" y="7756"/>
                      <a:pt x="9908" y="7756"/>
                      <a:pt x="9908" y="7749"/>
                    </a:cubicBezTo>
                    <a:moveTo>
                      <a:pt x="1877" y="163"/>
                    </a:moveTo>
                    <a:cubicBezTo>
                      <a:pt x="779" y="0"/>
                      <a:pt x="467" y="389"/>
                      <a:pt x="389" y="672"/>
                    </a:cubicBezTo>
                    <a:cubicBezTo>
                      <a:pt x="85" y="1720"/>
                      <a:pt x="1693" y="4763"/>
                      <a:pt x="1707" y="4791"/>
                    </a:cubicBezTo>
                    <a:cubicBezTo>
                      <a:pt x="2273" y="5711"/>
                      <a:pt x="3598" y="6836"/>
                      <a:pt x="5028" y="7664"/>
                    </a:cubicBezTo>
                    <a:cubicBezTo>
                      <a:pt x="6891" y="8740"/>
                      <a:pt x="8931" y="9299"/>
                      <a:pt x="9696" y="8231"/>
                    </a:cubicBezTo>
                    <a:cubicBezTo>
                      <a:pt x="9724" y="8181"/>
                      <a:pt x="9752" y="8124"/>
                      <a:pt x="9774" y="8075"/>
                    </a:cubicBezTo>
                    <a:cubicBezTo>
                      <a:pt x="9795" y="8040"/>
                      <a:pt x="9809" y="8004"/>
                      <a:pt x="9830" y="7962"/>
                    </a:cubicBezTo>
                    <a:cubicBezTo>
                      <a:pt x="9830" y="7962"/>
                      <a:pt x="9830" y="7962"/>
                      <a:pt x="9830" y="7962"/>
                    </a:cubicBezTo>
                    <a:cubicBezTo>
                      <a:pt x="9830" y="7955"/>
                      <a:pt x="9830" y="7955"/>
                      <a:pt x="9830" y="7955"/>
                    </a:cubicBezTo>
                    <a:cubicBezTo>
                      <a:pt x="9830" y="7955"/>
                      <a:pt x="9830" y="7955"/>
                      <a:pt x="9830" y="7955"/>
                    </a:cubicBezTo>
                    <a:cubicBezTo>
                      <a:pt x="9830" y="7955"/>
                      <a:pt x="9830" y="7955"/>
                      <a:pt x="9830" y="7955"/>
                    </a:cubicBezTo>
                    <a:cubicBezTo>
                      <a:pt x="9887" y="7813"/>
                      <a:pt x="9887" y="7813"/>
                      <a:pt x="9887" y="7813"/>
                    </a:cubicBezTo>
                    <a:cubicBezTo>
                      <a:pt x="9129" y="9717"/>
                      <a:pt x="6268" y="8316"/>
                      <a:pt x="5057" y="7622"/>
                    </a:cubicBezTo>
                    <a:cubicBezTo>
                      <a:pt x="5057" y="7615"/>
                      <a:pt x="5050" y="7615"/>
                      <a:pt x="5050" y="7615"/>
                    </a:cubicBezTo>
                    <a:cubicBezTo>
                      <a:pt x="2210" y="5973"/>
                      <a:pt x="1565" y="4367"/>
                      <a:pt x="814" y="2498"/>
                    </a:cubicBezTo>
                    <a:cubicBezTo>
                      <a:pt x="0" y="460"/>
                      <a:pt x="743" y="7"/>
                      <a:pt x="1877" y="163"/>
                    </a:cubicBezTo>
                    <a:moveTo>
                      <a:pt x="2245" y="234"/>
                    </a:moveTo>
                    <a:cubicBezTo>
                      <a:pt x="2217" y="227"/>
                      <a:pt x="2195" y="220"/>
                      <a:pt x="2167" y="212"/>
                    </a:cubicBezTo>
                    <a:cubicBezTo>
                      <a:pt x="2195" y="220"/>
                      <a:pt x="2217" y="227"/>
                      <a:pt x="2245" y="234"/>
                    </a:cubicBezTo>
                    <a:moveTo>
                      <a:pt x="3258" y="538"/>
                    </a:moveTo>
                    <a:cubicBezTo>
                      <a:pt x="3236" y="531"/>
                      <a:pt x="3215" y="524"/>
                      <a:pt x="3194" y="517"/>
                    </a:cubicBezTo>
                    <a:cubicBezTo>
                      <a:pt x="3180" y="510"/>
                      <a:pt x="3166" y="503"/>
                      <a:pt x="3151" y="503"/>
                    </a:cubicBezTo>
                    <a:cubicBezTo>
                      <a:pt x="3144" y="496"/>
                      <a:pt x="3137" y="496"/>
                      <a:pt x="3130" y="496"/>
                    </a:cubicBezTo>
                    <a:cubicBezTo>
                      <a:pt x="3116" y="488"/>
                      <a:pt x="3102" y="481"/>
                      <a:pt x="3088" y="474"/>
                    </a:cubicBezTo>
                    <a:cubicBezTo>
                      <a:pt x="3031" y="453"/>
                      <a:pt x="2953" y="432"/>
                      <a:pt x="2861" y="396"/>
                    </a:cubicBezTo>
                    <a:cubicBezTo>
                      <a:pt x="2812" y="382"/>
                      <a:pt x="2762" y="368"/>
                      <a:pt x="2719" y="354"/>
                    </a:cubicBezTo>
                    <a:cubicBezTo>
                      <a:pt x="2776" y="375"/>
                      <a:pt x="2833" y="389"/>
                      <a:pt x="2897" y="411"/>
                    </a:cubicBezTo>
                    <a:cubicBezTo>
                      <a:pt x="2918" y="418"/>
                      <a:pt x="2932" y="425"/>
                      <a:pt x="2953" y="432"/>
                    </a:cubicBezTo>
                    <a:cubicBezTo>
                      <a:pt x="3010" y="453"/>
                      <a:pt x="3010" y="453"/>
                      <a:pt x="3010" y="453"/>
                    </a:cubicBezTo>
                    <a:cubicBezTo>
                      <a:pt x="3081" y="474"/>
                      <a:pt x="3166" y="503"/>
                      <a:pt x="3258" y="538"/>
                    </a:cubicBezTo>
                    <a:moveTo>
                      <a:pt x="5652" y="1699"/>
                    </a:moveTo>
                    <a:cubicBezTo>
                      <a:pt x="5652" y="1699"/>
                      <a:pt x="5652" y="1699"/>
                      <a:pt x="5652" y="1699"/>
                    </a:cubicBezTo>
                    <a:cubicBezTo>
                      <a:pt x="5687" y="1727"/>
                      <a:pt x="5737" y="1748"/>
                      <a:pt x="5772" y="1769"/>
                    </a:cubicBezTo>
                    <a:cubicBezTo>
                      <a:pt x="5772" y="1769"/>
                      <a:pt x="5772" y="1769"/>
                      <a:pt x="5772" y="1769"/>
                    </a:cubicBezTo>
                    <a:cubicBezTo>
                      <a:pt x="5737" y="1755"/>
                      <a:pt x="5694" y="1727"/>
                      <a:pt x="5666" y="1706"/>
                    </a:cubicBezTo>
                    <a:cubicBezTo>
                      <a:pt x="5659" y="1706"/>
                      <a:pt x="5652" y="1706"/>
                      <a:pt x="5652" y="1699"/>
                    </a:cubicBezTo>
                    <a:moveTo>
                      <a:pt x="5482" y="1600"/>
                    </a:moveTo>
                    <a:cubicBezTo>
                      <a:pt x="5418" y="1564"/>
                      <a:pt x="5347" y="1522"/>
                      <a:pt x="5283" y="1486"/>
                    </a:cubicBezTo>
                    <a:cubicBezTo>
                      <a:pt x="5269" y="1479"/>
                      <a:pt x="5262" y="1472"/>
                      <a:pt x="5248" y="1465"/>
                    </a:cubicBezTo>
                    <a:cubicBezTo>
                      <a:pt x="5205" y="1444"/>
                      <a:pt x="5205" y="1444"/>
                      <a:pt x="5205" y="1444"/>
                    </a:cubicBezTo>
                    <a:cubicBezTo>
                      <a:pt x="4972" y="1316"/>
                      <a:pt x="4972" y="1316"/>
                      <a:pt x="4972" y="1316"/>
                    </a:cubicBezTo>
                    <a:cubicBezTo>
                      <a:pt x="4901" y="1281"/>
                      <a:pt x="4901" y="1281"/>
                      <a:pt x="4901" y="1281"/>
                    </a:cubicBezTo>
                    <a:cubicBezTo>
                      <a:pt x="4894" y="1274"/>
                      <a:pt x="4894" y="1274"/>
                      <a:pt x="4894" y="1274"/>
                    </a:cubicBezTo>
                    <a:cubicBezTo>
                      <a:pt x="4816" y="1239"/>
                      <a:pt x="4724" y="1189"/>
                      <a:pt x="4632" y="1140"/>
                    </a:cubicBezTo>
                    <a:cubicBezTo>
                      <a:pt x="4610" y="1132"/>
                      <a:pt x="4582" y="1118"/>
                      <a:pt x="4561" y="1104"/>
                    </a:cubicBezTo>
                    <a:cubicBezTo>
                      <a:pt x="4554" y="1104"/>
                      <a:pt x="4547" y="1097"/>
                      <a:pt x="4540" y="1097"/>
                    </a:cubicBezTo>
                    <a:cubicBezTo>
                      <a:pt x="4540" y="1097"/>
                      <a:pt x="4540" y="1097"/>
                      <a:pt x="4540" y="1097"/>
                    </a:cubicBezTo>
                    <a:cubicBezTo>
                      <a:pt x="4504" y="1076"/>
                      <a:pt x="4504" y="1076"/>
                      <a:pt x="4504" y="1076"/>
                    </a:cubicBezTo>
                    <a:cubicBezTo>
                      <a:pt x="4426" y="1040"/>
                      <a:pt x="4426" y="1040"/>
                      <a:pt x="4426" y="1040"/>
                    </a:cubicBezTo>
                    <a:cubicBezTo>
                      <a:pt x="4299" y="977"/>
                      <a:pt x="4299" y="977"/>
                      <a:pt x="4299" y="977"/>
                    </a:cubicBezTo>
                    <a:cubicBezTo>
                      <a:pt x="4193" y="927"/>
                      <a:pt x="4193" y="927"/>
                      <a:pt x="4193" y="927"/>
                    </a:cubicBezTo>
                    <a:cubicBezTo>
                      <a:pt x="4193" y="927"/>
                      <a:pt x="4186" y="927"/>
                      <a:pt x="4186" y="927"/>
                    </a:cubicBezTo>
                    <a:cubicBezTo>
                      <a:pt x="4186" y="927"/>
                      <a:pt x="4186" y="927"/>
                      <a:pt x="4186" y="927"/>
                    </a:cubicBezTo>
                    <a:cubicBezTo>
                      <a:pt x="4129" y="899"/>
                      <a:pt x="4065" y="871"/>
                      <a:pt x="4001" y="842"/>
                    </a:cubicBezTo>
                    <a:cubicBezTo>
                      <a:pt x="3874" y="786"/>
                      <a:pt x="3732" y="729"/>
                      <a:pt x="3605" y="672"/>
                    </a:cubicBezTo>
                    <a:cubicBezTo>
                      <a:pt x="3491" y="630"/>
                      <a:pt x="3491" y="630"/>
                      <a:pt x="3491" y="630"/>
                    </a:cubicBezTo>
                    <a:cubicBezTo>
                      <a:pt x="3484" y="623"/>
                      <a:pt x="3484" y="623"/>
                      <a:pt x="3484" y="623"/>
                    </a:cubicBezTo>
                    <a:cubicBezTo>
                      <a:pt x="3470" y="616"/>
                      <a:pt x="3456" y="616"/>
                      <a:pt x="3442" y="609"/>
                    </a:cubicBezTo>
                    <a:cubicBezTo>
                      <a:pt x="3378" y="588"/>
                      <a:pt x="3321" y="559"/>
                      <a:pt x="3265" y="538"/>
                    </a:cubicBezTo>
                    <a:cubicBezTo>
                      <a:pt x="3010" y="453"/>
                      <a:pt x="3010" y="453"/>
                      <a:pt x="3010" y="453"/>
                    </a:cubicBezTo>
                    <a:cubicBezTo>
                      <a:pt x="2967" y="439"/>
                      <a:pt x="2932" y="425"/>
                      <a:pt x="2897" y="411"/>
                    </a:cubicBezTo>
                    <a:cubicBezTo>
                      <a:pt x="2719" y="354"/>
                      <a:pt x="2557" y="312"/>
                      <a:pt x="2408" y="269"/>
                    </a:cubicBezTo>
                    <a:cubicBezTo>
                      <a:pt x="2620" y="326"/>
                      <a:pt x="2840" y="396"/>
                      <a:pt x="3067" y="481"/>
                    </a:cubicBezTo>
                    <a:cubicBezTo>
                      <a:pt x="3647" y="687"/>
                      <a:pt x="4235" y="956"/>
                      <a:pt x="4710" y="1196"/>
                    </a:cubicBezTo>
                    <a:cubicBezTo>
                      <a:pt x="5142" y="1408"/>
                      <a:pt x="5475" y="1600"/>
                      <a:pt x="5637" y="1692"/>
                    </a:cubicBezTo>
                    <a:cubicBezTo>
                      <a:pt x="5637" y="1692"/>
                      <a:pt x="5645" y="1699"/>
                      <a:pt x="5652" y="1699"/>
                    </a:cubicBezTo>
                    <a:cubicBezTo>
                      <a:pt x="5630" y="1684"/>
                      <a:pt x="5609" y="1677"/>
                      <a:pt x="5595" y="1663"/>
                    </a:cubicBezTo>
                    <a:cubicBezTo>
                      <a:pt x="5588" y="1663"/>
                      <a:pt x="5581" y="1663"/>
                      <a:pt x="5581" y="1656"/>
                    </a:cubicBezTo>
                    <a:cubicBezTo>
                      <a:pt x="5545" y="1635"/>
                      <a:pt x="5517" y="1621"/>
                      <a:pt x="5482" y="1600"/>
                    </a:cubicBezTo>
                  </a:path>
                </a:pathLst>
              </a:custGeom>
              <a:solidFill>
                <a:srgbClr val="8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1" name="Freeform 262"/>
              <p:cNvSpPr>
                <a:spLocks noChangeAspect="1" noEditPoints="1"/>
              </p:cNvSpPr>
              <p:nvPr/>
            </p:nvSpPr>
            <p:spPr bwMode="auto">
              <a:xfrm>
                <a:off x="2175" y="1597"/>
                <a:ext cx="1291" cy="1116"/>
              </a:xfrm>
              <a:custGeom>
                <a:avLst/>
                <a:gdLst>
                  <a:gd name="T0" fmla="*/ 0 w 10766"/>
                  <a:gd name="T1" fmla="*/ 0 h 9300"/>
                  <a:gd name="T2" fmla="*/ 0 w 10766"/>
                  <a:gd name="T3" fmla="*/ 0 h 9300"/>
                  <a:gd name="T4" fmla="*/ 0 w 10766"/>
                  <a:gd name="T5" fmla="*/ 0 h 9300"/>
                  <a:gd name="T6" fmla="*/ 0 w 10766"/>
                  <a:gd name="T7" fmla="*/ 0 h 9300"/>
                  <a:gd name="T8" fmla="*/ 0 w 10766"/>
                  <a:gd name="T9" fmla="*/ 0 h 9300"/>
                  <a:gd name="T10" fmla="*/ 0 w 10766"/>
                  <a:gd name="T11" fmla="*/ 0 h 9300"/>
                  <a:gd name="T12" fmla="*/ 0 w 10766"/>
                  <a:gd name="T13" fmla="*/ 0 h 9300"/>
                  <a:gd name="T14" fmla="*/ 0 w 10766"/>
                  <a:gd name="T15" fmla="*/ 0 h 9300"/>
                  <a:gd name="T16" fmla="*/ 0 w 10766"/>
                  <a:gd name="T17" fmla="*/ 0 h 9300"/>
                  <a:gd name="T18" fmla="*/ 0 w 10766"/>
                  <a:gd name="T19" fmla="*/ 0 h 9300"/>
                  <a:gd name="T20" fmla="*/ 0 w 10766"/>
                  <a:gd name="T21" fmla="*/ 0 h 9300"/>
                  <a:gd name="T22" fmla="*/ 0 w 10766"/>
                  <a:gd name="T23" fmla="*/ 0 h 9300"/>
                  <a:gd name="T24" fmla="*/ 0 w 10766"/>
                  <a:gd name="T25" fmla="*/ 0 h 9300"/>
                  <a:gd name="T26" fmla="*/ 0 w 10766"/>
                  <a:gd name="T27" fmla="*/ 0 h 9300"/>
                  <a:gd name="T28" fmla="*/ 0 w 10766"/>
                  <a:gd name="T29" fmla="*/ 0 h 9300"/>
                  <a:gd name="T30" fmla="*/ 0 w 10766"/>
                  <a:gd name="T31" fmla="*/ 0 h 9300"/>
                  <a:gd name="T32" fmla="*/ 0 w 10766"/>
                  <a:gd name="T33" fmla="*/ 0 h 9300"/>
                  <a:gd name="T34" fmla="*/ 0 w 10766"/>
                  <a:gd name="T35" fmla="*/ 0 h 9300"/>
                  <a:gd name="T36" fmla="*/ 0 w 10766"/>
                  <a:gd name="T37" fmla="*/ 0 h 9300"/>
                  <a:gd name="T38" fmla="*/ 0 w 10766"/>
                  <a:gd name="T39" fmla="*/ 0 h 9300"/>
                  <a:gd name="T40" fmla="*/ 0 w 10766"/>
                  <a:gd name="T41" fmla="*/ 0 h 9300"/>
                  <a:gd name="T42" fmla="*/ 0 w 10766"/>
                  <a:gd name="T43" fmla="*/ 0 h 9300"/>
                  <a:gd name="T44" fmla="*/ 0 w 10766"/>
                  <a:gd name="T45" fmla="*/ 0 h 9300"/>
                  <a:gd name="T46" fmla="*/ 0 w 10766"/>
                  <a:gd name="T47" fmla="*/ 0 h 9300"/>
                  <a:gd name="T48" fmla="*/ 0 w 10766"/>
                  <a:gd name="T49" fmla="*/ 0 h 9300"/>
                  <a:gd name="T50" fmla="*/ 0 w 10766"/>
                  <a:gd name="T51" fmla="*/ 0 h 9300"/>
                  <a:gd name="T52" fmla="*/ 0 w 10766"/>
                  <a:gd name="T53" fmla="*/ 0 h 9300"/>
                  <a:gd name="T54" fmla="*/ 0 w 10766"/>
                  <a:gd name="T55" fmla="*/ 0 h 9300"/>
                  <a:gd name="T56" fmla="*/ 0 w 10766"/>
                  <a:gd name="T57" fmla="*/ 0 h 9300"/>
                  <a:gd name="T58" fmla="*/ 0 w 10766"/>
                  <a:gd name="T59" fmla="*/ 0 h 9300"/>
                  <a:gd name="T60" fmla="*/ 0 w 10766"/>
                  <a:gd name="T61" fmla="*/ 0 h 9300"/>
                  <a:gd name="T62" fmla="*/ 0 w 10766"/>
                  <a:gd name="T63" fmla="*/ 0 h 9300"/>
                  <a:gd name="T64" fmla="*/ 0 w 10766"/>
                  <a:gd name="T65" fmla="*/ 0 h 9300"/>
                  <a:gd name="T66" fmla="*/ 0 w 10766"/>
                  <a:gd name="T67" fmla="*/ 0 h 9300"/>
                  <a:gd name="T68" fmla="*/ 0 w 10766"/>
                  <a:gd name="T69" fmla="*/ 0 h 9300"/>
                  <a:gd name="T70" fmla="*/ 0 w 10766"/>
                  <a:gd name="T71" fmla="*/ 0 h 9300"/>
                  <a:gd name="T72" fmla="*/ 0 w 10766"/>
                  <a:gd name="T73" fmla="*/ 0 h 9300"/>
                  <a:gd name="T74" fmla="*/ 0 w 10766"/>
                  <a:gd name="T75" fmla="*/ 0 h 9300"/>
                  <a:gd name="T76" fmla="*/ 0 w 10766"/>
                  <a:gd name="T77" fmla="*/ 0 h 9300"/>
                  <a:gd name="T78" fmla="*/ 0 w 10766"/>
                  <a:gd name="T79" fmla="*/ 0 h 9300"/>
                  <a:gd name="T80" fmla="*/ 0 w 10766"/>
                  <a:gd name="T81" fmla="*/ 0 h 9300"/>
                  <a:gd name="T82" fmla="*/ 0 w 10766"/>
                  <a:gd name="T83" fmla="*/ 0 h 9300"/>
                  <a:gd name="T84" fmla="*/ 0 w 10766"/>
                  <a:gd name="T85" fmla="*/ 0 h 9300"/>
                  <a:gd name="T86" fmla="*/ 0 w 10766"/>
                  <a:gd name="T87" fmla="*/ 0 h 9300"/>
                  <a:gd name="T88" fmla="*/ 0 w 10766"/>
                  <a:gd name="T89" fmla="*/ 0 h 9300"/>
                  <a:gd name="T90" fmla="*/ 0 w 10766"/>
                  <a:gd name="T91" fmla="*/ 0 h 9300"/>
                  <a:gd name="T92" fmla="*/ 0 w 10766"/>
                  <a:gd name="T93" fmla="*/ 0 h 9300"/>
                  <a:gd name="T94" fmla="*/ 0 w 10766"/>
                  <a:gd name="T95" fmla="*/ 0 h 9300"/>
                  <a:gd name="T96" fmla="*/ 0 w 10766"/>
                  <a:gd name="T97" fmla="*/ 0 h 9300"/>
                  <a:gd name="T98" fmla="*/ 0 w 10766"/>
                  <a:gd name="T99" fmla="*/ 0 h 9300"/>
                  <a:gd name="T100" fmla="*/ 0 w 10766"/>
                  <a:gd name="T101" fmla="*/ 0 h 9300"/>
                  <a:gd name="T102" fmla="*/ 0 w 10766"/>
                  <a:gd name="T103" fmla="*/ 0 h 9300"/>
                  <a:gd name="T104" fmla="*/ 0 w 10766"/>
                  <a:gd name="T105" fmla="*/ 0 h 9300"/>
                  <a:gd name="T106" fmla="*/ 0 w 10766"/>
                  <a:gd name="T107" fmla="*/ 0 h 9300"/>
                  <a:gd name="T108" fmla="*/ 0 w 10766"/>
                  <a:gd name="T109" fmla="*/ 0 h 9300"/>
                  <a:gd name="T110" fmla="*/ 0 w 10766"/>
                  <a:gd name="T111" fmla="*/ 0 h 9300"/>
                  <a:gd name="T112" fmla="*/ 0 w 10766"/>
                  <a:gd name="T113" fmla="*/ 0 h 93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766"/>
                  <a:gd name="T172" fmla="*/ 0 h 9300"/>
                  <a:gd name="T173" fmla="*/ 10766 w 10766"/>
                  <a:gd name="T174" fmla="*/ 9300 h 93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766" h="9300">
                    <a:moveTo>
                      <a:pt x="9379" y="9003"/>
                    </a:moveTo>
                    <a:cubicBezTo>
                      <a:pt x="9379" y="9003"/>
                      <a:pt x="9379" y="9003"/>
                      <a:pt x="9379" y="9003"/>
                    </a:cubicBezTo>
                    <a:cubicBezTo>
                      <a:pt x="9138" y="9010"/>
                      <a:pt x="9138" y="9010"/>
                      <a:pt x="9138" y="9010"/>
                    </a:cubicBezTo>
                    <a:cubicBezTo>
                      <a:pt x="9032" y="9003"/>
                      <a:pt x="8891" y="9003"/>
                      <a:pt x="8777" y="8989"/>
                    </a:cubicBezTo>
                    <a:cubicBezTo>
                      <a:pt x="8523" y="8960"/>
                      <a:pt x="8523" y="8960"/>
                      <a:pt x="8523" y="8960"/>
                    </a:cubicBezTo>
                    <a:cubicBezTo>
                      <a:pt x="8777" y="8989"/>
                      <a:pt x="8777" y="8989"/>
                      <a:pt x="8777" y="8989"/>
                    </a:cubicBezTo>
                    <a:cubicBezTo>
                      <a:pt x="8891" y="9003"/>
                      <a:pt x="9032" y="9003"/>
                      <a:pt x="9138" y="9010"/>
                    </a:cubicBezTo>
                    <a:cubicBezTo>
                      <a:pt x="9379" y="9003"/>
                      <a:pt x="9379" y="9003"/>
                      <a:pt x="9379" y="9003"/>
                    </a:cubicBezTo>
                    <a:cubicBezTo>
                      <a:pt x="9379" y="9003"/>
                      <a:pt x="9379" y="9003"/>
                      <a:pt x="9379" y="9003"/>
                    </a:cubicBezTo>
                    <a:moveTo>
                      <a:pt x="9917" y="8897"/>
                    </a:moveTo>
                    <a:cubicBezTo>
                      <a:pt x="9910" y="8897"/>
                      <a:pt x="9910" y="8897"/>
                      <a:pt x="9910" y="8897"/>
                    </a:cubicBezTo>
                    <a:cubicBezTo>
                      <a:pt x="9910" y="8897"/>
                      <a:pt x="9910" y="8897"/>
                      <a:pt x="9910" y="8897"/>
                    </a:cubicBezTo>
                    <a:cubicBezTo>
                      <a:pt x="9917" y="8897"/>
                      <a:pt x="9917" y="8897"/>
                      <a:pt x="9917" y="8897"/>
                    </a:cubicBezTo>
                    <a:moveTo>
                      <a:pt x="10271" y="8727"/>
                    </a:moveTo>
                    <a:cubicBezTo>
                      <a:pt x="10186" y="8776"/>
                      <a:pt x="10087" y="8833"/>
                      <a:pt x="10002" y="8868"/>
                    </a:cubicBezTo>
                    <a:cubicBezTo>
                      <a:pt x="10073" y="8833"/>
                      <a:pt x="10144" y="8805"/>
                      <a:pt x="10200" y="8769"/>
                    </a:cubicBezTo>
                    <a:cubicBezTo>
                      <a:pt x="10221" y="8755"/>
                      <a:pt x="10250" y="8741"/>
                      <a:pt x="10271" y="8727"/>
                    </a:cubicBezTo>
                    <a:moveTo>
                      <a:pt x="2223" y="120"/>
                    </a:moveTo>
                    <a:cubicBezTo>
                      <a:pt x="2208" y="120"/>
                      <a:pt x="2194" y="120"/>
                      <a:pt x="2180" y="120"/>
                    </a:cubicBezTo>
                    <a:cubicBezTo>
                      <a:pt x="2173" y="120"/>
                      <a:pt x="2173" y="120"/>
                      <a:pt x="2173" y="120"/>
                    </a:cubicBezTo>
                    <a:cubicBezTo>
                      <a:pt x="2194" y="120"/>
                      <a:pt x="2208" y="120"/>
                      <a:pt x="2223" y="120"/>
                    </a:cubicBezTo>
                    <a:moveTo>
                      <a:pt x="3971" y="411"/>
                    </a:moveTo>
                    <a:cubicBezTo>
                      <a:pt x="3907" y="389"/>
                      <a:pt x="3851" y="375"/>
                      <a:pt x="3794" y="354"/>
                    </a:cubicBezTo>
                    <a:cubicBezTo>
                      <a:pt x="3631" y="304"/>
                      <a:pt x="3497" y="276"/>
                      <a:pt x="3320" y="234"/>
                    </a:cubicBezTo>
                    <a:cubicBezTo>
                      <a:pt x="3291" y="227"/>
                      <a:pt x="3270" y="220"/>
                      <a:pt x="3242" y="212"/>
                    </a:cubicBezTo>
                    <a:cubicBezTo>
                      <a:pt x="2980" y="163"/>
                      <a:pt x="2980" y="163"/>
                      <a:pt x="2980" y="163"/>
                    </a:cubicBezTo>
                    <a:cubicBezTo>
                      <a:pt x="2966" y="163"/>
                      <a:pt x="2966" y="163"/>
                      <a:pt x="2966" y="163"/>
                    </a:cubicBezTo>
                    <a:cubicBezTo>
                      <a:pt x="2959" y="156"/>
                      <a:pt x="2952" y="156"/>
                      <a:pt x="2945" y="156"/>
                    </a:cubicBezTo>
                    <a:cubicBezTo>
                      <a:pt x="2895" y="149"/>
                      <a:pt x="2853" y="142"/>
                      <a:pt x="2810" y="142"/>
                    </a:cubicBezTo>
                    <a:cubicBezTo>
                      <a:pt x="2803" y="135"/>
                      <a:pt x="2789" y="135"/>
                      <a:pt x="2775" y="135"/>
                    </a:cubicBezTo>
                    <a:cubicBezTo>
                      <a:pt x="2697" y="128"/>
                      <a:pt x="2612" y="120"/>
                      <a:pt x="2534" y="113"/>
                    </a:cubicBezTo>
                    <a:cubicBezTo>
                      <a:pt x="2506" y="113"/>
                      <a:pt x="2484" y="113"/>
                      <a:pt x="2456" y="113"/>
                    </a:cubicBezTo>
                    <a:cubicBezTo>
                      <a:pt x="2428" y="113"/>
                      <a:pt x="2399" y="113"/>
                      <a:pt x="2364" y="113"/>
                    </a:cubicBezTo>
                    <a:cubicBezTo>
                      <a:pt x="0" y="220"/>
                      <a:pt x="2102" y="4339"/>
                      <a:pt x="3022" y="5372"/>
                    </a:cubicBezTo>
                    <a:cubicBezTo>
                      <a:pt x="3773" y="6221"/>
                      <a:pt x="4891" y="7099"/>
                      <a:pt x="6052" y="7771"/>
                    </a:cubicBezTo>
                    <a:cubicBezTo>
                      <a:pt x="7708" y="8727"/>
                      <a:pt x="9457" y="9258"/>
                      <a:pt x="10349" y="8677"/>
                    </a:cubicBezTo>
                    <a:cubicBezTo>
                      <a:pt x="10391" y="8649"/>
                      <a:pt x="10427" y="8621"/>
                      <a:pt x="10462" y="8585"/>
                    </a:cubicBezTo>
                    <a:cubicBezTo>
                      <a:pt x="10490" y="8564"/>
                      <a:pt x="10526" y="8529"/>
                      <a:pt x="10554" y="8500"/>
                    </a:cubicBezTo>
                    <a:cubicBezTo>
                      <a:pt x="10568" y="8493"/>
                      <a:pt x="10575" y="8479"/>
                      <a:pt x="10590" y="8465"/>
                    </a:cubicBezTo>
                    <a:cubicBezTo>
                      <a:pt x="10625" y="8430"/>
                      <a:pt x="10653" y="8387"/>
                      <a:pt x="10682" y="8359"/>
                    </a:cubicBezTo>
                    <a:cubicBezTo>
                      <a:pt x="10703" y="8323"/>
                      <a:pt x="10731" y="8288"/>
                      <a:pt x="10752" y="8246"/>
                    </a:cubicBezTo>
                    <a:cubicBezTo>
                      <a:pt x="10759" y="8238"/>
                      <a:pt x="10759" y="8231"/>
                      <a:pt x="10766" y="8231"/>
                    </a:cubicBezTo>
                    <a:cubicBezTo>
                      <a:pt x="10002" y="9300"/>
                      <a:pt x="7963" y="8741"/>
                      <a:pt x="6102" y="7665"/>
                    </a:cubicBezTo>
                    <a:cubicBezTo>
                      <a:pt x="4672" y="6837"/>
                      <a:pt x="3348" y="5712"/>
                      <a:pt x="2782" y="4792"/>
                    </a:cubicBezTo>
                    <a:cubicBezTo>
                      <a:pt x="2768" y="4763"/>
                      <a:pt x="1161" y="1720"/>
                      <a:pt x="1465" y="673"/>
                    </a:cubicBezTo>
                    <a:cubicBezTo>
                      <a:pt x="1543" y="389"/>
                      <a:pt x="1854" y="0"/>
                      <a:pt x="2952" y="163"/>
                    </a:cubicBezTo>
                    <a:cubicBezTo>
                      <a:pt x="3114" y="191"/>
                      <a:pt x="3284" y="227"/>
                      <a:pt x="3483" y="269"/>
                    </a:cubicBezTo>
                    <a:cubicBezTo>
                      <a:pt x="3631" y="312"/>
                      <a:pt x="3794" y="354"/>
                      <a:pt x="3971" y="411"/>
                    </a:cubicBezTo>
                    <a:moveTo>
                      <a:pt x="4084" y="453"/>
                    </a:moveTo>
                    <a:cubicBezTo>
                      <a:pt x="4028" y="432"/>
                      <a:pt x="4028" y="432"/>
                      <a:pt x="4028" y="432"/>
                    </a:cubicBezTo>
                    <a:cubicBezTo>
                      <a:pt x="4006" y="425"/>
                      <a:pt x="3992" y="418"/>
                      <a:pt x="3971" y="411"/>
                    </a:cubicBezTo>
                    <a:cubicBezTo>
                      <a:pt x="4006" y="425"/>
                      <a:pt x="4042" y="439"/>
                      <a:pt x="4084" y="453"/>
                    </a:cubicBezTo>
                    <a:moveTo>
                      <a:pt x="4353" y="545"/>
                    </a:moveTo>
                    <a:cubicBezTo>
                      <a:pt x="4346" y="545"/>
                      <a:pt x="4339" y="538"/>
                      <a:pt x="4332" y="538"/>
                    </a:cubicBezTo>
                    <a:cubicBezTo>
                      <a:pt x="4240" y="503"/>
                      <a:pt x="4155" y="474"/>
                      <a:pt x="4084" y="453"/>
                    </a:cubicBezTo>
                    <a:cubicBezTo>
                      <a:pt x="4339" y="538"/>
                      <a:pt x="4339" y="538"/>
                      <a:pt x="4339" y="538"/>
                    </a:cubicBezTo>
                    <a:cubicBezTo>
                      <a:pt x="4353" y="545"/>
                      <a:pt x="4353" y="545"/>
                      <a:pt x="4353" y="545"/>
                    </a:cubicBezTo>
                  </a:path>
                </a:pathLst>
              </a:custGeom>
              <a:solidFill>
                <a:srgbClr val="8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2" name="Freeform 263"/>
              <p:cNvSpPr>
                <a:spLocks noChangeAspect="1" noEditPoints="1"/>
              </p:cNvSpPr>
              <p:nvPr/>
            </p:nvSpPr>
            <p:spPr bwMode="auto">
              <a:xfrm>
                <a:off x="2175" y="1610"/>
                <a:ext cx="1251" cy="1098"/>
              </a:xfrm>
              <a:custGeom>
                <a:avLst/>
                <a:gdLst>
                  <a:gd name="T0" fmla="*/ 0 w 10425"/>
                  <a:gd name="T1" fmla="*/ 0 h 9150"/>
                  <a:gd name="T2" fmla="*/ 0 w 10425"/>
                  <a:gd name="T3" fmla="*/ 0 h 9150"/>
                  <a:gd name="T4" fmla="*/ 0 w 10425"/>
                  <a:gd name="T5" fmla="*/ 0 h 9150"/>
                  <a:gd name="T6" fmla="*/ 0 w 10425"/>
                  <a:gd name="T7" fmla="*/ 0 h 9150"/>
                  <a:gd name="T8" fmla="*/ 0 w 10425"/>
                  <a:gd name="T9" fmla="*/ 0 h 9150"/>
                  <a:gd name="T10" fmla="*/ 0 w 10425"/>
                  <a:gd name="T11" fmla="*/ 0 h 9150"/>
                  <a:gd name="T12" fmla="*/ 0 w 10425"/>
                  <a:gd name="T13" fmla="*/ 0 h 9150"/>
                  <a:gd name="T14" fmla="*/ 0 w 10425"/>
                  <a:gd name="T15" fmla="*/ 0 h 9150"/>
                  <a:gd name="T16" fmla="*/ 0 w 10425"/>
                  <a:gd name="T17" fmla="*/ 0 h 9150"/>
                  <a:gd name="T18" fmla="*/ 0 w 10425"/>
                  <a:gd name="T19" fmla="*/ 0 h 9150"/>
                  <a:gd name="T20" fmla="*/ 0 w 10425"/>
                  <a:gd name="T21" fmla="*/ 0 h 9150"/>
                  <a:gd name="T22" fmla="*/ 0 w 10425"/>
                  <a:gd name="T23" fmla="*/ 0 h 9150"/>
                  <a:gd name="T24" fmla="*/ 0 w 10425"/>
                  <a:gd name="T25" fmla="*/ 0 h 9150"/>
                  <a:gd name="T26" fmla="*/ 0 w 10425"/>
                  <a:gd name="T27" fmla="*/ 0 h 9150"/>
                  <a:gd name="T28" fmla="*/ 0 w 10425"/>
                  <a:gd name="T29" fmla="*/ 0 h 9150"/>
                  <a:gd name="T30" fmla="*/ 0 w 10425"/>
                  <a:gd name="T31" fmla="*/ 0 h 9150"/>
                  <a:gd name="T32" fmla="*/ 0 w 10425"/>
                  <a:gd name="T33" fmla="*/ 0 h 9150"/>
                  <a:gd name="T34" fmla="*/ 0 w 10425"/>
                  <a:gd name="T35" fmla="*/ 0 h 9150"/>
                  <a:gd name="T36" fmla="*/ 0 w 10425"/>
                  <a:gd name="T37" fmla="*/ 0 h 9150"/>
                  <a:gd name="T38" fmla="*/ 0 w 10425"/>
                  <a:gd name="T39" fmla="*/ 0 h 9150"/>
                  <a:gd name="T40" fmla="*/ 0 w 10425"/>
                  <a:gd name="T41" fmla="*/ 0 h 9150"/>
                  <a:gd name="T42" fmla="*/ 0 w 10425"/>
                  <a:gd name="T43" fmla="*/ 0 h 9150"/>
                  <a:gd name="T44" fmla="*/ 0 w 10425"/>
                  <a:gd name="T45" fmla="*/ 0 h 9150"/>
                  <a:gd name="T46" fmla="*/ 0 w 10425"/>
                  <a:gd name="T47" fmla="*/ 0 h 9150"/>
                  <a:gd name="T48" fmla="*/ 0 w 10425"/>
                  <a:gd name="T49" fmla="*/ 0 h 9150"/>
                  <a:gd name="T50" fmla="*/ 0 w 10425"/>
                  <a:gd name="T51" fmla="*/ 0 h 9150"/>
                  <a:gd name="T52" fmla="*/ 0 w 10425"/>
                  <a:gd name="T53" fmla="*/ 0 h 9150"/>
                  <a:gd name="T54" fmla="*/ 0 w 10425"/>
                  <a:gd name="T55" fmla="*/ 0 h 9150"/>
                  <a:gd name="T56" fmla="*/ 0 w 10425"/>
                  <a:gd name="T57" fmla="*/ 0 h 9150"/>
                  <a:gd name="T58" fmla="*/ 0 w 10425"/>
                  <a:gd name="T59" fmla="*/ 0 h 9150"/>
                  <a:gd name="T60" fmla="*/ 0 w 10425"/>
                  <a:gd name="T61" fmla="*/ 0 h 9150"/>
                  <a:gd name="T62" fmla="*/ 0 w 10425"/>
                  <a:gd name="T63" fmla="*/ 0 h 9150"/>
                  <a:gd name="T64" fmla="*/ 0 w 10425"/>
                  <a:gd name="T65" fmla="*/ 0 h 9150"/>
                  <a:gd name="T66" fmla="*/ 0 w 10425"/>
                  <a:gd name="T67" fmla="*/ 0 h 9150"/>
                  <a:gd name="T68" fmla="*/ 0 w 10425"/>
                  <a:gd name="T69" fmla="*/ 0 h 9150"/>
                  <a:gd name="T70" fmla="*/ 0 w 10425"/>
                  <a:gd name="T71" fmla="*/ 0 h 9150"/>
                  <a:gd name="T72" fmla="*/ 0 w 10425"/>
                  <a:gd name="T73" fmla="*/ 0 h 9150"/>
                  <a:gd name="T74" fmla="*/ 0 w 10425"/>
                  <a:gd name="T75" fmla="*/ 0 h 9150"/>
                  <a:gd name="T76" fmla="*/ 0 w 10425"/>
                  <a:gd name="T77" fmla="*/ 0 h 9150"/>
                  <a:gd name="T78" fmla="*/ 0 w 10425"/>
                  <a:gd name="T79" fmla="*/ 0 h 9150"/>
                  <a:gd name="T80" fmla="*/ 0 w 10425"/>
                  <a:gd name="T81" fmla="*/ 0 h 9150"/>
                  <a:gd name="T82" fmla="*/ 0 w 10425"/>
                  <a:gd name="T83" fmla="*/ 0 h 9150"/>
                  <a:gd name="T84" fmla="*/ 0 w 10425"/>
                  <a:gd name="T85" fmla="*/ 0 h 9150"/>
                  <a:gd name="T86" fmla="*/ 0 w 10425"/>
                  <a:gd name="T87" fmla="*/ 0 h 9150"/>
                  <a:gd name="T88" fmla="*/ 0 w 10425"/>
                  <a:gd name="T89" fmla="*/ 0 h 9150"/>
                  <a:gd name="T90" fmla="*/ 0 w 10425"/>
                  <a:gd name="T91" fmla="*/ 0 h 9150"/>
                  <a:gd name="T92" fmla="*/ 0 w 10425"/>
                  <a:gd name="T93" fmla="*/ 0 h 9150"/>
                  <a:gd name="T94" fmla="*/ 0 w 10425"/>
                  <a:gd name="T95" fmla="*/ 0 h 9150"/>
                  <a:gd name="T96" fmla="*/ 0 w 10425"/>
                  <a:gd name="T97" fmla="*/ 0 h 9150"/>
                  <a:gd name="T98" fmla="*/ 0 w 10425"/>
                  <a:gd name="T99" fmla="*/ 0 h 9150"/>
                  <a:gd name="T100" fmla="*/ 0 w 10425"/>
                  <a:gd name="T101" fmla="*/ 0 h 9150"/>
                  <a:gd name="T102" fmla="*/ 0 w 10425"/>
                  <a:gd name="T103" fmla="*/ 0 h 9150"/>
                  <a:gd name="T104" fmla="*/ 0 w 10425"/>
                  <a:gd name="T105" fmla="*/ 0 h 9150"/>
                  <a:gd name="T106" fmla="*/ 0 w 10425"/>
                  <a:gd name="T107" fmla="*/ 0 h 9150"/>
                  <a:gd name="T108" fmla="*/ 0 w 10425"/>
                  <a:gd name="T109" fmla="*/ 0 h 9150"/>
                  <a:gd name="T110" fmla="*/ 0 w 10425"/>
                  <a:gd name="T111" fmla="*/ 0 h 91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425"/>
                  <a:gd name="T169" fmla="*/ 0 h 9150"/>
                  <a:gd name="T170" fmla="*/ 10425 w 10425"/>
                  <a:gd name="T171" fmla="*/ 9150 h 91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425" h="9150">
                    <a:moveTo>
                      <a:pt x="10425" y="8513"/>
                    </a:moveTo>
                    <a:cubicBezTo>
                      <a:pt x="10425" y="8513"/>
                      <a:pt x="10425" y="8513"/>
                      <a:pt x="10425" y="8513"/>
                    </a:cubicBezTo>
                    <a:cubicBezTo>
                      <a:pt x="10368" y="8548"/>
                      <a:pt x="10368" y="8548"/>
                      <a:pt x="10368" y="8548"/>
                    </a:cubicBezTo>
                    <a:cubicBezTo>
                      <a:pt x="10382" y="8548"/>
                      <a:pt x="10389" y="8541"/>
                      <a:pt x="10396" y="8534"/>
                    </a:cubicBezTo>
                    <a:cubicBezTo>
                      <a:pt x="10396" y="8534"/>
                      <a:pt x="10396" y="8534"/>
                      <a:pt x="10396" y="8534"/>
                    </a:cubicBezTo>
                    <a:cubicBezTo>
                      <a:pt x="10404" y="8527"/>
                      <a:pt x="10418" y="8520"/>
                      <a:pt x="10425" y="8513"/>
                    </a:cubicBezTo>
                    <a:moveTo>
                      <a:pt x="2420" y="0"/>
                    </a:moveTo>
                    <a:cubicBezTo>
                      <a:pt x="2413" y="0"/>
                      <a:pt x="2413" y="0"/>
                      <a:pt x="2413" y="0"/>
                    </a:cubicBezTo>
                    <a:cubicBezTo>
                      <a:pt x="2364" y="0"/>
                      <a:pt x="2307" y="0"/>
                      <a:pt x="2222" y="8"/>
                    </a:cubicBezTo>
                    <a:cubicBezTo>
                      <a:pt x="2208" y="8"/>
                      <a:pt x="2194" y="8"/>
                      <a:pt x="2173" y="8"/>
                    </a:cubicBezTo>
                    <a:cubicBezTo>
                      <a:pt x="2165" y="8"/>
                      <a:pt x="2165" y="8"/>
                      <a:pt x="2165" y="8"/>
                    </a:cubicBezTo>
                    <a:cubicBezTo>
                      <a:pt x="2081" y="22"/>
                      <a:pt x="2081" y="22"/>
                      <a:pt x="2081" y="22"/>
                    </a:cubicBezTo>
                    <a:cubicBezTo>
                      <a:pt x="2031" y="29"/>
                      <a:pt x="1981" y="36"/>
                      <a:pt x="1939" y="43"/>
                    </a:cubicBezTo>
                    <a:cubicBezTo>
                      <a:pt x="1861" y="64"/>
                      <a:pt x="1776" y="93"/>
                      <a:pt x="1698" y="121"/>
                    </a:cubicBezTo>
                    <a:cubicBezTo>
                      <a:pt x="1663" y="135"/>
                      <a:pt x="1628" y="156"/>
                      <a:pt x="1599" y="170"/>
                    </a:cubicBezTo>
                    <a:cubicBezTo>
                      <a:pt x="1521" y="213"/>
                      <a:pt x="1521" y="213"/>
                      <a:pt x="1521" y="213"/>
                    </a:cubicBezTo>
                    <a:cubicBezTo>
                      <a:pt x="1514" y="213"/>
                      <a:pt x="1514" y="213"/>
                      <a:pt x="1514" y="213"/>
                    </a:cubicBezTo>
                    <a:cubicBezTo>
                      <a:pt x="1514" y="213"/>
                      <a:pt x="1514" y="213"/>
                      <a:pt x="1514" y="220"/>
                    </a:cubicBezTo>
                    <a:cubicBezTo>
                      <a:pt x="1458" y="255"/>
                      <a:pt x="1394" y="305"/>
                      <a:pt x="1352" y="347"/>
                    </a:cubicBezTo>
                    <a:cubicBezTo>
                      <a:pt x="1245" y="461"/>
                      <a:pt x="1245" y="461"/>
                      <a:pt x="1245" y="461"/>
                    </a:cubicBezTo>
                    <a:cubicBezTo>
                      <a:pt x="1210" y="503"/>
                      <a:pt x="1168" y="567"/>
                      <a:pt x="1139" y="610"/>
                    </a:cubicBezTo>
                    <a:cubicBezTo>
                      <a:pt x="1061" y="758"/>
                      <a:pt x="1061" y="758"/>
                      <a:pt x="1061" y="758"/>
                    </a:cubicBezTo>
                    <a:cubicBezTo>
                      <a:pt x="1061" y="765"/>
                      <a:pt x="1054" y="772"/>
                      <a:pt x="1054" y="779"/>
                    </a:cubicBezTo>
                    <a:cubicBezTo>
                      <a:pt x="1047" y="787"/>
                      <a:pt x="1047" y="801"/>
                      <a:pt x="1040" y="808"/>
                    </a:cubicBezTo>
                    <a:cubicBezTo>
                      <a:pt x="1040" y="808"/>
                      <a:pt x="1040" y="815"/>
                      <a:pt x="1040" y="815"/>
                    </a:cubicBezTo>
                    <a:cubicBezTo>
                      <a:pt x="1026" y="836"/>
                      <a:pt x="1019" y="857"/>
                      <a:pt x="1012" y="872"/>
                    </a:cubicBezTo>
                    <a:cubicBezTo>
                      <a:pt x="1012" y="872"/>
                      <a:pt x="1012" y="879"/>
                      <a:pt x="1012" y="879"/>
                    </a:cubicBezTo>
                    <a:cubicBezTo>
                      <a:pt x="1005" y="893"/>
                      <a:pt x="998" y="907"/>
                      <a:pt x="998" y="921"/>
                    </a:cubicBezTo>
                    <a:cubicBezTo>
                      <a:pt x="998" y="921"/>
                      <a:pt x="998" y="921"/>
                      <a:pt x="991" y="928"/>
                    </a:cubicBezTo>
                    <a:cubicBezTo>
                      <a:pt x="991" y="928"/>
                      <a:pt x="991" y="935"/>
                      <a:pt x="991" y="935"/>
                    </a:cubicBezTo>
                    <a:cubicBezTo>
                      <a:pt x="976" y="978"/>
                      <a:pt x="976" y="978"/>
                      <a:pt x="976" y="978"/>
                    </a:cubicBezTo>
                    <a:cubicBezTo>
                      <a:pt x="969" y="999"/>
                      <a:pt x="969" y="999"/>
                      <a:pt x="969" y="999"/>
                    </a:cubicBezTo>
                    <a:cubicBezTo>
                      <a:pt x="941" y="1084"/>
                      <a:pt x="941" y="1084"/>
                      <a:pt x="941" y="1084"/>
                    </a:cubicBezTo>
                    <a:cubicBezTo>
                      <a:pt x="934" y="1112"/>
                      <a:pt x="934" y="1112"/>
                      <a:pt x="934" y="1112"/>
                    </a:cubicBezTo>
                    <a:cubicBezTo>
                      <a:pt x="934" y="1119"/>
                      <a:pt x="934" y="1127"/>
                      <a:pt x="927" y="1141"/>
                    </a:cubicBezTo>
                    <a:cubicBezTo>
                      <a:pt x="920" y="1197"/>
                      <a:pt x="906" y="1261"/>
                      <a:pt x="892" y="1311"/>
                    </a:cubicBezTo>
                    <a:cubicBezTo>
                      <a:pt x="856" y="1523"/>
                      <a:pt x="856" y="1523"/>
                      <a:pt x="856" y="1523"/>
                    </a:cubicBezTo>
                    <a:cubicBezTo>
                      <a:pt x="856" y="1530"/>
                      <a:pt x="856" y="1537"/>
                      <a:pt x="856" y="1544"/>
                    </a:cubicBezTo>
                    <a:cubicBezTo>
                      <a:pt x="856" y="1559"/>
                      <a:pt x="849" y="1573"/>
                      <a:pt x="849" y="1587"/>
                    </a:cubicBezTo>
                    <a:cubicBezTo>
                      <a:pt x="842" y="1644"/>
                      <a:pt x="835" y="1707"/>
                      <a:pt x="835" y="1757"/>
                    </a:cubicBezTo>
                    <a:cubicBezTo>
                      <a:pt x="814" y="2005"/>
                      <a:pt x="814" y="2005"/>
                      <a:pt x="814" y="2005"/>
                    </a:cubicBezTo>
                    <a:cubicBezTo>
                      <a:pt x="821" y="2160"/>
                      <a:pt x="828" y="2380"/>
                      <a:pt x="842" y="2543"/>
                    </a:cubicBezTo>
                    <a:cubicBezTo>
                      <a:pt x="892" y="2819"/>
                      <a:pt x="892" y="2819"/>
                      <a:pt x="892" y="2819"/>
                    </a:cubicBezTo>
                    <a:cubicBezTo>
                      <a:pt x="920" y="2911"/>
                      <a:pt x="948" y="3025"/>
                      <a:pt x="984" y="3124"/>
                    </a:cubicBezTo>
                    <a:cubicBezTo>
                      <a:pt x="984" y="3131"/>
                      <a:pt x="991" y="3138"/>
                      <a:pt x="991" y="3152"/>
                    </a:cubicBezTo>
                    <a:cubicBezTo>
                      <a:pt x="1005" y="3180"/>
                      <a:pt x="1012" y="3216"/>
                      <a:pt x="1026" y="3251"/>
                    </a:cubicBezTo>
                    <a:cubicBezTo>
                      <a:pt x="1054" y="3322"/>
                      <a:pt x="1083" y="3393"/>
                      <a:pt x="1104" y="3457"/>
                    </a:cubicBezTo>
                    <a:cubicBezTo>
                      <a:pt x="1132" y="3520"/>
                      <a:pt x="1132" y="3520"/>
                      <a:pt x="1132" y="3520"/>
                    </a:cubicBezTo>
                    <a:cubicBezTo>
                      <a:pt x="1203" y="3669"/>
                      <a:pt x="1302" y="3867"/>
                      <a:pt x="1387" y="4016"/>
                    </a:cubicBezTo>
                    <a:cubicBezTo>
                      <a:pt x="1557" y="4285"/>
                      <a:pt x="1557" y="4285"/>
                      <a:pt x="1557" y="4285"/>
                    </a:cubicBezTo>
                    <a:cubicBezTo>
                      <a:pt x="1635" y="4406"/>
                      <a:pt x="1748" y="4561"/>
                      <a:pt x="1833" y="4682"/>
                    </a:cubicBezTo>
                    <a:cubicBezTo>
                      <a:pt x="1840" y="4682"/>
                      <a:pt x="1840" y="4689"/>
                      <a:pt x="1840" y="4689"/>
                    </a:cubicBezTo>
                    <a:cubicBezTo>
                      <a:pt x="2045" y="4944"/>
                      <a:pt x="2045" y="4944"/>
                      <a:pt x="2045" y="4944"/>
                    </a:cubicBezTo>
                    <a:cubicBezTo>
                      <a:pt x="2102" y="5015"/>
                      <a:pt x="2180" y="5100"/>
                      <a:pt x="2250" y="5177"/>
                    </a:cubicBezTo>
                    <a:cubicBezTo>
                      <a:pt x="2328" y="5262"/>
                      <a:pt x="2413" y="5347"/>
                      <a:pt x="2484" y="5425"/>
                    </a:cubicBezTo>
                    <a:cubicBezTo>
                      <a:pt x="2555" y="5503"/>
                      <a:pt x="2555" y="5503"/>
                      <a:pt x="2555" y="5503"/>
                    </a:cubicBezTo>
                    <a:cubicBezTo>
                      <a:pt x="2640" y="5588"/>
                      <a:pt x="2753" y="5694"/>
                      <a:pt x="2831" y="5772"/>
                    </a:cubicBezTo>
                    <a:cubicBezTo>
                      <a:pt x="3078" y="5999"/>
                      <a:pt x="3078" y="5999"/>
                      <a:pt x="3078" y="5999"/>
                    </a:cubicBezTo>
                    <a:cubicBezTo>
                      <a:pt x="3086" y="6006"/>
                      <a:pt x="3100" y="6013"/>
                      <a:pt x="3107" y="6020"/>
                    </a:cubicBezTo>
                    <a:cubicBezTo>
                      <a:pt x="3135" y="6049"/>
                      <a:pt x="3163" y="6070"/>
                      <a:pt x="3192" y="6098"/>
                    </a:cubicBezTo>
                    <a:cubicBezTo>
                      <a:pt x="3248" y="6141"/>
                      <a:pt x="3305" y="6190"/>
                      <a:pt x="3362" y="6240"/>
                    </a:cubicBezTo>
                    <a:cubicBezTo>
                      <a:pt x="3390" y="6261"/>
                      <a:pt x="3418" y="6289"/>
                      <a:pt x="3446" y="6311"/>
                    </a:cubicBezTo>
                    <a:cubicBezTo>
                      <a:pt x="3602" y="6438"/>
                      <a:pt x="3602" y="6438"/>
                      <a:pt x="3602" y="6438"/>
                    </a:cubicBezTo>
                    <a:cubicBezTo>
                      <a:pt x="3687" y="6502"/>
                      <a:pt x="3793" y="6580"/>
                      <a:pt x="3871" y="6643"/>
                    </a:cubicBezTo>
                    <a:cubicBezTo>
                      <a:pt x="4140" y="6842"/>
                      <a:pt x="4140" y="6842"/>
                      <a:pt x="4140" y="6842"/>
                    </a:cubicBezTo>
                    <a:cubicBezTo>
                      <a:pt x="4218" y="6898"/>
                      <a:pt x="4324" y="6969"/>
                      <a:pt x="4409" y="7026"/>
                    </a:cubicBezTo>
                    <a:cubicBezTo>
                      <a:pt x="4678" y="7210"/>
                      <a:pt x="4678" y="7210"/>
                      <a:pt x="4678" y="7210"/>
                    </a:cubicBezTo>
                    <a:cubicBezTo>
                      <a:pt x="4678" y="7210"/>
                      <a:pt x="4678" y="7210"/>
                      <a:pt x="4678" y="7210"/>
                    </a:cubicBezTo>
                    <a:cubicBezTo>
                      <a:pt x="4692" y="7217"/>
                      <a:pt x="4706" y="7224"/>
                      <a:pt x="4713" y="7231"/>
                    </a:cubicBezTo>
                    <a:cubicBezTo>
                      <a:pt x="4812" y="7295"/>
                      <a:pt x="4926" y="7366"/>
                      <a:pt x="5032" y="7430"/>
                    </a:cubicBezTo>
                    <a:cubicBezTo>
                      <a:pt x="5230" y="7550"/>
                      <a:pt x="5230" y="7550"/>
                      <a:pt x="5230" y="7550"/>
                    </a:cubicBezTo>
                    <a:cubicBezTo>
                      <a:pt x="5244" y="7557"/>
                      <a:pt x="5265" y="7571"/>
                      <a:pt x="5280" y="7578"/>
                    </a:cubicBezTo>
                    <a:cubicBezTo>
                      <a:pt x="5357" y="7621"/>
                      <a:pt x="5442" y="7670"/>
                      <a:pt x="5506" y="7713"/>
                    </a:cubicBezTo>
                    <a:cubicBezTo>
                      <a:pt x="5789" y="7862"/>
                      <a:pt x="5789" y="7862"/>
                      <a:pt x="5789" y="7862"/>
                    </a:cubicBezTo>
                    <a:cubicBezTo>
                      <a:pt x="5881" y="7911"/>
                      <a:pt x="5994" y="7968"/>
                      <a:pt x="6079" y="8010"/>
                    </a:cubicBezTo>
                    <a:cubicBezTo>
                      <a:pt x="6369" y="8152"/>
                      <a:pt x="6369" y="8152"/>
                      <a:pt x="6369" y="8152"/>
                    </a:cubicBezTo>
                    <a:cubicBezTo>
                      <a:pt x="6461" y="8194"/>
                      <a:pt x="6582" y="8244"/>
                      <a:pt x="6674" y="8286"/>
                    </a:cubicBezTo>
                    <a:cubicBezTo>
                      <a:pt x="6971" y="8407"/>
                      <a:pt x="6971" y="8407"/>
                      <a:pt x="6971" y="8407"/>
                    </a:cubicBezTo>
                    <a:cubicBezTo>
                      <a:pt x="7063" y="8442"/>
                      <a:pt x="7183" y="8492"/>
                      <a:pt x="7275" y="8527"/>
                    </a:cubicBezTo>
                    <a:cubicBezTo>
                      <a:pt x="7290" y="8527"/>
                      <a:pt x="7297" y="8527"/>
                      <a:pt x="7304" y="8534"/>
                    </a:cubicBezTo>
                    <a:cubicBezTo>
                      <a:pt x="7580" y="8626"/>
                      <a:pt x="7580" y="8626"/>
                      <a:pt x="7580" y="8626"/>
                    </a:cubicBezTo>
                    <a:cubicBezTo>
                      <a:pt x="7580" y="8626"/>
                      <a:pt x="7580" y="8626"/>
                      <a:pt x="7580" y="8626"/>
                    </a:cubicBezTo>
                    <a:cubicBezTo>
                      <a:pt x="7580" y="8626"/>
                      <a:pt x="7587" y="8626"/>
                      <a:pt x="7587" y="8626"/>
                    </a:cubicBezTo>
                    <a:cubicBezTo>
                      <a:pt x="7686" y="8655"/>
                      <a:pt x="7813" y="8690"/>
                      <a:pt x="7905" y="8718"/>
                    </a:cubicBezTo>
                    <a:cubicBezTo>
                      <a:pt x="8167" y="8782"/>
                      <a:pt x="8167" y="8782"/>
                      <a:pt x="8167" y="8782"/>
                    </a:cubicBezTo>
                    <a:cubicBezTo>
                      <a:pt x="8174" y="8789"/>
                      <a:pt x="8181" y="8789"/>
                      <a:pt x="8188" y="8789"/>
                    </a:cubicBezTo>
                    <a:cubicBezTo>
                      <a:pt x="8195" y="8789"/>
                      <a:pt x="8195" y="8789"/>
                      <a:pt x="8203" y="8796"/>
                    </a:cubicBezTo>
                    <a:cubicBezTo>
                      <a:pt x="8302" y="8811"/>
                      <a:pt x="8422" y="8832"/>
                      <a:pt x="8514" y="8853"/>
                    </a:cubicBezTo>
                    <a:cubicBezTo>
                      <a:pt x="8514" y="8853"/>
                      <a:pt x="8521" y="8853"/>
                      <a:pt x="8521" y="8853"/>
                    </a:cubicBezTo>
                    <a:cubicBezTo>
                      <a:pt x="8776" y="8881"/>
                      <a:pt x="8776" y="8881"/>
                      <a:pt x="8776" y="8881"/>
                    </a:cubicBezTo>
                    <a:cubicBezTo>
                      <a:pt x="8889" y="8896"/>
                      <a:pt x="9031" y="8896"/>
                      <a:pt x="9137" y="8903"/>
                    </a:cubicBezTo>
                    <a:cubicBezTo>
                      <a:pt x="9377" y="8896"/>
                      <a:pt x="9377" y="8896"/>
                      <a:pt x="9377" y="8896"/>
                    </a:cubicBezTo>
                    <a:cubicBezTo>
                      <a:pt x="9377" y="8896"/>
                      <a:pt x="9377" y="8896"/>
                      <a:pt x="9377" y="8896"/>
                    </a:cubicBezTo>
                    <a:cubicBezTo>
                      <a:pt x="9462" y="8881"/>
                      <a:pt x="9526" y="8874"/>
                      <a:pt x="9583" y="8867"/>
                    </a:cubicBezTo>
                    <a:cubicBezTo>
                      <a:pt x="9604" y="8867"/>
                      <a:pt x="9618" y="8860"/>
                      <a:pt x="9639" y="8860"/>
                    </a:cubicBezTo>
                    <a:cubicBezTo>
                      <a:pt x="9724" y="8839"/>
                      <a:pt x="9823" y="8811"/>
                      <a:pt x="9908" y="8789"/>
                    </a:cubicBezTo>
                    <a:cubicBezTo>
                      <a:pt x="9908" y="8789"/>
                      <a:pt x="9908" y="8789"/>
                      <a:pt x="9915" y="8789"/>
                    </a:cubicBezTo>
                    <a:cubicBezTo>
                      <a:pt x="9929" y="8782"/>
                      <a:pt x="9944" y="8775"/>
                      <a:pt x="9965" y="8775"/>
                    </a:cubicBezTo>
                    <a:cubicBezTo>
                      <a:pt x="9965" y="8768"/>
                      <a:pt x="9965" y="8768"/>
                      <a:pt x="9965" y="8768"/>
                    </a:cubicBezTo>
                    <a:cubicBezTo>
                      <a:pt x="9972" y="8768"/>
                      <a:pt x="9979" y="8768"/>
                      <a:pt x="9986" y="8761"/>
                    </a:cubicBezTo>
                    <a:cubicBezTo>
                      <a:pt x="9993" y="8761"/>
                      <a:pt x="9993" y="8761"/>
                      <a:pt x="10000" y="8761"/>
                    </a:cubicBezTo>
                    <a:cubicBezTo>
                      <a:pt x="10085" y="8726"/>
                      <a:pt x="10184" y="8669"/>
                      <a:pt x="10269" y="8619"/>
                    </a:cubicBezTo>
                    <a:cubicBezTo>
                      <a:pt x="10290" y="8612"/>
                      <a:pt x="10304" y="8605"/>
                      <a:pt x="10319" y="8591"/>
                    </a:cubicBezTo>
                    <a:cubicBezTo>
                      <a:pt x="10319" y="8591"/>
                      <a:pt x="10319" y="8591"/>
                      <a:pt x="10319" y="8591"/>
                    </a:cubicBezTo>
                    <a:cubicBezTo>
                      <a:pt x="10319" y="8591"/>
                      <a:pt x="10319" y="8591"/>
                      <a:pt x="10319" y="8591"/>
                    </a:cubicBezTo>
                    <a:cubicBezTo>
                      <a:pt x="10340" y="8577"/>
                      <a:pt x="10340" y="8577"/>
                      <a:pt x="10340" y="8577"/>
                    </a:cubicBezTo>
                    <a:cubicBezTo>
                      <a:pt x="10368" y="8548"/>
                      <a:pt x="10368" y="8548"/>
                      <a:pt x="10368" y="8548"/>
                    </a:cubicBezTo>
                    <a:cubicBezTo>
                      <a:pt x="10361" y="8556"/>
                      <a:pt x="10354" y="8563"/>
                      <a:pt x="10347" y="8570"/>
                    </a:cubicBezTo>
                    <a:cubicBezTo>
                      <a:pt x="9455" y="9150"/>
                      <a:pt x="7707" y="8619"/>
                      <a:pt x="6051" y="7663"/>
                    </a:cubicBezTo>
                    <a:cubicBezTo>
                      <a:pt x="4890" y="6990"/>
                      <a:pt x="3772" y="6112"/>
                      <a:pt x="3022" y="5262"/>
                    </a:cubicBezTo>
                    <a:cubicBezTo>
                      <a:pt x="2102" y="4228"/>
                      <a:pt x="0" y="107"/>
                      <a:pt x="2364" y="0"/>
                    </a:cubicBezTo>
                    <a:cubicBezTo>
                      <a:pt x="2385" y="0"/>
                      <a:pt x="2399" y="0"/>
                      <a:pt x="2420" y="0"/>
                    </a:cubicBezTo>
                  </a:path>
                </a:pathLst>
              </a:custGeom>
              <a:solidFill>
                <a:srgbClr val="8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3" name="Freeform 264"/>
              <p:cNvSpPr>
                <a:spLocks noChangeAspect="1" noEditPoints="1"/>
              </p:cNvSpPr>
              <p:nvPr/>
            </p:nvSpPr>
            <p:spPr bwMode="auto">
              <a:xfrm>
                <a:off x="2430" y="1829"/>
                <a:ext cx="1136" cy="865"/>
              </a:xfrm>
              <a:custGeom>
                <a:avLst/>
                <a:gdLst>
                  <a:gd name="T0" fmla="*/ 0 w 9475"/>
                  <a:gd name="T1" fmla="*/ 0 h 7209"/>
                  <a:gd name="T2" fmla="*/ 0 w 9475"/>
                  <a:gd name="T3" fmla="*/ 0 h 7209"/>
                  <a:gd name="T4" fmla="*/ 0 w 9475"/>
                  <a:gd name="T5" fmla="*/ 0 h 7209"/>
                  <a:gd name="T6" fmla="*/ 0 w 9475"/>
                  <a:gd name="T7" fmla="*/ 0 h 7209"/>
                  <a:gd name="T8" fmla="*/ 0 w 9475"/>
                  <a:gd name="T9" fmla="*/ 0 h 7209"/>
                  <a:gd name="T10" fmla="*/ 0 w 9475"/>
                  <a:gd name="T11" fmla="*/ 0 h 7209"/>
                  <a:gd name="T12" fmla="*/ 0 w 9475"/>
                  <a:gd name="T13" fmla="*/ 0 h 7209"/>
                  <a:gd name="T14" fmla="*/ 0 w 9475"/>
                  <a:gd name="T15" fmla="*/ 0 h 7209"/>
                  <a:gd name="T16" fmla="*/ 0 w 9475"/>
                  <a:gd name="T17" fmla="*/ 0 h 7209"/>
                  <a:gd name="T18" fmla="*/ 0 w 9475"/>
                  <a:gd name="T19" fmla="*/ 0 h 7209"/>
                  <a:gd name="T20" fmla="*/ 0 w 9475"/>
                  <a:gd name="T21" fmla="*/ 0 h 7209"/>
                  <a:gd name="T22" fmla="*/ 0 w 9475"/>
                  <a:gd name="T23" fmla="*/ 0 h 7209"/>
                  <a:gd name="T24" fmla="*/ 0 w 9475"/>
                  <a:gd name="T25" fmla="*/ 0 h 7209"/>
                  <a:gd name="T26" fmla="*/ 0 w 9475"/>
                  <a:gd name="T27" fmla="*/ 0 h 7209"/>
                  <a:gd name="T28" fmla="*/ 0 w 9475"/>
                  <a:gd name="T29" fmla="*/ 0 h 7209"/>
                  <a:gd name="T30" fmla="*/ 0 w 9475"/>
                  <a:gd name="T31" fmla="*/ 0 h 7209"/>
                  <a:gd name="T32" fmla="*/ 0 w 9475"/>
                  <a:gd name="T33" fmla="*/ 0 h 7209"/>
                  <a:gd name="T34" fmla="*/ 0 w 9475"/>
                  <a:gd name="T35" fmla="*/ 0 h 7209"/>
                  <a:gd name="T36" fmla="*/ 0 w 9475"/>
                  <a:gd name="T37" fmla="*/ 0 h 7209"/>
                  <a:gd name="T38" fmla="*/ 0 w 9475"/>
                  <a:gd name="T39" fmla="*/ 0 h 7209"/>
                  <a:gd name="T40" fmla="*/ 0 w 9475"/>
                  <a:gd name="T41" fmla="*/ 0 h 7209"/>
                  <a:gd name="T42" fmla="*/ 0 w 9475"/>
                  <a:gd name="T43" fmla="*/ 0 h 7209"/>
                  <a:gd name="T44" fmla="*/ 0 w 9475"/>
                  <a:gd name="T45" fmla="*/ 0 h 7209"/>
                  <a:gd name="T46" fmla="*/ 0 w 9475"/>
                  <a:gd name="T47" fmla="*/ 0 h 7209"/>
                  <a:gd name="T48" fmla="*/ 0 w 9475"/>
                  <a:gd name="T49" fmla="*/ 0 h 7209"/>
                  <a:gd name="T50" fmla="*/ 0 w 9475"/>
                  <a:gd name="T51" fmla="*/ 0 h 7209"/>
                  <a:gd name="T52" fmla="*/ 0 w 9475"/>
                  <a:gd name="T53" fmla="*/ 0 h 7209"/>
                  <a:gd name="T54" fmla="*/ 0 w 9475"/>
                  <a:gd name="T55" fmla="*/ 0 h 7209"/>
                  <a:gd name="T56" fmla="*/ 0 w 9475"/>
                  <a:gd name="T57" fmla="*/ 0 h 7209"/>
                  <a:gd name="T58" fmla="*/ 0 w 9475"/>
                  <a:gd name="T59" fmla="*/ 0 h 7209"/>
                  <a:gd name="T60" fmla="*/ 0 w 9475"/>
                  <a:gd name="T61" fmla="*/ 0 h 7209"/>
                  <a:gd name="T62" fmla="*/ 0 w 9475"/>
                  <a:gd name="T63" fmla="*/ 0 h 7209"/>
                  <a:gd name="T64" fmla="*/ 0 w 9475"/>
                  <a:gd name="T65" fmla="*/ 0 h 7209"/>
                  <a:gd name="T66" fmla="*/ 0 w 9475"/>
                  <a:gd name="T67" fmla="*/ 0 h 7209"/>
                  <a:gd name="T68" fmla="*/ 0 w 9475"/>
                  <a:gd name="T69" fmla="*/ 0 h 7209"/>
                  <a:gd name="T70" fmla="*/ 0 w 9475"/>
                  <a:gd name="T71" fmla="*/ 0 h 7209"/>
                  <a:gd name="T72" fmla="*/ 0 w 9475"/>
                  <a:gd name="T73" fmla="*/ 0 h 7209"/>
                  <a:gd name="T74" fmla="*/ 0 w 9475"/>
                  <a:gd name="T75" fmla="*/ 0 h 7209"/>
                  <a:gd name="T76" fmla="*/ 0 w 9475"/>
                  <a:gd name="T77" fmla="*/ 0 h 7209"/>
                  <a:gd name="T78" fmla="*/ 0 w 9475"/>
                  <a:gd name="T79" fmla="*/ 0 h 7209"/>
                  <a:gd name="T80" fmla="*/ 0 w 9475"/>
                  <a:gd name="T81" fmla="*/ 0 h 7209"/>
                  <a:gd name="T82" fmla="*/ 0 w 9475"/>
                  <a:gd name="T83" fmla="*/ 0 h 7209"/>
                  <a:gd name="T84" fmla="*/ 0 w 9475"/>
                  <a:gd name="T85" fmla="*/ 0 h 7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475"/>
                  <a:gd name="T130" fmla="*/ 0 h 7209"/>
                  <a:gd name="T131" fmla="*/ 9475 w 9475"/>
                  <a:gd name="T132" fmla="*/ 7209 h 7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475" h="7209">
                    <a:moveTo>
                      <a:pt x="3793" y="2578"/>
                    </a:moveTo>
                    <a:cubicBezTo>
                      <a:pt x="4366" y="2911"/>
                      <a:pt x="4996" y="3229"/>
                      <a:pt x="5654" y="3491"/>
                    </a:cubicBezTo>
                    <a:cubicBezTo>
                      <a:pt x="7805" y="4348"/>
                      <a:pt x="8279" y="3782"/>
                      <a:pt x="8350" y="3654"/>
                    </a:cubicBezTo>
                    <a:cubicBezTo>
                      <a:pt x="8477" y="3442"/>
                      <a:pt x="8534" y="3470"/>
                      <a:pt x="8576" y="3484"/>
                    </a:cubicBezTo>
                    <a:cubicBezTo>
                      <a:pt x="8583" y="3491"/>
                      <a:pt x="8597" y="3491"/>
                      <a:pt x="8612" y="3498"/>
                    </a:cubicBezTo>
                    <a:cubicBezTo>
                      <a:pt x="8647" y="3520"/>
                      <a:pt x="8696" y="3569"/>
                      <a:pt x="8781" y="3725"/>
                    </a:cubicBezTo>
                    <a:cubicBezTo>
                      <a:pt x="9439" y="4915"/>
                      <a:pt x="8767" y="7209"/>
                      <a:pt x="5852" y="6154"/>
                    </a:cubicBezTo>
                    <a:cubicBezTo>
                      <a:pt x="5427" y="5998"/>
                      <a:pt x="5024" y="5807"/>
                      <a:pt x="4649" y="5587"/>
                    </a:cubicBezTo>
                    <a:cubicBezTo>
                      <a:pt x="1769" y="3923"/>
                      <a:pt x="523" y="772"/>
                      <a:pt x="545" y="609"/>
                    </a:cubicBezTo>
                    <a:cubicBezTo>
                      <a:pt x="552" y="574"/>
                      <a:pt x="573" y="532"/>
                      <a:pt x="594" y="517"/>
                    </a:cubicBezTo>
                    <a:cubicBezTo>
                      <a:pt x="658" y="475"/>
                      <a:pt x="750" y="503"/>
                      <a:pt x="849" y="567"/>
                    </a:cubicBezTo>
                    <a:cubicBezTo>
                      <a:pt x="941" y="617"/>
                      <a:pt x="1033" y="687"/>
                      <a:pt x="1132" y="765"/>
                    </a:cubicBezTo>
                    <a:cubicBezTo>
                      <a:pt x="1726" y="1211"/>
                      <a:pt x="2660" y="1926"/>
                      <a:pt x="3793" y="2578"/>
                    </a:cubicBezTo>
                    <a:moveTo>
                      <a:pt x="8272" y="2982"/>
                    </a:moveTo>
                    <a:cubicBezTo>
                      <a:pt x="8244" y="2967"/>
                      <a:pt x="8208" y="2946"/>
                      <a:pt x="8159" y="2925"/>
                    </a:cubicBezTo>
                    <a:cubicBezTo>
                      <a:pt x="8194" y="3159"/>
                      <a:pt x="8180" y="3343"/>
                      <a:pt x="8123" y="3484"/>
                    </a:cubicBezTo>
                    <a:cubicBezTo>
                      <a:pt x="8088" y="3619"/>
                      <a:pt x="8003" y="3718"/>
                      <a:pt x="7869" y="3782"/>
                    </a:cubicBezTo>
                    <a:cubicBezTo>
                      <a:pt x="7380" y="4058"/>
                      <a:pt x="6390" y="3796"/>
                      <a:pt x="5300" y="3293"/>
                    </a:cubicBezTo>
                    <a:cubicBezTo>
                      <a:pt x="5229" y="3265"/>
                      <a:pt x="5151" y="3229"/>
                      <a:pt x="5073" y="3194"/>
                    </a:cubicBezTo>
                    <a:cubicBezTo>
                      <a:pt x="4918" y="3123"/>
                      <a:pt x="4755" y="3045"/>
                      <a:pt x="4599" y="2967"/>
                    </a:cubicBezTo>
                    <a:cubicBezTo>
                      <a:pt x="4422" y="2875"/>
                      <a:pt x="4238" y="2783"/>
                      <a:pt x="4062" y="2677"/>
                    </a:cubicBezTo>
                    <a:cubicBezTo>
                      <a:pt x="4005" y="2649"/>
                      <a:pt x="3948" y="2620"/>
                      <a:pt x="3899" y="2585"/>
                    </a:cubicBezTo>
                    <a:cubicBezTo>
                      <a:pt x="3899" y="2585"/>
                      <a:pt x="3899" y="2585"/>
                      <a:pt x="3899" y="2585"/>
                    </a:cubicBezTo>
                    <a:cubicBezTo>
                      <a:pt x="3899" y="2585"/>
                      <a:pt x="3899" y="2585"/>
                      <a:pt x="3899" y="2585"/>
                    </a:cubicBezTo>
                    <a:cubicBezTo>
                      <a:pt x="3892" y="2585"/>
                      <a:pt x="3892" y="2585"/>
                      <a:pt x="3892" y="2585"/>
                    </a:cubicBezTo>
                    <a:cubicBezTo>
                      <a:pt x="3892" y="2585"/>
                      <a:pt x="3892" y="2585"/>
                      <a:pt x="3892" y="2585"/>
                    </a:cubicBezTo>
                    <a:cubicBezTo>
                      <a:pt x="3892" y="2585"/>
                      <a:pt x="3892" y="2578"/>
                      <a:pt x="3885" y="2578"/>
                    </a:cubicBezTo>
                    <a:cubicBezTo>
                      <a:pt x="3885" y="2578"/>
                      <a:pt x="3885" y="2578"/>
                      <a:pt x="3885" y="2578"/>
                    </a:cubicBezTo>
                    <a:cubicBezTo>
                      <a:pt x="3885" y="2578"/>
                      <a:pt x="3885" y="2578"/>
                      <a:pt x="3885" y="2578"/>
                    </a:cubicBezTo>
                    <a:cubicBezTo>
                      <a:pt x="3885" y="2578"/>
                      <a:pt x="3885" y="2578"/>
                      <a:pt x="3885" y="2578"/>
                    </a:cubicBezTo>
                    <a:cubicBezTo>
                      <a:pt x="3878" y="2578"/>
                      <a:pt x="3878" y="2578"/>
                      <a:pt x="3878" y="2578"/>
                    </a:cubicBezTo>
                    <a:cubicBezTo>
                      <a:pt x="3878" y="2571"/>
                      <a:pt x="3878" y="2571"/>
                      <a:pt x="3870" y="2571"/>
                    </a:cubicBezTo>
                    <a:cubicBezTo>
                      <a:pt x="3870" y="2571"/>
                      <a:pt x="3870" y="2571"/>
                      <a:pt x="3870" y="2571"/>
                    </a:cubicBezTo>
                    <a:cubicBezTo>
                      <a:pt x="3340" y="2266"/>
                      <a:pt x="2823" y="1926"/>
                      <a:pt x="2356" y="1572"/>
                    </a:cubicBezTo>
                    <a:cubicBezTo>
                      <a:pt x="1932" y="1268"/>
                      <a:pt x="1564" y="978"/>
                      <a:pt x="1295" y="723"/>
                    </a:cubicBezTo>
                    <a:cubicBezTo>
                      <a:pt x="806" y="270"/>
                      <a:pt x="615" y="100"/>
                      <a:pt x="516" y="36"/>
                    </a:cubicBezTo>
                    <a:cubicBezTo>
                      <a:pt x="446" y="0"/>
                      <a:pt x="417" y="8"/>
                      <a:pt x="375" y="22"/>
                    </a:cubicBezTo>
                    <a:cubicBezTo>
                      <a:pt x="354" y="29"/>
                      <a:pt x="347" y="57"/>
                      <a:pt x="332" y="71"/>
                    </a:cubicBezTo>
                    <a:cubicBezTo>
                      <a:pt x="0" y="503"/>
                      <a:pt x="1868" y="3413"/>
                      <a:pt x="3106" y="4603"/>
                    </a:cubicBezTo>
                    <a:cubicBezTo>
                      <a:pt x="3333" y="4823"/>
                      <a:pt x="3842" y="5198"/>
                      <a:pt x="4465" y="5559"/>
                    </a:cubicBezTo>
                    <a:cubicBezTo>
                      <a:pt x="5250" y="6012"/>
                      <a:pt x="6220" y="6437"/>
                      <a:pt x="7048" y="6494"/>
                    </a:cubicBezTo>
                    <a:cubicBezTo>
                      <a:pt x="9093" y="6635"/>
                      <a:pt x="9475" y="4476"/>
                      <a:pt x="8520" y="3229"/>
                    </a:cubicBezTo>
                    <a:cubicBezTo>
                      <a:pt x="8406" y="3081"/>
                      <a:pt x="8357" y="3031"/>
                      <a:pt x="8272" y="2982"/>
                    </a:cubicBezTo>
                  </a:path>
                </a:pathLst>
              </a:custGeom>
              <a:solidFill>
                <a:srgbClr val="A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4" name="Freeform 265"/>
              <p:cNvSpPr>
                <a:spLocks noChangeAspect="1" noEditPoints="1"/>
              </p:cNvSpPr>
              <p:nvPr/>
            </p:nvSpPr>
            <p:spPr bwMode="auto">
              <a:xfrm>
                <a:off x="2493" y="1886"/>
                <a:ext cx="1072" cy="808"/>
              </a:xfrm>
              <a:custGeom>
                <a:avLst/>
                <a:gdLst>
                  <a:gd name="T0" fmla="*/ 0 w 8941"/>
                  <a:gd name="T1" fmla="*/ 0 h 6734"/>
                  <a:gd name="T2" fmla="*/ 0 w 8941"/>
                  <a:gd name="T3" fmla="*/ 0 h 6734"/>
                  <a:gd name="T4" fmla="*/ 0 w 8941"/>
                  <a:gd name="T5" fmla="*/ 0 h 6734"/>
                  <a:gd name="T6" fmla="*/ 0 w 8941"/>
                  <a:gd name="T7" fmla="*/ 0 h 6734"/>
                  <a:gd name="T8" fmla="*/ 0 w 8941"/>
                  <a:gd name="T9" fmla="*/ 0 h 6734"/>
                  <a:gd name="T10" fmla="*/ 0 w 8941"/>
                  <a:gd name="T11" fmla="*/ 0 h 6734"/>
                  <a:gd name="T12" fmla="*/ 0 w 8941"/>
                  <a:gd name="T13" fmla="*/ 0 h 6734"/>
                  <a:gd name="T14" fmla="*/ 0 w 8941"/>
                  <a:gd name="T15" fmla="*/ 0 h 6734"/>
                  <a:gd name="T16" fmla="*/ 0 w 8941"/>
                  <a:gd name="T17" fmla="*/ 0 h 6734"/>
                  <a:gd name="T18" fmla="*/ 0 w 8941"/>
                  <a:gd name="T19" fmla="*/ 0 h 6734"/>
                  <a:gd name="T20" fmla="*/ 0 w 8941"/>
                  <a:gd name="T21" fmla="*/ 0 h 6734"/>
                  <a:gd name="T22" fmla="*/ 0 w 8941"/>
                  <a:gd name="T23" fmla="*/ 0 h 6734"/>
                  <a:gd name="T24" fmla="*/ 0 w 8941"/>
                  <a:gd name="T25" fmla="*/ 0 h 6734"/>
                  <a:gd name="T26" fmla="*/ 0 w 8941"/>
                  <a:gd name="T27" fmla="*/ 0 h 6734"/>
                  <a:gd name="T28" fmla="*/ 0 w 8941"/>
                  <a:gd name="T29" fmla="*/ 0 h 6734"/>
                  <a:gd name="T30" fmla="*/ 0 w 8941"/>
                  <a:gd name="T31" fmla="*/ 0 h 6734"/>
                  <a:gd name="T32" fmla="*/ 0 w 8941"/>
                  <a:gd name="T33" fmla="*/ 0 h 6734"/>
                  <a:gd name="T34" fmla="*/ 0 w 8941"/>
                  <a:gd name="T35" fmla="*/ 0 h 6734"/>
                  <a:gd name="T36" fmla="*/ 0 w 8941"/>
                  <a:gd name="T37" fmla="*/ 0 h 6734"/>
                  <a:gd name="T38" fmla="*/ 0 w 8941"/>
                  <a:gd name="T39" fmla="*/ 0 h 6734"/>
                  <a:gd name="T40" fmla="*/ 0 w 8941"/>
                  <a:gd name="T41" fmla="*/ 0 h 6734"/>
                  <a:gd name="T42" fmla="*/ 0 w 8941"/>
                  <a:gd name="T43" fmla="*/ 0 h 6734"/>
                  <a:gd name="T44" fmla="*/ 0 w 8941"/>
                  <a:gd name="T45" fmla="*/ 0 h 6734"/>
                  <a:gd name="T46" fmla="*/ 0 w 8941"/>
                  <a:gd name="T47" fmla="*/ 0 h 6734"/>
                  <a:gd name="T48" fmla="*/ 0 w 8941"/>
                  <a:gd name="T49" fmla="*/ 0 h 6734"/>
                  <a:gd name="T50" fmla="*/ 0 w 8941"/>
                  <a:gd name="T51" fmla="*/ 0 h 67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41"/>
                  <a:gd name="T79" fmla="*/ 0 h 6734"/>
                  <a:gd name="T80" fmla="*/ 8941 w 8941"/>
                  <a:gd name="T81" fmla="*/ 6734 h 67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41" h="6734">
                    <a:moveTo>
                      <a:pt x="3341" y="2188"/>
                    </a:moveTo>
                    <a:cubicBezTo>
                      <a:pt x="3341" y="2195"/>
                      <a:pt x="3349" y="2195"/>
                      <a:pt x="3356" y="2195"/>
                    </a:cubicBezTo>
                    <a:cubicBezTo>
                      <a:pt x="3497" y="2280"/>
                      <a:pt x="4262" y="2712"/>
                      <a:pt x="5161" y="3073"/>
                    </a:cubicBezTo>
                    <a:cubicBezTo>
                      <a:pt x="5989" y="3399"/>
                      <a:pt x="7115" y="3732"/>
                      <a:pt x="7752" y="3449"/>
                    </a:cubicBezTo>
                    <a:cubicBezTo>
                      <a:pt x="8163" y="3272"/>
                      <a:pt x="8163" y="3272"/>
                      <a:pt x="8163" y="3272"/>
                    </a:cubicBezTo>
                    <a:cubicBezTo>
                      <a:pt x="8163" y="3272"/>
                      <a:pt x="8163" y="3272"/>
                      <a:pt x="8170" y="3272"/>
                    </a:cubicBezTo>
                    <a:cubicBezTo>
                      <a:pt x="8198" y="3293"/>
                      <a:pt x="8311" y="3378"/>
                      <a:pt x="8403" y="3675"/>
                    </a:cubicBezTo>
                    <a:cubicBezTo>
                      <a:pt x="8941" y="5502"/>
                      <a:pt x="6853" y="6656"/>
                      <a:pt x="4297" y="5176"/>
                    </a:cubicBezTo>
                    <a:cubicBezTo>
                      <a:pt x="3957" y="4978"/>
                      <a:pt x="3603" y="4730"/>
                      <a:pt x="3242" y="4433"/>
                    </a:cubicBezTo>
                    <a:cubicBezTo>
                      <a:pt x="1649" y="3095"/>
                      <a:pt x="106" y="673"/>
                      <a:pt x="276" y="390"/>
                    </a:cubicBezTo>
                    <a:cubicBezTo>
                      <a:pt x="333" y="298"/>
                      <a:pt x="410" y="333"/>
                      <a:pt x="609" y="447"/>
                    </a:cubicBezTo>
                    <a:cubicBezTo>
                      <a:pt x="630" y="461"/>
                      <a:pt x="651" y="475"/>
                      <a:pt x="679" y="489"/>
                    </a:cubicBezTo>
                    <a:cubicBezTo>
                      <a:pt x="1579" y="1013"/>
                      <a:pt x="2442" y="1671"/>
                      <a:pt x="3341" y="2188"/>
                    </a:cubicBezTo>
                    <a:moveTo>
                      <a:pt x="8092" y="3024"/>
                    </a:moveTo>
                    <a:cubicBezTo>
                      <a:pt x="8078" y="3017"/>
                      <a:pt x="8064" y="3017"/>
                      <a:pt x="8057" y="3010"/>
                    </a:cubicBezTo>
                    <a:cubicBezTo>
                      <a:pt x="8014" y="2995"/>
                      <a:pt x="7957" y="2967"/>
                      <a:pt x="7830" y="3180"/>
                    </a:cubicBezTo>
                    <a:cubicBezTo>
                      <a:pt x="7759" y="3307"/>
                      <a:pt x="7285" y="3873"/>
                      <a:pt x="5133" y="3017"/>
                    </a:cubicBezTo>
                    <a:cubicBezTo>
                      <a:pt x="4474" y="2755"/>
                      <a:pt x="3844" y="2436"/>
                      <a:pt x="3271" y="2103"/>
                    </a:cubicBezTo>
                    <a:cubicBezTo>
                      <a:pt x="2138" y="1452"/>
                      <a:pt x="1203" y="737"/>
                      <a:pt x="609" y="291"/>
                    </a:cubicBezTo>
                    <a:cubicBezTo>
                      <a:pt x="510" y="213"/>
                      <a:pt x="418" y="142"/>
                      <a:pt x="325" y="93"/>
                    </a:cubicBezTo>
                    <a:cubicBezTo>
                      <a:pt x="226" y="29"/>
                      <a:pt x="134" y="0"/>
                      <a:pt x="71" y="43"/>
                    </a:cubicBezTo>
                    <a:cubicBezTo>
                      <a:pt x="49" y="57"/>
                      <a:pt x="28" y="100"/>
                      <a:pt x="21" y="135"/>
                    </a:cubicBezTo>
                    <a:cubicBezTo>
                      <a:pt x="0" y="298"/>
                      <a:pt x="1246" y="3449"/>
                      <a:pt x="4127" y="5112"/>
                    </a:cubicBezTo>
                    <a:cubicBezTo>
                      <a:pt x="4502" y="5332"/>
                      <a:pt x="4906" y="5523"/>
                      <a:pt x="5331" y="5679"/>
                    </a:cubicBezTo>
                    <a:cubicBezTo>
                      <a:pt x="8248" y="6734"/>
                      <a:pt x="8920" y="4440"/>
                      <a:pt x="8262" y="3250"/>
                    </a:cubicBezTo>
                    <a:cubicBezTo>
                      <a:pt x="8177" y="3095"/>
                      <a:pt x="8127" y="3045"/>
                      <a:pt x="8092" y="3024"/>
                    </a:cubicBezTo>
                  </a:path>
                </a:pathLst>
              </a:custGeom>
              <a:solidFill>
                <a:srgbClr val="A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5" name="Freeform 266"/>
              <p:cNvSpPr>
                <a:spLocks noChangeAspect="1" noEditPoints="1"/>
              </p:cNvSpPr>
              <p:nvPr/>
            </p:nvSpPr>
            <p:spPr bwMode="auto">
              <a:xfrm>
                <a:off x="2506" y="1922"/>
                <a:ext cx="1059" cy="763"/>
              </a:xfrm>
              <a:custGeom>
                <a:avLst/>
                <a:gdLst>
                  <a:gd name="T0" fmla="*/ 0 w 8833"/>
                  <a:gd name="T1" fmla="*/ 0 h 6359"/>
                  <a:gd name="T2" fmla="*/ 0 w 8833"/>
                  <a:gd name="T3" fmla="*/ 0 h 6359"/>
                  <a:gd name="T4" fmla="*/ 0 w 8833"/>
                  <a:gd name="T5" fmla="*/ 0 h 6359"/>
                  <a:gd name="T6" fmla="*/ 0 w 8833"/>
                  <a:gd name="T7" fmla="*/ 0 h 6359"/>
                  <a:gd name="T8" fmla="*/ 0 w 8833"/>
                  <a:gd name="T9" fmla="*/ 0 h 6359"/>
                  <a:gd name="T10" fmla="*/ 0 w 8833"/>
                  <a:gd name="T11" fmla="*/ 0 h 6359"/>
                  <a:gd name="T12" fmla="*/ 0 w 8833"/>
                  <a:gd name="T13" fmla="*/ 0 h 6359"/>
                  <a:gd name="T14" fmla="*/ 0 w 8833"/>
                  <a:gd name="T15" fmla="*/ 0 h 6359"/>
                  <a:gd name="T16" fmla="*/ 0 w 8833"/>
                  <a:gd name="T17" fmla="*/ 0 h 6359"/>
                  <a:gd name="T18" fmla="*/ 0 w 8833"/>
                  <a:gd name="T19" fmla="*/ 0 h 6359"/>
                  <a:gd name="T20" fmla="*/ 0 w 8833"/>
                  <a:gd name="T21" fmla="*/ 0 h 6359"/>
                  <a:gd name="T22" fmla="*/ 0 w 8833"/>
                  <a:gd name="T23" fmla="*/ 0 h 6359"/>
                  <a:gd name="T24" fmla="*/ 0 w 8833"/>
                  <a:gd name="T25" fmla="*/ 0 h 6359"/>
                  <a:gd name="T26" fmla="*/ 0 w 8833"/>
                  <a:gd name="T27" fmla="*/ 0 h 6359"/>
                  <a:gd name="T28" fmla="*/ 0 w 8833"/>
                  <a:gd name="T29" fmla="*/ 0 h 6359"/>
                  <a:gd name="T30" fmla="*/ 0 w 8833"/>
                  <a:gd name="T31" fmla="*/ 0 h 6359"/>
                  <a:gd name="T32" fmla="*/ 0 w 8833"/>
                  <a:gd name="T33" fmla="*/ 0 h 6359"/>
                  <a:gd name="T34" fmla="*/ 0 w 8833"/>
                  <a:gd name="T35" fmla="*/ 0 h 6359"/>
                  <a:gd name="T36" fmla="*/ 0 w 8833"/>
                  <a:gd name="T37" fmla="*/ 0 h 6359"/>
                  <a:gd name="T38" fmla="*/ 0 w 8833"/>
                  <a:gd name="T39" fmla="*/ 0 h 6359"/>
                  <a:gd name="T40" fmla="*/ 0 w 8833"/>
                  <a:gd name="T41" fmla="*/ 0 h 6359"/>
                  <a:gd name="T42" fmla="*/ 0 w 8833"/>
                  <a:gd name="T43" fmla="*/ 0 h 6359"/>
                  <a:gd name="T44" fmla="*/ 0 w 8833"/>
                  <a:gd name="T45" fmla="*/ 0 h 6359"/>
                  <a:gd name="T46" fmla="*/ 0 w 8833"/>
                  <a:gd name="T47" fmla="*/ 0 h 6359"/>
                  <a:gd name="T48" fmla="*/ 0 w 8833"/>
                  <a:gd name="T49" fmla="*/ 0 h 6359"/>
                  <a:gd name="T50" fmla="*/ 0 w 8833"/>
                  <a:gd name="T51" fmla="*/ 0 h 6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833"/>
                  <a:gd name="T79" fmla="*/ 0 h 6359"/>
                  <a:gd name="T80" fmla="*/ 8833 w 8833"/>
                  <a:gd name="T81" fmla="*/ 6359 h 6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833" h="6359">
                    <a:moveTo>
                      <a:pt x="2881" y="1742"/>
                    </a:moveTo>
                    <a:cubicBezTo>
                      <a:pt x="3645" y="2181"/>
                      <a:pt x="4346" y="2528"/>
                      <a:pt x="5075" y="2819"/>
                    </a:cubicBezTo>
                    <a:cubicBezTo>
                      <a:pt x="6696" y="3463"/>
                      <a:pt x="7439" y="3350"/>
                      <a:pt x="7687" y="3272"/>
                    </a:cubicBezTo>
                    <a:cubicBezTo>
                      <a:pt x="7835" y="3222"/>
                      <a:pt x="8034" y="3165"/>
                      <a:pt x="8034" y="3165"/>
                    </a:cubicBezTo>
                    <a:cubicBezTo>
                      <a:pt x="8076" y="3180"/>
                      <a:pt x="8104" y="3194"/>
                      <a:pt x="8126" y="3208"/>
                    </a:cubicBezTo>
                    <a:cubicBezTo>
                      <a:pt x="8189" y="3243"/>
                      <a:pt x="8211" y="3293"/>
                      <a:pt x="8274" y="3456"/>
                    </a:cubicBezTo>
                    <a:cubicBezTo>
                      <a:pt x="8692" y="4815"/>
                      <a:pt x="6908" y="6323"/>
                      <a:pt x="4247" y="4787"/>
                    </a:cubicBezTo>
                    <a:cubicBezTo>
                      <a:pt x="3900" y="4589"/>
                      <a:pt x="3532" y="4334"/>
                      <a:pt x="3157" y="4015"/>
                    </a:cubicBezTo>
                    <a:cubicBezTo>
                      <a:pt x="1996" y="3052"/>
                      <a:pt x="489" y="1048"/>
                      <a:pt x="418" y="517"/>
                    </a:cubicBezTo>
                    <a:cubicBezTo>
                      <a:pt x="404" y="461"/>
                      <a:pt x="418" y="369"/>
                      <a:pt x="453" y="340"/>
                    </a:cubicBezTo>
                    <a:cubicBezTo>
                      <a:pt x="503" y="298"/>
                      <a:pt x="630" y="354"/>
                      <a:pt x="779" y="439"/>
                    </a:cubicBezTo>
                    <a:cubicBezTo>
                      <a:pt x="864" y="489"/>
                      <a:pt x="949" y="546"/>
                      <a:pt x="1034" y="595"/>
                    </a:cubicBezTo>
                    <a:cubicBezTo>
                      <a:pt x="1713" y="1034"/>
                      <a:pt x="2315" y="1409"/>
                      <a:pt x="2881" y="1742"/>
                    </a:cubicBezTo>
                    <a:moveTo>
                      <a:pt x="8062" y="2974"/>
                    </a:moveTo>
                    <a:cubicBezTo>
                      <a:pt x="8055" y="2974"/>
                      <a:pt x="8055" y="2974"/>
                      <a:pt x="8055" y="2974"/>
                    </a:cubicBezTo>
                    <a:cubicBezTo>
                      <a:pt x="7644" y="3151"/>
                      <a:pt x="7644" y="3151"/>
                      <a:pt x="7644" y="3151"/>
                    </a:cubicBezTo>
                    <a:cubicBezTo>
                      <a:pt x="7007" y="3435"/>
                      <a:pt x="5882" y="3102"/>
                      <a:pt x="5054" y="2776"/>
                    </a:cubicBezTo>
                    <a:cubicBezTo>
                      <a:pt x="4155" y="2415"/>
                      <a:pt x="3390" y="1983"/>
                      <a:pt x="3249" y="1898"/>
                    </a:cubicBezTo>
                    <a:cubicBezTo>
                      <a:pt x="3242" y="1898"/>
                      <a:pt x="3235" y="1898"/>
                      <a:pt x="3235" y="1891"/>
                    </a:cubicBezTo>
                    <a:cubicBezTo>
                      <a:pt x="2336" y="1374"/>
                      <a:pt x="1472" y="716"/>
                      <a:pt x="573" y="192"/>
                    </a:cubicBezTo>
                    <a:cubicBezTo>
                      <a:pt x="545" y="177"/>
                      <a:pt x="524" y="163"/>
                      <a:pt x="503" y="149"/>
                    </a:cubicBezTo>
                    <a:cubicBezTo>
                      <a:pt x="304" y="36"/>
                      <a:pt x="227" y="0"/>
                      <a:pt x="170" y="93"/>
                    </a:cubicBezTo>
                    <a:cubicBezTo>
                      <a:pt x="0" y="376"/>
                      <a:pt x="1543" y="2797"/>
                      <a:pt x="3136" y="4136"/>
                    </a:cubicBezTo>
                    <a:cubicBezTo>
                      <a:pt x="3497" y="4433"/>
                      <a:pt x="3851" y="4681"/>
                      <a:pt x="4190" y="4879"/>
                    </a:cubicBezTo>
                    <a:cubicBezTo>
                      <a:pt x="6745" y="6359"/>
                      <a:pt x="8833" y="5205"/>
                      <a:pt x="8296" y="3378"/>
                    </a:cubicBezTo>
                    <a:cubicBezTo>
                      <a:pt x="8204" y="3081"/>
                      <a:pt x="8090" y="2996"/>
                      <a:pt x="8062" y="2974"/>
                    </a:cubicBezTo>
                  </a:path>
                </a:pathLst>
              </a:custGeom>
              <a:solidFill>
                <a:srgbClr val="B3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6" name="Freeform 267"/>
              <p:cNvSpPr>
                <a:spLocks noChangeAspect="1" noEditPoints="1"/>
              </p:cNvSpPr>
              <p:nvPr/>
            </p:nvSpPr>
            <p:spPr bwMode="auto">
              <a:xfrm>
                <a:off x="2554" y="1958"/>
                <a:ext cx="995" cy="723"/>
              </a:xfrm>
              <a:custGeom>
                <a:avLst/>
                <a:gdLst>
                  <a:gd name="T0" fmla="*/ 0 w 8292"/>
                  <a:gd name="T1" fmla="*/ 0 h 6025"/>
                  <a:gd name="T2" fmla="*/ 0 w 8292"/>
                  <a:gd name="T3" fmla="*/ 0 h 6025"/>
                  <a:gd name="T4" fmla="*/ 0 w 8292"/>
                  <a:gd name="T5" fmla="*/ 0 h 6025"/>
                  <a:gd name="T6" fmla="*/ 0 w 8292"/>
                  <a:gd name="T7" fmla="*/ 0 h 6025"/>
                  <a:gd name="T8" fmla="*/ 0 w 8292"/>
                  <a:gd name="T9" fmla="*/ 0 h 6025"/>
                  <a:gd name="T10" fmla="*/ 0 w 8292"/>
                  <a:gd name="T11" fmla="*/ 0 h 6025"/>
                  <a:gd name="T12" fmla="*/ 0 w 8292"/>
                  <a:gd name="T13" fmla="*/ 0 h 6025"/>
                  <a:gd name="T14" fmla="*/ 0 w 8292"/>
                  <a:gd name="T15" fmla="*/ 0 h 6025"/>
                  <a:gd name="T16" fmla="*/ 0 w 8292"/>
                  <a:gd name="T17" fmla="*/ 0 h 6025"/>
                  <a:gd name="T18" fmla="*/ 0 w 8292"/>
                  <a:gd name="T19" fmla="*/ 0 h 6025"/>
                  <a:gd name="T20" fmla="*/ 0 w 8292"/>
                  <a:gd name="T21" fmla="*/ 0 h 6025"/>
                  <a:gd name="T22" fmla="*/ 0 w 8292"/>
                  <a:gd name="T23" fmla="*/ 0 h 6025"/>
                  <a:gd name="T24" fmla="*/ 0 w 8292"/>
                  <a:gd name="T25" fmla="*/ 0 h 6025"/>
                  <a:gd name="T26" fmla="*/ 0 w 8292"/>
                  <a:gd name="T27" fmla="*/ 0 h 6025"/>
                  <a:gd name="T28" fmla="*/ 0 w 8292"/>
                  <a:gd name="T29" fmla="*/ 0 h 6025"/>
                  <a:gd name="T30" fmla="*/ 0 w 8292"/>
                  <a:gd name="T31" fmla="*/ 0 h 6025"/>
                  <a:gd name="T32" fmla="*/ 0 w 8292"/>
                  <a:gd name="T33" fmla="*/ 0 h 6025"/>
                  <a:gd name="T34" fmla="*/ 0 w 8292"/>
                  <a:gd name="T35" fmla="*/ 0 h 6025"/>
                  <a:gd name="T36" fmla="*/ 0 w 8292"/>
                  <a:gd name="T37" fmla="*/ 0 h 6025"/>
                  <a:gd name="T38" fmla="*/ 0 w 8292"/>
                  <a:gd name="T39" fmla="*/ 0 h 6025"/>
                  <a:gd name="T40" fmla="*/ 0 w 8292"/>
                  <a:gd name="T41" fmla="*/ 0 h 6025"/>
                  <a:gd name="T42" fmla="*/ 0 w 8292"/>
                  <a:gd name="T43" fmla="*/ 0 h 6025"/>
                  <a:gd name="T44" fmla="*/ 0 w 8292"/>
                  <a:gd name="T45" fmla="*/ 0 h 6025"/>
                  <a:gd name="T46" fmla="*/ 0 w 8292"/>
                  <a:gd name="T47" fmla="*/ 0 h 6025"/>
                  <a:gd name="T48" fmla="*/ 0 w 8292"/>
                  <a:gd name="T49" fmla="*/ 0 h 60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92"/>
                  <a:gd name="T76" fmla="*/ 0 h 6025"/>
                  <a:gd name="T77" fmla="*/ 8292 w 8292"/>
                  <a:gd name="T78" fmla="*/ 6025 h 60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92" h="6025">
                    <a:moveTo>
                      <a:pt x="2259" y="1367"/>
                    </a:moveTo>
                    <a:cubicBezTo>
                      <a:pt x="2925" y="1756"/>
                      <a:pt x="3944" y="2301"/>
                      <a:pt x="4943" y="2670"/>
                    </a:cubicBezTo>
                    <a:cubicBezTo>
                      <a:pt x="6040" y="3066"/>
                      <a:pt x="6883" y="3194"/>
                      <a:pt x="7442" y="3052"/>
                    </a:cubicBezTo>
                    <a:cubicBezTo>
                      <a:pt x="7562" y="3017"/>
                      <a:pt x="7647" y="3031"/>
                      <a:pt x="7711" y="3066"/>
                    </a:cubicBezTo>
                    <a:cubicBezTo>
                      <a:pt x="7810" y="3123"/>
                      <a:pt x="7846" y="3243"/>
                      <a:pt x="7860" y="3300"/>
                    </a:cubicBezTo>
                    <a:cubicBezTo>
                      <a:pt x="8186" y="4411"/>
                      <a:pt x="6607" y="5962"/>
                      <a:pt x="3923" y="4411"/>
                    </a:cubicBezTo>
                    <a:cubicBezTo>
                      <a:pt x="3562" y="4206"/>
                      <a:pt x="3179" y="3937"/>
                      <a:pt x="2776" y="3604"/>
                    </a:cubicBezTo>
                    <a:cubicBezTo>
                      <a:pt x="1636" y="2663"/>
                      <a:pt x="191" y="843"/>
                      <a:pt x="241" y="411"/>
                    </a:cubicBezTo>
                    <a:cubicBezTo>
                      <a:pt x="248" y="354"/>
                      <a:pt x="298" y="298"/>
                      <a:pt x="340" y="291"/>
                    </a:cubicBezTo>
                    <a:cubicBezTo>
                      <a:pt x="375" y="284"/>
                      <a:pt x="503" y="319"/>
                      <a:pt x="921" y="560"/>
                    </a:cubicBezTo>
                    <a:cubicBezTo>
                      <a:pt x="1076" y="652"/>
                      <a:pt x="1282" y="772"/>
                      <a:pt x="1544" y="935"/>
                    </a:cubicBezTo>
                    <a:cubicBezTo>
                      <a:pt x="1643" y="999"/>
                      <a:pt x="1905" y="1162"/>
                      <a:pt x="2259" y="1367"/>
                    </a:cubicBezTo>
                    <a:moveTo>
                      <a:pt x="7725" y="2910"/>
                    </a:moveTo>
                    <a:cubicBezTo>
                      <a:pt x="7704" y="2896"/>
                      <a:pt x="7676" y="2882"/>
                      <a:pt x="7633" y="2868"/>
                    </a:cubicBezTo>
                    <a:cubicBezTo>
                      <a:pt x="7633" y="2868"/>
                      <a:pt x="7435" y="2924"/>
                      <a:pt x="7286" y="2974"/>
                    </a:cubicBezTo>
                    <a:cubicBezTo>
                      <a:pt x="7038" y="3052"/>
                      <a:pt x="6295" y="3165"/>
                      <a:pt x="4673" y="2521"/>
                    </a:cubicBezTo>
                    <a:cubicBezTo>
                      <a:pt x="3944" y="2231"/>
                      <a:pt x="3243" y="1884"/>
                      <a:pt x="2478" y="1445"/>
                    </a:cubicBezTo>
                    <a:cubicBezTo>
                      <a:pt x="1912" y="1112"/>
                      <a:pt x="1310" y="737"/>
                      <a:pt x="630" y="298"/>
                    </a:cubicBezTo>
                    <a:cubicBezTo>
                      <a:pt x="545" y="248"/>
                      <a:pt x="460" y="192"/>
                      <a:pt x="375" y="142"/>
                    </a:cubicBezTo>
                    <a:cubicBezTo>
                      <a:pt x="227" y="57"/>
                      <a:pt x="99" y="0"/>
                      <a:pt x="50" y="43"/>
                    </a:cubicBezTo>
                    <a:cubicBezTo>
                      <a:pt x="14" y="71"/>
                      <a:pt x="0" y="163"/>
                      <a:pt x="14" y="220"/>
                    </a:cubicBezTo>
                    <a:cubicBezTo>
                      <a:pt x="85" y="751"/>
                      <a:pt x="1593" y="2755"/>
                      <a:pt x="2755" y="3717"/>
                    </a:cubicBezTo>
                    <a:cubicBezTo>
                      <a:pt x="3130" y="4036"/>
                      <a:pt x="3498" y="4291"/>
                      <a:pt x="3845" y="4489"/>
                    </a:cubicBezTo>
                    <a:cubicBezTo>
                      <a:pt x="6507" y="6025"/>
                      <a:pt x="8292" y="4517"/>
                      <a:pt x="7874" y="3158"/>
                    </a:cubicBezTo>
                    <a:cubicBezTo>
                      <a:pt x="7810" y="2995"/>
                      <a:pt x="7789" y="2946"/>
                      <a:pt x="7725" y="2910"/>
                    </a:cubicBezTo>
                  </a:path>
                </a:pathLst>
              </a:custGeom>
              <a:solidFill>
                <a:srgbClr val="B8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7" name="Freeform 268"/>
              <p:cNvSpPr>
                <a:spLocks noChangeAspect="1" noEditPoints="1"/>
              </p:cNvSpPr>
              <p:nvPr/>
            </p:nvSpPr>
            <p:spPr bwMode="auto">
              <a:xfrm>
                <a:off x="2577" y="1992"/>
                <a:ext cx="958" cy="681"/>
              </a:xfrm>
              <a:custGeom>
                <a:avLst/>
                <a:gdLst>
                  <a:gd name="T0" fmla="*/ 0 w 7991"/>
                  <a:gd name="T1" fmla="*/ 0 h 5675"/>
                  <a:gd name="T2" fmla="*/ 0 w 7991"/>
                  <a:gd name="T3" fmla="*/ 0 h 5675"/>
                  <a:gd name="T4" fmla="*/ 0 w 7991"/>
                  <a:gd name="T5" fmla="*/ 0 h 5675"/>
                  <a:gd name="T6" fmla="*/ 0 w 7991"/>
                  <a:gd name="T7" fmla="*/ 0 h 5675"/>
                  <a:gd name="T8" fmla="*/ 0 w 7991"/>
                  <a:gd name="T9" fmla="*/ 0 h 5675"/>
                  <a:gd name="T10" fmla="*/ 0 w 7991"/>
                  <a:gd name="T11" fmla="*/ 0 h 5675"/>
                  <a:gd name="T12" fmla="*/ 0 w 7991"/>
                  <a:gd name="T13" fmla="*/ 0 h 5675"/>
                  <a:gd name="T14" fmla="*/ 0 w 7991"/>
                  <a:gd name="T15" fmla="*/ 0 h 5675"/>
                  <a:gd name="T16" fmla="*/ 0 w 7991"/>
                  <a:gd name="T17" fmla="*/ 0 h 5675"/>
                  <a:gd name="T18" fmla="*/ 0 w 7991"/>
                  <a:gd name="T19" fmla="*/ 0 h 5675"/>
                  <a:gd name="T20" fmla="*/ 0 w 7991"/>
                  <a:gd name="T21" fmla="*/ 0 h 5675"/>
                  <a:gd name="T22" fmla="*/ 0 w 7991"/>
                  <a:gd name="T23" fmla="*/ 0 h 5675"/>
                  <a:gd name="T24" fmla="*/ 0 w 7991"/>
                  <a:gd name="T25" fmla="*/ 0 h 5675"/>
                  <a:gd name="T26" fmla="*/ 0 w 7991"/>
                  <a:gd name="T27" fmla="*/ 0 h 5675"/>
                  <a:gd name="T28" fmla="*/ 0 w 7991"/>
                  <a:gd name="T29" fmla="*/ 0 h 5675"/>
                  <a:gd name="T30" fmla="*/ 0 w 7991"/>
                  <a:gd name="T31" fmla="*/ 0 h 5675"/>
                  <a:gd name="T32" fmla="*/ 0 w 7991"/>
                  <a:gd name="T33" fmla="*/ 0 h 5675"/>
                  <a:gd name="T34" fmla="*/ 0 w 7991"/>
                  <a:gd name="T35" fmla="*/ 0 h 5675"/>
                  <a:gd name="T36" fmla="*/ 0 w 7991"/>
                  <a:gd name="T37" fmla="*/ 0 h 5675"/>
                  <a:gd name="T38" fmla="*/ 0 w 7991"/>
                  <a:gd name="T39" fmla="*/ 0 h 5675"/>
                  <a:gd name="T40" fmla="*/ 0 w 7991"/>
                  <a:gd name="T41" fmla="*/ 0 h 5675"/>
                  <a:gd name="T42" fmla="*/ 0 w 7991"/>
                  <a:gd name="T43" fmla="*/ 0 h 5675"/>
                  <a:gd name="T44" fmla="*/ 0 w 7991"/>
                  <a:gd name="T45" fmla="*/ 0 h 5675"/>
                  <a:gd name="T46" fmla="*/ 0 w 7991"/>
                  <a:gd name="T47" fmla="*/ 0 h 5675"/>
                  <a:gd name="T48" fmla="*/ 0 w 7991"/>
                  <a:gd name="T49" fmla="*/ 0 h 5675"/>
                  <a:gd name="T50" fmla="*/ 0 w 7991"/>
                  <a:gd name="T51" fmla="*/ 0 h 56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91"/>
                  <a:gd name="T79" fmla="*/ 0 h 5675"/>
                  <a:gd name="T80" fmla="*/ 7991 w 7991"/>
                  <a:gd name="T81" fmla="*/ 5675 h 56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91" h="5675">
                    <a:moveTo>
                      <a:pt x="1968" y="1068"/>
                    </a:moveTo>
                    <a:cubicBezTo>
                      <a:pt x="3334" y="1861"/>
                      <a:pt x="4197" y="2215"/>
                      <a:pt x="4728" y="2413"/>
                    </a:cubicBezTo>
                    <a:cubicBezTo>
                      <a:pt x="6172" y="2958"/>
                      <a:pt x="6887" y="2901"/>
                      <a:pt x="7192" y="2880"/>
                    </a:cubicBezTo>
                    <a:cubicBezTo>
                      <a:pt x="7255" y="2880"/>
                      <a:pt x="7369" y="2866"/>
                      <a:pt x="7503" y="2922"/>
                    </a:cubicBezTo>
                    <a:cubicBezTo>
                      <a:pt x="7510" y="2922"/>
                      <a:pt x="7510" y="2922"/>
                      <a:pt x="7510" y="2922"/>
                    </a:cubicBezTo>
                    <a:cubicBezTo>
                      <a:pt x="7560" y="2951"/>
                      <a:pt x="7602" y="3043"/>
                      <a:pt x="7623" y="3099"/>
                    </a:cubicBezTo>
                    <a:cubicBezTo>
                      <a:pt x="7652" y="3184"/>
                      <a:pt x="7652" y="3304"/>
                      <a:pt x="7645" y="3389"/>
                    </a:cubicBezTo>
                    <a:cubicBezTo>
                      <a:pt x="7581" y="4359"/>
                      <a:pt x="6264" y="5059"/>
                      <a:pt x="4735" y="4479"/>
                    </a:cubicBezTo>
                    <a:cubicBezTo>
                      <a:pt x="4388" y="4352"/>
                      <a:pt x="4063" y="4189"/>
                      <a:pt x="3751" y="4012"/>
                    </a:cubicBezTo>
                    <a:cubicBezTo>
                      <a:pt x="1869" y="2929"/>
                      <a:pt x="573" y="1104"/>
                      <a:pt x="354" y="622"/>
                    </a:cubicBezTo>
                    <a:cubicBezTo>
                      <a:pt x="318" y="531"/>
                      <a:pt x="240" y="389"/>
                      <a:pt x="269" y="311"/>
                    </a:cubicBezTo>
                    <a:cubicBezTo>
                      <a:pt x="332" y="148"/>
                      <a:pt x="601" y="283"/>
                      <a:pt x="1812" y="983"/>
                    </a:cubicBezTo>
                    <a:cubicBezTo>
                      <a:pt x="1854" y="1005"/>
                      <a:pt x="1897" y="1033"/>
                      <a:pt x="1939" y="1054"/>
                    </a:cubicBezTo>
                    <a:cubicBezTo>
                      <a:pt x="1946" y="1061"/>
                      <a:pt x="1961" y="1068"/>
                      <a:pt x="1968" y="1068"/>
                    </a:cubicBezTo>
                    <a:moveTo>
                      <a:pt x="7517" y="2781"/>
                    </a:moveTo>
                    <a:cubicBezTo>
                      <a:pt x="7454" y="2745"/>
                      <a:pt x="7369" y="2731"/>
                      <a:pt x="7248" y="2767"/>
                    </a:cubicBezTo>
                    <a:cubicBezTo>
                      <a:pt x="6689" y="2908"/>
                      <a:pt x="5847" y="2781"/>
                      <a:pt x="4750" y="2384"/>
                    </a:cubicBezTo>
                    <a:cubicBezTo>
                      <a:pt x="3751" y="2016"/>
                      <a:pt x="2732" y="1472"/>
                      <a:pt x="2067" y="1082"/>
                    </a:cubicBezTo>
                    <a:cubicBezTo>
                      <a:pt x="1713" y="877"/>
                      <a:pt x="1451" y="714"/>
                      <a:pt x="1352" y="651"/>
                    </a:cubicBezTo>
                    <a:cubicBezTo>
                      <a:pt x="1090" y="488"/>
                      <a:pt x="885" y="368"/>
                      <a:pt x="729" y="276"/>
                    </a:cubicBezTo>
                    <a:cubicBezTo>
                      <a:pt x="311" y="35"/>
                      <a:pt x="184" y="0"/>
                      <a:pt x="148" y="7"/>
                    </a:cubicBezTo>
                    <a:cubicBezTo>
                      <a:pt x="106" y="14"/>
                      <a:pt x="56" y="71"/>
                      <a:pt x="49" y="127"/>
                    </a:cubicBezTo>
                    <a:cubicBezTo>
                      <a:pt x="0" y="559"/>
                      <a:pt x="1444" y="2377"/>
                      <a:pt x="2583" y="3318"/>
                    </a:cubicBezTo>
                    <a:cubicBezTo>
                      <a:pt x="2987" y="3651"/>
                      <a:pt x="3369" y="3920"/>
                      <a:pt x="3730" y="4125"/>
                    </a:cubicBezTo>
                    <a:cubicBezTo>
                      <a:pt x="6413" y="5675"/>
                      <a:pt x="7991" y="4125"/>
                      <a:pt x="7666" y="3014"/>
                    </a:cubicBezTo>
                    <a:cubicBezTo>
                      <a:pt x="7652" y="2958"/>
                      <a:pt x="7616" y="2837"/>
                      <a:pt x="7517" y="2781"/>
                    </a:cubicBezTo>
                  </a:path>
                </a:pathLst>
              </a:custGeom>
              <a:solidFill>
                <a:srgbClr val="BD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8" name="Freeform 269"/>
              <p:cNvSpPr>
                <a:spLocks noChangeAspect="1" noEditPoints="1"/>
              </p:cNvSpPr>
              <p:nvPr/>
            </p:nvSpPr>
            <p:spPr bwMode="auto">
              <a:xfrm>
                <a:off x="2606" y="2009"/>
                <a:ext cx="889" cy="590"/>
              </a:xfrm>
              <a:custGeom>
                <a:avLst/>
                <a:gdLst>
                  <a:gd name="T0" fmla="*/ 0 w 7409"/>
                  <a:gd name="T1" fmla="*/ 0 h 4917"/>
                  <a:gd name="T2" fmla="*/ 0 w 7409"/>
                  <a:gd name="T3" fmla="*/ 0 h 4917"/>
                  <a:gd name="T4" fmla="*/ 0 w 7409"/>
                  <a:gd name="T5" fmla="*/ 0 h 4917"/>
                  <a:gd name="T6" fmla="*/ 0 w 7409"/>
                  <a:gd name="T7" fmla="*/ 0 h 4917"/>
                  <a:gd name="T8" fmla="*/ 0 w 7409"/>
                  <a:gd name="T9" fmla="*/ 0 h 4917"/>
                  <a:gd name="T10" fmla="*/ 0 w 7409"/>
                  <a:gd name="T11" fmla="*/ 0 h 4917"/>
                  <a:gd name="T12" fmla="*/ 0 w 7409"/>
                  <a:gd name="T13" fmla="*/ 0 h 4917"/>
                  <a:gd name="T14" fmla="*/ 0 w 7409"/>
                  <a:gd name="T15" fmla="*/ 0 h 4917"/>
                  <a:gd name="T16" fmla="*/ 0 w 7409"/>
                  <a:gd name="T17" fmla="*/ 0 h 4917"/>
                  <a:gd name="T18" fmla="*/ 0 w 7409"/>
                  <a:gd name="T19" fmla="*/ 0 h 4917"/>
                  <a:gd name="T20" fmla="*/ 0 w 7409"/>
                  <a:gd name="T21" fmla="*/ 0 h 4917"/>
                  <a:gd name="T22" fmla="*/ 0 w 7409"/>
                  <a:gd name="T23" fmla="*/ 0 h 4917"/>
                  <a:gd name="T24" fmla="*/ 0 w 7409"/>
                  <a:gd name="T25" fmla="*/ 0 h 4917"/>
                  <a:gd name="T26" fmla="*/ 0 w 7409"/>
                  <a:gd name="T27" fmla="*/ 0 h 4917"/>
                  <a:gd name="T28" fmla="*/ 0 w 7409"/>
                  <a:gd name="T29" fmla="*/ 0 h 4917"/>
                  <a:gd name="T30" fmla="*/ 0 w 7409"/>
                  <a:gd name="T31" fmla="*/ 0 h 4917"/>
                  <a:gd name="T32" fmla="*/ 0 w 7409"/>
                  <a:gd name="T33" fmla="*/ 0 h 4917"/>
                  <a:gd name="T34" fmla="*/ 0 w 7409"/>
                  <a:gd name="T35" fmla="*/ 0 h 4917"/>
                  <a:gd name="T36" fmla="*/ 0 w 7409"/>
                  <a:gd name="T37" fmla="*/ 0 h 4917"/>
                  <a:gd name="T38" fmla="*/ 0 w 7409"/>
                  <a:gd name="T39" fmla="*/ 0 h 4917"/>
                  <a:gd name="T40" fmla="*/ 0 w 7409"/>
                  <a:gd name="T41" fmla="*/ 0 h 4917"/>
                  <a:gd name="T42" fmla="*/ 0 w 7409"/>
                  <a:gd name="T43" fmla="*/ 0 h 4917"/>
                  <a:gd name="T44" fmla="*/ 0 w 7409"/>
                  <a:gd name="T45" fmla="*/ 0 h 4917"/>
                  <a:gd name="T46" fmla="*/ 0 w 7409"/>
                  <a:gd name="T47" fmla="*/ 0 h 4917"/>
                  <a:gd name="T48" fmla="*/ 0 w 7409"/>
                  <a:gd name="T49" fmla="*/ 0 h 4917"/>
                  <a:gd name="T50" fmla="*/ 0 w 7409"/>
                  <a:gd name="T51" fmla="*/ 0 h 4917"/>
                  <a:gd name="T52" fmla="*/ 0 w 7409"/>
                  <a:gd name="T53" fmla="*/ 0 h 4917"/>
                  <a:gd name="T54" fmla="*/ 0 w 7409"/>
                  <a:gd name="T55" fmla="*/ 0 h 49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09"/>
                  <a:gd name="T85" fmla="*/ 0 h 4917"/>
                  <a:gd name="T86" fmla="*/ 7409 w 7409"/>
                  <a:gd name="T87" fmla="*/ 4917 h 49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09" h="4917">
                    <a:moveTo>
                      <a:pt x="3333" y="1814"/>
                    </a:moveTo>
                    <a:cubicBezTo>
                      <a:pt x="3673" y="1977"/>
                      <a:pt x="3991" y="2119"/>
                      <a:pt x="4303" y="2239"/>
                    </a:cubicBezTo>
                    <a:cubicBezTo>
                      <a:pt x="5307" y="2629"/>
                      <a:pt x="5888" y="2728"/>
                      <a:pt x="6107" y="2763"/>
                    </a:cubicBezTo>
                    <a:cubicBezTo>
                      <a:pt x="6461" y="2820"/>
                      <a:pt x="6807" y="2728"/>
                      <a:pt x="7168" y="2870"/>
                    </a:cubicBezTo>
                    <a:cubicBezTo>
                      <a:pt x="7175" y="2870"/>
                      <a:pt x="7182" y="2877"/>
                      <a:pt x="7189" y="2877"/>
                    </a:cubicBezTo>
                    <a:cubicBezTo>
                      <a:pt x="7239" y="2905"/>
                      <a:pt x="7296" y="2976"/>
                      <a:pt x="7317" y="3033"/>
                    </a:cubicBezTo>
                    <a:cubicBezTo>
                      <a:pt x="7338" y="3082"/>
                      <a:pt x="7331" y="3160"/>
                      <a:pt x="7331" y="3217"/>
                    </a:cubicBezTo>
                    <a:cubicBezTo>
                      <a:pt x="7359" y="3755"/>
                      <a:pt x="6524" y="4882"/>
                      <a:pt x="4522" y="4237"/>
                    </a:cubicBezTo>
                    <a:cubicBezTo>
                      <a:pt x="4175" y="4131"/>
                      <a:pt x="3828" y="3968"/>
                      <a:pt x="3496" y="3777"/>
                    </a:cubicBezTo>
                    <a:cubicBezTo>
                      <a:pt x="2081" y="2955"/>
                      <a:pt x="850" y="1559"/>
                      <a:pt x="545" y="1035"/>
                    </a:cubicBezTo>
                    <a:cubicBezTo>
                      <a:pt x="199" y="440"/>
                      <a:pt x="241" y="376"/>
                      <a:pt x="262" y="341"/>
                    </a:cubicBezTo>
                    <a:cubicBezTo>
                      <a:pt x="326" y="227"/>
                      <a:pt x="623" y="355"/>
                      <a:pt x="1677" y="950"/>
                    </a:cubicBezTo>
                    <a:cubicBezTo>
                      <a:pt x="1685" y="950"/>
                      <a:pt x="1685" y="957"/>
                      <a:pt x="1685" y="957"/>
                    </a:cubicBezTo>
                    <a:cubicBezTo>
                      <a:pt x="2236" y="1226"/>
                      <a:pt x="2781" y="1531"/>
                      <a:pt x="3333" y="1814"/>
                    </a:cubicBezTo>
                    <a:moveTo>
                      <a:pt x="7267" y="2778"/>
                    </a:moveTo>
                    <a:cubicBezTo>
                      <a:pt x="7267" y="2778"/>
                      <a:pt x="7267" y="2778"/>
                      <a:pt x="7260" y="2778"/>
                    </a:cubicBezTo>
                    <a:cubicBezTo>
                      <a:pt x="7126" y="2721"/>
                      <a:pt x="7013" y="2735"/>
                      <a:pt x="6949" y="2735"/>
                    </a:cubicBezTo>
                    <a:cubicBezTo>
                      <a:pt x="6645" y="2756"/>
                      <a:pt x="5930" y="2813"/>
                      <a:pt x="4487" y="2268"/>
                    </a:cubicBezTo>
                    <a:cubicBezTo>
                      <a:pt x="3956" y="2069"/>
                      <a:pt x="3093" y="1715"/>
                      <a:pt x="1727" y="921"/>
                    </a:cubicBezTo>
                    <a:cubicBezTo>
                      <a:pt x="1720" y="921"/>
                      <a:pt x="1706" y="914"/>
                      <a:pt x="1699" y="907"/>
                    </a:cubicBezTo>
                    <a:cubicBezTo>
                      <a:pt x="1656" y="886"/>
                      <a:pt x="1614" y="858"/>
                      <a:pt x="1571" y="836"/>
                    </a:cubicBezTo>
                    <a:cubicBezTo>
                      <a:pt x="361" y="135"/>
                      <a:pt x="92" y="0"/>
                      <a:pt x="29" y="163"/>
                    </a:cubicBezTo>
                    <a:cubicBezTo>
                      <a:pt x="0" y="241"/>
                      <a:pt x="78" y="383"/>
                      <a:pt x="114" y="475"/>
                    </a:cubicBezTo>
                    <a:cubicBezTo>
                      <a:pt x="333" y="957"/>
                      <a:pt x="1628" y="2785"/>
                      <a:pt x="3510" y="3869"/>
                    </a:cubicBezTo>
                    <a:cubicBezTo>
                      <a:pt x="3821" y="4046"/>
                      <a:pt x="4147" y="4209"/>
                      <a:pt x="4494" y="4336"/>
                    </a:cubicBezTo>
                    <a:cubicBezTo>
                      <a:pt x="6022" y="4917"/>
                      <a:pt x="7338" y="4216"/>
                      <a:pt x="7402" y="3245"/>
                    </a:cubicBezTo>
                    <a:cubicBezTo>
                      <a:pt x="7409" y="3160"/>
                      <a:pt x="7409" y="3040"/>
                      <a:pt x="7381" y="2955"/>
                    </a:cubicBezTo>
                    <a:cubicBezTo>
                      <a:pt x="7359" y="2898"/>
                      <a:pt x="7317" y="2806"/>
                      <a:pt x="7267" y="2778"/>
                    </a:cubicBezTo>
                  </a:path>
                </a:pathLst>
              </a:custGeom>
              <a:solidFill>
                <a:srgbClr val="C2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59" name="Freeform 270"/>
              <p:cNvSpPr>
                <a:spLocks noChangeAspect="1"/>
              </p:cNvSpPr>
              <p:nvPr/>
            </p:nvSpPr>
            <p:spPr bwMode="auto">
              <a:xfrm>
                <a:off x="2630" y="2037"/>
                <a:ext cx="859" cy="558"/>
              </a:xfrm>
              <a:custGeom>
                <a:avLst/>
                <a:gdLst>
                  <a:gd name="T0" fmla="*/ 0 w 7159"/>
                  <a:gd name="T1" fmla="*/ 0 h 4650"/>
                  <a:gd name="T2" fmla="*/ 0 w 7159"/>
                  <a:gd name="T3" fmla="*/ 0 h 4650"/>
                  <a:gd name="T4" fmla="*/ 0 w 7159"/>
                  <a:gd name="T5" fmla="*/ 0 h 4650"/>
                  <a:gd name="T6" fmla="*/ 0 w 7159"/>
                  <a:gd name="T7" fmla="*/ 0 h 4650"/>
                  <a:gd name="T8" fmla="*/ 0 w 7159"/>
                  <a:gd name="T9" fmla="*/ 0 h 4650"/>
                  <a:gd name="T10" fmla="*/ 0 w 7159"/>
                  <a:gd name="T11" fmla="*/ 0 h 4650"/>
                  <a:gd name="T12" fmla="*/ 0 w 7159"/>
                  <a:gd name="T13" fmla="*/ 0 h 4650"/>
                  <a:gd name="T14" fmla="*/ 0 w 7159"/>
                  <a:gd name="T15" fmla="*/ 0 h 4650"/>
                  <a:gd name="T16" fmla="*/ 0 w 7159"/>
                  <a:gd name="T17" fmla="*/ 0 h 4650"/>
                  <a:gd name="T18" fmla="*/ 0 w 7159"/>
                  <a:gd name="T19" fmla="*/ 0 h 4650"/>
                  <a:gd name="T20" fmla="*/ 0 w 7159"/>
                  <a:gd name="T21" fmla="*/ 0 h 4650"/>
                  <a:gd name="T22" fmla="*/ 0 w 7159"/>
                  <a:gd name="T23" fmla="*/ 0 h 4650"/>
                  <a:gd name="T24" fmla="*/ 0 w 7159"/>
                  <a:gd name="T25" fmla="*/ 0 h 4650"/>
                  <a:gd name="T26" fmla="*/ 0 w 7159"/>
                  <a:gd name="T27" fmla="*/ 0 h 4650"/>
                  <a:gd name="T28" fmla="*/ 0 w 7159"/>
                  <a:gd name="T29" fmla="*/ 0 h 4650"/>
                  <a:gd name="T30" fmla="*/ 0 w 7159"/>
                  <a:gd name="T31" fmla="*/ 0 h 4650"/>
                  <a:gd name="T32" fmla="*/ 0 w 7159"/>
                  <a:gd name="T33" fmla="*/ 0 h 4650"/>
                  <a:gd name="T34" fmla="*/ 0 w 7159"/>
                  <a:gd name="T35" fmla="*/ 0 h 4650"/>
                  <a:gd name="T36" fmla="*/ 0 w 7159"/>
                  <a:gd name="T37" fmla="*/ 0 h 4650"/>
                  <a:gd name="T38" fmla="*/ 0 w 7159"/>
                  <a:gd name="T39" fmla="*/ 0 h 4650"/>
                  <a:gd name="T40" fmla="*/ 0 w 7159"/>
                  <a:gd name="T41" fmla="*/ 0 h 4650"/>
                  <a:gd name="T42" fmla="*/ 0 w 7159"/>
                  <a:gd name="T43" fmla="*/ 0 h 4650"/>
                  <a:gd name="T44" fmla="*/ 0 w 7159"/>
                  <a:gd name="T45" fmla="*/ 0 h 4650"/>
                  <a:gd name="T46" fmla="*/ 0 w 7159"/>
                  <a:gd name="T47" fmla="*/ 0 h 46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159"/>
                  <a:gd name="T73" fmla="*/ 0 h 4650"/>
                  <a:gd name="T74" fmla="*/ 7159 w 7159"/>
                  <a:gd name="T75" fmla="*/ 4650 h 46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159" h="4650">
                    <a:moveTo>
                      <a:pt x="6989" y="2647"/>
                    </a:moveTo>
                    <a:cubicBezTo>
                      <a:pt x="6982" y="2647"/>
                      <a:pt x="6975" y="2640"/>
                      <a:pt x="6968" y="2640"/>
                    </a:cubicBezTo>
                    <a:cubicBezTo>
                      <a:pt x="6607" y="2498"/>
                      <a:pt x="6260" y="2590"/>
                      <a:pt x="5907" y="2534"/>
                    </a:cubicBezTo>
                    <a:cubicBezTo>
                      <a:pt x="5688" y="2498"/>
                      <a:pt x="5108" y="2399"/>
                      <a:pt x="4103" y="2010"/>
                    </a:cubicBezTo>
                    <a:cubicBezTo>
                      <a:pt x="3792" y="1890"/>
                      <a:pt x="3474" y="1748"/>
                      <a:pt x="3134" y="1585"/>
                    </a:cubicBezTo>
                    <a:cubicBezTo>
                      <a:pt x="3544" y="1798"/>
                      <a:pt x="3955" y="1996"/>
                      <a:pt x="4372" y="2151"/>
                    </a:cubicBezTo>
                    <a:cubicBezTo>
                      <a:pt x="5468" y="2555"/>
                      <a:pt x="6133" y="2640"/>
                      <a:pt x="6367" y="2654"/>
                    </a:cubicBezTo>
                    <a:cubicBezTo>
                      <a:pt x="6657" y="2682"/>
                      <a:pt x="6826" y="2696"/>
                      <a:pt x="6925" y="2753"/>
                    </a:cubicBezTo>
                    <a:cubicBezTo>
                      <a:pt x="6975" y="2781"/>
                      <a:pt x="7010" y="2817"/>
                      <a:pt x="7039" y="2873"/>
                    </a:cubicBezTo>
                    <a:cubicBezTo>
                      <a:pt x="7067" y="2944"/>
                      <a:pt x="7067" y="3057"/>
                      <a:pt x="7053" y="3128"/>
                    </a:cubicBezTo>
                    <a:cubicBezTo>
                      <a:pt x="6989" y="3588"/>
                      <a:pt x="6091" y="4501"/>
                      <a:pt x="4344" y="3914"/>
                    </a:cubicBezTo>
                    <a:cubicBezTo>
                      <a:pt x="3955" y="3779"/>
                      <a:pt x="3587" y="3609"/>
                      <a:pt x="3247" y="3404"/>
                    </a:cubicBezTo>
                    <a:cubicBezTo>
                      <a:pt x="1585" y="2449"/>
                      <a:pt x="489" y="920"/>
                      <a:pt x="474" y="899"/>
                    </a:cubicBezTo>
                    <a:cubicBezTo>
                      <a:pt x="319" y="630"/>
                      <a:pt x="248" y="354"/>
                      <a:pt x="298" y="290"/>
                    </a:cubicBezTo>
                    <a:cubicBezTo>
                      <a:pt x="312" y="276"/>
                      <a:pt x="559" y="325"/>
                      <a:pt x="680" y="368"/>
                    </a:cubicBezTo>
                    <a:cubicBezTo>
                      <a:pt x="948" y="474"/>
                      <a:pt x="1217" y="594"/>
                      <a:pt x="1486" y="729"/>
                    </a:cubicBezTo>
                    <a:cubicBezTo>
                      <a:pt x="1486" y="729"/>
                      <a:pt x="1486" y="722"/>
                      <a:pt x="1479" y="722"/>
                    </a:cubicBezTo>
                    <a:cubicBezTo>
                      <a:pt x="425" y="127"/>
                      <a:pt x="128" y="0"/>
                      <a:pt x="64" y="113"/>
                    </a:cubicBezTo>
                    <a:cubicBezTo>
                      <a:pt x="43" y="148"/>
                      <a:pt x="0" y="212"/>
                      <a:pt x="347" y="807"/>
                    </a:cubicBezTo>
                    <a:cubicBezTo>
                      <a:pt x="651" y="1330"/>
                      <a:pt x="1882" y="2725"/>
                      <a:pt x="3297" y="3546"/>
                    </a:cubicBezTo>
                    <a:cubicBezTo>
                      <a:pt x="3629" y="3737"/>
                      <a:pt x="3976" y="3900"/>
                      <a:pt x="4322" y="4006"/>
                    </a:cubicBezTo>
                    <a:cubicBezTo>
                      <a:pt x="6324" y="4650"/>
                      <a:pt x="7159" y="3524"/>
                      <a:pt x="7131" y="2987"/>
                    </a:cubicBezTo>
                    <a:cubicBezTo>
                      <a:pt x="7131" y="2930"/>
                      <a:pt x="7138" y="2852"/>
                      <a:pt x="7116" y="2803"/>
                    </a:cubicBezTo>
                    <a:cubicBezTo>
                      <a:pt x="7095" y="2746"/>
                      <a:pt x="7039" y="2675"/>
                      <a:pt x="6989" y="2647"/>
                    </a:cubicBezTo>
                  </a:path>
                </a:pathLst>
              </a:custGeom>
              <a:solidFill>
                <a:srgbClr val="C7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0" name="Freeform 271"/>
              <p:cNvSpPr>
                <a:spLocks noChangeAspect="1" noEditPoints="1"/>
              </p:cNvSpPr>
              <p:nvPr/>
            </p:nvSpPr>
            <p:spPr bwMode="auto">
              <a:xfrm>
                <a:off x="2660" y="2070"/>
                <a:ext cx="817" cy="507"/>
              </a:xfrm>
              <a:custGeom>
                <a:avLst/>
                <a:gdLst>
                  <a:gd name="T0" fmla="*/ 0 w 6817"/>
                  <a:gd name="T1" fmla="*/ 0 h 4225"/>
                  <a:gd name="T2" fmla="*/ 0 w 6817"/>
                  <a:gd name="T3" fmla="*/ 0 h 4225"/>
                  <a:gd name="T4" fmla="*/ 0 w 6817"/>
                  <a:gd name="T5" fmla="*/ 0 h 4225"/>
                  <a:gd name="T6" fmla="*/ 0 w 6817"/>
                  <a:gd name="T7" fmla="*/ 0 h 4225"/>
                  <a:gd name="T8" fmla="*/ 0 w 6817"/>
                  <a:gd name="T9" fmla="*/ 0 h 4225"/>
                  <a:gd name="T10" fmla="*/ 0 w 6817"/>
                  <a:gd name="T11" fmla="*/ 0 h 4225"/>
                  <a:gd name="T12" fmla="*/ 0 w 6817"/>
                  <a:gd name="T13" fmla="*/ 0 h 4225"/>
                  <a:gd name="T14" fmla="*/ 0 w 6817"/>
                  <a:gd name="T15" fmla="*/ 0 h 4225"/>
                  <a:gd name="T16" fmla="*/ 0 w 6817"/>
                  <a:gd name="T17" fmla="*/ 0 h 4225"/>
                  <a:gd name="T18" fmla="*/ 0 w 6817"/>
                  <a:gd name="T19" fmla="*/ 0 h 4225"/>
                  <a:gd name="T20" fmla="*/ 0 w 6817"/>
                  <a:gd name="T21" fmla="*/ 0 h 4225"/>
                  <a:gd name="T22" fmla="*/ 0 w 6817"/>
                  <a:gd name="T23" fmla="*/ 0 h 4225"/>
                  <a:gd name="T24" fmla="*/ 0 w 6817"/>
                  <a:gd name="T25" fmla="*/ 0 h 4225"/>
                  <a:gd name="T26" fmla="*/ 0 w 6817"/>
                  <a:gd name="T27" fmla="*/ 0 h 4225"/>
                  <a:gd name="T28" fmla="*/ 0 w 6817"/>
                  <a:gd name="T29" fmla="*/ 0 h 4225"/>
                  <a:gd name="T30" fmla="*/ 0 w 6817"/>
                  <a:gd name="T31" fmla="*/ 0 h 4225"/>
                  <a:gd name="T32" fmla="*/ 0 w 6817"/>
                  <a:gd name="T33" fmla="*/ 0 h 4225"/>
                  <a:gd name="T34" fmla="*/ 0 w 6817"/>
                  <a:gd name="T35" fmla="*/ 0 h 4225"/>
                  <a:gd name="T36" fmla="*/ 0 w 6817"/>
                  <a:gd name="T37" fmla="*/ 0 h 4225"/>
                  <a:gd name="T38" fmla="*/ 0 w 6817"/>
                  <a:gd name="T39" fmla="*/ 0 h 4225"/>
                  <a:gd name="T40" fmla="*/ 0 w 6817"/>
                  <a:gd name="T41" fmla="*/ 0 h 4225"/>
                  <a:gd name="T42" fmla="*/ 0 w 6817"/>
                  <a:gd name="T43" fmla="*/ 0 h 4225"/>
                  <a:gd name="T44" fmla="*/ 0 w 6817"/>
                  <a:gd name="T45" fmla="*/ 0 h 4225"/>
                  <a:gd name="T46" fmla="*/ 0 w 6817"/>
                  <a:gd name="T47" fmla="*/ 0 h 4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17"/>
                  <a:gd name="T73" fmla="*/ 0 h 4225"/>
                  <a:gd name="T74" fmla="*/ 6817 w 6817"/>
                  <a:gd name="T75" fmla="*/ 4225 h 4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17" h="4225">
                    <a:moveTo>
                      <a:pt x="2871" y="2958"/>
                    </a:moveTo>
                    <a:cubicBezTo>
                      <a:pt x="884" y="1812"/>
                      <a:pt x="191" y="354"/>
                      <a:pt x="191" y="340"/>
                    </a:cubicBezTo>
                    <a:cubicBezTo>
                      <a:pt x="184" y="276"/>
                      <a:pt x="227" y="191"/>
                      <a:pt x="269" y="170"/>
                    </a:cubicBezTo>
                    <a:cubicBezTo>
                      <a:pt x="269" y="170"/>
                      <a:pt x="771" y="332"/>
                      <a:pt x="785" y="340"/>
                    </a:cubicBezTo>
                    <a:cubicBezTo>
                      <a:pt x="1917" y="778"/>
                      <a:pt x="3006" y="1500"/>
                      <a:pt x="4137" y="1918"/>
                    </a:cubicBezTo>
                    <a:cubicBezTo>
                      <a:pt x="4519" y="2059"/>
                      <a:pt x="5099" y="2257"/>
                      <a:pt x="5735" y="2378"/>
                    </a:cubicBezTo>
                    <a:cubicBezTo>
                      <a:pt x="6336" y="2491"/>
                      <a:pt x="6520" y="2526"/>
                      <a:pt x="6605" y="2569"/>
                    </a:cubicBezTo>
                    <a:cubicBezTo>
                      <a:pt x="6640" y="2590"/>
                      <a:pt x="6654" y="2611"/>
                      <a:pt x="6676" y="2647"/>
                    </a:cubicBezTo>
                    <a:cubicBezTo>
                      <a:pt x="6711" y="2710"/>
                      <a:pt x="6718" y="2831"/>
                      <a:pt x="6711" y="2901"/>
                    </a:cubicBezTo>
                    <a:cubicBezTo>
                      <a:pt x="6612" y="3545"/>
                      <a:pt x="5254" y="3998"/>
                      <a:pt x="4116" y="3552"/>
                    </a:cubicBezTo>
                    <a:cubicBezTo>
                      <a:pt x="3656" y="3368"/>
                      <a:pt x="3239" y="3170"/>
                      <a:pt x="2871" y="2958"/>
                    </a:cubicBezTo>
                    <a:moveTo>
                      <a:pt x="6676" y="2477"/>
                    </a:moveTo>
                    <a:cubicBezTo>
                      <a:pt x="6577" y="2420"/>
                      <a:pt x="6407" y="2406"/>
                      <a:pt x="6117" y="2378"/>
                    </a:cubicBezTo>
                    <a:cubicBezTo>
                      <a:pt x="5884" y="2364"/>
                      <a:pt x="5219" y="2279"/>
                      <a:pt x="4123" y="1875"/>
                    </a:cubicBezTo>
                    <a:cubicBezTo>
                      <a:pt x="3706" y="1720"/>
                      <a:pt x="3296" y="1521"/>
                      <a:pt x="2886" y="1309"/>
                    </a:cubicBezTo>
                    <a:cubicBezTo>
                      <a:pt x="2334" y="1026"/>
                      <a:pt x="1789" y="722"/>
                      <a:pt x="1238" y="453"/>
                    </a:cubicBezTo>
                    <a:cubicBezTo>
                      <a:pt x="969" y="318"/>
                      <a:pt x="701" y="198"/>
                      <a:pt x="432" y="92"/>
                    </a:cubicBezTo>
                    <a:cubicBezTo>
                      <a:pt x="312" y="49"/>
                      <a:pt x="64" y="0"/>
                      <a:pt x="50" y="14"/>
                    </a:cubicBezTo>
                    <a:cubicBezTo>
                      <a:pt x="0" y="78"/>
                      <a:pt x="71" y="354"/>
                      <a:pt x="227" y="623"/>
                    </a:cubicBezTo>
                    <a:cubicBezTo>
                      <a:pt x="241" y="644"/>
                      <a:pt x="1337" y="2172"/>
                      <a:pt x="2999" y="3128"/>
                    </a:cubicBezTo>
                    <a:cubicBezTo>
                      <a:pt x="3338" y="3333"/>
                      <a:pt x="3706" y="3503"/>
                      <a:pt x="4095" y="3637"/>
                    </a:cubicBezTo>
                    <a:cubicBezTo>
                      <a:pt x="5841" y="4225"/>
                      <a:pt x="6739" y="3312"/>
                      <a:pt x="6803" y="2852"/>
                    </a:cubicBezTo>
                    <a:cubicBezTo>
                      <a:pt x="6817" y="2781"/>
                      <a:pt x="6817" y="2668"/>
                      <a:pt x="6789" y="2597"/>
                    </a:cubicBezTo>
                    <a:cubicBezTo>
                      <a:pt x="6761" y="2540"/>
                      <a:pt x="6725" y="2505"/>
                      <a:pt x="6676" y="2477"/>
                    </a:cubicBezTo>
                  </a:path>
                </a:pathLst>
              </a:custGeom>
              <a:solidFill>
                <a:srgbClr val="CC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1" name="Freeform 272"/>
              <p:cNvSpPr>
                <a:spLocks noChangeAspect="1" noEditPoints="1"/>
              </p:cNvSpPr>
              <p:nvPr/>
            </p:nvSpPr>
            <p:spPr bwMode="auto">
              <a:xfrm>
                <a:off x="2682" y="2090"/>
                <a:ext cx="783" cy="460"/>
              </a:xfrm>
              <a:custGeom>
                <a:avLst/>
                <a:gdLst>
                  <a:gd name="T0" fmla="*/ 0 w 6533"/>
                  <a:gd name="T1" fmla="*/ 0 h 3834"/>
                  <a:gd name="T2" fmla="*/ 0 w 6533"/>
                  <a:gd name="T3" fmla="*/ 0 h 3834"/>
                  <a:gd name="T4" fmla="*/ 0 w 6533"/>
                  <a:gd name="T5" fmla="*/ 0 h 3834"/>
                  <a:gd name="T6" fmla="*/ 0 w 6533"/>
                  <a:gd name="T7" fmla="*/ 0 h 3834"/>
                  <a:gd name="T8" fmla="*/ 0 w 6533"/>
                  <a:gd name="T9" fmla="*/ 0 h 3834"/>
                  <a:gd name="T10" fmla="*/ 0 w 6533"/>
                  <a:gd name="T11" fmla="*/ 0 h 3834"/>
                  <a:gd name="T12" fmla="*/ 0 w 6533"/>
                  <a:gd name="T13" fmla="*/ 0 h 3834"/>
                  <a:gd name="T14" fmla="*/ 0 w 6533"/>
                  <a:gd name="T15" fmla="*/ 0 h 3834"/>
                  <a:gd name="T16" fmla="*/ 0 w 6533"/>
                  <a:gd name="T17" fmla="*/ 0 h 3834"/>
                  <a:gd name="T18" fmla="*/ 0 w 6533"/>
                  <a:gd name="T19" fmla="*/ 0 h 3834"/>
                  <a:gd name="T20" fmla="*/ 0 w 6533"/>
                  <a:gd name="T21" fmla="*/ 0 h 3834"/>
                  <a:gd name="T22" fmla="*/ 0 w 6533"/>
                  <a:gd name="T23" fmla="*/ 0 h 3834"/>
                  <a:gd name="T24" fmla="*/ 0 w 6533"/>
                  <a:gd name="T25" fmla="*/ 0 h 3834"/>
                  <a:gd name="T26" fmla="*/ 0 w 6533"/>
                  <a:gd name="T27" fmla="*/ 0 h 3834"/>
                  <a:gd name="T28" fmla="*/ 0 w 6533"/>
                  <a:gd name="T29" fmla="*/ 0 h 3834"/>
                  <a:gd name="T30" fmla="*/ 0 w 6533"/>
                  <a:gd name="T31" fmla="*/ 0 h 3834"/>
                  <a:gd name="T32" fmla="*/ 0 w 6533"/>
                  <a:gd name="T33" fmla="*/ 0 h 3834"/>
                  <a:gd name="T34" fmla="*/ 0 w 6533"/>
                  <a:gd name="T35" fmla="*/ 0 h 3834"/>
                  <a:gd name="T36" fmla="*/ 0 w 6533"/>
                  <a:gd name="T37" fmla="*/ 0 h 3834"/>
                  <a:gd name="T38" fmla="*/ 0 w 6533"/>
                  <a:gd name="T39" fmla="*/ 0 h 3834"/>
                  <a:gd name="T40" fmla="*/ 0 w 6533"/>
                  <a:gd name="T41" fmla="*/ 0 h 38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33"/>
                  <a:gd name="T64" fmla="*/ 0 h 3834"/>
                  <a:gd name="T65" fmla="*/ 6533 w 6533"/>
                  <a:gd name="T66" fmla="*/ 3834 h 38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33" h="3834">
                    <a:moveTo>
                      <a:pt x="2581" y="2643"/>
                    </a:moveTo>
                    <a:cubicBezTo>
                      <a:pt x="629" y="1517"/>
                      <a:pt x="141" y="284"/>
                      <a:pt x="141" y="270"/>
                    </a:cubicBezTo>
                    <a:cubicBezTo>
                      <a:pt x="148" y="199"/>
                      <a:pt x="226" y="128"/>
                      <a:pt x="283" y="149"/>
                    </a:cubicBezTo>
                    <a:cubicBezTo>
                      <a:pt x="1435" y="567"/>
                      <a:pt x="2559" y="1248"/>
                      <a:pt x="3705" y="1701"/>
                    </a:cubicBezTo>
                    <a:cubicBezTo>
                      <a:pt x="4709" y="2091"/>
                      <a:pt x="5451" y="2261"/>
                      <a:pt x="5805" y="2325"/>
                    </a:cubicBezTo>
                    <a:cubicBezTo>
                      <a:pt x="6095" y="2381"/>
                      <a:pt x="6236" y="2438"/>
                      <a:pt x="6300" y="2480"/>
                    </a:cubicBezTo>
                    <a:cubicBezTo>
                      <a:pt x="6335" y="2502"/>
                      <a:pt x="6349" y="2516"/>
                      <a:pt x="6349" y="2516"/>
                    </a:cubicBezTo>
                    <a:cubicBezTo>
                      <a:pt x="6399" y="2573"/>
                      <a:pt x="6427" y="2700"/>
                      <a:pt x="6413" y="2771"/>
                    </a:cubicBezTo>
                    <a:cubicBezTo>
                      <a:pt x="6321" y="3359"/>
                      <a:pt x="4872" y="3671"/>
                      <a:pt x="3952" y="3309"/>
                    </a:cubicBezTo>
                    <a:cubicBezTo>
                      <a:pt x="3429" y="3097"/>
                      <a:pt x="2970" y="2877"/>
                      <a:pt x="2581" y="2643"/>
                    </a:cubicBezTo>
                    <a:moveTo>
                      <a:pt x="6420" y="2403"/>
                    </a:moveTo>
                    <a:cubicBezTo>
                      <a:pt x="6335" y="2360"/>
                      <a:pt x="6151" y="2325"/>
                      <a:pt x="5550" y="2211"/>
                    </a:cubicBezTo>
                    <a:cubicBezTo>
                      <a:pt x="4914" y="2091"/>
                      <a:pt x="4334" y="1892"/>
                      <a:pt x="3952" y="1751"/>
                    </a:cubicBezTo>
                    <a:cubicBezTo>
                      <a:pt x="2821" y="1333"/>
                      <a:pt x="1732" y="610"/>
                      <a:pt x="601" y="171"/>
                    </a:cubicBezTo>
                    <a:cubicBezTo>
                      <a:pt x="587" y="163"/>
                      <a:pt x="85" y="0"/>
                      <a:pt x="85" y="0"/>
                    </a:cubicBezTo>
                    <a:cubicBezTo>
                      <a:pt x="42" y="22"/>
                      <a:pt x="0" y="107"/>
                      <a:pt x="7" y="171"/>
                    </a:cubicBezTo>
                    <a:cubicBezTo>
                      <a:pt x="7" y="185"/>
                      <a:pt x="700" y="1644"/>
                      <a:pt x="2687" y="2792"/>
                    </a:cubicBezTo>
                    <a:cubicBezTo>
                      <a:pt x="3054" y="3005"/>
                      <a:pt x="3472" y="3203"/>
                      <a:pt x="3931" y="3387"/>
                    </a:cubicBezTo>
                    <a:cubicBezTo>
                      <a:pt x="5070" y="3834"/>
                      <a:pt x="6427" y="3380"/>
                      <a:pt x="6526" y="2736"/>
                    </a:cubicBezTo>
                    <a:cubicBezTo>
                      <a:pt x="6533" y="2665"/>
                      <a:pt x="6526" y="2544"/>
                      <a:pt x="6491" y="2480"/>
                    </a:cubicBezTo>
                    <a:cubicBezTo>
                      <a:pt x="6470" y="2445"/>
                      <a:pt x="6455" y="2424"/>
                      <a:pt x="6420" y="2403"/>
                    </a:cubicBezTo>
                  </a:path>
                </a:pathLst>
              </a:custGeom>
              <a:solidFill>
                <a:srgbClr val="D1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2" name="Freeform 273"/>
              <p:cNvSpPr>
                <a:spLocks noChangeAspect="1" noEditPoints="1"/>
              </p:cNvSpPr>
              <p:nvPr/>
            </p:nvSpPr>
            <p:spPr bwMode="auto">
              <a:xfrm>
                <a:off x="2699" y="2105"/>
                <a:ext cx="754" cy="434"/>
              </a:xfrm>
              <a:custGeom>
                <a:avLst/>
                <a:gdLst>
                  <a:gd name="T0" fmla="*/ 0 w 6292"/>
                  <a:gd name="T1" fmla="*/ 0 h 3617"/>
                  <a:gd name="T2" fmla="*/ 0 w 6292"/>
                  <a:gd name="T3" fmla="*/ 0 h 3617"/>
                  <a:gd name="T4" fmla="*/ 0 w 6292"/>
                  <a:gd name="T5" fmla="*/ 0 h 3617"/>
                  <a:gd name="T6" fmla="*/ 0 w 6292"/>
                  <a:gd name="T7" fmla="*/ 0 h 3617"/>
                  <a:gd name="T8" fmla="*/ 0 w 6292"/>
                  <a:gd name="T9" fmla="*/ 0 h 3617"/>
                  <a:gd name="T10" fmla="*/ 0 w 6292"/>
                  <a:gd name="T11" fmla="*/ 0 h 3617"/>
                  <a:gd name="T12" fmla="*/ 0 w 6292"/>
                  <a:gd name="T13" fmla="*/ 0 h 3617"/>
                  <a:gd name="T14" fmla="*/ 0 w 6292"/>
                  <a:gd name="T15" fmla="*/ 0 h 3617"/>
                  <a:gd name="T16" fmla="*/ 0 w 6292"/>
                  <a:gd name="T17" fmla="*/ 0 h 3617"/>
                  <a:gd name="T18" fmla="*/ 0 w 6292"/>
                  <a:gd name="T19" fmla="*/ 0 h 3617"/>
                  <a:gd name="T20" fmla="*/ 0 w 6292"/>
                  <a:gd name="T21" fmla="*/ 0 h 3617"/>
                  <a:gd name="T22" fmla="*/ 0 w 6292"/>
                  <a:gd name="T23" fmla="*/ 0 h 3617"/>
                  <a:gd name="T24" fmla="*/ 0 w 6292"/>
                  <a:gd name="T25" fmla="*/ 0 h 3617"/>
                  <a:gd name="T26" fmla="*/ 0 w 6292"/>
                  <a:gd name="T27" fmla="*/ 0 h 3617"/>
                  <a:gd name="T28" fmla="*/ 0 w 6292"/>
                  <a:gd name="T29" fmla="*/ 0 h 3617"/>
                  <a:gd name="T30" fmla="*/ 0 w 6292"/>
                  <a:gd name="T31" fmla="*/ 0 h 3617"/>
                  <a:gd name="T32" fmla="*/ 0 w 6292"/>
                  <a:gd name="T33" fmla="*/ 0 h 3617"/>
                  <a:gd name="T34" fmla="*/ 0 w 6292"/>
                  <a:gd name="T35" fmla="*/ 0 h 3617"/>
                  <a:gd name="T36" fmla="*/ 0 w 6292"/>
                  <a:gd name="T37" fmla="*/ 0 h 3617"/>
                  <a:gd name="T38" fmla="*/ 0 w 6292"/>
                  <a:gd name="T39" fmla="*/ 0 h 36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292"/>
                  <a:gd name="T61" fmla="*/ 0 h 3617"/>
                  <a:gd name="T62" fmla="*/ 6292 w 6292"/>
                  <a:gd name="T63" fmla="*/ 3617 h 36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292" h="3617">
                    <a:moveTo>
                      <a:pt x="2470" y="2475"/>
                    </a:moveTo>
                    <a:cubicBezTo>
                      <a:pt x="942" y="1589"/>
                      <a:pt x="92" y="419"/>
                      <a:pt x="135" y="234"/>
                    </a:cubicBezTo>
                    <a:cubicBezTo>
                      <a:pt x="149" y="149"/>
                      <a:pt x="276" y="135"/>
                      <a:pt x="347" y="164"/>
                    </a:cubicBezTo>
                    <a:cubicBezTo>
                      <a:pt x="1437" y="561"/>
                      <a:pt x="2492" y="1192"/>
                      <a:pt x="3582" y="1617"/>
                    </a:cubicBezTo>
                    <a:cubicBezTo>
                      <a:pt x="4303" y="1901"/>
                      <a:pt x="4926" y="2092"/>
                      <a:pt x="5478" y="2213"/>
                    </a:cubicBezTo>
                    <a:cubicBezTo>
                      <a:pt x="5726" y="2270"/>
                      <a:pt x="6094" y="2433"/>
                      <a:pt x="6101" y="2440"/>
                    </a:cubicBezTo>
                    <a:cubicBezTo>
                      <a:pt x="6101" y="2440"/>
                      <a:pt x="6101" y="2440"/>
                      <a:pt x="6101" y="2440"/>
                    </a:cubicBezTo>
                    <a:cubicBezTo>
                      <a:pt x="6144" y="2490"/>
                      <a:pt x="6165" y="2603"/>
                      <a:pt x="6158" y="2667"/>
                    </a:cubicBezTo>
                    <a:cubicBezTo>
                      <a:pt x="6101" y="3000"/>
                      <a:pt x="5089" y="3617"/>
                      <a:pt x="3440" y="2951"/>
                    </a:cubicBezTo>
                    <a:cubicBezTo>
                      <a:pt x="3093" y="2809"/>
                      <a:pt x="2768" y="2646"/>
                      <a:pt x="2470" y="2475"/>
                    </a:cubicBezTo>
                    <a:moveTo>
                      <a:pt x="6165" y="2355"/>
                    </a:moveTo>
                    <a:cubicBezTo>
                      <a:pt x="6101" y="2312"/>
                      <a:pt x="5960" y="2256"/>
                      <a:pt x="5669" y="2199"/>
                    </a:cubicBezTo>
                    <a:cubicBezTo>
                      <a:pt x="5315" y="2135"/>
                      <a:pt x="4572" y="1965"/>
                      <a:pt x="3567" y="1575"/>
                    </a:cubicBezTo>
                    <a:cubicBezTo>
                      <a:pt x="2421" y="1121"/>
                      <a:pt x="1296" y="440"/>
                      <a:pt x="142" y="22"/>
                    </a:cubicBezTo>
                    <a:cubicBezTo>
                      <a:pt x="85" y="0"/>
                      <a:pt x="8" y="71"/>
                      <a:pt x="0" y="142"/>
                    </a:cubicBezTo>
                    <a:cubicBezTo>
                      <a:pt x="0" y="156"/>
                      <a:pt x="489" y="1390"/>
                      <a:pt x="2442" y="2518"/>
                    </a:cubicBezTo>
                    <a:cubicBezTo>
                      <a:pt x="2831" y="2752"/>
                      <a:pt x="3291" y="2972"/>
                      <a:pt x="3815" y="3185"/>
                    </a:cubicBezTo>
                    <a:cubicBezTo>
                      <a:pt x="4735" y="3546"/>
                      <a:pt x="6186" y="3234"/>
                      <a:pt x="6278" y="2646"/>
                    </a:cubicBezTo>
                    <a:cubicBezTo>
                      <a:pt x="6292" y="2575"/>
                      <a:pt x="6264" y="2447"/>
                      <a:pt x="6214" y="2390"/>
                    </a:cubicBezTo>
                    <a:cubicBezTo>
                      <a:pt x="6214" y="2390"/>
                      <a:pt x="6200" y="2376"/>
                      <a:pt x="6165" y="2355"/>
                    </a:cubicBezTo>
                  </a:path>
                </a:pathLst>
              </a:custGeom>
              <a:solidFill>
                <a:srgbClr val="D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3" name="Freeform 274"/>
              <p:cNvSpPr>
                <a:spLocks noChangeAspect="1" noEditPoints="1"/>
              </p:cNvSpPr>
              <p:nvPr/>
            </p:nvSpPr>
            <p:spPr bwMode="auto">
              <a:xfrm>
                <a:off x="2710" y="2122"/>
                <a:ext cx="728" cy="417"/>
              </a:xfrm>
              <a:custGeom>
                <a:avLst/>
                <a:gdLst>
                  <a:gd name="T0" fmla="*/ 0 w 6067"/>
                  <a:gd name="T1" fmla="*/ 0 h 3475"/>
                  <a:gd name="T2" fmla="*/ 0 w 6067"/>
                  <a:gd name="T3" fmla="*/ 0 h 3475"/>
                  <a:gd name="T4" fmla="*/ 0 w 6067"/>
                  <a:gd name="T5" fmla="*/ 0 h 3475"/>
                  <a:gd name="T6" fmla="*/ 0 w 6067"/>
                  <a:gd name="T7" fmla="*/ 0 h 3475"/>
                  <a:gd name="T8" fmla="*/ 0 w 6067"/>
                  <a:gd name="T9" fmla="*/ 0 h 3475"/>
                  <a:gd name="T10" fmla="*/ 0 w 6067"/>
                  <a:gd name="T11" fmla="*/ 0 h 3475"/>
                  <a:gd name="T12" fmla="*/ 0 w 6067"/>
                  <a:gd name="T13" fmla="*/ 0 h 3475"/>
                  <a:gd name="T14" fmla="*/ 0 w 6067"/>
                  <a:gd name="T15" fmla="*/ 0 h 3475"/>
                  <a:gd name="T16" fmla="*/ 0 w 6067"/>
                  <a:gd name="T17" fmla="*/ 0 h 3475"/>
                  <a:gd name="T18" fmla="*/ 0 w 6067"/>
                  <a:gd name="T19" fmla="*/ 0 h 3475"/>
                  <a:gd name="T20" fmla="*/ 0 w 6067"/>
                  <a:gd name="T21" fmla="*/ 0 h 3475"/>
                  <a:gd name="T22" fmla="*/ 0 w 6067"/>
                  <a:gd name="T23" fmla="*/ 0 h 3475"/>
                  <a:gd name="T24" fmla="*/ 0 w 6067"/>
                  <a:gd name="T25" fmla="*/ 0 h 3475"/>
                  <a:gd name="T26" fmla="*/ 0 w 6067"/>
                  <a:gd name="T27" fmla="*/ 0 h 3475"/>
                  <a:gd name="T28" fmla="*/ 0 w 6067"/>
                  <a:gd name="T29" fmla="*/ 0 h 3475"/>
                  <a:gd name="T30" fmla="*/ 0 w 6067"/>
                  <a:gd name="T31" fmla="*/ 0 h 3475"/>
                  <a:gd name="T32" fmla="*/ 0 w 6067"/>
                  <a:gd name="T33" fmla="*/ 0 h 3475"/>
                  <a:gd name="T34" fmla="*/ 0 w 6067"/>
                  <a:gd name="T35" fmla="*/ 0 h 3475"/>
                  <a:gd name="T36" fmla="*/ 0 w 6067"/>
                  <a:gd name="T37" fmla="*/ 0 h 34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67"/>
                  <a:gd name="T58" fmla="*/ 0 h 3475"/>
                  <a:gd name="T59" fmla="*/ 6067 w 6067"/>
                  <a:gd name="T60" fmla="*/ 3475 h 34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67" h="3475">
                    <a:moveTo>
                      <a:pt x="2362" y="2279"/>
                    </a:moveTo>
                    <a:cubicBezTo>
                      <a:pt x="1407" y="1727"/>
                      <a:pt x="545" y="949"/>
                      <a:pt x="177" y="191"/>
                    </a:cubicBezTo>
                    <a:cubicBezTo>
                      <a:pt x="460" y="163"/>
                      <a:pt x="460" y="163"/>
                      <a:pt x="721" y="262"/>
                    </a:cubicBezTo>
                    <a:cubicBezTo>
                      <a:pt x="1655" y="609"/>
                      <a:pt x="2567" y="1147"/>
                      <a:pt x="3493" y="1522"/>
                    </a:cubicBezTo>
                    <a:cubicBezTo>
                      <a:pt x="4264" y="1826"/>
                      <a:pt x="5034" y="1996"/>
                      <a:pt x="5805" y="2314"/>
                    </a:cubicBezTo>
                    <a:cubicBezTo>
                      <a:pt x="5805" y="2314"/>
                      <a:pt x="5805" y="2314"/>
                      <a:pt x="5812" y="2314"/>
                    </a:cubicBezTo>
                    <a:cubicBezTo>
                      <a:pt x="5862" y="2350"/>
                      <a:pt x="5911" y="2477"/>
                      <a:pt x="5904" y="2548"/>
                    </a:cubicBezTo>
                    <a:cubicBezTo>
                      <a:pt x="5904" y="2562"/>
                      <a:pt x="5720" y="2774"/>
                      <a:pt x="5692" y="2796"/>
                    </a:cubicBezTo>
                    <a:cubicBezTo>
                      <a:pt x="4964" y="3327"/>
                      <a:pt x="3585" y="2987"/>
                      <a:pt x="2362" y="2279"/>
                    </a:cubicBezTo>
                    <a:moveTo>
                      <a:pt x="6003" y="2300"/>
                    </a:moveTo>
                    <a:cubicBezTo>
                      <a:pt x="5996" y="2293"/>
                      <a:pt x="5628" y="2130"/>
                      <a:pt x="5381" y="2074"/>
                    </a:cubicBezTo>
                    <a:cubicBezTo>
                      <a:pt x="4829" y="1953"/>
                      <a:pt x="4207" y="1762"/>
                      <a:pt x="3486" y="1479"/>
                    </a:cubicBezTo>
                    <a:cubicBezTo>
                      <a:pt x="2397" y="1055"/>
                      <a:pt x="1344" y="425"/>
                      <a:pt x="255" y="28"/>
                    </a:cubicBezTo>
                    <a:cubicBezTo>
                      <a:pt x="184" y="0"/>
                      <a:pt x="57" y="14"/>
                      <a:pt x="43" y="99"/>
                    </a:cubicBezTo>
                    <a:cubicBezTo>
                      <a:pt x="0" y="283"/>
                      <a:pt x="849" y="1451"/>
                      <a:pt x="2376" y="2336"/>
                    </a:cubicBezTo>
                    <a:cubicBezTo>
                      <a:pt x="2673" y="2506"/>
                      <a:pt x="2998" y="2668"/>
                      <a:pt x="3345" y="2810"/>
                    </a:cubicBezTo>
                    <a:cubicBezTo>
                      <a:pt x="4992" y="3475"/>
                      <a:pt x="6003" y="2859"/>
                      <a:pt x="6060" y="2527"/>
                    </a:cubicBezTo>
                    <a:cubicBezTo>
                      <a:pt x="6067" y="2463"/>
                      <a:pt x="6046" y="2350"/>
                      <a:pt x="6003" y="2300"/>
                    </a:cubicBezTo>
                    <a:cubicBezTo>
                      <a:pt x="6003" y="2300"/>
                      <a:pt x="6003" y="2300"/>
                      <a:pt x="6003" y="2300"/>
                    </a:cubicBezTo>
                  </a:path>
                </a:pathLst>
              </a:custGeom>
              <a:solidFill>
                <a:srgbClr val="D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4" name="Freeform 275"/>
              <p:cNvSpPr>
                <a:spLocks noChangeAspect="1" noEditPoints="1"/>
              </p:cNvSpPr>
              <p:nvPr/>
            </p:nvSpPr>
            <p:spPr bwMode="auto">
              <a:xfrm>
                <a:off x="2731" y="2141"/>
                <a:ext cx="689" cy="380"/>
              </a:xfrm>
              <a:custGeom>
                <a:avLst/>
                <a:gdLst>
                  <a:gd name="T0" fmla="*/ 0 w 5742"/>
                  <a:gd name="T1" fmla="*/ 0 h 3167"/>
                  <a:gd name="T2" fmla="*/ 0 w 5742"/>
                  <a:gd name="T3" fmla="*/ 0 h 3167"/>
                  <a:gd name="T4" fmla="*/ 0 w 5742"/>
                  <a:gd name="T5" fmla="*/ 0 h 3167"/>
                  <a:gd name="T6" fmla="*/ 0 w 5742"/>
                  <a:gd name="T7" fmla="*/ 0 h 3167"/>
                  <a:gd name="T8" fmla="*/ 0 w 5742"/>
                  <a:gd name="T9" fmla="*/ 0 h 3167"/>
                  <a:gd name="T10" fmla="*/ 0 w 5742"/>
                  <a:gd name="T11" fmla="*/ 0 h 3167"/>
                  <a:gd name="T12" fmla="*/ 0 w 5742"/>
                  <a:gd name="T13" fmla="*/ 0 h 3167"/>
                  <a:gd name="T14" fmla="*/ 0 w 5742"/>
                  <a:gd name="T15" fmla="*/ 0 h 3167"/>
                  <a:gd name="T16" fmla="*/ 0 w 5742"/>
                  <a:gd name="T17" fmla="*/ 0 h 3167"/>
                  <a:gd name="T18" fmla="*/ 0 w 5742"/>
                  <a:gd name="T19" fmla="*/ 0 h 3167"/>
                  <a:gd name="T20" fmla="*/ 0 w 5742"/>
                  <a:gd name="T21" fmla="*/ 0 h 3167"/>
                  <a:gd name="T22" fmla="*/ 0 w 5742"/>
                  <a:gd name="T23" fmla="*/ 0 h 3167"/>
                  <a:gd name="T24" fmla="*/ 0 w 5742"/>
                  <a:gd name="T25" fmla="*/ 0 h 3167"/>
                  <a:gd name="T26" fmla="*/ 0 w 5742"/>
                  <a:gd name="T27" fmla="*/ 0 h 3167"/>
                  <a:gd name="T28" fmla="*/ 0 w 5742"/>
                  <a:gd name="T29" fmla="*/ 0 h 3167"/>
                  <a:gd name="T30" fmla="*/ 0 w 5742"/>
                  <a:gd name="T31" fmla="*/ 0 h 3167"/>
                  <a:gd name="T32" fmla="*/ 0 w 5742"/>
                  <a:gd name="T33" fmla="*/ 0 h 3167"/>
                  <a:gd name="T34" fmla="*/ 0 w 5742"/>
                  <a:gd name="T35" fmla="*/ 0 h 31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42"/>
                  <a:gd name="T55" fmla="*/ 0 h 3167"/>
                  <a:gd name="T56" fmla="*/ 5742 w 5742"/>
                  <a:gd name="T57" fmla="*/ 3167 h 31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42" h="3167">
                    <a:moveTo>
                      <a:pt x="2089" y="2027"/>
                    </a:moveTo>
                    <a:cubicBezTo>
                      <a:pt x="1267" y="1552"/>
                      <a:pt x="524" y="900"/>
                      <a:pt x="142" y="121"/>
                    </a:cubicBezTo>
                    <a:cubicBezTo>
                      <a:pt x="496" y="135"/>
                      <a:pt x="496" y="135"/>
                      <a:pt x="531" y="149"/>
                    </a:cubicBezTo>
                    <a:cubicBezTo>
                      <a:pt x="1558" y="581"/>
                      <a:pt x="2570" y="1113"/>
                      <a:pt x="3597" y="1502"/>
                    </a:cubicBezTo>
                    <a:cubicBezTo>
                      <a:pt x="4213" y="1736"/>
                      <a:pt x="4836" y="1885"/>
                      <a:pt x="5444" y="2161"/>
                    </a:cubicBezTo>
                    <a:cubicBezTo>
                      <a:pt x="5452" y="2161"/>
                      <a:pt x="5452" y="2161"/>
                      <a:pt x="5452" y="2168"/>
                    </a:cubicBezTo>
                    <a:cubicBezTo>
                      <a:pt x="5508" y="2197"/>
                      <a:pt x="5572" y="2317"/>
                      <a:pt x="5572" y="2388"/>
                    </a:cubicBezTo>
                    <a:cubicBezTo>
                      <a:pt x="5565" y="2501"/>
                      <a:pt x="5430" y="2537"/>
                      <a:pt x="5374" y="2593"/>
                    </a:cubicBezTo>
                    <a:cubicBezTo>
                      <a:pt x="4913" y="3075"/>
                      <a:pt x="3405" y="2792"/>
                      <a:pt x="2089" y="2027"/>
                    </a:cubicBezTo>
                    <a:moveTo>
                      <a:pt x="5643" y="2154"/>
                    </a:moveTo>
                    <a:cubicBezTo>
                      <a:pt x="5636" y="2154"/>
                      <a:pt x="5636" y="2154"/>
                      <a:pt x="5636" y="2154"/>
                    </a:cubicBezTo>
                    <a:cubicBezTo>
                      <a:pt x="4864" y="1835"/>
                      <a:pt x="4092" y="1665"/>
                      <a:pt x="3321" y="1361"/>
                    </a:cubicBezTo>
                    <a:cubicBezTo>
                      <a:pt x="2393" y="985"/>
                      <a:pt x="1480" y="447"/>
                      <a:pt x="545" y="100"/>
                    </a:cubicBezTo>
                    <a:cubicBezTo>
                      <a:pt x="283" y="0"/>
                      <a:pt x="283" y="0"/>
                      <a:pt x="0" y="29"/>
                    </a:cubicBezTo>
                    <a:cubicBezTo>
                      <a:pt x="368" y="787"/>
                      <a:pt x="1232" y="1566"/>
                      <a:pt x="2188" y="2119"/>
                    </a:cubicBezTo>
                    <a:cubicBezTo>
                      <a:pt x="3413" y="2827"/>
                      <a:pt x="4793" y="3167"/>
                      <a:pt x="5522" y="2636"/>
                    </a:cubicBezTo>
                    <a:cubicBezTo>
                      <a:pt x="5551" y="2615"/>
                      <a:pt x="5735" y="2402"/>
                      <a:pt x="5735" y="2388"/>
                    </a:cubicBezTo>
                    <a:cubicBezTo>
                      <a:pt x="5742" y="2317"/>
                      <a:pt x="5692" y="2190"/>
                      <a:pt x="5643" y="2154"/>
                    </a:cubicBezTo>
                  </a:path>
                </a:pathLst>
              </a:custGeom>
              <a:solidFill>
                <a:srgbClr val="E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5" name="Freeform 276"/>
              <p:cNvSpPr>
                <a:spLocks noChangeAspect="1" noEditPoints="1"/>
              </p:cNvSpPr>
              <p:nvPr/>
            </p:nvSpPr>
            <p:spPr bwMode="auto">
              <a:xfrm>
                <a:off x="2748" y="2156"/>
                <a:ext cx="651" cy="354"/>
              </a:xfrm>
              <a:custGeom>
                <a:avLst/>
                <a:gdLst>
                  <a:gd name="T0" fmla="*/ 0 w 5425"/>
                  <a:gd name="T1" fmla="*/ 0 h 2950"/>
                  <a:gd name="T2" fmla="*/ 0 w 5425"/>
                  <a:gd name="T3" fmla="*/ 0 h 2950"/>
                  <a:gd name="T4" fmla="*/ 0 w 5425"/>
                  <a:gd name="T5" fmla="*/ 0 h 2950"/>
                  <a:gd name="T6" fmla="*/ 0 w 5425"/>
                  <a:gd name="T7" fmla="*/ 0 h 2950"/>
                  <a:gd name="T8" fmla="*/ 0 w 5425"/>
                  <a:gd name="T9" fmla="*/ 0 h 2950"/>
                  <a:gd name="T10" fmla="*/ 0 w 5425"/>
                  <a:gd name="T11" fmla="*/ 0 h 2950"/>
                  <a:gd name="T12" fmla="*/ 0 w 5425"/>
                  <a:gd name="T13" fmla="*/ 0 h 2950"/>
                  <a:gd name="T14" fmla="*/ 0 w 5425"/>
                  <a:gd name="T15" fmla="*/ 0 h 2950"/>
                  <a:gd name="T16" fmla="*/ 0 w 5425"/>
                  <a:gd name="T17" fmla="*/ 0 h 2950"/>
                  <a:gd name="T18" fmla="*/ 0 w 5425"/>
                  <a:gd name="T19" fmla="*/ 0 h 2950"/>
                  <a:gd name="T20" fmla="*/ 0 w 5425"/>
                  <a:gd name="T21" fmla="*/ 0 h 2950"/>
                  <a:gd name="T22" fmla="*/ 0 w 5425"/>
                  <a:gd name="T23" fmla="*/ 0 h 2950"/>
                  <a:gd name="T24" fmla="*/ 0 w 5425"/>
                  <a:gd name="T25" fmla="*/ 0 h 2950"/>
                  <a:gd name="T26" fmla="*/ 0 w 5425"/>
                  <a:gd name="T27" fmla="*/ 0 h 2950"/>
                  <a:gd name="T28" fmla="*/ 0 w 5425"/>
                  <a:gd name="T29" fmla="*/ 0 h 2950"/>
                  <a:gd name="T30" fmla="*/ 0 w 5425"/>
                  <a:gd name="T31" fmla="*/ 0 h 2950"/>
                  <a:gd name="T32" fmla="*/ 0 w 5425"/>
                  <a:gd name="T33" fmla="*/ 0 h 2950"/>
                  <a:gd name="T34" fmla="*/ 0 w 5425"/>
                  <a:gd name="T35" fmla="*/ 0 h 2950"/>
                  <a:gd name="T36" fmla="*/ 0 w 5425"/>
                  <a:gd name="T37" fmla="*/ 0 h 29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25"/>
                  <a:gd name="T58" fmla="*/ 0 h 2950"/>
                  <a:gd name="T59" fmla="*/ 5425 w 5425"/>
                  <a:gd name="T60" fmla="*/ 2950 h 29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25" h="2950">
                    <a:moveTo>
                      <a:pt x="3522" y="1437"/>
                    </a:moveTo>
                    <a:cubicBezTo>
                      <a:pt x="4038" y="1620"/>
                      <a:pt x="4555" y="1790"/>
                      <a:pt x="5071" y="2024"/>
                    </a:cubicBezTo>
                    <a:cubicBezTo>
                      <a:pt x="5071" y="2024"/>
                      <a:pt x="5078" y="2024"/>
                      <a:pt x="5085" y="2031"/>
                    </a:cubicBezTo>
                    <a:cubicBezTo>
                      <a:pt x="5149" y="2066"/>
                      <a:pt x="5241" y="2179"/>
                      <a:pt x="5241" y="2257"/>
                    </a:cubicBezTo>
                    <a:cubicBezTo>
                      <a:pt x="5241" y="2278"/>
                      <a:pt x="5220" y="2278"/>
                      <a:pt x="5206" y="2293"/>
                    </a:cubicBezTo>
                    <a:cubicBezTo>
                      <a:pt x="4647" y="2873"/>
                      <a:pt x="3225" y="2583"/>
                      <a:pt x="1987" y="1868"/>
                    </a:cubicBezTo>
                    <a:cubicBezTo>
                      <a:pt x="1195" y="1408"/>
                      <a:pt x="481" y="779"/>
                      <a:pt x="134" y="92"/>
                    </a:cubicBezTo>
                    <a:cubicBezTo>
                      <a:pt x="396" y="107"/>
                      <a:pt x="467" y="107"/>
                      <a:pt x="559" y="149"/>
                    </a:cubicBezTo>
                    <a:cubicBezTo>
                      <a:pt x="1032" y="347"/>
                      <a:pt x="1506" y="573"/>
                      <a:pt x="1980" y="793"/>
                    </a:cubicBezTo>
                    <a:cubicBezTo>
                      <a:pt x="2482" y="991"/>
                      <a:pt x="3027" y="1217"/>
                      <a:pt x="3522" y="1437"/>
                    </a:cubicBezTo>
                    <a:moveTo>
                      <a:pt x="5305" y="2045"/>
                    </a:moveTo>
                    <a:cubicBezTo>
                      <a:pt x="5305" y="2038"/>
                      <a:pt x="5305" y="2038"/>
                      <a:pt x="5297" y="2038"/>
                    </a:cubicBezTo>
                    <a:cubicBezTo>
                      <a:pt x="4689" y="1762"/>
                      <a:pt x="4067" y="1613"/>
                      <a:pt x="3451" y="1380"/>
                    </a:cubicBezTo>
                    <a:cubicBezTo>
                      <a:pt x="2426" y="991"/>
                      <a:pt x="1414" y="460"/>
                      <a:pt x="389" y="29"/>
                    </a:cubicBezTo>
                    <a:cubicBezTo>
                      <a:pt x="353" y="15"/>
                      <a:pt x="353" y="15"/>
                      <a:pt x="0" y="0"/>
                    </a:cubicBezTo>
                    <a:cubicBezTo>
                      <a:pt x="382" y="779"/>
                      <a:pt x="1124" y="1429"/>
                      <a:pt x="1945" y="1903"/>
                    </a:cubicBezTo>
                    <a:cubicBezTo>
                      <a:pt x="3260" y="2667"/>
                      <a:pt x="4767" y="2950"/>
                      <a:pt x="5227" y="2469"/>
                    </a:cubicBezTo>
                    <a:cubicBezTo>
                      <a:pt x="5283" y="2413"/>
                      <a:pt x="5418" y="2377"/>
                      <a:pt x="5425" y="2264"/>
                    </a:cubicBezTo>
                    <a:cubicBezTo>
                      <a:pt x="5425" y="2194"/>
                      <a:pt x="5361" y="2073"/>
                      <a:pt x="5305" y="2045"/>
                    </a:cubicBezTo>
                  </a:path>
                </a:pathLst>
              </a:custGeom>
              <a:solidFill>
                <a:srgbClr val="E6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6" name="Freeform 277"/>
              <p:cNvSpPr>
                <a:spLocks noChangeAspect="1"/>
              </p:cNvSpPr>
              <p:nvPr/>
            </p:nvSpPr>
            <p:spPr bwMode="auto">
              <a:xfrm>
                <a:off x="2764" y="2167"/>
                <a:ext cx="612" cy="334"/>
              </a:xfrm>
              <a:custGeom>
                <a:avLst/>
                <a:gdLst>
                  <a:gd name="T0" fmla="*/ 0 w 5108"/>
                  <a:gd name="T1" fmla="*/ 0 h 2783"/>
                  <a:gd name="T2" fmla="*/ 0 w 5108"/>
                  <a:gd name="T3" fmla="*/ 0 h 2783"/>
                  <a:gd name="T4" fmla="*/ 0 w 5108"/>
                  <a:gd name="T5" fmla="*/ 0 h 2783"/>
                  <a:gd name="T6" fmla="*/ 0 w 5108"/>
                  <a:gd name="T7" fmla="*/ 0 h 2783"/>
                  <a:gd name="T8" fmla="*/ 0 w 5108"/>
                  <a:gd name="T9" fmla="*/ 0 h 2783"/>
                  <a:gd name="T10" fmla="*/ 0 w 5108"/>
                  <a:gd name="T11" fmla="*/ 0 h 2783"/>
                  <a:gd name="T12" fmla="*/ 0 w 5108"/>
                  <a:gd name="T13" fmla="*/ 0 h 2783"/>
                  <a:gd name="T14" fmla="*/ 0 w 5108"/>
                  <a:gd name="T15" fmla="*/ 0 h 2783"/>
                  <a:gd name="T16" fmla="*/ 0 w 5108"/>
                  <a:gd name="T17" fmla="*/ 0 h 2783"/>
                  <a:gd name="T18" fmla="*/ 0 w 5108"/>
                  <a:gd name="T19" fmla="*/ 0 h 2783"/>
                  <a:gd name="T20" fmla="*/ 0 w 5108"/>
                  <a:gd name="T21" fmla="*/ 0 h 2783"/>
                  <a:gd name="T22" fmla="*/ 0 w 5108"/>
                  <a:gd name="T23" fmla="*/ 0 h 2783"/>
                  <a:gd name="T24" fmla="*/ 0 w 5108"/>
                  <a:gd name="T25" fmla="*/ 0 h 2783"/>
                  <a:gd name="T26" fmla="*/ 0 w 5108"/>
                  <a:gd name="T27" fmla="*/ 0 h 2783"/>
                  <a:gd name="T28" fmla="*/ 0 w 5108"/>
                  <a:gd name="T29" fmla="*/ 0 h 2783"/>
                  <a:gd name="T30" fmla="*/ 0 w 5108"/>
                  <a:gd name="T31" fmla="*/ 0 h 2783"/>
                  <a:gd name="T32" fmla="*/ 0 w 5108"/>
                  <a:gd name="T33" fmla="*/ 0 h 2783"/>
                  <a:gd name="T34" fmla="*/ 0 w 5108"/>
                  <a:gd name="T35" fmla="*/ 0 h 2783"/>
                  <a:gd name="T36" fmla="*/ 0 w 5108"/>
                  <a:gd name="T37" fmla="*/ 0 h 2783"/>
                  <a:gd name="T38" fmla="*/ 0 w 5108"/>
                  <a:gd name="T39" fmla="*/ 0 h 2783"/>
                  <a:gd name="T40" fmla="*/ 0 w 5108"/>
                  <a:gd name="T41" fmla="*/ 0 h 2783"/>
                  <a:gd name="T42" fmla="*/ 0 w 5108"/>
                  <a:gd name="T43" fmla="*/ 0 h 2783"/>
                  <a:gd name="T44" fmla="*/ 0 w 5108"/>
                  <a:gd name="T45" fmla="*/ 0 h 2783"/>
                  <a:gd name="T46" fmla="*/ 0 w 5108"/>
                  <a:gd name="T47" fmla="*/ 0 h 2783"/>
                  <a:gd name="T48" fmla="*/ 0 w 5108"/>
                  <a:gd name="T49" fmla="*/ 0 h 27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08"/>
                  <a:gd name="T76" fmla="*/ 0 h 2783"/>
                  <a:gd name="T77" fmla="*/ 5108 w 5108"/>
                  <a:gd name="T78" fmla="*/ 2783 h 27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08" h="2783">
                    <a:moveTo>
                      <a:pt x="4953" y="1941"/>
                    </a:moveTo>
                    <a:cubicBezTo>
                      <a:pt x="4946" y="1934"/>
                      <a:pt x="4939" y="1934"/>
                      <a:pt x="4939" y="1934"/>
                    </a:cubicBezTo>
                    <a:cubicBezTo>
                      <a:pt x="4422" y="1700"/>
                      <a:pt x="3906" y="1530"/>
                      <a:pt x="3389" y="1346"/>
                    </a:cubicBezTo>
                    <a:cubicBezTo>
                      <a:pt x="3948" y="1587"/>
                      <a:pt x="4429" y="1813"/>
                      <a:pt x="4705" y="1976"/>
                    </a:cubicBezTo>
                    <a:cubicBezTo>
                      <a:pt x="4847" y="2054"/>
                      <a:pt x="4932" y="2118"/>
                      <a:pt x="4932" y="2153"/>
                    </a:cubicBezTo>
                    <a:cubicBezTo>
                      <a:pt x="4932" y="2160"/>
                      <a:pt x="4741" y="2359"/>
                      <a:pt x="4719" y="2366"/>
                    </a:cubicBezTo>
                    <a:cubicBezTo>
                      <a:pt x="4450" y="2500"/>
                      <a:pt x="3488" y="2585"/>
                      <a:pt x="2229" y="1962"/>
                    </a:cubicBezTo>
                    <a:cubicBezTo>
                      <a:pt x="2229" y="1962"/>
                      <a:pt x="2229" y="1962"/>
                      <a:pt x="2229" y="1962"/>
                    </a:cubicBezTo>
                    <a:cubicBezTo>
                      <a:pt x="2208" y="1955"/>
                      <a:pt x="2031" y="1849"/>
                      <a:pt x="1811" y="1707"/>
                    </a:cubicBezTo>
                    <a:cubicBezTo>
                      <a:pt x="1797" y="1700"/>
                      <a:pt x="1790" y="1693"/>
                      <a:pt x="1776" y="1686"/>
                    </a:cubicBezTo>
                    <a:cubicBezTo>
                      <a:pt x="1514" y="1537"/>
                      <a:pt x="1274" y="1374"/>
                      <a:pt x="1054" y="1190"/>
                    </a:cubicBezTo>
                    <a:cubicBezTo>
                      <a:pt x="1019" y="1169"/>
                      <a:pt x="991" y="1140"/>
                      <a:pt x="962" y="1119"/>
                    </a:cubicBezTo>
                    <a:cubicBezTo>
                      <a:pt x="962" y="1119"/>
                      <a:pt x="962" y="1112"/>
                      <a:pt x="955" y="1112"/>
                    </a:cubicBezTo>
                    <a:cubicBezTo>
                      <a:pt x="842" y="1013"/>
                      <a:pt x="736" y="907"/>
                      <a:pt x="644" y="808"/>
                    </a:cubicBezTo>
                    <a:cubicBezTo>
                      <a:pt x="467" y="623"/>
                      <a:pt x="269" y="432"/>
                      <a:pt x="262" y="418"/>
                    </a:cubicBezTo>
                    <a:cubicBezTo>
                      <a:pt x="191" y="326"/>
                      <a:pt x="198" y="198"/>
                      <a:pt x="142" y="92"/>
                    </a:cubicBezTo>
                    <a:cubicBezTo>
                      <a:pt x="205" y="92"/>
                      <a:pt x="453" y="177"/>
                      <a:pt x="807" y="305"/>
                    </a:cubicBezTo>
                    <a:cubicBezTo>
                      <a:pt x="934" y="340"/>
                      <a:pt x="1019" y="375"/>
                      <a:pt x="1168" y="439"/>
                    </a:cubicBezTo>
                    <a:cubicBezTo>
                      <a:pt x="1373" y="517"/>
                      <a:pt x="1606" y="609"/>
                      <a:pt x="1847" y="701"/>
                    </a:cubicBezTo>
                    <a:cubicBezTo>
                      <a:pt x="1373" y="482"/>
                      <a:pt x="899" y="255"/>
                      <a:pt x="425" y="57"/>
                    </a:cubicBezTo>
                    <a:cubicBezTo>
                      <a:pt x="333" y="14"/>
                      <a:pt x="262" y="14"/>
                      <a:pt x="0" y="0"/>
                    </a:cubicBezTo>
                    <a:cubicBezTo>
                      <a:pt x="347" y="687"/>
                      <a:pt x="1061" y="1317"/>
                      <a:pt x="1854" y="1778"/>
                    </a:cubicBezTo>
                    <a:cubicBezTo>
                      <a:pt x="3092" y="2493"/>
                      <a:pt x="4514" y="2783"/>
                      <a:pt x="5073" y="2203"/>
                    </a:cubicBezTo>
                    <a:cubicBezTo>
                      <a:pt x="5087" y="2189"/>
                      <a:pt x="5108" y="2189"/>
                      <a:pt x="5108" y="2167"/>
                    </a:cubicBezTo>
                    <a:cubicBezTo>
                      <a:pt x="5108" y="2089"/>
                      <a:pt x="5016" y="1976"/>
                      <a:pt x="4953" y="1941"/>
                    </a:cubicBezTo>
                  </a:path>
                </a:pathLst>
              </a:custGeom>
              <a:solidFill>
                <a:srgbClr val="EB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7" name="Freeform 278"/>
              <p:cNvSpPr>
                <a:spLocks noChangeAspect="1" noEditPoints="1"/>
              </p:cNvSpPr>
              <p:nvPr/>
            </p:nvSpPr>
            <p:spPr bwMode="auto">
              <a:xfrm>
                <a:off x="2781" y="2178"/>
                <a:ext cx="574" cy="300"/>
              </a:xfrm>
              <a:custGeom>
                <a:avLst/>
                <a:gdLst>
                  <a:gd name="T0" fmla="*/ 0 w 4791"/>
                  <a:gd name="T1" fmla="*/ 0 h 2500"/>
                  <a:gd name="T2" fmla="*/ 0 w 4791"/>
                  <a:gd name="T3" fmla="*/ 0 h 2500"/>
                  <a:gd name="T4" fmla="*/ 0 w 4791"/>
                  <a:gd name="T5" fmla="*/ 0 h 2500"/>
                  <a:gd name="T6" fmla="*/ 0 w 4791"/>
                  <a:gd name="T7" fmla="*/ 0 h 2500"/>
                  <a:gd name="T8" fmla="*/ 0 w 4791"/>
                  <a:gd name="T9" fmla="*/ 0 h 2500"/>
                  <a:gd name="T10" fmla="*/ 0 w 4791"/>
                  <a:gd name="T11" fmla="*/ 0 h 2500"/>
                  <a:gd name="T12" fmla="*/ 0 w 4791"/>
                  <a:gd name="T13" fmla="*/ 0 h 2500"/>
                  <a:gd name="T14" fmla="*/ 0 w 4791"/>
                  <a:gd name="T15" fmla="*/ 0 h 2500"/>
                  <a:gd name="T16" fmla="*/ 0 w 4791"/>
                  <a:gd name="T17" fmla="*/ 0 h 2500"/>
                  <a:gd name="T18" fmla="*/ 0 w 4791"/>
                  <a:gd name="T19" fmla="*/ 0 h 2500"/>
                  <a:gd name="T20" fmla="*/ 0 w 4791"/>
                  <a:gd name="T21" fmla="*/ 0 h 2500"/>
                  <a:gd name="T22" fmla="*/ 0 w 4791"/>
                  <a:gd name="T23" fmla="*/ 0 h 2500"/>
                  <a:gd name="T24" fmla="*/ 0 w 4791"/>
                  <a:gd name="T25" fmla="*/ 0 h 2500"/>
                  <a:gd name="T26" fmla="*/ 0 w 4791"/>
                  <a:gd name="T27" fmla="*/ 0 h 2500"/>
                  <a:gd name="T28" fmla="*/ 0 w 4791"/>
                  <a:gd name="T29" fmla="*/ 0 h 2500"/>
                  <a:gd name="T30" fmla="*/ 0 w 4791"/>
                  <a:gd name="T31" fmla="*/ 0 h 2500"/>
                  <a:gd name="T32" fmla="*/ 0 w 4791"/>
                  <a:gd name="T33" fmla="*/ 0 h 2500"/>
                  <a:gd name="T34" fmla="*/ 0 w 4791"/>
                  <a:gd name="T35" fmla="*/ 0 h 2500"/>
                  <a:gd name="T36" fmla="*/ 0 w 4791"/>
                  <a:gd name="T37" fmla="*/ 0 h 2500"/>
                  <a:gd name="T38" fmla="*/ 0 w 4791"/>
                  <a:gd name="T39" fmla="*/ 0 h 2500"/>
                  <a:gd name="T40" fmla="*/ 0 w 4791"/>
                  <a:gd name="T41" fmla="*/ 0 h 2500"/>
                  <a:gd name="T42" fmla="*/ 0 w 4791"/>
                  <a:gd name="T43" fmla="*/ 0 h 2500"/>
                  <a:gd name="T44" fmla="*/ 0 w 4791"/>
                  <a:gd name="T45" fmla="*/ 0 h 2500"/>
                  <a:gd name="T46" fmla="*/ 0 w 4791"/>
                  <a:gd name="T47" fmla="*/ 0 h 2500"/>
                  <a:gd name="T48" fmla="*/ 0 w 4791"/>
                  <a:gd name="T49" fmla="*/ 0 h 2500"/>
                  <a:gd name="T50" fmla="*/ 0 w 4791"/>
                  <a:gd name="T51" fmla="*/ 0 h 2500"/>
                  <a:gd name="T52" fmla="*/ 0 w 4791"/>
                  <a:gd name="T53" fmla="*/ 0 h 2500"/>
                  <a:gd name="T54" fmla="*/ 0 w 4791"/>
                  <a:gd name="T55" fmla="*/ 0 h 25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791"/>
                  <a:gd name="T85" fmla="*/ 0 h 2500"/>
                  <a:gd name="T86" fmla="*/ 4791 w 4791"/>
                  <a:gd name="T87" fmla="*/ 2500 h 25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791" h="2500">
                    <a:moveTo>
                      <a:pt x="814" y="1020"/>
                    </a:moveTo>
                    <a:cubicBezTo>
                      <a:pt x="821" y="1020"/>
                      <a:pt x="821" y="1027"/>
                      <a:pt x="821" y="1027"/>
                    </a:cubicBezTo>
                    <a:cubicBezTo>
                      <a:pt x="849" y="1048"/>
                      <a:pt x="877" y="1076"/>
                      <a:pt x="913" y="1098"/>
                    </a:cubicBezTo>
                    <a:cubicBezTo>
                      <a:pt x="877" y="1069"/>
                      <a:pt x="849" y="1048"/>
                      <a:pt x="814" y="1020"/>
                    </a:cubicBezTo>
                    <a:moveTo>
                      <a:pt x="665" y="212"/>
                    </a:moveTo>
                    <a:cubicBezTo>
                      <a:pt x="311" y="85"/>
                      <a:pt x="64" y="0"/>
                      <a:pt x="0" y="0"/>
                    </a:cubicBezTo>
                    <a:cubicBezTo>
                      <a:pt x="56" y="106"/>
                      <a:pt x="49" y="234"/>
                      <a:pt x="120" y="326"/>
                    </a:cubicBezTo>
                    <a:cubicBezTo>
                      <a:pt x="127" y="340"/>
                      <a:pt x="325" y="531"/>
                      <a:pt x="502" y="715"/>
                    </a:cubicBezTo>
                    <a:cubicBezTo>
                      <a:pt x="325" y="503"/>
                      <a:pt x="184" y="290"/>
                      <a:pt x="113" y="78"/>
                    </a:cubicBezTo>
                    <a:cubicBezTo>
                      <a:pt x="389" y="141"/>
                      <a:pt x="545" y="177"/>
                      <a:pt x="665" y="212"/>
                    </a:cubicBezTo>
                    <a:moveTo>
                      <a:pt x="4565" y="1884"/>
                    </a:moveTo>
                    <a:cubicBezTo>
                      <a:pt x="4289" y="1721"/>
                      <a:pt x="3808" y="1494"/>
                      <a:pt x="3249" y="1253"/>
                    </a:cubicBezTo>
                    <a:cubicBezTo>
                      <a:pt x="2753" y="1034"/>
                      <a:pt x="2208" y="807"/>
                      <a:pt x="1706" y="609"/>
                    </a:cubicBezTo>
                    <a:cubicBezTo>
                      <a:pt x="1465" y="517"/>
                      <a:pt x="1231" y="425"/>
                      <a:pt x="1026" y="347"/>
                    </a:cubicBezTo>
                    <a:cubicBezTo>
                      <a:pt x="1061" y="361"/>
                      <a:pt x="1104" y="382"/>
                      <a:pt x="1146" y="396"/>
                    </a:cubicBezTo>
                    <a:cubicBezTo>
                      <a:pt x="1260" y="446"/>
                      <a:pt x="1408" y="524"/>
                      <a:pt x="1522" y="581"/>
                    </a:cubicBezTo>
                    <a:cubicBezTo>
                      <a:pt x="1592" y="616"/>
                      <a:pt x="1720" y="673"/>
                      <a:pt x="1882" y="743"/>
                    </a:cubicBezTo>
                    <a:cubicBezTo>
                      <a:pt x="2187" y="871"/>
                      <a:pt x="2505" y="1005"/>
                      <a:pt x="2803" y="1140"/>
                    </a:cubicBezTo>
                    <a:cubicBezTo>
                      <a:pt x="3433" y="1409"/>
                      <a:pt x="4055" y="1671"/>
                      <a:pt x="4126" y="1692"/>
                    </a:cubicBezTo>
                    <a:cubicBezTo>
                      <a:pt x="4176" y="1714"/>
                      <a:pt x="4204" y="1721"/>
                      <a:pt x="4239" y="1742"/>
                    </a:cubicBezTo>
                    <a:cubicBezTo>
                      <a:pt x="4303" y="1785"/>
                      <a:pt x="4381" y="1848"/>
                      <a:pt x="4615" y="2032"/>
                    </a:cubicBezTo>
                    <a:cubicBezTo>
                      <a:pt x="4544" y="2096"/>
                      <a:pt x="4473" y="2202"/>
                      <a:pt x="4395" y="2238"/>
                    </a:cubicBezTo>
                    <a:cubicBezTo>
                      <a:pt x="3843" y="2500"/>
                      <a:pt x="2661" y="2181"/>
                      <a:pt x="1670" y="1615"/>
                    </a:cubicBezTo>
                    <a:cubicBezTo>
                      <a:pt x="1890" y="1756"/>
                      <a:pt x="2067" y="1862"/>
                      <a:pt x="2088" y="1869"/>
                    </a:cubicBezTo>
                    <a:cubicBezTo>
                      <a:pt x="2088" y="1869"/>
                      <a:pt x="2088" y="1869"/>
                      <a:pt x="2088" y="1869"/>
                    </a:cubicBezTo>
                    <a:cubicBezTo>
                      <a:pt x="3348" y="2493"/>
                      <a:pt x="4310" y="2408"/>
                      <a:pt x="4579" y="2273"/>
                    </a:cubicBezTo>
                    <a:cubicBezTo>
                      <a:pt x="4600" y="2266"/>
                      <a:pt x="4791" y="2068"/>
                      <a:pt x="4791" y="2061"/>
                    </a:cubicBezTo>
                    <a:cubicBezTo>
                      <a:pt x="4791" y="2025"/>
                      <a:pt x="4707" y="1962"/>
                      <a:pt x="4565" y="1884"/>
                    </a:cubicBezTo>
                  </a:path>
                </a:pathLst>
              </a:custGeom>
              <a:solidFill>
                <a:srgbClr val="F0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8" name="Freeform 279"/>
              <p:cNvSpPr>
                <a:spLocks noChangeAspect="1"/>
              </p:cNvSpPr>
              <p:nvPr/>
            </p:nvSpPr>
            <p:spPr bwMode="auto">
              <a:xfrm>
                <a:off x="2795" y="2187"/>
                <a:ext cx="539" cy="291"/>
              </a:xfrm>
              <a:custGeom>
                <a:avLst/>
                <a:gdLst>
                  <a:gd name="T0" fmla="*/ 0 w 4500"/>
                  <a:gd name="T1" fmla="*/ 0 h 2425"/>
                  <a:gd name="T2" fmla="*/ 0 w 4500"/>
                  <a:gd name="T3" fmla="*/ 0 h 2425"/>
                  <a:gd name="T4" fmla="*/ 0 w 4500"/>
                  <a:gd name="T5" fmla="*/ 0 h 2425"/>
                  <a:gd name="T6" fmla="*/ 0 w 4500"/>
                  <a:gd name="T7" fmla="*/ 0 h 2425"/>
                  <a:gd name="T8" fmla="*/ 0 w 4500"/>
                  <a:gd name="T9" fmla="*/ 0 h 2425"/>
                  <a:gd name="T10" fmla="*/ 0 w 4500"/>
                  <a:gd name="T11" fmla="*/ 0 h 2425"/>
                  <a:gd name="T12" fmla="*/ 0 w 4500"/>
                  <a:gd name="T13" fmla="*/ 0 h 2425"/>
                  <a:gd name="T14" fmla="*/ 0 w 4500"/>
                  <a:gd name="T15" fmla="*/ 0 h 2425"/>
                  <a:gd name="T16" fmla="*/ 0 w 4500"/>
                  <a:gd name="T17" fmla="*/ 0 h 2425"/>
                  <a:gd name="T18" fmla="*/ 0 w 4500"/>
                  <a:gd name="T19" fmla="*/ 0 h 2425"/>
                  <a:gd name="T20" fmla="*/ 0 w 4500"/>
                  <a:gd name="T21" fmla="*/ 0 h 2425"/>
                  <a:gd name="T22" fmla="*/ 0 w 4500"/>
                  <a:gd name="T23" fmla="*/ 0 h 2425"/>
                  <a:gd name="T24" fmla="*/ 0 w 4500"/>
                  <a:gd name="T25" fmla="*/ 0 h 2425"/>
                  <a:gd name="T26" fmla="*/ 0 w 4500"/>
                  <a:gd name="T27" fmla="*/ 0 h 2425"/>
                  <a:gd name="T28" fmla="*/ 0 w 4500"/>
                  <a:gd name="T29" fmla="*/ 0 h 2425"/>
                  <a:gd name="T30" fmla="*/ 0 w 4500"/>
                  <a:gd name="T31" fmla="*/ 0 h 2425"/>
                  <a:gd name="T32" fmla="*/ 0 w 4500"/>
                  <a:gd name="T33" fmla="*/ 0 h 2425"/>
                  <a:gd name="T34" fmla="*/ 0 w 4500"/>
                  <a:gd name="T35" fmla="*/ 0 h 2425"/>
                  <a:gd name="T36" fmla="*/ 0 w 4500"/>
                  <a:gd name="T37" fmla="*/ 0 h 2425"/>
                  <a:gd name="T38" fmla="*/ 0 w 4500"/>
                  <a:gd name="T39" fmla="*/ 0 h 2425"/>
                  <a:gd name="T40" fmla="*/ 0 w 4500"/>
                  <a:gd name="T41" fmla="*/ 0 h 2425"/>
                  <a:gd name="T42" fmla="*/ 0 w 4500"/>
                  <a:gd name="T43" fmla="*/ 0 h 2425"/>
                  <a:gd name="T44" fmla="*/ 0 w 4500"/>
                  <a:gd name="T45" fmla="*/ 0 h 2425"/>
                  <a:gd name="T46" fmla="*/ 0 w 4500"/>
                  <a:gd name="T47" fmla="*/ 0 h 24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500"/>
                  <a:gd name="T73" fmla="*/ 0 h 2425"/>
                  <a:gd name="T74" fmla="*/ 4500 w 4500"/>
                  <a:gd name="T75" fmla="*/ 2425 h 24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500" h="2425">
                    <a:moveTo>
                      <a:pt x="4125" y="1666"/>
                    </a:moveTo>
                    <a:cubicBezTo>
                      <a:pt x="4090" y="1645"/>
                      <a:pt x="4062" y="1638"/>
                      <a:pt x="4012" y="1616"/>
                    </a:cubicBezTo>
                    <a:cubicBezTo>
                      <a:pt x="3942" y="1595"/>
                      <a:pt x="3319" y="1333"/>
                      <a:pt x="2689" y="1063"/>
                    </a:cubicBezTo>
                    <a:cubicBezTo>
                      <a:pt x="3170" y="1283"/>
                      <a:pt x="3616" y="1503"/>
                      <a:pt x="3942" y="1687"/>
                    </a:cubicBezTo>
                    <a:cubicBezTo>
                      <a:pt x="4090" y="1772"/>
                      <a:pt x="4217" y="1858"/>
                      <a:pt x="4302" y="1921"/>
                    </a:cubicBezTo>
                    <a:cubicBezTo>
                      <a:pt x="4239" y="1985"/>
                      <a:pt x="4161" y="2084"/>
                      <a:pt x="4083" y="2113"/>
                    </a:cubicBezTo>
                    <a:cubicBezTo>
                      <a:pt x="3680" y="2290"/>
                      <a:pt x="2604" y="2049"/>
                      <a:pt x="1989" y="1730"/>
                    </a:cubicBezTo>
                    <a:cubicBezTo>
                      <a:pt x="1982" y="1723"/>
                      <a:pt x="1975" y="1723"/>
                      <a:pt x="1960" y="1716"/>
                    </a:cubicBezTo>
                    <a:cubicBezTo>
                      <a:pt x="1783" y="1616"/>
                      <a:pt x="963" y="1085"/>
                      <a:pt x="906" y="1035"/>
                    </a:cubicBezTo>
                    <a:cubicBezTo>
                      <a:pt x="220" y="425"/>
                      <a:pt x="220" y="425"/>
                      <a:pt x="107" y="64"/>
                    </a:cubicBezTo>
                    <a:cubicBezTo>
                      <a:pt x="538" y="184"/>
                      <a:pt x="1140" y="411"/>
                      <a:pt x="1769" y="666"/>
                    </a:cubicBezTo>
                    <a:cubicBezTo>
                      <a:pt x="1607" y="595"/>
                      <a:pt x="1479" y="539"/>
                      <a:pt x="1408" y="503"/>
                    </a:cubicBezTo>
                    <a:cubicBezTo>
                      <a:pt x="1295" y="447"/>
                      <a:pt x="1147" y="369"/>
                      <a:pt x="1033" y="319"/>
                    </a:cubicBezTo>
                    <a:cubicBezTo>
                      <a:pt x="991" y="305"/>
                      <a:pt x="949" y="283"/>
                      <a:pt x="913" y="269"/>
                    </a:cubicBezTo>
                    <a:cubicBezTo>
                      <a:pt x="765" y="205"/>
                      <a:pt x="680" y="170"/>
                      <a:pt x="552" y="135"/>
                    </a:cubicBezTo>
                    <a:cubicBezTo>
                      <a:pt x="432" y="99"/>
                      <a:pt x="276" y="64"/>
                      <a:pt x="0" y="0"/>
                    </a:cubicBezTo>
                    <a:cubicBezTo>
                      <a:pt x="71" y="213"/>
                      <a:pt x="213" y="425"/>
                      <a:pt x="390" y="638"/>
                    </a:cubicBezTo>
                    <a:cubicBezTo>
                      <a:pt x="482" y="737"/>
                      <a:pt x="588" y="844"/>
                      <a:pt x="701" y="943"/>
                    </a:cubicBezTo>
                    <a:cubicBezTo>
                      <a:pt x="736" y="971"/>
                      <a:pt x="765" y="992"/>
                      <a:pt x="800" y="1021"/>
                    </a:cubicBezTo>
                    <a:cubicBezTo>
                      <a:pt x="1019" y="1205"/>
                      <a:pt x="1260" y="1368"/>
                      <a:pt x="1522" y="1517"/>
                    </a:cubicBezTo>
                    <a:cubicBezTo>
                      <a:pt x="1536" y="1524"/>
                      <a:pt x="1543" y="1531"/>
                      <a:pt x="1557" y="1538"/>
                    </a:cubicBezTo>
                    <a:cubicBezTo>
                      <a:pt x="2548" y="2106"/>
                      <a:pt x="3729" y="2425"/>
                      <a:pt x="4281" y="2162"/>
                    </a:cubicBezTo>
                    <a:cubicBezTo>
                      <a:pt x="4359" y="2127"/>
                      <a:pt x="4430" y="2021"/>
                      <a:pt x="4500" y="1957"/>
                    </a:cubicBezTo>
                    <a:cubicBezTo>
                      <a:pt x="4267" y="1772"/>
                      <a:pt x="4189" y="1709"/>
                      <a:pt x="4125" y="1666"/>
                    </a:cubicBezTo>
                  </a:path>
                </a:pathLst>
              </a:custGeom>
              <a:solidFill>
                <a:srgbClr val="F5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69" name="Freeform 280"/>
              <p:cNvSpPr>
                <a:spLocks noChangeAspect="1" noEditPoints="1"/>
              </p:cNvSpPr>
              <p:nvPr/>
            </p:nvSpPr>
            <p:spPr bwMode="auto">
              <a:xfrm>
                <a:off x="2807" y="2195"/>
                <a:ext cx="503" cy="266"/>
              </a:xfrm>
              <a:custGeom>
                <a:avLst/>
                <a:gdLst>
                  <a:gd name="T0" fmla="*/ 0 w 4200"/>
                  <a:gd name="T1" fmla="*/ 0 h 2217"/>
                  <a:gd name="T2" fmla="*/ 0 w 4200"/>
                  <a:gd name="T3" fmla="*/ 0 h 2217"/>
                  <a:gd name="T4" fmla="*/ 0 w 4200"/>
                  <a:gd name="T5" fmla="*/ 0 h 2217"/>
                  <a:gd name="T6" fmla="*/ 0 w 4200"/>
                  <a:gd name="T7" fmla="*/ 0 h 2217"/>
                  <a:gd name="T8" fmla="*/ 0 w 4200"/>
                  <a:gd name="T9" fmla="*/ 0 h 2217"/>
                  <a:gd name="T10" fmla="*/ 0 w 4200"/>
                  <a:gd name="T11" fmla="*/ 0 h 2217"/>
                  <a:gd name="T12" fmla="*/ 0 w 4200"/>
                  <a:gd name="T13" fmla="*/ 0 h 2217"/>
                  <a:gd name="T14" fmla="*/ 0 w 4200"/>
                  <a:gd name="T15" fmla="*/ 0 h 2217"/>
                  <a:gd name="T16" fmla="*/ 0 w 4200"/>
                  <a:gd name="T17" fmla="*/ 0 h 2217"/>
                  <a:gd name="T18" fmla="*/ 0 w 4200"/>
                  <a:gd name="T19" fmla="*/ 0 h 2217"/>
                  <a:gd name="T20" fmla="*/ 0 w 4200"/>
                  <a:gd name="T21" fmla="*/ 0 h 2217"/>
                  <a:gd name="T22" fmla="*/ 0 w 4200"/>
                  <a:gd name="T23" fmla="*/ 0 h 2217"/>
                  <a:gd name="T24" fmla="*/ 0 w 4200"/>
                  <a:gd name="T25" fmla="*/ 0 h 2217"/>
                  <a:gd name="T26" fmla="*/ 0 w 4200"/>
                  <a:gd name="T27" fmla="*/ 0 h 2217"/>
                  <a:gd name="T28" fmla="*/ 0 w 4200"/>
                  <a:gd name="T29" fmla="*/ 0 h 2217"/>
                  <a:gd name="T30" fmla="*/ 0 w 4200"/>
                  <a:gd name="T31" fmla="*/ 0 h 2217"/>
                  <a:gd name="T32" fmla="*/ 0 w 4200"/>
                  <a:gd name="T33" fmla="*/ 0 h 2217"/>
                  <a:gd name="T34" fmla="*/ 0 w 4200"/>
                  <a:gd name="T35" fmla="*/ 0 h 2217"/>
                  <a:gd name="T36" fmla="*/ 0 w 4200"/>
                  <a:gd name="T37" fmla="*/ 0 h 2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00"/>
                  <a:gd name="T58" fmla="*/ 0 h 2217"/>
                  <a:gd name="T59" fmla="*/ 4200 w 4200"/>
                  <a:gd name="T60" fmla="*/ 2217 h 2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00" h="2217">
                    <a:moveTo>
                      <a:pt x="1863" y="1610"/>
                    </a:moveTo>
                    <a:cubicBezTo>
                      <a:pt x="1693" y="1511"/>
                      <a:pt x="865" y="982"/>
                      <a:pt x="808" y="939"/>
                    </a:cubicBezTo>
                    <a:cubicBezTo>
                      <a:pt x="199" y="403"/>
                      <a:pt x="199" y="403"/>
                      <a:pt x="100" y="64"/>
                    </a:cubicBezTo>
                    <a:cubicBezTo>
                      <a:pt x="1495" y="509"/>
                      <a:pt x="2933" y="1172"/>
                      <a:pt x="3641" y="1575"/>
                    </a:cubicBezTo>
                    <a:cubicBezTo>
                      <a:pt x="3804" y="1666"/>
                      <a:pt x="3924" y="1744"/>
                      <a:pt x="4002" y="1808"/>
                    </a:cubicBezTo>
                    <a:cubicBezTo>
                      <a:pt x="3988" y="1822"/>
                      <a:pt x="3967" y="1829"/>
                      <a:pt x="3953" y="1843"/>
                    </a:cubicBezTo>
                    <a:cubicBezTo>
                      <a:pt x="3761" y="2076"/>
                      <a:pt x="3754" y="2083"/>
                      <a:pt x="2989" y="1998"/>
                    </a:cubicBezTo>
                    <a:cubicBezTo>
                      <a:pt x="2890" y="1984"/>
                      <a:pt x="2005" y="1681"/>
                      <a:pt x="1892" y="1624"/>
                    </a:cubicBezTo>
                    <a:cubicBezTo>
                      <a:pt x="1884" y="1624"/>
                      <a:pt x="1877" y="1617"/>
                      <a:pt x="1863" y="1610"/>
                    </a:cubicBezTo>
                    <a:moveTo>
                      <a:pt x="3839" y="1617"/>
                    </a:moveTo>
                    <a:cubicBezTo>
                      <a:pt x="3513" y="1434"/>
                      <a:pt x="3067" y="1215"/>
                      <a:pt x="2586" y="996"/>
                    </a:cubicBezTo>
                    <a:cubicBezTo>
                      <a:pt x="2288" y="862"/>
                      <a:pt x="1969" y="728"/>
                      <a:pt x="1665" y="601"/>
                    </a:cubicBezTo>
                    <a:cubicBezTo>
                      <a:pt x="1035" y="346"/>
                      <a:pt x="433" y="120"/>
                      <a:pt x="0" y="0"/>
                    </a:cubicBezTo>
                    <a:cubicBezTo>
                      <a:pt x="114" y="361"/>
                      <a:pt x="114" y="361"/>
                      <a:pt x="801" y="968"/>
                    </a:cubicBezTo>
                    <a:cubicBezTo>
                      <a:pt x="857" y="1017"/>
                      <a:pt x="1679" y="1546"/>
                      <a:pt x="1856" y="1645"/>
                    </a:cubicBezTo>
                    <a:cubicBezTo>
                      <a:pt x="1870" y="1652"/>
                      <a:pt x="1877" y="1652"/>
                      <a:pt x="1884" y="1659"/>
                    </a:cubicBezTo>
                    <a:cubicBezTo>
                      <a:pt x="2501" y="1977"/>
                      <a:pt x="3577" y="2217"/>
                      <a:pt x="3981" y="2041"/>
                    </a:cubicBezTo>
                    <a:cubicBezTo>
                      <a:pt x="4059" y="2012"/>
                      <a:pt x="4137" y="1914"/>
                      <a:pt x="4200" y="1850"/>
                    </a:cubicBezTo>
                    <a:cubicBezTo>
                      <a:pt x="4115" y="1787"/>
                      <a:pt x="3988" y="1702"/>
                      <a:pt x="3839" y="1617"/>
                    </a:cubicBezTo>
                  </a:path>
                </a:pathLst>
              </a:custGeom>
              <a:solidFill>
                <a:srgbClr val="FA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0" name="Freeform 281"/>
              <p:cNvSpPr>
                <a:spLocks noChangeAspect="1" noEditPoints="1"/>
              </p:cNvSpPr>
              <p:nvPr/>
            </p:nvSpPr>
            <p:spPr bwMode="auto">
              <a:xfrm>
                <a:off x="2819" y="2202"/>
                <a:ext cx="467" cy="243"/>
              </a:xfrm>
              <a:custGeom>
                <a:avLst/>
                <a:gdLst>
                  <a:gd name="T0" fmla="*/ 0 w 3900"/>
                  <a:gd name="T1" fmla="*/ 0 h 2025"/>
                  <a:gd name="T2" fmla="*/ 0 w 3900"/>
                  <a:gd name="T3" fmla="*/ 0 h 2025"/>
                  <a:gd name="T4" fmla="*/ 0 w 3900"/>
                  <a:gd name="T5" fmla="*/ 0 h 2025"/>
                  <a:gd name="T6" fmla="*/ 0 w 3900"/>
                  <a:gd name="T7" fmla="*/ 0 h 2025"/>
                  <a:gd name="T8" fmla="*/ 0 w 3900"/>
                  <a:gd name="T9" fmla="*/ 0 h 2025"/>
                  <a:gd name="T10" fmla="*/ 0 w 3900"/>
                  <a:gd name="T11" fmla="*/ 0 h 2025"/>
                  <a:gd name="T12" fmla="*/ 0 w 3900"/>
                  <a:gd name="T13" fmla="*/ 0 h 2025"/>
                  <a:gd name="T14" fmla="*/ 0 w 3900"/>
                  <a:gd name="T15" fmla="*/ 0 h 2025"/>
                  <a:gd name="T16" fmla="*/ 0 w 3900"/>
                  <a:gd name="T17" fmla="*/ 0 h 2025"/>
                  <a:gd name="T18" fmla="*/ 0 w 3900"/>
                  <a:gd name="T19" fmla="*/ 0 h 2025"/>
                  <a:gd name="T20" fmla="*/ 0 w 3900"/>
                  <a:gd name="T21" fmla="*/ 0 h 2025"/>
                  <a:gd name="T22" fmla="*/ 0 w 3900"/>
                  <a:gd name="T23" fmla="*/ 0 h 2025"/>
                  <a:gd name="T24" fmla="*/ 0 w 3900"/>
                  <a:gd name="T25" fmla="*/ 0 h 2025"/>
                  <a:gd name="T26" fmla="*/ 0 w 3900"/>
                  <a:gd name="T27" fmla="*/ 0 h 2025"/>
                  <a:gd name="T28" fmla="*/ 0 w 3900"/>
                  <a:gd name="T29" fmla="*/ 0 h 2025"/>
                  <a:gd name="T30" fmla="*/ 0 w 3900"/>
                  <a:gd name="T31" fmla="*/ 0 h 2025"/>
                  <a:gd name="T32" fmla="*/ 0 w 3900"/>
                  <a:gd name="T33" fmla="*/ 0 h 20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00"/>
                  <a:gd name="T52" fmla="*/ 0 h 2025"/>
                  <a:gd name="T53" fmla="*/ 3900 w 3900"/>
                  <a:gd name="T54" fmla="*/ 2025 h 20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00" h="2025">
                    <a:moveTo>
                      <a:pt x="1770" y="1522"/>
                    </a:moveTo>
                    <a:cubicBezTo>
                      <a:pt x="1586" y="1416"/>
                      <a:pt x="765" y="892"/>
                      <a:pt x="715" y="849"/>
                    </a:cubicBezTo>
                    <a:cubicBezTo>
                      <a:pt x="199" y="389"/>
                      <a:pt x="199" y="389"/>
                      <a:pt x="107" y="56"/>
                    </a:cubicBezTo>
                    <a:cubicBezTo>
                      <a:pt x="1685" y="566"/>
                      <a:pt x="3016" y="1281"/>
                      <a:pt x="3525" y="1579"/>
                    </a:cubicBezTo>
                    <a:cubicBezTo>
                      <a:pt x="3674" y="1664"/>
                      <a:pt x="3752" y="1713"/>
                      <a:pt x="3752" y="1713"/>
                    </a:cubicBezTo>
                    <a:cubicBezTo>
                      <a:pt x="3773" y="1798"/>
                      <a:pt x="3688" y="1883"/>
                      <a:pt x="3632" y="1919"/>
                    </a:cubicBezTo>
                    <a:cubicBezTo>
                      <a:pt x="3504" y="1996"/>
                      <a:pt x="2428" y="1869"/>
                      <a:pt x="1791" y="1536"/>
                    </a:cubicBezTo>
                    <a:cubicBezTo>
                      <a:pt x="1784" y="1529"/>
                      <a:pt x="1777" y="1522"/>
                      <a:pt x="1770" y="1522"/>
                    </a:cubicBezTo>
                    <a:moveTo>
                      <a:pt x="3539" y="1515"/>
                    </a:moveTo>
                    <a:cubicBezTo>
                      <a:pt x="2832" y="1111"/>
                      <a:pt x="1395" y="446"/>
                      <a:pt x="0" y="0"/>
                    </a:cubicBezTo>
                    <a:cubicBezTo>
                      <a:pt x="100" y="340"/>
                      <a:pt x="100" y="340"/>
                      <a:pt x="708" y="878"/>
                    </a:cubicBezTo>
                    <a:cubicBezTo>
                      <a:pt x="765" y="920"/>
                      <a:pt x="1593" y="1451"/>
                      <a:pt x="1763" y="1550"/>
                    </a:cubicBezTo>
                    <a:cubicBezTo>
                      <a:pt x="1777" y="1557"/>
                      <a:pt x="1784" y="1565"/>
                      <a:pt x="1791" y="1565"/>
                    </a:cubicBezTo>
                    <a:cubicBezTo>
                      <a:pt x="1904" y="1621"/>
                      <a:pt x="2789" y="1926"/>
                      <a:pt x="2888" y="1940"/>
                    </a:cubicBezTo>
                    <a:cubicBezTo>
                      <a:pt x="3653" y="2025"/>
                      <a:pt x="3660" y="2018"/>
                      <a:pt x="3851" y="1784"/>
                    </a:cubicBezTo>
                    <a:cubicBezTo>
                      <a:pt x="3865" y="1770"/>
                      <a:pt x="3886" y="1763"/>
                      <a:pt x="3900" y="1749"/>
                    </a:cubicBezTo>
                    <a:cubicBezTo>
                      <a:pt x="3823" y="1685"/>
                      <a:pt x="3702" y="1607"/>
                      <a:pt x="3539" y="1515"/>
                    </a:cubicBezTo>
                  </a:path>
                </a:pathLst>
              </a:custGeom>
              <a:solidFill>
                <a:srgbClr val="FF0000"/>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1" name="Freeform 282"/>
              <p:cNvSpPr>
                <a:spLocks noChangeAspect="1" noEditPoints="1"/>
              </p:cNvSpPr>
              <p:nvPr/>
            </p:nvSpPr>
            <p:spPr bwMode="auto">
              <a:xfrm>
                <a:off x="2832" y="2209"/>
                <a:ext cx="440" cy="233"/>
              </a:xfrm>
              <a:custGeom>
                <a:avLst/>
                <a:gdLst>
                  <a:gd name="T0" fmla="*/ 0 w 3666"/>
                  <a:gd name="T1" fmla="*/ 0 h 1942"/>
                  <a:gd name="T2" fmla="*/ 0 w 3666"/>
                  <a:gd name="T3" fmla="*/ 0 h 1942"/>
                  <a:gd name="T4" fmla="*/ 0 w 3666"/>
                  <a:gd name="T5" fmla="*/ 0 h 1942"/>
                  <a:gd name="T6" fmla="*/ 0 w 3666"/>
                  <a:gd name="T7" fmla="*/ 0 h 1942"/>
                  <a:gd name="T8" fmla="*/ 0 w 3666"/>
                  <a:gd name="T9" fmla="*/ 0 h 1942"/>
                  <a:gd name="T10" fmla="*/ 0 w 3666"/>
                  <a:gd name="T11" fmla="*/ 0 h 1942"/>
                  <a:gd name="T12" fmla="*/ 0 w 3666"/>
                  <a:gd name="T13" fmla="*/ 0 h 1942"/>
                  <a:gd name="T14" fmla="*/ 0 w 3666"/>
                  <a:gd name="T15" fmla="*/ 0 h 1942"/>
                  <a:gd name="T16" fmla="*/ 0 w 3666"/>
                  <a:gd name="T17" fmla="*/ 0 h 1942"/>
                  <a:gd name="T18" fmla="*/ 0 w 3666"/>
                  <a:gd name="T19" fmla="*/ 0 h 1942"/>
                  <a:gd name="T20" fmla="*/ 0 w 3666"/>
                  <a:gd name="T21" fmla="*/ 0 h 1942"/>
                  <a:gd name="T22" fmla="*/ 0 w 3666"/>
                  <a:gd name="T23" fmla="*/ 0 h 1942"/>
                  <a:gd name="T24" fmla="*/ 0 w 3666"/>
                  <a:gd name="T25" fmla="*/ 0 h 1942"/>
                  <a:gd name="T26" fmla="*/ 0 w 3666"/>
                  <a:gd name="T27" fmla="*/ 0 h 1942"/>
                  <a:gd name="T28" fmla="*/ 0 w 3666"/>
                  <a:gd name="T29" fmla="*/ 0 h 1942"/>
                  <a:gd name="T30" fmla="*/ 0 w 3666"/>
                  <a:gd name="T31" fmla="*/ 0 h 1942"/>
                  <a:gd name="T32" fmla="*/ 0 w 3666"/>
                  <a:gd name="T33" fmla="*/ 0 h 1942"/>
                  <a:gd name="T34" fmla="*/ 0 w 3666"/>
                  <a:gd name="T35" fmla="*/ 0 h 19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66"/>
                  <a:gd name="T55" fmla="*/ 0 h 1942"/>
                  <a:gd name="T56" fmla="*/ 3666 w 3666"/>
                  <a:gd name="T57" fmla="*/ 1942 h 19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66" h="1942">
                    <a:moveTo>
                      <a:pt x="347" y="525"/>
                    </a:moveTo>
                    <a:cubicBezTo>
                      <a:pt x="177" y="362"/>
                      <a:pt x="163" y="298"/>
                      <a:pt x="99" y="64"/>
                    </a:cubicBezTo>
                    <a:cubicBezTo>
                      <a:pt x="1529" y="510"/>
                      <a:pt x="2994" y="1318"/>
                      <a:pt x="3405" y="1552"/>
                    </a:cubicBezTo>
                    <a:cubicBezTo>
                      <a:pt x="3475" y="1595"/>
                      <a:pt x="3511" y="1623"/>
                      <a:pt x="3511" y="1623"/>
                    </a:cubicBezTo>
                    <a:cubicBezTo>
                      <a:pt x="3539" y="1701"/>
                      <a:pt x="3454" y="1793"/>
                      <a:pt x="3397" y="1828"/>
                    </a:cubicBezTo>
                    <a:cubicBezTo>
                      <a:pt x="3263" y="1913"/>
                      <a:pt x="2130" y="1680"/>
                      <a:pt x="1692" y="1446"/>
                    </a:cubicBezTo>
                    <a:cubicBezTo>
                      <a:pt x="1684" y="1439"/>
                      <a:pt x="1670" y="1439"/>
                      <a:pt x="1663" y="1432"/>
                    </a:cubicBezTo>
                    <a:cubicBezTo>
                      <a:pt x="1564" y="1375"/>
                      <a:pt x="1338" y="1233"/>
                      <a:pt x="1118" y="1091"/>
                    </a:cubicBezTo>
                    <a:cubicBezTo>
                      <a:pt x="1097" y="1077"/>
                      <a:pt x="1076" y="1070"/>
                      <a:pt x="1055" y="1056"/>
                    </a:cubicBezTo>
                    <a:cubicBezTo>
                      <a:pt x="750" y="879"/>
                      <a:pt x="495" y="695"/>
                      <a:pt x="347" y="525"/>
                    </a:cubicBezTo>
                    <a:moveTo>
                      <a:pt x="3419" y="1524"/>
                    </a:moveTo>
                    <a:cubicBezTo>
                      <a:pt x="2909" y="1226"/>
                      <a:pt x="1578" y="510"/>
                      <a:pt x="0" y="0"/>
                    </a:cubicBezTo>
                    <a:cubicBezTo>
                      <a:pt x="92" y="333"/>
                      <a:pt x="92" y="333"/>
                      <a:pt x="609" y="794"/>
                    </a:cubicBezTo>
                    <a:cubicBezTo>
                      <a:pt x="658" y="836"/>
                      <a:pt x="1479" y="1361"/>
                      <a:pt x="1663" y="1467"/>
                    </a:cubicBezTo>
                    <a:cubicBezTo>
                      <a:pt x="1670" y="1467"/>
                      <a:pt x="1677" y="1474"/>
                      <a:pt x="1684" y="1481"/>
                    </a:cubicBezTo>
                    <a:cubicBezTo>
                      <a:pt x="2322" y="1814"/>
                      <a:pt x="3397" y="1942"/>
                      <a:pt x="3525" y="1864"/>
                    </a:cubicBezTo>
                    <a:cubicBezTo>
                      <a:pt x="3582" y="1828"/>
                      <a:pt x="3666" y="1743"/>
                      <a:pt x="3645" y="1658"/>
                    </a:cubicBezTo>
                    <a:cubicBezTo>
                      <a:pt x="3645" y="1658"/>
                      <a:pt x="3567" y="1609"/>
                      <a:pt x="3419" y="1524"/>
                    </a:cubicBezTo>
                  </a:path>
                </a:pathLst>
              </a:custGeom>
              <a:solidFill>
                <a:srgbClr val="FF1F1F"/>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2" name="Freeform 283"/>
              <p:cNvSpPr>
                <a:spLocks noChangeAspect="1"/>
              </p:cNvSpPr>
              <p:nvPr/>
            </p:nvSpPr>
            <p:spPr bwMode="auto">
              <a:xfrm>
                <a:off x="2844" y="2217"/>
                <a:ext cx="413" cy="221"/>
              </a:xfrm>
              <a:custGeom>
                <a:avLst/>
                <a:gdLst>
                  <a:gd name="T0" fmla="*/ 0 w 3441"/>
                  <a:gd name="T1" fmla="*/ 0 h 1841"/>
                  <a:gd name="T2" fmla="*/ 0 w 3441"/>
                  <a:gd name="T3" fmla="*/ 0 h 1841"/>
                  <a:gd name="T4" fmla="*/ 0 w 3441"/>
                  <a:gd name="T5" fmla="*/ 0 h 1841"/>
                  <a:gd name="T6" fmla="*/ 0 w 3441"/>
                  <a:gd name="T7" fmla="*/ 0 h 1841"/>
                  <a:gd name="T8" fmla="*/ 0 w 3441"/>
                  <a:gd name="T9" fmla="*/ 0 h 1841"/>
                  <a:gd name="T10" fmla="*/ 0 w 3441"/>
                  <a:gd name="T11" fmla="*/ 0 h 1841"/>
                  <a:gd name="T12" fmla="*/ 0 w 3441"/>
                  <a:gd name="T13" fmla="*/ 0 h 1841"/>
                  <a:gd name="T14" fmla="*/ 0 w 3441"/>
                  <a:gd name="T15" fmla="*/ 0 h 1841"/>
                  <a:gd name="T16" fmla="*/ 0 w 3441"/>
                  <a:gd name="T17" fmla="*/ 0 h 1841"/>
                  <a:gd name="T18" fmla="*/ 0 w 3441"/>
                  <a:gd name="T19" fmla="*/ 0 h 1841"/>
                  <a:gd name="T20" fmla="*/ 0 w 3441"/>
                  <a:gd name="T21" fmla="*/ 0 h 1841"/>
                  <a:gd name="T22" fmla="*/ 0 w 3441"/>
                  <a:gd name="T23" fmla="*/ 0 h 1841"/>
                  <a:gd name="T24" fmla="*/ 0 w 3441"/>
                  <a:gd name="T25" fmla="*/ 0 h 1841"/>
                  <a:gd name="T26" fmla="*/ 0 w 3441"/>
                  <a:gd name="T27" fmla="*/ 0 h 1841"/>
                  <a:gd name="T28" fmla="*/ 0 w 3441"/>
                  <a:gd name="T29" fmla="*/ 0 h 1841"/>
                  <a:gd name="T30" fmla="*/ 0 w 3441"/>
                  <a:gd name="T31" fmla="*/ 0 h 1841"/>
                  <a:gd name="T32" fmla="*/ 0 w 3441"/>
                  <a:gd name="T33" fmla="*/ 0 h 18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41"/>
                  <a:gd name="T52" fmla="*/ 0 h 1841"/>
                  <a:gd name="T53" fmla="*/ 3441 w 3441"/>
                  <a:gd name="T54" fmla="*/ 1841 h 18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41" h="1841">
                    <a:moveTo>
                      <a:pt x="3307" y="1482"/>
                    </a:moveTo>
                    <a:cubicBezTo>
                      <a:pt x="2896" y="1249"/>
                      <a:pt x="1430" y="444"/>
                      <a:pt x="0" y="0"/>
                    </a:cubicBezTo>
                    <a:cubicBezTo>
                      <a:pt x="64" y="233"/>
                      <a:pt x="78" y="296"/>
                      <a:pt x="248" y="458"/>
                    </a:cubicBezTo>
                    <a:cubicBezTo>
                      <a:pt x="219" y="423"/>
                      <a:pt x="191" y="381"/>
                      <a:pt x="170" y="346"/>
                    </a:cubicBezTo>
                    <a:cubicBezTo>
                      <a:pt x="127" y="268"/>
                      <a:pt x="120" y="148"/>
                      <a:pt x="106" y="63"/>
                    </a:cubicBezTo>
                    <a:cubicBezTo>
                      <a:pt x="1359" y="437"/>
                      <a:pt x="3017" y="1362"/>
                      <a:pt x="3243" y="1489"/>
                    </a:cubicBezTo>
                    <a:cubicBezTo>
                      <a:pt x="3257" y="1496"/>
                      <a:pt x="3264" y="1503"/>
                      <a:pt x="3264" y="1503"/>
                    </a:cubicBezTo>
                    <a:cubicBezTo>
                      <a:pt x="3293" y="1580"/>
                      <a:pt x="3222" y="1686"/>
                      <a:pt x="3172" y="1722"/>
                    </a:cubicBezTo>
                    <a:cubicBezTo>
                      <a:pt x="3002" y="1827"/>
                      <a:pt x="2351" y="1644"/>
                      <a:pt x="1699" y="1362"/>
                    </a:cubicBezTo>
                    <a:cubicBezTo>
                      <a:pt x="1650" y="1340"/>
                      <a:pt x="1614" y="1326"/>
                      <a:pt x="1600" y="1319"/>
                    </a:cubicBezTo>
                    <a:cubicBezTo>
                      <a:pt x="1586" y="1319"/>
                      <a:pt x="1558" y="1298"/>
                      <a:pt x="1522" y="1277"/>
                    </a:cubicBezTo>
                    <a:cubicBezTo>
                      <a:pt x="1345" y="1199"/>
                      <a:pt x="1175" y="1115"/>
                      <a:pt x="1020" y="1023"/>
                    </a:cubicBezTo>
                    <a:cubicBezTo>
                      <a:pt x="1239" y="1164"/>
                      <a:pt x="1466" y="1305"/>
                      <a:pt x="1565" y="1362"/>
                    </a:cubicBezTo>
                    <a:cubicBezTo>
                      <a:pt x="1572" y="1369"/>
                      <a:pt x="1586" y="1369"/>
                      <a:pt x="1593" y="1376"/>
                    </a:cubicBezTo>
                    <a:cubicBezTo>
                      <a:pt x="2032" y="1609"/>
                      <a:pt x="3165" y="1841"/>
                      <a:pt x="3300" y="1757"/>
                    </a:cubicBezTo>
                    <a:cubicBezTo>
                      <a:pt x="3356" y="1722"/>
                      <a:pt x="3441" y="1630"/>
                      <a:pt x="3413" y="1552"/>
                    </a:cubicBezTo>
                    <a:cubicBezTo>
                      <a:pt x="3413" y="1552"/>
                      <a:pt x="3378" y="1524"/>
                      <a:pt x="3307" y="1482"/>
                    </a:cubicBezTo>
                  </a:path>
                </a:pathLst>
              </a:custGeom>
              <a:solidFill>
                <a:srgbClr val="FF2B2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3" name="Freeform 284"/>
              <p:cNvSpPr>
                <a:spLocks noChangeAspect="1"/>
              </p:cNvSpPr>
              <p:nvPr/>
            </p:nvSpPr>
            <p:spPr bwMode="auto">
              <a:xfrm>
                <a:off x="2857" y="2224"/>
                <a:ext cx="382" cy="213"/>
              </a:xfrm>
              <a:custGeom>
                <a:avLst/>
                <a:gdLst>
                  <a:gd name="T0" fmla="*/ 0 w 3183"/>
                  <a:gd name="T1" fmla="*/ 0 h 1775"/>
                  <a:gd name="T2" fmla="*/ 0 w 3183"/>
                  <a:gd name="T3" fmla="*/ 0 h 1775"/>
                  <a:gd name="T4" fmla="*/ 0 w 3183"/>
                  <a:gd name="T5" fmla="*/ 0 h 1775"/>
                  <a:gd name="T6" fmla="*/ 0 w 3183"/>
                  <a:gd name="T7" fmla="*/ 0 h 1775"/>
                  <a:gd name="T8" fmla="*/ 0 w 3183"/>
                  <a:gd name="T9" fmla="*/ 0 h 1775"/>
                  <a:gd name="T10" fmla="*/ 0 w 3183"/>
                  <a:gd name="T11" fmla="*/ 0 h 1775"/>
                  <a:gd name="T12" fmla="*/ 0 w 3183"/>
                  <a:gd name="T13" fmla="*/ 0 h 1775"/>
                  <a:gd name="T14" fmla="*/ 0 w 3183"/>
                  <a:gd name="T15" fmla="*/ 0 h 1775"/>
                  <a:gd name="T16" fmla="*/ 0 w 3183"/>
                  <a:gd name="T17" fmla="*/ 0 h 1775"/>
                  <a:gd name="T18" fmla="*/ 0 w 3183"/>
                  <a:gd name="T19" fmla="*/ 0 h 1775"/>
                  <a:gd name="T20" fmla="*/ 0 w 3183"/>
                  <a:gd name="T21" fmla="*/ 0 h 1775"/>
                  <a:gd name="T22" fmla="*/ 0 w 3183"/>
                  <a:gd name="T23" fmla="*/ 0 h 1775"/>
                  <a:gd name="T24" fmla="*/ 0 w 3183"/>
                  <a:gd name="T25" fmla="*/ 0 h 1775"/>
                  <a:gd name="T26" fmla="*/ 0 w 3183"/>
                  <a:gd name="T27" fmla="*/ 0 h 1775"/>
                  <a:gd name="T28" fmla="*/ 0 w 3183"/>
                  <a:gd name="T29" fmla="*/ 0 h 1775"/>
                  <a:gd name="T30" fmla="*/ 0 w 3183"/>
                  <a:gd name="T31" fmla="*/ 0 h 1775"/>
                  <a:gd name="T32" fmla="*/ 0 w 3183"/>
                  <a:gd name="T33" fmla="*/ 0 h 17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83"/>
                  <a:gd name="T52" fmla="*/ 0 h 1775"/>
                  <a:gd name="T53" fmla="*/ 3183 w 3183"/>
                  <a:gd name="T54" fmla="*/ 1775 h 17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83" h="1775">
                    <a:moveTo>
                      <a:pt x="3134" y="1436"/>
                    </a:moveTo>
                    <a:cubicBezTo>
                      <a:pt x="2908" y="1308"/>
                      <a:pt x="1252" y="382"/>
                      <a:pt x="0" y="7"/>
                    </a:cubicBezTo>
                    <a:cubicBezTo>
                      <a:pt x="14" y="92"/>
                      <a:pt x="21" y="212"/>
                      <a:pt x="64" y="290"/>
                    </a:cubicBezTo>
                    <a:cubicBezTo>
                      <a:pt x="85" y="325"/>
                      <a:pt x="113" y="368"/>
                      <a:pt x="142" y="403"/>
                    </a:cubicBezTo>
                    <a:cubicBezTo>
                      <a:pt x="290" y="573"/>
                      <a:pt x="545" y="757"/>
                      <a:pt x="849" y="934"/>
                    </a:cubicBezTo>
                    <a:cubicBezTo>
                      <a:pt x="870" y="948"/>
                      <a:pt x="891" y="955"/>
                      <a:pt x="913" y="969"/>
                    </a:cubicBezTo>
                    <a:cubicBezTo>
                      <a:pt x="1068" y="1061"/>
                      <a:pt x="1238" y="1146"/>
                      <a:pt x="1415" y="1224"/>
                    </a:cubicBezTo>
                    <a:cubicBezTo>
                      <a:pt x="1408" y="1224"/>
                      <a:pt x="1401" y="1216"/>
                      <a:pt x="1401" y="1216"/>
                    </a:cubicBezTo>
                    <a:cubicBezTo>
                      <a:pt x="1097" y="1040"/>
                      <a:pt x="248" y="509"/>
                      <a:pt x="156" y="347"/>
                    </a:cubicBezTo>
                    <a:cubicBezTo>
                      <a:pt x="120" y="269"/>
                      <a:pt x="64" y="120"/>
                      <a:pt x="99" y="64"/>
                    </a:cubicBezTo>
                    <a:cubicBezTo>
                      <a:pt x="142" y="0"/>
                      <a:pt x="2370" y="1018"/>
                      <a:pt x="2915" y="1330"/>
                    </a:cubicBezTo>
                    <a:cubicBezTo>
                      <a:pt x="2985" y="1372"/>
                      <a:pt x="3028" y="1400"/>
                      <a:pt x="3035" y="1414"/>
                    </a:cubicBezTo>
                    <a:cubicBezTo>
                      <a:pt x="3056" y="1492"/>
                      <a:pt x="2985" y="1591"/>
                      <a:pt x="2936" y="1627"/>
                    </a:cubicBezTo>
                    <a:cubicBezTo>
                      <a:pt x="2809" y="1704"/>
                      <a:pt x="1896" y="1414"/>
                      <a:pt x="1592" y="1308"/>
                    </a:cubicBezTo>
                    <a:cubicBezTo>
                      <a:pt x="2243" y="1591"/>
                      <a:pt x="2893" y="1775"/>
                      <a:pt x="3063" y="1669"/>
                    </a:cubicBezTo>
                    <a:cubicBezTo>
                      <a:pt x="3113" y="1634"/>
                      <a:pt x="3183" y="1528"/>
                      <a:pt x="3155" y="1450"/>
                    </a:cubicBezTo>
                    <a:cubicBezTo>
                      <a:pt x="3155" y="1450"/>
                      <a:pt x="3148" y="1443"/>
                      <a:pt x="3134" y="1436"/>
                    </a:cubicBezTo>
                  </a:path>
                </a:pathLst>
              </a:custGeom>
              <a:solidFill>
                <a:srgbClr val="FF353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4" name="Freeform 285"/>
              <p:cNvSpPr>
                <a:spLocks noChangeAspect="1" noEditPoints="1"/>
              </p:cNvSpPr>
              <p:nvPr/>
            </p:nvSpPr>
            <p:spPr bwMode="auto">
              <a:xfrm>
                <a:off x="2864" y="2224"/>
                <a:ext cx="359" cy="204"/>
              </a:xfrm>
              <a:custGeom>
                <a:avLst/>
                <a:gdLst>
                  <a:gd name="T0" fmla="*/ 0 w 2992"/>
                  <a:gd name="T1" fmla="*/ 0 h 1700"/>
                  <a:gd name="T2" fmla="*/ 0 w 2992"/>
                  <a:gd name="T3" fmla="*/ 0 h 1700"/>
                  <a:gd name="T4" fmla="*/ 0 w 2992"/>
                  <a:gd name="T5" fmla="*/ 0 h 1700"/>
                  <a:gd name="T6" fmla="*/ 0 w 2992"/>
                  <a:gd name="T7" fmla="*/ 0 h 1700"/>
                  <a:gd name="T8" fmla="*/ 0 w 2992"/>
                  <a:gd name="T9" fmla="*/ 0 h 1700"/>
                  <a:gd name="T10" fmla="*/ 0 w 2992"/>
                  <a:gd name="T11" fmla="*/ 0 h 1700"/>
                  <a:gd name="T12" fmla="*/ 0 w 2992"/>
                  <a:gd name="T13" fmla="*/ 0 h 1700"/>
                  <a:gd name="T14" fmla="*/ 0 w 2992"/>
                  <a:gd name="T15" fmla="*/ 0 h 1700"/>
                  <a:gd name="T16" fmla="*/ 0 w 2992"/>
                  <a:gd name="T17" fmla="*/ 0 h 1700"/>
                  <a:gd name="T18" fmla="*/ 0 w 2992"/>
                  <a:gd name="T19" fmla="*/ 0 h 1700"/>
                  <a:gd name="T20" fmla="*/ 0 w 2992"/>
                  <a:gd name="T21" fmla="*/ 0 h 1700"/>
                  <a:gd name="T22" fmla="*/ 0 w 2992"/>
                  <a:gd name="T23" fmla="*/ 0 h 1700"/>
                  <a:gd name="T24" fmla="*/ 0 w 2992"/>
                  <a:gd name="T25" fmla="*/ 0 h 1700"/>
                  <a:gd name="T26" fmla="*/ 0 w 2992"/>
                  <a:gd name="T27" fmla="*/ 0 h 1700"/>
                  <a:gd name="T28" fmla="*/ 0 w 2992"/>
                  <a:gd name="T29" fmla="*/ 0 h 1700"/>
                  <a:gd name="T30" fmla="*/ 0 w 2992"/>
                  <a:gd name="T31" fmla="*/ 0 h 1700"/>
                  <a:gd name="T32" fmla="*/ 0 w 2992"/>
                  <a:gd name="T33" fmla="*/ 0 h 1700"/>
                  <a:gd name="T34" fmla="*/ 0 w 2992"/>
                  <a:gd name="T35" fmla="*/ 0 h 170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92"/>
                  <a:gd name="T55" fmla="*/ 0 h 1700"/>
                  <a:gd name="T56" fmla="*/ 2992 w 2992"/>
                  <a:gd name="T57" fmla="*/ 1700 h 170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92" h="1700">
                    <a:moveTo>
                      <a:pt x="1436" y="1242"/>
                    </a:moveTo>
                    <a:cubicBezTo>
                      <a:pt x="1373" y="1206"/>
                      <a:pt x="269" y="543"/>
                      <a:pt x="191" y="402"/>
                    </a:cubicBezTo>
                    <a:cubicBezTo>
                      <a:pt x="156" y="325"/>
                      <a:pt x="99" y="184"/>
                      <a:pt x="142" y="127"/>
                    </a:cubicBezTo>
                    <a:cubicBezTo>
                      <a:pt x="191" y="57"/>
                      <a:pt x="2087" y="917"/>
                      <a:pt x="2660" y="1249"/>
                    </a:cubicBezTo>
                    <a:cubicBezTo>
                      <a:pt x="2759" y="1305"/>
                      <a:pt x="2815" y="1340"/>
                      <a:pt x="2822" y="1362"/>
                    </a:cubicBezTo>
                    <a:cubicBezTo>
                      <a:pt x="2844" y="1439"/>
                      <a:pt x="2787" y="1545"/>
                      <a:pt x="2738" y="1573"/>
                    </a:cubicBezTo>
                    <a:cubicBezTo>
                      <a:pt x="2646" y="1637"/>
                      <a:pt x="1500" y="1270"/>
                      <a:pt x="1436" y="1242"/>
                    </a:cubicBezTo>
                    <a:cubicBezTo>
                      <a:pt x="1436" y="1242"/>
                      <a:pt x="1436" y="1242"/>
                      <a:pt x="1436" y="1242"/>
                    </a:cubicBezTo>
                    <a:moveTo>
                      <a:pt x="2851" y="1326"/>
                    </a:moveTo>
                    <a:cubicBezTo>
                      <a:pt x="2306" y="1016"/>
                      <a:pt x="78" y="0"/>
                      <a:pt x="36" y="64"/>
                    </a:cubicBezTo>
                    <a:cubicBezTo>
                      <a:pt x="0" y="120"/>
                      <a:pt x="57" y="268"/>
                      <a:pt x="92" y="346"/>
                    </a:cubicBezTo>
                    <a:cubicBezTo>
                      <a:pt x="184" y="508"/>
                      <a:pt x="1033" y="1037"/>
                      <a:pt x="1337" y="1213"/>
                    </a:cubicBezTo>
                    <a:cubicBezTo>
                      <a:pt x="1337" y="1213"/>
                      <a:pt x="1344" y="1220"/>
                      <a:pt x="1351" y="1220"/>
                    </a:cubicBezTo>
                    <a:cubicBezTo>
                      <a:pt x="1387" y="1242"/>
                      <a:pt x="1415" y="1263"/>
                      <a:pt x="1429" y="1263"/>
                    </a:cubicBezTo>
                    <a:cubicBezTo>
                      <a:pt x="1443" y="1270"/>
                      <a:pt x="1479" y="1284"/>
                      <a:pt x="1528" y="1305"/>
                    </a:cubicBezTo>
                    <a:cubicBezTo>
                      <a:pt x="1832" y="1411"/>
                      <a:pt x="2745" y="1700"/>
                      <a:pt x="2872" y="1623"/>
                    </a:cubicBezTo>
                    <a:cubicBezTo>
                      <a:pt x="2921" y="1587"/>
                      <a:pt x="2992" y="1489"/>
                      <a:pt x="2971" y="1411"/>
                    </a:cubicBezTo>
                    <a:cubicBezTo>
                      <a:pt x="2964" y="1397"/>
                      <a:pt x="2921" y="1369"/>
                      <a:pt x="2851" y="1326"/>
                    </a:cubicBezTo>
                  </a:path>
                </a:pathLst>
              </a:custGeom>
              <a:solidFill>
                <a:srgbClr val="FF3D3D"/>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5" name="Freeform 286"/>
              <p:cNvSpPr>
                <a:spLocks noChangeAspect="1" noEditPoints="1"/>
              </p:cNvSpPr>
              <p:nvPr/>
            </p:nvSpPr>
            <p:spPr bwMode="auto">
              <a:xfrm>
                <a:off x="2876" y="2230"/>
                <a:ext cx="330" cy="191"/>
              </a:xfrm>
              <a:custGeom>
                <a:avLst/>
                <a:gdLst>
                  <a:gd name="T0" fmla="*/ 0 w 2750"/>
                  <a:gd name="T1" fmla="*/ 0 h 1592"/>
                  <a:gd name="T2" fmla="*/ 0 w 2750"/>
                  <a:gd name="T3" fmla="*/ 0 h 1592"/>
                  <a:gd name="T4" fmla="*/ 0 w 2750"/>
                  <a:gd name="T5" fmla="*/ 0 h 1592"/>
                  <a:gd name="T6" fmla="*/ 0 w 2750"/>
                  <a:gd name="T7" fmla="*/ 0 h 1592"/>
                  <a:gd name="T8" fmla="*/ 0 w 2750"/>
                  <a:gd name="T9" fmla="*/ 0 h 1592"/>
                  <a:gd name="T10" fmla="*/ 0 w 2750"/>
                  <a:gd name="T11" fmla="*/ 0 h 1592"/>
                  <a:gd name="T12" fmla="*/ 0 w 2750"/>
                  <a:gd name="T13" fmla="*/ 0 h 1592"/>
                  <a:gd name="T14" fmla="*/ 0 w 2750"/>
                  <a:gd name="T15" fmla="*/ 0 h 1592"/>
                  <a:gd name="T16" fmla="*/ 0 w 2750"/>
                  <a:gd name="T17" fmla="*/ 0 h 1592"/>
                  <a:gd name="T18" fmla="*/ 0 w 2750"/>
                  <a:gd name="T19" fmla="*/ 0 h 1592"/>
                  <a:gd name="T20" fmla="*/ 0 w 2750"/>
                  <a:gd name="T21" fmla="*/ 0 h 1592"/>
                  <a:gd name="T22" fmla="*/ 0 w 2750"/>
                  <a:gd name="T23" fmla="*/ 0 h 1592"/>
                  <a:gd name="T24" fmla="*/ 0 w 2750"/>
                  <a:gd name="T25" fmla="*/ 0 h 1592"/>
                  <a:gd name="T26" fmla="*/ 0 w 2750"/>
                  <a:gd name="T27" fmla="*/ 0 h 1592"/>
                  <a:gd name="T28" fmla="*/ 0 w 2750"/>
                  <a:gd name="T29" fmla="*/ 0 h 1592"/>
                  <a:gd name="T30" fmla="*/ 0 w 2750"/>
                  <a:gd name="T31" fmla="*/ 0 h 1592"/>
                  <a:gd name="T32" fmla="*/ 0 w 2750"/>
                  <a:gd name="T33" fmla="*/ 0 h 1592"/>
                  <a:gd name="T34" fmla="*/ 0 w 2750"/>
                  <a:gd name="T35" fmla="*/ 0 h 15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50"/>
                  <a:gd name="T55" fmla="*/ 0 h 1592"/>
                  <a:gd name="T56" fmla="*/ 2750 w 2750"/>
                  <a:gd name="T57" fmla="*/ 1592 h 15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50" h="1592">
                    <a:moveTo>
                      <a:pt x="1340" y="1165"/>
                    </a:moveTo>
                    <a:cubicBezTo>
                      <a:pt x="1312" y="1151"/>
                      <a:pt x="227" y="476"/>
                      <a:pt x="192" y="398"/>
                    </a:cubicBezTo>
                    <a:cubicBezTo>
                      <a:pt x="149" y="327"/>
                      <a:pt x="107" y="185"/>
                      <a:pt x="149" y="128"/>
                    </a:cubicBezTo>
                    <a:cubicBezTo>
                      <a:pt x="192" y="64"/>
                      <a:pt x="1907" y="853"/>
                      <a:pt x="2439" y="1158"/>
                    </a:cubicBezTo>
                    <a:cubicBezTo>
                      <a:pt x="2531" y="1215"/>
                      <a:pt x="2580" y="1251"/>
                      <a:pt x="2587" y="1265"/>
                    </a:cubicBezTo>
                    <a:cubicBezTo>
                      <a:pt x="2616" y="1343"/>
                      <a:pt x="2552" y="1450"/>
                      <a:pt x="2509" y="1478"/>
                    </a:cubicBezTo>
                    <a:cubicBezTo>
                      <a:pt x="2481" y="1499"/>
                      <a:pt x="2134" y="1400"/>
                      <a:pt x="1822" y="1315"/>
                    </a:cubicBezTo>
                    <a:cubicBezTo>
                      <a:pt x="1801" y="1308"/>
                      <a:pt x="1779" y="1300"/>
                      <a:pt x="1758" y="1293"/>
                    </a:cubicBezTo>
                    <a:cubicBezTo>
                      <a:pt x="1531" y="1229"/>
                      <a:pt x="1347" y="1173"/>
                      <a:pt x="1340" y="1165"/>
                    </a:cubicBezTo>
                    <a:cubicBezTo>
                      <a:pt x="1340" y="1165"/>
                      <a:pt x="1340" y="1165"/>
                      <a:pt x="1340" y="1165"/>
                    </a:cubicBezTo>
                    <a:moveTo>
                      <a:pt x="2566" y="1201"/>
                    </a:moveTo>
                    <a:cubicBezTo>
                      <a:pt x="1992" y="867"/>
                      <a:pt x="93" y="0"/>
                      <a:pt x="43" y="71"/>
                    </a:cubicBezTo>
                    <a:cubicBezTo>
                      <a:pt x="0" y="128"/>
                      <a:pt x="57" y="270"/>
                      <a:pt x="93" y="348"/>
                    </a:cubicBezTo>
                    <a:cubicBezTo>
                      <a:pt x="171" y="490"/>
                      <a:pt x="1276" y="1158"/>
                      <a:pt x="1340" y="1194"/>
                    </a:cubicBezTo>
                    <a:cubicBezTo>
                      <a:pt x="1340" y="1194"/>
                      <a:pt x="1340" y="1194"/>
                      <a:pt x="1340" y="1194"/>
                    </a:cubicBezTo>
                    <a:cubicBezTo>
                      <a:pt x="1404" y="1222"/>
                      <a:pt x="2552" y="1592"/>
                      <a:pt x="2644" y="1528"/>
                    </a:cubicBezTo>
                    <a:cubicBezTo>
                      <a:pt x="2694" y="1499"/>
                      <a:pt x="2750" y="1393"/>
                      <a:pt x="2729" y="1315"/>
                    </a:cubicBezTo>
                    <a:cubicBezTo>
                      <a:pt x="2722" y="1293"/>
                      <a:pt x="2665" y="1258"/>
                      <a:pt x="2566" y="1201"/>
                    </a:cubicBezTo>
                  </a:path>
                </a:pathLst>
              </a:custGeom>
              <a:solidFill>
                <a:srgbClr val="FF4444"/>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6" name="Freeform 287"/>
              <p:cNvSpPr>
                <a:spLocks noChangeAspect="1"/>
              </p:cNvSpPr>
              <p:nvPr/>
            </p:nvSpPr>
            <p:spPr bwMode="auto">
              <a:xfrm>
                <a:off x="2889" y="2238"/>
                <a:ext cx="301" cy="172"/>
              </a:xfrm>
              <a:custGeom>
                <a:avLst/>
                <a:gdLst>
                  <a:gd name="T0" fmla="*/ 0 w 2508"/>
                  <a:gd name="T1" fmla="*/ 0 h 1433"/>
                  <a:gd name="T2" fmla="*/ 0 w 2508"/>
                  <a:gd name="T3" fmla="*/ 0 h 1433"/>
                  <a:gd name="T4" fmla="*/ 0 w 2508"/>
                  <a:gd name="T5" fmla="*/ 0 h 1433"/>
                  <a:gd name="T6" fmla="*/ 0 w 2508"/>
                  <a:gd name="T7" fmla="*/ 0 h 1433"/>
                  <a:gd name="T8" fmla="*/ 0 w 2508"/>
                  <a:gd name="T9" fmla="*/ 0 h 1433"/>
                  <a:gd name="T10" fmla="*/ 0 w 2508"/>
                  <a:gd name="T11" fmla="*/ 0 h 1433"/>
                  <a:gd name="T12" fmla="*/ 0 w 2508"/>
                  <a:gd name="T13" fmla="*/ 0 h 1433"/>
                  <a:gd name="T14" fmla="*/ 0 w 2508"/>
                  <a:gd name="T15" fmla="*/ 0 h 1433"/>
                  <a:gd name="T16" fmla="*/ 0 w 2508"/>
                  <a:gd name="T17" fmla="*/ 0 h 1433"/>
                  <a:gd name="T18" fmla="*/ 0 w 2508"/>
                  <a:gd name="T19" fmla="*/ 0 h 1433"/>
                  <a:gd name="T20" fmla="*/ 0 w 2508"/>
                  <a:gd name="T21" fmla="*/ 0 h 1433"/>
                  <a:gd name="T22" fmla="*/ 0 w 2508"/>
                  <a:gd name="T23" fmla="*/ 0 h 1433"/>
                  <a:gd name="T24" fmla="*/ 0 w 2508"/>
                  <a:gd name="T25" fmla="*/ 0 h 1433"/>
                  <a:gd name="T26" fmla="*/ 0 w 2508"/>
                  <a:gd name="T27" fmla="*/ 0 h 1433"/>
                  <a:gd name="T28" fmla="*/ 0 w 2508"/>
                  <a:gd name="T29" fmla="*/ 0 h 1433"/>
                  <a:gd name="T30" fmla="*/ 0 w 2508"/>
                  <a:gd name="T31" fmla="*/ 0 h 1433"/>
                  <a:gd name="T32" fmla="*/ 0 w 2508"/>
                  <a:gd name="T33" fmla="*/ 0 h 1433"/>
                  <a:gd name="T34" fmla="*/ 0 w 2508"/>
                  <a:gd name="T35" fmla="*/ 0 h 1433"/>
                  <a:gd name="T36" fmla="*/ 0 w 2508"/>
                  <a:gd name="T37" fmla="*/ 0 h 1433"/>
                  <a:gd name="T38" fmla="*/ 0 w 2508"/>
                  <a:gd name="T39" fmla="*/ 0 h 1433"/>
                  <a:gd name="T40" fmla="*/ 0 w 2508"/>
                  <a:gd name="T41" fmla="*/ 0 h 1433"/>
                  <a:gd name="T42" fmla="*/ 0 w 2508"/>
                  <a:gd name="T43" fmla="*/ 0 h 1433"/>
                  <a:gd name="T44" fmla="*/ 0 w 2508"/>
                  <a:gd name="T45" fmla="*/ 0 h 1433"/>
                  <a:gd name="T46" fmla="*/ 0 w 2508"/>
                  <a:gd name="T47" fmla="*/ 0 h 1433"/>
                  <a:gd name="T48" fmla="*/ 0 w 2508"/>
                  <a:gd name="T49" fmla="*/ 0 h 1433"/>
                  <a:gd name="T50" fmla="*/ 0 w 2508"/>
                  <a:gd name="T51" fmla="*/ 0 h 1433"/>
                  <a:gd name="T52" fmla="*/ 0 w 2508"/>
                  <a:gd name="T53" fmla="*/ 0 h 14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8"/>
                  <a:gd name="T82" fmla="*/ 0 h 1433"/>
                  <a:gd name="T83" fmla="*/ 2508 w 2508"/>
                  <a:gd name="T84" fmla="*/ 1433 h 14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8" h="1433">
                    <a:moveTo>
                      <a:pt x="2331" y="1093"/>
                    </a:moveTo>
                    <a:cubicBezTo>
                      <a:pt x="1800" y="787"/>
                      <a:pt x="85" y="0"/>
                      <a:pt x="42" y="64"/>
                    </a:cubicBezTo>
                    <a:cubicBezTo>
                      <a:pt x="0" y="120"/>
                      <a:pt x="42" y="262"/>
                      <a:pt x="85" y="333"/>
                    </a:cubicBezTo>
                    <a:cubicBezTo>
                      <a:pt x="120" y="411"/>
                      <a:pt x="1204" y="1085"/>
                      <a:pt x="1233" y="1100"/>
                    </a:cubicBezTo>
                    <a:cubicBezTo>
                      <a:pt x="1233" y="1100"/>
                      <a:pt x="1233" y="1100"/>
                      <a:pt x="1233" y="1100"/>
                    </a:cubicBezTo>
                    <a:cubicBezTo>
                      <a:pt x="1240" y="1107"/>
                      <a:pt x="1424" y="1164"/>
                      <a:pt x="1651" y="1227"/>
                    </a:cubicBezTo>
                    <a:cubicBezTo>
                      <a:pt x="1594" y="1206"/>
                      <a:pt x="1544" y="1185"/>
                      <a:pt x="1488" y="1156"/>
                    </a:cubicBezTo>
                    <a:cubicBezTo>
                      <a:pt x="1360" y="1121"/>
                      <a:pt x="1261" y="1085"/>
                      <a:pt x="1240" y="1078"/>
                    </a:cubicBezTo>
                    <a:cubicBezTo>
                      <a:pt x="1233" y="1078"/>
                      <a:pt x="1226" y="1071"/>
                      <a:pt x="1219" y="1064"/>
                    </a:cubicBezTo>
                    <a:cubicBezTo>
                      <a:pt x="1169" y="1036"/>
                      <a:pt x="1070" y="979"/>
                      <a:pt x="956" y="901"/>
                    </a:cubicBezTo>
                    <a:cubicBezTo>
                      <a:pt x="914" y="880"/>
                      <a:pt x="871" y="858"/>
                      <a:pt x="829" y="837"/>
                    </a:cubicBezTo>
                    <a:cubicBezTo>
                      <a:pt x="765" y="802"/>
                      <a:pt x="701" y="759"/>
                      <a:pt x="652" y="709"/>
                    </a:cubicBezTo>
                    <a:cubicBezTo>
                      <a:pt x="418" y="553"/>
                      <a:pt x="198" y="411"/>
                      <a:pt x="191" y="397"/>
                    </a:cubicBezTo>
                    <a:cubicBezTo>
                      <a:pt x="177" y="376"/>
                      <a:pt x="134" y="135"/>
                      <a:pt x="142" y="128"/>
                    </a:cubicBezTo>
                    <a:cubicBezTo>
                      <a:pt x="163" y="99"/>
                      <a:pt x="595" y="291"/>
                      <a:pt x="1070" y="518"/>
                    </a:cubicBezTo>
                    <a:cubicBezTo>
                      <a:pt x="1148" y="518"/>
                      <a:pt x="1233" y="546"/>
                      <a:pt x="1318" y="589"/>
                    </a:cubicBezTo>
                    <a:cubicBezTo>
                      <a:pt x="1360" y="617"/>
                      <a:pt x="1410" y="653"/>
                      <a:pt x="1452" y="688"/>
                    </a:cubicBezTo>
                    <a:cubicBezTo>
                      <a:pt x="1559" y="724"/>
                      <a:pt x="1679" y="752"/>
                      <a:pt x="1778" y="809"/>
                    </a:cubicBezTo>
                    <a:cubicBezTo>
                      <a:pt x="1821" y="837"/>
                      <a:pt x="1863" y="873"/>
                      <a:pt x="1899" y="915"/>
                    </a:cubicBezTo>
                    <a:cubicBezTo>
                      <a:pt x="2069" y="1000"/>
                      <a:pt x="2203" y="1064"/>
                      <a:pt x="2274" y="1107"/>
                    </a:cubicBezTo>
                    <a:cubicBezTo>
                      <a:pt x="2310" y="1128"/>
                      <a:pt x="2331" y="1142"/>
                      <a:pt x="2331" y="1149"/>
                    </a:cubicBezTo>
                    <a:cubicBezTo>
                      <a:pt x="2359" y="1220"/>
                      <a:pt x="2296" y="1327"/>
                      <a:pt x="2246" y="1355"/>
                    </a:cubicBezTo>
                    <a:cubicBezTo>
                      <a:pt x="2239" y="1362"/>
                      <a:pt x="2048" y="1313"/>
                      <a:pt x="1828" y="1256"/>
                    </a:cubicBezTo>
                    <a:cubicBezTo>
                      <a:pt x="1792" y="1256"/>
                      <a:pt x="1757" y="1256"/>
                      <a:pt x="1715" y="1249"/>
                    </a:cubicBezTo>
                    <a:cubicBezTo>
                      <a:pt x="2026" y="1334"/>
                      <a:pt x="2374" y="1433"/>
                      <a:pt x="2402" y="1412"/>
                    </a:cubicBezTo>
                    <a:cubicBezTo>
                      <a:pt x="2444" y="1383"/>
                      <a:pt x="2508" y="1277"/>
                      <a:pt x="2480" y="1199"/>
                    </a:cubicBezTo>
                    <a:cubicBezTo>
                      <a:pt x="2473" y="1185"/>
                      <a:pt x="2423" y="1149"/>
                      <a:pt x="2331" y="1093"/>
                    </a:cubicBezTo>
                  </a:path>
                </a:pathLst>
              </a:custGeom>
              <a:solidFill>
                <a:srgbClr val="FF4B4B"/>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7" name="Freeform 288"/>
              <p:cNvSpPr>
                <a:spLocks noChangeAspect="1" noEditPoints="1"/>
              </p:cNvSpPr>
              <p:nvPr/>
            </p:nvSpPr>
            <p:spPr bwMode="auto">
              <a:xfrm>
                <a:off x="2905" y="2250"/>
                <a:ext cx="267" cy="151"/>
              </a:xfrm>
              <a:custGeom>
                <a:avLst/>
                <a:gdLst>
                  <a:gd name="T0" fmla="*/ 0 w 2225"/>
                  <a:gd name="T1" fmla="*/ 0 h 1258"/>
                  <a:gd name="T2" fmla="*/ 0 w 2225"/>
                  <a:gd name="T3" fmla="*/ 0 h 1258"/>
                  <a:gd name="T4" fmla="*/ 0 w 2225"/>
                  <a:gd name="T5" fmla="*/ 0 h 1258"/>
                  <a:gd name="T6" fmla="*/ 0 w 2225"/>
                  <a:gd name="T7" fmla="*/ 0 h 1258"/>
                  <a:gd name="T8" fmla="*/ 0 w 2225"/>
                  <a:gd name="T9" fmla="*/ 0 h 1258"/>
                  <a:gd name="T10" fmla="*/ 0 w 2225"/>
                  <a:gd name="T11" fmla="*/ 0 h 1258"/>
                  <a:gd name="T12" fmla="*/ 0 w 2225"/>
                  <a:gd name="T13" fmla="*/ 0 h 1258"/>
                  <a:gd name="T14" fmla="*/ 0 w 2225"/>
                  <a:gd name="T15" fmla="*/ 0 h 1258"/>
                  <a:gd name="T16" fmla="*/ 0 w 2225"/>
                  <a:gd name="T17" fmla="*/ 0 h 1258"/>
                  <a:gd name="T18" fmla="*/ 0 w 2225"/>
                  <a:gd name="T19" fmla="*/ 0 h 1258"/>
                  <a:gd name="T20" fmla="*/ 0 w 2225"/>
                  <a:gd name="T21" fmla="*/ 0 h 1258"/>
                  <a:gd name="T22" fmla="*/ 0 w 2225"/>
                  <a:gd name="T23" fmla="*/ 0 h 1258"/>
                  <a:gd name="T24" fmla="*/ 0 w 2225"/>
                  <a:gd name="T25" fmla="*/ 0 h 1258"/>
                  <a:gd name="T26" fmla="*/ 0 w 2225"/>
                  <a:gd name="T27" fmla="*/ 0 h 1258"/>
                  <a:gd name="T28" fmla="*/ 0 w 2225"/>
                  <a:gd name="T29" fmla="*/ 0 h 1258"/>
                  <a:gd name="T30" fmla="*/ 0 w 2225"/>
                  <a:gd name="T31" fmla="*/ 0 h 1258"/>
                  <a:gd name="T32" fmla="*/ 0 w 2225"/>
                  <a:gd name="T33" fmla="*/ 0 h 1258"/>
                  <a:gd name="T34" fmla="*/ 0 w 2225"/>
                  <a:gd name="T35" fmla="*/ 0 h 1258"/>
                  <a:gd name="T36" fmla="*/ 0 w 2225"/>
                  <a:gd name="T37" fmla="*/ 0 h 1258"/>
                  <a:gd name="T38" fmla="*/ 0 w 2225"/>
                  <a:gd name="T39" fmla="*/ 0 h 1258"/>
                  <a:gd name="T40" fmla="*/ 0 w 2225"/>
                  <a:gd name="T41" fmla="*/ 0 h 1258"/>
                  <a:gd name="T42" fmla="*/ 0 w 2225"/>
                  <a:gd name="T43" fmla="*/ 0 h 1258"/>
                  <a:gd name="T44" fmla="*/ 0 w 2225"/>
                  <a:gd name="T45" fmla="*/ 0 h 1258"/>
                  <a:gd name="T46" fmla="*/ 0 w 2225"/>
                  <a:gd name="T47" fmla="*/ 0 h 1258"/>
                  <a:gd name="T48" fmla="*/ 0 w 2225"/>
                  <a:gd name="T49" fmla="*/ 0 h 1258"/>
                  <a:gd name="T50" fmla="*/ 0 w 2225"/>
                  <a:gd name="T51" fmla="*/ 0 h 1258"/>
                  <a:gd name="T52" fmla="*/ 0 w 2225"/>
                  <a:gd name="T53" fmla="*/ 0 h 1258"/>
                  <a:gd name="T54" fmla="*/ 0 w 2225"/>
                  <a:gd name="T55" fmla="*/ 0 h 125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25"/>
                  <a:gd name="T85" fmla="*/ 0 h 1258"/>
                  <a:gd name="T86" fmla="*/ 2225 w 2225"/>
                  <a:gd name="T87" fmla="*/ 1258 h 125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25" h="1258">
                    <a:moveTo>
                      <a:pt x="1354" y="1053"/>
                    </a:moveTo>
                    <a:cubicBezTo>
                      <a:pt x="1318" y="1032"/>
                      <a:pt x="1276" y="1011"/>
                      <a:pt x="1240" y="990"/>
                    </a:cubicBezTo>
                    <a:cubicBezTo>
                      <a:pt x="1169" y="968"/>
                      <a:pt x="1120" y="954"/>
                      <a:pt x="1106" y="947"/>
                    </a:cubicBezTo>
                    <a:cubicBezTo>
                      <a:pt x="1106" y="947"/>
                      <a:pt x="1098" y="947"/>
                      <a:pt x="1091" y="940"/>
                    </a:cubicBezTo>
                    <a:cubicBezTo>
                      <a:pt x="1070" y="926"/>
                      <a:pt x="1021" y="898"/>
                      <a:pt x="964" y="862"/>
                    </a:cubicBezTo>
                    <a:cubicBezTo>
                      <a:pt x="914" y="841"/>
                      <a:pt x="872" y="820"/>
                      <a:pt x="822" y="799"/>
                    </a:cubicBezTo>
                    <a:cubicBezTo>
                      <a:pt x="935" y="876"/>
                      <a:pt x="1035" y="933"/>
                      <a:pt x="1084" y="961"/>
                    </a:cubicBezTo>
                    <a:cubicBezTo>
                      <a:pt x="1091" y="968"/>
                      <a:pt x="1098" y="975"/>
                      <a:pt x="1106" y="975"/>
                    </a:cubicBezTo>
                    <a:cubicBezTo>
                      <a:pt x="1127" y="982"/>
                      <a:pt x="1226" y="1018"/>
                      <a:pt x="1354" y="1053"/>
                    </a:cubicBezTo>
                    <a:moveTo>
                      <a:pt x="935" y="417"/>
                    </a:moveTo>
                    <a:cubicBezTo>
                      <a:pt x="461" y="191"/>
                      <a:pt x="28" y="0"/>
                      <a:pt x="7" y="28"/>
                    </a:cubicBezTo>
                    <a:cubicBezTo>
                      <a:pt x="0" y="35"/>
                      <a:pt x="43" y="276"/>
                      <a:pt x="57" y="297"/>
                    </a:cubicBezTo>
                    <a:cubicBezTo>
                      <a:pt x="64" y="311"/>
                      <a:pt x="284" y="452"/>
                      <a:pt x="517" y="608"/>
                    </a:cubicBezTo>
                    <a:cubicBezTo>
                      <a:pt x="496" y="587"/>
                      <a:pt x="482" y="565"/>
                      <a:pt x="461" y="544"/>
                    </a:cubicBezTo>
                    <a:cubicBezTo>
                      <a:pt x="340" y="466"/>
                      <a:pt x="248" y="403"/>
                      <a:pt x="241" y="396"/>
                    </a:cubicBezTo>
                    <a:cubicBezTo>
                      <a:pt x="199" y="325"/>
                      <a:pt x="184" y="198"/>
                      <a:pt x="163" y="106"/>
                    </a:cubicBezTo>
                    <a:cubicBezTo>
                      <a:pt x="418" y="219"/>
                      <a:pt x="680" y="311"/>
                      <a:pt x="935" y="417"/>
                    </a:cubicBezTo>
                    <a:cubicBezTo>
                      <a:pt x="935" y="417"/>
                      <a:pt x="935" y="417"/>
                      <a:pt x="935" y="417"/>
                    </a:cubicBezTo>
                    <a:moveTo>
                      <a:pt x="2140" y="1004"/>
                    </a:moveTo>
                    <a:cubicBezTo>
                      <a:pt x="2069" y="961"/>
                      <a:pt x="1935" y="898"/>
                      <a:pt x="1765" y="813"/>
                    </a:cubicBezTo>
                    <a:cubicBezTo>
                      <a:pt x="1779" y="827"/>
                      <a:pt x="1786" y="841"/>
                      <a:pt x="1800" y="862"/>
                    </a:cubicBezTo>
                    <a:cubicBezTo>
                      <a:pt x="2013" y="975"/>
                      <a:pt x="2013" y="975"/>
                      <a:pt x="2013" y="975"/>
                    </a:cubicBezTo>
                    <a:cubicBezTo>
                      <a:pt x="2034" y="1046"/>
                      <a:pt x="1991" y="1159"/>
                      <a:pt x="1942" y="1187"/>
                    </a:cubicBezTo>
                    <a:cubicBezTo>
                      <a:pt x="1942" y="1187"/>
                      <a:pt x="1857" y="1166"/>
                      <a:pt x="1736" y="1138"/>
                    </a:cubicBezTo>
                    <a:cubicBezTo>
                      <a:pt x="1722" y="1145"/>
                      <a:pt x="1708" y="1145"/>
                      <a:pt x="1694" y="1152"/>
                    </a:cubicBezTo>
                    <a:cubicBezTo>
                      <a:pt x="1913" y="1209"/>
                      <a:pt x="2105" y="1258"/>
                      <a:pt x="2112" y="1251"/>
                    </a:cubicBezTo>
                    <a:cubicBezTo>
                      <a:pt x="2161" y="1223"/>
                      <a:pt x="2225" y="1117"/>
                      <a:pt x="2197" y="1046"/>
                    </a:cubicBezTo>
                    <a:cubicBezTo>
                      <a:pt x="2197" y="1039"/>
                      <a:pt x="2176" y="1025"/>
                      <a:pt x="2140" y="1004"/>
                    </a:cubicBezTo>
                  </a:path>
                </a:pathLst>
              </a:custGeom>
              <a:solidFill>
                <a:srgbClr val="FF515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8" name="Freeform 289"/>
              <p:cNvSpPr>
                <a:spLocks noChangeAspect="1" noEditPoints="1"/>
              </p:cNvSpPr>
              <p:nvPr/>
            </p:nvSpPr>
            <p:spPr bwMode="auto">
              <a:xfrm>
                <a:off x="2925" y="2263"/>
                <a:ext cx="224" cy="130"/>
              </a:xfrm>
              <a:custGeom>
                <a:avLst/>
                <a:gdLst>
                  <a:gd name="T0" fmla="*/ 0 w 1866"/>
                  <a:gd name="T1" fmla="*/ 0 h 1083"/>
                  <a:gd name="T2" fmla="*/ 0 w 1866"/>
                  <a:gd name="T3" fmla="*/ 0 h 1083"/>
                  <a:gd name="T4" fmla="*/ 0 w 1866"/>
                  <a:gd name="T5" fmla="*/ 0 h 1083"/>
                  <a:gd name="T6" fmla="*/ 0 w 1866"/>
                  <a:gd name="T7" fmla="*/ 0 h 1083"/>
                  <a:gd name="T8" fmla="*/ 0 w 1866"/>
                  <a:gd name="T9" fmla="*/ 0 h 1083"/>
                  <a:gd name="T10" fmla="*/ 0 w 1866"/>
                  <a:gd name="T11" fmla="*/ 0 h 1083"/>
                  <a:gd name="T12" fmla="*/ 0 w 1866"/>
                  <a:gd name="T13" fmla="*/ 0 h 1083"/>
                  <a:gd name="T14" fmla="*/ 0 w 1866"/>
                  <a:gd name="T15" fmla="*/ 0 h 1083"/>
                  <a:gd name="T16" fmla="*/ 0 w 1866"/>
                  <a:gd name="T17" fmla="*/ 0 h 1083"/>
                  <a:gd name="T18" fmla="*/ 0 w 1866"/>
                  <a:gd name="T19" fmla="*/ 0 h 1083"/>
                  <a:gd name="T20" fmla="*/ 0 w 1866"/>
                  <a:gd name="T21" fmla="*/ 0 h 1083"/>
                  <a:gd name="T22" fmla="*/ 0 w 1866"/>
                  <a:gd name="T23" fmla="*/ 0 h 1083"/>
                  <a:gd name="T24" fmla="*/ 0 w 1866"/>
                  <a:gd name="T25" fmla="*/ 0 h 1083"/>
                  <a:gd name="T26" fmla="*/ 0 w 1866"/>
                  <a:gd name="T27" fmla="*/ 0 h 1083"/>
                  <a:gd name="T28" fmla="*/ 0 w 1866"/>
                  <a:gd name="T29" fmla="*/ 0 h 1083"/>
                  <a:gd name="T30" fmla="*/ 0 w 1866"/>
                  <a:gd name="T31" fmla="*/ 0 h 1083"/>
                  <a:gd name="T32" fmla="*/ 0 w 1866"/>
                  <a:gd name="T33" fmla="*/ 0 h 1083"/>
                  <a:gd name="T34" fmla="*/ 0 w 1866"/>
                  <a:gd name="T35" fmla="*/ 0 h 1083"/>
                  <a:gd name="T36" fmla="*/ 0 w 1866"/>
                  <a:gd name="T37" fmla="*/ 0 h 1083"/>
                  <a:gd name="T38" fmla="*/ 0 w 1866"/>
                  <a:gd name="T39" fmla="*/ 0 h 1083"/>
                  <a:gd name="T40" fmla="*/ 0 w 1866"/>
                  <a:gd name="T41" fmla="*/ 0 h 10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66"/>
                  <a:gd name="T64" fmla="*/ 0 h 1083"/>
                  <a:gd name="T65" fmla="*/ 1866 w 1866"/>
                  <a:gd name="T66" fmla="*/ 1083 h 10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66" h="1083">
                    <a:moveTo>
                      <a:pt x="1075" y="885"/>
                    </a:moveTo>
                    <a:cubicBezTo>
                      <a:pt x="1032" y="864"/>
                      <a:pt x="983" y="843"/>
                      <a:pt x="947" y="821"/>
                    </a:cubicBezTo>
                    <a:cubicBezTo>
                      <a:pt x="898" y="800"/>
                      <a:pt x="848" y="779"/>
                      <a:pt x="799" y="758"/>
                    </a:cubicBezTo>
                    <a:cubicBezTo>
                      <a:pt x="855" y="793"/>
                      <a:pt x="905" y="821"/>
                      <a:pt x="926" y="836"/>
                    </a:cubicBezTo>
                    <a:cubicBezTo>
                      <a:pt x="933" y="843"/>
                      <a:pt x="940" y="843"/>
                      <a:pt x="940" y="843"/>
                    </a:cubicBezTo>
                    <a:cubicBezTo>
                      <a:pt x="954" y="850"/>
                      <a:pt x="1004" y="864"/>
                      <a:pt x="1075" y="885"/>
                    </a:cubicBezTo>
                    <a:moveTo>
                      <a:pt x="771" y="312"/>
                    </a:moveTo>
                    <a:cubicBezTo>
                      <a:pt x="516" y="205"/>
                      <a:pt x="254" y="113"/>
                      <a:pt x="0" y="0"/>
                    </a:cubicBezTo>
                    <a:cubicBezTo>
                      <a:pt x="21" y="92"/>
                      <a:pt x="35" y="220"/>
                      <a:pt x="78" y="290"/>
                    </a:cubicBezTo>
                    <a:cubicBezTo>
                      <a:pt x="85" y="298"/>
                      <a:pt x="177" y="361"/>
                      <a:pt x="297" y="439"/>
                    </a:cubicBezTo>
                    <a:cubicBezTo>
                      <a:pt x="290" y="425"/>
                      <a:pt x="276" y="404"/>
                      <a:pt x="268" y="390"/>
                    </a:cubicBezTo>
                    <a:cubicBezTo>
                      <a:pt x="226" y="326"/>
                      <a:pt x="233" y="198"/>
                      <a:pt x="219" y="121"/>
                    </a:cubicBezTo>
                    <a:cubicBezTo>
                      <a:pt x="389" y="191"/>
                      <a:pt x="558" y="248"/>
                      <a:pt x="728" y="319"/>
                    </a:cubicBezTo>
                    <a:cubicBezTo>
                      <a:pt x="742" y="312"/>
                      <a:pt x="756" y="312"/>
                      <a:pt x="771" y="312"/>
                    </a:cubicBezTo>
                    <a:moveTo>
                      <a:pt x="1845" y="871"/>
                    </a:moveTo>
                    <a:cubicBezTo>
                      <a:pt x="1633" y="758"/>
                      <a:pt x="1633" y="758"/>
                      <a:pt x="1633" y="758"/>
                    </a:cubicBezTo>
                    <a:cubicBezTo>
                      <a:pt x="1640" y="765"/>
                      <a:pt x="1647" y="779"/>
                      <a:pt x="1647" y="793"/>
                    </a:cubicBezTo>
                    <a:cubicBezTo>
                      <a:pt x="1676" y="864"/>
                      <a:pt x="1647" y="984"/>
                      <a:pt x="1605" y="1013"/>
                    </a:cubicBezTo>
                    <a:cubicBezTo>
                      <a:pt x="1591" y="1020"/>
                      <a:pt x="1584" y="1027"/>
                      <a:pt x="1570" y="1034"/>
                    </a:cubicBezTo>
                    <a:cubicBezTo>
                      <a:pt x="1690" y="1062"/>
                      <a:pt x="1775" y="1083"/>
                      <a:pt x="1775" y="1083"/>
                    </a:cubicBezTo>
                    <a:cubicBezTo>
                      <a:pt x="1824" y="1055"/>
                      <a:pt x="1866" y="942"/>
                      <a:pt x="1845" y="871"/>
                    </a:cubicBezTo>
                  </a:path>
                </a:pathLst>
              </a:custGeom>
              <a:solidFill>
                <a:srgbClr val="FF5757"/>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79" name="Freeform 290"/>
              <p:cNvSpPr>
                <a:spLocks noChangeAspect="1"/>
              </p:cNvSpPr>
              <p:nvPr/>
            </p:nvSpPr>
            <p:spPr bwMode="auto">
              <a:xfrm>
                <a:off x="2951" y="2277"/>
                <a:ext cx="175" cy="111"/>
              </a:xfrm>
              <a:custGeom>
                <a:avLst/>
                <a:gdLst>
                  <a:gd name="T0" fmla="*/ 0 w 1459"/>
                  <a:gd name="T1" fmla="*/ 0 h 925"/>
                  <a:gd name="T2" fmla="*/ 0 w 1459"/>
                  <a:gd name="T3" fmla="*/ 0 h 925"/>
                  <a:gd name="T4" fmla="*/ 0 w 1459"/>
                  <a:gd name="T5" fmla="*/ 0 h 925"/>
                  <a:gd name="T6" fmla="*/ 0 w 1459"/>
                  <a:gd name="T7" fmla="*/ 0 h 925"/>
                  <a:gd name="T8" fmla="*/ 0 w 1459"/>
                  <a:gd name="T9" fmla="*/ 0 h 925"/>
                  <a:gd name="T10" fmla="*/ 0 w 1459"/>
                  <a:gd name="T11" fmla="*/ 0 h 925"/>
                  <a:gd name="T12" fmla="*/ 0 w 1459"/>
                  <a:gd name="T13" fmla="*/ 0 h 925"/>
                  <a:gd name="T14" fmla="*/ 0 w 1459"/>
                  <a:gd name="T15" fmla="*/ 0 h 925"/>
                  <a:gd name="T16" fmla="*/ 0 w 1459"/>
                  <a:gd name="T17" fmla="*/ 0 h 925"/>
                  <a:gd name="T18" fmla="*/ 0 w 1459"/>
                  <a:gd name="T19" fmla="*/ 0 h 925"/>
                  <a:gd name="T20" fmla="*/ 0 w 1459"/>
                  <a:gd name="T21" fmla="*/ 0 h 925"/>
                  <a:gd name="T22" fmla="*/ 0 w 1459"/>
                  <a:gd name="T23" fmla="*/ 0 h 925"/>
                  <a:gd name="T24" fmla="*/ 0 w 1459"/>
                  <a:gd name="T25" fmla="*/ 0 h 925"/>
                  <a:gd name="T26" fmla="*/ 0 w 1459"/>
                  <a:gd name="T27" fmla="*/ 0 h 925"/>
                  <a:gd name="T28" fmla="*/ 0 w 1459"/>
                  <a:gd name="T29" fmla="*/ 0 h 925"/>
                  <a:gd name="T30" fmla="*/ 0 w 1459"/>
                  <a:gd name="T31" fmla="*/ 0 h 925"/>
                  <a:gd name="T32" fmla="*/ 0 w 1459"/>
                  <a:gd name="T33" fmla="*/ 0 h 925"/>
                  <a:gd name="T34" fmla="*/ 0 w 1459"/>
                  <a:gd name="T35" fmla="*/ 0 h 925"/>
                  <a:gd name="T36" fmla="*/ 0 w 1459"/>
                  <a:gd name="T37" fmla="*/ 0 h 925"/>
                  <a:gd name="T38" fmla="*/ 0 w 1459"/>
                  <a:gd name="T39" fmla="*/ 0 h 925"/>
                  <a:gd name="T40" fmla="*/ 0 w 1459"/>
                  <a:gd name="T41" fmla="*/ 0 h 925"/>
                  <a:gd name="T42" fmla="*/ 0 w 1459"/>
                  <a:gd name="T43" fmla="*/ 0 h 925"/>
                  <a:gd name="T44" fmla="*/ 0 w 1459"/>
                  <a:gd name="T45" fmla="*/ 0 h 925"/>
                  <a:gd name="T46" fmla="*/ 0 w 1459"/>
                  <a:gd name="T47" fmla="*/ 0 h 925"/>
                  <a:gd name="T48" fmla="*/ 0 w 1459"/>
                  <a:gd name="T49" fmla="*/ 0 h 925"/>
                  <a:gd name="T50" fmla="*/ 0 w 1459"/>
                  <a:gd name="T51" fmla="*/ 0 h 925"/>
                  <a:gd name="T52" fmla="*/ 0 w 1459"/>
                  <a:gd name="T53" fmla="*/ 0 h 925"/>
                  <a:gd name="T54" fmla="*/ 0 w 1459"/>
                  <a:gd name="T55" fmla="*/ 0 h 925"/>
                  <a:gd name="T56" fmla="*/ 0 w 1459"/>
                  <a:gd name="T57" fmla="*/ 0 h 925"/>
                  <a:gd name="T58" fmla="*/ 0 w 1459"/>
                  <a:gd name="T59" fmla="*/ 0 h 925"/>
                  <a:gd name="T60" fmla="*/ 0 w 1459"/>
                  <a:gd name="T61" fmla="*/ 0 h 925"/>
                  <a:gd name="T62" fmla="*/ 0 w 1459"/>
                  <a:gd name="T63" fmla="*/ 0 h 9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459"/>
                  <a:gd name="T97" fmla="*/ 0 h 925"/>
                  <a:gd name="T98" fmla="*/ 1459 w 1459"/>
                  <a:gd name="T99" fmla="*/ 925 h 9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459" h="925">
                    <a:moveTo>
                      <a:pt x="1261" y="480"/>
                    </a:moveTo>
                    <a:cubicBezTo>
                      <a:pt x="1161" y="423"/>
                      <a:pt x="1041" y="395"/>
                      <a:pt x="935" y="360"/>
                    </a:cubicBezTo>
                    <a:cubicBezTo>
                      <a:pt x="963" y="395"/>
                      <a:pt x="999" y="431"/>
                      <a:pt x="1020" y="466"/>
                    </a:cubicBezTo>
                    <a:cubicBezTo>
                      <a:pt x="1091" y="508"/>
                      <a:pt x="1154" y="536"/>
                      <a:pt x="1190" y="558"/>
                    </a:cubicBezTo>
                    <a:cubicBezTo>
                      <a:pt x="1218" y="579"/>
                      <a:pt x="1239" y="586"/>
                      <a:pt x="1239" y="593"/>
                    </a:cubicBezTo>
                    <a:cubicBezTo>
                      <a:pt x="1268" y="656"/>
                      <a:pt x="1254" y="784"/>
                      <a:pt x="1211" y="819"/>
                    </a:cubicBezTo>
                    <a:cubicBezTo>
                      <a:pt x="1147" y="875"/>
                      <a:pt x="871" y="748"/>
                      <a:pt x="631" y="607"/>
                    </a:cubicBezTo>
                    <a:cubicBezTo>
                      <a:pt x="595" y="600"/>
                      <a:pt x="560" y="579"/>
                      <a:pt x="524" y="565"/>
                    </a:cubicBezTo>
                    <a:cubicBezTo>
                      <a:pt x="496" y="551"/>
                      <a:pt x="475" y="529"/>
                      <a:pt x="454" y="508"/>
                    </a:cubicBezTo>
                    <a:cubicBezTo>
                      <a:pt x="326" y="431"/>
                      <a:pt x="234" y="367"/>
                      <a:pt x="234" y="367"/>
                    </a:cubicBezTo>
                    <a:cubicBezTo>
                      <a:pt x="199" y="296"/>
                      <a:pt x="185" y="155"/>
                      <a:pt x="220" y="113"/>
                    </a:cubicBezTo>
                    <a:cubicBezTo>
                      <a:pt x="234" y="99"/>
                      <a:pt x="347" y="141"/>
                      <a:pt x="482" y="205"/>
                    </a:cubicBezTo>
                    <a:cubicBezTo>
                      <a:pt x="489" y="198"/>
                      <a:pt x="503" y="198"/>
                      <a:pt x="510" y="198"/>
                    </a:cubicBezTo>
                    <a:cubicBezTo>
                      <a:pt x="340" y="127"/>
                      <a:pt x="170" y="70"/>
                      <a:pt x="0" y="0"/>
                    </a:cubicBezTo>
                    <a:cubicBezTo>
                      <a:pt x="15" y="77"/>
                      <a:pt x="8" y="205"/>
                      <a:pt x="50" y="268"/>
                    </a:cubicBezTo>
                    <a:cubicBezTo>
                      <a:pt x="57" y="282"/>
                      <a:pt x="71" y="303"/>
                      <a:pt x="78" y="318"/>
                    </a:cubicBezTo>
                    <a:cubicBezTo>
                      <a:pt x="100" y="339"/>
                      <a:pt x="114" y="360"/>
                      <a:pt x="135" y="381"/>
                    </a:cubicBezTo>
                    <a:cubicBezTo>
                      <a:pt x="185" y="431"/>
                      <a:pt x="248" y="473"/>
                      <a:pt x="312" y="508"/>
                    </a:cubicBezTo>
                    <a:cubicBezTo>
                      <a:pt x="354" y="529"/>
                      <a:pt x="397" y="551"/>
                      <a:pt x="439" y="572"/>
                    </a:cubicBezTo>
                    <a:cubicBezTo>
                      <a:pt x="489" y="593"/>
                      <a:pt x="531" y="614"/>
                      <a:pt x="581" y="635"/>
                    </a:cubicBezTo>
                    <a:cubicBezTo>
                      <a:pt x="631" y="656"/>
                      <a:pt x="680" y="678"/>
                      <a:pt x="730" y="699"/>
                    </a:cubicBezTo>
                    <a:cubicBezTo>
                      <a:pt x="765" y="720"/>
                      <a:pt x="815" y="741"/>
                      <a:pt x="857" y="762"/>
                    </a:cubicBezTo>
                    <a:cubicBezTo>
                      <a:pt x="892" y="784"/>
                      <a:pt x="935" y="805"/>
                      <a:pt x="970" y="826"/>
                    </a:cubicBezTo>
                    <a:cubicBezTo>
                      <a:pt x="1027" y="854"/>
                      <a:pt x="1077" y="875"/>
                      <a:pt x="1133" y="897"/>
                    </a:cubicBezTo>
                    <a:cubicBezTo>
                      <a:pt x="1154" y="904"/>
                      <a:pt x="1176" y="911"/>
                      <a:pt x="1197" y="918"/>
                    </a:cubicBezTo>
                    <a:cubicBezTo>
                      <a:pt x="1239" y="925"/>
                      <a:pt x="1275" y="925"/>
                      <a:pt x="1310" y="925"/>
                    </a:cubicBezTo>
                    <a:cubicBezTo>
                      <a:pt x="1324" y="918"/>
                      <a:pt x="1338" y="918"/>
                      <a:pt x="1353" y="911"/>
                    </a:cubicBezTo>
                    <a:cubicBezTo>
                      <a:pt x="1367" y="904"/>
                      <a:pt x="1374" y="897"/>
                      <a:pt x="1388" y="889"/>
                    </a:cubicBezTo>
                    <a:cubicBezTo>
                      <a:pt x="1430" y="861"/>
                      <a:pt x="1459" y="741"/>
                      <a:pt x="1430" y="671"/>
                    </a:cubicBezTo>
                    <a:cubicBezTo>
                      <a:pt x="1430" y="656"/>
                      <a:pt x="1423" y="642"/>
                      <a:pt x="1416" y="635"/>
                    </a:cubicBezTo>
                    <a:cubicBezTo>
                      <a:pt x="1402" y="614"/>
                      <a:pt x="1395" y="600"/>
                      <a:pt x="1381" y="586"/>
                    </a:cubicBezTo>
                    <a:cubicBezTo>
                      <a:pt x="1346" y="544"/>
                      <a:pt x="1303" y="508"/>
                      <a:pt x="1261" y="480"/>
                    </a:cubicBezTo>
                  </a:path>
                </a:pathLst>
              </a:custGeom>
              <a:solidFill>
                <a:srgbClr val="FF5C5C"/>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80" name="Freeform 291"/>
              <p:cNvSpPr>
                <a:spLocks noChangeAspect="1" noEditPoints="1"/>
              </p:cNvSpPr>
              <p:nvPr/>
            </p:nvSpPr>
            <p:spPr bwMode="auto">
              <a:xfrm>
                <a:off x="2973" y="2289"/>
                <a:ext cx="130" cy="93"/>
              </a:xfrm>
              <a:custGeom>
                <a:avLst/>
                <a:gdLst>
                  <a:gd name="T0" fmla="*/ 0 w 1083"/>
                  <a:gd name="T1" fmla="*/ 0 h 775"/>
                  <a:gd name="T2" fmla="*/ 0 w 1083"/>
                  <a:gd name="T3" fmla="*/ 0 h 775"/>
                  <a:gd name="T4" fmla="*/ 0 w 1083"/>
                  <a:gd name="T5" fmla="*/ 0 h 775"/>
                  <a:gd name="T6" fmla="*/ 0 w 1083"/>
                  <a:gd name="T7" fmla="*/ 0 h 775"/>
                  <a:gd name="T8" fmla="*/ 0 w 1083"/>
                  <a:gd name="T9" fmla="*/ 0 h 775"/>
                  <a:gd name="T10" fmla="*/ 0 w 1083"/>
                  <a:gd name="T11" fmla="*/ 0 h 775"/>
                  <a:gd name="T12" fmla="*/ 0 w 1083"/>
                  <a:gd name="T13" fmla="*/ 0 h 775"/>
                  <a:gd name="T14" fmla="*/ 0 w 1083"/>
                  <a:gd name="T15" fmla="*/ 0 h 775"/>
                  <a:gd name="T16" fmla="*/ 0 w 1083"/>
                  <a:gd name="T17" fmla="*/ 0 h 775"/>
                  <a:gd name="T18" fmla="*/ 0 w 1083"/>
                  <a:gd name="T19" fmla="*/ 0 h 775"/>
                  <a:gd name="T20" fmla="*/ 0 w 1083"/>
                  <a:gd name="T21" fmla="*/ 0 h 775"/>
                  <a:gd name="T22" fmla="*/ 0 w 1083"/>
                  <a:gd name="T23" fmla="*/ 0 h 775"/>
                  <a:gd name="T24" fmla="*/ 0 w 1083"/>
                  <a:gd name="T25" fmla="*/ 0 h 775"/>
                  <a:gd name="T26" fmla="*/ 0 w 1083"/>
                  <a:gd name="T27" fmla="*/ 0 h 775"/>
                  <a:gd name="T28" fmla="*/ 0 w 1083"/>
                  <a:gd name="T29" fmla="*/ 0 h 775"/>
                  <a:gd name="T30" fmla="*/ 0 w 1083"/>
                  <a:gd name="T31" fmla="*/ 0 h 775"/>
                  <a:gd name="T32" fmla="*/ 0 w 1083"/>
                  <a:gd name="T33" fmla="*/ 0 h 775"/>
                  <a:gd name="T34" fmla="*/ 0 w 1083"/>
                  <a:gd name="T35" fmla="*/ 0 h 7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83"/>
                  <a:gd name="T55" fmla="*/ 0 h 775"/>
                  <a:gd name="T56" fmla="*/ 1083 w 1083"/>
                  <a:gd name="T57" fmla="*/ 775 h 7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83" h="775">
                    <a:moveTo>
                      <a:pt x="297" y="105"/>
                    </a:moveTo>
                    <a:cubicBezTo>
                      <a:pt x="163" y="42"/>
                      <a:pt x="49" y="0"/>
                      <a:pt x="35" y="14"/>
                    </a:cubicBezTo>
                    <a:cubicBezTo>
                      <a:pt x="0" y="56"/>
                      <a:pt x="14" y="197"/>
                      <a:pt x="49" y="268"/>
                    </a:cubicBezTo>
                    <a:cubicBezTo>
                      <a:pt x="49" y="268"/>
                      <a:pt x="141" y="331"/>
                      <a:pt x="269" y="408"/>
                    </a:cubicBezTo>
                    <a:cubicBezTo>
                      <a:pt x="255" y="394"/>
                      <a:pt x="248" y="373"/>
                      <a:pt x="233" y="359"/>
                    </a:cubicBezTo>
                    <a:cubicBezTo>
                      <a:pt x="205" y="289"/>
                      <a:pt x="219" y="162"/>
                      <a:pt x="262" y="127"/>
                    </a:cubicBezTo>
                    <a:cubicBezTo>
                      <a:pt x="269" y="120"/>
                      <a:pt x="283" y="105"/>
                      <a:pt x="297" y="105"/>
                    </a:cubicBezTo>
                    <a:moveTo>
                      <a:pt x="1005" y="458"/>
                    </a:moveTo>
                    <a:cubicBezTo>
                      <a:pt x="970" y="437"/>
                      <a:pt x="906" y="408"/>
                      <a:pt x="835" y="366"/>
                    </a:cubicBezTo>
                    <a:cubicBezTo>
                      <a:pt x="842" y="380"/>
                      <a:pt x="849" y="394"/>
                      <a:pt x="857" y="408"/>
                    </a:cubicBezTo>
                    <a:cubicBezTo>
                      <a:pt x="892" y="472"/>
                      <a:pt x="892" y="606"/>
                      <a:pt x="857" y="648"/>
                    </a:cubicBezTo>
                    <a:cubicBezTo>
                      <a:pt x="807" y="690"/>
                      <a:pt x="715" y="641"/>
                      <a:pt x="637" y="599"/>
                    </a:cubicBezTo>
                    <a:cubicBezTo>
                      <a:pt x="630" y="599"/>
                      <a:pt x="630" y="592"/>
                      <a:pt x="623" y="592"/>
                    </a:cubicBezTo>
                    <a:cubicBezTo>
                      <a:pt x="595" y="578"/>
                      <a:pt x="573" y="563"/>
                      <a:pt x="552" y="549"/>
                    </a:cubicBezTo>
                    <a:cubicBezTo>
                      <a:pt x="524" y="535"/>
                      <a:pt x="481" y="521"/>
                      <a:pt x="446" y="507"/>
                    </a:cubicBezTo>
                    <a:cubicBezTo>
                      <a:pt x="687" y="648"/>
                      <a:pt x="963" y="775"/>
                      <a:pt x="1026" y="718"/>
                    </a:cubicBezTo>
                    <a:cubicBezTo>
                      <a:pt x="1069" y="683"/>
                      <a:pt x="1083" y="556"/>
                      <a:pt x="1055" y="493"/>
                    </a:cubicBezTo>
                    <a:cubicBezTo>
                      <a:pt x="1055" y="486"/>
                      <a:pt x="1034" y="479"/>
                      <a:pt x="1005" y="458"/>
                    </a:cubicBezTo>
                  </a:path>
                </a:pathLst>
              </a:custGeom>
              <a:solidFill>
                <a:srgbClr val="FF6161"/>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81" name="Freeform 292"/>
              <p:cNvSpPr>
                <a:spLocks noChangeAspect="1" noEditPoints="1"/>
              </p:cNvSpPr>
              <p:nvPr/>
            </p:nvSpPr>
            <p:spPr bwMode="auto">
              <a:xfrm>
                <a:off x="2998" y="2300"/>
                <a:ext cx="82" cy="72"/>
              </a:xfrm>
              <a:custGeom>
                <a:avLst/>
                <a:gdLst>
                  <a:gd name="T0" fmla="*/ 0 w 683"/>
                  <a:gd name="T1" fmla="*/ 0 h 600"/>
                  <a:gd name="T2" fmla="*/ 0 w 683"/>
                  <a:gd name="T3" fmla="*/ 0 h 600"/>
                  <a:gd name="T4" fmla="*/ 0 w 683"/>
                  <a:gd name="T5" fmla="*/ 0 h 600"/>
                  <a:gd name="T6" fmla="*/ 0 w 683"/>
                  <a:gd name="T7" fmla="*/ 0 h 600"/>
                  <a:gd name="T8" fmla="*/ 0 w 683"/>
                  <a:gd name="T9" fmla="*/ 0 h 600"/>
                  <a:gd name="T10" fmla="*/ 0 w 683"/>
                  <a:gd name="T11" fmla="*/ 0 h 600"/>
                  <a:gd name="T12" fmla="*/ 0 w 683"/>
                  <a:gd name="T13" fmla="*/ 0 h 600"/>
                  <a:gd name="T14" fmla="*/ 0 w 683"/>
                  <a:gd name="T15" fmla="*/ 0 h 600"/>
                  <a:gd name="T16" fmla="*/ 0 w 683"/>
                  <a:gd name="T17" fmla="*/ 0 h 600"/>
                  <a:gd name="T18" fmla="*/ 0 w 683"/>
                  <a:gd name="T19" fmla="*/ 0 h 600"/>
                  <a:gd name="T20" fmla="*/ 0 w 683"/>
                  <a:gd name="T21" fmla="*/ 0 h 600"/>
                  <a:gd name="T22" fmla="*/ 0 w 683"/>
                  <a:gd name="T23" fmla="*/ 0 h 600"/>
                  <a:gd name="T24" fmla="*/ 0 w 683"/>
                  <a:gd name="T25" fmla="*/ 0 h 600"/>
                  <a:gd name="T26" fmla="*/ 0 w 683"/>
                  <a:gd name="T27" fmla="*/ 0 h 600"/>
                  <a:gd name="T28" fmla="*/ 0 w 683"/>
                  <a:gd name="T29" fmla="*/ 0 h 600"/>
                  <a:gd name="T30" fmla="*/ 0 w 683"/>
                  <a:gd name="T31" fmla="*/ 0 h 600"/>
                  <a:gd name="T32" fmla="*/ 0 w 683"/>
                  <a:gd name="T33" fmla="*/ 0 h 600"/>
                  <a:gd name="T34" fmla="*/ 0 w 683"/>
                  <a:gd name="T35" fmla="*/ 0 h 600"/>
                  <a:gd name="T36" fmla="*/ 0 w 683"/>
                  <a:gd name="T37" fmla="*/ 0 h 600"/>
                  <a:gd name="T38" fmla="*/ 0 w 683"/>
                  <a:gd name="T39" fmla="*/ 0 h 600"/>
                  <a:gd name="T40" fmla="*/ 0 w 683"/>
                  <a:gd name="T41" fmla="*/ 0 h 600"/>
                  <a:gd name="T42" fmla="*/ 0 w 683"/>
                  <a:gd name="T43" fmla="*/ 0 h 600"/>
                  <a:gd name="T44" fmla="*/ 0 w 683"/>
                  <a:gd name="T45" fmla="*/ 0 h 600"/>
                  <a:gd name="T46" fmla="*/ 0 w 683"/>
                  <a:gd name="T47" fmla="*/ 0 h 600"/>
                  <a:gd name="T48" fmla="*/ 0 w 683"/>
                  <a:gd name="T49" fmla="*/ 0 h 600"/>
                  <a:gd name="T50" fmla="*/ 0 w 683"/>
                  <a:gd name="T51" fmla="*/ 0 h 600"/>
                  <a:gd name="T52" fmla="*/ 0 w 683"/>
                  <a:gd name="T53" fmla="*/ 0 h 600"/>
                  <a:gd name="T54" fmla="*/ 0 w 683"/>
                  <a:gd name="T55" fmla="*/ 0 h 600"/>
                  <a:gd name="T56" fmla="*/ 0 w 683"/>
                  <a:gd name="T57" fmla="*/ 0 h 6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83"/>
                  <a:gd name="T88" fmla="*/ 0 h 600"/>
                  <a:gd name="T89" fmla="*/ 683 w 683"/>
                  <a:gd name="T90" fmla="*/ 600 h 60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83" h="600">
                    <a:moveTo>
                      <a:pt x="254" y="403"/>
                    </a:moveTo>
                    <a:cubicBezTo>
                      <a:pt x="240" y="389"/>
                      <a:pt x="226" y="375"/>
                      <a:pt x="219" y="360"/>
                    </a:cubicBezTo>
                    <a:cubicBezTo>
                      <a:pt x="190" y="290"/>
                      <a:pt x="226" y="170"/>
                      <a:pt x="275" y="142"/>
                    </a:cubicBezTo>
                    <a:cubicBezTo>
                      <a:pt x="303" y="128"/>
                      <a:pt x="345" y="135"/>
                      <a:pt x="381" y="156"/>
                    </a:cubicBezTo>
                    <a:cubicBezTo>
                      <a:pt x="416" y="177"/>
                      <a:pt x="444" y="198"/>
                      <a:pt x="458" y="226"/>
                    </a:cubicBezTo>
                    <a:cubicBezTo>
                      <a:pt x="493" y="290"/>
                      <a:pt x="514" y="431"/>
                      <a:pt x="472" y="473"/>
                    </a:cubicBezTo>
                    <a:cubicBezTo>
                      <a:pt x="458" y="495"/>
                      <a:pt x="423" y="480"/>
                      <a:pt x="395" y="466"/>
                    </a:cubicBezTo>
                    <a:cubicBezTo>
                      <a:pt x="388" y="459"/>
                      <a:pt x="381" y="459"/>
                      <a:pt x="381" y="452"/>
                    </a:cubicBezTo>
                    <a:cubicBezTo>
                      <a:pt x="374" y="452"/>
                      <a:pt x="366" y="445"/>
                      <a:pt x="366" y="445"/>
                    </a:cubicBezTo>
                    <a:cubicBezTo>
                      <a:pt x="359" y="445"/>
                      <a:pt x="352" y="438"/>
                      <a:pt x="345" y="438"/>
                    </a:cubicBezTo>
                    <a:cubicBezTo>
                      <a:pt x="324" y="424"/>
                      <a:pt x="282" y="417"/>
                      <a:pt x="254" y="403"/>
                    </a:cubicBezTo>
                    <a:moveTo>
                      <a:pt x="409" y="71"/>
                    </a:moveTo>
                    <a:cubicBezTo>
                      <a:pt x="324" y="29"/>
                      <a:pt x="240" y="0"/>
                      <a:pt x="162" y="0"/>
                    </a:cubicBezTo>
                    <a:cubicBezTo>
                      <a:pt x="162" y="0"/>
                      <a:pt x="162" y="0"/>
                      <a:pt x="162" y="0"/>
                    </a:cubicBezTo>
                    <a:cubicBezTo>
                      <a:pt x="148" y="0"/>
                      <a:pt x="134" y="0"/>
                      <a:pt x="120" y="8"/>
                    </a:cubicBezTo>
                    <a:cubicBezTo>
                      <a:pt x="113" y="8"/>
                      <a:pt x="99" y="8"/>
                      <a:pt x="92" y="15"/>
                    </a:cubicBezTo>
                    <a:cubicBezTo>
                      <a:pt x="78" y="15"/>
                      <a:pt x="64" y="29"/>
                      <a:pt x="56" y="36"/>
                    </a:cubicBezTo>
                    <a:cubicBezTo>
                      <a:pt x="14" y="71"/>
                      <a:pt x="0" y="198"/>
                      <a:pt x="28" y="269"/>
                    </a:cubicBezTo>
                    <a:cubicBezTo>
                      <a:pt x="42" y="283"/>
                      <a:pt x="49" y="304"/>
                      <a:pt x="64" y="318"/>
                    </a:cubicBezTo>
                    <a:cubicBezTo>
                      <a:pt x="85" y="339"/>
                      <a:pt x="106" y="360"/>
                      <a:pt x="134" y="375"/>
                    </a:cubicBezTo>
                    <a:cubicBezTo>
                      <a:pt x="169" y="389"/>
                      <a:pt x="204" y="410"/>
                      <a:pt x="240" y="417"/>
                    </a:cubicBezTo>
                    <a:cubicBezTo>
                      <a:pt x="275" y="431"/>
                      <a:pt x="317" y="445"/>
                      <a:pt x="345" y="459"/>
                    </a:cubicBezTo>
                    <a:cubicBezTo>
                      <a:pt x="366" y="473"/>
                      <a:pt x="388" y="488"/>
                      <a:pt x="416" y="502"/>
                    </a:cubicBezTo>
                    <a:cubicBezTo>
                      <a:pt x="423" y="502"/>
                      <a:pt x="423" y="509"/>
                      <a:pt x="430" y="509"/>
                    </a:cubicBezTo>
                    <a:cubicBezTo>
                      <a:pt x="507" y="551"/>
                      <a:pt x="599" y="600"/>
                      <a:pt x="648" y="558"/>
                    </a:cubicBezTo>
                    <a:cubicBezTo>
                      <a:pt x="683" y="516"/>
                      <a:pt x="683" y="382"/>
                      <a:pt x="648" y="318"/>
                    </a:cubicBezTo>
                    <a:cubicBezTo>
                      <a:pt x="641" y="304"/>
                      <a:pt x="634" y="290"/>
                      <a:pt x="627" y="276"/>
                    </a:cubicBezTo>
                    <a:cubicBezTo>
                      <a:pt x="606" y="240"/>
                      <a:pt x="571" y="205"/>
                      <a:pt x="543" y="170"/>
                    </a:cubicBezTo>
                    <a:cubicBezTo>
                      <a:pt x="500" y="135"/>
                      <a:pt x="451" y="99"/>
                      <a:pt x="409" y="71"/>
                    </a:cubicBezTo>
                  </a:path>
                </a:pathLst>
              </a:custGeom>
              <a:solidFill>
                <a:srgbClr val="FF6565"/>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9182" name="Freeform 293"/>
              <p:cNvSpPr>
                <a:spLocks noChangeAspect="1"/>
              </p:cNvSpPr>
              <p:nvPr/>
            </p:nvSpPr>
            <p:spPr bwMode="auto">
              <a:xfrm>
                <a:off x="3020" y="2315"/>
                <a:ext cx="40" cy="44"/>
              </a:xfrm>
              <a:custGeom>
                <a:avLst/>
                <a:gdLst>
                  <a:gd name="T0" fmla="*/ 0 w 334"/>
                  <a:gd name="T1" fmla="*/ 0 h 367"/>
                  <a:gd name="T2" fmla="*/ 0 w 334"/>
                  <a:gd name="T3" fmla="*/ 0 h 367"/>
                  <a:gd name="T4" fmla="*/ 0 w 334"/>
                  <a:gd name="T5" fmla="*/ 0 h 367"/>
                  <a:gd name="T6" fmla="*/ 0 w 334"/>
                  <a:gd name="T7" fmla="*/ 0 h 367"/>
                  <a:gd name="T8" fmla="*/ 0 w 334"/>
                  <a:gd name="T9" fmla="*/ 0 h 367"/>
                  <a:gd name="T10" fmla="*/ 0 w 334"/>
                  <a:gd name="T11" fmla="*/ 0 h 367"/>
                  <a:gd name="T12" fmla="*/ 0 w 334"/>
                  <a:gd name="T13" fmla="*/ 0 h 367"/>
                  <a:gd name="T14" fmla="*/ 0 w 334"/>
                  <a:gd name="T15" fmla="*/ 0 h 367"/>
                  <a:gd name="T16" fmla="*/ 0 w 334"/>
                  <a:gd name="T17" fmla="*/ 0 h 367"/>
                  <a:gd name="T18" fmla="*/ 0 w 334"/>
                  <a:gd name="T19" fmla="*/ 0 h 367"/>
                  <a:gd name="T20" fmla="*/ 0 w 334"/>
                  <a:gd name="T21" fmla="*/ 0 h 3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367"/>
                  <a:gd name="T35" fmla="*/ 334 w 334"/>
                  <a:gd name="T36" fmla="*/ 367 h 3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367">
                    <a:moveTo>
                      <a:pt x="196" y="29"/>
                    </a:moveTo>
                    <a:cubicBezTo>
                      <a:pt x="160" y="8"/>
                      <a:pt x="116" y="0"/>
                      <a:pt x="87" y="15"/>
                    </a:cubicBezTo>
                    <a:cubicBezTo>
                      <a:pt x="37" y="43"/>
                      <a:pt x="0" y="163"/>
                      <a:pt x="29" y="233"/>
                    </a:cubicBezTo>
                    <a:cubicBezTo>
                      <a:pt x="37" y="247"/>
                      <a:pt x="51" y="261"/>
                      <a:pt x="66" y="275"/>
                    </a:cubicBezTo>
                    <a:cubicBezTo>
                      <a:pt x="95" y="290"/>
                      <a:pt x="138" y="297"/>
                      <a:pt x="160" y="311"/>
                    </a:cubicBezTo>
                    <a:cubicBezTo>
                      <a:pt x="167" y="311"/>
                      <a:pt x="174" y="318"/>
                      <a:pt x="182" y="318"/>
                    </a:cubicBezTo>
                    <a:cubicBezTo>
                      <a:pt x="182" y="318"/>
                      <a:pt x="189" y="325"/>
                      <a:pt x="196" y="325"/>
                    </a:cubicBezTo>
                    <a:cubicBezTo>
                      <a:pt x="196" y="332"/>
                      <a:pt x="203" y="332"/>
                      <a:pt x="211" y="339"/>
                    </a:cubicBezTo>
                    <a:cubicBezTo>
                      <a:pt x="240" y="353"/>
                      <a:pt x="276" y="367"/>
                      <a:pt x="290" y="346"/>
                    </a:cubicBezTo>
                    <a:cubicBezTo>
                      <a:pt x="334" y="304"/>
                      <a:pt x="312" y="163"/>
                      <a:pt x="276" y="99"/>
                    </a:cubicBezTo>
                    <a:cubicBezTo>
                      <a:pt x="261" y="71"/>
                      <a:pt x="232" y="50"/>
                      <a:pt x="196" y="29"/>
                    </a:cubicBezTo>
                  </a:path>
                </a:pathLst>
              </a:custGeom>
              <a:solidFill>
                <a:srgbClr val="FF6A6A"/>
              </a:soli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grpSp>
      <p:grpSp>
        <p:nvGrpSpPr>
          <p:cNvPr id="10" name="Group 294"/>
          <p:cNvGrpSpPr>
            <a:grpSpLocks noChangeAspect="1"/>
          </p:cNvGrpSpPr>
          <p:nvPr/>
        </p:nvGrpSpPr>
        <p:grpSpPr bwMode="auto">
          <a:xfrm>
            <a:off x="8367713" y="3348039"/>
            <a:ext cx="512762" cy="573087"/>
            <a:chOff x="5157" y="2157"/>
            <a:chExt cx="637" cy="633"/>
          </a:xfrm>
        </p:grpSpPr>
        <p:sp>
          <p:nvSpPr>
            <p:cNvPr id="98546" name="Oval 295"/>
            <p:cNvSpPr>
              <a:spLocks noChangeAspect="1" noChangeArrowheads="1"/>
            </p:cNvSpPr>
            <p:nvPr/>
          </p:nvSpPr>
          <p:spPr bwMode="auto">
            <a:xfrm>
              <a:off x="5157" y="2157"/>
              <a:ext cx="637" cy="63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nvGrpSpPr>
            <p:cNvPr id="98547" name="Group 296"/>
            <p:cNvGrpSpPr>
              <a:grpSpLocks noChangeAspect="1"/>
            </p:cNvGrpSpPr>
            <p:nvPr/>
          </p:nvGrpSpPr>
          <p:grpSpPr bwMode="auto">
            <a:xfrm rot="1249668">
              <a:off x="5306" y="2413"/>
              <a:ext cx="77" cy="79"/>
              <a:chOff x="4285" y="2662"/>
              <a:chExt cx="77" cy="79"/>
            </a:xfrm>
          </p:grpSpPr>
          <p:sp>
            <p:nvSpPr>
              <p:cNvPr id="98575" name="AutoShape 297"/>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76" name="Oval 298"/>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48" name="Group 299"/>
            <p:cNvGrpSpPr>
              <a:grpSpLocks noChangeAspect="1"/>
            </p:cNvGrpSpPr>
            <p:nvPr/>
          </p:nvGrpSpPr>
          <p:grpSpPr bwMode="auto">
            <a:xfrm rot="-1753252">
              <a:off x="5338" y="2315"/>
              <a:ext cx="77" cy="79"/>
              <a:chOff x="4285" y="2662"/>
              <a:chExt cx="77" cy="79"/>
            </a:xfrm>
          </p:grpSpPr>
          <p:sp>
            <p:nvSpPr>
              <p:cNvPr id="98573" name="AutoShape 300"/>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74" name="Oval 301"/>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49" name="Group 302"/>
            <p:cNvGrpSpPr>
              <a:grpSpLocks noChangeAspect="1"/>
            </p:cNvGrpSpPr>
            <p:nvPr/>
          </p:nvGrpSpPr>
          <p:grpSpPr bwMode="auto">
            <a:xfrm rot="1918005">
              <a:off x="5434" y="2411"/>
              <a:ext cx="77" cy="79"/>
              <a:chOff x="4285" y="2662"/>
              <a:chExt cx="77" cy="79"/>
            </a:xfrm>
          </p:grpSpPr>
          <p:sp>
            <p:nvSpPr>
              <p:cNvPr id="98571" name="AutoShape 303"/>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72" name="Oval 304"/>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50" name="Group 305"/>
            <p:cNvGrpSpPr>
              <a:grpSpLocks noChangeAspect="1"/>
            </p:cNvGrpSpPr>
            <p:nvPr/>
          </p:nvGrpSpPr>
          <p:grpSpPr bwMode="auto">
            <a:xfrm rot="1918005">
              <a:off x="5391" y="2502"/>
              <a:ext cx="77" cy="79"/>
              <a:chOff x="4285" y="2662"/>
              <a:chExt cx="77" cy="79"/>
            </a:xfrm>
          </p:grpSpPr>
          <p:sp>
            <p:nvSpPr>
              <p:cNvPr id="98569" name="AutoShape 306"/>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70" name="Oval 307"/>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51" name="Group 308"/>
            <p:cNvGrpSpPr>
              <a:grpSpLocks noChangeAspect="1"/>
            </p:cNvGrpSpPr>
            <p:nvPr/>
          </p:nvGrpSpPr>
          <p:grpSpPr bwMode="auto">
            <a:xfrm>
              <a:off x="5463" y="2309"/>
              <a:ext cx="77" cy="79"/>
              <a:chOff x="4285" y="2662"/>
              <a:chExt cx="77" cy="79"/>
            </a:xfrm>
          </p:grpSpPr>
          <p:sp>
            <p:nvSpPr>
              <p:cNvPr id="98567" name="AutoShape 309"/>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68" name="Oval 310"/>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52" name="Group 311"/>
            <p:cNvGrpSpPr>
              <a:grpSpLocks noChangeAspect="1"/>
            </p:cNvGrpSpPr>
            <p:nvPr/>
          </p:nvGrpSpPr>
          <p:grpSpPr bwMode="auto">
            <a:xfrm rot="1249668">
              <a:off x="5402" y="2509"/>
              <a:ext cx="77" cy="79"/>
              <a:chOff x="4285" y="2662"/>
              <a:chExt cx="77" cy="79"/>
            </a:xfrm>
          </p:grpSpPr>
          <p:sp>
            <p:nvSpPr>
              <p:cNvPr id="98565" name="AutoShape 312"/>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66" name="Oval 313"/>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53" name="Group 314"/>
            <p:cNvGrpSpPr>
              <a:grpSpLocks noChangeAspect="1"/>
            </p:cNvGrpSpPr>
            <p:nvPr/>
          </p:nvGrpSpPr>
          <p:grpSpPr bwMode="auto">
            <a:xfrm rot="-1753252">
              <a:off x="5434" y="2411"/>
              <a:ext cx="77" cy="79"/>
              <a:chOff x="4285" y="2662"/>
              <a:chExt cx="77" cy="79"/>
            </a:xfrm>
          </p:grpSpPr>
          <p:sp>
            <p:nvSpPr>
              <p:cNvPr id="98563" name="AutoShape 315"/>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64" name="Oval 316"/>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54" name="Group 317"/>
            <p:cNvGrpSpPr>
              <a:grpSpLocks noChangeAspect="1"/>
            </p:cNvGrpSpPr>
            <p:nvPr/>
          </p:nvGrpSpPr>
          <p:grpSpPr bwMode="auto">
            <a:xfrm rot="1918005">
              <a:off x="5530" y="2507"/>
              <a:ext cx="77" cy="79"/>
              <a:chOff x="4285" y="2662"/>
              <a:chExt cx="77" cy="79"/>
            </a:xfrm>
          </p:grpSpPr>
          <p:sp>
            <p:nvSpPr>
              <p:cNvPr id="98561" name="AutoShape 318"/>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62" name="Oval 319"/>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55" name="Group 320"/>
            <p:cNvGrpSpPr>
              <a:grpSpLocks noChangeAspect="1"/>
            </p:cNvGrpSpPr>
            <p:nvPr/>
          </p:nvGrpSpPr>
          <p:grpSpPr bwMode="auto">
            <a:xfrm rot="1918005">
              <a:off x="5487" y="2598"/>
              <a:ext cx="77" cy="79"/>
              <a:chOff x="4285" y="2662"/>
              <a:chExt cx="77" cy="79"/>
            </a:xfrm>
          </p:grpSpPr>
          <p:sp>
            <p:nvSpPr>
              <p:cNvPr id="98559" name="AutoShape 321"/>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60" name="Oval 322"/>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56" name="Group 323"/>
            <p:cNvGrpSpPr>
              <a:grpSpLocks noChangeAspect="1"/>
            </p:cNvGrpSpPr>
            <p:nvPr/>
          </p:nvGrpSpPr>
          <p:grpSpPr bwMode="auto">
            <a:xfrm>
              <a:off x="5559" y="2405"/>
              <a:ext cx="77" cy="79"/>
              <a:chOff x="4285" y="2662"/>
              <a:chExt cx="77" cy="79"/>
            </a:xfrm>
          </p:grpSpPr>
          <p:sp>
            <p:nvSpPr>
              <p:cNvPr id="98557" name="AutoShape 324"/>
              <p:cNvSpPr>
                <a:spLocks noChangeAspect="1" noChangeArrowheads="1"/>
              </p:cNvSpPr>
              <p:nvPr/>
            </p:nvSpPr>
            <p:spPr bwMode="auto">
              <a:xfrm>
                <a:off x="4285" y="2662"/>
                <a:ext cx="77" cy="79"/>
              </a:xfrm>
              <a:prstGeom prst="octagon">
                <a:avLst>
                  <a:gd name="adj" fmla="val 29287"/>
                </a:avLst>
              </a:prstGeom>
              <a:solidFill>
                <a:srgbClr val="FF0000"/>
              </a:solidFill>
              <a:ln w="12700">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58" name="Oval 325"/>
              <p:cNvSpPr>
                <a:spLocks noChangeAspect="1" noChangeArrowheads="1"/>
              </p:cNvSpPr>
              <p:nvPr/>
            </p:nvSpPr>
            <p:spPr bwMode="auto">
              <a:xfrm rot="5450298">
                <a:off x="4309" y="2686"/>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grpSp>
        <p:nvGrpSpPr>
          <p:cNvPr id="21" name="Group 326"/>
          <p:cNvGrpSpPr>
            <a:grpSpLocks noChangeAspect="1"/>
          </p:cNvGrpSpPr>
          <p:nvPr/>
        </p:nvGrpSpPr>
        <p:grpSpPr bwMode="auto">
          <a:xfrm>
            <a:off x="7308851" y="3881439"/>
            <a:ext cx="512763" cy="573087"/>
            <a:chOff x="4541" y="2701"/>
            <a:chExt cx="637" cy="633"/>
          </a:xfrm>
        </p:grpSpPr>
        <p:sp>
          <p:nvSpPr>
            <p:cNvPr id="98529" name="Oval 327"/>
            <p:cNvSpPr>
              <a:spLocks noChangeAspect="1" noChangeArrowheads="1"/>
            </p:cNvSpPr>
            <p:nvPr/>
          </p:nvSpPr>
          <p:spPr bwMode="auto">
            <a:xfrm>
              <a:off x="4541" y="2701"/>
              <a:ext cx="637" cy="633"/>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0" name="Oval 328"/>
            <p:cNvSpPr>
              <a:spLocks noChangeAspect="1" noChangeArrowheads="1"/>
            </p:cNvSpPr>
            <p:nvPr/>
          </p:nvSpPr>
          <p:spPr bwMode="auto">
            <a:xfrm rot="2139937">
              <a:off x="4758" y="2990"/>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1" name="Oval 329"/>
            <p:cNvSpPr>
              <a:spLocks noChangeAspect="1" noChangeArrowheads="1"/>
            </p:cNvSpPr>
            <p:nvPr/>
          </p:nvSpPr>
          <p:spPr bwMode="auto">
            <a:xfrm rot="2139937">
              <a:off x="4801" y="312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2" name="Oval 330"/>
            <p:cNvSpPr>
              <a:spLocks noChangeAspect="1" noChangeArrowheads="1"/>
            </p:cNvSpPr>
            <p:nvPr/>
          </p:nvSpPr>
          <p:spPr bwMode="auto">
            <a:xfrm rot="21250862" flipH="1">
              <a:off x="4806" y="3060"/>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3" name="Oval 331"/>
            <p:cNvSpPr>
              <a:spLocks noChangeAspect="1" noChangeArrowheads="1"/>
            </p:cNvSpPr>
            <p:nvPr/>
          </p:nvSpPr>
          <p:spPr bwMode="auto">
            <a:xfrm rot="21250862" flipH="1">
              <a:off x="4797" y="294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4" name="Oval 332"/>
            <p:cNvSpPr>
              <a:spLocks noChangeAspect="1" noChangeArrowheads="1"/>
            </p:cNvSpPr>
            <p:nvPr/>
          </p:nvSpPr>
          <p:spPr bwMode="auto">
            <a:xfrm rot="3425164">
              <a:off x="4624" y="3078"/>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5" name="Oval 333"/>
            <p:cNvSpPr>
              <a:spLocks noChangeAspect="1" noChangeArrowheads="1"/>
            </p:cNvSpPr>
            <p:nvPr/>
          </p:nvSpPr>
          <p:spPr bwMode="auto">
            <a:xfrm rot="3425164">
              <a:off x="4710" y="3099"/>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6" name="Oval 334"/>
            <p:cNvSpPr>
              <a:spLocks noChangeAspect="1" noChangeArrowheads="1"/>
            </p:cNvSpPr>
            <p:nvPr/>
          </p:nvSpPr>
          <p:spPr bwMode="auto">
            <a:xfrm rot="936087" flipH="1">
              <a:off x="4698" y="3041"/>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7" name="Oval 335"/>
            <p:cNvSpPr>
              <a:spLocks noChangeAspect="1" noChangeArrowheads="1"/>
            </p:cNvSpPr>
            <p:nvPr/>
          </p:nvSpPr>
          <p:spPr bwMode="auto">
            <a:xfrm rot="936087" flipH="1">
              <a:off x="4658" y="3044"/>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8" name="Oval 336"/>
            <p:cNvSpPr>
              <a:spLocks noChangeAspect="1" noChangeArrowheads="1"/>
            </p:cNvSpPr>
            <p:nvPr/>
          </p:nvSpPr>
          <p:spPr bwMode="auto">
            <a:xfrm rot="5450298">
              <a:off x="4872" y="301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39" name="Oval 337"/>
            <p:cNvSpPr>
              <a:spLocks noChangeAspect="1" noChangeArrowheads="1"/>
            </p:cNvSpPr>
            <p:nvPr/>
          </p:nvSpPr>
          <p:spPr bwMode="auto">
            <a:xfrm rot="2961222" flipH="1">
              <a:off x="4948" y="2898"/>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40" name="Oval 338"/>
            <p:cNvSpPr>
              <a:spLocks noChangeAspect="1" noChangeArrowheads="1"/>
            </p:cNvSpPr>
            <p:nvPr/>
          </p:nvSpPr>
          <p:spPr bwMode="auto">
            <a:xfrm rot="2961222" flipH="1">
              <a:off x="4732" y="2973"/>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41" name="Oval 339"/>
            <p:cNvSpPr>
              <a:spLocks noChangeAspect="1" noChangeArrowheads="1"/>
            </p:cNvSpPr>
            <p:nvPr/>
          </p:nvSpPr>
          <p:spPr bwMode="auto">
            <a:xfrm rot="21250862" flipH="1">
              <a:off x="4893" y="3041"/>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42" name="Oval 340"/>
            <p:cNvSpPr>
              <a:spLocks noChangeAspect="1" noChangeArrowheads="1"/>
            </p:cNvSpPr>
            <p:nvPr/>
          </p:nvSpPr>
          <p:spPr bwMode="auto">
            <a:xfrm rot="21250862" flipH="1">
              <a:off x="5064" y="293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43" name="Oval 341"/>
            <p:cNvSpPr>
              <a:spLocks noChangeAspect="1" noChangeArrowheads="1"/>
            </p:cNvSpPr>
            <p:nvPr/>
          </p:nvSpPr>
          <p:spPr bwMode="auto">
            <a:xfrm rot="21250862" flipH="1">
              <a:off x="4893" y="2865"/>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44" name="Oval 342"/>
            <p:cNvSpPr>
              <a:spLocks noChangeAspect="1" noChangeArrowheads="1"/>
            </p:cNvSpPr>
            <p:nvPr/>
          </p:nvSpPr>
          <p:spPr bwMode="auto">
            <a:xfrm rot="21250862" flipH="1">
              <a:off x="4973" y="2977"/>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45" name="Oval 343"/>
            <p:cNvSpPr>
              <a:spLocks noChangeAspect="1" noChangeArrowheads="1"/>
            </p:cNvSpPr>
            <p:nvPr/>
          </p:nvSpPr>
          <p:spPr bwMode="auto">
            <a:xfrm rot="2961222" flipH="1">
              <a:off x="5044" y="2994"/>
              <a:ext cx="32" cy="3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sp>
        <p:nvSpPr>
          <p:cNvPr id="426328" name="Freeform 344"/>
          <p:cNvSpPr>
            <a:spLocks noChangeAspect="1"/>
          </p:cNvSpPr>
          <p:nvPr/>
        </p:nvSpPr>
        <p:spPr bwMode="auto">
          <a:xfrm rot="20782380">
            <a:off x="8116889" y="2074863"/>
            <a:ext cx="287337" cy="323850"/>
          </a:xfrm>
          <a:custGeom>
            <a:avLst/>
            <a:gdLst>
              <a:gd name="T0" fmla="*/ 0 w 168"/>
              <a:gd name="T1" fmla="*/ 0 h 152"/>
              <a:gd name="T2" fmla="*/ 2147483646 w 168"/>
              <a:gd name="T3" fmla="*/ 2147483646 h 152"/>
              <a:gd name="T4" fmla="*/ 2147483646 w 168"/>
              <a:gd name="T5" fmla="*/ 2147483646 h 152"/>
              <a:gd name="T6" fmla="*/ 0 60000 65536"/>
              <a:gd name="T7" fmla="*/ 0 60000 65536"/>
              <a:gd name="T8" fmla="*/ 0 60000 65536"/>
              <a:gd name="T9" fmla="*/ 0 w 168"/>
              <a:gd name="T10" fmla="*/ 0 h 152"/>
              <a:gd name="T11" fmla="*/ 168 w 168"/>
              <a:gd name="T12" fmla="*/ 152 h 152"/>
            </a:gdLst>
            <a:ahLst/>
            <a:cxnLst>
              <a:cxn ang="T6">
                <a:pos x="T0" y="T1"/>
              </a:cxn>
              <a:cxn ang="T7">
                <a:pos x="T2" y="T3"/>
              </a:cxn>
              <a:cxn ang="T8">
                <a:pos x="T4" y="T5"/>
              </a:cxn>
            </a:cxnLst>
            <a:rect l="T9" t="T10" r="T11" b="T12"/>
            <a:pathLst>
              <a:path w="168" h="152">
                <a:moveTo>
                  <a:pt x="0" y="0"/>
                </a:moveTo>
                <a:cubicBezTo>
                  <a:pt x="42" y="27"/>
                  <a:pt x="84" y="55"/>
                  <a:pt x="112" y="80"/>
                </a:cubicBezTo>
                <a:cubicBezTo>
                  <a:pt x="140" y="105"/>
                  <a:pt x="157" y="133"/>
                  <a:pt x="168" y="152"/>
                </a:cubicBezTo>
              </a:path>
            </a:pathLst>
          </a:custGeom>
          <a:noFill/>
          <a:ln w="44450" cap="rnd">
            <a:solidFill>
              <a:schemeClr val="tx1"/>
            </a:solidFill>
            <a:prstDash val="sysDot"/>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26329" name="Freeform 345"/>
          <p:cNvSpPr>
            <a:spLocks noChangeAspect="1"/>
          </p:cNvSpPr>
          <p:nvPr/>
        </p:nvSpPr>
        <p:spPr bwMode="auto">
          <a:xfrm rot="2940416">
            <a:off x="8655845" y="2963070"/>
            <a:ext cx="360363" cy="269875"/>
          </a:xfrm>
          <a:custGeom>
            <a:avLst/>
            <a:gdLst>
              <a:gd name="T0" fmla="*/ 0 w 168"/>
              <a:gd name="T1" fmla="*/ 0 h 152"/>
              <a:gd name="T2" fmla="*/ 2147483646 w 168"/>
              <a:gd name="T3" fmla="*/ 2147483646 h 152"/>
              <a:gd name="T4" fmla="*/ 2147483646 w 168"/>
              <a:gd name="T5" fmla="*/ 2147483646 h 152"/>
              <a:gd name="T6" fmla="*/ 0 60000 65536"/>
              <a:gd name="T7" fmla="*/ 0 60000 65536"/>
              <a:gd name="T8" fmla="*/ 0 60000 65536"/>
              <a:gd name="T9" fmla="*/ 0 w 168"/>
              <a:gd name="T10" fmla="*/ 0 h 152"/>
              <a:gd name="T11" fmla="*/ 168 w 168"/>
              <a:gd name="T12" fmla="*/ 152 h 152"/>
            </a:gdLst>
            <a:ahLst/>
            <a:cxnLst>
              <a:cxn ang="T6">
                <a:pos x="T0" y="T1"/>
              </a:cxn>
              <a:cxn ang="T7">
                <a:pos x="T2" y="T3"/>
              </a:cxn>
              <a:cxn ang="T8">
                <a:pos x="T4" y="T5"/>
              </a:cxn>
            </a:cxnLst>
            <a:rect l="T9" t="T10" r="T11" b="T12"/>
            <a:pathLst>
              <a:path w="168" h="152">
                <a:moveTo>
                  <a:pt x="0" y="0"/>
                </a:moveTo>
                <a:cubicBezTo>
                  <a:pt x="42" y="27"/>
                  <a:pt x="84" y="55"/>
                  <a:pt x="112" y="80"/>
                </a:cubicBezTo>
                <a:cubicBezTo>
                  <a:pt x="140" y="105"/>
                  <a:pt x="157" y="133"/>
                  <a:pt x="168" y="152"/>
                </a:cubicBezTo>
              </a:path>
            </a:pathLst>
          </a:custGeom>
          <a:noFill/>
          <a:ln w="44450" cap="rnd">
            <a:solidFill>
              <a:schemeClr val="tx1"/>
            </a:solidFill>
            <a:prstDash val="sysDot"/>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26330" name="Freeform 346"/>
          <p:cNvSpPr>
            <a:spLocks noChangeAspect="1"/>
          </p:cNvSpPr>
          <p:nvPr/>
        </p:nvSpPr>
        <p:spPr bwMode="auto">
          <a:xfrm rot="5657670">
            <a:off x="7992270" y="3734595"/>
            <a:ext cx="261937" cy="434975"/>
          </a:xfrm>
          <a:custGeom>
            <a:avLst/>
            <a:gdLst>
              <a:gd name="T0" fmla="*/ 0 w 168"/>
              <a:gd name="T1" fmla="*/ 0 h 152"/>
              <a:gd name="T2" fmla="*/ 2147483646 w 168"/>
              <a:gd name="T3" fmla="*/ 2147483646 h 152"/>
              <a:gd name="T4" fmla="*/ 2147483646 w 168"/>
              <a:gd name="T5" fmla="*/ 2147483646 h 152"/>
              <a:gd name="T6" fmla="*/ 0 60000 65536"/>
              <a:gd name="T7" fmla="*/ 0 60000 65536"/>
              <a:gd name="T8" fmla="*/ 0 60000 65536"/>
              <a:gd name="T9" fmla="*/ 0 w 168"/>
              <a:gd name="T10" fmla="*/ 0 h 152"/>
              <a:gd name="T11" fmla="*/ 168 w 168"/>
              <a:gd name="T12" fmla="*/ 152 h 152"/>
            </a:gdLst>
            <a:ahLst/>
            <a:cxnLst>
              <a:cxn ang="T6">
                <a:pos x="T0" y="T1"/>
              </a:cxn>
              <a:cxn ang="T7">
                <a:pos x="T2" y="T3"/>
              </a:cxn>
              <a:cxn ang="T8">
                <a:pos x="T4" y="T5"/>
              </a:cxn>
            </a:cxnLst>
            <a:rect l="T9" t="T10" r="T11" b="T12"/>
            <a:pathLst>
              <a:path w="168" h="152">
                <a:moveTo>
                  <a:pt x="0" y="0"/>
                </a:moveTo>
                <a:cubicBezTo>
                  <a:pt x="42" y="27"/>
                  <a:pt x="84" y="55"/>
                  <a:pt x="112" y="80"/>
                </a:cubicBezTo>
                <a:cubicBezTo>
                  <a:pt x="140" y="105"/>
                  <a:pt x="157" y="133"/>
                  <a:pt x="168" y="152"/>
                </a:cubicBezTo>
              </a:path>
            </a:pathLst>
          </a:custGeom>
          <a:noFill/>
          <a:ln w="44450" cap="rnd">
            <a:solidFill>
              <a:schemeClr val="tx1"/>
            </a:solidFill>
            <a:prstDash val="sysDot"/>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26332" name="Freeform 348"/>
          <p:cNvSpPr>
            <a:spLocks noChangeAspect="1"/>
          </p:cNvSpPr>
          <p:nvPr/>
        </p:nvSpPr>
        <p:spPr bwMode="auto">
          <a:xfrm>
            <a:off x="6965951" y="3865563"/>
            <a:ext cx="549275" cy="279400"/>
          </a:xfrm>
          <a:custGeom>
            <a:avLst/>
            <a:gdLst>
              <a:gd name="T0" fmla="*/ 2147483646 w 432"/>
              <a:gd name="T1" fmla="*/ 2147483646 h 235"/>
              <a:gd name="T2" fmla="*/ 2147483646 w 432"/>
              <a:gd name="T3" fmla="*/ 2147483646 h 235"/>
              <a:gd name="T4" fmla="*/ 0 w 432"/>
              <a:gd name="T5" fmla="*/ 0 h 235"/>
              <a:gd name="T6" fmla="*/ 0 60000 65536"/>
              <a:gd name="T7" fmla="*/ 0 60000 65536"/>
              <a:gd name="T8" fmla="*/ 0 60000 65536"/>
              <a:gd name="T9" fmla="*/ 0 w 432"/>
              <a:gd name="T10" fmla="*/ 0 h 235"/>
              <a:gd name="T11" fmla="*/ 432 w 432"/>
              <a:gd name="T12" fmla="*/ 235 h 235"/>
            </a:gdLst>
            <a:ahLst/>
            <a:cxnLst>
              <a:cxn ang="T6">
                <a:pos x="T0" y="T1"/>
              </a:cxn>
              <a:cxn ang="T7">
                <a:pos x="T2" y="T3"/>
              </a:cxn>
              <a:cxn ang="T8">
                <a:pos x="T4" y="T5"/>
              </a:cxn>
            </a:cxnLst>
            <a:rect l="T9" t="T10" r="T11" b="T12"/>
            <a:pathLst>
              <a:path w="432" h="235">
                <a:moveTo>
                  <a:pt x="432" y="208"/>
                </a:moveTo>
                <a:cubicBezTo>
                  <a:pt x="384" y="221"/>
                  <a:pt x="336" y="235"/>
                  <a:pt x="264" y="200"/>
                </a:cubicBezTo>
                <a:cubicBezTo>
                  <a:pt x="192" y="165"/>
                  <a:pt x="44" y="33"/>
                  <a:pt x="0" y="0"/>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2" name="Group 442"/>
          <p:cNvGrpSpPr>
            <a:grpSpLocks noChangeAspect="1"/>
          </p:cNvGrpSpPr>
          <p:nvPr/>
        </p:nvGrpSpPr>
        <p:grpSpPr bwMode="auto">
          <a:xfrm>
            <a:off x="6615113" y="3362325"/>
            <a:ext cx="463550" cy="439738"/>
            <a:chOff x="3616" y="2568"/>
            <a:chExt cx="360" cy="304"/>
          </a:xfrm>
        </p:grpSpPr>
        <p:sp>
          <p:nvSpPr>
            <p:cNvPr id="98501" name="Oval 349"/>
            <p:cNvSpPr>
              <a:spLocks noChangeAspect="1" noChangeArrowheads="1"/>
            </p:cNvSpPr>
            <p:nvPr/>
          </p:nvSpPr>
          <p:spPr bwMode="auto">
            <a:xfrm>
              <a:off x="3616" y="2568"/>
              <a:ext cx="360" cy="304"/>
            </a:xfrm>
            <a:prstGeom prst="ellipse">
              <a:avLst/>
            </a:prstGeom>
            <a:solidFill>
              <a:schemeClr val="folHlink"/>
            </a:solidFill>
            <a:ln w="6350">
              <a:solidFill>
                <a:schemeClr val="tx1"/>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nvGrpSpPr>
            <p:cNvPr id="98502" name="Group 350"/>
            <p:cNvGrpSpPr>
              <a:grpSpLocks noChangeAspect="1"/>
            </p:cNvGrpSpPr>
            <p:nvPr/>
          </p:nvGrpSpPr>
          <p:grpSpPr bwMode="auto">
            <a:xfrm>
              <a:off x="3829" y="2682"/>
              <a:ext cx="120" cy="99"/>
              <a:chOff x="2635" y="1945"/>
              <a:chExt cx="398" cy="326"/>
            </a:xfrm>
          </p:grpSpPr>
          <p:sp>
            <p:nvSpPr>
              <p:cNvPr id="98521" name="AutoShape 351"/>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22" name="Oval 352"/>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23" name="Oval 353"/>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24" name="Oval 354"/>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25" name="Oval 355"/>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26" name="Oval 356"/>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27" name="Oval 357"/>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28" name="Oval 358"/>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03" name="Group 359"/>
            <p:cNvGrpSpPr>
              <a:grpSpLocks noChangeAspect="1"/>
            </p:cNvGrpSpPr>
            <p:nvPr/>
          </p:nvGrpSpPr>
          <p:grpSpPr bwMode="auto">
            <a:xfrm>
              <a:off x="3673" y="2722"/>
              <a:ext cx="120" cy="99"/>
              <a:chOff x="2635" y="1945"/>
              <a:chExt cx="398" cy="326"/>
            </a:xfrm>
          </p:grpSpPr>
          <p:sp>
            <p:nvSpPr>
              <p:cNvPr id="98513" name="AutoShape 360"/>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14" name="Oval 361"/>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15" name="Oval 362"/>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16" name="Oval 363"/>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17" name="Oval 364"/>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18" name="Oval 365"/>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19" name="Oval 366"/>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20" name="Oval 367"/>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504" name="Group 368"/>
            <p:cNvGrpSpPr>
              <a:grpSpLocks noChangeAspect="1"/>
            </p:cNvGrpSpPr>
            <p:nvPr/>
          </p:nvGrpSpPr>
          <p:grpSpPr bwMode="auto">
            <a:xfrm>
              <a:off x="3697" y="2604"/>
              <a:ext cx="120" cy="99"/>
              <a:chOff x="2635" y="1945"/>
              <a:chExt cx="398" cy="326"/>
            </a:xfrm>
          </p:grpSpPr>
          <p:sp>
            <p:nvSpPr>
              <p:cNvPr id="98505" name="AutoShape 369"/>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06" name="Oval 370"/>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07" name="Oval 371"/>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08" name="Oval 372"/>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09" name="Oval 373"/>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10" name="Oval 374"/>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11" name="Oval 375"/>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12" name="Oval 376"/>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grpSp>
        <p:nvGrpSpPr>
          <p:cNvPr id="26" name="Group 441"/>
          <p:cNvGrpSpPr>
            <a:grpSpLocks/>
          </p:cNvGrpSpPr>
          <p:nvPr/>
        </p:nvGrpSpPr>
        <p:grpSpPr bwMode="auto">
          <a:xfrm>
            <a:off x="6673851" y="4948239"/>
            <a:ext cx="384175" cy="428625"/>
            <a:chOff x="3649" y="3543"/>
            <a:chExt cx="273" cy="270"/>
          </a:xfrm>
        </p:grpSpPr>
        <p:sp>
          <p:nvSpPr>
            <p:cNvPr id="98496" name="Oval 377"/>
            <p:cNvSpPr>
              <a:spLocks noChangeAspect="1" noChangeArrowheads="1"/>
            </p:cNvSpPr>
            <p:nvPr/>
          </p:nvSpPr>
          <p:spPr bwMode="auto">
            <a:xfrm flipH="1">
              <a:off x="3722" y="3634"/>
              <a:ext cx="81" cy="76"/>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97" name="Oval 378"/>
            <p:cNvSpPr>
              <a:spLocks noChangeAspect="1" noChangeArrowheads="1"/>
            </p:cNvSpPr>
            <p:nvPr/>
          </p:nvSpPr>
          <p:spPr bwMode="auto">
            <a:xfrm flipH="1">
              <a:off x="3655" y="3715"/>
              <a:ext cx="81" cy="78"/>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98" name="Oval 379"/>
            <p:cNvSpPr>
              <a:spLocks noChangeAspect="1" noChangeArrowheads="1"/>
            </p:cNvSpPr>
            <p:nvPr/>
          </p:nvSpPr>
          <p:spPr bwMode="auto">
            <a:xfrm flipH="1">
              <a:off x="3649" y="3543"/>
              <a:ext cx="81" cy="78"/>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99" name="Oval 380"/>
            <p:cNvSpPr>
              <a:spLocks noChangeAspect="1" noChangeArrowheads="1"/>
            </p:cNvSpPr>
            <p:nvPr/>
          </p:nvSpPr>
          <p:spPr bwMode="auto">
            <a:xfrm flipH="1">
              <a:off x="3766" y="3735"/>
              <a:ext cx="81" cy="78"/>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500" name="Oval 381"/>
            <p:cNvSpPr>
              <a:spLocks noChangeAspect="1" noChangeArrowheads="1"/>
            </p:cNvSpPr>
            <p:nvPr/>
          </p:nvSpPr>
          <p:spPr bwMode="auto">
            <a:xfrm flipH="1">
              <a:off x="3841" y="3595"/>
              <a:ext cx="81" cy="78"/>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27" name="Group 435"/>
          <p:cNvGrpSpPr>
            <a:grpSpLocks/>
          </p:cNvGrpSpPr>
          <p:nvPr/>
        </p:nvGrpSpPr>
        <p:grpSpPr bwMode="auto">
          <a:xfrm>
            <a:off x="6400801" y="3679825"/>
            <a:ext cx="1997075" cy="1282700"/>
            <a:chOff x="3456" y="2744"/>
            <a:chExt cx="1415" cy="808"/>
          </a:xfrm>
        </p:grpSpPr>
        <p:sp>
          <p:nvSpPr>
            <p:cNvPr id="98493" name="AutoShape 387"/>
            <p:cNvSpPr>
              <a:spLocks noChangeAspect="1" noChangeArrowheads="1"/>
            </p:cNvSpPr>
            <p:nvPr/>
          </p:nvSpPr>
          <p:spPr bwMode="auto">
            <a:xfrm rot="2670030">
              <a:off x="3456" y="2744"/>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94" name="AutoShape 388"/>
            <p:cNvSpPr>
              <a:spLocks noChangeAspect="1" noChangeArrowheads="1"/>
            </p:cNvSpPr>
            <p:nvPr/>
          </p:nvSpPr>
          <p:spPr bwMode="auto">
            <a:xfrm rot="4280591">
              <a:off x="4032" y="3352"/>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95" name="AutoShape 389"/>
            <p:cNvSpPr>
              <a:spLocks noChangeAspect="1" noChangeArrowheads="1"/>
            </p:cNvSpPr>
            <p:nvPr/>
          </p:nvSpPr>
          <p:spPr bwMode="auto">
            <a:xfrm rot="1063393">
              <a:off x="4664" y="3344"/>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28" name="Group 392"/>
          <p:cNvGrpSpPr>
            <a:grpSpLocks/>
          </p:cNvGrpSpPr>
          <p:nvPr/>
        </p:nvGrpSpPr>
        <p:grpSpPr bwMode="auto">
          <a:xfrm>
            <a:off x="3898900" y="882650"/>
            <a:ext cx="668338" cy="2636838"/>
            <a:chOff x="1683" y="982"/>
            <a:chExt cx="474" cy="1661"/>
          </a:xfrm>
        </p:grpSpPr>
        <p:sp>
          <p:nvSpPr>
            <p:cNvPr id="98483" name="Oval 78"/>
            <p:cNvSpPr>
              <a:spLocks noChangeAspect="1" noChangeArrowheads="1"/>
            </p:cNvSpPr>
            <p:nvPr/>
          </p:nvSpPr>
          <p:spPr bwMode="auto">
            <a:xfrm>
              <a:off x="1711" y="2455"/>
              <a:ext cx="86" cy="8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8484" name="Oval 79"/>
            <p:cNvSpPr>
              <a:spLocks noChangeAspect="1" noChangeArrowheads="1"/>
            </p:cNvSpPr>
            <p:nvPr/>
          </p:nvSpPr>
          <p:spPr bwMode="auto">
            <a:xfrm>
              <a:off x="1791" y="2562"/>
              <a:ext cx="87" cy="8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8485" name="Oval 80"/>
            <p:cNvSpPr>
              <a:spLocks noChangeAspect="1" noChangeArrowheads="1"/>
            </p:cNvSpPr>
            <p:nvPr/>
          </p:nvSpPr>
          <p:spPr bwMode="auto">
            <a:xfrm>
              <a:off x="1840" y="2455"/>
              <a:ext cx="86" cy="8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8486" name="Oval 89"/>
            <p:cNvSpPr>
              <a:spLocks noChangeAspect="1" noChangeArrowheads="1"/>
            </p:cNvSpPr>
            <p:nvPr/>
          </p:nvSpPr>
          <p:spPr bwMode="auto">
            <a:xfrm>
              <a:off x="1683" y="2542"/>
              <a:ext cx="87" cy="80"/>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8487" name="Oval 90"/>
            <p:cNvSpPr>
              <a:spLocks noChangeAspect="1" noChangeArrowheads="1"/>
            </p:cNvSpPr>
            <p:nvPr/>
          </p:nvSpPr>
          <p:spPr bwMode="auto">
            <a:xfrm>
              <a:off x="1917" y="2531"/>
              <a:ext cx="86" cy="8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8488" name="Oval 73"/>
            <p:cNvSpPr>
              <a:spLocks noChangeAspect="1" noChangeArrowheads="1"/>
            </p:cNvSpPr>
            <p:nvPr/>
          </p:nvSpPr>
          <p:spPr bwMode="auto">
            <a:xfrm>
              <a:off x="1941" y="982"/>
              <a:ext cx="86" cy="8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8489" name="Oval 74"/>
            <p:cNvSpPr>
              <a:spLocks noChangeAspect="1" noChangeArrowheads="1"/>
            </p:cNvSpPr>
            <p:nvPr/>
          </p:nvSpPr>
          <p:spPr bwMode="auto">
            <a:xfrm>
              <a:off x="2021" y="1090"/>
              <a:ext cx="87" cy="8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8490" name="Oval 75"/>
            <p:cNvSpPr>
              <a:spLocks noChangeAspect="1" noChangeArrowheads="1"/>
            </p:cNvSpPr>
            <p:nvPr/>
          </p:nvSpPr>
          <p:spPr bwMode="auto">
            <a:xfrm>
              <a:off x="2070" y="982"/>
              <a:ext cx="87" cy="8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sp>
          <p:nvSpPr>
            <p:cNvPr id="98491" name="Freeform 77"/>
            <p:cNvSpPr>
              <a:spLocks noChangeAspect="1"/>
            </p:cNvSpPr>
            <p:nvPr/>
          </p:nvSpPr>
          <p:spPr bwMode="auto">
            <a:xfrm>
              <a:off x="1787" y="1143"/>
              <a:ext cx="192" cy="1266"/>
            </a:xfrm>
            <a:custGeom>
              <a:avLst/>
              <a:gdLst>
                <a:gd name="T0" fmla="*/ 1 w 342"/>
                <a:gd name="T1" fmla="*/ 0 h 1243"/>
                <a:gd name="T2" fmla="*/ 1 w 342"/>
                <a:gd name="T3" fmla="*/ 128 h 1243"/>
                <a:gd name="T4" fmla="*/ 1 w 342"/>
                <a:gd name="T5" fmla="*/ 579 h 1243"/>
                <a:gd name="T6" fmla="*/ 1 w 342"/>
                <a:gd name="T7" fmla="*/ 1271 h 1243"/>
                <a:gd name="T8" fmla="*/ 0 w 342"/>
                <a:gd name="T9" fmla="*/ 1667 h 1243"/>
                <a:gd name="T10" fmla="*/ 0 60000 65536"/>
                <a:gd name="T11" fmla="*/ 0 60000 65536"/>
                <a:gd name="T12" fmla="*/ 0 60000 65536"/>
                <a:gd name="T13" fmla="*/ 0 60000 65536"/>
                <a:gd name="T14" fmla="*/ 0 60000 65536"/>
                <a:gd name="T15" fmla="*/ 0 w 342"/>
                <a:gd name="T16" fmla="*/ 0 h 1243"/>
                <a:gd name="T17" fmla="*/ 342 w 342"/>
                <a:gd name="T18" fmla="*/ 1243 h 1243"/>
              </a:gdLst>
              <a:ahLst/>
              <a:cxnLst>
                <a:cxn ang="T10">
                  <a:pos x="T0" y="T1"/>
                </a:cxn>
                <a:cxn ang="T11">
                  <a:pos x="T2" y="T3"/>
                </a:cxn>
                <a:cxn ang="T12">
                  <a:pos x="T4" y="T5"/>
                </a:cxn>
                <a:cxn ang="T13">
                  <a:pos x="T6" y="T7"/>
                </a:cxn>
                <a:cxn ang="T14">
                  <a:pos x="T8" y="T9"/>
                </a:cxn>
              </a:cxnLst>
              <a:rect l="T15" t="T16" r="T17" b="T18"/>
              <a:pathLst>
                <a:path w="342" h="1243">
                  <a:moveTo>
                    <a:pt x="342" y="0"/>
                  </a:moveTo>
                  <a:cubicBezTo>
                    <a:pt x="290" y="12"/>
                    <a:pt x="238" y="24"/>
                    <a:pt x="198" y="96"/>
                  </a:cubicBezTo>
                  <a:cubicBezTo>
                    <a:pt x="158" y="168"/>
                    <a:pt x="110" y="290"/>
                    <a:pt x="102" y="432"/>
                  </a:cubicBezTo>
                  <a:cubicBezTo>
                    <a:pt x="94" y="574"/>
                    <a:pt x="165" y="812"/>
                    <a:pt x="148" y="947"/>
                  </a:cubicBezTo>
                  <a:cubicBezTo>
                    <a:pt x="131" y="1082"/>
                    <a:pt x="65" y="1162"/>
                    <a:pt x="0" y="1243"/>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8492" name="Oval 88"/>
            <p:cNvSpPr>
              <a:spLocks noChangeAspect="1" noChangeArrowheads="1"/>
            </p:cNvSpPr>
            <p:nvPr/>
          </p:nvSpPr>
          <p:spPr bwMode="auto">
            <a:xfrm>
              <a:off x="1868" y="1049"/>
              <a:ext cx="86" cy="8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latin typeface="Comic Sans MS" panose="030F0702030302020204" pitchFamily="66" charset="0"/>
                <a:ea typeface="ＭＳ Ｐゴシック" panose="020B0600070205080204" pitchFamily="34" charset="-128"/>
              </a:endParaRPr>
            </a:p>
          </p:txBody>
        </p:sp>
      </p:grpSp>
      <p:grpSp>
        <p:nvGrpSpPr>
          <p:cNvPr id="29" name="Group 433"/>
          <p:cNvGrpSpPr>
            <a:grpSpLocks/>
          </p:cNvGrpSpPr>
          <p:nvPr/>
        </p:nvGrpSpPr>
        <p:grpSpPr bwMode="auto">
          <a:xfrm>
            <a:off x="3538538" y="3514726"/>
            <a:ext cx="431800" cy="2168525"/>
            <a:chOff x="1428" y="2640"/>
            <a:chExt cx="306" cy="1366"/>
          </a:xfrm>
        </p:grpSpPr>
        <p:sp>
          <p:nvSpPr>
            <p:cNvPr id="98478" name="Freeform 81"/>
            <p:cNvSpPr>
              <a:spLocks noChangeAspect="1"/>
            </p:cNvSpPr>
            <p:nvPr/>
          </p:nvSpPr>
          <p:spPr bwMode="auto">
            <a:xfrm>
              <a:off x="1580" y="2640"/>
              <a:ext cx="115" cy="1189"/>
            </a:xfrm>
            <a:custGeom>
              <a:avLst/>
              <a:gdLst>
                <a:gd name="T0" fmla="*/ 0 w 342"/>
                <a:gd name="T1" fmla="*/ 0 h 1243"/>
                <a:gd name="T2" fmla="*/ 0 w 342"/>
                <a:gd name="T3" fmla="*/ 48 h 1243"/>
                <a:gd name="T4" fmla="*/ 0 w 342"/>
                <a:gd name="T5" fmla="*/ 211 h 1243"/>
                <a:gd name="T6" fmla="*/ 0 w 342"/>
                <a:gd name="T7" fmla="*/ 466 h 1243"/>
                <a:gd name="T8" fmla="*/ 0 w 342"/>
                <a:gd name="T9" fmla="*/ 611 h 1243"/>
                <a:gd name="T10" fmla="*/ 0 60000 65536"/>
                <a:gd name="T11" fmla="*/ 0 60000 65536"/>
                <a:gd name="T12" fmla="*/ 0 60000 65536"/>
                <a:gd name="T13" fmla="*/ 0 60000 65536"/>
                <a:gd name="T14" fmla="*/ 0 60000 65536"/>
                <a:gd name="T15" fmla="*/ 0 w 342"/>
                <a:gd name="T16" fmla="*/ 0 h 1243"/>
                <a:gd name="T17" fmla="*/ 342 w 342"/>
                <a:gd name="T18" fmla="*/ 1243 h 1243"/>
              </a:gdLst>
              <a:ahLst/>
              <a:cxnLst>
                <a:cxn ang="T10">
                  <a:pos x="T0" y="T1"/>
                </a:cxn>
                <a:cxn ang="T11">
                  <a:pos x="T2" y="T3"/>
                </a:cxn>
                <a:cxn ang="T12">
                  <a:pos x="T4" y="T5"/>
                </a:cxn>
                <a:cxn ang="T13">
                  <a:pos x="T6" y="T7"/>
                </a:cxn>
                <a:cxn ang="T14">
                  <a:pos x="T8" y="T9"/>
                </a:cxn>
              </a:cxnLst>
              <a:rect l="T15" t="T16" r="T17" b="T18"/>
              <a:pathLst>
                <a:path w="342" h="1243">
                  <a:moveTo>
                    <a:pt x="342" y="0"/>
                  </a:moveTo>
                  <a:cubicBezTo>
                    <a:pt x="290" y="12"/>
                    <a:pt x="238" y="24"/>
                    <a:pt x="198" y="96"/>
                  </a:cubicBezTo>
                  <a:cubicBezTo>
                    <a:pt x="158" y="168"/>
                    <a:pt x="110" y="290"/>
                    <a:pt x="102" y="432"/>
                  </a:cubicBezTo>
                  <a:cubicBezTo>
                    <a:pt x="94" y="574"/>
                    <a:pt x="165" y="812"/>
                    <a:pt x="148" y="947"/>
                  </a:cubicBezTo>
                  <a:cubicBezTo>
                    <a:pt x="131" y="1082"/>
                    <a:pt x="65" y="1162"/>
                    <a:pt x="0" y="1243"/>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8479" name="Oval 82"/>
            <p:cNvSpPr>
              <a:spLocks noChangeAspect="1" noChangeArrowheads="1"/>
            </p:cNvSpPr>
            <p:nvPr/>
          </p:nvSpPr>
          <p:spPr bwMode="auto">
            <a:xfrm>
              <a:off x="1474" y="3816"/>
              <a:ext cx="86" cy="81"/>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80" name="Oval 83"/>
            <p:cNvSpPr>
              <a:spLocks noChangeAspect="1" noChangeArrowheads="1"/>
            </p:cNvSpPr>
            <p:nvPr/>
          </p:nvSpPr>
          <p:spPr bwMode="auto">
            <a:xfrm>
              <a:off x="1546" y="3908"/>
              <a:ext cx="86" cy="8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81" name="Oval 86"/>
            <p:cNvSpPr>
              <a:spLocks noChangeAspect="1" noChangeArrowheads="1"/>
            </p:cNvSpPr>
            <p:nvPr/>
          </p:nvSpPr>
          <p:spPr bwMode="auto">
            <a:xfrm>
              <a:off x="1647" y="3846"/>
              <a:ext cx="87" cy="8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82" name="Oval 87"/>
            <p:cNvSpPr>
              <a:spLocks noChangeAspect="1" noChangeArrowheads="1"/>
            </p:cNvSpPr>
            <p:nvPr/>
          </p:nvSpPr>
          <p:spPr bwMode="auto">
            <a:xfrm>
              <a:off x="1428" y="3923"/>
              <a:ext cx="86" cy="83"/>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30" name="Group 426"/>
          <p:cNvGrpSpPr>
            <a:grpSpLocks/>
          </p:cNvGrpSpPr>
          <p:nvPr/>
        </p:nvGrpSpPr>
        <p:grpSpPr bwMode="auto">
          <a:xfrm>
            <a:off x="3533776" y="3476626"/>
            <a:ext cx="530225" cy="1223963"/>
            <a:chOff x="1424" y="2613"/>
            <a:chExt cx="376" cy="771"/>
          </a:xfrm>
        </p:grpSpPr>
        <p:sp>
          <p:nvSpPr>
            <p:cNvPr id="98476" name="Freeform 394"/>
            <p:cNvSpPr>
              <a:spLocks noChangeAspect="1"/>
            </p:cNvSpPr>
            <p:nvPr/>
          </p:nvSpPr>
          <p:spPr bwMode="auto">
            <a:xfrm>
              <a:off x="1604" y="2613"/>
              <a:ext cx="69" cy="710"/>
            </a:xfrm>
            <a:custGeom>
              <a:avLst/>
              <a:gdLst>
                <a:gd name="T0" fmla="*/ 0 w 342"/>
                <a:gd name="T1" fmla="*/ 0 h 1243"/>
                <a:gd name="T2" fmla="*/ 0 w 342"/>
                <a:gd name="T3" fmla="*/ 1 h 1243"/>
                <a:gd name="T4" fmla="*/ 0 w 342"/>
                <a:gd name="T5" fmla="*/ 1 h 1243"/>
                <a:gd name="T6" fmla="*/ 0 w 342"/>
                <a:gd name="T7" fmla="*/ 1 h 1243"/>
                <a:gd name="T8" fmla="*/ 0 w 342"/>
                <a:gd name="T9" fmla="*/ 1 h 1243"/>
                <a:gd name="T10" fmla="*/ 0 60000 65536"/>
                <a:gd name="T11" fmla="*/ 0 60000 65536"/>
                <a:gd name="T12" fmla="*/ 0 60000 65536"/>
                <a:gd name="T13" fmla="*/ 0 60000 65536"/>
                <a:gd name="T14" fmla="*/ 0 60000 65536"/>
                <a:gd name="T15" fmla="*/ 0 w 342"/>
                <a:gd name="T16" fmla="*/ 0 h 1243"/>
                <a:gd name="T17" fmla="*/ 342 w 342"/>
                <a:gd name="T18" fmla="*/ 1243 h 1243"/>
              </a:gdLst>
              <a:ahLst/>
              <a:cxnLst>
                <a:cxn ang="T10">
                  <a:pos x="T0" y="T1"/>
                </a:cxn>
                <a:cxn ang="T11">
                  <a:pos x="T2" y="T3"/>
                </a:cxn>
                <a:cxn ang="T12">
                  <a:pos x="T4" y="T5"/>
                </a:cxn>
                <a:cxn ang="T13">
                  <a:pos x="T6" y="T7"/>
                </a:cxn>
                <a:cxn ang="T14">
                  <a:pos x="T8" y="T9"/>
                </a:cxn>
              </a:cxnLst>
              <a:rect l="T15" t="T16" r="T17" b="T18"/>
              <a:pathLst>
                <a:path w="342" h="1243">
                  <a:moveTo>
                    <a:pt x="342" y="0"/>
                  </a:moveTo>
                  <a:cubicBezTo>
                    <a:pt x="290" y="12"/>
                    <a:pt x="238" y="24"/>
                    <a:pt x="198" y="96"/>
                  </a:cubicBezTo>
                  <a:cubicBezTo>
                    <a:pt x="158" y="168"/>
                    <a:pt x="110" y="290"/>
                    <a:pt x="102" y="432"/>
                  </a:cubicBezTo>
                  <a:cubicBezTo>
                    <a:pt x="94" y="574"/>
                    <a:pt x="165" y="812"/>
                    <a:pt x="148" y="947"/>
                  </a:cubicBezTo>
                  <a:cubicBezTo>
                    <a:pt x="131" y="1082"/>
                    <a:pt x="65" y="1162"/>
                    <a:pt x="0" y="1243"/>
                  </a:cubicBezTo>
                </a:path>
              </a:pathLst>
            </a:custGeom>
            <a:noFill/>
            <a:ln w="76200">
              <a:solidFill>
                <a:srgbClr val="FF0000"/>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8477" name="Line 395"/>
            <p:cNvSpPr>
              <a:spLocks noChangeShapeType="1"/>
            </p:cNvSpPr>
            <p:nvPr/>
          </p:nvSpPr>
          <p:spPr bwMode="auto">
            <a:xfrm>
              <a:off x="1424" y="3352"/>
              <a:ext cx="376" cy="32"/>
            </a:xfrm>
            <a:prstGeom prst="line">
              <a:avLst/>
            </a:prstGeom>
            <a:noFill/>
            <a:ln w="762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31" name="Group 434"/>
          <p:cNvGrpSpPr>
            <a:grpSpLocks/>
          </p:cNvGrpSpPr>
          <p:nvPr/>
        </p:nvGrpSpPr>
        <p:grpSpPr bwMode="auto">
          <a:xfrm>
            <a:off x="3375026" y="2100263"/>
            <a:ext cx="809625" cy="1554162"/>
            <a:chOff x="1312" y="1749"/>
            <a:chExt cx="574" cy="979"/>
          </a:xfrm>
        </p:grpSpPr>
        <p:sp>
          <p:nvSpPr>
            <p:cNvPr id="98447" name="Freeform 414"/>
            <p:cNvSpPr>
              <a:spLocks noChangeAspect="1"/>
            </p:cNvSpPr>
            <p:nvPr/>
          </p:nvSpPr>
          <p:spPr bwMode="auto">
            <a:xfrm rot="14103602" flipV="1">
              <a:off x="1272" y="2427"/>
              <a:ext cx="352" cy="249"/>
            </a:xfrm>
            <a:custGeom>
              <a:avLst/>
              <a:gdLst>
                <a:gd name="T0" fmla="*/ 0 w 630"/>
                <a:gd name="T1" fmla="*/ 0 h 507"/>
                <a:gd name="T2" fmla="*/ 1 w 630"/>
                <a:gd name="T3" fmla="*/ 0 h 507"/>
                <a:gd name="T4" fmla="*/ 1 w 630"/>
                <a:gd name="T5" fmla="*/ 0 h 507"/>
                <a:gd name="T6" fmla="*/ 1 w 630"/>
                <a:gd name="T7" fmla="*/ 0 h 507"/>
                <a:gd name="T8" fmla="*/ 1 w 630"/>
                <a:gd name="T9" fmla="*/ 0 h 507"/>
                <a:gd name="T10" fmla="*/ 0 60000 65536"/>
                <a:gd name="T11" fmla="*/ 0 60000 65536"/>
                <a:gd name="T12" fmla="*/ 0 60000 65536"/>
                <a:gd name="T13" fmla="*/ 0 60000 65536"/>
                <a:gd name="T14" fmla="*/ 0 60000 65536"/>
                <a:gd name="T15" fmla="*/ 0 w 630"/>
                <a:gd name="T16" fmla="*/ 0 h 507"/>
                <a:gd name="T17" fmla="*/ 630 w 630"/>
                <a:gd name="T18" fmla="*/ 507 h 507"/>
              </a:gdLst>
              <a:ahLst/>
              <a:cxnLst>
                <a:cxn ang="T10">
                  <a:pos x="T0" y="T1"/>
                </a:cxn>
                <a:cxn ang="T11">
                  <a:pos x="T2" y="T3"/>
                </a:cxn>
                <a:cxn ang="T12">
                  <a:pos x="T4" y="T5"/>
                </a:cxn>
                <a:cxn ang="T13">
                  <a:pos x="T6" y="T7"/>
                </a:cxn>
                <a:cxn ang="T14">
                  <a:pos x="T8" y="T9"/>
                </a:cxn>
              </a:cxnLst>
              <a:rect l="T15" t="T16" r="T17" b="T18"/>
              <a:pathLst>
                <a:path w="630" h="507">
                  <a:moveTo>
                    <a:pt x="0" y="0"/>
                  </a:moveTo>
                  <a:cubicBezTo>
                    <a:pt x="22" y="102"/>
                    <a:pt x="44" y="204"/>
                    <a:pt x="96" y="288"/>
                  </a:cubicBezTo>
                  <a:cubicBezTo>
                    <a:pt x="148" y="372"/>
                    <a:pt x="241" y="503"/>
                    <a:pt x="311" y="505"/>
                  </a:cubicBezTo>
                  <a:cubicBezTo>
                    <a:pt x="381" y="507"/>
                    <a:pt x="466" y="377"/>
                    <a:pt x="519" y="298"/>
                  </a:cubicBezTo>
                  <a:cubicBezTo>
                    <a:pt x="572" y="219"/>
                    <a:pt x="601" y="125"/>
                    <a:pt x="630" y="31"/>
                  </a:cubicBezTo>
                </a:path>
              </a:pathLst>
            </a:custGeom>
            <a:noFill/>
            <a:ln w="76200">
              <a:solidFill>
                <a:srgbClr val="FF0000"/>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98448" name="Group 425"/>
            <p:cNvGrpSpPr>
              <a:grpSpLocks/>
            </p:cNvGrpSpPr>
            <p:nvPr/>
          </p:nvGrpSpPr>
          <p:grpSpPr bwMode="auto">
            <a:xfrm>
              <a:off x="1312" y="1749"/>
              <a:ext cx="574" cy="533"/>
              <a:chOff x="1312" y="1749"/>
              <a:chExt cx="574" cy="533"/>
            </a:xfrm>
          </p:grpSpPr>
          <p:grpSp>
            <p:nvGrpSpPr>
              <p:cNvPr id="98449" name="Group 396"/>
              <p:cNvGrpSpPr>
                <a:grpSpLocks noChangeAspect="1"/>
              </p:cNvGrpSpPr>
              <p:nvPr/>
            </p:nvGrpSpPr>
            <p:grpSpPr bwMode="auto">
              <a:xfrm>
                <a:off x="1312" y="1749"/>
                <a:ext cx="318" cy="261"/>
                <a:chOff x="2635" y="1945"/>
                <a:chExt cx="398" cy="326"/>
              </a:xfrm>
            </p:grpSpPr>
            <p:sp>
              <p:nvSpPr>
                <p:cNvPr id="98468" name="AutoShape 397"/>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69" name="Oval 398"/>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70" name="Oval 399"/>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71" name="Oval 400"/>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72" name="Oval 401"/>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73" name="Oval 402"/>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74" name="Oval 403"/>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75" name="Oval 404"/>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450" name="Group 405"/>
              <p:cNvGrpSpPr>
                <a:grpSpLocks noChangeAspect="1"/>
              </p:cNvGrpSpPr>
              <p:nvPr/>
            </p:nvGrpSpPr>
            <p:grpSpPr bwMode="auto">
              <a:xfrm>
                <a:off x="1568" y="1885"/>
                <a:ext cx="318" cy="261"/>
                <a:chOff x="2635" y="1945"/>
                <a:chExt cx="398" cy="326"/>
              </a:xfrm>
            </p:grpSpPr>
            <p:sp>
              <p:nvSpPr>
                <p:cNvPr id="98460" name="AutoShape 406"/>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61" name="Oval 407"/>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62" name="Oval 408"/>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63" name="Oval 409"/>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64" name="Oval 410"/>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65" name="Oval 411"/>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66" name="Oval 412"/>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67" name="Oval 413"/>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451" name="Group 416"/>
              <p:cNvGrpSpPr>
                <a:grpSpLocks noChangeAspect="1"/>
              </p:cNvGrpSpPr>
              <p:nvPr/>
            </p:nvGrpSpPr>
            <p:grpSpPr bwMode="auto">
              <a:xfrm>
                <a:off x="1312" y="2021"/>
                <a:ext cx="318" cy="261"/>
                <a:chOff x="2635" y="1945"/>
                <a:chExt cx="398" cy="326"/>
              </a:xfrm>
            </p:grpSpPr>
            <p:sp>
              <p:nvSpPr>
                <p:cNvPr id="98452" name="AutoShape 417"/>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53" name="Oval 418"/>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54" name="Oval 419"/>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55" name="Oval 420"/>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56" name="Oval 421"/>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57" name="Oval 422"/>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58" name="Oval 423"/>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59" name="Oval 424"/>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grpSp>
      <p:sp>
        <p:nvSpPr>
          <p:cNvPr id="426367" name="AutoShape 383"/>
          <p:cNvSpPr>
            <a:spLocks noChangeAspect="1" noChangeArrowheads="1"/>
          </p:cNvSpPr>
          <p:nvPr/>
        </p:nvSpPr>
        <p:spPr bwMode="auto">
          <a:xfrm rot="2670030">
            <a:off x="3973513" y="4835526"/>
            <a:ext cx="292100" cy="307975"/>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nvGrpSpPr>
          <p:cNvPr id="426404" name="Group 432"/>
          <p:cNvGrpSpPr>
            <a:grpSpLocks/>
          </p:cNvGrpSpPr>
          <p:nvPr/>
        </p:nvGrpSpPr>
        <p:grpSpPr bwMode="auto">
          <a:xfrm>
            <a:off x="2820988" y="5307014"/>
            <a:ext cx="1695450" cy="712787"/>
            <a:chOff x="919" y="3769"/>
            <a:chExt cx="1202" cy="449"/>
          </a:xfrm>
        </p:grpSpPr>
        <p:sp>
          <p:nvSpPr>
            <p:cNvPr id="98443" name="AutoShape 427"/>
            <p:cNvSpPr>
              <a:spLocks noChangeAspect="1" noChangeArrowheads="1"/>
            </p:cNvSpPr>
            <p:nvPr/>
          </p:nvSpPr>
          <p:spPr bwMode="auto">
            <a:xfrm rot="4261968">
              <a:off x="1192" y="3992"/>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44" name="AutoShape 428"/>
            <p:cNvSpPr>
              <a:spLocks noChangeAspect="1" noChangeArrowheads="1"/>
            </p:cNvSpPr>
            <p:nvPr/>
          </p:nvSpPr>
          <p:spPr bwMode="auto">
            <a:xfrm rot="5047795">
              <a:off x="912" y="3776"/>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45" name="AutoShape 429"/>
            <p:cNvSpPr>
              <a:spLocks noChangeAspect="1" noChangeArrowheads="1"/>
            </p:cNvSpPr>
            <p:nvPr/>
          </p:nvSpPr>
          <p:spPr bwMode="auto">
            <a:xfrm rot="427546">
              <a:off x="1696" y="4024"/>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46" name="AutoShape 430"/>
            <p:cNvSpPr>
              <a:spLocks noChangeAspect="1" noChangeArrowheads="1"/>
            </p:cNvSpPr>
            <p:nvPr/>
          </p:nvSpPr>
          <p:spPr bwMode="auto">
            <a:xfrm rot="4261968">
              <a:off x="1920" y="3824"/>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426405" name="Group 436"/>
          <p:cNvGrpSpPr>
            <a:grpSpLocks/>
          </p:cNvGrpSpPr>
          <p:nvPr/>
        </p:nvGrpSpPr>
        <p:grpSpPr bwMode="auto">
          <a:xfrm>
            <a:off x="6094414" y="5180014"/>
            <a:ext cx="1697037" cy="712787"/>
            <a:chOff x="919" y="3769"/>
            <a:chExt cx="1202" cy="449"/>
          </a:xfrm>
        </p:grpSpPr>
        <p:sp>
          <p:nvSpPr>
            <p:cNvPr id="98439" name="AutoShape 437"/>
            <p:cNvSpPr>
              <a:spLocks noChangeAspect="1" noChangeArrowheads="1"/>
            </p:cNvSpPr>
            <p:nvPr/>
          </p:nvSpPr>
          <p:spPr bwMode="auto">
            <a:xfrm rot="4261968">
              <a:off x="1192" y="3992"/>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40" name="AutoShape 438"/>
            <p:cNvSpPr>
              <a:spLocks noChangeAspect="1" noChangeArrowheads="1"/>
            </p:cNvSpPr>
            <p:nvPr/>
          </p:nvSpPr>
          <p:spPr bwMode="auto">
            <a:xfrm rot="5047795">
              <a:off x="912" y="3776"/>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41" name="AutoShape 439"/>
            <p:cNvSpPr>
              <a:spLocks noChangeAspect="1" noChangeArrowheads="1"/>
            </p:cNvSpPr>
            <p:nvPr/>
          </p:nvSpPr>
          <p:spPr bwMode="auto">
            <a:xfrm rot="427546">
              <a:off x="1696" y="4024"/>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42" name="AutoShape 440"/>
            <p:cNvSpPr>
              <a:spLocks noChangeAspect="1" noChangeArrowheads="1"/>
            </p:cNvSpPr>
            <p:nvPr/>
          </p:nvSpPr>
          <p:spPr bwMode="auto">
            <a:xfrm rot="4261968">
              <a:off x="1920" y="3824"/>
              <a:ext cx="207" cy="194"/>
            </a:xfrm>
            <a:prstGeom prst="triangle">
              <a:avLst>
                <a:gd name="adj" fmla="val 50000"/>
              </a:avLst>
            </a:prstGeom>
            <a:gradFill rotWithShape="0">
              <a:gsLst>
                <a:gs pos="0">
                  <a:srgbClr val="D7D7F5"/>
                </a:gs>
                <a:gs pos="100000">
                  <a:srgbClr val="3333CC"/>
                </a:gs>
              </a:gsLst>
              <a:path path="shape">
                <a:fillToRect l="50000" t="50000" r="50000" b="50000"/>
              </a:path>
            </a:gradFill>
            <a:ln w="9525">
              <a:solidFill>
                <a:schemeClr val="accent2"/>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426406" name="Group 444"/>
          <p:cNvGrpSpPr>
            <a:grpSpLocks/>
          </p:cNvGrpSpPr>
          <p:nvPr/>
        </p:nvGrpSpPr>
        <p:grpSpPr bwMode="auto">
          <a:xfrm>
            <a:off x="6091238" y="3803650"/>
            <a:ext cx="2152650" cy="1277938"/>
            <a:chOff x="3237" y="2822"/>
            <a:chExt cx="1525" cy="805"/>
          </a:xfrm>
        </p:grpSpPr>
        <p:grpSp>
          <p:nvGrpSpPr>
            <p:cNvPr id="98434" name="Group 443"/>
            <p:cNvGrpSpPr>
              <a:grpSpLocks/>
            </p:cNvGrpSpPr>
            <p:nvPr/>
          </p:nvGrpSpPr>
          <p:grpSpPr bwMode="auto">
            <a:xfrm>
              <a:off x="3482" y="2822"/>
              <a:ext cx="1280" cy="805"/>
              <a:chOff x="3482" y="2822"/>
              <a:chExt cx="1280" cy="805"/>
            </a:xfrm>
          </p:grpSpPr>
          <p:sp>
            <p:nvSpPr>
              <p:cNvPr id="98436" name="Freeform 384"/>
              <p:cNvSpPr>
                <a:spLocks noChangeAspect="1"/>
              </p:cNvSpPr>
              <p:nvPr/>
            </p:nvSpPr>
            <p:spPr bwMode="auto">
              <a:xfrm rot="2000793" flipH="1">
                <a:off x="3751" y="3266"/>
                <a:ext cx="419" cy="222"/>
              </a:xfrm>
              <a:custGeom>
                <a:avLst/>
                <a:gdLst>
                  <a:gd name="T0" fmla="*/ 0 w 4725"/>
                  <a:gd name="T1" fmla="*/ 0 h 6013"/>
                  <a:gd name="T2" fmla="*/ 0 w 4725"/>
                  <a:gd name="T3" fmla="*/ 0 h 6013"/>
                  <a:gd name="T4" fmla="*/ 0 w 4725"/>
                  <a:gd name="T5" fmla="*/ 0 h 6013"/>
                  <a:gd name="T6" fmla="*/ 0 w 4725"/>
                  <a:gd name="T7" fmla="*/ 0 h 6013"/>
                  <a:gd name="T8" fmla="*/ 0 w 4725"/>
                  <a:gd name="T9" fmla="*/ 0 h 6013"/>
                  <a:gd name="T10" fmla="*/ 0 w 4725"/>
                  <a:gd name="T11" fmla="*/ 0 h 6013"/>
                  <a:gd name="T12" fmla="*/ 0 w 4725"/>
                  <a:gd name="T13" fmla="*/ 0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003B3B"/>
                  </a:gs>
                  <a:gs pos="50000">
                    <a:srgbClr val="008080"/>
                  </a:gs>
                  <a:gs pos="100000">
                    <a:srgbClr val="003B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437" name="Freeform 385"/>
              <p:cNvSpPr>
                <a:spLocks noChangeAspect="1"/>
              </p:cNvSpPr>
              <p:nvPr/>
            </p:nvSpPr>
            <p:spPr bwMode="auto">
              <a:xfrm rot="21042334" flipH="1">
                <a:off x="4343" y="3405"/>
                <a:ext cx="419" cy="222"/>
              </a:xfrm>
              <a:custGeom>
                <a:avLst/>
                <a:gdLst>
                  <a:gd name="T0" fmla="*/ 0 w 4725"/>
                  <a:gd name="T1" fmla="*/ 0 h 6013"/>
                  <a:gd name="T2" fmla="*/ 0 w 4725"/>
                  <a:gd name="T3" fmla="*/ 0 h 6013"/>
                  <a:gd name="T4" fmla="*/ 0 w 4725"/>
                  <a:gd name="T5" fmla="*/ 0 h 6013"/>
                  <a:gd name="T6" fmla="*/ 0 w 4725"/>
                  <a:gd name="T7" fmla="*/ 0 h 6013"/>
                  <a:gd name="T8" fmla="*/ 0 w 4725"/>
                  <a:gd name="T9" fmla="*/ 0 h 6013"/>
                  <a:gd name="T10" fmla="*/ 0 w 4725"/>
                  <a:gd name="T11" fmla="*/ 0 h 6013"/>
                  <a:gd name="T12" fmla="*/ 0 w 4725"/>
                  <a:gd name="T13" fmla="*/ 0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003B3B"/>
                  </a:gs>
                  <a:gs pos="50000">
                    <a:srgbClr val="008080"/>
                  </a:gs>
                  <a:gs pos="100000">
                    <a:srgbClr val="003B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sp>
            <p:nvSpPr>
              <p:cNvPr id="98438" name="Freeform 386"/>
              <p:cNvSpPr>
                <a:spLocks noChangeAspect="1"/>
              </p:cNvSpPr>
              <p:nvPr/>
            </p:nvSpPr>
            <p:spPr bwMode="auto">
              <a:xfrm rot="4464218" flipH="1">
                <a:off x="3383" y="2921"/>
                <a:ext cx="419" cy="222"/>
              </a:xfrm>
              <a:custGeom>
                <a:avLst/>
                <a:gdLst>
                  <a:gd name="T0" fmla="*/ 0 w 4725"/>
                  <a:gd name="T1" fmla="*/ 0 h 6013"/>
                  <a:gd name="T2" fmla="*/ 0 w 4725"/>
                  <a:gd name="T3" fmla="*/ 0 h 6013"/>
                  <a:gd name="T4" fmla="*/ 0 w 4725"/>
                  <a:gd name="T5" fmla="*/ 0 h 6013"/>
                  <a:gd name="T6" fmla="*/ 0 w 4725"/>
                  <a:gd name="T7" fmla="*/ 0 h 6013"/>
                  <a:gd name="T8" fmla="*/ 0 w 4725"/>
                  <a:gd name="T9" fmla="*/ 0 h 6013"/>
                  <a:gd name="T10" fmla="*/ 0 w 4725"/>
                  <a:gd name="T11" fmla="*/ 0 h 6013"/>
                  <a:gd name="T12" fmla="*/ 0 w 4725"/>
                  <a:gd name="T13" fmla="*/ 0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gradFill rotWithShape="0">
                <a:gsLst>
                  <a:gs pos="0">
                    <a:srgbClr val="003B3B"/>
                  </a:gs>
                  <a:gs pos="50000">
                    <a:srgbClr val="008080"/>
                  </a:gs>
                  <a:gs pos="100000">
                    <a:srgbClr val="003B3B"/>
                  </a:gs>
                </a:gsLst>
                <a:lin ang="0" scaled="1"/>
              </a:gradFill>
              <a:ln>
                <a:noFill/>
              </a:ln>
              <a:extLst>
                <a:ext uri="{91240B29-F687-4F45-9708-019B960494DF}">
                  <a14:hiddenLine xmlns:a14="http://schemas.microsoft.com/office/drawing/2010/main" w="0">
                    <a:solidFill>
                      <a:srgbClr val="000000"/>
                    </a:solidFill>
                    <a:round/>
                    <a:headEnd/>
                    <a:tailEnd/>
                  </a14:hiddenLine>
                </a:ext>
              </a:extLst>
            </p:spPr>
            <p:txBody>
              <a:bodyPr/>
              <a:lstStyle/>
              <a:p>
                <a:endParaRPr lang="en-US"/>
              </a:p>
            </p:txBody>
          </p:sp>
        </p:grpSp>
        <p:sp>
          <p:nvSpPr>
            <p:cNvPr id="98435" name="Text Box 382"/>
            <p:cNvSpPr txBox="1">
              <a:spLocks noChangeArrowheads="1"/>
            </p:cNvSpPr>
            <p:nvPr/>
          </p:nvSpPr>
          <p:spPr bwMode="auto">
            <a:xfrm>
              <a:off x="3237" y="3358"/>
              <a:ext cx="515" cy="1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50000"/>
                </a:lnSpc>
                <a:spcBef>
                  <a:spcPct val="50000"/>
                </a:spcBef>
                <a:buFontTx/>
                <a:buNone/>
              </a:pPr>
              <a:r>
                <a:rPr lang="en-US" altLang="en-US" sz="1800" b="1" i="1">
                  <a:solidFill>
                    <a:srgbClr val="008080"/>
                  </a:solidFill>
                  <a:ea typeface="ＭＳ Ｐゴシック" panose="020B0600070205080204" pitchFamily="34" charset="-128"/>
                </a:rPr>
                <a:t>FPN1</a:t>
              </a:r>
              <a:endParaRPr lang="en-US" altLang="en-US" sz="1800" i="1">
                <a:solidFill>
                  <a:srgbClr val="008080"/>
                </a:solidFill>
                <a:ea typeface="ＭＳ Ｐゴシック" panose="020B0600070205080204" pitchFamily="34" charset="-128"/>
              </a:endParaRPr>
            </a:p>
          </p:txBody>
        </p:sp>
      </p:grpSp>
      <p:sp>
        <p:nvSpPr>
          <p:cNvPr id="426331" name="Freeform 347"/>
          <p:cNvSpPr>
            <a:spLocks noChangeAspect="1"/>
          </p:cNvSpPr>
          <p:nvPr/>
        </p:nvSpPr>
        <p:spPr bwMode="auto">
          <a:xfrm>
            <a:off x="6915150" y="4208463"/>
            <a:ext cx="617538" cy="723900"/>
          </a:xfrm>
          <a:custGeom>
            <a:avLst/>
            <a:gdLst>
              <a:gd name="T0" fmla="*/ 2147483646 w 528"/>
              <a:gd name="T1" fmla="*/ 2147483646 h 584"/>
              <a:gd name="T2" fmla="*/ 2147483646 w 528"/>
              <a:gd name="T3" fmla="*/ 2147483646 h 584"/>
              <a:gd name="T4" fmla="*/ 0 w 528"/>
              <a:gd name="T5" fmla="*/ 2147483646 h 584"/>
              <a:gd name="T6" fmla="*/ 0 60000 65536"/>
              <a:gd name="T7" fmla="*/ 0 60000 65536"/>
              <a:gd name="T8" fmla="*/ 0 60000 65536"/>
              <a:gd name="T9" fmla="*/ 0 w 528"/>
              <a:gd name="T10" fmla="*/ 0 h 584"/>
              <a:gd name="T11" fmla="*/ 528 w 528"/>
              <a:gd name="T12" fmla="*/ 584 h 584"/>
            </a:gdLst>
            <a:ahLst/>
            <a:cxnLst>
              <a:cxn ang="T6">
                <a:pos x="T0" y="T1"/>
              </a:cxn>
              <a:cxn ang="T7">
                <a:pos x="T2" y="T3"/>
              </a:cxn>
              <a:cxn ang="T8">
                <a:pos x="T4" y="T5"/>
              </a:cxn>
            </a:cxnLst>
            <a:rect l="T9" t="T10" r="T11" b="T12"/>
            <a:pathLst>
              <a:path w="528" h="584">
                <a:moveTo>
                  <a:pt x="528" y="8"/>
                </a:moveTo>
                <a:cubicBezTo>
                  <a:pt x="484" y="4"/>
                  <a:pt x="440" y="0"/>
                  <a:pt x="352" y="96"/>
                </a:cubicBezTo>
                <a:cubicBezTo>
                  <a:pt x="264" y="192"/>
                  <a:pt x="59" y="503"/>
                  <a:pt x="0" y="584"/>
                </a:cubicBezTo>
              </a:path>
            </a:pathLst>
          </a:custGeom>
          <a:noFill/>
          <a:ln w="38100">
            <a:solidFill>
              <a:schemeClr val="bg2"/>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26431" name="Freeform 447"/>
          <p:cNvSpPr>
            <a:spLocks noChangeAspect="1"/>
          </p:cNvSpPr>
          <p:nvPr/>
        </p:nvSpPr>
        <p:spPr bwMode="auto">
          <a:xfrm>
            <a:off x="6977064" y="3865563"/>
            <a:ext cx="549275" cy="279400"/>
          </a:xfrm>
          <a:custGeom>
            <a:avLst/>
            <a:gdLst>
              <a:gd name="T0" fmla="*/ 2147483646 w 432"/>
              <a:gd name="T1" fmla="*/ 2147483646 h 235"/>
              <a:gd name="T2" fmla="*/ 2147483646 w 432"/>
              <a:gd name="T3" fmla="*/ 2147483646 h 235"/>
              <a:gd name="T4" fmla="*/ 0 w 432"/>
              <a:gd name="T5" fmla="*/ 0 h 235"/>
              <a:gd name="T6" fmla="*/ 0 60000 65536"/>
              <a:gd name="T7" fmla="*/ 0 60000 65536"/>
              <a:gd name="T8" fmla="*/ 0 60000 65536"/>
              <a:gd name="T9" fmla="*/ 0 w 432"/>
              <a:gd name="T10" fmla="*/ 0 h 235"/>
              <a:gd name="T11" fmla="*/ 432 w 432"/>
              <a:gd name="T12" fmla="*/ 235 h 235"/>
            </a:gdLst>
            <a:ahLst/>
            <a:cxnLst>
              <a:cxn ang="T6">
                <a:pos x="T0" y="T1"/>
              </a:cxn>
              <a:cxn ang="T7">
                <a:pos x="T2" y="T3"/>
              </a:cxn>
              <a:cxn ang="T8">
                <a:pos x="T4" y="T5"/>
              </a:cxn>
            </a:cxnLst>
            <a:rect l="T9" t="T10" r="T11" b="T12"/>
            <a:pathLst>
              <a:path w="432" h="235">
                <a:moveTo>
                  <a:pt x="432" y="208"/>
                </a:moveTo>
                <a:cubicBezTo>
                  <a:pt x="384" y="221"/>
                  <a:pt x="336" y="235"/>
                  <a:pt x="264" y="200"/>
                </a:cubicBezTo>
                <a:cubicBezTo>
                  <a:pt x="192" y="165"/>
                  <a:pt x="44" y="33"/>
                  <a:pt x="0" y="0"/>
                </a:cubicBezTo>
              </a:path>
            </a:pathLst>
          </a:custGeom>
          <a:noFill/>
          <a:ln w="76200">
            <a:solidFill>
              <a:srgbClr val="FF0000"/>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426408" name="Group 506"/>
          <p:cNvGrpSpPr>
            <a:grpSpLocks/>
          </p:cNvGrpSpPr>
          <p:nvPr/>
        </p:nvGrpSpPr>
        <p:grpSpPr bwMode="auto">
          <a:xfrm>
            <a:off x="6953251" y="4183063"/>
            <a:ext cx="568325" cy="550862"/>
            <a:chOff x="3880" y="3053"/>
            <a:chExt cx="402" cy="347"/>
          </a:xfrm>
        </p:grpSpPr>
        <p:sp>
          <p:nvSpPr>
            <p:cNvPr id="98432" name="Freeform 445"/>
            <p:cNvSpPr>
              <a:spLocks noChangeAspect="1"/>
            </p:cNvSpPr>
            <p:nvPr/>
          </p:nvSpPr>
          <p:spPr bwMode="auto">
            <a:xfrm rot="556759">
              <a:off x="4044" y="3053"/>
              <a:ext cx="238" cy="248"/>
            </a:xfrm>
            <a:custGeom>
              <a:avLst/>
              <a:gdLst>
                <a:gd name="T0" fmla="*/ 0 w 528"/>
                <a:gd name="T1" fmla="*/ 0 h 584"/>
                <a:gd name="T2" fmla="*/ 0 w 528"/>
                <a:gd name="T3" fmla="*/ 0 h 584"/>
                <a:gd name="T4" fmla="*/ 0 w 528"/>
                <a:gd name="T5" fmla="*/ 0 h 584"/>
                <a:gd name="T6" fmla="*/ 0 60000 65536"/>
                <a:gd name="T7" fmla="*/ 0 60000 65536"/>
                <a:gd name="T8" fmla="*/ 0 60000 65536"/>
                <a:gd name="T9" fmla="*/ 0 w 528"/>
                <a:gd name="T10" fmla="*/ 0 h 584"/>
                <a:gd name="T11" fmla="*/ 528 w 528"/>
                <a:gd name="T12" fmla="*/ 584 h 584"/>
              </a:gdLst>
              <a:ahLst/>
              <a:cxnLst>
                <a:cxn ang="T6">
                  <a:pos x="T0" y="T1"/>
                </a:cxn>
                <a:cxn ang="T7">
                  <a:pos x="T2" y="T3"/>
                </a:cxn>
                <a:cxn ang="T8">
                  <a:pos x="T4" y="T5"/>
                </a:cxn>
              </a:cxnLst>
              <a:rect l="T9" t="T10" r="T11" b="T12"/>
              <a:pathLst>
                <a:path w="528" h="584">
                  <a:moveTo>
                    <a:pt x="528" y="8"/>
                  </a:moveTo>
                  <a:cubicBezTo>
                    <a:pt x="484" y="4"/>
                    <a:pt x="440" y="0"/>
                    <a:pt x="352" y="96"/>
                  </a:cubicBezTo>
                  <a:cubicBezTo>
                    <a:pt x="264" y="192"/>
                    <a:pt x="59" y="503"/>
                    <a:pt x="0" y="584"/>
                  </a:cubicBezTo>
                </a:path>
              </a:pathLst>
            </a:custGeom>
            <a:noFill/>
            <a:ln w="38100">
              <a:solidFill>
                <a:srgbClr val="FF0000"/>
              </a:solidFill>
              <a:round/>
              <a:headEnd/>
              <a:tailEnd type="stealth"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8433" name="Line 446"/>
            <p:cNvSpPr>
              <a:spLocks noChangeShapeType="1"/>
            </p:cNvSpPr>
            <p:nvPr/>
          </p:nvSpPr>
          <p:spPr bwMode="auto">
            <a:xfrm>
              <a:off x="3880" y="3232"/>
              <a:ext cx="256" cy="168"/>
            </a:xfrm>
            <a:prstGeom prst="line">
              <a:avLst/>
            </a:prstGeom>
            <a:noFill/>
            <a:ln w="76200">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grpSp>
      <p:grpSp>
        <p:nvGrpSpPr>
          <p:cNvPr id="426409" name="Group 536"/>
          <p:cNvGrpSpPr>
            <a:grpSpLocks/>
          </p:cNvGrpSpPr>
          <p:nvPr/>
        </p:nvGrpSpPr>
        <p:grpSpPr bwMode="auto">
          <a:xfrm>
            <a:off x="6389688" y="2803525"/>
            <a:ext cx="1274762" cy="1079500"/>
            <a:chOff x="3448" y="2192"/>
            <a:chExt cx="904" cy="680"/>
          </a:xfrm>
        </p:grpSpPr>
        <p:grpSp>
          <p:nvGrpSpPr>
            <p:cNvPr id="98345" name="Group 448"/>
            <p:cNvGrpSpPr>
              <a:grpSpLocks noChangeAspect="1"/>
            </p:cNvGrpSpPr>
            <p:nvPr/>
          </p:nvGrpSpPr>
          <p:grpSpPr bwMode="auto">
            <a:xfrm>
              <a:off x="4024" y="2568"/>
              <a:ext cx="328" cy="277"/>
              <a:chOff x="3616" y="2568"/>
              <a:chExt cx="360" cy="304"/>
            </a:xfrm>
          </p:grpSpPr>
          <p:sp>
            <p:nvSpPr>
              <p:cNvPr id="98404" name="Oval 449"/>
              <p:cNvSpPr>
                <a:spLocks noChangeAspect="1" noChangeArrowheads="1"/>
              </p:cNvSpPr>
              <p:nvPr/>
            </p:nvSpPr>
            <p:spPr bwMode="auto">
              <a:xfrm>
                <a:off x="3616" y="2568"/>
                <a:ext cx="360" cy="304"/>
              </a:xfrm>
              <a:prstGeom prst="ellipse">
                <a:avLst/>
              </a:prstGeom>
              <a:solidFill>
                <a:schemeClr val="folHlink"/>
              </a:solidFill>
              <a:ln w="6350">
                <a:solidFill>
                  <a:schemeClr val="tx1"/>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nvGrpSpPr>
              <p:cNvPr id="98405" name="Group 450"/>
              <p:cNvGrpSpPr>
                <a:grpSpLocks noChangeAspect="1"/>
              </p:cNvGrpSpPr>
              <p:nvPr/>
            </p:nvGrpSpPr>
            <p:grpSpPr bwMode="auto">
              <a:xfrm>
                <a:off x="3829" y="2682"/>
                <a:ext cx="120" cy="99"/>
                <a:chOff x="2635" y="1945"/>
                <a:chExt cx="398" cy="326"/>
              </a:xfrm>
            </p:grpSpPr>
            <p:sp>
              <p:nvSpPr>
                <p:cNvPr id="98424" name="AutoShape 451"/>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25" name="Oval 452"/>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26" name="Oval 453"/>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27" name="Oval 454"/>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28" name="Oval 455"/>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29" name="Oval 456"/>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30" name="Oval 457"/>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31" name="Oval 458"/>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406" name="Group 459"/>
              <p:cNvGrpSpPr>
                <a:grpSpLocks noChangeAspect="1"/>
              </p:cNvGrpSpPr>
              <p:nvPr/>
            </p:nvGrpSpPr>
            <p:grpSpPr bwMode="auto">
              <a:xfrm>
                <a:off x="3673" y="2722"/>
                <a:ext cx="120" cy="99"/>
                <a:chOff x="2635" y="1945"/>
                <a:chExt cx="398" cy="326"/>
              </a:xfrm>
            </p:grpSpPr>
            <p:sp>
              <p:nvSpPr>
                <p:cNvPr id="98416" name="AutoShape 460"/>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17" name="Oval 461"/>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18" name="Oval 462"/>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19" name="Oval 463"/>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20" name="Oval 464"/>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21" name="Oval 465"/>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22" name="Oval 466"/>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23" name="Oval 467"/>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407" name="Group 468"/>
              <p:cNvGrpSpPr>
                <a:grpSpLocks noChangeAspect="1"/>
              </p:cNvGrpSpPr>
              <p:nvPr/>
            </p:nvGrpSpPr>
            <p:grpSpPr bwMode="auto">
              <a:xfrm>
                <a:off x="3697" y="2604"/>
                <a:ext cx="120" cy="99"/>
                <a:chOff x="2635" y="1945"/>
                <a:chExt cx="398" cy="326"/>
              </a:xfrm>
            </p:grpSpPr>
            <p:sp>
              <p:nvSpPr>
                <p:cNvPr id="98408" name="AutoShape 469"/>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09" name="Oval 470"/>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10" name="Oval 471"/>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11" name="Oval 472"/>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12" name="Oval 473"/>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13" name="Oval 474"/>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14" name="Oval 475"/>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15" name="Oval 476"/>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grpSp>
          <p:nvGrpSpPr>
            <p:cNvPr id="98346" name="Group 477"/>
            <p:cNvGrpSpPr>
              <a:grpSpLocks noChangeAspect="1"/>
            </p:cNvGrpSpPr>
            <p:nvPr/>
          </p:nvGrpSpPr>
          <p:grpSpPr bwMode="auto">
            <a:xfrm>
              <a:off x="3448" y="2192"/>
              <a:ext cx="328" cy="277"/>
              <a:chOff x="3616" y="2568"/>
              <a:chExt cx="360" cy="304"/>
            </a:xfrm>
          </p:grpSpPr>
          <p:sp>
            <p:nvSpPr>
              <p:cNvPr id="98376" name="Oval 478"/>
              <p:cNvSpPr>
                <a:spLocks noChangeAspect="1" noChangeArrowheads="1"/>
              </p:cNvSpPr>
              <p:nvPr/>
            </p:nvSpPr>
            <p:spPr bwMode="auto">
              <a:xfrm>
                <a:off x="3616" y="2568"/>
                <a:ext cx="360" cy="304"/>
              </a:xfrm>
              <a:prstGeom prst="ellipse">
                <a:avLst/>
              </a:prstGeom>
              <a:solidFill>
                <a:schemeClr val="folHlink"/>
              </a:solidFill>
              <a:ln w="6350">
                <a:solidFill>
                  <a:schemeClr val="tx1"/>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nvGrpSpPr>
              <p:cNvPr id="98377" name="Group 479"/>
              <p:cNvGrpSpPr>
                <a:grpSpLocks noChangeAspect="1"/>
              </p:cNvGrpSpPr>
              <p:nvPr/>
            </p:nvGrpSpPr>
            <p:grpSpPr bwMode="auto">
              <a:xfrm>
                <a:off x="3829" y="2682"/>
                <a:ext cx="120" cy="99"/>
                <a:chOff x="2635" y="1945"/>
                <a:chExt cx="398" cy="326"/>
              </a:xfrm>
            </p:grpSpPr>
            <p:sp>
              <p:nvSpPr>
                <p:cNvPr id="98396" name="AutoShape 480"/>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97" name="Oval 481"/>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98" name="Oval 482"/>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99" name="Oval 483"/>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00" name="Oval 484"/>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01" name="Oval 485"/>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02" name="Oval 486"/>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403" name="Oval 487"/>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378" name="Group 488"/>
              <p:cNvGrpSpPr>
                <a:grpSpLocks noChangeAspect="1"/>
              </p:cNvGrpSpPr>
              <p:nvPr/>
            </p:nvGrpSpPr>
            <p:grpSpPr bwMode="auto">
              <a:xfrm>
                <a:off x="3673" y="2722"/>
                <a:ext cx="120" cy="99"/>
                <a:chOff x="2635" y="1945"/>
                <a:chExt cx="398" cy="326"/>
              </a:xfrm>
            </p:grpSpPr>
            <p:sp>
              <p:nvSpPr>
                <p:cNvPr id="98388" name="AutoShape 489"/>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89" name="Oval 490"/>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90" name="Oval 491"/>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91" name="Oval 492"/>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92" name="Oval 493"/>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93" name="Oval 494"/>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94" name="Oval 495"/>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95" name="Oval 496"/>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379" name="Group 497"/>
              <p:cNvGrpSpPr>
                <a:grpSpLocks noChangeAspect="1"/>
              </p:cNvGrpSpPr>
              <p:nvPr/>
            </p:nvGrpSpPr>
            <p:grpSpPr bwMode="auto">
              <a:xfrm>
                <a:off x="3697" y="2604"/>
                <a:ext cx="120" cy="99"/>
                <a:chOff x="2635" y="1945"/>
                <a:chExt cx="398" cy="326"/>
              </a:xfrm>
            </p:grpSpPr>
            <p:sp>
              <p:nvSpPr>
                <p:cNvPr id="98380" name="AutoShape 498"/>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81" name="Oval 499"/>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82" name="Oval 500"/>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83" name="Oval 501"/>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84" name="Oval 502"/>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85" name="Oval 503"/>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86" name="Oval 504"/>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87" name="Oval 505"/>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grpSp>
          <p:nvGrpSpPr>
            <p:cNvPr id="98347" name="Group 507"/>
            <p:cNvGrpSpPr>
              <a:grpSpLocks/>
            </p:cNvGrpSpPr>
            <p:nvPr/>
          </p:nvGrpSpPr>
          <p:grpSpPr bwMode="auto">
            <a:xfrm>
              <a:off x="3616" y="2568"/>
              <a:ext cx="360" cy="304"/>
              <a:chOff x="3616" y="2568"/>
              <a:chExt cx="360" cy="304"/>
            </a:xfrm>
          </p:grpSpPr>
          <p:sp>
            <p:nvSpPr>
              <p:cNvPr id="98348" name="Oval 508"/>
              <p:cNvSpPr>
                <a:spLocks noChangeArrowheads="1"/>
              </p:cNvSpPr>
              <p:nvPr/>
            </p:nvSpPr>
            <p:spPr bwMode="auto">
              <a:xfrm>
                <a:off x="3616" y="2568"/>
                <a:ext cx="360" cy="304"/>
              </a:xfrm>
              <a:prstGeom prst="ellipse">
                <a:avLst/>
              </a:prstGeom>
              <a:solidFill>
                <a:schemeClr val="folHlink"/>
              </a:solidFill>
              <a:ln w="6350">
                <a:solidFill>
                  <a:schemeClr val="tx1"/>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nvGrpSpPr>
              <p:cNvPr id="98349" name="Group 509"/>
              <p:cNvGrpSpPr>
                <a:grpSpLocks noChangeAspect="1"/>
              </p:cNvGrpSpPr>
              <p:nvPr/>
            </p:nvGrpSpPr>
            <p:grpSpPr bwMode="auto">
              <a:xfrm>
                <a:off x="3829" y="2682"/>
                <a:ext cx="120" cy="99"/>
                <a:chOff x="2635" y="1945"/>
                <a:chExt cx="398" cy="326"/>
              </a:xfrm>
            </p:grpSpPr>
            <p:sp>
              <p:nvSpPr>
                <p:cNvPr id="98368" name="AutoShape 510"/>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69" name="Oval 511"/>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70" name="Oval 512"/>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71" name="Oval 513"/>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72" name="Oval 514"/>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73" name="Oval 515"/>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74" name="Oval 516"/>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75" name="Oval 517"/>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350" name="Group 518"/>
              <p:cNvGrpSpPr>
                <a:grpSpLocks noChangeAspect="1"/>
              </p:cNvGrpSpPr>
              <p:nvPr/>
            </p:nvGrpSpPr>
            <p:grpSpPr bwMode="auto">
              <a:xfrm>
                <a:off x="3673" y="2722"/>
                <a:ext cx="120" cy="99"/>
                <a:chOff x="2635" y="1945"/>
                <a:chExt cx="398" cy="326"/>
              </a:xfrm>
            </p:grpSpPr>
            <p:sp>
              <p:nvSpPr>
                <p:cNvPr id="98360" name="AutoShape 519"/>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61" name="Oval 520"/>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62" name="Oval 521"/>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63" name="Oval 522"/>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64" name="Oval 523"/>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65" name="Oval 524"/>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66" name="Oval 525"/>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67" name="Oval 526"/>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nvGrpSpPr>
              <p:cNvPr id="98351" name="Group 527"/>
              <p:cNvGrpSpPr>
                <a:grpSpLocks noChangeAspect="1"/>
              </p:cNvGrpSpPr>
              <p:nvPr/>
            </p:nvGrpSpPr>
            <p:grpSpPr bwMode="auto">
              <a:xfrm>
                <a:off x="3697" y="2604"/>
                <a:ext cx="120" cy="99"/>
                <a:chOff x="2635" y="1945"/>
                <a:chExt cx="398" cy="326"/>
              </a:xfrm>
            </p:grpSpPr>
            <p:sp>
              <p:nvSpPr>
                <p:cNvPr id="98352" name="AutoShape 528"/>
                <p:cNvSpPr>
                  <a:spLocks noChangeAspect="1" noChangeArrowheads="1"/>
                </p:cNvSpPr>
                <p:nvPr/>
              </p:nvSpPr>
              <p:spPr bwMode="auto">
                <a:xfrm>
                  <a:off x="2635" y="1945"/>
                  <a:ext cx="398" cy="326"/>
                </a:xfrm>
                <a:prstGeom prst="hexagon">
                  <a:avLst>
                    <a:gd name="adj" fmla="val 30521"/>
                    <a:gd name="vf" fmla="val 115470"/>
                  </a:avLst>
                </a:prstGeom>
                <a:solidFill>
                  <a:schemeClr val="bg2"/>
                </a:solidFill>
                <a:ln w="9525">
                  <a:solidFill>
                    <a:schemeClr val="tx1"/>
                  </a:solidFill>
                  <a:miter lim="800000"/>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53" name="Oval 529"/>
                <p:cNvSpPr>
                  <a:spLocks noChangeAspect="1" noChangeArrowheads="1"/>
                </p:cNvSpPr>
                <p:nvPr/>
              </p:nvSpPr>
              <p:spPr bwMode="auto">
                <a:xfrm>
                  <a:off x="2719"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54" name="Oval 530"/>
                <p:cNvSpPr>
                  <a:spLocks noChangeAspect="1" noChangeArrowheads="1"/>
                </p:cNvSpPr>
                <p:nvPr/>
              </p:nvSpPr>
              <p:spPr bwMode="auto">
                <a:xfrm>
                  <a:off x="2719" y="2153"/>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55" name="Oval 531"/>
                <p:cNvSpPr>
                  <a:spLocks noChangeAspect="1" noChangeArrowheads="1"/>
                </p:cNvSpPr>
                <p:nvPr/>
              </p:nvSpPr>
              <p:spPr bwMode="auto">
                <a:xfrm>
                  <a:off x="2671"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56" name="Oval 532"/>
                <p:cNvSpPr>
                  <a:spLocks noChangeAspect="1" noChangeArrowheads="1"/>
                </p:cNvSpPr>
                <p:nvPr/>
              </p:nvSpPr>
              <p:spPr bwMode="auto">
                <a:xfrm>
                  <a:off x="2889"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57" name="Oval 533"/>
                <p:cNvSpPr>
                  <a:spLocks noChangeAspect="1" noChangeArrowheads="1"/>
                </p:cNvSpPr>
                <p:nvPr/>
              </p:nvSpPr>
              <p:spPr bwMode="auto">
                <a:xfrm>
                  <a:off x="2780" y="2058"/>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58" name="Oval 534"/>
                <p:cNvSpPr>
                  <a:spLocks noChangeAspect="1" noChangeArrowheads="1"/>
                </p:cNvSpPr>
                <p:nvPr/>
              </p:nvSpPr>
              <p:spPr bwMode="auto">
                <a:xfrm>
                  <a:off x="2835" y="2150"/>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sp>
              <p:nvSpPr>
                <p:cNvPr id="98359" name="Oval 535"/>
                <p:cNvSpPr>
                  <a:spLocks noChangeAspect="1" noChangeArrowheads="1"/>
                </p:cNvSpPr>
                <p:nvPr/>
              </p:nvSpPr>
              <p:spPr bwMode="auto">
                <a:xfrm>
                  <a:off x="2834" y="1965"/>
                  <a:ext cx="108" cy="104"/>
                </a:xfrm>
                <a:prstGeom prst="ellipse">
                  <a:avLst/>
                </a:prstGeom>
                <a:gradFill rotWithShape="0">
                  <a:gsLst>
                    <a:gs pos="0">
                      <a:srgbClr val="FF8000"/>
                    </a:gs>
                    <a:gs pos="100000">
                      <a:srgbClr val="800000"/>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b="1">
                    <a:ea typeface="ＭＳ Ｐゴシック" panose="020B0600070205080204" pitchFamily="34" charset="-128"/>
                  </a:endParaRPr>
                </a:p>
              </p:txBody>
            </p:sp>
          </p:grpSp>
        </p:grpSp>
      </p:grpSp>
      <p:sp>
        <p:nvSpPr>
          <p:cNvPr id="98344" name="TextBox 1562"/>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AC883291-2997-4168-BED8-63F7CAE4A3F6}" type="slidenum">
              <a:rPr lang="en-US" altLang="en-US" sz="1200"/>
              <a:pPr>
                <a:spcBef>
                  <a:spcPct val="0"/>
                </a:spcBef>
                <a:buFontTx/>
                <a:buNone/>
              </a:pPr>
              <a:t>43</a:t>
            </a:fld>
            <a:endParaRPr lang="en-US" altLang="en-US" sz="1200"/>
          </a:p>
        </p:txBody>
      </p:sp>
      <p:sp>
        <p:nvSpPr>
          <p:cNvPr id="1560" name="TextBox 143"/>
          <p:cNvSpPr txBox="1">
            <a:spLocks noChangeArrowheads="1"/>
          </p:cNvSpPr>
          <p:nvPr/>
        </p:nvSpPr>
        <p:spPr bwMode="auto">
          <a:xfrm>
            <a:off x="6237222" y="6361580"/>
            <a:ext cx="2357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dirty="0" smtClean="0"/>
              <a:t>Image courtesy of Mark </a:t>
            </a:r>
            <a:r>
              <a:rPr lang="de-DE" altLang="en-US" sz="1200" dirty="0"/>
              <a:t>D. </a:t>
            </a:r>
            <a:r>
              <a:rPr lang="de-DE" altLang="en-US" sz="1200" dirty="0" smtClean="0"/>
              <a:t>Fleming</a:t>
            </a:r>
            <a:endParaRPr lang="en-US" altLang="en-US" sz="1200" dirty="0"/>
          </a:p>
        </p:txBody>
      </p:sp>
      <p:sp>
        <p:nvSpPr>
          <p:cNvPr id="1561" name="Rectangle 1560"/>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up)">
                                      <p:cBhvr>
                                        <p:cTn id="7" dur="1000"/>
                                        <p:tgtEl>
                                          <p:spTgt spid="28"/>
                                        </p:tgtEl>
                                      </p:cBhvr>
                                    </p:animEffect>
                                  </p:childTnLst>
                                </p:cTn>
                              </p:par>
                            </p:childTnLst>
                          </p:cTn>
                        </p:par>
                        <p:par>
                          <p:cTn id="8" fill="hold" nodeType="afterGroup">
                            <p:stCondLst>
                              <p:cond delay="1000"/>
                            </p:stCondLst>
                            <p:childTnLst>
                              <p:par>
                                <p:cTn id="9" presetID="22" presetClass="entr" presetSubtype="1" fill="hold" nodeType="after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wipe(up)">
                                      <p:cBhvr>
                                        <p:cTn id="11" dur="1000"/>
                                        <p:tgtEl>
                                          <p:spTgt spid="29"/>
                                        </p:tgtEl>
                                      </p:cBhvr>
                                    </p:animEffect>
                                  </p:childTnLst>
                                </p:cTn>
                              </p:par>
                              <p:par>
                                <p:cTn id="12" presetID="22" presetClass="entr" presetSubtype="4" fill="hold" nodeType="with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wipe(down)">
                                      <p:cBhvr>
                                        <p:cTn id="14" dur="1000"/>
                                        <p:tgtEl>
                                          <p:spTgt spid="3"/>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9" presetClass="exit" presetSubtype="0" fill="hold" nodeType="clickEffect">
                                  <p:stCondLst>
                                    <p:cond delay="0"/>
                                  </p:stCondLst>
                                  <p:childTnLst>
                                    <p:animEffect transition="out" filter="dissolve">
                                      <p:cBhvr>
                                        <p:cTn id="18" dur="1000"/>
                                        <p:tgtEl>
                                          <p:spTgt spid="28"/>
                                        </p:tgtEl>
                                      </p:cBhvr>
                                    </p:animEffect>
                                    <p:set>
                                      <p:cBhvr>
                                        <p:cTn id="19" dur="1" fill="hold">
                                          <p:stCondLst>
                                            <p:cond delay="999"/>
                                          </p:stCondLst>
                                        </p:cTn>
                                        <p:tgtEl>
                                          <p:spTgt spid="28"/>
                                        </p:tgtEl>
                                        <p:attrNameLst>
                                          <p:attrName>style.visibility</p:attrName>
                                        </p:attrNameLst>
                                      </p:cBhvr>
                                      <p:to>
                                        <p:strVal val="hidden"/>
                                      </p:to>
                                    </p:set>
                                  </p:childTnLst>
                                </p:cTn>
                              </p:par>
                              <p:par>
                                <p:cTn id="20" presetID="9" presetClass="exit" presetSubtype="0" fill="hold" nodeType="withEffect">
                                  <p:stCondLst>
                                    <p:cond delay="0"/>
                                  </p:stCondLst>
                                  <p:childTnLst>
                                    <p:animEffect transition="out" filter="dissolve">
                                      <p:cBhvr>
                                        <p:cTn id="21" dur="500"/>
                                        <p:tgtEl>
                                          <p:spTgt spid="3"/>
                                        </p:tgtEl>
                                      </p:cBhvr>
                                    </p:animEffect>
                                    <p:set>
                                      <p:cBhvr>
                                        <p:cTn id="22" dur="1" fill="hold">
                                          <p:stCondLst>
                                            <p:cond delay="499"/>
                                          </p:stCondLst>
                                        </p:cTn>
                                        <p:tgtEl>
                                          <p:spTgt spid="3"/>
                                        </p:tgtEl>
                                        <p:attrNameLst>
                                          <p:attrName>style.visibility</p:attrName>
                                        </p:attrNameLst>
                                      </p:cBhvr>
                                      <p:to>
                                        <p:strVal val="hidden"/>
                                      </p:to>
                                    </p:set>
                                  </p:childTnLst>
                                </p:cTn>
                              </p:par>
                              <p:par>
                                <p:cTn id="23" presetID="9" presetClass="exit" presetSubtype="0" fill="hold" nodeType="withEffect">
                                  <p:stCondLst>
                                    <p:cond delay="0"/>
                                  </p:stCondLst>
                                  <p:childTnLst>
                                    <p:animEffect transition="out" filter="dissolve">
                                      <p:cBhvr>
                                        <p:cTn id="24" dur="1000"/>
                                        <p:tgtEl>
                                          <p:spTgt spid="29"/>
                                        </p:tgtEl>
                                      </p:cBhvr>
                                    </p:animEffect>
                                    <p:set>
                                      <p:cBhvr>
                                        <p:cTn id="25" dur="1" fill="hold">
                                          <p:stCondLst>
                                            <p:cond delay="999"/>
                                          </p:stCondLst>
                                        </p:cTn>
                                        <p:tgtEl>
                                          <p:spTgt spid="29"/>
                                        </p:tgtEl>
                                        <p:attrNameLst>
                                          <p:attrName>style.visibility</p:attrName>
                                        </p:attrNameLst>
                                      </p:cBhvr>
                                      <p:to>
                                        <p:strVal val="hidden"/>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26" presetClass="entr" presetSubtype="0" fill="hold" grpId="0" nodeType="clickEffect">
                                  <p:stCondLst>
                                    <p:cond delay="0"/>
                                  </p:stCondLst>
                                  <p:childTnLst>
                                    <p:set>
                                      <p:cBhvr>
                                        <p:cTn id="29" dur="1" fill="hold">
                                          <p:stCondLst>
                                            <p:cond delay="0"/>
                                          </p:stCondLst>
                                        </p:cTn>
                                        <p:tgtEl>
                                          <p:spTgt spid="426367"/>
                                        </p:tgtEl>
                                        <p:attrNameLst>
                                          <p:attrName>style.visibility</p:attrName>
                                        </p:attrNameLst>
                                      </p:cBhvr>
                                      <p:to>
                                        <p:strVal val="visible"/>
                                      </p:to>
                                    </p:set>
                                    <p:animEffect transition="in" filter="wipe(down)">
                                      <p:cBhvr>
                                        <p:cTn id="30" dur="580">
                                          <p:stCondLst>
                                            <p:cond delay="0"/>
                                          </p:stCondLst>
                                        </p:cTn>
                                        <p:tgtEl>
                                          <p:spTgt spid="426367"/>
                                        </p:tgtEl>
                                      </p:cBhvr>
                                    </p:animEffect>
                                    <p:anim calcmode="lin" valueType="num">
                                      <p:cBhvr>
                                        <p:cTn id="31" dur="1822" tmFilter="0,0; 0.14,0.36; 0.43,0.73; 0.71,0.91; 1.0,1.0">
                                          <p:stCondLst>
                                            <p:cond delay="0"/>
                                          </p:stCondLst>
                                        </p:cTn>
                                        <p:tgtEl>
                                          <p:spTgt spid="426367"/>
                                        </p:tgtEl>
                                        <p:attrNameLst>
                                          <p:attrName>ppt_x</p:attrName>
                                        </p:attrNameLst>
                                      </p:cBhvr>
                                      <p:tavLst>
                                        <p:tav tm="0">
                                          <p:val>
                                            <p:strVal val="#ppt_x-0.25"/>
                                          </p:val>
                                        </p:tav>
                                        <p:tav tm="100000">
                                          <p:val>
                                            <p:strVal val="#ppt_x"/>
                                          </p:val>
                                        </p:tav>
                                      </p:tavLst>
                                    </p:anim>
                                    <p:anim calcmode="lin" valueType="num">
                                      <p:cBhvr>
                                        <p:cTn id="32" dur="664" tmFilter="0.0,0.0; 0.25,0.07; 0.50,0.2; 0.75,0.467; 1.0,1.0">
                                          <p:stCondLst>
                                            <p:cond delay="0"/>
                                          </p:stCondLst>
                                        </p:cTn>
                                        <p:tgtEl>
                                          <p:spTgt spid="426367"/>
                                        </p:tgtEl>
                                        <p:attrNameLst>
                                          <p:attrName>ppt_y</p:attrName>
                                        </p:attrNameLst>
                                      </p:cBhvr>
                                      <p:tavLst>
                                        <p:tav tm="0" fmla="#ppt_y-sin(pi*$)/3">
                                          <p:val>
                                            <p:fltVal val="0.5"/>
                                          </p:val>
                                        </p:tav>
                                        <p:tav tm="100000">
                                          <p:val>
                                            <p:fltVal val="1"/>
                                          </p:val>
                                        </p:tav>
                                      </p:tavLst>
                                    </p:anim>
                                    <p:anim calcmode="lin" valueType="num">
                                      <p:cBhvr>
                                        <p:cTn id="33" dur="664" tmFilter="0, 0; 0.125,0.2665; 0.25,0.4; 0.375,0.465; 0.5,0.5;  0.625,0.535; 0.75,0.6; 0.875,0.7335; 1,1">
                                          <p:stCondLst>
                                            <p:cond delay="664"/>
                                          </p:stCondLst>
                                        </p:cTn>
                                        <p:tgtEl>
                                          <p:spTgt spid="426367"/>
                                        </p:tgtEl>
                                        <p:attrNameLst>
                                          <p:attrName>ppt_y</p:attrName>
                                        </p:attrNameLst>
                                      </p:cBhvr>
                                      <p:tavLst>
                                        <p:tav tm="0" fmla="#ppt_y-sin(pi*$)/9">
                                          <p:val>
                                            <p:fltVal val="0"/>
                                          </p:val>
                                        </p:tav>
                                        <p:tav tm="100000">
                                          <p:val>
                                            <p:fltVal val="1"/>
                                          </p:val>
                                        </p:tav>
                                      </p:tavLst>
                                    </p:anim>
                                    <p:anim calcmode="lin" valueType="num">
                                      <p:cBhvr>
                                        <p:cTn id="34" dur="332" tmFilter="0, 0; 0.125,0.2665; 0.25,0.4; 0.375,0.465; 0.5,0.5;  0.625,0.535; 0.75,0.6; 0.875,0.7335; 1,1">
                                          <p:stCondLst>
                                            <p:cond delay="1324"/>
                                          </p:stCondLst>
                                        </p:cTn>
                                        <p:tgtEl>
                                          <p:spTgt spid="426367"/>
                                        </p:tgtEl>
                                        <p:attrNameLst>
                                          <p:attrName>ppt_y</p:attrName>
                                        </p:attrNameLst>
                                      </p:cBhvr>
                                      <p:tavLst>
                                        <p:tav tm="0" fmla="#ppt_y-sin(pi*$)/27">
                                          <p:val>
                                            <p:fltVal val="0"/>
                                          </p:val>
                                        </p:tav>
                                        <p:tav tm="100000">
                                          <p:val>
                                            <p:fltVal val="1"/>
                                          </p:val>
                                        </p:tav>
                                      </p:tavLst>
                                    </p:anim>
                                    <p:anim calcmode="lin" valueType="num">
                                      <p:cBhvr>
                                        <p:cTn id="35" dur="164" tmFilter="0, 0; 0.125,0.2665; 0.25,0.4; 0.375,0.465; 0.5,0.5;  0.625,0.535; 0.75,0.6; 0.875,0.7335; 1,1">
                                          <p:stCondLst>
                                            <p:cond delay="1656"/>
                                          </p:stCondLst>
                                        </p:cTn>
                                        <p:tgtEl>
                                          <p:spTgt spid="426367"/>
                                        </p:tgtEl>
                                        <p:attrNameLst>
                                          <p:attrName>ppt_y</p:attrName>
                                        </p:attrNameLst>
                                      </p:cBhvr>
                                      <p:tavLst>
                                        <p:tav tm="0" fmla="#ppt_y-sin(pi*$)/81">
                                          <p:val>
                                            <p:fltVal val="0"/>
                                          </p:val>
                                        </p:tav>
                                        <p:tav tm="100000">
                                          <p:val>
                                            <p:fltVal val="1"/>
                                          </p:val>
                                        </p:tav>
                                      </p:tavLst>
                                    </p:anim>
                                    <p:animScale>
                                      <p:cBhvr>
                                        <p:cTn id="36" dur="26">
                                          <p:stCondLst>
                                            <p:cond delay="650"/>
                                          </p:stCondLst>
                                        </p:cTn>
                                        <p:tgtEl>
                                          <p:spTgt spid="426367"/>
                                        </p:tgtEl>
                                      </p:cBhvr>
                                      <p:to x="100000" y="60000"/>
                                    </p:animScale>
                                    <p:animScale>
                                      <p:cBhvr>
                                        <p:cTn id="37" dur="166" decel="50000">
                                          <p:stCondLst>
                                            <p:cond delay="676"/>
                                          </p:stCondLst>
                                        </p:cTn>
                                        <p:tgtEl>
                                          <p:spTgt spid="426367"/>
                                        </p:tgtEl>
                                      </p:cBhvr>
                                      <p:to x="100000" y="100000"/>
                                    </p:animScale>
                                    <p:animScale>
                                      <p:cBhvr>
                                        <p:cTn id="38" dur="26">
                                          <p:stCondLst>
                                            <p:cond delay="1312"/>
                                          </p:stCondLst>
                                        </p:cTn>
                                        <p:tgtEl>
                                          <p:spTgt spid="426367"/>
                                        </p:tgtEl>
                                      </p:cBhvr>
                                      <p:to x="100000" y="80000"/>
                                    </p:animScale>
                                    <p:animScale>
                                      <p:cBhvr>
                                        <p:cTn id="39" dur="166" decel="50000">
                                          <p:stCondLst>
                                            <p:cond delay="1338"/>
                                          </p:stCondLst>
                                        </p:cTn>
                                        <p:tgtEl>
                                          <p:spTgt spid="426367"/>
                                        </p:tgtEl>
                                      </p:cBhvr>
                                      <p:to x="100000" y="100000"/>
                                    </p:animScale>
                                    <p:animScale>
                                      <p:cBhvr>
                                        <p:cTn id="40" dur="26">
                                          <p:stCondLst>
                                            <p:cond delay="1642"/>
                                          </p:stCondLst>
                                        </p:cTn>
                                        <p:tgtEl>
                                          <p:spTgt spid="426367"/>
                                        </p:tgtEl>
                                      </p:cBhvr>
                                      <p:to x="100000" y="90000"/>
                                    </p:animScale>
                                    <p:animScale>
                                      <p:cBhvr>
                                        <p:cTn id="41" dur="166" decel="50000">
                                          <p:stCondLst>
                                            <p:cond delay="1668"/>
                                          </p:stCondLst>
                                        </p:cTn>
                                        <p:tgtEl>
                                          <p:spTgt spid="426367"/>
                                        </p:tgtEl>
                                      </p:cBhvr>
                                      <p:to x="100000" y="100000"/>
                                    </p:animScale>
                                    <p:animScale>
                                      <p:cBhvr>
                                        <p:cTn id="42" dur="26">
                                          <p:stCondLst>
                                            <p:cond delay="1808"/>
                                          </p:stCondLst>
                                        </p:cTn>
                                        <p:tgtEl>
                                          <p:spTgt spid="426367"/>
                                        </p:tgtEl>
                                      </p:cBhvr>
                                      <p:to x="100000" y="95000"/>
                                    </p:animScale>
                                    <p:animScale>
                                      <p:cBhvr>
                                        <p:cTn id="43" dur="166" decel="50000">
                                          <p:stCondLst>
                                            <p:cond delay="1834"/>
                                          </p:stCondLst>
                                        </p:cTn>
                                        <p:tgtEl>
                                          <p:spTgt spid="426367"/>
                                        </p:tgtEl>
                                      </p:cBhvr>
                                      <p:to x="100000" y="100000"/>
                                    </p:animScale>
                                  </p:childTnLst>
                                </p:cTn>
                              </p:par>
                              <p:par>
                                <p:cTn id="44" presetID="26" presetClass="entr" presetSubtype="0" fill="hold" nodeType="withEffect">
                                  <p:stCondLst>
                                    <p:cond delay="0"/>
                                  </p:stCondLst>
                                  <p:childTnLst>
                                    <p:set>
                                      <p:cBhvr>
                                        <p:cTn id="45" dur="1" fill="hold">
                                          <p:stCondLst>
                                            <p:cond delay="0"/>
                                          </p:stCondLst>
                                        </p:cTn>
                                        <p:tgtEl>
                                          <p:spTgt spid="426404"/>
                                        </p:tgtEl>
                                        <p:attrNameLst>
                                          <p:attrName>style.visibility</p:attrName>
                                        </p:attrNameLst>
                                      </p:cBhvr>
                                      <p:to>
                                        <p:strVal val="visible"/>
                                      </p:to>
                                    </p:set>
                                    <p:animEffect transition="in" filter="wipe(down)">
                                      <p:cBhvr>
                                        <p:cTn id="46" dur="580">
                                          <p:stCondLst>
                                            <p:cond delay="0"/>
                                          </p:stCondLst>
                                        </p:cTn>
                                        <p:tgtEl>
                                          <p:spTgt spid="426404"/>
                                        </p:tgtEl>
                                      </p:cBhvr>
                                    </p:animEffect>
                                    <p:anim calcmode="lin" valueType="num">
                                      <p:cBhvr>
                                        <p:cTn id="47" dur="1822" tmFilter="0,0; 0.14,0.36; 0.43,0.73; 0.71,0.91; 1.0,1.0">
                                          <p:stCondLst>
                                            <p:cond delay="0"/>
                                          </p:stCondLst>
                                        </p:cTn>
                                        <p:tgtEl>
                                          <p:spTgt spid="426404"/>
                                        </p:tgtEl>
                                        <p:attrNameLst>
                                          <p:attrName>ppt_x</p:attrName>
                                        </p:attrNameLst>
                                      </p:cBhvr>
                                      <p:tavLst>
                                        <p:tav tm="0">
                                          <p:val>
                                            <p:strVal val="#ppt_x-0.25"/>
                                          </p:val>
                                        </p:tav>
                                        <p:tav tm="100000">
                                          <p:val>
                                            <p:strVal val="#ppt_x"/>
                                          </p:val>
                                        </p:tav>
                                      </p:tavLst>
                                    </p:anim>
                                    <p:anim calcmode="lin" valueType="num">
                                      <p:cBhvr>
                                        <p:cTn id="48" dur="664" tmFilter="0.0,0.0; 0.25,0.07; 0.50,0.2; 0.75,0.467; 1.0,1.0">
                                          <p:stCondLst>
                                            <p:cond delay="0"/>
                                          </p:stCondLst>
                                        </p:cTn>
                                        <p:tgtEl>
                                          <p:spTgt spid="426404"/>
                                        </p:tgtEl>
                                        <p:attrNameLst>
                                          <p:attrName>ppt_y</p:attrName>
                                        </p:attrNameLst>
                                      </p:cBhvr>
                                      <p:tavLst>
                                        <p:tav tm="0" fmla="#ppt_y-sin(pi*$)/3">
                                          <p:val>
                                            <p:fltVal val="0.5"/>
                                          </p:val>
                                        </p:tav>
                                        <p:tav tm="100000">
                                          <p:val>
                                            <p:fltVal val="1"/>
                                          </p:val>
                                        </p:tav>
                                      </p:tavLst>
                                    </p:anim>
                                    <p:anim calcmode="lin" valueType="num">
                                      <p:cBhvr>
                                        <p:cTn id="49" dur="664" tmFilter="0, 0; 0.125,0.2665; 0.25,0.4; 0.375,0.465; 0.5,0.5;  0.625,0.535; 0.75,0.6; 0.875,0.7335; 1,1">
                                          <p:stCondLst>
                                            <p:cond delay="664"/>
                                          </p:stCondLst>
                                        </p:cTn>
                                        <p:tgtEl>
                                          <p:spTgt spid="426404"/>
                                        </p:tgtEl>
                                        <p:attrNameLst>
                                          <p:attrName>ppt_y</p:attrName>
                                        </p:attrNameLst>
                                      </p:cBhvr>
                                      <p:tavLst>
                                        <p:tav tm="0" fmla="#ppt_y-sin(pi*$)/9">
                                          <p:val>
                                            <p:fltVal val="0"/>
                                          </p:val>
                                        </p:tav>
                                        <p:tav tm="100000">
                                          <p:val>
                                            <p:fltVal val="1"/>
                                          </p:val>
                                        </p:tav>
                                      </p:tavLst>
                                    </p:anim>
                                    <p:anim calcmode="lin" valueType="num">
                                      <p:cBhvr>
                                        <p:cTn id="50" dur="332" tmFilter="0, 0; 0.125,0.2665; 0.25,0.4; 0.375,0.465; 0.5,0.5;  0.625,0.535; 0.75,0.6; 0.875,0.7335; 1,1">
                                          <p:stCondLst>
                                            <p:cond delay="1324"/>
                                          </p:stCondLst>
                                        </p:cTn>
                                        <p:tgtEl>
                                          <p:spTgt spid="426404"/>
                                        </p:tgtEl>
                                        <p:attrNameLst>
                                          <p:attrName>ppt_y</p:attrName>
                                        </p:attrNameLst>
                                      </p:cBhvr>
                                      <p:tavLst>
                                        <p:tav tm="0" fmla="#ppt_y-sin(pi*$)/27">
                                          <p:val>
                                            <p:fltVal val="0"/>
                                          </p:val>
                                        </p:tav>
                                        <p:tav tm="100000">
                                          <p:val>
                                            <p:fltVal val="1"/>
                                          </p:val>
                                        </p:tav>
                                      </p:tavLst>
                                    </p:anim>
                                    <p:anim calcmode="lin" valueType="num">
                                      <p:cBhvr>
                                        <p:cTn id="51" dur="164" tmFilter="0, 0; 0.125,0.2665; 0.25,0.4; 0.375,0.465; 0.5,0.5;  0.625,0.535; 0.75,0.6; 0.875,0.7335; 1,1">
                                          <p:stCondLst>
                                            <p:cond delay="1656"/>
                                          </p:stCondLst>
                                        </p:cTn>
                                        <p:tgtEl>
                                          <p:spTgt spid="426404"/>
                                        </p:tgtEl>
                                        <p:attrNameLst>
                                          <p:attrName>ppt_y</p:attrName>
                                        </p:attrNameLst>
                                      </p:cBhvr>
                                      <p:tavLst>
                                        <p:tav tm="0" fmla="#ppt_y-sin(pi*$)/81">
                                          <p:val>
                                            <p:fltVal val="0"/>
                                          </p:val>
                                        </p:tav>
                                        <p:tav tm="100000">
                                          <p:val>
                                            <p:fltVal val="1"/>
                                          </p:val>
                                        </p:tav>
                                      </p:tavLst>
                                    </p:anim>
                                    <p:animScale>
                                      <p:cBhvr>
                                        <p:cTn id="52" dur="26">
                                          <p:stCondLst>
                                            <p:cond delay="650"/>
                                          </p:stCondLst>
                                        </p:cTn>
                                        <p:tgtEl>
                                          <p:spTgt spid="426404"/>
                                        </p:tgtEl>
                                      </p:cBhvr>
                                      <p:to x="100000" y="60000"/>
                                    </p:animScale>
                                    <p:animScale>
                                      <p:cBhvr>
                                        <p:cTn id="53" dur="166" decel="50000">
                                          <p:stCondLst>
                                            <p:cond delay="676"/>
                                          </p:stCondLst>
                                        </p:cTn>
                                        <p:tgtEl>
                                          <p:spTgt spid="426404"/>
                                        </p:tgtEl>
                                      </p:cBhvr>
                                      <p:to x="100000" y="100000"/>
                                    </p:animScale>
                                    <p:animScale>
                                      <p:cBhvr>
                                        <p:cTn id="54" dur="26">
                                          <p:stCondLst>
                                            <p:cond delay="1312"/>
                                          </p:stCondLst>
                                        </p:cTn>
                                        <p:tgtEl>
                                          <p:spTgt spid="426404"/>
                                        </p:tgtEl>
                                      </p:cBhvr>
                                      <p:to x="100000" y="80000"/>
                                    </p:animScale>
                                    <p:animScale>
                                      <p:cBhvr>
                                        <p:cTn id="55" dur="166" decel="50000">
                                          <p:stCondLst>
                                            <p:cond delay="1338"/>
                                          </p:stCondLst>
                                        </p:cTn>
                                        <p:tgtEl>
                                          <p:spTgt spid="426404"/>
                                        </p:tgtEl>
                                      </p:cBhvr>
                                      <p:to x="100000" y="100000"/>
                                    </p:animScale>
                                    <p:animScale>
                                      <p:cBhvr>
                                        <p:cTn id="56" dur="26">
                                          <p:stCondLst>
                                            <p:cond delay="1642"/>
                                          </p:stCondLst>
                                        </p:cTn>
                                        <p:tgtEl>
                                          <p:spTgt spid="426404"/>
                                        </p:tgtEl>
                                      </p:cBhvr>
                                      <p:to x="100000" y="90000"/>
                                    </p:animScale>
                                    <p:animScale>
                                      <p:cBhvr>
                                        <p:cTn id="57" dur="166" decel="50000">
                                          <p:stCondLst>
                                            <p:cond delay="1668"/>
                                          </p:stCondLst>
                                        </p:cTn>
                                        <p:tgtEl>
                                          <p:spTgt spid="426404"/>
                                        </p:tgtEl>
                                      </p:cBhvr>
                                      <p:to x="100000" y="100000"/>
                                    </p:animScale>
                                    <p:animScale>
                                      <p:cBhvr>
                                        <p:cTn id="58" dur="26">
                                          <p:stCondLst>
                                            <p:cond delay="1808"/>
                                          </p:stCondLst>
                                        </p:cTn>
                                        <p:tgtEl>
                                          <p:spTgt spid="426404"/>
                                        </p:tgtEl>
                                      </p:cBhvr>
                                      <p:to x="100000" y="95000"/>
                                    </p:animScale>
                                    <p:animScale>
                                      <p:cBhvr>
                                        <p:cTn id="59" dur="166" decel="50000">
                                          <p:stCondLst>
                                            <p:cond delay="1834"/>
                                          </p:stCondLst>
                                        </p:cTn>
                                        <p:tgtEl>
                                          <p:spTgt spid="426404"/>
                                        </p:tgtEl>
                                      </p:cBhvr>
                                      <p:to x="100000" y="100000"/>
                                    </p:animScale>
                                  </p:childTnLst>
                                </p:cTn>
                              </p:par>
                            </p:childTnLst>
                          </p:cTn>
                        </p:par>
                        <p:par>
                          <p:cTn id="60" fill="hold" nodeType="afterGroup">
                            <p:stCondLst>
                              <p:cond delay="2000"/>
                            </p:stCondLst>
                            <p:childTnLst>
                              <p:par>
                                <p:cTn id="61" presetID="11" presetClass="exit" presetSubtype="0" fill="hold" nodeType="afterEffect">
                                  <p:stCondLst>
                                    <p:cond delay="1000"/>
                                  </p:stCondLst>
                                  <p:childTnLst>
                                    <p:anim calcmode="discrete" valueType="str">
                                      <p:cBhvr>
                                        <p:cTn id="62" dur="1000"/>
                                        <p:tgtEl>
                                          <p:spTgt spid="5"/>
                                        </p:tgtEl>
                                        <p:attrNameLst>
                                          <p:attrName>style.visibility</p:attrName>
                                        </p:attrNameLst>
                                      </p:cBhvr>
                                      <p:tavLst>
                                        <p:tav tm="0">
                                          <p:val>
                                            <p:strVal val="hidden"/>
                                          </p:val>
                                        </p:tav>
                                        <p:tav tm="50000">
                                          <p:val>
                                            <p:strVal val="visible"/>
                                          </p:val>
                                        </p:tav>
                                      </p:tavLst>
                                    </p:anim>
                                    <p:set>
                                      <p:cBhvr>
                                        <p:cTn id="63" dur="1" fill="hold">
                                          <p:stCondLst>
                                            <p:cond delay="999"/>
                                          </p:stCondLst>
                                        </p:cTn>
                                        <p:tgtEl>
                                          <p:spTgt spid="5"/>
                                        </p:tgtEl>
                                        <p:attrNameLst>
                                          <p:attrName>style.visibility</p:attrName>
                                        </p:attrNameLst>
                                      </p:cBhvr>
                                      <p:to>
                                        <p:strVal val="hidden"/>
                                      </p:to>
                                    </p:set>
                                  </p:childTnLst>
                                </p:cTn>
                              </p:par>
                              <p:par>
                                <p:cTn id="64" presetID="11" presetClass="exit" presetSubtype="0" fill="hold" grpId="1" nodeType="withEffect">
                                  <p:stCondLst>
                                    <p:cond delay="0"/>
                                  </p:stCondLst>
                                  <p:childTnLst>
                                    <p:anim calcmode="discrete" valueType="str">
                                      <p:cBhvr>
                                        <p:cTn id="65" dur="1000"/>
                                        <p:tgtEl>
                                          <p:spTgt spid="426367"/>
                                        </p:tgtEl>
                                        <p:attrNameLst>
                                          <p:attrName>style.visibility</p:attrName>
                                        </p:attrNameLst>
                                      </p:cBhvr>
                                      <p:tavLst>
                                        <p:tav tm="0">
                                          <p:val>
                                            <p:strVal val="hidden"/>
                                          </p:val>
                                        </p:tav>
                                        <p:tav tm="50000">
                                          <p:val>
                                            <p:strVal val="visible"/>
                                          </p:val>
                                        </p:tav>
                                      </p:tavLst>
                                    </p:anim>
                                    <p:set>
                                      <p:cBhvr>
                                        <p:cTn id="66" dur="1" fill="hold">
                                          <p:stCondLst>
                                            <p:cond delay="999"/>
                                          </p:stCondLst>
                                        </p:cTn>
                                        <p:tgtEl>
                                          <p:spTgt spid="426367"/>
                                        </p:tgtEl>
                                        <p:attrNameLst>
                                          <p:attrName>style.visibility</p:attrName>
                                        </p:attrNameLst>
                                      </p:cBhvr>
                                      <p:to>
                                        <p:strVal val="hidden"/>
                                      </p:to>
                                    </p:set>
                                  </p:childTnLst>
                                </p:cTn>
                              </p:par>
                            </p:childTnLst>
                          </p:cTn>
                        </p:par>
                      </p:childTnLst>
                    </p:cTn>
                  </p:par>
                  <p:par>
                    <p:cTn id="67" fill="hold" nodeType="clickPar">
                      <p:stCondLst>
                        <p:cond delay="indefinite"/>
                      </p:stCondLst>
                      <p:childTnLst>
                        <p:par>
                          <p:cTn id="68" fill="hold" nodeType="withGroup">
                            <p:stCondLst>
                              <p:cond delay="0"/>
                            </p:stCondLst>
                            <p:childTnLst>
                              <p:par>
                                <p:cTn id="69" presetID="22" presetClass="entr" presetSubtype="1" fill="hold" nodeType="click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wipe(up)">
                                      <p:cBhvr>
                                        <p:cTn id="71" dur="1000"/>
                                        <p:tgtEl>
                                          <p:spTgt spid="28"/>
                                        </p:tgtEl>
                                      </p:cBhvr>
                                    </p:animEffect>
                                  </p:childTnLst>
                                </p:cTn>
                              </p:par>
                            </p:childTnLst>
                          </p:cTn>
                        </p:par>
                        <p:par>
                          <p:cTn id="72" fill="hold" nodeType="afterGroup">
                            <p:stCondLst>
                              <p:cond delay="1000"/>
                            </p:stCondLst>
                            <p:childTnLst>
                              <p:par>
                                <p:cTn id="73" presetID="22" presetClass="entr" presetSubtype="1" fill="hold" nodeType="afterEffect">
                                  <p:stCondLst>
                                    <p:cond delay="0"/>
                                  </p:stCondLst>
                                  <p:childTnLst>
                                    <p:set>
                                      <p:cBhvr>
                                        <p:cTn id="74" dur="1" fill="hold">
                                          <p:stCondLst>
                                            <p:cond delay="0"/>
                                          </p:stCondLst>
                                        </p:cTn>
                                        <p:tgtEl>
                                          <p:spTgt spid="30"/>
                                        </p:tgtEl>
                                        <p:attrNameLst>
                                          <p:attrName>style.visibility</p:attrName>
                                        </p:attrNameLst>
                                      </p:cBhvr>
                                      <p:to>
                                        <p:strVal val="visible"/>
                                      </p:to>
                                    </p:set>
                                    <p:animEffect transition="in" filter="wipe(up)">
                                      <p:cBhvr>
                                        <p:cTn id="75" dur="1000"/>
                                        <p:tgtEl>
                                          <p:spTgt spid="30"/>
                                        </p:tgtEl>
                                      </p:cBhvr>
                                    </p:animEffect>
                                  </p:childTnLst>
                                </p:cTn>
                              </p:par>
                            </p:childTnLst>
                          </p:cTn>
                        </p:par>
                        <p:par>
                          <p:cTn id="76" fill="hold" nodeType="afterGroup">
                            <p:stCondLst>
                              <p:cond delay="2000"/>
                            </p:stCondLst>
                            <p:childTnLst>
                              <p:par>
                                <p:cTn id="77" presetID="22" presetClass="entr" presetSubtype="4" fill="hold" nodeType="afterEffect">
                                  <p:stCondLst>
                                    <p:cond delay="1000"/>
                                  </p:stCondLst>
                                  <p:childTnLst>
                                    <p:set>
                                      <p:cBhvr>
                                        <p:cTn id="78" dur="1" fill="hold">
                                          <p:stCondLst>
                                            <p:cond delay="0"/>
                                          </p:stCondLst>
                                        </p:cTn>
                                        <p:tgtEl>
                                          <p:spTgt spid="31"/>
                                        </p:tgtEl>
                                        <p:attrNameLst>
                                          <p:attrName>style.visibility</p:attrName>
                                        </p:attrNameLst>
                                      </p:cBhvr>
                                      <p:to>
                                        <p:strVal val="visible"/>
                                      </p:to>
                                    </p:set>
                                    <p:animEffect transition="in" filter="wipe(down)">
                                      <p:cBhvr>
                                        <p:cTn id="79" dur="1000"/>
                                        <p:tgtEl>
                                          <p:spTgt spid="31"/>
                                        </p:tgtEl>
                                      </p:cBhvr>
                                    </p:animEffect>
                                  </p:childTnLst>
                                </p:cTn>
                              </p:par>
                            </p:childTnLst>
                          </p:cTn>
                        </p:par>
                      </p:childTnLst>
                    </p:cTn>
                  </p:par>
                  <p:par>
                    <p:cTn id="80" fill="hold" nodeType="clickPar">
                      <p:stCondLst>
                        <p:cond delay="indefinite"/>
                      </p:stCondLst>
                      <p:childTnLst>
                        <p:par>
                          <p:cTn id="81" fill="hold" nodeType="withGroup">
                            <p:stCondLst>
                              <p:cond delay="0"/>
                            </p:stCondLst>
                            <p:childTnLst>
                              <p:par>
                                <p:cTn id="82" presetID="47" presetClass="entr" presetSubtype="0" fill="hold" nodeType="clickEffect">
                                  <p:stCondLst>
                                    <p:cond delay="0"/>
                                  </p:stCondLst>
                                  <p:childTnLst>
                                    <p:set>
                                      <p:cBhvr>
                                        <p:cTn id="83" dur="1" fill="hold">
                                          <p:stCondLst>
                                            <p:cond delay="0"/>
                                          </p:stCondLst>
                                        </p:cTn>
                                        <p:tgtEl>
                                          <p:spTgt spid="6"/>
                                        </p:tgtEl>
                                        <p:attrNameLst>
                                          <p:attrName>style.visibility</p:attrName>
                                        </p:attrNameLst>
                                      </p:cBhvr>
                                      <p:to>
                                        <p:strVal val="visible"/>
                                      </p:to>
                                    </p:set>
                                    <p:animEffect transition="in" filter="fade">
                                      <p:cBhvr>
                                        <p:cTn id="84" dur="500"/>
                                        <p:tgtEl>
                                          <p:spTgt spid="6"/>
                                        </p:tgtEl>
                                      </p:cBhvr>
                                    </p:animEffect>
                                    <p:anim calcmode="lin" valueType="num">
                                      <p:cBhvr>
                                        <p:cTn id="85" dur="500" fill="hold"/>
                                        <p:tgtEl>
                                          <p:spTgt spid="6"/>
                                        </p:tgtEl>
                                        <p:attrNameLst>
                                          <p:attrName>ppt_x</p:attrName>
                                        </p:attrNameLst>
                                      </p:cBhvr>
                                      <p:tavLst>
                                        <p:tav tm="0">
                                          <p:val>
                                            <p:strVal val="#ppt_x"/>
                                          </p:val>
                                        </p:tav>
                                        <p:tav tm="100000">
                                          <p:val>
                                            <p:strVal val="#ppt_x"/>
                                          </p:val>
                                        </p:tav>
                                      </p:tavLst>
                                    </p:anim>
                                    <p:anim calcmode="lin" valueType="num">
                                      <p:cBhvr>
                                        <p:cTn id="86" dur="500" fill="hold"/>
                                        <p:tgtEl>
                                          <p:spTgt spid="6"/>
                                        </p:tgtEl>
                                        <p:attrNameLst>
                                          <p:attrName>ppt_y</p:attrName>
                                        </p:attrNameLst>
                                      </p:cBhvr>
                                      <p:tavLst>
                                        <p:tav tm="0">
                                          <p:val>
                                            <p:strVal val="#ppt_y-.1"/>
                                          </p:val>
                                        </p:tav>
                                        <p:tav tm="100000">
                                          <p:val>
                                            <p:strVal val="#ppt_y"/>
                                          </p:val>
                                        </p:tav>
                                      </p:tavLst>
                                    </p:anim>
                                  </p:childTnLst>
                                </p:cTn>
                              </p:par>
                            </p:childTnLst>
                          </p:cTn>
                        </p:par>
                        <p:par>
                          <p:cTn id="87" fill="hold" nodeType="afterGroup">
                            <p:stCondLst>
                              <p:cond delay="500"/>
                            </p:stCondLst>
                            <p:childTnLst>
                              <p:par>
                                <p:cTn id="88" presetID="22" presetClass="entr" presetSubtype="1" fill="hold" grpId="0" nodeType="afterEffect">
                                  <p:stCondLst>
                                    <p:cond delay="0"/>
                                  </p:stCondLst>
                                  <p:childTnLst>
                                    <p:set>
                                      <p:cBhvr>
                                        <p:cTn id="89" dur="1" fill="hold">
                                          <p:stCondLst>
                                            <p:cond delay="0"/>
                                          </p:stCondLst>
                                        </p:cTn>
                                        <p:tgtEl>
                                          <p:spTgt spid="426328"/>
                                        </p:tgtEl>
                                        <p:attrNameLst>
                                          <p:attrName>style.visibility</p:attrName>
                                        </p:attrNameLst>
                                      </p:cBhvr>
                                      <p:to>
                                        <p:strVal val="visible"/>
                                      </p:to>
                                    </p:set>
                                    <p:animEffect transition="in" filter="wipe(up)">
                                      <p:cBhvr>
                                        <p:cTn id="90" dur="500"/>
                                        <p:tgtEl>
                                          <p:spTgt spid="426328"/>
                                        </p:tgtEl>
                                      </p:cBhvr>
                                    </p:animEffect>
                                  </p:childTnLst>
                                </p:cTn>
                              </p:par>
                            </p:childTnLst>
                          </p:cTn>
                        </p:par>
                        <p:par>
                          <p:cTn id="91" fill="hold" nodeType="afterGroup">
                            <p:stCondLst>
                              <p:cond delay="1000"/>
                            </p:stCondLst>
                            <p:childTnLst>
                              <p:par>
                                <p:cTn id="92" presetID="9" presetClass="entr" presetSubtype="0" fill="hold" nodeType="afterEffect">
                                  <p:stCondLst>
                                    <p:cond delay="0"/>
                                  </p:stCondLst>
                                  <p:childTnLst>
                                    <p:set>
                                      <p:cBhvr>
                                        <p:cTn id="93" dur="1" fill="hold">
                                          <p:stCondLst>
                                            <p:cond delay="0"/>
                                          </p:stCondLst>
                                        </p:cTn>
                                        <p:tgtEl>
                                          <p:spTgt spid="8"/>
                                        </p:tgtEl>
                                        <p:attrNameLst>
                                          <p:attrName>style.visibility</p:attrName>
                                        </p:attrNameLst>
                                      </p:cBhvr>
                                      <p:to>
                                        <p:strVal val="visible"/>
                                      </p:to>
                                    </p:set>
                                    <p:animEffect transition="in" filter="dissolve">
                                      <p:cBhvr>
                                        <p:cTn id="94" dur="500"/>
                                        <p:tgtEl>
                                          <p:spTgt spid="8"/>
                                        </p:tgtEl>
                                      </p:cBhvr>
                                    </p:animEffect>
                                  </p:childTnLst>
                                </p:cTn>
                              </p:par>
                            </p:childTnLst>
                          </p:cTn>
                        </p:par>
                        <p:par>
                          <p:cTn id="95" fill="hold" nodeType="afterGroup">
                            <p:stCondLst>
                              <p:cond delay="1500"/>
                            </p:stCondLst>
                            <p:childTnLst>
                              <p:par>
                                <p:cTn id="96" presetID="22" presetClass="entr" presetSubtype="1" fill="hold" grpId="0" nodeType="afterEffect">
                                  <p:stCondLst>
                                    <p:cond delay="0"/>
                                  </p:stCondLst>
                                  <p:childTnLst>
                                    <p:set>
                                      <p:cBhvr>
                                        <p:cTn id="97" dur="1" fill="hold">
                                          <p:stCondLst>
                                            <p:cond delay="0"/>
                                          </p:stCondLst>
                                        </p:cTn>
                                        <p:tgtEl>
                                          <p:spTgt spid="426329"/>
                                        </p:tgtEl>
                                        <p:attrNameLst>
                                          <p:attrName>style.visibility</p:attrName>
                                        </p:attrNameLst>
                                      </p:cBhvr>
                                      <p:to>
                                        <p:strVal val="visible"/>
                                      </p:to>
                                    </p:set>
                                    <p:animEffect transition="in" filter="wipe(up)">
                                      <p:cBhvr>
                                        <p:cTn id="98" dur="500"/>
                                        <p:tgtEl>
                                          <p:spTgt spid="426329"/>
                                        </p:tgtEl>
                                      </p:cBhvr>
                                    </p:animEffect>
                                  </p:childTnLst>
                                </p:cTn>
                              </p:par>
                            </p:childTnLst>
                          </p:cTn>
                        </p:par>
                        <p:par>
                          <p:cTn id="99" fill="hold" nodeType="afterGroup">
                            <p:stCondLst>
                              <p:cond delay="2000"/>
                            </p:stCondLst>
                            <p:childTnLst>
                              <p:par>
                                <p:cTn id="100" presetID="9" presetClass="entr" presetSubtype="0" fill="hold" nodeType="afterEffect">
                                  <p:stCondLst>
                                    <p:cond delay="0"/>
                                  </p:stCondLst>
                                  <p:childTnLst>
                                    <p:set>
                                      <p:cBhvr>
                                        <p:cTn id="101" dur="1" fill="hold">
                                          <p:stCondLst>
                                            <p:cond delay="0"/>
                                          </p:stCondLst>
                                        </p:cTn>
                                        <p:tgtEl>
                                          <p:spTgt spid="10"/>
                                        </p:tgtEl>
                                        <p:attrNameLst>
                                          <p:attrName>style.visibility</p:attrName>
                                        </p:attrNameLst>
                                      </p:cBhvr>
                                      <p:to>
                                        <p:strVal val="visible"/>
                                      </p:to>
                                    </p:set>
                                    <p:animEffect transition="in" filter="dissolve">
                                      <p:cBhvr>
                                        <p:cTn id="102" dur="500"/>
                                        <p:tgtEl>
                                          <p:spTgt spid="10"/>
                                        </p:tgtEl>
                                      </p:cBhvr>
                                    </p:animEffect>
                                  </p:childTnLst>
                                </p:cTn>
                              </p:par>
                            </p:childTnLst>
                          </p:cTn>
                        </p:par>
                        <p:par>
                          <p:cTn id="103" fill="hold" nodeType="afterGroup">
                            <p:stCondLst>
                              <p:cond delay="2500"/>
                            </p:stCondLst>
                            <p:childTnLst>
                              <p:par>
                                <p:cTn id="104" presetID="22" presetClass="entr" presetSubtype="2" fill="hold" grpId="0" nodeType="afterEffect">
                                  <p:stCondLst>
                                    <p:cond delay="0"/>
                                  </p:stCondLst>
                                  <p:childTnLst>
                                    <p:set>
                                      <p:cBhvr>
                                        <p:cTn id="105" dur="1" fill="hold">
                                          <p:stCondLst>
                                            <p:cond delay="0"/>
                                          </p:stCondLst>
                                        </p:cTn>
                                        <p:tgtEl>
                                          <p:spTgt spid="426330"/>
                                        </p:tgtEl>
                                        <p:attrNameLst>
                                          <p:attrName>style.visibility</p:attrName>
                                        </p:attrNameLst>
                                      </p:cBhvr>
                                      <p:to>
                                        <p:strVal val="visible"/>
                                      </p:to>
                                    </p:set>
                                    <p:animEffect transition="in" filter="wipe(right)">
                                      <p:cBhvr>
                                        <p:cTn id="106" dur="500"/>
                                        <p:tgtEl>
                                          <p:spTgt spid="426330"/>
                                        </p:tgtEl>
                                      </p:cBhvr>
                                    </p:animEffect>
                                  </p:childTnLst>
                                </p:cTn>
                              </p:par>
                            </p:childTnLst>
                          </p:cTn>
                        </p:par>
                        <p:par>
                          <p:cTn id="107" fill="hold" nodeType="afterGroup">
                            <p:stCondLst>
                              <p:cond delay="3000"/>
                            </p:stCondLst>
                            <p:childTnLst>
                              <p:par>
                                <p:cTn id="108" presetID="9" presetClass="entr" presetSubtype="0" fill="hold" nodeType="afterEffect">
                                  <p:stCondLst>
                                    <p:cond delay="0"/>
                                  </p:stCondLst>
                                  <p:childTnLst>
                                    <p:set>
                                      <p:cBhvr>
                                        <p:cTn id="109" dur="1" fill="hold">
                                          <p:stCondLst>
                                            <p:cond delay="0"/>
                                          </p:stCondLst>
                                        </p:cTn>
                                        <p:tgtEl>
                                          <p:spTgt spid="21"/>
                                        </p:tgtEl>
                                        <p:attrNameLst>
                                          <p:attrName>style.visibility</p:attrName>
                                        </p:attrNameLst>
                                      </p:cBhvr>
                                      <p:to>
                                        <p:strVal val="visible"/>
                                      </p:to>
                                    </p:set>
                                    <p:animEffect transition="in" filter="dissolve">
                                      <p:cBhvr>
                                        <p:cTn id="110" dur="500"/>
                                        <p:tgtEl>
                                          <p:spTgt spid="21"/>
                                        </p:tgtEl>
                                      </p:cBhvr>
                                    </p:animEffect>
                                  </p:childTnLst>
                                </p:cTn>
                              </p:par>
                            </p:childTnLst>
                          </p:cTn>
                        </p:par>
                        <p:par>
                          <p:cTn id="111" fill="hold" nodeType="afterGroup">
                            <p:stCondLst>
                              <p:cond delay="3500"/>
                            </p:stCondLst>
                            <p:childTnLst>
                              <p:par>
                                <p:cTn id="112" presetID="22" presetClass="entr" presetSubtype="2" fill="hold" grpId="0" nodeType="afterEffect">
                                  <p:stCondLst>
                                    <p:cond delay="0"/>
                                  </p:stCondLst>
                                  <p:childTnLst>
                                    <p:set>
                                      <p:cBhvr>
                                        <p:cTn id="113" dur="1" fill="hold">
                                          <p:stCondLst>
                                            <p:cond delay="0"/>
                                          </p:stCondLst>
                                        </p:cTn>
                                        <p:tgtEl>
                                          <p:spTgt spid="426332"/>
                                        </p:tgtEl>
                                        <p:attrNameLst>
                                          <p:attrName>style.visibility</p:attrName>
                                        </p:attrNameLst>
                                      </p:cBhvr>
                                      <p:to>
                                        <p:strVal val="visible"/>
                                      </p:to>
                                    </p:set>
                                    <p:animEffect transition="in" filter="wipe(right)">
                                      <p:cBhvr>
                                        <p:cTn id="114" dur="500"/>
                                        <p:tgtEl>
                                          <p:spTgt spid="426332"/>
                                        </p:tgtEl>
                                      </p:cBhvr>
                                    </p:animEffect>
                                  </p:childTnLst>
                                </p:cTn>
                              </p:par>
                              <p:par>
                                <p:cTn id="115" presetID="22" presetClass="entr" presetSubtype="1" fill="hold" grpId="0" nodeType="withEffect">
                                  <p:stCondLst>
                                    <p:cond delay="0"/>
                                  </p:stCondLst>
                                  <p:childTnLst>
                                    <p:set>
                                      <p:cBhvr>
                                        <p:cTn id="116" dur="1" fill="hold">
                                          <p:stCondLst>
                                            <p:cond delay="0"/>
                                          </p:stCondLst>
                                        </p:cTn>
                                        <p:tgtEl>
                                          <p:spTgt spid="426331"/>
                                        </p:tgtEl>
                                        <p:attrNameLst>
                                          <p:attrName>style.visibility</p:attrName>
                                        </p:attrNameLst>
                                      </p:cBhvr>
                                      <p:to>
                                        <p:strVal val="visible"/>
                                      </p:to>
                                    </p:set>
                                    <p:animEffect transition="in" filter="wipe(up)">
                                      <p:cBhvr>
                                        <p:cTn id="117" dur="500"/>
                                        <p:tgtEl>
                                          <p:spTgt spid="426331"/>
                                        </p:tgtEl>
                                      </p:cBhvr>
                                    </p:animEffect>
                                  </p:childTnLst>
                                </p:cTn>
                              </p:par>
                            </p:childTnLst>
                          </p:cTn>
                        </p:par>
                        <p:par>
                          <p:cTn id="118" fill="hold" nodeType="afterGroup">
                            <p:stCondLst>
                              <p:cond delay="4000"/>
                            </p:stCondLst>
                            <p:childTnLst>
                              <p:par>
                                <p:cTn id="119" presetID="1" presetClass="entr" presetSubtype="0" fill="hold" nodeType="afterEffect">
                                  <p:stCondLst>
                                    <p:cond delay="0"/>
                                  </p:stCondLst>
                                  <p:childTnLst>
                                    <p:set>
                                      <p:cBhvr>
                                        <p:cTn id="120" dur="1" fill="hold">
                                          <p:stCondLst>
                                            <p:cond delay="0"/>
                                          </p:stCondLst>
                                        </p:cTn>
                                        <p:tgtEl>
                                          <p:spTgt spid="22"/>
                                        </p:tgtEl>
                                        <p:attrNameLst>
                                          <p:attrName>style.visibility</p:attrName>
                                        </p:attrNameLst>
                                      </p:cBhvr>
                                      <p:to>
                                        <p:strVal val="visible"/>
                                      </p:to>
                                    </p:set>
                                  </p:childTnLst>
                                </p:cTn>
                              </p:par>
                              <p:par>
                                <p:cTn id="121" presetID="1" presetClass="entr" presetSubtype="0" fill="hold" nodeType="withEffect">
                                  <p:stCondLst>
                                    <p:cond delay="0"/>
                                  </p:stCondLst>
                                  <p:childTnLst>
                                    <p:set>
                                      <p:cBhvr>
                                        <p:cTn id="122" dur="1" fill="hold">
                                          <p:stCondLst>
                                            <p:cond delay="0"/>
                                          </p:stCondLst>
                                        </p:cTn>
                                        <p:tgtEl>
                                          <p:spTgt spid="26"/>
                                        </p:tgtEl>
                                        <p:attrNameLst>
                                          <p:attrName>style.visibility</p:attrName>
                                        </p:attrNameLst>
                                      </p:cBhvr>
                                      <p:to>
                                        <p:strVal val="visible"/>
                                      </p:to>
                                    </p:set>
                                  </p:childTnLst>
                                </p:cTn>
                              </p:par>
                            </p:childTnLst>
                          </p:cTn>
                        </p:par>
                      </p:childTnLst>
                    </p:cTn>
                  </p:par>
                  <p:par>
                    <p:cTn id="123" fill="hold" nodeType="clickPar">
                      <p:stCondLst>
                        <p:cond delay="indefinite"/>
                      </p:stCondLst>
                      <p:childTnLst>
                        <p:par>
                          <p:cTn id="124" fill="hold" nodeType="withGroup">
                            <p:stCondLst>
                              <p:cond delay="0"/>
                            </p:stCondLst>
                            <p:childTnLst>
                              <p:par>
                                <p:cTn id="125" presetID="9" presetClass="exit" presetSubtype="0" fill="hold" nodeType="clickEffect">
                                  <p:stCondLst>
                                    <p:cond delay="0"/>
                                  </p:stCondLst>
                                  <p:childTnLst>
                                    <p:animEffect transition="out" filter="dissolve">
                                      <p:cBhvr>
                                        <p:cTn id="126" dur="500"/>
                                        <p:tgtEl>
                                          <p:spTgt spid="10"/>
                                        </p:tgtEl>
                                      </p:cBhvr>
                                    </p:animEffect>
                                    <p:set>
                                      <p:cBhvr>
                                        <p:cTn id="127" dur="1" fill="hold">
                                          <p:stCondLst>
                                            <p:cond delay="499"/>
                                          </p:stCondLst>
                                        </p:cTn>
                                        <p:tgtEl>
                                          <p:spTgt spid="10"/>
                                        </p:tgtEl>
                                        <p:attrNameLst>
                                          <p:attrName>style.visibility</p:attrName>
                                        </p:attrNameLst>
                                      </p:cBhvr>
                                      <p:to>
                                        <p:strVal val="hidden"/>
                                      </p:to>
                                    </p:set>
                                  </p:childTnLst>
                                </p:cTn>
                              </p:par>
                              <p:par>
                                <p:cTn id="128" presetID="9" presetClass="exit" presetSubtype="0" fill="hold" nodeType="withEffect">
                                  <p:stCondLst>
                                    <p:cond delay="0"/>
                                  </p:stCondLst>
                                  <p:childTnLst>
                                    <p:animEffect transition="out" filter="dissolve">
                                      <p:cBhvr>
                                        <p:cTn id="129" dur="500"/>
                                        <p:tgtEl>
                                          <p:spTgt spid="21"/>
                                        </p:tgtEl>
                                      </p:cBhvr>
                                    </p:animEffect>
                                    <p:set>
                                      <p:cBhvr>
                                        <p:cTn id="130" dur="1" fill="hold">
                                          <p:stCondLst>
                                            <p:cond delay="499"/>
                                          </p:stCondLst>
                                        </p:cTn>
                                        <p:tgtEl>
                                          <p:spTgt spid="21"/>
                                        </p:tgtEl>
                                        <p:attrNameLst>
                                          <p:attrName>style.visibility</p:attrName>
                                        </p:attrNameLst>
                                      </p:cBhvr>
                                      <p:to>
                                        <p:strVal val="hidden"/>
                                      </p:to>
                                    </p:set>
                                  </p:childTnLst>
                                </p:cTn>
                              </p:par>
                              <p:par>
                                <p:cTn id="131" presetID="9" presetClass="exit" presetSubtype="0" fill="hold" grpId="1" nodeType="withEffect">
                                  <p:stCondLst>
                                    <p:cond delay="0"/>
                                  </p:stCondLst>
                                  <p:childTnLst>
                                    <p:animEffect transition="out" filter="dissolve">
                                      <p:cBhvr>
                                        <p:cTn id="132" dur="500"/>
                                        <p:tgtEl>
                                          <p:spTgt spid="426328"/>
                                        </p:tgtEl>
                                      </p:cBhvr>
                                    </p:animEffect>
                                    <p:set>
                                      <p:cBhvr>
                                        <p:cTn id="133" dur="1" fill="hold">
                                          <p:stCondLst>
                                            <p:cond delay="499"/>
                                          </p:stCondLst>
                                        </p:cTn>
                                        <p:tgtEl>
                                          <p:spTgt spid="426328"/>
                                        </p:tgtEl>
                                        <p:attrNameLst>
                                          <p:attrName>style.visibility</p:attrName>
                                        </p:attrNameLst>
                                      </p:cBhvr>
                                      <p:to>
                                        <p:strVal val="hidden"/>
                                      </p:to>
                                    </p:set>
                                  </p:childTnLst>
                                </p:cTn>
                              </p:par>
                              <p:par>
                                <p:cTn id="134" presetID="9" presetClass="exit" presetSubtype="0" fill="hold" grpId="1" nodeType="withEffect">
                                  <p:stCondLst>
                                    <p:cond delay="0"/>
                                  </p:stCondLst>
                                  <p:childTnLst>
                                    <p:animEffect transition="out" filter="dissolve">
                                      <p:cBhvr>
                                        <p:cTn id="135" dur="500"/>
                                        <p:tgtEl>
                                          <p:spTgt spid="426329"/>
                                        </p:tgtEl>
                                      </p:cBhvr>
                                    </p:animEffect>
                                    <p:set>
                                      <p:cBhvr>
                                        <p:cTn id="136" dur="1" fill="hold">
                                          <p:stCondLst>
                                            <p:cond delay="499"/>
                                          </p:stCondLst>
                                        </p:cTn>
                                        <p:tgtEl>
                                          <p:spTgt spid="426329"/>
                                        </p:tgtEl>
                                        <p:attrNameLst>
                                          <p:attrName>style.visibility</p:attrName>
                                        </p:attrNameLst>
                                      </p:cBhvr>
                                      <p:to>
                                        <p:strVal val="hidden"/>
                                      </p:to>
                                    </p:set>
                                  </p:childTnLst>
                                </p:cTn>
                              </p:par>
                              <p:par>
                                <p:cTn id="137" presetID="9" presetClass="exit" presetSubtype="0" fill="hold" grpId="1" nodeType="withEffect">
                                  <p:stCondLst>
                                    <p:cond delay="0"/>
                                  </p:stCondLst>
                                  <p:childTnLst>
                                    <p:animEffect transition="out" filter="dissolve">
                                      <p:cBhvr>
                                        <p:cTn id="138" dur="500"/>
                                        <p:tgtEl>
                                          <p:spTgt spid="426330"/>
                                        </p:tgtEl>
                                      </p:cBhvr>
                                    </p:animEffect>
                                    <p:set>
                                      <p:cBhvr>
                                        <p:cTn id="139" dur="1" fill="hold">
                                          <p:stCondLst>
                                            <p:cond delay="499"/>
                                          </p:stCondLst>
                                        </p:cTn>
                                        <p:tgtEl>
                                          <p:spTgt spid="426330"/>
                                        </p:tgtEl>
                                        <p:attrNameLst>
                                          <p:attrName>style.visibility</p:attrName>
                                        </p:attrNameLst>
                                      </p:cBhvr>
                                      <p:to>
                                        <p:strVal val="hidden"/>
                                      </p:to>
                                    </p:set>
                                  </p:childTnLst>
                                </p:cTn>
                              </p:par>
                              <p:par>
                                <p:cTn id="140" presetID="9" presetClass="exit" presetSubtype="0" fill="hold" grpId="1" nodeType="withEffect">
                                  <p:stCondLst>
                                    <p:cond delay="0"/>
                                  </p:stCondLst>
                                  <p:childTnLst>
                                    <p:animEffect transition="out" filter="dissolve">
                                      <p:cBhvr>
                                        <p:cTn id="141" dur="500"/>
                                        <p:tgtEl>
                                          <p:spTgt spid="426331"/>
                                        </p:tgtEl>
                                      </p:cBhvr>
                                    </p:animEffect>
                                    <p:set>
                                      <p:cBhvr>
                                        <p:cTn id="142" dur="1" fill="hold">
                                          <p:stCondLst>
                                            <p:cond delay="499"/>
                                          </p:stCondLst>
                                        </p:cTn>
                                        <p:tgtEl>
                                          <p:spTgt spid="426331"/>
                                        </p:tgtEl>
                                        <p:attrNameLst>
                                          <p:attrName>style.visibility</p:attrName>
                                        </p:attrNameLst>
                                      </p:cBhvr>
                                      <p:to>
                                        <p:strVal val="hidden"/>
                                      </p:to>
                                    </p:set>
                                  </p:childTnLst>
                                </p:cTn>
                              </p:par>
                              <p:par>
                                <p:cTn id="143" presetID="9" presetClass="exit" presetSubtype="0" fill="hold" grpId="1" nodeType="withEffect">
                                  <p:stCondLst>
                                    <p:cond delay="0"/>
                                  </p:stCondLst>
                                  <p:childTnLst>
                                    <p:animEffect transition="out" filter="dissolve">
                                      <p:cBhvr>
                                        <p:cTn id="144" dur="500"/>
                                        <p:tgtEl>
                                          <p:spTgt spid="426332"/>
                                        </p:tgtEl>
                                      </p:cBhvr>
                                    </p:animEffect>
                                    <p:set>
                                      <p:cBhvr>
                                        <p:cTn id="145" dur="1" fill="hold">
                                          <p:stCondLst>
                                            <p:cond delay="499"/>
                                          </p:stCondLst>
                                        </p:cTn>
                                        <p:tgtEl>
                                          <p:spTgt spid="426332"/>
                                        </p:tgtEl>
                                        <p:attrNameLst>
                                          <p:attrName>style.visibility</p:attrName>
                                        </p:attrNameLst>
                                      </p:cBhvr>
                                      <p:to>
                                        <p:strVal val="hidden"/>
                                      </p:to>
                                    </p:set>
                                  </p:childTnLst>
                                </p:cTn>
                              </p:par>
                              <p:par>
                                <p:cTn id="146" presetID="9" presetClass="exit" presetSubtype="0" fill="hold" nodeType="withEffect">
                                  <p:stCondLst>
                                    <p:cond delay="0"/>
                                  </p:stCondLst>
                                  <p:childTnLst>
                                    <p:animEffect transition="out" filter="dissolve">
                                      <p:cBhvr>
                                        <p:cTn id="147" dur="500"/>
                                        <p:tgtEl>
                                          <p:spTgt spid="6"/>
                                        </p:tgtEl>
                                      </p:cBhvr>
                                    </p:animEffect>
                                    <p:set>
                                      <p:cBhvr>
                                        <p:cTn id="148" dur="1" fill="hold">
                                          <p:stCondLst>
                                            <p:cond delay="499"/>
                                          </p:stCondLst>
                                        </p:cTn>
                                        <p:tgtEl>
                                          <p:spTgt spid="6"/>
                                        </p:tgtEl>
                                        <p:attrNameLst>
                                          <p:attrName>style.visibility</p:attrName>
                                        </p:attrNameLst>
                                      </p:cBhvr>
                                      <p:to>
                                        <p:strVal val="hidden"/>
                                      </p:to>
                                    </p:set>
                                  </p:childTnLst>
                                </p:cTn>
                              </p:par>
                              <p:par>
                                <p:cTn id="149" presetID="9" presetClass="exit" presetSubtype="0" fill="hold" nodeType="withEffect">
                                  <p:stCondLst>
                                    <p:cond delay="0"/>
                                  </p:stCondLst>
                                  <p:childTnLst>
                                    <p:animEffect transition="out" filter="dissolve">
                                      <p:cBhvr>
                                        <p:cTn id="150" dur="500"/>
                                        <p:tgtEl>
                                          <p:spTgt spid="8"/>
                                        </p:tgtEl>
                                      </p:cBhvr>
                                    </p:animEffect>
                                    <p:set>
                                      <p:cBhvr>
                                        <p:cTn id="151" dur="1" fill="hold">
                                          <p:stCondLst>
                                            <p:cond delay="499"/>
                                          </p:stCondLst>
                                        </p:cTn>
                                        <p:tgtEl>
                                          <p:spTgt spid="8"/>
                                        </p:tgtEl>
                                        <p:attrNameLst>
                                          <p:attrName>style.visibility</p:attrName>
                                        </p:attrNameLst>
                                      </p:cBhvr>
                                      <p:to>
                                        <p:strVal val="hidden"/>
                                      </p:to>
                                    </p:set>
                                  </p:childTnLst>
                                </p:cTn>
                              </p:par>
                              <p:par>
                                <p:cTn id="152" presetID="9" presetClass="exit" presetSubtype="0" fill="hold" nodeType="withEffect">
                                  <p:stCondLst>
                                    <p:cond delay="0"/>
                                  </p:stCondLst>
                                  <p:childTnLst>
                                    <p:animEffect transition="out" filter="dissolve">
                                      <p:cBhvr>
                                        <p:cTn id="153" dur="500"/>
                                        <p:tgtEl>
                                          <p:spTgt spid="22"/>
                                        </p:tgtEl>
                                      </p:cBhvr>
                                    </p:animEffect>
                                    <p:set>
                                      <p:cBhvr>
                                        <p:cTn id="154" dur="1" fill="hold">
                                          <p:stCondLst>
                                            <p:cond delay="499"/>
                                          </p:stCondLst>
                                        </p:cTn>
                                        <p:tgtEl>
                                          <p:spTgt spid="22"/>
                                        </p:tgtEl>
                                        <p:attrNameLst>
                                          <p:attrName>style.visibility</p:attrName>
                                        </p:attrNameLst>
                                      </p:cBhvr>
                                      <p:to>
                                        <p:strVal val="hidden"/>
                                      </p:to>
                                    </p:set>
                                  </p:childTnLst>
                                </p:cTn>
                              </p:par>
                              <p:par>
                                <p:cTn id="155" presetID="9" presetClass="exit" presetSubtype="0" fill="hold" nodeType="withEffect">
                                  <p:stCondLst>
                                    <p:cond delay="0"/>
                                  </p:stCondLst>
                                  <p:childTnLst>
                                    <p:animEffect transition="out" filter="dissolve">
                                      <p:cBhvr>
                                        <p:cTn id="156" dur="500"/>
                                        <p:tgtEl>
                                          <p:spTgt spid="26"/>
                                        </p:tgtEl>
                                      </p:cBhvr>
                                    </p:animEffect>
                                    <p:set>
                                      <p:cBhvr>
                                        <p:cTn id="157" dur="1" fill="hold">
                                          <p:stCondLst>
                                            <p:cond delay="499"/>
                                          </p:stCondLst>
                                        </p:cTn>
                                        <p:tgtEl>
                                          <p:spTgt spid="26"/>
                                        </p:tgtEl>
                                        <p:attrNameLst>
                                          <p:attrName>style.visibility</p:attrName>
                                        </p:attrNameLst>
                                      </p:cBhvr>
                                      <p:to>
                                        <p:strVal val="hidden"/>
                                      </p:to>
                                    </p:set>
                                  </p:childTnLst>
                                </p:cTn>
                              </p:par>
                            </p:childTnLst>
                          </p:cTn>
                        </p:par>
                      </p:childTnLst>
                    </p:cTn>
                  </p:par>
                  <p:par>
                    <p:cTn id="158" fill="hold" nodeType="clickPar">
                      <p:stCondLst>
                        <p:cond delay="indefinite"/>
                      </p:stCondLst>
                      <p:childTnLst>
                        <p:par>
                          <p:cTn id="159" fill="hold" nodeType="withGroup">
                            <p:stCondLst>
                              <p:cond delay="0"/>
                            </p:stCondLst>
                            <p:childTnLst>
                              <p:par>
                                <p:cTn id="160" presetID="26" presetClass="entr" presetSubtype="0" fill="hold" nodeType="clickEffect">
                                  <p:stCondLst>
                                    <p:cond delay="0"/>
                                  </p:stCondLst>
                                  <p:childTnLst>
                                    <p:set>
                                      <p:cBhvr>
                                        <p:cTn id="161" dur="1" fill="hold">
                                          <p:stCondLst>
                                            <p:cond delay="0"/>
                                          </p:stCondLst>
                                        </p:cTn>
                                        <p:tgtEl>
                                          <p:spTgt spid="27"/>
                                        </p:tgtEl>
                                        <p:attrNameLst>
                                          <p:attrName>style.visibility</p:attrName>
                                        </p:attrNameLst>
                                      </p:cBhvr>
                                      <p:to>
                                        <p:strVal val="visible"/>
                                      </p:to>
                                    </p:set>
                                    <p:animEffect transition="in" filter="wipe(down)">
                                      <p:cBhvr>
                                        <p:cTn id="162" dur="580">
                                          <p:stCondLst>
                                            <p:cond delay="0"/>
                                          </p:stCondLst>
                                        </p:cTn>
                                        <p:tgtEl>
                                          <p:spTgt spid="27"/>
                                        </p:tgtEl>
                                      </p:cBhvr>
                                    </p:animEffect>
                                    <p:anim calcmode="lin" valueType="num">
                                      <p:cBhvr>
                                        <p:cTn id="163" dur="1822" tmFilter="0,0; 0.14,0.36; 0.43,0.73; 0.71,0.91; 1.0,1.0">
                                          <p:stCondLst>
                                            <p:cond delay="0"/>
                                          </p:stCondLst>
                                        </p:cTn>
                                        <p:tgtEl>
                                          <p:spTgt spid="27"/>
                                        </p:tgtEl>
                                        <p:attrNameLst>
                                          <p:attrName>ppt_x</p:attrName>
                                        </p:attrNameLst>
                                      </p:cBhvr>
                                      <p:tavLst>
                                        <p:tav tm="0">
                                          <p:val>
                                            <p:strVal val="#ppt_x-0.25"/>
                                          </p:val>
                                        </p:tav>
                                        <p:tav tm="100000">
                                          <p:val>
                                            <p:strVal val="#ppt_x"/>
                                          </p:val>
                                        </p:tav>
                                      </p:tavLst>
                                    </p:anim>
                                    <p:anim calcmode="lin" valueType="num">
                                      <p:cBhvr>
                                        <p:cTn id="164" dur="664" tmFilter="0.0,0.0; 0.25,0.07; 0.50,0.2; 0.75,0.467; 1.0,1.0">
                                          <p:stCondLst>
                                            <p:cond delay="0"/>
                                          </p:stCondLst>
                                        </p:cTn>
                                        <p:tgtEl>
                                          <p:spTgt spid="27"/>
                                        </p:tgtEl>
                                        <p:attrNameLst>
                                          <p:attrName>ppt_y</p:attrName>
                                        </p:attrNameLst>
                                      </p:cBhvr>
                                      <p:tavLst>
                                        <p:tav tm="0" fmla="#ppt_y-sin(pi*$)/3">
                                          <p:val>
                                            <p:fltVal val="0.5"/>
                                          </p:val>
                                        </p:tav>
                                        <p:tav tm="100000">
                                          <p:val>
                                            <p:fltVal val="1"/>
                                          </p:val>
                                        </p:tav>
                                      </p:tavLst>
                                    </p:anim>
                                    <p:anim calcmode="lin" valueType="num">
                                      <p:cBhvr>
                                        <p:cTn id="165" dur="664" tmFilter="0, 0; 0.125,0.2665; 0.25,0.4; 0.375,0.465; 0.5,0.5;  0.625,0.535; 0.75,0.6; 0.875,0.7335; 1,1">
                                          <p:stCondLst>
                                            <p:cond delay="664"/>
                                          </p:stCondLst>
                                        </p:cTn>
                                        <p:tgtEl>
                                          <p:spTgt spid="27"/>
                                        </p:tgtEl>
                                        <p:attrNameLst>
                                          <p:attrName>ppt_y</p:attrName>
                                        </p:attrNameLst>
                                      </p:cBhvr>
                                      <p:tavLst>
                                        <p:tav tm="0" fmla="#ppt_y-sin(pi*$)/9">
                                          <p:val>
                                            <p:fltVal val="0"/>
                                          </p:val>
                                        </p:tav>
                                        <p:tav tm="100000">
                                          <p:val>
                                            <p:fltVal val="1"/>
                                          </p:val>
                                        </p:tav>
                                      </p:tavLst>
                                    </p:anim>
                                    <p:anim calcmode="lin" valueType="num">
                                      <p:cBhvr>
                                        <p:cTn id="166" dur="332" tmFilter="0, 0; 0.125,0.2665; 0.25,0.4; 0.375,0.465; 0.5,0.5;  0.625,0.535; 0.75,0.6; 0.875,0.7335; 1,1">
                                          <p:stCondLst>
                                            <p:cond delay="1324"/>
                                          </p:stCondLst>
                                        </p:cTn>
                                        <p:tgtEl>
                                          <p:spTgt spid="27"/>
                                        </p:tgtEl>
                                        <p:attrNameLst>
                                          <p:attrName>ppt_y</p:attrName>
                                        </p:attrNameLst>
                                      </p:cBhvr>
                                      <p:tavLst>
                                        <p:tav tm="0" fmla="#ppt_y-sin(pi*$)/27">
                                          <p:val>
                                            <p:fltVal val="0"/>
                                          </p:val>
                                        </p:tav>
                                        <p:tav tm="100000">
                                          <p:val>
                                            <p:fltVal val="1"/>
                                          </p:val>
                                        </p:tav>
                                      </p:tavLst>
                                    </p:anim>
                                    <p:anim calcmode="lin" valueType="num">
                                      <p:cBhvr>
                                        <p:cTn id="167" dur="164" tmFilter="0, 0; 0.125,0.2665; 0.25,0.4; 0.375,0.465; 0.5,0.5;  0.625,0.535; 0.75,0.6; 0.875,0.7335; 1,1">
                                          <p:stCondLst>
                                            <p:cond delay="1656"/>
                                          </p:stCondLst>
                                        </p:cTn>
                                        <p:tgtEl>
                                          <p:spTgt spid="27"/>
                                        </p:tgtEl>
                                        <p:attrNameLst>
                                          <p:attrName>ppt_y</p:attrName>
                                        </p:attrNameLst>
                                      </p:cBhvr>
                                      <p:tavLst>
                                        <p:tav tm="0" fmla="#ppt_y-sin(pi*$)/81">
                                          <p:val>
                                            <p:fltVal val="0"/>
                                          </p:val>
                                        </p:tav>
                                        <p:tav tm="100000">
                                          <p:val>
                                            <p:fltVal val="1"/>
                                          </p:val>
                                        </p:tav>
                                      </p:tavLst>
                                    </p:anim>
                                    <p:animScale>
                                      <p:cBhvr>
                                        <p:cTn id="168" dur="26">
                                          <p:stCondLst>
                                            <p:cond delay="650"/>
                                          </p:stCondLst>
                                        </p:cTn>
                                        <p:tgtEl>
                                          <p:spTgt spid="27"/>
                                        </p:tgtEl>
                                      </p:cBhvr>
                                      <p:to x="100000" y="60000"/>
                                    </p:animScale>
                                    <p:animScale>
                                      <p:cBhvr>
                                        <p:cTn id="169" dur="166" decel="50000">
                                          <p:stCondLst>
                                            <p:cond delay="676"/>
                                          </p:stCondLst>
                                        </p:cTn>
                                        <p:tgtEl>
                                          <p:spTgt spid="27"/>
                                        </p:tgtEl>
                                      </p:cBhvr>
                                      <p:to x="100000" y="100000"/>
                                    </p:animScale>
                                    <p:animScale>
                                      <p:cBhvr>
                                        <p:cTn id="170" dur="26">
                                          <p:stCondLst>
                                            <p:cond delay="1312"/>
                                          </p:stCondLst>
                                        </p:cTn>
                                        <p:tgtEl>
                                          <p:spTgt spid="27"/>
                                        </p:tgtEl>
                                      </p:cBhvr>
                                      <p:to x="100000" y="80000"/>
                                    </p:animScale>
                                    <p:animScale>
                                      <p:cBhvr>
                                        <p:cTn id="171" dur="166" decel="50000">
                                          <p:stCondLst>
                                            <p:cond delay="1338"/>
                                          </p:stCondLst>
                                        </p:cTn>
                                        <p:tgtEl>
                                          <p:spTgt spid="27"/>
                                        </p:tgtEl>
                                      </p:cBhvr>
                                      <p:to x="100000" y="100000"/>
                                    </p:animScale>
                                    <p:animScale>
                                      <p:cBhvr>
                                        <p:cTn id="172" dur="26">
                                          <p:stCondLst>
                                            <p:cond delay="1642"/>
                                          </p:stCondLst>
                                        </p:cTn>
                                        <p:tgtEl>
                                          <p:spTgt spid="27"/>
                                        </p:tgtEl>
                                      </p:cBhvr>
                                      <p:to x="100000" y="90000"/>
                                    </p:animScale>
                                    <p:animScale>
                                      <p:cBhvr>
                                        <p:cTn id="173" dur="166" decel="50000">
                                          <p:stCondLst>
                                            <p:cond delay="1668"/>
                                          </p:stCondLst>
                                        </p:cTn>
                                        <p:tgtEl>
                                          <p:spTgt spid="27"/>
                                        </p:tgtEl>
                                      </p:cBhvr>
                                      <p:to x="100000" y="100000"/>
                                    </p:animScale>
                                    <p:animScale>
                                      <p:cBhvr>
                                        <p:cTn id="174" dur="26">
                                          <p:stCondLst>
                                            <p:cond delay="1808"/>
                                          </p:stCondLst>
                                        </p:cTn>
                                        <p:tgtEl>
                                          <p:spTgt spid="27"/>
                                        </p:tgtEl>
                                      </p:cBhvr>
                                      <p:to x="100000" y="95000"/>
                                    </p:animScale>
                                    <p:animScale>
                                      <p:cBhvr>
                                        <p:cTn id="175" dur="166" decel="50000">
                                          <p:stCondLst>
                                            <p:cond delay="1834"/>
                                          </p:stCondLst>
                                        </p:cTn>
                                        <p:tgtEl>
                                          <p:spTgt spid="27"/>
                                        </p:tgtEl>
                                      </p:cBhvr>
                                      <p:to x="100000" y="100000"/>
                                    </p:animScale>
                                  </p:childTnLst>
                                </p:cTn>
                              </p:par>
                              <p:par>
                                <p:cTn id="176" presetID="26" presetClass="entr" presetSubtype="0" fill="hold" nodeType="withEffect">
                                  <p:stCondLst>
                                    <p:cond delay="0"/>
                                  </p:stCondLst>
                                  <p:childTnLst>
                                    <p:set>
                                      <p:cBhvr>
                                        <p:cTn id="177" dur="1" fill="hold">
                                          <p:stCondLst>
                                            <p:cond delay="0"/>
                                          </p:stCondLst>
                                        </p:cTn>
                                        <p:tgtEl>
                                          <p:spTgt spid="426405"/>
                                        </p:tgtEl>
                                        <p:attrNameLst>
                                          <p:attrName>style.visibility</p:attrName>
                                        </p:attrNameLst>
                                      </p:cBhvr>
                                      <p:to>
                                        <p:strVal val="visible"/>
                                      </p:to>
                                    </p:set>
                                    <p:animEffect transition="in" filter="wipe(down)">
                                      <p:cBhvr>
                                        <p:cTn id="178" dur="580">
                                          <p:stCondLst>
                                            <p:cond delay="0"/>
                                          </p:stCondLst>
                                        </p:cTn>
                                        <p:tgtEl>
                                          <p:spTgt spid="426405"/>
                                        </p:tgtEl>
                                      </p:cBhvr>
                                    </p:animEffect>
                                    <p:anim calcmode="lin" valueType="num">
                                      <p:cBhvr>
                                        <p:cTn id="179" dur="1822" tmFilter="0,0; 0.14,0.36; 0.43,0.73; 0.71,0.91; 1.0,1.0">
                                          <p:stCondLst>
                                            <p:cond delay="0"/>
                                          </p:stCondLst>
                                        </p:cTn>
                                        <p:tgtEl>
                                          <p:spTgt spid="426405"/>
                                        </p:tgtEl>
                                        <p:attrNameLst>
                                          <p:attrName>ppt_x</p:attrName>
                                        </p:attrNameLst>
                                      </p:cBhvr>
                                      <p:tavLst>
                                        <p:tav tm="0">
                                          <p:val>
                                            <p:strVal val="#ppt_x-0.25"/>
                                          </p:val>
                                        </p:tav>
                                        <p:tav tm="100000">
                                          <p:val>
                                            <p:strVal val="#ppt_x"/>
                                          </p:val>
                                        </p:tav>
                                      </p:tavLst>
                                    </p:anim>
                                    <p:anim calcmode="lin" valueType="num">
                                      <p:cBhvr>
                                        <p:cTn id="180" dur="664" tmFilter="0.0,0.0; 0.25,0.07; 0.50,0.2; 0.75,0.467; 1.0,1.0">
                                          <p:stCondLst>
                                            <p:cond delay="0"/>
                                          </p:stCondLst>
                                        </p:cTn>
                                        <p:tgtEl>
                                          <p:spTgt spid="426405"/>
                                        </p:tgtEl>
                                        <p:attrNameLst>
                                          <p:attrName>ppt_y</p:attrName>
                                        </p:attrNameLst>
                                      </p:cBhvr>
                                      <p:tavLst>
                                        <p:tav tm="0" fmla="#ppt_y-sin(pi*$)/3">
                                          <p:val>
                                            <p:fltVal val="0.5"/>
                                          </p:val>
                                        </p:tav>
                                        <p:tav tm="100000">
                                          <p:val>
                                            <p:fltVal val="1"/>
                                          </p:val>
                                        </p:tav>
                                      </p:tavLst>
                                    </p:anim>
                                    <p:anim calcmode="lin" valueType="num">
                                      <p:cBhvr>
                                        <p:cTn id="181" dur="664" tmFilter="0, 0; 0.125,0.2665; 0.25,0.4; 0.375,0.465; 0.5,0.5;  0.625,0.535; 0.75,0.6; 0.875,0.7335; 1,1">
                                          <p:stCondLst>
                                            <p:cond delay="664"/>
                                          </p:stCondLst>
                                        </p:cTn>
                                        <p:tgtEl>
                                          <p:spTgt spid="426405"/>
                                        </p:tgtEl>
                                        <p:attrNameLst>
                                          <p:attrName>ppt_y</p:attrName>
                                        </p:attrNameLst>
                                      </p:cBhvr>
                                      <p:tavLst>
                                        <p:tav tm="0" fmla="#ppt_y-sin(pi*$)/9">
                                          <p:val>
                                            <p:fltVal val="0"/>
                                          </p:val>
                                        </p:tav>
                                        <p:tav tm="100000">
                                          <p:val>
                                            <p:fltVal val="1"/>
                                          </p:val>
                                        </p:tav>
                                      </p:tavLst>
                                    </p:anim>
                                    <p:anim calcmode="lin" valueType="num">
                                      <p:cBhvr>
                                        <p:cTn id="182" dur="332" tmFilter="0, 0; 0.125,0.2665; 0.25,0.4; 0.375,0.465; 0.5,0.5;  0.625,0.535; 0.75,0.6; 0.875,0.7335; 1,1">
                                          <p:stCondLst>
                                            <p:cond delay="1324"/>
                                          </p:stCondLst>
                                        </p:cTn>
                                        <p:tgtEl>
                                          <p:spTgt spid="426405"/>
                                        </p:tgtEl>
                                        <p:attrNameLst>
                                          <p:attrName>ppt_y</p:attrName>
                                        </p:attrNameLst>
                                      </p:cBhvr>
                                      <p:tavLst>
                                        <p:tav tm="0" fmla="#ppt_y-sin(pi*$)/27">
                                          <p:val>
                                            <p:fltVal val="0"/>
                                          </p:val>
                                        </p:tav>
                                        <p:tav tm="100000">
                                          <p:val>
                                            <p:fltVal val="1"/>
                                          </p:val>
                                        </p:tav>
                                      </p:tavLst>
                                    </p:anim>
                                    <p:anim calcmode="lin" valueType="num">
                                      <p:cBhvr>
                                        <p:cTn id="183" dur="164" tmFilter="0, 0; 0.125,0.2665; 0.25,0.4; 0.375,0.465; 0.5,0.5;  0.625,0.535; 0.75,0.6; 0.875,0.7335; 1,1">
                                          <p:stCondLst>
                                            <p:cond delay="1656"/>
                                          </p:stCondLst>
                                        </p:cTn>
                                        <p:tgtEl>
                                          <p:spTgt spid="426405"/>
                                        </p:tgtEl>
                                        <p:attrNameLst>
                                          <p:attrName>ppt_y</p:attrName>
                                        </p:attrNameLst>
                                      </p:cBhvr>
                                      <p:tavLst>
                                        <p:tav tm="0" fmla="#ppt_y-sin(pi*$)/81">
                                          <p:val>
                                            <p:fltVal val="0"/>
                                          </p:val>
                                        </p:tav>
                                        <p:tav tm="100000">
                                          <p:val>
                                            <p:fltVal val="1"/>
                                          </p:val>
                                        </p:tav>
                                      </p:tavLst>
                                    </p:anim>
                                    <p:animScale>
                                      <p:cBhvr>
                                        <p:cTn id="184" dur="26">
                                          <p:stCondLst>
                                            <p:cond delay="650"/>
                                          </p:stCondLst>
                                        </p:cTn>
                                        <p:tgtEl>
                                          <p:spTgt spid="426405"/>
                                        </p:tgtEl>
                                      </p:cBhvr>
                                      <p:to x="100000" y="60000"/>
                                    </p:animScale>
                                    <p:animScale>
                                      <p:cBhvr>
                                        <p:cTn id="185" dur="166" decel="50000">
                                          <p:stCondLst>
                                            <p:cond delay="676"/>
                                          </p:stCondLst>
                                        </p:cTn>
                                        <p:tgtEl>
                                          <p:spTgt spid="426405"/>
                                        </p:tgtEl>
                                      </p:cBhvr>
                                      <p:to x="100000" y="100000"/>
                                    </p:animScale>
                                    <p:animScale>
                                      <p:cBhvr>
                                        <p:cTn id="186" dur="26">
                                          <p:stCondLst>
                                            <p:cond delay="1312"/>
                                          </p:stCondLst>
                                        </p:cTn>
                                        <p:tgtEl>
                                          <p:spTgt spid="426405"/>
                                        </p:tgtEl>
                                      </p:cBhvr>
                                      <p:to x="100000" y="80000"/>
                                    </p:animScale>
                                    <p:animScale>
                                      <p:cBhvr>
                                        <p:cTn id="187" dur="166" decel="50000">
                                          <p:stCondLst>
                                            <p:cond delay="1338"/>
                                          </p:stCondLst>
                                        </p:cTn>
                                        <p:tgtEl>
                                          <p:spTgt spid="426405"/>
                                        </p:tgtEl>
                                      </p:cBhvr>
                                      <p:to x="100000" y="100000"/>
                                    </p:animScale>
                                    <p:animScale>
                                      <p:cBhvr>
                                        <p:cTn id="188" dur="26">
                                          <p:stCondLst>
                                            <p:cond delay="1642"/>
                                          </p:stCondLst>
                                        </p:cTn>
                                        <p:tgtEl>
                                          <p:spTgt spid="426405"/>
                                        </p:tgtEl>
                                      </p:cBhvr>
                                      <p:to x="100000" y="90000"/>
                                    </p:animScale>
                                    <p:animScale>
                                      <p:cBhvr>
                                        <p:cTn id="189" dur="166" decel="50000">
                                          <p:stCondLst>
                                            <p:cond delay="1668"/>
                                          </p:stCondLst>
                                        </p:cTn>
                                        <p:tgtEl>
                                          <p:spTgt spid="426405"/>
                                        </p:tgtEl>
                                      </p:cBhvr>
                                      <p:to x="100000" y="100000"/>
                                    </p:animScale>
                                    <p:animScale>
                                      <p:cBhvr>
                                        <p:cTn id="190" dur="26">
                                          <p:stCondLst>
                                            <p:cond delay="1808"/>
                                          </p:stCondLst>
                                        </p:cTn>
                                        <p:tgtEl>
                                          <p:spTgt spid="426405"/>
                                        </p:tgtEl>
                                      </p:cBhvr>
                                      <p:to x="100000" y="95000"/>
                                    </p:animScale>
                                    <p:animScale>
                                      <p:cBhvr>
                                        <p:cTn id="191" dur="166" decel="50000">
                                          <p:stCondLst>
                                            <p:cond delay="1834"/>
                                          </p:stCondLst>
                                        </p:cTn>
                                        <p:tgtEl>
                                          <p:spTgt spid="426405"/>
                                        </p:tgtEl>
                                      </p:cBhvr>
                                      <p:to x="100000" y="100000"/>
                                    </p:animScale>
                                  </p:childTnLst>
                                </p:cTn>
                              </p:par>
                            </p:childTnLst>
                          </p:cTn>
                        </p:par>
                        <p:par>
                          <p:cTn id="192" fill="hold" nodeType="afterGroup">
                            <p:stCondLst>
                              <p:cond delay="2000"/>
                            </p:stCondLst>
                            <p:childTnLst>
                              <p:par>
                                <p:cTn id="193" presetID="11" presetClass="exit" presetSubtype="0" fill="hold" nodeType="afterEffect">
                                  <p:stCondLst>
                                    <p:cond delay="0"/>
                                  </p:stCondLst>
                                  <p:childTnLst>
                                    <p:anim calcmode="discrete" valueType="str">
                                      <p:cBhvr>
                                        <p:cTn id="194" dur="1000"/>
                                        <p:tgtEl>
                                          <p:spTgt spid="27"/>
                                        </p:tgtEl>
                                        <p:attrNameLst>
                                          <p:attrName>style.visibility</p:attrName>
                                        </p:attrNameLst>
                                      </p:cBhvr>
                                      <p:tavLst>
                                        <p:tav tm="0">
                                          <p:val>
                                            <p:strVal val="hidden"/>
                                          </p:val>
                                        </p:tav>
                                        <p:tav tm="50000">
                                          <p:val>
                                            <p:strVal val="visible"/>
                                          </p:val>
                                        </p:tav>
                                      </p:tavLst>
                                    </p:anim>
                                    <p:set>
                                      <p:cBhvr>
                                        <p:cTn id="195" dur="1" fill="hold">
                                          <p:stCondLst>
                                            <p:cond delay="999"/>
                                          </p:stCondLst>
                                        </p:cTn>
                                        <p:tgtEl>
                                          <p:spTgt spid="27"/>
                                        </p:tgtEl>
                                        <p:attrNameLst>
                                          <p:attrName>style.visibility</p:attrName>
                                        </p:attrNameLst>
                                      </p:cBhvr>
                                      <p:to>
                                        <p:strVal val="hidden"/>
                                      </p:to>
                                    </p:set>
                                  </p:childTnLst>
                                </p:cTn>
                              </p:par>
                            </p:childTnLst>
                          </p:cTn>
                        </p:par>
                        <p:par>
                          <p:cTn id="196" fill="hold" nodeType="afterGroup">
                            <p:stCondLst>
                              <p:cond delay="3000"/>
                            </p:stCondLst>
                            <p:childTnLst>
                              <p:par>
                                <p:cTn id="197" presetID="11" presetClass="exit" presetSubtype="0" fill="hold" nodeType="afterEffect">
                                  <p:stCondLst>
                                    <p:cond delay="0"/>
                                  </p:stCondLst>
                                  <p:childTnLst>
                                    <p:anim calcmode="discrete" valueType="str">
                                      <p:cBhvr>
                                        <p:cTn id="198" dur="1000"/>
                                        <p:tgtEl>
                                          <p:spTgt spid="426406"/>
                                        </p:tgtEl>
                                        <p:attrNameLst>
                                          <p:attrName>style.visibility</p:attrName>
                                        </p:attrNameLst>
                                      </p:cBhvr>
                                      <p:tavLst>
                                        <p:tav tm="0">
                                          <p:val>
                                            <p:strVal val="hidden"/>
                                          </p:val>
                                        </p:tav>
                                        <p:tav tm="50000">
                                          <p:val>
                                            <p:strVal val="visible"/>
                                          </p:val>
                                        </p:tav>
                                      </p:tavLst>
                                    </p:anim>
                                    <p:set>
                                      <p:cBhvr>
                                        <p:cTn id="199" dur="1" fill="hold">
                                          <p:stCondLst>
                                            <p:cond delay="999"/>
                                          </p:stCondLst>
                                        </p:cTn>
                                        <p:tgtEl>
                                          <p:spTgt spid="426406"/>
                                        </p:tgtEl>
                                        <p:attrNameLst>
                                          <p:attrName>style.visibility</p:attrName>
                                        </p:attrNameLst>
                                      </p:cBhvr>
                                      <p:to>
                                        <p:strVal val="hidden"/>
                                      </p:to>
                                    </p:set>
                                  </p:childTnLst>
                                </p:cTn>
                              </p:par>
                            </p:childTnLst>
                          </p:cTn>
                        </p:par>
                      </p:childTnLst>
                    </p:cTn>
                  </p:par>
                  <p:par>
                    <p:cTn id="200" fill="hold" nodeType="clickPar">
                      <p:stCondLst>
                        <p:cond delay="indefinite"/>
                      </p:stCondLst>
                      <p:childTnLst>
                        <p:par>
                          <p:cTn id="201" fill="hold" nodeType="withGroup">
                            <p:stCondLst>
                              <p:cond delay="0"/>
                            </p:stCondLst>
                            <p:childTnLst>
                              <p:par>
                                <p:cTn id="202" presetID="22" presetClass="entr" presetSubtype="1" fill="hold" nodeType="clickEffect">
                                  <p:stCondLst>
                                    <p:cond delay="0"/>
                                  </p:stCondLst>
                                  <p:childTnLst>
                                    <p:set>
                                      <p:cBhvr>
                                        <p:cTn id="203" dur="1" fill="hold">
                                          <p:stCondLst>
                                            <p:cond delay="0"/>
                                          </p:stCondLst>
                                        </p:cTn>
                                        <p:tgtEl>
                                          <p:spTgt spid="6"/>
                                        </p:tgtEl>
                                        <p:attrNameLst>
                                          <p:attrName>style.visibility</p:attrName>
                                        </p:attrNameLst>
                                      </p:cBhvr>
                                      <p:to>
                                        <p:strVal val="visible"/>
                                      </p:to>
                                    </p:set>
                                    <p:animEffect transition="in" filter="wipe(up)">
                                      <p:cBhvr>
                                        <p:cTn id="204" dur="500"/>
                                        <p:tgtEl>
                                          <p:spTgt spid="6"/>
                                        </p:tgtEl>
                                      </p:cBhvr>
                                    </p:animEffect>
                                  </p:childTnLst>
                                </p:cTn>
                              </p:par>
                            </p:childTnLst>
                          </p:cTn>
                        </p:par>
                        <p:par>
                          <p:cTn id="205" fill="hold" nodeType="afterGroup">
                            <p:stCondLst>
                              <p:cond delay="500"/>
                            </p:stCondLst>
                            <p:childTnLst>
                              <p:par>
                                <p:cTn id="206" presetID="22" presetClass="entr" presetSubtype="1" fill="hold" grpId="2" nodeType="afterEffect">
                                  <p:stCondLst>
                                    <p:cond delay="0"/>
                                  </p:stCondLst>
                                  <p:childTnLst>
                                    <p:set>
                                      <p:cBhvr>
                                        <p:cTn id="207" dur="1" fill="hold">
                                          <p:stCondLst>
                                            <p:cond delay="0"/>
                                          </p:stCondLst>
                                        </p:cTn>
                                        <p:tgtEl>
                                          <p:spTgt spid="426328"/>
                                        </p:tgtEl>
                                        <p:attrNameLst>
                                          <p:attrName>style.visibility</p:attrName>
                                        </p:attrNameLst>
                                      </p:cBhvr>
                                      <p:to>
                                        <p:strVal val="visible"/>
                                      </p:to>
                                    </p:set>
                                    <p:animEffect transition="in" filter="wipe(up)">
                                      <p:cBhvr>
                                        <p:cTn id="208" dur="500"/>
                                        <p:tgtEl>
                                          <p:spTgt spid="426328"/>
                                        </p:tgtEl>
                                      </p:cBhvr>
                                    </p:animEffect>
                                  </p:childTnLst>
                                </p:cTn>
                              </p:par>
                            </p:childTnLst>
                          </p:cTn>
                        </p:par>
                        <p:par>
                          <p:cTn id="209" fill="hold" nodeType="afterGroup">
                            <p:stCondLst>
                              <p:cond delay="1000"/>
                            </p:stCondLst>
                            <p:childTnLst>
                              <p:par>
                                <p:cTn id="210" presetID="22" presetClass="entr" presetSubtype="1" fill="hold" nodeType="afterEffect">
                                  <p:stCondLst>
                                    <p:cond delay="0"/>
                                  </p:stCondLst>
                                  <p:childTnLst>
                                    <p:set>
                                      <p:cBhvr>
                                        <p:cTn id="211" dur="1" fill="hold">
                                          <p:stCondLst>
                                            <p:cond delay="0"/>
                                          </p:stCondLst>
                                        </p:cTn>
                                        <p:tgtEl>
                                          <p:spTgt spid="8"/>
                                        </p:tgtEl>
                                        <p:attrNameLst>
                                          <p:attrName>style.visibility</p:attrName>
                                        </p:attrNameLst>
                                      </p:cBhvr>
                                      <p:to>
                                        <p:strVal val="visible"/>
                                      </p:to>
                                    </p:set>
                                    <p:animEffect transition="in" filter="wipe(up)">
                                      <p:cBhvr>
                                        <p:cTn id="212" dur="500"/>
                                        <p:tgtEl>
                                          <p:spTgt spid="8"/>
                                        </p:tgtEl>
                                      </p:cBhvr>
                                    </p:animEffect>
                                  </p:childTnLst>
                                </p:cTn>
                              </p:par>
                            </p:childTnLst>
                          </p:cTn>
                        </p:par>
                        <p:par>
                          <p:cTn id="213" fill="hold" nodeType="afterGroup">
                            <p:stCondLst>
                              <p:cond delay="1500"/>
                            </p:stCondLst>
                            <p:childTnLst>
                              <p:par>
                                <p:cTn id="214" presetID="22" presetClass="entr" presetSubtype="1" fill="hold" grpId="2" nodeType="afterEffect">
                                  <p:stCondLst>
                                    <p:cond delay="0"/>
                                  </p:stCondLst>
                                  <p:childTnLst>
                                    <p:set>
                                      <p:cBhvr>
                                        <p:cTn id="215" dur="1" fill="hold">
                                          <p:stCondLst>
                                            <p:cond delay="0"/>
                                          </p:stCondLst>
                                        </p:cTn>
                                        <p:tgtEl>
                                          <p:spTgt spid="426329"/>
                                        </p:tgtEl>
                                        <p:attrNameLst>
                                          <p:attrName>style.visibility</p:attrName>
                                        </p:attrNameLst>
                                      </p:cBhvr>
                                      <p:to>
                                        <p:strVal val="visible"/>
                                      </p:to>
                                    </p:set>
                                    <p:animEffect transition="in" filter="wipe(up)">
                                      <p:cBhvr>
                                        <p:cTn id="216" dur="500"/>
                                        <p:tgtEl>
                                          <p:spTgt spid="426329"/>
                                        </p:tgtEl>
                                      </p:cBhvr>
                                    </p:animEffect>
                                  </p:childTnLst>
                                </p:cTn>
                              </p:par>
                            </p:childTnLst>
                          </p:cTn>
                        </p:par>
                        <p:par>
                          <p:cTn id="217" fill="hold" nodeType="afterGroup">
                            <p:stCondLst>
                              <p:cond delay="2000"/>
                            </p:stCondLst>
                            <p:childTnLst>
                              <p:par>
                                <p:cTn id="218" presetID="22" presetClass="entr" presetSubtype="1" fill="hold" nodeType="afterEffect">
                                  <p:stCondLst>
                                    <p:cond delay="0"/>
                                  </p:stCondLst>
                                  <p:childTnLst>
                                    <p:set>
                                      <p:cBhvr>
                                        <p:cTn id="219" dur="1" fill="hold">
                                          <p:stCondLst>
                                            <p:cond delay="0"/>
                                          </p:stCondLst>
                                        </p:cTn>
                                        <p:tgtEl>
                                          <p:spTgt spid="10"/>
                                        </p:tgtEl>
                                        <p:attrNameLst>
                                          <p:attrName>style.visibility</p:attrName>
                                        </p:attrNameLst>
                                      </p:cBhvr>
                                      <p:to>
                                        <p:strVal val="visible"/>
                                      </p:to>
                                    </p:set>
                                    <p:animEffect transition="in" filter="wipe(up)">
                                      <p:cBhvr>
                                        <p:cTn id="220" dur="500"/>
                                        <p:tgtEl>
                                          <p:spTgt spid="10"/>
                                        </p:tgtEl>
                                      </p:cBhvr>
                                    </p:animEffect>
                                  </p:childTnLst>
                                </p:cTn>
                              </p:par>
                            </p:childTnLst>
                          </p:cTn>
                        </p:par>
                        <p:par>
                          <p:cTn id="221" fill="hold" nodeType="afterGroup">
                            <p:stCondLst>
                              <p:cond delay="2500"/>
                            </p:stCondLst>
                            <p:childTnLst>
                              <p:par>
                                <p:cTn id="222" presetID="22" presetClass="entr" presetSubtype="1" fill="hold" grpId="2" nodeType="afterEffect">
                                  <p:stCondLst>
                                    <p:cond delay="0"/>
                                  </p:stCondLst>
                                  <p:childTnLst>
                                    <p:set>
                                      <p:cBhvr>
                                        <p:cTn id="223" dur="1" fill="hold">
                                          <p:stCondLst>
                                            <p:cond delay="0"/>
                                          </p:stCondLst>
                                        </p:cTn>
                                        <p:tgtEl>
                                          <p:spTgt spid="426330"/>
                                        </p:tgtEl>
                                        <p:attrNameLst>
                                          <p:attrName>style.visibility</p:attrName>
                                        </p:attrNameLst>
                                      </p:cBhvr>
                                      <p:to>
                                        <p:strVal val="visible"/>
                                      </p:to>
                                    </p:set>
                                    <p:animEffect transition="in" filter="wipe(up)">
                                      <p:cBhvr>
                                        <p:cTn id="224" dur="500"/>
                                        <p:tgtEl>
                                          <p:spTgt spid="426330"/>
                                        </p:tgtEl>
                                      </p:cBhvr>
                                    </p:animEffect>
                                  </p:childTnLst>
                                </p:cTn>
                              </p:par>
                            </p:childTnLst>
                          </p:cTn>
                        </p:par>
                        <p:par>
                          <p:cTn id="225" fill="hold" nodeType="afterGroup">
                            <p:stCondLst>
                              <p:cond delay="3000"/>
                            </p:stCondLst>
                            <p:childTnLst>
                              <p:par>
                                <p:cTn id="226" presetID="22" presetClass="entr" presetSubtype="1" fill="hold" nodeType="afterEffect">
                                  <p:stCondLst>
                                    <p:cond delay="0"/>
                                  </p:stCondLst>
                                  <p:childTnLst>
                                    <p:set>
                                      <p:cBhvr>
                                        <p:cTn id="227" dur="1" fill="hold">
                                          <p:stCondLst>
                                            <p:cond delay="0"/>
                                          </p:stCondLst>
                                        </p:cTn>
                                        <p:tgtEl>
                                          <p:spTgt spid="21"/>
                                        </p:tgtEl>
                                        <p:attrNameLst>
                                          <p:attrName>style.visibility</p:attrName>
                                        </p:attrNameLst>
                                      </p:cBhvr>
                                      <p:to>
                                        <p:strVal val="visible"/>
                                      </p:to>
                                    </p:set>
                                    <p:animEffect transition="in" filter="wipe(up)">
                                      <p:cBhvr>
                                        <p:cTn id="228" dur="500"/>
                                        <p:tgtEl>
                                          <p:spTgt spid="21"/>
                                        </p:tgtEl>
                                      </p:cBhvr>
                                    </p:animEffect>
                                  </p:childTnLst>
                                </p:cTn>
                              </p:par>
                            </p:childTnLst>
                          </p:cTn>
                        </p:par>
                        <p:par>
                          <p:cTn id="229" fill="hold" nodeType="afterGroup">
                            <p:stCondLst>
                              <p:cond delay="3500"/>
                            </p:stCondLst>
                            <p:childTnLst>
                              <p:par>
                                <p:cTn id="230" presetID="22" presetClass="entr" presetSubtype="2" fill="hold" nodeType="afterEffect">
                                  <p:stCondLst>
                                    <p:cond delay="0"/>
                                  </p:stCondLst>
                                  <p:childTnLst>
                                    <p:set>
                                      <p:cBhvr>
                                        <p:cTn id="231" dur="1" fill="hold">
                                          <p:stCondLst>
                                            <p:cond delay="0"/>
                                          </p:stCondLst>
                                        </p:cTn>
                                        <p:tgtEl>
                                          <p:spTgt spid="426408"/>
                                        </p:tgtEl>
                                        <p:attrNameLst>
                                          <p:attrName>style.visibility</p:attrName>
                                        </p:attrNameLst>
                                      </p:cBhvr>
                                      <p:to>
                                        <p:strVal val="visible"/>
                                      </p:to>
                                    </p:set>
                                    <p:animEffect transition="in" filter="wipe(right)">
                                      <p:cBhvr>
                                        <p:cTn id="232" dur="500"/>
                                        <p:tgtEl>
                                          <p:spTgt spid="426408"/>
                                        </p:tgtEl>
                                      </p:cBhvr>
                                    </p:animEffect>
                                  </p:childTnLst>
                                </p:cTn>
                              </p:par>
                            </p:childTnLst>
                          </p:cTn>
                        </p:par>
                        <p:par>
                          <p:cTn id="233" fill="hold" nodeType="afterGroup">
                            <p:stCondLst>
                              <p:cond delay="4000"/>
                            </p:stCondLst>
                            <p:childTnLst>
                              <p:par>
                                <p:cTn id="234" presetID="22" presetClass="entr" presetSubtype="2" fill="hold" grpId="0" nodeType="afterEffect">
                                  <p:stCondLst>
                                    <p:cond delay="1000"/>
                                  </p:stCondLst>
                                  <p:childTnLst>
                                    <p:set>
                                      <p:cBhvr>
                                        <p:cTn id="235" dur="1" fill="hold">
                                          <p:stCondLst>
                                            <p:cond delay="0"/>
                                          </p:stCondLst>
                                        </p:cTn>
                                        <p:tgtEl>
                                          <p:spTgt spid="426431"/>
                                        </p:tgtEl>
                                        <p:attrNameLst>
                                          <p:attrName>style.visibility</p:attrName>
                                        </p:attrNameLst>
                                      </p:cBhvr>
                                      <p:to>
                                        <p:strVal val="visible"/>
                                      </p:to>
                                    </p:set>
                                    <p:animEffect transition="in" filter="wipe(right)">
                                      <p:cBhvr>
                                        <p:cTn id="236" dur="500"/>
                                        <p:tgtEl>
                                          <p:spTgt spid="426431"/>
                                        </p:tgtEl>
                                      </p:cBhvr>
                                    </p:animEffect>
                                  </p:childTnLst>
                                </p:cTn>
                              </p:par>
                            </p:childTnLst>
                          </p:cTn>
                        </p:par>
                        <p:par>
                          <p:cTn id="237" fill="hold" nodeType="afterGroup">
                            <p:stCondLst>
                              <p:cond delay="5500"/>
                            </p:stCondLst>
                            <p:childTnLst>
                              <p:par>
                                <p:cTn id="238" presetID="1" presetClass="entr" presetSubtype="0" fill="hold" nodeType="afterEffect">
                                  <p:stCondLst>
                                    <p:cond delay="0"/>
                                  </p:stCondLst>
                                  <p:childTnLst>
                                    <p:set>
                                      <p:cBhvr>
                                        <p:cTn id="239" dur="1" fill="hold">
                                          <p:stCondLst>
                                            <p:cond delay="0"/>
                                          </p:stCondLst>
                                        </p:cTn>
                                        <p:tgtEl>
                                          <p:spTgt spid="42640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6328" grpId="0" animBg="1"/>
      <p:bldP spid="426328" grpId="1" animBg="1"/>
      <p:bldP spid="426328" grpId="2" animBg="1"/>
      <p:bldP spid="426329" grpId="0" animBg="1"/>
      <p:bldP spid="426329" grpId="1" animBg="1"/>
      <p:bldP spid="426329" grpId="2" animBg="1"/>
      <p:bldP spid="426330" grpId="0" animBg="1"/>
      <p:bldP spid="426330" grpId="1" animBg="1"/>
      <p:bldP spid="426330" grpId="2" animBg="1"/>
      <p:bldP spid="426332" grpId="0" animBg="1"/>
      <p:bldP spid="426332" grpId="1" animBg="1"/>
      <p:bldP spid="426367" grpId="0" animBg="1"/>
      <p:bldP spid="426367" grpId="1" animBg="1"/>
      <p:bldP spid="426331" grpId="0" animBg="1"/>
      <p:bldP spid="426331" grpId="1" animBg="1"/>
      <p:bldP spid="42643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Title 29"/>
          <p:cNvSpPr>
            <a:spLocks noGrp="1"/>
          </p:cNvSpPr>
          <p:nvPr>
            <p:ph type="title"/>
          </p:nvPr>
        </p:nvSpPr>
        <p:spPr>
          <a:xfrm>
            <a:off x="1828800" y="152400"/>
            <a:ext cx="8534400" cy="838200"/>
          </a:xfrm>
        </p:spPr>
        <p:txBody>
          <a:bodyPr/>
          <a:lstStyle/>
          <a:p>
            <a:r>
              <a:rPr lang="en-US" altLang="en-US" smtClean="0"/>
              <a:t>Iron uptake by erythroid precursors</a:t>
            </a:r>
          </a:p>
        </p:txBody>
      </p:sp>
      <p:sp>
        <p:nvSpPr>
          <p:cNvPr id="101379" name="Content Placeholder 30"/>
          <p:cNvSpPr>
            <a:spLocks noGrp="1"/>
          </p:cNvSpPr>
          <p:nvPr>
            <p:ph idx="1"/>
          </p:nvPr>
        </p:nvSpPr>
        <p:spPr>
          <a:xfrm>
            <a:off x="1828800" y="990600"/>
            <a:ext cx="8534400" cy="4648200"/>
          </a:xfrm>
        </p:spPr>
        <p:txBody>
          <a:bodyPr/>
          <a:lstStyle/>
          <a:p>
            <a:pPr>
              <a:spcBef>
                <a:spcPct val="0"/>
              </a:spcBef>
            </a:pPr>
            <a:r>
              <a:rPr lang="en-US" altLang="en-US" sz="2200"/>
              <a:t>Occurs largely via the </a:t>
            </a:r>
            <a:r>
              <a:rPr lang="en-US" altLang="en-US" sz="2200" i="1">
                <a:solidFill>
                  <a:srgbClr val="FF0000"/>
                </a:solidFill>
              </a:rPr>
              <a:t>transferrin cycle</a:t>
            </a:r>
          </a:p>
          <a:p>
            <a:pPr>
              <a:spcBef>
                <a:spcPct val="0"/>
              </a:spcBef>
            </a:pPr>
            <a:endParaRPr lang="en-US" altLang="en-US" sz="2200" i="1">
              <a:solidFill>
                <a:srgbClr val="FFA8B7"/>
              </a:solidFill>
            </a:endParaRPr>
          </a:p>
          <a:p>
            <a:pPr>
              <a:spcBef>
                <a:spcPct val="0"/>
              </a:spcBef>
            </a:pPr>
            <a:endParaRPr lang="en-US" altLang="en-US" sz="2200" i="1">
              <a:solidFill>
                <a:srgbClr val="FFA8B7"/>
              </a:solidFill>
            </a:endParaRPr>
          </a:p>
          <a:p>
            <a:pPr>
              <a:spcBef>
                <a:spcPct val="0"/>
              </a:spcBef>
            </a:pPr>
            <a:endParaRPr lang="en-US" altLang="en-US" sz="2200"/>
          </a:p>
          <a:p>
            <a:pPr>
              <a:spcBef>
                <a:spcPct val="0"/>
              </a:spcBef>
            </a:pPr>
            <a:endParaRPr lang="en-US" altLang="en-US" sz="2200"/>
          </a:p>
          <a:p>
            <a:pPr>
              <a:spcBef>
                <a:spcPct val="0"/>
              </a:spcBef>
            </a:pPr>
            <a:endParaRPr lang="en-US" altLang="en-US" sz="2200"/>
          </a:p>
          <a:p>
            <a:pPr>
              <a:spcBef>
                <a:spcPct val="0"/>
              </a:spcBef>
            </a:pPr>
            <a:endParaRPr lang="en-US" altLang="en-US" sz="2200"/>
          </a:p>
          <a:p>
            <a:pPr>
              <a:spcBef>
                <a:spcPct val="0"/>
              </a:spcBef>
            </a:pPr>
            <a:endParaRPr lang="en-US" altLang="en-US" sz="2200"/>
          </a:p>
        </p:txBody>
      </p:sp>
      <p:grpSp>
        <p:nvGrpSpPr>
          <p:cNvPr id="205863" name="Group 39"/>
          <p:cNvGrpSpPr>
            <a:grpSpLocks/>
          </p:cNvGrpSpPr>
          <p:nvPr/>
        </p:nvGrpSpPr>
        <p:grpSpPr bwMode="auto">
          <a:xfrm>
            <a:off x="6808788" y="1222376"/>
            <a:ext cx="3028950" cy="1978025"/>
            <a:chOff x="3745" y="770"/>
            <a:chExt cx="2147" cy="1246"/>
          </a:xfrm>
        </p:grpSpPr>
        <p:sp>
          <p:nvSpPr>
            <p:cNvPr id="101402" name="Freeform 21"/>
            <p:cNvSpPr>
              <a:spLocks noChangeAspect="1"/>
            </p:cNvSpPr>
            <p:nvPr/>
          </p:nvSpPr>
          <p:spPr bwMode="auto">
            <a:xfrm>
              <a:off x="3745" y="1084"/>
              <a:ext cx="2116" cy="932"/>
            </a:xfrm>
            <a:custGeom>
              <a:avLst/>
              <a:gdLst>
                <a:gd name="T0" fmla="*/ 0 w 4032"/>
                <a:gd name="T1" fmla="*/ 107 h 1839"/>
                <a:gd name="T2" fmla="*/ 47 w 4032"/>
                <a:gd name="T3" fmla="*/ 107 h 1839"/>
                <a:gd name="T4" fmla="*/ 73 w 4032"/>
                <a:gd name="T5" fmla="*/ 95 h 1839"/>
                <a:gd name="T6" fmla="*/ 84 w 4032"/>
                <a:gd name="T7" fmla="*/ 79 h 1839"/>
                <a:gd name="T8" fmla="*/ 98 w 4032"/>
                <a:gd name="T9" fmla="*/ 51 h 1839"/>
                <a:gd name="T10" fmla="*/ 117 w 4032"/>
                <a:gd name="T11" fmla="*/ 16 h 1839"/>
                <a:gd name="T12" fmla="*/ 138 w 4032"/>
                <a:gd name="T13" fmla="*/ 3 h 1839"/>
                <a:gd name="T14" fmla="*/ 160 w 4032"/>
                <a:gd name="T15" fmla="*/ 35 h 1839"/>
                <a:gd name="T16" fmla="*/ 178 w 4032"/>
                <a:gd name="T17" fmla="*/ 69 h 1839"/>
                <a:gd name="T18" fmla="*/ 204 w 4032"/>
                <a:gd name="T19" fmla="*/ 95 h 1839"/>
                <a:gd name="T20" fmla="*/ 244 w 4032"/>
                <a:gd name="T21" fmla="*/ 117 h 1839"/>
                <a:gd name="T22" fmla="*/ 306 w 4032"/>
                <a:gd name="T23" fmla="*/ 120 h 18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32" h="1839">
                  <a:moveTo>
                    <a:pt x="0" y="1632"/>
                  </a:moveTo>
                  <a:cubicBezTo>
                    <a:pt x="232" y="1647"/>
                    <a:pt x="464" y="1663"/>
                    <a:pt x="624" y="1632"/>
                  </a:cubicBezTo>
                  <a:cubicBezTo>
                    <a:pt x="783" y="1600"/>
                    <a:pt x="879" y="1512"/>
                    <a:pt x="960" y="1440"/>
                  </a:cubicBezTo>
                  <a:cubicBezTo>
                    <a:pt x="1040" y="1367"/>
                    <a:pt x="1048" y="1311"/>
                    <a:pt x="1104" y="1200"/>
                  </a:cubicBezTo>
                  <a:cubicBezTo>
                    <a:pt x="1159" y="1088"/>
                    <a:pt x="1224" y="927"/>
                    <a:pt x="1296" y="768"/>
                  </a:cubicBezTo>
                  <a:cubicBezTo>
                    <a:pt x="1367" y="608"/>
                    <a:pt x="1448" y="359"/>
                    <a:pt x="1536" y="240"/>
                  </a:cubicBezTo>
                  <a:cubicBezTo>
                    <a:pt x="1623" y="120"/>
                    <a:pt x="1728" y="0"/>
                    <a:pt x="1824" y="48"/>
                  </a:cubicBezTo>
                  <a:cubicBezTo>
                    <a:pt x="1920" y="96"/>
                    <a:pt x="2024" y="360"/>
                    <a:pt x="2112" y="528"/>
                  </a:cubicBezTo>
                  <a:cubicBezTo>
                    <a:pt x="2199" y="695"/>
                    <a:pt x="2256" y="904"/>
                    <a:pt x="2352" y="1056"/>
                  </a:cubicBezTo>
                  <a:cubicBezTo>
                    <a:pt x="2447" y="1207"/>
                    <a:pt x="2544" y="1320"/>
                    <a:pt x="2688" y="1440"/>
                  </a:cubicBezTo>
                  <a:cubicBezTo>
                    <a:pt x="2831" y="1559"/>
                    <a:pt x="2992" y="1712"/>
                    <a:pt x="3216" y="1776"/>
                  </a:cubicBezTo>
                  <a:cubicBezTo>
                    <a:pt x="3439" y="1839"/>
                    <a:pt x="3735" y="1831"/>
                    <a:pt x="4032" y="1824"/>
                  </a:cubicBezTo>
                </a:path>
              </a:pathLst>
            </a:custGeom>
            <a:noFill/>
            <a:ln w="28575" cap="flat">
              <a:solidFill>
                <a:schemeClr val="tx1"/>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01403" name="Group 35"/>
            <p:cNvGrpSpPr>
              <a:grpSpLocks/>
            </p:cNvGrpSpPr>
            <p:nvPr/>
          </p:nvGrpSpPr>
          <p:grpSpPr bwMode="auto">
            <a:xfrm>
              <a:off x="4896" y="770"/>
              <a:ext cx="996" cy="213"/>
              <a:chOff x="4896" y="770"/>
              <a:chExt cx="996" cy="213"/>
            </a:xfrm>
          </p:grpSpPr>
          <p:sp>
            <p:nvSpPr>
              <p:cNvPr id="101404" name="Line 22"/>
              <p:cNvSpPr>
                <a:spLocks noChangeAspect="1" noChangeShapeType="1"/>
              </p:cNvSpPr>
              <p:nvPr/>
            </p:nvSpPr>
            <p:spPr bwMode="auto">
              <a:xfrm>
                <a:off x="4896" y="864"/>
                <a:ext cx="195" cy="0"/>
              </a:xfrm>
              <a:prstGeom prst="line">
                <a:avLst/>
              </a:prstGeom>
              <a:noFill/>
              <a:ln w="28575">
                <a:solidFill>
                  <a:schemeClr val="tx1"/>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1405" name="Text Box 23"/>
              <p:cNvSpPr txBox="1">
                <a:spLocks noChangeAspect="1" noChangeArrowheads="1"/>
              </p:cNvSpPr>
              <p:nvPr/>
            </p:nvSpPr>
            <p:spPr bwMode="auto">
              <a:xfrm>
                <a:off x="5088" y="770"/>
                <a:ext cx="80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600"/>
                  <a:t>Iron uptake</a:t>
                </a:r>
              </a:p>
            </p:txBody>
          </p:sp>
        </p:grpSp>
      </p:grpSp>
      <p:grpSp>
        <p:nvGrpSpPr>
          <p:cNvPr id="205861" name="Group 37"/>
          <p:cNvGrpSpPr>
            <a:grpSpLocks/>
          </p:cNvGrpSpPr>
          <p:nvPr/>
        </p:nvGrpSpPr>
        <p:grpSpPr bwMode="auto">
          <a:xfrm>
            <a:off x="6469063" y="990601"/>
            <a:ext cx="3657600" cy="3198813"/>
            <a:chOff x="3504" y="624"/>
            <a:chExt cx="2592" cy="2015"/>
          </a:xfrm>
        </p:grpSpPr>
        <p:grpSp>
          <p:nvGrpSpPr>
            <p:cNvPr id="101392" name="Group 33"/>
            <p:cNvGrpSpPr>
              <a:grpSpLocks/>
            </p:cNvGrpSpPr>
            <p:nvPr/>
          </p:nvGrpSpPr>
          <p:grpSpPr bwMode="auto">
            <a:xfrm>
              <a:off x="3504" y="2016"/>
              <a:ext cx="2592" cy="623"/>
              <a:chOff x="3504" y="2016"/>
              <a:chExt cx="2592" cy="623"/>
            </a:xfrm>
          </p:grpSpPr>
          <p:sp>
            <p:nvSpPr>
              <p:cNvPr id="101397" name="Oval 16"/>
              <p:cNvSpPr>
                <a:spLocks noChangeAspect="1" noChangeArrowheads="1"/>
              </p:cNvSpPr>
              <p:nvPr/>
            </p:nvSpPr>
            <p:spPr bwMode="auto">
              <a:xfrm>
                <a:off x="3504" y="2016"/>
                <a:ext cx="662" cy="623"/>
              </a:xfrm>
              <a:prstGeom prst="ellipse">
                <a:avLst/>
              </a:prstGeom>
              <a:solidFill>
                <a:srgbClr val="253FFF"/>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01398" name="Oval 17"/>
              <p:cNvSpPr>
                <a:spLocks noChangeAspect="1" noChangeArrowheads="1"/>
              </p:cNvSpPr>
              <p:nvPr/>
            </p:nvSpPr>
            <p:spPr bwMode="auto">
              <a:xfrm>
                <a:off x="3552" y="2064"/>
                <a:ext cx="528" cy="502"/>
              </a:xfrm>
              <a:prstGeom prst="ellipse">
                <a:avLst/>
              </a:prstGeom>
              <a:solidFill>
                <a:srgbClr val="090380"/>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01399" name="Oval 18"/>
              <p:cNvSpPr>
                <a:spLocks noChangeAspect="1" noChangeArrowheads="1"/>
              </p:cNvSpPr>
              <p:nvPr/>
            </p:nvSpPr>
            <p:spPr bwMode="auto">
              <a:xfrm>
                <a:off x="5760" y="2208"/>
                <a:ext cx="336" cy="336"/>
              </a:xfrm>
              <a:prstGeom prst="ellipse">
                <a:avLst/>
              </a:prstGeom>
              <a:gradFill rotWithShape="0">
                <a:gsLst>
                  <a:gs pos="0">
                    <a:srgbClr val="FF313E"/>
                  </a:gs>
                  <a:gs pos="100000">
                    <a:srgbClr val="CC0000"/>
                  </a:gs>
                </a:gsLst>
                <a:path path="shape">
                  <a:fillToRect l="50000" t="50000" r="50000" b="50000"/>
                </a:path>
              </a:gradFill>
              <a:ln w="9525">
                <a:solidFill>
                  <a:schemeClr val="hlink"/>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01400" name="Line 20"/>
              <p:cNvSpPr>
                <a:spLocks noChangeAspect="1" noChangeShapeType="1"/>
              </p:cNvSpPr>
              <p:nvPr/>
            </p:nvSpPr>
            <p:spPr bwMode="auto">
              <a:xfrm>
                <a:off x="4224" y="2370"/>
                <a:ext cx="1409" cy="0"/>
              </a:xfrm>
              <a:prstGeom prst="line">
                <a:avLst/>
              </a:prstGeom>
              <a:noFill/>
              <a:ln w="2540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1401" name="Text Box 24"/>
              <p:cNvSpPr txBox="1">
                <a:spLocks noChangeAspect="1" noChangeArrowheads="1"/>
              </p:cNvSpPr>
              <p:nvPr/>
            </p:nvSpPr>
            <p:spPr bwMode="auto">
              <a:xfrm>
                <a:off x="4128" y="2064"/>
                <a:ext cx="15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i="1"/>
                  <a:t>Erythroid maturation</a:t>
                </a:r>
              </a:p>
            </p:txBody>
          </p:sp>
        </p:grpSp>
        <p:sp>
          <p:nvSpPr>
            <p:cNvPr id="101393" name="Freeform 25"/>
            <p:cNvSpPr>
              <a:spLocks noChangeAspect="1"/>
            </p:cNvSpPr>
            <p:nvPr/>
          </p:nvSpPr>
          <p:spPr bwMode="auto">
            <a:xfrm>
              <a:off x="3696" y="1352"/>
              <a:ext cx="2190" cy="592"/>
            </a:xfrm>
            <a:custGeom>
              <a:avLst/>
              <a:gdLst>
                <a:gd name="T0" fmla="*/ 0 w 4368"/>
                <a:gd name="T1" fmla="*/ 60 h 1264"/>
                <a:gd name="T2" fmla="*/ 49 w 4368"/>
                <a:gd name="T3" fmla="*/ 60 h 1264"/>
                <a:gd name="T4" fmla="*/ 64 w 4368"/>
                <a:gd name="T5" fmla="*/ 55 h 1264"/>
                <a:gd name="T6" fmla="*/ 79 w 4368"/>
                <a:gd name="T7" fmla="*/ 46 h 1264"/>
                <a:gd name="T8" fmla="*/ 94 w 4368"/>
                <a:gd name="T9" fmla="*/ 35 h 1264"/>
                <a:gd name="T10" fmla="*/ 109 w 4368"/>
                <a:gd name="T11" fmla="*/ 21 h 1264"/>
                <a:gd name="T12" fmla="*/ 127 w 4368"/>
                <a:gd name="T13" fmla="*/ 9 h 1264"/>
                <a:gd name="T14" fmla="*/ 148 w 4368"/>
                <a:gd name="T15" fmla="*/ 7 h 1264"/>
                <a:gd name="T16" fmla="*/ 276 w 4368"/>
                <a:gd name="T17" fmla="*/ 0 h 12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68" h="1264">
                  <a:moveTo>
                    <a:pt x="0" y="1248"/>
                  </a:moveTo>
                  <a:cubicBezTo>
                    <a:pt x="300" y="1256"/>
                    <a:pt x="600" y="1264"/>
                    <a:pt x="768" y="1248"/>
                  </a:cubicBezTo>
                  <a:cubicBezTo>
                    <a:pt x="936" y="1232"/>
                    <a:pt x="928" y="1200"/>
                    <a:pt x="1008" y="1152"/>
                  </a:cubicBezTo>
                  <a:cubicBezTo>
                    <a:pt x="1088" y="1104"/>
                    <a:pt x="1167" y="1032"/>
                    <a:pt x="1248" y="960"/>
                  </a:cubicBezTo>
                  <a:cubicBezTo>
                    <a:pt x="1328" y="887"/>
                    <a:pt x="1408" y="808"/>
                    <a:pt x="1488" y="720"/>
                  </a:cubicBezTo>
                  <a:cubicBezTo>
                    <a:pt x="1568" y="632"/>
                    <a:pt x="1640" y="520"/>
                    <a:pt x="1728" y="432"/>
                  </a:cubicBezTo>
                  <a:cubicBezTo>
                    <a:pt x="1816" y="344"/>
                    <a:pt x="1912" y="240"/>
                    <a:pt x="2016" y="192"/>
                  </a:cubicBezTo>
                  <a:cubicBezTo>
                    <a:pt x="2120" y="144"/>
                    <a:pt x="1959" y="176"/>
                    <a:pt x="2352" y="144"/>
                  </a:cubicBezTo>
                  <a:cubicBezTo>
                    <a:pt x="2744" y="111"/>
                    <a:pt x="3556" y="55"/>
                    <a:pt x="4368" y="0"/>
                  </a:cubicBezTo>
                </a:path>
              </a:pathLst>
            </a:custGeom>
            <a:noFill/>
            <a:ln w="317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01394" name="Group 34"/>
            <p:cNvGrpSpPr>
              <a:grpSpLocks/>
            </p:cNvGrpSpPr>
            <p:nvPr/>
          </p:nvGrpSpPr>
          <p:grpSpPr bwMode="auto">
            <a:xfrm>
              <a:off x="4890" y="624"/>
              <a:ext cx="1049" cy="213"/>
              <a:chOff x="4890" y="624"/>
              <a:chExt cx="1049" cy="213"/>
            </a:xfrm>
          </p:grpSpPr>
          <p:sp>
            <p:nvSpPr>
              <p:cNvPr id="101395" name="Line 26"/>
              <p:cNvSpPr>
                <a:spLocks noChangeAspect="1" noChangeShapeType="1"/>
              </p:cNvSpPr>
              <p:nvPr/>
            </p:nvSpPr>
            <p:spPr bwMode="auto">
              <a:xfrm>
                <a:off x="4890" y="720"/>
                <a:ext cx="195" cy="0"/>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1396" name="Text Box 27"/>
              <p:cNvSpPr txBox="1">
                <a:spLocks noChangeAspect="1" noChangeArrowheads="1"/>
              </p:cNvSpPr>
              <p:nvPr/>
            </p:nvSpPr>
            <p:spPr bwMode="auto">
              <a:xfrm>
                <a:off x="5088" y="624"/>
                <a:ext cx="851"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600">
                    <a:solidFill>
                      <a:srgbClr val="FF0000"/>
                    </a:solidFill>
                  </a:rPr>
                  <a:t>Hemoglobin</a:t>
                </a:r>
              </a:p>
            </p:txBody>
          </p:sp>
        </p:grpSp>
      </p:grpSp>
      <p:grpSp>
        <p:nvGrpSpPr>
          <p:cNvPr id="205862" name="Group 38"/>
          <p:cNvGrpSpPr>
            <a:grpSpLocks/>
          </p:cNvGrpSpPr>
          <p:nvPr/>
        </p:nvGrpSpPr>
        <p:grpSpPr bwMode="auto">
          <a:xfrm>
            <a:off x="6773864" y="1454150"/>
            <a:ext cx="3773487" cy="1746250"/>
            <a:chOff x="3720" y="916"/>
            <a:chExt cx="2674" cy="1100"/>
          </a:xfrm>
        </p:grpSpPr>
        <p:grpSp>
          <p:nvGrpSpPr>
            <p:cNvPr id="101388" name="Group 36"/>
            <p:cNvGrpSpPr>
              <a:grpSpLocks/>
            </p:cNvGrpSpPr>
            <p:nvPr/>
          </p:nvGrpSpPr>
          <p:grpSpPr bwMode="auto">
            <a:xfrm>
              <a:off x="4890" y="916"/>
              <a:ext cx="1504" cy="213"/>
              <a:chOff x="4890" y="916"/>
              <a:chExt cx="1504" cy="213"/>
            </a:xfrm>
          </p:grpSpPr>
          <p:sp>
            <p:nvSpPr>
              <p:cNvPr id="101390" name="Line 28"/>
              <p:cNvSpPr>
                <a:spLocks noChangeAspect="1" noChangeShapeType="1"/>
              </p:cNvSpPr>
              <p:nvPr/>
            </p:nvSpPr>
            <p:spPr bwMode="auto">
              <a:xfrm>
                <a:off x="4890" y="1012"/>
                <a:ext cx="195"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01391" name="Text Box 29"/>
              <p:cNvSpPr txBox="1">
                <a:spLocks noChangeAspect="1" noChangeArrowheads="1"/>
              </p:cNvSpPr>
              <p:nvPr/>
            </p:nvSpPr>
            <p:spPr bwMode="auto">
              <a:xfrm>
                <a:off x="5088" y="916"/>
                <a:ext cx="1306"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600"/>
                  <a:t>Transferrin receptor</a:t>
                </a:r>
              </a:p>
            </p:txBody>
          </p:sp>
        </p:grpSp>
        <p:sp>
          <p:nvSpPr>
            <p:cNvPr id="101389" name="Freeform 30"/>
            <p:cNvSpPr>
              <a:spLocks noChangeAspect="1"/>
            </p:cNvSpPr>
            <p:nvPr/>
          </p:nvSpPr>
          <p:spPr bwMode="auto">
            <a:xfrm>
              <a:off x="3720" y="1084"/>
              <a:ext cx="2239" cy="932"/>
            </a:xfrm>
            <a:custGeom>
              <a:avLst/>
              <a:gdLst>
                <a:gd name="T0" fmla="*/ 0 w 4032"/>
                <a:gd name="T1" fmla="*/ 107 h 1839"/>
                <a:gd name="T2" fmla="*/ 59 w 4032"/>
                <a:gd name="T3" fmla="*/ 107 h 1839"/>
                <a:gd name="T4" fmla="*/ 91 w 4032"/>
                <a:gd name="T5" fmla="*/ 95 h 1839"/>
                <a:gd name="T6" fmla="*/ 105 w 4032"/>
                <a:gd name="T7" fmla="*/ 79 h 1839"/>
                <a:gd name="T8" fmla="*/ 123 w 4032"/>
                <a:gd name="T9" fmla="*/ 51 h 1839"/>
                <a:gd name="T10" fmla="*/ 146 w 4032"/>
                <a:gd name="T11" fmla="*/ 16 h 1839"/>
                <a:gd name="T12" fmla="*/ 174 w 4032"/>
                <a:gd name="T13" fmla="*/ 3 h 1839"/>
                <a:gd name="T14" fmla="*/ 201 w 4032"/>
                <a:gd name="T15" fmla="*/ 35 h 1839"/>
                <a:gd name="T16" fmla="*/ 224 w 4032"/>
                <a:gd name="T17" fmla="*/ 69 h 1839"/>
                <a:gd name="T18" fmla="*/ 255 w 4032"/>
                <a:gd name="T19" fmla="*/ 95 h 1839"/>
                <a:gd name="T20" fmla="*/ 306 w 4032"/>
                <a:gd name="T21" fmla="*/ 117 h 1839"/>
                <a:gd name="T22" fmla="*/ 383 w 4032"/>
                <a:gd name="T23" fmla="*/ 120 h 18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032" h="1839">
                  <a:moveTo>
                    <a:pt x="0" y="1632"/>
                  </a:moveTo>
                  <a:cubicBezTo>
                    <a:pt x="232" y="1647"/>
                    <a:pt x="464" y="1663"/>
                    <a:pt x="624" y="1632"/>
                  </a:cubicBezTo>
                  <a:cubicBezTo>
                    <a:pt x="783" y="1600"/>
                    <a:pt x="879" y="1512"/>
                    <a:pt x="960" y="1440"/>
                  </a:cubicBezTo>
                  <a:cubicBezTo>
                    <a:pt x="1040" y="1367"/>
                    <a:pt x="1048" y="1311"/>
                    <a:pt x="1104" y="1200"/>
                  </a:cubicBezTo>
                  <a:cubicBezTo>
                    <a:pt x="1159" y="1088"/>
                    <a:pt x="1224" y="927"/>
                    <a:pt x="1296" y="768"/>
                  </a:cubicBezTo>
                  <a:cubicBezTo>
                    <a:pt x="1367" y="608"/>
                    <a:pt x="1448" y="359"/>
                    <a:pt x="1536" y="240"/>
                  </a:cubicBezTo>
                  <a:cubicBezTo>
                    <a:pt x="1623" y="120"/>
                    <a:pt x="1728" y="0"/>
                    <a:pt x="1824" y="48"/>
                  </a:cubicBezTo>
                  <a:cubicBezTo>
                    <a:pt x="1920" y="96"/>
                    <a:pt x="2024" y="360"/>
                    <a:pt x="2112" y="528"/>
                  </a:cubicBezTo>
                  <a:cubicBezTo>
                    <a:pt x="2199" y="695"/>
                    <a:pt x="2256" y="904"/>
                    <a:pt x="2352" y="1056"/>
                  </a:cubicBezTo>
                  <a:cubicBezTo>
                    <a:pt x="2447" y="1207"/>
                    <a:pt x="2544" y="1320"/>
                    <a:pt x="2688" y="1440"/>
                  </a:cubicBezTo>
                  <a:cubicBezTo>
                    <a:pt x="2831" y="1559"/>
                    <a:pt x="2992" y="1712"/>
                    <a:pt x="3216" y="1776"/>
                  </a:cubicBezTo>
                  <a:cubicBezTo>
                    <a:pt x="3439" y="1839"/>
                    <a:pt x="3735" y="1831"/>
                    <a:pt x="4032" y="1824"/>
                  </a:cubicBez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pic>
        <p:nvPicPr>
          <p:cNvPr id="101383" name="Picture 2" descr="Iron homeostasis: insights from genetics and animal models"/>
          <p:cNvPicPr>
            <a:picLocks noChangeAspect="1" noChangeArrowheads="1"/>
          </p:cNvPicPr>
          <p:nvPr/>
        </p:nvPicPr>
        <p:blipFill>
          <a:blip r:embed="rId3">
            <a:extLst>
              <a:ext uri="{28A0092B-C50C-407E-A947-70E740481C1C}">
                <a14:useLocalDpi xmlns:a14="http://schemas.microsoft.com/office/drawing/2010/main" val="0"/>
              </a:ext>
            </a:extLst>
          </a:blip>
          <a:srcRect l="6506" r="4375" b="8939"/>
          <a:stretch>
            <a:fillRect/>
          </a:stretch>
        </p:blipFill>
        <p:spPr bwMode="auto">
          <a:xfrm>
            <a:off x="1822450" y="1454150"/>
            <a:ext cx="3913188" cy="4565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p:cNvSpPr>
            <a:spLocks noChangeArrowheads="1"/>
          </p:cNvSpPr>
          <p:nvPr/>
        </p:nvSpPr>
        <p:spPr bwMode="auto">
          <a:xfrm>
            <a:off x="5867400" y="4267200"/>
            <a:ext cx="4572000" cy="203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pPr>
            <a:r>
              <a:rPr lang="en-US" altLang="en-US" sz="1800"/>
              <a:t>Other tissues are much less dependent on the transferrin cycle for iron uptake</a:t>
            </a:r>
          </a:p>
          <a:p>
            <a:pPr>
              <a:spcBef>
                <a:spcPct val="0"/>
              </a:spcBef>
            </a:pPr>
            <a:r>
              <a:rPr lang="en-US" altLang="en-US" sz="1800"/>
              <a:t>Erythroid precursors “shed” transferrin receptors into the serum (</a:t>
            </a:r>
            <a:r>
              <a:rPr lang="en-US" altLang="en-US" sz="1800" i="1">
                <a:solidFill>
                  <a:srgbClr val="FF0000"/>
                </a:solidFill>
              </a:rPr>
              <a:t>sTfR</a:t>
            </a:r>
            <a:r>
              <a:rPr lang="en-US" altLang="en-US" sz="1800"/>
              <a:t>) </a:t>
            </a:r>
            <a:r>
              <a:rPr lang="en-US" altLang="en-US" sz="1800">
                <a:sym typeface="Symbol" panose="05050102010706020507" pitchFamily="18" charset="2"/>
              </a:rPr>
              <a:t> sTfR is roughly a measure of erythropoietic activity </a:t>
            </a:r>
          </a:p>
          <a:p>
            <a:pPr>
              <a:spcBef>
                <a:spcPct val="0"/>
              </a:spcBef>
            </a:pPr>
            <a:r>
              <a:rPr lang="en-US" altLang="en-US" sz="1800"/>
              <a:t>Erythropoiesis rapidly becomes iron-restricted with  </a:t>
            </a:r>
            <a:r>
              <a:rPr lang="en-US" altLang="en-US" sz="1800">
                <a:sym typeface="Symbol" panose="05050102010706020507" pitchFamily="18" charset="2"/>
              </a:rPr>
              <a:t> </a:t>
            </a:r>
            <a:r>
              <a:rPr lang="en-US" altLang="en-US" sz="1800"/>
              <a:t>plasma iron</a:t>
            </a:r>
          </a:p>
        </p:txBody>
      </p:sp>
      <p:sp>
        <p:nvSpPr>
          <p:cNvPr id="101385" name="TextBox 34"/>
          <p:cNvSpPr txBox="1">
            <a:spLocks noChangeArrowheads="1"/>
          </p:cNvSpPr>
          <p:nvPr/>
        </p:nvSpPr>
        <p:spPr bwMode="auto">
          <a:xfrm>
            <a:off x="8424863" y="4073526"/>
            <a:ext cx="19034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a:t>Mark D. Fleming, MD, DPhil</a:t>
            </a:r>
            <a:endParaRPr lang="en-US" altLang="en-US" sz="1200"/>
          </a:p>
        </p:txBody>
      </p:sp>
      <p:sp>
        <p:nvSpPr>
          <p:cNvPr id="33" name="Text Box 418">
            <a:extLst>
              <a:ext uri="{FF2B5EF4-FFF2-40B4-BE49-F238E27FC236}">
                <a16:creationId xmlns="" xmlns:a16="http://schemas.microsoft.com/office/drawing/2014/main" id="{1937EC93-309C-4B70-A3CD-9C5FFEFBDDAB}"/>
              </a:ext>
            </a:extLst>
          </p:cNvPr>
          <p:cNvSpPr txBox="1">
            <a:spLocks noChangeAspect="1" noChangeArrowheads="1"/>
          </p:cNvSpPr>
          <p:nvPr/>
        </p:nvSpPr>
        <p:spPr bwMode="auto">
          <a:xfrm>
            <a:off x="1685925" y="5907088"/>
            <a:ext cx="4186238"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b="1">
                <a:solidFill>
                  <a:schemeClr val="tx1"/>
                </a:solidFill>
                <a:latin typeface="Comic Sans MS" pitchFamily="66" charset="0"/>
                <a:ea typeface="MS PGothic" pitchFamily="34" charset="-128"/>
              </a:defRPr>
            </a:lvl1pPr>
            <a:lvl2pPr marL="742950" indent="-285750">
              <a:defRPr sz="2400" b="1">
                <a:solidFill>
                  <a:schemeClr val="tx1"/>
                </a:solidFill>
                <a:latin typeface="Comic Sans MS" pitchFamily="66" charset="0"/>
                <a:ea typeface="MS PGothic" pitchFamily="34" charset="-128"/>
              </a:defRPr>
            </a:lvl2pPr>
            <a:lvl3pPr marL="1143000" indent="-228600">
              <a:defRPr sz="2400" b="1">
                <a:solidFill>
                  <a:schemeClr val="tx1"/>
                </a:solidFill>
                <a:latin typeface="Comic Sans MS" pitchFamily="66" charset="0"/>
                <a:ea typeface="MS PGothic" pitchFamily="34" charset="-128"/>
              </a:defRPr>
            </a:lvl3pPr>
            <a:lvl4pPr marL="1600200" indent="-228600">
              <a:defRPr sz="2400" b="1">
                <a:solidFill>
                  <a:schemeClr val="tx1"/>
                </a:solidFill>
                <a:latin typeface="Comic Sans MS" pitchFamily="66" charset="0"/>
                <a:ea typeface="MS PGothic" pitchFamily="34" charset="-128"/>
              </a:defRPr>
            </a:lvl4pPr>
            <a:lvl5pPr marL="2057400" indent="-22860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200" b="0" dirty="0">
                <a:latin typeface="+mn-lt"/>
              </a:rPr>
              <a:t>Reprinted by permission from Macmillan Publishers Ltd: Nature Reviews Genetics, Iron homeostasis: insights from genetics and animal modals, Andrews NC, 2000</a:t>
            </a:r>
            <a:endParaRPr lang="en-US" altLang="en-US" sz="1800" b="0" dirty="0">
              <a:latin typeface="+mn-lt"/>
            </a:endParaRPr>
          </a:p>
        </p:txBody>
      </p:sp>
      <p:sp>
        <p:nvSpPr>
          <p:cNvPr id="101387" name="TextBox 31"/>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9BE8A443-E1EB-4C0F-8C15-DD3DD45031A3}" type="slidenum">
              <a:rPr lang="en-US" altLang="en-US" sz="1200"/>
              <a:pPr>
                <a:spcBef>
                  <a:spcPct val="0"/>
                </a:spcBef>
                <a:buFontTx/>
                <a:buNone/>
              </a:pPr>
              <a:t>44</a:t>
            </a:fld>
            <a:endParaRPr lang="en-US" altLang="en-US" sz="1200"/>
          </a:p>
        </p:txBody>
      </p:sp>
      <p:sp>
        <p:nvSpPr>
          <p:cNvPr id="30" name="Rectangle 2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05861"/>
                                        </p:tgtEl>
                                        <p:attrNameLst>
                                          <p:attrName>style.visibility</p:attrName>
                                        </p:attrNameLst>
                                      </p:cBhvr>
                                      <p:to>
                                        <p:strVal val="visible"/>
                                      </p:to>
                                    </p:set>
                                    <p:animEffect transition="in" filter="wipe(left)">
                                      <p:cBhvr>
                                        <p:cTn id="7" dur="500"/>
                                        <p:tgtEl>
                                          <p:spTgt spid="205861"/>
                                        </p:tgtEl>
                                      </p:cBhvr>
                                    </p:animEffect>
                                  </p:childTnLst>
                                </p:cTn>
                              </p:par>
                            </p:childTnLst>
                          </p:cTn>
                        </p:par>
                        <p:par>
                          <p:cTn id="8" fill="hold" nodeType="afterGroup">
                            <p:stCondLst>
                              <p:cond delay="500"/>
                            </p:stCondLst>
                            <p:childTnLst>
                              <p:par>
                                <p:cTn id="9" presetID="22" presetClass="entr" presetSubtype="8" fill="hold" nodeType="afterEffect">
                                  <p:stCondLst>
                                    <p:cond delay="1000"/>
                                  </p:stCondLst>
                                  <p:childTnLst>
                                    <p:set>
                                      <p:cBhvr>
                                        <p:cTn id="10" dur="1" fill="hold">
                                          <p:stCondLst>
                                            <p:cond delay="0"/>
                                          </p:stCondLst>
                                        </p:cTn>
                                        <p:tgtEl>
                                          <p:spTgt spid="205863"/>
                                        </p:tgtEl>
                                        <p:attrNameLst>
                                          <p:attrName>style.visibility</p:attrName>
                                        </p:attrNameLst>
                                      </p:cBhvr>
                                      <p:to>
                                        <p:strVal val="visible"/>
                                      </p:to>
                                    </p:set>
                                    <p:animEffect transition="in" filter="wipe(left)">
                                      <p:cBhvr>
                                        <p:cTn id="11" dur="500"/>
                                        <p:tgtEl>
                                          <p:spTgt spid="205863"/>
                                        </p:tgtEl>
                                      </p:cBhvr>
                                    </p:animEffect>
                                  </p:childTnLst>
                                </p:cTn>
                              </p:par>
                            </p:childTnLst>
                          </p:cTn>
                        </p:par>
                        <p:par>
                          <p:cTn id="12" fill="hold" nodeType="afterGroup">
                            <p:stCondLst>
                              <p:cond delay="2000"/>
                            </p:stCondLst>
                            <p:childTnLst>
                              <p:par>
                                <p:cTn id="13" presetID="22" presetClass="entr" presetSubtype="8" fill="hold" nodeType="afterEffect">
                                  <p:stCondLst>
                                    <p:cond delay="1000"/>
                                  </p:stCondLst>
                                  <p:childTnLst>
                                    <p:set>
                                      <p:cBhvr>
                                        <p:cTn id="14" dur="1" fill="hold">
                                          <p:stCondLst>
                                            <p:cond delay="0"/>
                                          </p:stCondLst>
                                        </p:cTn>
                                        <p:tgtEl>
                                          <p:spTgt spid="205862"/>
                                        </p:tgtEl>
                                        <p:attrNameLst>
                                          <p:attrName>style.visibility</p:attrName>
                                        </p:attrNameLst>
                                      </p:cBhvr>
                                      <p:to>
                                        <p:strVal val="visible"/>
                                      </p:to>
                                    </p:set>
                                    <p:animEffect transition="in" filter="wipe(left)">
                                      <p:cBhvr>
                                        <p:cTn id="15" dur="500"/>
                                        <p:tgtEl>
                                          <p:spTgt spid="205862"/>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Text Box 4"/>
          <p:cNvSpPr txBox="1">
            <a:spLocks noChangeArrowheads="1"/>
          </p:cNvSpPr>
          <p:nvPr/>
        </p:nvSpPr>
        <p:spPr bwMode="auto">
          <a:xfrm>
            <a:off x="7137400" y="5943601"/>
            <a:ext cx="35306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a:spcBef>
                <a:spcPct val="0"/>
              </a:spcBef>
              <a:buFontTx/>
              <a:buNone/>
            </a:pPr>
            <a:r>
              <a:rPr lang="en-US" altLang="en-US" sz="1200"/>
              <a:t>Adapted from Pearson, Pediatr. Res. 2002;52:979-992</a:t>
            </a:r>
          </a:p>
        </p:txBody>
      </p:sp>
      <p:sp>
        <p:nvSpPr>
          <p:cNvPr id="8" name="Rectangle 7"/>
          <p:cNvSpPr>
            <a:spLocks noChangeArrowheads="1"/>
          </p:cNvSpPr>
          <p:nvPr/>
        </p:nvSpPr>
        <p:spPr bwMode="auto">
          <a:xfrm>
            <a:off x="1897063" y="3200400"/>
            <a:ext cx="8534400" cy="1219200"/>
          </a:xfrm>
          <a:prstGeom prst="rect">
            <a:avLst/>
          </a:prstGeom>
          <a:noFill/>
          <a:ln w="28575" algn="ctr">
            <a:solidFill>
              <a:srgbClr val="FF5229"/>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03428" name="Title 11"/>
          <p:cNvSpPr>
            <a:spLocks noGrp="1"/>
          </p:cNvSpPr>
          <p:nvPr>
            <p:ph type="title"/>
          </p:nvPr>
        </p:nvSpPr>
        <p:spPr>
          <a:xfrm>
            <a:off x="1676400" y="274638"/>
            <a:ext cx="8229600" cy="715962"/>
          </a:xfrm>
        </p:spPr>
        <p:txBody>
          <a:bodyPr/>
          <a:lstStyle/>
          <a:p>
            <a:r>
              <a:rPr lang="en-US" altLang="en-US" smtClean="0"/>
              <a:t>Iron Deficiency – Historical Considerations</a:t>
            </a:r>
          </a:p>
        </p:txBody>
      </p:sp>
      <p:sp>
        <p:nvSpPr>
          <p:cNvPr id="103429" name="Content Placeholder 5"/>
          <p:cNvSpPr>
            <a:spLocks noGrp="1"/>
          </p:cNvSpPr>
          <p:nvPr>
            <p:ph idx="1"/>
          </p:nvPr>
        </p:nvSpPr>
        <p:spPr>
          <a:xfrm>
            <a:off x="2065338" y="1181101"/>
            <a:ext cx="8229600" cy="4525963"/>
          </a:xfrm>
        </p:spPr>
        <p:txBody>
          <a:bodyPr/>
          <a:lstStyle/>
          <a:p>
            <a:r>
              <a:rPr lang="en-US" altLang="en-US" sz="2400"/>
              <a:t>“Chlorosis” and “morbus virgineo” in adolescent females responsive to iron therapy described in 18th century</a:t>
            </a:r>
          </a:p>
          <a:p>
            <a:r>
              <a:rPr lang="en-US" altLang="en-US" sz="2400"/>
              <a:t>Blaud’s pills (ferrous carbonate) used to treat anemia in 1831</a:t>
            </a:r>
          </a:p>
          <a:p>
            <a:r>
              <a:rPr lang="en-US" altLang="en-US" sz="2400"/>
              <a:t>Early confounders to the recognistion of iron deficiency included malnutrition and chronic infection</a:t>
            </a:r>
          </a:p>
          <a:p>
            <a:r>
              <a:rPr lang="en-US" altLang="en-US" sz="2400"/>
              <a:t>1940’s breast feeding </a:t>
            </a:r>
            <a:r>
              <a:rPr lang="en-US" altLang="en-US" sz="2400">
                <a:sym typeface="Wingdings" panose="05000000000000000000" pitchFamily="2" charset="2"/>
              </a:rPr>
              <a:t></a:t>
            </a:r>
            <a:r>
              <a:rPr lang="en-US" altLang="en-US" sz="2400"/>
              <a:t> cow milk-based formulas results in high prevalence (15%) of cow milk anemia due to iron deficiency</a:t>
            </a:r>
          </a:p>
          <a:p>
            <a:r>
              <a:rPr lang="en-US" altLang="en-US" sz="2400"/>
              <a:t>Iron-fortified formula recommended by AAP in 1969 and adopted by Women, Infants, and Children (WIC) Program in 1970’s</a:t>
            </a:r>
          </a:p>
          <a:p>
            <a:r>
              <a:rPr lang="en-US" altLang="en-US" sz="2400"/>
              <a:t>Decline in iron deficiency in some high-risk populations</a:t>
            </a:r>
          </a:p>
          <a:p>
            <a:endParaRPr lang="en-US" altLang="en-US" sz="2400"/>
          </a:p>
        </p:txBody>
      </p:sp>
      <p:sp>
        <p:nvSpPr>
          <p:cNvPr id="103430" name="TextBox 9"/>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972880C-8654-4CDB-8AB4-5FCAD98601E8}" type="slidenum">
              <a:rPr lang="en-US" altLang="en-US" sz="1200"/>
              <a:pPr>
                <a:spcBef>
                  <a:spcPct val="0"/>
                </a:spcBef>
                <a:buFontTx/>
                <a:buNone/>
              </a:pPr>
              <a:t>45</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2"/>
          <p:cNvSpPr>
            <a:spLocks noGrp="1"/>
          </p:cNvSpPr>
          <p:nvPr>
            <p:ph type="title"/>
          </p:nvPr>
        </p:nvSpPr>
        <p:spPr>
          <a:xfrm>
            <a:off x="1981200" y="274638"/>
            <a:ext cx="8229600" cy="868362"/>
          </a:xfrm>
        </p:spPr>
        <p:txBody>
          <a:bodyPr/>
          <a:lstStyle/>
          <a:p>
            <a:r>
              <a:rPr lang="en-US" altLang="en-US" sz="4000"/>
              <a:t>Iron Deficiency - A Continued Problem</a:t>
            </a:r>
          </a:p>
        </p:txBody>
      </p:sp>
      <p:sp>
        <p:nvSpPr>
          <p:cNvPr id="685059" name="Rectangle 3">
            <a:extLst>
              <a:ext uri="{FF2B5EF4-FFF2-40B4-BE49-F238E27FC236}">
                <a16:creationId xmlns="" xmlns:a16="http://schemas.microsoft.com/office/drawing/2014/main" id="{F82F7AC3-D6D8-4B08-844A-53BCBDC1FA9E}"/>
              </a:ext>
            </a:extLst>
          </p:cNvPr>
          <p:cNvSpPr>
            <a:spLocks noGrp="1" noChangeArrowheads="1"/>
          </p:cNvSpPr>
          <p:nvPr>
            <p:ph type="body" idx="1"/>
          </p:nvPr>
        </p:nvSpPr>
        <p:spPr>
          <a:xfrm>
            <a:off x="1981200" y="990601"/>
            <a:ext cx="8534400" cy="4983163"/>
          </a:xfrm>
        </p:spPr>
        <p:txBody>
          <a:bodyPr/>
          <a:lstStyle/>
          <a:p>
            <a:pPr marL="0" indent="0">
              <a:spcBef>
                <a:spcPts val="0"/>
              </a:spcBef>
              <a:buNone/>
              <a:defRPr/>
            </a:pPr>
            <a:r>
              <a:rPr lang="en-US" dirty="0"/>
              <a:t>Globally: &gt; 1 billion people affected</a:t>
            </a:r>
          </a:p>
          <a:p>
            <a:pPr>
              <a:spcBef>
                <a:spcPts val="0"/>
              </a:spcBef>
              <a:defRPr/>
            </a:pPr>
            <a:r>
              <a:rPr lang="en-US" dirty="0"/>
              <a:t>Multiple causes</a:t>
            </a:r>
          </a:p>
          <a:p>
            <a:pPr lvl="2">
              <a:spcBef>
                <a:spcPts val="0"/>
              </a:spcBef>
              <a:defRPr/>
            </a:pPr>
            <a:r>
              <a:rPr lang="en-US" dirty="0"/>
              <a:t>Poor meat intake, vegetarian diet</a:t>
            </a:r>
          </a:p>
          <a:p>
            <a:pPr lvl="2">
              <a:spcBef>
                <a:spcPts val="0"/>
              </a:spcBef>
              <a:defRPr/>
            </a:pPr>
            <a:r>
              <a:rPr lang="en-US" dirty="0"/>
              <a:t>GI bleeding / Parasites (</a:t>
            </a:r>
            <a:r>
              <a:rPr lang="en-US" dirty="0" err="1"/>
              <a:t>hookworms,schistosomiasis</a:t>
            </a:r>
            <a:r>
              <a:rPr lang="en-US" dirty="0"/>
              <a:t>)</a:t>
            </a:r>
          </a:p>
          <a:p>
            <a:pPr lvl="2">
              <a:spcBef>
                <a:spcPts val="0"/>
              </a:spcBef>
              <a:defRPr/>
            </a:pPr>
            <a:r>
              <a:rPr lang="en-US" dirty="0"/>
              <a:t>Unavailability of oral iron supplements</a:t>
            </a:r>
          </a:p>
          <a:p>
            <a:pPr>
              <a:spcBef>
                <a:spcPts val="0"/>
              </a:spcBef>
              <a:defRPr/>
            </a:pPr>
            <a:r>
              <a:rPr lang="en-US" dirty="0"/>
              <a:t>Confounders:  malaria, </a:t>
            </a:r>
            <a:r>
              <a:rPr lang="en-US" dirty="0" err="1"/>
              <a:t>hemoglobinopathies</a:t>
            </a:r>
            <a:r>
              <a:rPr lang="en-US" dirty="0"/>
              <a:t>, inflammation, other nutritional deficiencies</a:t>
            </a:r>
          </a:p>
          <a:p>
            <a:pPr marL="0" indent="0">
              <a:spcBef>
                <a:spcPts val="0"/>
              </a:spcBef>
              <a:buNone/>
              <a:defRPr/>
            </a:pPr>
            <a:endParaRPr lang="en-US" sz="1200" dirty="0"/>
          </a:p>
          <a:p>
            <a:pPr marL="0" indent="0">
              <a:spcBef>
                <a:spcPts val="0"/>
              </a:spcBef>
              <a:buNone/>
              <a:defRPr/>
            </a:pPr>
            <a:r>
              <a:rPr lang="en-US" dirty="0"/>
              <a:t>U.S.:</a:t>
            </a:r>
          </a:p>
          <a:p>
            <a:pPr>
              <a:spcBef>
                <a:spcPts val="0"/>
              </a:spcBef>
              <a:defRPr/>
            </a:pPr>
            <a:r>
              <a:rPr lang="en-US" dirty="0"/>
              <a:t>Low income infants/toddlers </a:t>
            </a:r>
          </a:p>
          <a:p>
            <a:pPr lvl="2">
              <a:spcBef>
                <a:spcPts val="0"/>
              </a:spcBef>
              <a:defRPr/>
            </a:pPr>
            <a:r>
              <a:rPr lang="en-US" dirty="0"/>
              <a:t>7 – 15% prevalence of iron deficiency  </a:t>
            </a:r>
          </a:p>
          <a:p>
            <a:pPr lvl="2">
              <a:spcBef>
                <a:spcPts val="0"/>
              </a:spcBef>
              <a:defRPr/>
            </a:pPr>
            <a:r>
              <a:rPr lang="en-US" dirty="0"/>
              <a:t>1 – 4% prevalence of iron deficiency anemia </a:t>
            </a:r>
          </a:p>
          <a:p>
            <a:pPr>
              <a:spcBef>
                <a:spcPts val="0"/>
              </a:spcBef>
              <a:defRPr/>
            </a:pPr>
            <a:r>
              <a:rPr lang="en-US" dirty="0"/>
              <a:t>Teenage girls</a:t>
            </a:r>
          </a:p>
          <a:p>
            <a:pPr>
              <a:spcBef>
                <a:spcPts val="0"/>
              </a:spcBef>
              <a:defRPr/>
            </a:pPr>
            <a:endParaRPr lang="en-US" dirty="0"/>
          </a:p>
          <a:p>
            <a:pPr marL="0" indent="0">
              <a:spcBef>
                <a:spcPts val="0"/>
              </a:spcBef>
              <a:buNone/>
              <a:defRPr/>
            </a:pPr>
            <a:endParaRPr lang="en-US" dirty="0"/>
          </a:p>
        </p:txBody>
      </p:sp>
      <p:sp>
        <p:nvSpPr>
          <p:cNvPr id="104452"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E4F6477C-B650-4FAC-9C35-4ABFE28F89DF}" type="slidenum">
              <a:rPr lang="en-US" altLang="en-US" sz="1200"/>
              <a:pPr>
                <a:spcBef>
                  <a:spcPct val="0"/>
                </a:spcBef>
                <a:buFontTx/>
                <a:buNone/>
              </a:pPr>
              <a:t>46</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3"/>
          <p:cNvSpPr>
            <a:spLocks noGrp="1"/>
          </p:cNvSpPr>
          <p:nvPr>
            <p:ph idx="1"/>
          </p:nvPr>
        </p:nvSpPr>
        <p:spPr>
          <a:xfrm>
            <a:off x="1981200" y="1143001"/>
            <a:ext cx="8305800" cy="4983163"/>
          </a:xfrm>
        </p:spPr>
        <p:txBody>
          <a:bodyPr/>
          <a:lstStyle/>
          <a:p>
            <a:r>
              <a:rPr lang="en-US" altLang="en-US" smtClean="0"/>
              <a:t>Inadequate iron endowment at birth</a:t>
            </a:r>
          </a:p>
          <a:p>
            <a:r>
              <a:rPr lang="en-US" altLang="en-US" smtClean="0"/>
              <a:t>Increased iron requirement (infants, adolescents)</a:t>
            </a:r>
          </a:p>
          <a:p>
            <a:r>
              <a:rPr lang="en-US" altLang="en-US" smtClean="0"/>
              <a:t>Insufficient dietary iron</a:t>
            </a:r>
          </a:p>
          <a:p>
            <a:r>
              <a:rPr lang="en-US" altLang="en-US" smtClean="0"/>
              <a:t>Inadequate iron absorption</a:t>
            </a:r>
          </a:p>
          <a:p>
            <a:r>
              <a:rPr lang="en-US" altLang="en-US" smtClean="0"/>
              <a:t>Excessive blood loss</a:t>
            </a:r>
          </a:p>
          <a:p>
            <a:r>
              <a:rPr lang="en-US" altLang="en-US" smtClean="0"/>
              <a:t>Functional inaccessibility of iron</a:t>
            </a:r>
          </a:p>
          <a:p>
            <a:endParaRPr lang="en-US" altLang="en-US" smtClean="0"/>
          </a:p>
        </p:txBody>
      </p:sp>
      <p:sp>
        <p:nvSpPr>
          <p:cNvPr id="105475" name="Title 2"/>
          <p:cNvSpPr>
            <a:spLocks noGrp="1"/>
          </p:cNvSpPr>
          <p:nvPr>
            <p:ph type="title"/>
          </p:nvPr>
        </p:nvSpPr>
        <p:spPr>
          <a:xfrm>
            <a:off x="1771650" y="274638"/>
            <a:ext cx="8267700" cy="715962"/>
          </a:xfrm>
        </p:spPr>
        <p:txBody>
          <a:bodyPr/>
          <a:lstStyle/>
          <a:p>
            <a:r>
              <a:rPr lang="en-US" altLang="en-US" sz="4000"/>
              <a:t>Etiologies of iron deficiency</a:t>
            </a:r>
          </a:p>
        </p:txBody>
      </p:sp>
      <p:sp>
        <p:nvSpPr>
          <p:cNvPr id="105476"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F781BF0-14E1-44E8-B0BD-F58B936C091E}" type="slidenum">
              <a:rPr lang="en-US" altLang="en-US" sz="1200"/>
              <a:pPr>
                <a:spcBef>
                  <a:spcPct val="0"/>
                </a:spcBef>
                <a:buFontTx/>
                <a:buNone/>
              </a:pPr>
              <a:t>47</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2050"/>
          <p:cNvSpPr>
            <a:spLocks noGrp="1"/>
          </p:cNvSpPr>
          <p:nvPr>
            <p:ph type="title"/>
          </p:nvPr>
        </p:nvSpPr>
        <p:spPr/>
        <p:txBody>
          <a:bodyPr/>
          <a:lstStyle/>
          <a:p>
            <a:r>
              <a:rPr lang="en-US" altLang="en-US" smtClean="0"/>
              <a:t>Iron “Endowment” at Birth</a:t>
            </a:r>
          </a:p>
        </p:txBody>
      </p:sp>
      <p:sp>
        <p:nvSpPr>
          <p:cNvPr id="107523" name="Rectangle 2051"/>
          <p:cNvSpPr>
            <a:spLocks noGrp="1"/>
          </p:cNvSpPr>
          <p:nvPr>
            <p:ph idx="1"/>
          </p:nvPr>
        </p:nvSpPr>
        <p:spPr/>
        <p:txBody>
          <a:bodyPr/>
          <a:lstStyle/>
          <a:p>
            <a:pPr>
              <a:spcBef>
                <a:spcPct val="0"/>
              </a:spcBef>
            </a:pPr>
            <a:r>
              <a:rPr lang="en-US" altLang="en-US" smtClean="0"/>
              <a:t>Dependent upon:</a:t>
            </a:r>
          </a:p>
          <a:p>
            <a:pPr lvl="1">
              <a:spcBef>
                <a:spcPct val="0"/>
              </a:spcBef>
            </a:pPr>
            <a:r>
              <a:rPr lang="en-US" altLang="en-US" smtClean="0"/>
              <a:t>Birth weight (75 mg/kg)</a:t>
            </a:r>
          </a:p>
          <a:p>
            <a:pPr lvl="1">
              <a:spcBef>
                <a:spcPct val="0"/>
              </a:spcBef>
            </a:pPr>
            <a:r>
              <a:rPr lang="en-US" altLang="en-US" smtClean="0"/>
              <a:t>Hemoglobin concentration at birth (75-80% of iron in circulating RBC mass)</a:t>
            </a:r>
          </a:p>
          <a:p>
            <a:pPr>
              <a:spcBef>
                <a:spcPct val="0"/>
              </a:spcBef>
            </a:pPr>
            <a:r>
              <a:rPr lang="en-US" altLang="en-US" smtClean="0"/>
              <a:t>Somewhat dependent on maternal iron status</a:t>
            </a:r>
          </a:p>
          <a:p>
            <a:pPr>
              <a:spcBef>
                <a:spcPct val="0"/>
              </a:spcBef>
            </a:pPr>
            <a:r>
              <a:rPr lang="en-US" altLang="en-US" smtClean="0"/>
              <a:t>Depleted iron stores occurs in infants receiving no dietary by:</a:t>
            </a:r>
          </a:p>
          <a:p>
            <a:pPr lvl="1">
              <a:spcBef>
                <a:spcPct val="0"/>
              </a:spcBef>
            </a:pPr>
            <a:r>
              <a:rPr lang="en-US" altLang="en-US" smtClean="0"/>
              <a:t>age 5-6 mo. in term infants.</a:t>
            </a:r>
          </a:p>
          <a:p>
            <a:pPr lvl="1">
              <a:spcBef>
                <a:spcPct val="0"/>
              </a:spcBef>
            </a:pPr>
            <a:r>
              <a:rPr lang="en-US" altLang="en-US" smtClean="0"/>
              <a:t>age 3 mo. in low birth weight infants, who have lesser iron endowment and grow at faster rate.</a:t>
            </a:r>
          </a:p>
        </p:txBody>
      </p:sp>
      <p:sp>
        <p:nvSpPr>
          <p:cNvPr id="107524"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33D0189-62E8-4A29-A549-4B8D2AF721B6}" type="slidenum">
              <a:rPr lang="en-US" altLang="en-US" sz="1200"/>
              <a:pPr>
                <a:spcBef>
                  <a:spcPct val="0"/>
                </a:spcBef>
                <a:buFontTx/>
                <a:buNone/>
              </a:pPr>
              <a:t>48</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2"/>
          <p:cNvSpPr>
            <a:spLocks noGrp="1"/>
          </p:cNvSpPr>
          <p:nvPr>
            <p:ph type="title"/>
          </p:nvPr>
        </p:nvSpPr>
        <p:spPr/>
        <p:txBody>
          <a:bodyPr/>
          <a:lstStyle/>
          <a:p>
            <a:r>
              <a:rPr lang="en-US" altLang="en-US" smtClean="0"/>
              <a:t>Iron Requirements - Infancy</a:t>
            </a:r>
          </a:p>
        </p:txBody>
      </p:sp>
      <p:sp>
        <p:nvSpPr>
          <p:cNvPr id="108547" name="Rectangle 3"/>
          <p:cNvSpPr>
            <a:spLocks noGrp="1"/>
          </p:cNvSpPr>
          <p:nvPr>
            <p:ph type="body" idx="1"/>
          </p:nvPr>
        </p:nvSpPr>
        <p:spPr>
          <a:xfrm>
            <a:off x="1828800" y="1143001"/>
            <a:ext cx="8534400" cy="4983163"/>
          </a:xfrm>
        </p:spPr>
        <p:txBody>
          <a:bodyPr/>
          <a:lstStyle/>
          <a:p>
            <a:r>
              <a:rPr lang="en-US" altLang="en-US" sz="3600"/>
              <a:t>Normal term infants (1 mg/kg/d)</a:t>
            </a:r>
          </a:p>
          <a:p>
            <a:pPr lvl="1"/>
            <a:r>
              <a:rPr lang="en-US" altLang="en-US" sz="3200"/>
              <a:t>Iron fortified formula (~ 5-10% bioavailability)</a:t>
            </a:r>
          </a:p>
          <a:p>
            <a:pPr lvl="1"/>
            <a:r>
              <a:rPr lang="en-US" altLang="en-US" sz="3200"/>
              <a:t>Breast milk (~ 50% bioavailability)</a:t>
            </a:r>
          </a:p>
          <a:p>
            <a:r>
              <a:rPr lang="en-US" altLang="en-US" sz="3600"/>
              <a:t>Who needs “extra” iron? (2-3 mg/kg/d)</a:t>
            </a:r>
          </a:p>
          <a:p>
            <a:pPr lvl="1"/>
            <a:r>
              <a:rPr lang="en-US" altLang="en-US" sz="3200"/>
              <a:t>Premature or other low birth weight infant</a:t>
            </a:r>
          </a:p>
          <a:p>
            <a:pPr lvl="1"/>
            <a:r>
              <a:rPr lang="en-US" altLang="en-US" sz="3200"/>
              <a:t>Neonate with anemia proven or suspected to be secondary to external blood loss</a:t>
            </a:r>
          </a:p>
        </p:txBody>
      </p:sp>
      <p:sp>
        <p:nvSpPr>
          <p:cNvPr id="108548"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8E84131D-936A-464C-A9E9-2A66E2309AB4}" type="slidenum">
              <a:rPr lang="en-US" altLang="en-US" sz="1200"/>
              <a:pPr>
                <a:spcBef>
                  <a:spcPct val="0"/>
                </a:spcBef>
                <a:buFontTx/>
                <a:buNone/>
              </a:pPr>
              <a:t>49</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Content Placeholder 15"/>
          <p:cNvPicPr>
            <a:picLocks noGrp="1" noChangeAspect="1" noChangeArrowheads="1"/>
          </p:cNvPicPr>
          <p:nvPr>
            <p:ph idx="1"/>
          </p:nvPr>
        </p:nvPicPr>
        <p:blipFill>
          <a:blip r:embed="rId4">
            <a:extLst>
              <a:ext uri="{28A0092B-C50C-407E-A947-70E740481C1C}">
                <a14:useLocalDpi xmlns:a14="http://schemas.microsoft.com/office/drawing/2010/main" val="0"/>
              </a:ext>
            </a:extLst>
          </a:blip>
          <a:srcRect/>
          <a:stretch>
            <a:fillRect/>
          </a:stretch>
        </p:blipFill>
        <p:spPr>
          <a:xfrm>
            <a:off x="1981200" y="936625"/>
            <a:ext cx="8229600" cy="5289550"/>
          </a:xfrm>
        </p:spPr>
      </p:pic>
      <p:sp>
        <p:nvSpPr>
          <p:cNvPr id="20483" name="Title 1"/>
          <p:cNvSpPr>
            <a:spLocks noGrp="1"/>
          </p:cNvSpPr>
          <p:nvPr>
            <p:ph type="title"/>
          </p:nvPr>
        </p:nvSpPr>
        <p:spPr/>
        <p:txBody>
          <a:bodyPr/>
          <a:lstStyle/>
          <a:p>
            <a:r>
              <a:rPr lang="en-US" altLang="en-US" smtClean="0"/>
              <a:t>Globin Switching</a:t>
            </a:r>
          </a:p>
        </p:txBody>
      </p:sp>
      <p:sp>
        <p:nvSpPr>
          <p:cNvPr id="20484" name="Slide Number Placeholder 3"/>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D8E31C1-76E4-4C6F-AD28-02A41366AB53}" type="slidenum">
              <a:rPr lang="en-US" altLang="en-US" sz="1200">
                <a:solidFill>
                  <a:srgbClr val="898989"/>
                </a:solidFill>
              </a:rPr>
              <a:pPr>
                <a:spcBef>
                  <a:spcPct val="0"/>
                </a:spcBef>
                <a:buFontTx/>
                <a:buNone/>
              </a:pPr>
              <a:t>5</a:t>
            </a:fld>
            <a:endParaRPr lang="en-US" altLang="en-US" sz="1200">
              <a:solidFill>
                <a:srgbClr val="898989"/>
              </a:solidFill>
            </a:endParaRPr>
          </a:p>
        </p:txBody>
      </p:sp>
      <p:grpSp>
        <p:nvGrpSpPr>
          <p:cNvPr id="20485" name="Group 9"/>
          <p:cNvGrpSpPr>
            <a:grpSpLocks/>
          </p:cNvGrpSpPr>
          <p:nvPr/>
        </p:nvGrpSpPr>
        <p:grpSpPr bwMode="auto">
          <a:xfrm>
            <a:off x="1752601" y="6073776"/>
            <a:ext cx="2714091" cy="707886"/>
            <a:chOff x="9246044" y="3429000"/>
            <a:chExt cx="3455310" cy="730683"/>
          </a:xfrm>
        </p:grpSpPr>
        <p:graphicFrame>
          <p:nvGraphicFramePr>
            <p:cNvPr id="20488" name="Object 10"/>
            <p:cNvGraphicFramePr>
              <a:graphicFrameLocks noChangeAspect="1"/>
            </p:cNvGraphicFramePr>
            <p:nvPr/>
          </p:nvGraphicFramePr>
          <p:xfrm>
            <a:off x="9246044" y="3533648"/>
            <a:ext cx="850900" cy="558800"/>
          </p:xfrm>
          <a:graphic>
            <a:graphicData uri="http://schemas.openxmlformats.org/presentationml/2006/ole">
              <mc:AlternateContent xmlns:mc="http://schemas.openxmlformats.org/markup-compatibility/2006">
                <mc:Choice xmlns:v="urn:schemas-microsoft-com:vml" Requires="v">
                  <p:oleObj spid="_x0000_s20503" name="Image" r:id="rId5" imgW="850794" imgH="558730" progId="Photoshop.Image.11">
                    <p:embed/>
                  </p:oleObj>
                </mc:Choice>
                <mc:Fallback>
                  <p:oleObj name="Image" r:id="rId5" imgW="850794" imgH="558730" progId="Photoshop.Image.11">
                    <p:embed/>
                    <p:pic>
                      <p:nvPicPr>
                        <p:cNvPr id="0" name="Object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46044" y="3533648"/>
                          <a:ext cx="85090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2" name="TextBox 11">
              <a:extLst>
                <a:ext uri="{FF2B5EF4-FFF2-40B4-BE49-F238E27FC236}">
                  <a16:creationId xmlns="" xmlns:a16="http://schemas.microsoft.com/office/drawing/2014/main" id="{5B943C28-64A5-4B5E-96BD-7A94C7FF0AE2}"/>
                </a:ext>
              </a:extLst>
            </p:cNvPr>
            <p:cNvSpPr txBox="1"/>
            <p:nvPr/>
          </p:nvSpPr>
          <p:spPr>
            <a:xfrm>
              <a:off x="10096905" y="3429000"/>
              <a:ext cx="2604449" cy="730683"/>
            </a:xfrm>
            <a:prstGeom prst="rect">
              <a:avLst/>
            </a:prstGeom>
            <a:noFill/>
          </p:spPr>
          <p:txBody>
            <a:bodyPr wrap="none">
              <a:spAutoFit/>
            </a:bodyPr>
            <a:lstStyle/>
            <a:p>
              <a:pPr eaLnBrk="1" fontAlgn="auto" hangingPunct="1">
                <a:spcBef>
                  <a:spcPts val="0"/>
                </a:spcBef>
                <a:spcAft>
                  <a:spcPts val="0"/>
                </a:spcAft>
                <a:defRPr/>
              </a:pPr>
              <a:r>
                <a:rPr lang="el-GR" sz="2000" dirty="0">
                  <a:solidFill>
                    <a:srgbClr val="141414"/>
                  </a:solidFill>
                  <a:latin typeface="Franklin Gothic Book"/>
                  <a:cs typeface="+mn-cs"/>
                </a:rPr>
                <a:t>α</a:t>
              </a:r>
              <a:r>
                <a:rPr lang="en-US" sz="2000" dirty="0">
                  <a:solidFill>
                    <a:srgbClr val="141414"/>
                  </a:solidFill>
                  <a:latin typeface="Franklin Gothic Book"/>
                  <a:cs typeface="+mn-cs"/>
                </a:rPr>
                <a:t>-similar </a:t>
              </a:r>
              <a:r>
                <a:rPr lang="en-US" sz="2000" dirty="0" err="1">
                  <a:solidFill>
                    <a:srgbClr val="141414"/>
                  </a:solidFill>
                  <a:latin typeface="Franklin Gothic Book"/>
                  <a:cs typeface="+mn-cs"/>
                </a:rPr>
                <a:t>globins</a:t>
              </a:r>
              <a:endParaRPr lang="en-US" sz="2000" dirty="0">
                <a:solidFill>
                  <a:srgbClr val="141414"/>
                </a:solidFill>
                <a:latin typeface="Franklin Gothic Book"/>
                <a:cs typeface="+mn-cs"/>
              </a:endParaRPr>
            </a:p>
            <a:p>
              <a:pPr eaLnBrk="1" fontAlgn="auto" hangingPunct="1">
                <a:spcBef>
                  <a:spcPts val="0"/>
                </a:spcBef>
                <a:spcAft>
                  <a:spcPts val="0"/>
                </a:spcAft>
                <a:defRPr/>
              </a:pPr>
              <a:r>
                <a:rPr lang="el-GR" sz="2000" dirty="0">
                  <a:solidFill>
                    <a:srgbClr val="141414"/>
                  </a:solidFill>
                  <a:latin typeface="Franklin Gothic Book"/>
                  <a:cs typeface="+mn-cs"/>
                </a:rPr>
                <a:t>β</a:t>
              </a:r>
              <a:r>
                <a:rPr lang="en-US" sz="2000" dirty="0">
                  <a:solidFill>
                    <a:srgbClr val="141414"/>
                  </a:solidFill>
                  <a:latin typeface="Franklin Gothic Book"/>
                  <a:cs typeface="+mn-cs"/>
                </a:rPr>
                <a:t>-similar </a:t>
              </a:r>
              <a:r>
                <a:rPr lang="en-US" sz="2000" dirty="0" err="1">
                  <a:solidFill>
                    <a:srgbClr val="141414"/>
                  </a:solidFill>
                  <a:latin typeface="Franklin Gothic Book"/>
                  <a:cs typeface="+mn-cs"/>
                </a:rPr>
                <a:t>globins</a:t>
              </a:r>
              <a:endParaRPr lang="en-US" sz="2000" dirty="0">
                <a:solidFill>
                  <a:srgbClr val="141414"/>
                </a:solidFill>
                <a:latin typeface="Franklin Gothic Book"/>
                <a:cs typeface="+mn-cs"/>
              </a:endParaRPr>
            </a:p>
          </p:txBody>
        </p:sp>
      </p:grpSp>
      <p:sp>
        <p:nvSpPr>
          <p:cNvPr id="17" name="TextBox 16">
            <a:extLst>
              <a:ext uri="{FF2B5EF4-FFF2-40B4-BE49-F238E27FC236}">
                <a16:creationId xmlns="" xmlns:a16="http://schemas.microsoft.com/office/drawing/2014/main" id="{0F319DE7-173D-4201-82B9-03FC575DF740}"/>
              </a:ext>
            </a:extLst>
          </p:cNvPr>
          <p:cNvSpPr txBox="1"/>
          <p:nvPr/>
        </p:nvSpPr>
        <p:spPr>
          <a:xfrm>
            <a:off x="7391401" y="3095625"/>
            <a:ext cx="2695575" cy="1016000"/>
          </a:xfrm>
          <a:prstGeom prst="rect">
            <a:avLst/>
          </a:prstGeom>
          <a:noFill/>
        </p:spPr>
        <p:txBody>
          <a:bodyPr>
            <a:spAutoFit/>
          </a:bodyPr>
          <a:lstStyle/>
          <a:p>
            <a:pPr eaLnBrk="1" fontAlgn="auto" hangingPunct="1">
              <a:spcBef>
                <a:spcPts val="0"/>
              </a:spcBef>
              <a:spcAft>
                <a:spcPts val="0"/>
              </a:spcAft>
              <a:defRPr/>
            </a:pPr>
            <a:r>
              <a:rPr lang="en-US" sz="2000" u="sng" dirty="0">
                <a:solidFill>
                  <a:srgbClr val="141414"/>
                </a:solidFill>
                <a:latin typeface="Franklin Gothic Book"/>
                <a:cs typeface="+mn-cs"/>
              </a:rPr>
              <a:t>Adult </a:t>
            </a:r>
            <a:r>
              <a:rPr lang="en-US" sz="2000" u="sng" dirty="0" err="1">
                <a:solidFill>
                  <a:srgbClr val="141414"/>
                </a:solidFill>
                <a:latin typeface="Franklin Gothic Book"/>
                <a:cs typeface="+mn-cs"/>
              </a:rPr>
              <a:t>Hemoglobins</a:t>
            </a:r>
            <a:r>
              <a:rPr lang="en-US" sz="2000" dirty="0">
                <a:solidFill>
                  <a:srgbClr val="141414"/>
                </a:solidFill>
                <a:latin typeface="Franklin Gothic Book"/>
                <a:cs typeface="+mn-cs"/>
              </a:rPr>
              <a:t>:</a:t>
            </a:r>
          </a:p>
          <a:p>
            <a:pPr marL="228600" indent="-228600" eaLnBrk="1" fontAlgn="auto" hangingPunct="1">
              <a:spcBef>
                <a:spcPts val="0"/>
              </a:spcBef>
              <a:spcAft>
                <a:spcPts val="0"/>
              </a:spcAft>
              <a:buClr>
                <a:srgbClr val="7F7F7F"/>
              </a:buClr>
              <a:buFont typeface="Arial" panose="020B0604020202020204" pitchFamily="34" charset="0"/>
              <a:buChar char="•"/>
              <a:defRPr/>
            </a:pPr>
            <a:r>
              <a:rPr lang="en-US" sz="2000" dirty="0" err="1">
                <a:solidFill>
                  <a:srgbClr val="141414"/>
                </a:solidFill>
                <a:latin typeface="Franklin Gothic Book"/>
                <a:cs typeface="+mn-cs"/>
              </a:rPr>
              <a:t>HbA</a:t>
            </a:r>
            <a:r>
              <a:rPr lang="en-US" sz="2000" dirty="0">
                <a:solidFill>
                  <a:srgbClr val="141414"/>
                </a:solidFill>
                <a:latin typeface="Franklin Gothic Book"/>
                <a:cs typeface="+mn-cs"/>
              </a:rPr>
              <a:t>   - </a:t>
            </a:r>
            <a:r>
              <a:rPr lang="el-GR" sz="2000" dirty="0">
                <a:solidFill>
                  <a:srgbClr val="141414"/>
                </a:solidFill>
                <a:latin typeface="Franklin Gothic Book"/>
                <a:cs typeface="+mn-cs"/>
              </a:rPr>
              <a:t>α</a:t>
            </a:r>
            <a:r>
              <a:rPr lang="en-US" sz="2000" baseline="-25000" dirty="0">
                <a:solidFill>
                  <a:srgbClr val="141414"/>
                </a:solidFill>
                <a:latin typeface="Franklin Gothic Book"/>
                <a:cs typeface="+mn-cs"/>
              </a:rPr>
              <a:t>2</a:t>
            </a:r>
            <a:r>
              <a:rPr lang="el-GR" sz="2000" dirty="0">
                <a:solidFill>
                  <a:srgbClr val="141414"/>
                </a:solidFill>
                <a:latin typeface="Franklin Gothic Book"/>
                <a:cs typeface="+mn-cs"/>
              </a:rPr>
              <a:t>β</a:t>
            </a:r>
            <a:r>
              <a:rPr lang="en-US" sz="2000" baseline="-25000" dirty="0">
                <a:solidFill>
                  <a:srgbClr val="141414"/>
                </a:solidFill>
                <a:latin typeface="Franklin Gothic Book"/>
                <a:cs typeface="+mn-cs"/>
              </a:rPr>
              <a:t>2</a:t>
            </a:r>
            <a:r>
              <a:rPr lang="en-US" sz="2000" dirty="0">
                <a:solidFill>
                  <a:srgbClr val="141414"/>
                </a:solidFill>
                <a:latin typeface="Franklin Gothic Book"/>
                <a:cs typeface="+mn-cs"/>
              </a:rPr>
              <a:t> </a:t>
            </a:r>
          </a:p>
          <a:p>
            <a:pPr marL="228600" indent="-228600" eaLnBrk="1" fontAlgn="auto" hangingPunct="1">
              <a:spcBef>
                <a:spcPts val="0"/>
              </a:spcBef>
              <a:spcAft>
                <a:spcPts val="0"/>
              </a:spcAft>
              <a:buClr>
                <a:srgbClr val="7F7F7F"/>
              </a:buClr>
              <a:buFont typeface="Arial" panose="020B0604020202020204" pitchFamily="34" charset="0"/>
              <a:buChar char="•"/>
              <a:defRPr/>
            </a:pPr>
            <a:r>
              <a:rPr lang="en-US" sz="2000" dirty="0">
                <a:solidFill>
                  <a:srgbClr val="141414"/>
                </a:solidFill>
                <a:latin typeface="Franklin Gothic Book"/>
                <a:cs typeface="+mn-cs"/>
              </a:rPr>
              <a:t>HbA</a:t>
            </a:r>
            <a:r>
              <a:rPr lang="en-US" sz="2000" baseline="-25000" dirty="0">
                <a:solidFill>
                  <a:srgbClr val="141414"/>
                </a:solidFill>
                <a:latin typeface="Franklin Gothic Book"/>
                <a:cs typeface="+mn-cs"/>
              </a:rPr>
              <a:t>2</a:t>
            </a:r>
            <a:r>
              <a:rPr lang="en-US" sz="2000" dirty="0">
                <a:solidFill>
                  <a:srgbClr val="141414"/>
                </a:solidFill>
                <a:latin typeface="Franklin Gothic Book"/>
                <a:cs typeface="+mn-cs"/>
              </a:rPr>
              <a:t>  - </a:t>
            </a:r>
            <a:r>
              <a:rPr lang="el-GR" sz="2000" dirty="0">
                <a:solidFill>
                  <a:srgbClr val="141414"/>
                </a:solidFill>
                <a:latin typeface="Franklin Gothic Book"/>
                <a:cs typeface="+mn-cs"/>
              </a:rPr>
              <a:t>α</a:t>
            </a:r>
            <a:r>
              <a:rPr lang="en-US" sz="2000" baseline="-25000" dirty="0">
                <a:solidFill>
                  <a:srgbClr val="141414"/>
                </a:solidFill>
                <a:latin typeface="Franklin Gothic Book"/>
                <a:cs typeface="+mn-cs"/>
              </a:rPr>
              <a:t>2</a:t>
            </a:r>
            <a:r>
              <a:rPr lang="el-GR" sz="2000" dirty="0">
                <a:solidFill>
                  <a:srgbClr val="141414"/>
                </a:solidFill>
                <a:latin typeface="Franklin Gothic Book"/>
                <a:cs typeface="+mn-cs"/>
              </a:rPr>
              <a:t>δ</a:t>
            </a:r>
            <a:r>
              <a:rPr lang="en-US" sz="2000" baseline="-25000" dirty="0">
                <a:solidFill>
                  <a:srgbClr val="141414"/>
                </a:solidFill>
                <a:latin typeface="Franklin Gothic Book"/>
                <a:cs typeface="+mn-cs"/>
              </a:rPr>
              <a:t>2</a:t>
            </a:r>
            <a:r>
              <a:rPr lang="en-US" sz="2000" dirty="0">
                <a:solidFill>
                  <a:srgbClr val="141414"/>
                </a:solidFill>
                <a:latin typeface="Franklin Gothic Book"/>
                <a:cs typeface="+mn-cs"/>
              </a:rPr>
              <a:t> </a:t>
            </a:r>
          </a:p>
        </p:txBody>
      </p:sp>
      <p:sp>
        <p:nvSpPr>
          <p:cNvPr id="18" name="TextBox 17">
            <a:extLst>
              <a:ext uri="{FF2B5EF4-FFF2-40B4-BE49-F238E27FC236}">
                <a16:creationId xmlns="" xmlns:a16="http://schemas.microsoft.com/office/drawing/2014/main" id="{898218B8-94A4-452F-8EFC-95D8C511B7D2}"/>
              </a:ext>
            </a:extLst>
          </p:cNvPr>
          <p:cNvSpPr txBox="1"/>
          <p:nvPr/>
        </p:nvSpPr>
        <p:spPr>
          <a:xfrm>
            <a:off x="3952875" y="3151189"/>
            <a:ext cx="2343150" cy="708025"/>
          </a:xfrm>
          <a:prstGeom prst="rect">
            <a:avLst/>
          </a:prstGeom>
          <a:noFill/>
        </p:spPr>
        <p:txBody>
          <a:bodyPr>
            <a:spAutoFit/>
          </a:bodyPr>
          <a:lstStyle/>
          <a:p>
            <a:pPr eaLnBrk="1" fontAlgn="auto" hangingPunct="1">
              <a:spcBef>
                <a:spcPts val="0"/>
              </a:spcBef>
              <a:spcAft>
                <a:spcPts val="0"/>
              </a:spcAft>
              <a:defRPr/>
            </a:pPr>
            <a:r>
              <a:rPr lang="en-US" sz="2000" u="sng" dirty="0">
                <a:solidFill>
                  <a:srgbClr val="141414"/>
                </a:solidFill>
                <a:latin typeface="Franklin Gothic Book"/>
                <a:cs typeface="+mn-cs"/>
              </a:rPr>
              <a:t>Fetal Hemoglobin</a:t>
            </a:r>
            <a:r>
              <a:rPr lang="en-US" sz="2000" dirty="0">
                <a:solidFill>
                  <a:srgbClr val="141414"/>
                </a:solidFill>
                <a:latin typeface="Franklin Gothic Book"/>
                <a:cs typeface="+mn-cs"/>
              </a:rPr>
              <a:t>: </a:t>
            </a:r>
          </a:p>
          <a:p>
            <a:pPr marL="228600" indent="-228600" eaLnBrk="1" fontAlgn="auto" hangingPunct="1">
              <a:spcBef>
                <a:spcPts val="0"/>
              </a:spcBef>
              <a:spcAft>
                <a:spcPts val="0"/>
              </a:spcAft>
              <a:buClr>
                <a:srgbClr val="7F7F7F"/>
              </a:buClr>
              <a:buFont typeface="Arial" panose="020B0604020202020204" pitchFamily="34" charset="0"/>
              <a:buChar char="•"/>
              <a:defRPr/>
            </a:pPr>
            <a:r>
              <a:rPr lang="en-US" sz="2000" dirty="0" err="1">
                <a:solidFill>
                  <a:srgbClr val="141414"/>
                </a:solidFill>
                <a:latin typeface="Franklin Gothic Book"/>
                <a:cs typeface="+mn-cs"/>
              </a:rPr>
              <a:t>HbF</a:t>
            </a:r>
            <a:r>
              <a:rPr lang="en-US" sz="2000" dirty="0">
                <a:solidFill>
                  <a:srgbClr val="141414"/>
                </a:solidFill>
                <a:latin typeface="Franklin Gothic Book"/>
                <a:cs typeface="+mn-cs"/>
              </a:rPr>
              <a:t>  -  </a:t>
            </a:r>
            <a:r>
              <a:rPr lang="el-GR" sz="2000" dirty="0">
                <a:solidFill>
                  <a:srgbClr val="141414"/>
                </a:solidFill>
                <a:latin typeface="Franklin Gothic Book"/>
                <a:cs typeface="+mn-cs"/>
              </a:rPr>
              <a:t>α</a:t>
            </a:r>
            <a:r>
              <a:rPr lang="en-US" sz="2000" baseline="-25000" dirty="0">
                <a:solidFill>
                  <a:srgbClr val="141414"/>
                </a:solidFill>
                <a:latin typeface="Franklin Gothic Book"/>
                <a:cs typeface="+mn-cs"/>
              </a:rPr>
              <a:t>2</a:t>
            </a:r>
            <a:r>
              <a:rPr lang="el-GR" sz="2000" dirty="0">
                <a:solidFill>
                  <a:srgbClr val="141414"/>
                </a:solidFill>
                <a:latin typeface="Franklin Gothic Book"/>
                <a:cs typeface="+mn-cs"/>
              </a:rPr>
              <a:t>γ</a:t>
            </a:r>
            <a:r>
              <a:rPr lang="en-US" sz="2000" baseline="-25000" dirty="0">
                <a:solidFill>
                  <a:srgbClr val="141414"/>
                </a:solidFill>
                <a:latin typeface="Franklin Gothic Book"/>
                <a:cs typeface="+mn-cs"/>
              </a:rPr>
              <a:t>2</a:t>
            </a:r>
            <a:r>
              <a:rPr lang="en-US" sz="2000" dirty="0">
                <a:solidFill>
                  <a:srgbClr val="141414"/>
                </a:solidFill>
                <a:latin typeface="Franklin Gothic Book"/>
                <a:cs typeface="+mn-cs"/>
              </a:rPr>
              <a:t> </a:t>
            </a:r>
          </a:p>
        </p:txBody>
      </p:sp>
      <p:sp>
        <p:nvSpPr>
          <p:cNvPr id="10" name="Rectangle 9"/>
          <p:cNvSpPr>
            <a:spLocks noChangeArrowheads="1"/>
          </p:cNvSpPr>
          <p:nvPr/>
        </p:nvSpPr>
        <p:spPr bwMode="auto">
          <a:xfrm>
            <a:off x="-15875" y="6534150"/>
            <a:ext cx="3106738"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2"/>
          <p:cNvSpPr>
            <a:spLocks noGrp="1"/>
          </p:cNvSpPr>
          <p:nvPr>
            <p:ph type="title"/>
          </p:nvPr>
        </p:nvSpPr>
        <p:spPr>
          <a:xfrm>
            <a:off x="1981200" y="274638"/>
            <a:ext cx="8229600" cy="792162"/>
          </a:xfrm>
        </p:spPr>
        <p:txBody>
          <a:bodyPr/>
          <a:lstStyle/>
          <a:p>
            <a:r>
              <a:rPr lang="en-US" altLang="en-US" smtClean="0"/>
              <a:t>Prevention of Iron Deficiency</a:t>
            </a:r>
          </a:p>
        </p:txBody>
      </p:sp>
      <p:sp>
        <p:nvSpPr>
          <p:cNvPr id="692227" name="Rectangle 3">
            <a:extLst>
              <a:ext uri="{FF2B5EF4-FFF2-40B4-BE49-F238E27FC236}">
                <a16:creationId xmlns="" xmlns:a16="http://schemas.microsoft.com/office/drawing/2014/main" id="{F98AE41E-DCD1-478F-ADDD-B423E32DF95A}"/>
              </a:ext>
            </a:extLst>
          </p:cNvPr>
          <p:cNvSpPr>
            <a:spLocks noGrp="1" noChangeArrowheads="1"/>
          </p:cNvSpPr>
          <p:nvPr>
            <p:ph idx="1"/>
          </p:nvPr>
        </p:nvSpPr>
        <p:spPr>
          <a:xfrm>
            <a:off x="1905000" y="1143001"/>
            <a:ext cx="8229600" cy="4983163"/>
          </a:xfrm>
        </p:spPr>
        <p:txBody>
          <a:bodyPr/>
          <a:lstStyle/>
          <a:p>
            <a:pPr>
              <a:spcBef>
                <a:spcPts val="0"/>
              </a:spcBef>
              <a:defRPr/>
            </a:pPr>
            <a:r>
              <a:rPr lang="en-US" dirty="0">
                <a:solidFill>
                  <a:srgbClr val="FF0000"/>
                </a:solidFill>
              </a:rPr>
              <a:t>Breast feeding for at least the first 6 months of life</a:t>
            </a:r>
          </a:p>
          <a:p>
            <a:pPr>
              <a:spcBef>
                <a:spcPts val="0"/>
              </a:spcBef>
              <a:defRPr/>
            </a:pPr>
            <a:r>
              <a:rPr lang="en-US" dirty="0"/>
              <a:t>Iron fortified formula</a:t>
            </a:r>
          </a:p>
          <a:p>
            <a:pPr>
              <a:spcBef>
                <a:spcPts val="0"/>
              </a:spcBef>
              <a:defRPr/>
            </a:pPr>
            <a:r>
              <a:rPr lang="en-US" dirty="0"/>
              <a:t>Iron fortified infant cereals</a:t>
            </a:r>
          </a:p>
          <a:p>
            <a:pPr>
              <a:spcBef>
                <a:spcPts val="0"/>
              </a:spcBef>
              <a:defRPr/>
            </a:pPr>
            <a:r>
              <a:rPr lang="en-US" dirty="0"/>
              <a:t>Medicinal iron for “high risk” </a:t>
            </a:r>
          </a:p>
          <a:p>
            <a:pPr marL="0" indent="0">
              <a:spcBef>
                <a:spcPts val="0"/>
              </a:spcBef>
              <a:buNone/>
              <a:defRPr/>
            </a:pPr>
            <a:r>
              <a:rPr lang="en-US" dirty="0"/>
              <a:t>      infants</a:t>
            </a:r>
          </a:p>
          <a:p>
            <a:pPr>
              <a:spcBef>
                <a:spcPts val="0"/>
              </a:spcBef>
              <a:defRPr/>
            </a:pPr>
            <a:r>
              <a:rPr lang="en-US" dirty="0"/>
              <a:t>Avoid cow milk before 12 </a:t>
            </a:r>
            <a:r>
              <a:rPr lang="en-US" dirty="0" err="1"/>
              <a:t>mo</a:t>
            </a:r>
            <a:r>
              <a:rPr lang="en-US" dirty="0"/>
              <a:t> </a:t>
            </a:r>
          </a:p>
          <a:p>
            <a:pPr>
              <a:spcBef>
                <a:spcPts val="0"/>
              </a:spcBef>
              <a:defRPr/>
            </a:pPr>
            <a:r>
              <a:rPr lang="en-US" dirty="0"/>
              <a:t>Limit cow milk intake to </a:t>
            </a:r>
          </a:p>
          <a:p>
            <a:pPr marL="0" indent="0">
              <a:spcBef>
                <a:spcPts val="0"/>
              </a:spcBef>
              <a:buNone/>
              <a:defRPr/>
            </a:pPr>
            <a:r>
              <a:rPr lang="en-US" dirty="0"/>
              <a:t>     18-24 oz. daily after 12 </a:t>
            </a:r>
            <a:r>
              <a:rPr lang="en-US" dirty="0" err="1"/>
              <a:t>mo</a:t>
            </a:r>
            <a:endParaRPr lang="en-US" dirty="0"/>
          </a:p>
        </p:txBody>
      </p:sp>
      <p:pic>
        <p:nvPicPr>
          <p:cNvPr id="10957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96200" y="2117725"/>
            <a:ext cx="2451100" cy="36766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09573"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4C92E24-9368-4060-87AD-0F7B6D594763}" type="slidenum">
              <a:rPr lang="en-US" altLang="en-US" sz="1200"/>
              <a:pPr>
                <a:spcBef>
                  <a:spcPct val="0"/>
                </a:spcBef>
                <a:buFontTx/>
                <a:buNone/>
              </a:pPr>
              <a:t>50</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Title 6"/>
          <p:cNvSpPr>
            <a:spLocks noGrp="1"/>
          </p:cNvSpPr>
          <p:nvPr>
            <p:ph type="title"/>
          </p:nvPr>
        </p:nvSpPr>
        <p:spPr/>
        <p:txBody>
          <a:bodyPr/>
          <a:lstStyle/>
          <a:p>
            <a:r>
              <a:rPr lang="en-US" altLang="en-US" smtClean="0"/>
              <a:t>Iron Content of Infant Foods</a:t>
            </a:r>
          </a:p>
        </p:txBody>
      </p:sp>
      <p:sp>
        <p:nvSpPr>
          <p:cNvPr id="8" name="Content Placeholder 7">
            <a:extLst>
              <a:ext uri="{FF2B5EF4-FFF2-40B4-BE49-F238E27FC236}">
                <a16:creationId xmlns="" xmlns:a16="http://schemas.microsoft.com/office/drawing/2014/main" id="{E037624F-324E-474F-942A-B68E72A63D53}"/>
              </a:ext>
            </a:extLst>
          </p:cNvPr>
          <p:cNvSpPr>
            <a:spLocks noGrp="1"/>
          </p:cNvSpPr>
          <p:nvPr>
            <p:ph idx="1"/>
          </p:nvPr>
        </p:nvSpPr>
        <p:spPr/>
        <p:txBody>
          <a:bodyPr/>
          <a:lstStyle/>
          <a:p>
            <a:pPr marL="0" indent="0">
              <a:spcBef>
                <a:spcPts val="0"/>
              </a:spcBef>
              <a:buNone/>
              <a:defRPr/>
            </a:pPr>
            <a:r>
              <a:rPr lang="en-US" b="1" dirty="0"/>
              <a:t>Milk</a:t>
            </a:r>
            <a:r>
              <a:rPr lang="en-US" dirty="0"/>
              <a:t>						</a:t>
            </a:r>
            <a:r>
              <a:rPr lang="en-US" u="sng" dirty="0"/>
              <a:t>mg/Liter</a:t>
            </a:r>
          </a:p>
          <a:p>
            <a:pPr lvl="1">
              <a:spcBef>
                <a:spcPts val="0"/>
              </a:spcBef>
              <a:defRPr/>
            </a:pPr>
            <a:r>
              <a:rPr lang="en-US" dirty="0"/>
              <a:t>Breast					  0.5 – 1 </a:t>
            </a:r>
          </a:p>
          <a:p>
            <a:pPr lvl="1">
              <a:spcBef>
                <a:spcPts val="0"/>
              </a:spcBef>
              <a:defRPr/>
            </a:pPr>
            <a:r>
              <a:rPr lang="en-US" dirty="0"/>
              <a:t>Whole cow				  0.5 – 1</a:t>
            </a:r>
          </a:p>
          <a:p>
            <a:pPr lvl="1">
              <a:spcBef>
                <a:spcPts val="0"/>
              </a:spcBef>
              <a:defRPr/>
            </a:pPr>
            <a:r>
              <a:rPr lang="en-US" dirty="0"/>
              <a:t>Skim					  0.5 – 1</a:t>
            </a:r>
          </a:p>
          <a:p>
            <a:pPr lvl="1">
              <a:spcBef>
                <a:spcPts val="0"/>
              </a:spcBef>
              <a:defRPr/>
            </a:pPr>
            <a:r>
              <a:rPr lang="en-US" dirty="0"/>
              <a:t>Iron fortified formula		  	   10 – 12</a:t>
            </a:r>
          </a:p>
          <a:p>
            <a:pPr>
              <a:spcBef>
                <a:spcPts val="0"/>
              </a:spcBef>
              <a:defRPr/>
            </a:pPr>
            <a:endParaRPr lang="en-US" dirty="0"/>
          </a:p>
          <a:p>
            <a:pPr marL="0" indent="0">
              <a:spcBef>
                <a:spcPts val="0"/>
              </a:spcBef>
              <a:buNone/>
              <a:defRPr/>
            </a:pPr>
            <a:r>
              <a:rPr lang="en-US" b="1" dirty="0"/>
              <a:t>Semisolid foods</a:t>
            </a:r>
            <a:r>
              <a:rPr lang="en-US" dirty="0"/>
              <a:t>				</a:t>
            </a:r>
            <a:r>
              <a:rPr lang="en-US" u="sng" dirty="0"/>
              <a:t>mg/serving</a:t>
            </a:r>
          </a:p>
          <a:p>
            <a:pPr lvl="1">
              <a:spcBef>
                <a:spcPts val="0"/>
              </a:spcBef>
              <a:defRPr/>
            </a:pPr>
            <a:r>
              <a:rPr lang="en-US" dirty="0"/>
              <a:t>Infant cereal 			         	        6</a:t>
            </a:r>
          </a:p>
          <a:p>
            <a:pPr lvl="1">
              <a:spcBef>
                <a:spcPts val="0"/>
              </a:spcBef>
              <a:defRPr/>
            </a:pPr>
            <a:r>
              <a:rPr lang="en-US" dirty="0"/>
              <a:t>Pureed foods			 	  0.3 – 1.2</a:t>
            </a:r>
          </a:p>
          <a:p>
            <a:pPr>
              <a:spcBef>
                <a:spcPts val="0"/>
              </a:spcBef>
              <a:defRPr/>
            </a:pPr>
            <a:endParaRPr lang="en-US" dirty="0"/>
          </a:p>
        </p:txBody>
      </p:sp>
      <p:sp>
        <p:nvSpPr>
          <p:cNvPr id="111620"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B9C479B9-DF6D-461D-9267-23C876B73432}" type="slidenum">
              <a:rPr lang="en-US" altLang="en-US" sz="1200"/>
              <a:pPr>
                <a:spcBef>
                  <a:spcPct val="0"/>
                </a:spcBef>
                <a:buFontTx/>
                <a:buNone/>
              </a:pPr>
              <a:t>51</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2"/>
          <p:cNvSpPr>
            <a:spLocks noGrp="1"/>
          </p:cNvSpPr>
          <p:nvPr>
            <p:ph type="title"/>
          </p:nvPr>
        </p:nvSpPr>
        <p:spPr/>
        <p:txBody>
          <a:bodyPr/>
          <a:lstStyle/>
          <a:p>
            <a:r>
              <a:rPr lang="en-US" altLang="en-US" smtClean="0"/>
              <a:t>Iron Rich Foods</a:t>
            </a:r>
          </a:p>
        </p:txBody>
      </p:sp>
      <p:sp>
        <p:nvSpPr>
          <p:cNvPr id="112643" name="Text Placeholder 7"/>
          <p:cNvSpPr>
            <a:spLocks noGrp="1"/>
          </p:cNvSpPr>
          <p:nvPr>
            <p:ph type="body" idx="1"/>
          </p:nvPr>
        </p:nvSpPr>
        <p:spPr>
          <a:xfrm>
            <a:off x="1981200" y="838201"/>
            <a:ext cx="4040188" cy="639763"/>
          </a:xfrm>
        </p:spPr>
        <p:txBody>
          <a:bodyPr/>
          <a:lstStyle/>
          <a:p>
            <a:pPr>
              <a:spcBef>
                <a:spcPct val="0"/>
              </a:spcBef>
            </a:pPr>
            <a:r>
              <a:rPr lang="en-US" altLang="en-US" sz="2800" u="sng"/>
              <a:t>Heme Iron</a:t>
            </a:r>
          </a:p>
        </p:txBody>
      </p:sp>
      <p:sp>
        <p:nvSpPr>
          <p:cNvPr id="112644" name="Rectangle 3"/>
          <p:cNvSpPr>
            <a:spLocks noGrp="1"/>
          </p:cNvSpPr>
          <p:nvPr>
            <p:ph sz="half" idx="2"/>
          </p:nvPr>
        </p:nvSpPr>
        <p:spPr>
          <a:xfrm>
            <a:off x="1981200" y="1477964"/>
            <a:ext cx="4040188" cy="4770437"/>
          </a:xfrm>
        </p:spPr>
        <p:txBody>
          <a:bodyPr/>
          <a:lstStyle/>
          <a:p>
            <a:pPr>
              <a:spcBef>
                <a:spcPct val="0"/>
              </a:spcBef>
            </a:pPr>
            <a:r>
              <a:rPr lang="en-US" altLang="en-US" smtClean="0"/>
              <a:t>Meat (esp. beef &amp; turkey)</a:t>
            </a:r>
          </a:p>
          <a:p>
            <a:pPr>
              <a:spcBef>
                <a:spcPct val="0"/>
              </a:spcBef>
            </a:pPr>
            <a:r>
              <a:rPr lang="en-US" altLang="en-US" smtClean="0"/>
              <a:t>Shellfish	</a:t>
            </a:r>
          </a:p>
        </p:txBody>
      </p:sp>
      <p:sp>
        <p:nvSpPr>
          <p:cNvPr id="112645" name="Text Placeholder 8"/>
          <p:cNvSpPr>
            <a:spLocks noGrp="1"/>
          </p:cNvSpPr>
          <p:nvPr>
            <p:ph type="body" sz="quarter" idx="3"/>
          </p:nvPr>
        </p:nvSpPr>
        <p:spPr>
          <a:xfrm>
            <a:off x="6169026" y="838201"/>
            <a:ext cx="4041775" cy="639763"/>
          </a:xfrm>
        </p:spPr>
        <p:txBody>
          <a:bodyPr/>
          <a:lstStyle/>
          <a:p>
            <a:pPr>
              <a:spcBef>
                <a:spcPct val="0"/>
              </a:spcBef>
            </a:pPr>
            <a:r>
              <a:rPr lang="en-US" altLang="en-US" sz="2800" u="sng"/>
              <a:t>Non-Heme Iron</a:t>
            </a:r>
          </a:p>
        </p:txBody>
      </p:sp>
      <p:sp>
        <p:nvSpPr>
          <p:cNvPr id="112646" name="Content Placeholder 15"/>
          <p:cNvSpPr>
            <a:spLocks noGrp="1"/>
          </p:cNvSpPr>
          <p:nvPr>
            <p:ph sz="quarter" idx="4"/>
          </p:nvPr>
        </p:nvSpPr>
        <p:spPr>
          <a:xfrm>
            <a:off x="6169026" y="1477964"/>
            <a:ext cx="4041775" cy="4770437"/>
          </a:xfrm>
        </p:spPr>
        <p:txBody>
          <a:bodyPr/>
          <a:lstStyle/>
          <a:p>
            <a:pPr>
              <a:spcBef>
                <a:spcPct val="0"/>
              </a:spcBef>
            </a:pPr>
            <a:r>
              <a:rPr lang="en-US" altLang="en-US" smtClean="0"/>
              <a:t>Enriched breakfast cereal</a:t>
            </a:r>
          </a:p>
          <a:p>
            <a:pPr>
              <a:spcBef>
                <a:spcPct val="0"/>
              </a:spcBef>
            </a:pPr>
            <a:r>
              <a:rPr lang="en-US" altLang="en-US" smtClean="0"/>
              <a:t>Enriched pasta</a:t>
            </a:r>
          </a:p>
          <a:p>
            <a:pPr>
              <a:spcBef>
                <a:spcPct val="0"/>
              </a:spcBef>
            </a:pPr>
            <a:r>
              <a:rPr lang="en-US" altLang="en-US" smtClean="0"/>
              <a:t>Cooked beans &amp; lentils</a:t>
            </a:r>
          </a:p>
          <a:p>
            <a:pPr>
              <a:spcBef>
                <a:spcPct val="0"/>
              </a:spcBef>
            </a:pPr>
            <a:r>
              <a:rPr lang="en-US" altLang="en-US" smtClean="0"/>
              <a:t>Pumpkin seeds</a:t>
            </a:r>
          </a:p>
          <a:p>
            <a:pPr>
              <a:spcBef>
                <a:spcPct val="0"/>
              </a:spcBef>
            </a:pPr>
            <a:r>
              <a:rPr lang="en-US" altLang="en-US" smtClean="0"/>
              <a:t>Canned beans</a:t>
            </a:r>
          </a:p>
          <a:p>
            <a:pPr>
              <a:spcBef>
                <a:spcPct val="0"/>
              </a:spcBef>
            </a:pPr>
            <a:r>
              <a:rPr lang="en-US" altLang="en-US" smtClean="0"/>
              <a:t>Canned asparagus</a:t>
            </a:r>
          </a:p>
          <a:p>
            <a:pPr>
              <a:spcBef>
                <a:spcPct val="0"/>
              </a:spcBef>
            </a:pPr>
            <a:r>
              <a:rPr lang="en-US" altLang="en-US" smtClean="0"/>
              <a:t>Baked potato with skin</a:t>
            </a:r>
          </a:p>
          <a:p>
            <a:pPr>
              <a:spcBef>
                <a:spcPct val="0"/>
              </a:spcBef>
            </a:pPr>
            <a:endParaRPr lang="en-US" altLang="en-US" smtClean="0"/>
          </a:p>
          <a:p>
            <a:pPr>
              <a:spcBef>
                <a:spcPct val="0"/>
              </a:spcBef>
            </a:pPr>
            <a:endParaRPr lang="en-US" altLang="en-US" smtClean="0"/>
          </a:p>
          <a:p>
            <a:pPr>
              <a:spcBef>
                <a:spcPct val="0"/>
              </a:spcBef>
            </a:pPr>
            <a:endParaRPr lang="en-US" altLang="en-US" smtClean="0"/>
          </a:p>
        </p:txBody>
      </p:sp>
      <p:sp>
        <p:nvSpPr>
          <p:cNvPr id="4" name="Rectangle 3"/>
          <p:cNvSpPr>
            <a:spLocks noChangeArrowheads="1"/>
          </p:cNvSpPr>
          <p:nvPr/>
        </p:nvSpPr>
        <p:spPr bwMode="auto">
          <a:xfrm>
            <a:off x="1871664" y="5300664"/>
            <a:ext cx="8262937" cy="871537"/>
          </a:xfrm>
          <a:prstGeom prst="rect">
            <a:avLst/>
          </a:prstGeom>
          <a:noFill/>
          <a:ln w="57150" algn="ctr">
            <a:solidFill>
              <a:srgbClr val="FF9933"/>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12648" name="TextBox 16"/>
          <p:cNvSpPr txBox="1">
            <a:spLocks noChangeArrowheads="1"/>
          </p:cNvSpPr>
          <p:nvPr/>
        </p:nvSpPr>
        <p:spPr bwMode="auto">
          <a:xfrm>
            <a:off x="1981200" y="4386263"/>
            <a:ext cx="8110538" cy="2214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u="sng"/>
              <a:t>Absorption enhancers (for non-heme iron)</a:t>
            </a:r>
            <a:r>
              <a:rPr lang="en-US" altLang="en-US" sz="2400"/>
              <a:t>: fruits, meat / fish / poultry, white wine (!).</a:t>
            </a:r>
          </a:p>
          <a:p>
            <a:pPr>
              <a:spcBef>
                <a:spcPct val="0"/>
              </a:spcBef>
              <a:buFontTx/>
              <a:buNone/>
            </a:pPr>
            <a:endParaRPr lang="en-US" altLang="en-US" sz="1400"/>
          </a:p>
          <a:p>
            <a:pPr>
              <a:spcBef>
                <a:spcPct val="0"/>
              </a:spcBef>
              <a:buFontTx/>
              <a:buNone/>
            </a:pPr>
            <a:r>
              <a:rPr lang="en-US" altLang="en-US" sz="2400">
                <a:solidFill>
                  <a:srgbClr val="FF0000"/>
                </a:solidFill>
              </a:rPr>
              <a:t>Intake of iron rich foods helps to </a:t>
            </a:r>
            <a:r>
              <a:rPr lang="en-US" altLang="en-US" sz="2400" u="sng">
                <a:solidFill>
                  <a:srgbClr val="FF0000"/>
                </a:solidFill>
              </a:rPr>
              <a:t>prevent</a:t>
            </a:r>
            <a:r>
              <a:rPr lang="en-US" altLang="en-US" sz="2400">
                <a:solidFill>
                  <a:srgbClr val="FF0000"/>
                </a:solidFill>
              </a:rPr>
              <a:t> iron deficiency but is not usually adequate not to </a:t>
            </a:r>
            <a:r>
              <a:rPr lang="en-US" altLang="en-US" sz="2400" u="sng">
                <a:solidFill>
                  <a:srgbClr val="FF0000"/>
                </a:solidFill>
              </a:rPr>
              <a:t>treat</a:t>
            </a:r>
            <a:r>
              <a:rPr lang="en-US" altLang="en-US" sz="2400">
                <a:solidFill>
                  <a:srgbClr val="FF0000"/>
                </a:solidFill>
              </a:rPr>
              <a:t> it.</a:t>
            </a:r>
          </a:p>
          <a:p>
            <a:pPr>
              <a:spcBef>
                <a:spcPct val="0"/>
              </a:spcBef>
              <a:buFontTx/>
              <a:buNone/>
            </a:pPr>
            <a:endParaRPr lang="en-US" altLang="en-US" sz="2400"/>
          </a:p>
        </p:txBody>
      </p:sp>
      <p:sp>
        <p:nvSpPr>
          <p:cNvPr id="112649" name="TextBox 9"/>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CE64E1B-89D1-4234-88D9-7F279EC066C5}" type="slidenum">
              <a:rPr lang="en-US" altLang="en-US" sz="1200"/>
              <a:pPr>
                <a:spcBef>
                  <a:spcPct val="0"/>
                </a:spcBef>
                <a:buFontTx/>
                <a:buNone/>
              </a:pPr>
              <a:t>52</a:t>
            </a:fld>
            <a:endParaRPr lang="en-US" altLang="en-US" sz="1200"/>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76601" y="762000"/>
            <a:ext cx="5770563" cy="45608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3667" name="TextBox 3"/>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B10469D-44DB-49FE-8803-BC1A8A5644B2}" type="slidenum">
              <a:rPr lang="en-US" altLang="en-US" sz="1200"/>
              <a:pPr>
                <a:spcBef>
                  <a:spcPct val="0"/>
                </a:spcBef>
                <a:buFontTx/>
                <a:buNone/>
              </a:pPr>
              <a:t>53</a:t>
            </a:fld>
            <a:endParaRPr lang="en-US" altLang="en-US" sz="1200"/>
          </a:p>
        </p:txBody>
      </p:sp>
      <p:sp>
        <p:nvSpPr>
          <p:cNvPr id="2" name="TextBox 1"/>
          <p:cNvSpPr txBox="1"/>
          <p:nvPr/>
        </p:nvSpPr>
        <p:spPr>
          <a:xfrm>
            <a:off x="1981200" y="6248400"/>
            <a:ext cx="9060897" cy="553998"/>
          </a:xfrm>
          <a:prstGeom prst="rect">
            <a:avLst/>
          </a:prstGeom>
          <a:noFill/>
        </p:spPr>
        <p:txBody>
          <a:bodyPr wrap="square" rtlCol="0">
            <a:spAutoFit/>
          </a:bodyPr>
          <a:lstStyle/>
          <a:p>
            <a:r>
              <a:rPr lang="en-US" altLang="en-US" sz="1200" dirty="0">
                <a:latin typeface="Comic Sans MS" panose="030F0702030302020204" pitchFamily="66" charset="0"/>
              </a:rPr>
              <a:t>http://www.nature.com.ezp-prod1.hul.harvard.edu/nrg/journal/v1/n3/fig_tab/nrg1200_208a_F1.html</a:t>
            </a:r>
          </a:p>
          <a:p>
            <a:endParaRPr lang="en-US" dirty="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2"/>
          <p:cNvSpPr>
            <a:spLocks noGrp="1"/>
          </p:cNvSpPr>
          <p:nvPr>
            <p:ph type="title"/>
          </p:nvPr>
        </p:nvSpPr>
        <p:spPr>
          <a:xfrm>
            <a:off x="1981200" y="274638"/>
            <a:ext cx="8229600" cy="1249362"/>
          </a:xfrm>
        </p:spPr>
        <p:txBody>
          <a:bodyPr/>
          <a:lstStyle/>
          <a:p>
            <a:pPr>
              <a:lnSpc>
                <a:spcPts val="4000"/>
              </a:lnSpc>
            </a:pPr>
            <a:r>
              <a:rPr lang="en-US" altLang="en-US" smtClean="0"/>
              <a:t>Why Excessive Whole Cow Milk Intake Predisposes to Iron Deficiency </a:t>
            </a:r>
            <a:br>
              <a:rPr lang="en-US" altLang="en-US" smtClean="0"/>
            </a:br>
            <a:r>
              <a:rPr lang="en-US" altLang="en-US" smtClean="0"/>
              <a:t>During Infancy</a:t>
            </a:r>
          </a:p>
        </p:txBody>
      </p:sp>
      <p:sp>
        <p:nvSpPr>
          <p:cNvPr id="115715" name="Rectangle 3"/>
          <p:cNvSpPr>
            <a:spLocks noGrp="1"/>
          </p:cNvSpPr>
          <p:nvPr>
            <p:ph idx="1"/>
          </p:nvPr>
        </p:nvSpPr>
        <p:spPr>
          <a:xfrm>
            <a:off x="1981200" y="1966914"/>
            <a:ext cx="8229600" cy="3976687"/>
          </a:xfrm>
        </p:spPr>
        <p:txBody>
          <a:bodyPr/>
          <a:lstStyle/>
          <a:p>
            <a:r>
              <a:rPr lang="en-US" altLang="en-US" smtClean="0"/>
              <a:t>Contains minimal iron (&lt;1 mg/L)</a:t>
            </a:r>
          </a:p>
          <a:p>
            <a:r>
              <a:rPr lang="en-US" altLang="en-US" smtClean="0"/>
              <a:t>Iron poorly absorbed (5-10%) compared to breast milk (50%)</a:t>
            </a:r>
          </a:p>
          <a:p>
            <a:r>
              <a:rPr lang="en-US" altLang="en-US" smtClean="0"/>
              <a:t>Leads to reduced intake of other foods and medicinal iron  </a:t>
            </a:r>
          </a:p>
          <a:p>
            <a:r>
              <a:rPr lang="en-US" altLang="en-US" smtClean="0"/>
              <a:t>May cause GI bleeding</a:t>
            </a:r>
          </a:p>
        </p:txBody>
      </p:sp>
      <p:sp>
        <p:nvSpPr>
          <p:cNvPr id="115716"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E601C311-8347-465E-B022-F239C7BF5DFB}" type="slidenum">
              <a:rPr lang="en-US" altLang="en-US" sz="1200"/>
              <a:pPr>
                <a:spcBef>
                  <a:spcPct val="0"/>
                </a:spcBef>
                <a:buFontTx/>
                <a:buNone/>
              </a:pPr>
              <a:t>54</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504" name="Picture 7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54914" y="3819525"/>
            <a:ext cx="2974975" cy="2895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7763" name="Rectangle 2"/>
          <p:cNvSpPr>
            <a:spLocks noGrp="1"/>
          </p:cNvSpPr>
          <p:nvPr>
            <p:ph type="title" idx="4294967295"/>
          </p:nvPr>
        </p:nvSpPr>
        <p:spPr>
          <a:xfrm>
            <a:off x="1524001" y="3886200"/>
            <a:ext cx="5757863" cy="1295400"/>
          </a:xfrm>
          <a:effectLst>
            <a:outerShdw dist="45791" dir="3378596" algn="ctr" rotWithShape="0">
              <a:schemeClr val="bg2"/>
            </a:outerShdw>
          </a:effectLst>
        </p:spPr>
        <p:txBody>
          <a:bodyPr/>
          <a:lstStyle/>
          <a:p>
            <a:r>
              <a:rPr lang="en-US" altLang="en-US" sz="4000"/>
              <a:t>“Cow’s milk is for calves, not for babies”</a:t>
            </a:r>
          </a:p>
        </p:txBody>
      </p:sp>
      <p:sp>
        <p:nvSpPr>
          <p:cNvPr id="7" name="TextBox 6"/>
          <p:cNvSpPr txBox="1">
            <a:spLocks noChangeArrowheads="1"/>
          </p:cNvSpPr>
          <p:nvPr/>
        </p:nvSpPr>
        <p:spPr bwMode="auto">
          <a:xfrm>
            <a:off x="2176464" y="5181600"/>
            <a:ext cx="4206875"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808038" indent="-350838">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a:t>18-24 oz/day as source of:</a:t>
            </a:r>
          </a:p>
          <a:p>
            <a:pPr lvl="1">
              <a:spcBef>
                <a:spcPct val="0"/>
              </a:spcBef>
              <a:buFont typeface="Arial" panose="020B0604020202020204" pitchFamily="34" charset="0"/>
              <a:buChar char="•"/>
            </a:pPr>
            <a:r>
              <a:rPr lang="en-US" altLang="en-US" sz="2800"/>
              <a:t>Vitamin D</a:t>
            </a:r>
          </a:p>
          <a:p>
            <a:pPr lvl="1">
              <a:spcBef>
                <a:spcPct val="0"/>
              </a:spcBef>
              <a:buFont typeface="Arial" panose="020B0604020202020204" pitchFamily="34" charset="0"/>
              <a:buChar char="•"/>
            </a:pPr>
            <a:r>
              <a:rPr lang="en-US" altLang="en-US" sz="2800"/>
              <a:t>Calcium </a:t>
            </a:r>
          </a:p>
        </p:txBody>
      </p:sp>
      <p:sp>
        <p:nvSpPr>
          <p:cNvPr id="9" name="Text Box 3"/>
          <p:cNvSpPr txBox="1">
            <a:spLocks noChangeArrowheads="1"/>
          </p:cNvSpPr>
          <p:nvPr/>
        </p:nvSpPr>
        <p:spPr bwMode="auto">
          <a:xfrm>
            <a:off x="8196264" y="3733800"/>
            <a:ext cx="1692275" cy="317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sz="20000">
                <a:solidFill>
                  <a:srgbClr val="FF4347"/>
                </a:solidFill>
              </a:rPr>
              <a:t>X</a:t>
            </a:r>
          </a:p>
        </p:txBody>
      </p:sp>
      <p:sp>
        <p:nvSpPr>
          <p:cNvPr id="10" name="Rectangle 9"/>
          <p:cNvSpPr>
            <a:spLocks noChangeArrowheads="1"/>
          </p:cNvSpPr>
          <p:nvPr/>
        </p:nvSpPr>
        <p:spPr bwMode="auto">
          <a:xfrm>
            <a:off x="1981200" y="5181600"/>
            <a:ext cx="4402138" cy="1384300"/>
          </a:xfrm>
          <a:prstGeom prst="rect">
            <a:avLst/>
          </a:prstGeom>
          <a:noFill/>
          <a:ln w="57150" algn="ctr">
            <a:solidFill>
              <a:srgbClr val="FF66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pic>
        <p:nvPicPr>
          <p:cNvPr id="117767" name="Picture 6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28801" y="381001"/>
            <a:ext cx="5165725" cy="343852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8499" name="Picture 6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28801" y="-41275"/>
            <a:ext cx="5241925" cy="40147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7769" name="TextBox 10"/>
          <p:cNvSpPr txBox="1">
            <a:spLocks noChangeArrowheads="1"/>
          </p:cNvSpPr>
          <p:nvPr/>
        </p:nvSpPr>
        <p:spPr bwMode="auto">
          <a:xfrm>
            <a:off x="6746875"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B58756B4-60D4-4E10-841A-E081531279CC}" type="slidenum">
              <a:rPr lang="en-US" altLang="en-US" sz="1200"/>
              <a:pPr>
                <a:spcBef>
                  <a:spcPct val="0"/>
                </a:spcBef>
                <a:buFontTx/>
                <a:buNone/>
              </a:pPr>
              <a:t>55</a:t>
            </a:fld>
            <a:endParaRPr lang="en-US" altLang="en-US" sz="1200"/>
          </a:p>
        </p:txBody>
      </p:sp>
      <p:graphicFrame>
        <p:nvGraphicFramePr>
          <p:cNvPr id="117770" name="Object 1"/>
          <p:cNvGraphicFramePr>
            <a:graphicFrameLocks noChangeAspect="1"/>
          </p:cNvGraphicFramePr>
          <p:nvPr/>
        </p:nvGraphicFramePr>
        <p:xfrm>
          <a:off x="8001000" y="287338"/>
          <a:ext cx="1989138" cy="3168650"/>
        </p:xfrm>
        <a:graphic>
          <a:graphicData uri="http://schemas.openxmlformats.org/presentationml/2006/ole">
            <mc:AlternateContent xmlns:mc="http://schemas.openxmlformats.org/markup-compatibility/2006">
              <mc:Choice xmlns:v="urn:schemas-microsoft-com:vml" Requires="v">
                <p:oleObj spid="_x0000_s117784" name="Image" r:id="rId7" imgW="2526984" imgH="4025397" progId="Photoshop.Image.11">
                  <p:embed/>
                </p:oleObj>
              </mc:Choice>
              <mc:Fallback>
                <p:oleObj name="Image" r:id="rId7" imgW="2526984" imgH="4025397" progId="Photoshop.Image.11">
                  <p:embed/>
                  <p:pic>
                    <p:nvPicPr>
                      <p:cNvPr id="0" name="Object 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01000" y="287338"/>
                        <a:ext cx="1989138" cy="316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1" name="Rectangle 10"/>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18499"/>
                                        </p:tgtEl>
                                        <p:attrNameLst>
                                          <p:attrName>style.visibility</p:attrName>
                                        </p:attrNameLst>
                                      </p:cBhvr>
                                      <p:to>
                                        <p:strVal val="visible"/>
                                      </p:to>
                                    </p:set>
                                    <p:animEffect transition="in" filter="fade">
                                      <p:cBhvr>
                                        <p:cTn id="7" dur="500"/>
                                        <p:tgtEl>
                                          <p:spTgt spid="18499"/>
                                        </p:tgtEl>
                                      </p:cBhvr>
                                    </p:animEffect>
                                  </p:childTnLst>
                                </p:cTn>
                              </p:par>
                            </p:childTnLst>
                          </p:cTn>
                        </p:par>
                        <p:par>
                          <p:cTn id="8" fill="hold" nodeType="afterGroup">
                            <p:stCondLst>
                              <p:cond delay="500"/>
                            </p:stCondLst>
                            <p:childTnLst>
                              <p:par>
                                <p:cTn id="9" presetID="1" presetClass="entr" presetSubtype="0" fill="hold" nodeType="afterEffect">
                                  <p:stCondLst>
                                    <p:cond delay="0"/>
                                  </p:stCondLst>
                                  <p:childTnLst>
                                    <p:set>
                                      <p:cBhvr>
                                        <p:cTn id="10" dur="1" fill="hold">
                                          <p:stCondLst>
                                            <p:cond delay="0"/>
                                          </p:stCondLst>
                                        </p:cTn>
                                        <p:tgtEl>
                                          <p:spTgt spid="18504"/>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p:cTn id="15" dur="500" fill="hold"/>
                                        <p:tgtEl>
                                          <p:spTgt spid="9"/>
                                        </p:tgtEl>
                                        <p:attrNameLst>
                                          <p:attrName>ppt_w</p:attrName>
                                        </p:attrNameLst>
                                      </p:cBhvr>
                                      <p:tavLst>
                                        <p:tav tm="0">
                                          <p:val>
                                            <p:fltVal val="0"/>
                                          </p:val>
                                        </p:tav>
                                        <p:tav tm="100000">
                                          <p:val>
                                            <p:strVal val="#ppt_w"/>
                                          </p:val>
                                        </p:tav>
                                      </p:tavLst>
                                    </p:anim>
                                    <p:anim calcmode="lin" valueType="num">
                                      <p:cBhvr>
                                        <p:cTn id="16" dur="500" fill="hold"/>
                                        <p:tgtEl>
                                          <p:spTgt spid="9"/>
                                        </p:tgtEl>
                                        <p:attrNameLst>
                                          <p:attrName>ppt_h</p:attrName>
                                        </p:attrNameLst>
                                      </p:cBhvr>
                                      <p:tavLst>
                                        <p:tav tm="0">
                                          <p:val>
                                            <p:fltVal val="0"/>
                                          </p:val>
                                        </p:tav>
                                        <p:tav tm="100000">
                                          <p:val>
                                            <p:strVal val="#ppt_h"/>
                                          </p:val>
                                        </p:tav>
                                      </p:tavLst>
                                    </p:anim>
                                    <p:animEffect transition="in" filter="fade">
                                      <p:cBhvr>
                                        <p:cTn id="17" dur="500"/>
                                        <p:tgtEl>
                                          <p:spTgt spid="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10"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5"/>
          <p:cNvSpPr>
            <a:spLocks noGrp="1"/>
          </p:cNvSpPr>
          <p:nvPr>
            <p:ph type="title"/>
          </p:nvPr>
        </p:nvSpPr>
        <p:spPr/>
        <p:txBody>
          <a:bodyPr/>
          <a:lstStyle/>
          <a:p>
            <a:r>
              <a:rPr lang="en-US" altLang="en-US" sz="4000"/>
              <a:t>Etiologies of iron deficiency</a:t>
            </a:r>
          </a:p>
        </p:txBody>
      </p:sp>
      <p:sp>
        <p:nvSpPr>
          <p:cNvPr id="520198" name="Rectangle 6">
            <a:extLst>
              <a:ext uri="{FF2B5EF4-FFF2-40B4-BE49-F238E27FC236}">
                <a16:creationId xmlns="" xmlns:a16="http://schemas.microsoft.com/office/drawing/2014/main" id="{0EF83F04-6739-489D-8EEB-52E07610EABD}"/>
              </a:ext>
            </a:extLst>
          </p:cNvPr>
          <p:cNvSpPr>
            <a:spLocks noGrp="1" noChangeArrowheads="1"/>
          </p:cNvSpPr>
          <p:nvPr>
            <p:ph sz="half" idx="4294967295"/>
          </p:nvPr>
        </p:nvSpPr>
        <p:spPr>
          <a:xfrm>
            <a:off x="1752600" y="1417638"/>
            <a:ext cx="4038600" cy="4983162"/>
          </a:xfrm>
        </p:spPr>
        <p:txBody>
          <a:bodyPr/>
          <a:lstStyle/>
          <a:p>
            <a:pPr>
              <a:spcBef>
                <a:spcPts val="0"/>
              </a:spcBef>
              <a:defRPr/>
            </a:pPr>
            <a:r>
              <a:rPr lang="en-US" altLang="en-US" sz="2400" dirty="0"/>
              <a:t>Poor bioavailability </a:t>
            </a:r>
          </a:p>
          <a:p>
            <a:pPr marL="571500" lvl="1">
              <a:spcBef>
                <a:spcPts val="0"/>
              </a:spcBef>
              <a:defRPr/>
            </a:pPr>
            <a:r>
              <a:rPr lang="en-US" altLang="en-US" sz="2000" dirty="0"/>
              <a:t>Heme Fe &gt; Fe</a:t>
            </a:r>
            <a:r>
              <a:rPr lang="en-US" altLang="en-US" sz="2000" baseline="30000" dirty="0"/>
              <a:t>2+</a:t>
            </a:r>
            <a:r>
              <a:rPr lang="en-US" altLang="en-US" sz="2000" dirty="0"/>
              <a:t> &gt; Fe</a:t>
            </a:r>
            <a:r>
              <a:rPr lang="en-US" altLang="en-US" sz="2000" baseline="30000" dirty="0"/>
              <a:t>3+</a:t>
            </a:r>
          </a:p>
          <a:p>
            <a:pPr marL="571500" lvl="1">
              <a:spcBef>
                <a:spcPts val="0"/>
              </a:spcBef>
              <a:defRPr/>
            </a:pPr>
            <a:r>
              <a:rPr lang="en-US" altLang="en-US" sz="2000" dirty="0"/>
              <a:t>Cow</a:t>
            </a:r>
            <a:r>
              <a:rPr lang="en-US" altLang="ja-JP" sz="2000" dirty="0"/>
              <a:t> milk (infants/toddlers)</a:t>
            </a:r>
          </a:p>
          <a:p>
            <a:pPr marL="571500" lvl="1">
              <a:spcBef>
                <a:spcPts val="0"/>
              </a:spcBef>
              <a:defRPr/>
            </a:pPr>
            <a:r>
              <a:rPr lang="en-US" altLang="en-US" sz="2000" dirty="0"/>
              <a:t>Inhibitors of absorption</a:t>
            </a:r>
          </a:p>
          <a:p>
            <a:pPr marL="914400" lvl="2">
              <a:spcBef>
                <a:spcPts val="0"/>
              </a:spcBef>
              <a:defRPr/>
            </a:pPr>
            <a:r>
              <a:rPr lang="en-US" altLang="en-US" sz="1800" dirty="0"/>
              <a:t>Bran, tannins, </a:t>
            </a:r>
            <a:r>
              <a:rPr lang="en-US" altLang="en-US" sz="1800" dirty="0" err="1"/>
              <a:t>phytates</a:t>
            </a:r>
            <a:r>
              <a:rPr lang="en-US" altLang="en-US" sz="1800" dirty="0"/>
              <a:t>, starch</a:t>
            </a:r>
          </a:p>
          <a:p>
            <a:pPr marL="914400" lvl="2">
              <a:spcBef>
                <a:spcPts val="0"/>
              </a:spcBef>
              <a:defRPr/>
            </a:pPr>
            <a:r>
              <a:rPr lang="en-US" altLang="en-US" sz="1800" dirty="0"/>
              <a:t>Other metals (Co, </a:t>
            </a:r>
            <a:r>
              <a:rPr lang="en-US" altLang="en-US" sz="1800" dirty="0" err="1"/>
              <a:t>Pb</a:t>
            </a:r>
            <a:r>
              <a:rPr lang="en-US" altLang="en-US" sz="1800" dirty="0"/>
              <a:t>)</a:t>
            </a:r>
          </a:p>
          <a:p>
            <a:pPr marL="571500" lvl="1">
              <a:spcBef>
                <a:spcPts val="0"/>
              </a:spcBef>
              <a:defRPr/>
            </a:pPr>
            <a:r>
              <a:rPr lang="en-US" altLang="en-US" sz="2000" dirty="0"/>
              <a:t>High pH</a:t>
            </a:r>
          </a:p>
          <a:p>
            <a:pPr marL="914400" lvl="2">
              <a:spcBef>
                <a:spcPts val="0"/>
              </a:spcBef>
              <a:defRPr/>
            </a:pPr>
            <a:r>
              <a:rPr lang="en-US" altLang="en-US" sz="1800" dirty="0"/>
              <a:t>Antacids, </a:t>
            </a:r>
            <a:r>
              <a:rPr lang="en-US" altLang="en-US" sz="1800" dirty="0" err="1"/>
              <a:t>gastrectomy</a:t>
            </a:r>
            <a:r>
              <a:rPr lang="en-US" altLang="en-US" sz="1800" dirty="0"/>
              <a:t> </a:t>
            </a:r>
          </a:p>
          <a:p>
            <a:pPr marL="914400" lvl="2">
              <a:spcBef>
                <a:spcPts val="0"/>
              </a:spcBef>
              <a:defRPr/>
            </a:pPr>
            <a:endParaRPr lang="en-US" altLang="en-US" sz="1800" dirty="0"/>
          </a:p>
          <a:p>
            <a:pPr>
              <a:spcBef>
                <a:spcPts val="0"/>
              </a:spcBef>
              <a:defRPr/>
            </a:pPr>
            <a:r>
              <a:rPr lang="en-US" altLang="en-US" sz="2400" dirty="0"/>
              <a:t>Absorptive surface loss/dysfunction</a:t>
            </a:r>
          </a:p>
          <a:p>
            <a:pPr marL="571500" lvl="1">
              <a:spcBef>
                <a:spcPts val="0"/>
              </a:spcBef>
              <a:defRPr/>
            </a:pPr>
            <a:r>
              <a:rPr lang="en-US" altLang="en-US" sz="2000" dirty="0" err="1"/>
              <a:t>Duodenectomy</a:t>
            </a:r>
            <a:endParaRPr lang="en-US" altLang="en-US" sz="2000" dirty="0"/>
          </a:p>
          <a:p>
            <a:pPr marL="571500" lvl="1">
              <a:spcBef>
                <a:spcPts val="0"/>
              </a:spcBef>
              <a:defRPr/>
            </a:pPr>
            <a:r>
              <a:rPr lang="en-US" altLang="en-US" sz="2000" dirty="0"/>
              <a:t>Gluten-sensitive </a:t>
            </a:r>
            <a:r>
              <a:rPr lang="en-US" altLang="en-US" sz="2000" dirty="0" err="1"/>
              <a:t>enteropathy</a:t>
            </a:r>
            <a:endParaRPr lang="en-US" altLang="en-US" sz="2000" dirty="0"/>
          </a:p>
          <a:p>
            <a:pPr lvl="1">
              <a:spcBef>
                <a:spcPts val="0"/>
              </a:spcBef>
              <a:defRPr/>
            </a:pPr>
            <a:endParaRPr lang="en-US" altLang="en-US" sz="2000" dirty="0"/>
          </a:p>
        </p:txBody>
      </p:sp>
      <p:sp>
        <p:nvSpPr>
          <p:cNvPr id="6" name="Content Placeholder 5"/>
          <p:cNvSpPr>
            <a:spLocks noGrp="1"/>
          </p:cNvSpPr>
          <p:nvPr>
            <p:ph sz="half" idx="4294967295"/>
          </p:nvPr>
        </p:nvSpPr>
        <p:spPr>
          <a:xfrm>
            <a:off x="6172200" y="1493838"/>
            <a:ext cx="4038600" cy="3001962"/>
          </a:xfrm>
        </p:spPr>
        <p:txBody>
          <a:bodyPr/>
          <a:lstStyle/>
          <a:p>
            <a:pPr>
              <a:spcBef>
                <a:spcPct val="0"/>
              </a:spcBef>
            </a:pPr>
            <a:r>
              <a:rPr lang="en-US" altLang="en-US" sz="2400"/>
              <a:t>Genitourinary</a:t>
            </a:r>
          </a:p>
          <a:p>
            <a:pPr lvl="1">
              <a:spcBef>
                <a:spcPct val="0"/>
              </a:spcBef>
            </a:pPr>
            <a:r>
              <a:rPr lang="en-US" altLang="en-US" sz="2000"/>
              <a:t>Menorrhagia</a:t>
            </a:r>
          </a:p>
          <a:p>
            <a:pPr lvl="1">
              <a:spcBef>
                <a:spcPct val="0"/>
              </a:spcBef>
            </a:pPr>
            <a:r>
              <a:rPr lang="en-US" altLang="en-US" sz="2000"/>
              <a:t>Renal cell carcinoma</a:t>
            </a:r>
          </a:p>
          <a:p>
            <a:pPr lvl="1">
              <a:spcBef>
                <a:spcPct val="0"/>
              </a:spcBef>
            </a:pPr>
            <a:r>
              <a:rPr lang="en-US" altLang="en-US" sz="2000"/>
              <a:t>Glomerulonephritis</a:t>
            </a:r>
          </a:p>
          <a:p>
            <a:pPr>
              <a:spcBef>
                <a:spcPct val="0"/>
              </a:spcBef>
            </a:pPr>
            <a:r>
              <a:rPr lang="en-US" altLang="en-US" sz="2400"/>
              <a:t>Gastrointestinal</a:t>
            </a:r>
          </a:p>
          <a:p>
            <a:pPr lvl="1">
              <a:spcBef>
                <a:spcPct val="0"/>
              </a:spcBef>
            </a:pPr>
            <a:r>
              <a:rPr lang="en-US" altLang="en-US" sz="2000"/>
              <a:t>Colonic carcinoma</a:t>
            </a:r>
          </a:p>
          <a:p>
            <a:pPr lvl="1">
              <a:spcBef>
                <a:spcPct val="0"/>
              </a:spcBef>
            </a:pPr>
            <a:r>
              <a:rPr lang="en-US" altLang="en-US" sz="2000"/>
              <a:t>Parasitosis</a:t>
            </a:r>
          </a:p>
          <a:p>
            <a:pPr>
              <a:spcBef>
                <a:spcPct val="0"/>
              </a:spcBef>
            </a:pPr>
            <a:r>
              <a:rPr lang="en-US" altLang="en-US" sz="2400"/>
              <a:t>Pulmonary</a:t>
            </a:r>
          </a:p>
          <a:p>
            <a:pPr lvl="1">
              <a:spcBef>
                <a:spcPct val="0"/>
              </a:spcBef>
            </a:pPr>
            <a:r>
              <a:rPr lang="en-US" altLang="en-US" sz="2000"/>
              <a:t>Pulmonary hemosiderosis</a:t>
            </a:r>
          </a:p>
        </p:txBody>
      </p:sp>
      <p:sp>
        <p:nvSpPr>
          <p:cNvPr id="520199" name="Rectangle 7"/>
          <p:cNvSpPr>
            <a:spLocks noChangeArrowheads="1"/>
          </p:cNvSpPr>
          <p:nvPr/>
        </p:nvSpPr>
        <p:spPr bwMode="auto">
          <a:xfrm>
            <a:off x="6107114" y="4953000"/>
            <a:ext cx="4789487"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pPr>
            <a:r>
              <a:rPr lang="en-US" altLang="en-US" sz="2200">
                <a:ea typeface="ＭＳ Ｐゴシック" panose="020B0600070205080204" pitchFamily="34" charset="-128"/>
              </a:rPr>
              <a:t>Anemia of chronic disease</a:t>
            </a:r>
          </a:p>
          <a:p>
            <a:pPr>
              <a:spcBef>
                <a:spcPct val="0"/>
              </a:spcBef>
            </a:pPr>
            <a:r>
              <a:rPr lang="en-US" altLang="en-US" sz="2200">
                <a:ea typeface="ＭＳ Ｐゴシック" panose="020B0600070205080204" pitchFamily="34" charset="-128"/>
              </a:rPr>
              <a:t>Inborn/Acquired metabolic defects</a:t>
            </a:r>
          </a:p>
        </p:txBody>
      </p:sp>
      <p:sp>
        <p:nvSpPr>
          <p:cNvPr id="520200" name="Rectangle 8"/>
          <p:cNvSpPr>
            <a:spLocks noChangeArrowheads="1"/>
          </p:cNvSpPr>
          <p:nvPr/>
        </p:nvSpPr>
        <p:spPr bwMode="auto">
          <a:xfrm>
            <a:off x="1804989" y="919164"/>
            <a:ext cx="3589337"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b="1" u="sng"/>
              <a:t>Inadequate absorption</a:t>
            </a:r>
            <a:endParaRPr lang="en-US" altLang="en-US" sz="4000" b="1" u="sng"/>
          </a:p>
        </p:txBody>
      </p:sp>
      <p:sp>
        <p:nvSpPr>
          <p:cNvPr id="520201" name="Rectangle 9"/>
          <p:cNvSpPr>
            <a:spLocks noChangeArrowheads="1"/>
          </p:cNvSpPr>
          <p:nvPr/>
        </p:nvSpPr>
        <p:spPr bwMode="auto">
          <a:xfrm>
            <a:off x="6038851" y="919164"/>
            <a:ext cx="3381375"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b="1" u="sng"/>
              <a:t>Excessive (blood) loss</a:t>
            </a:r>
            <a:endParaRPr lang="en-US" altLang="en-US" sz="4000" b="1" u="sng"/>
          </a:p>
        </p:txBody>
      </p:sp>
      <p:sp>
        <p:nvSpPr>
          <p:cNvPr id="520203" name="Rectangle 11"/>
          <p:cNvSpPr>
            <a:spLocks noChangeArrowheads="1"/>
          </p:cNvSpPr>
          <p:nvPr/>
        </p:nvSpPr>
        <p:spPr bwMode="auto">
          <a:xfrm>
            <a:off x="6038851" y="4495801"/>
            <a:ext cx="42592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ja-JP" altLang="en-US" b="1"/>
              <a:t>“</a:t>
            </a:r>
            <a:r>
              <a:rPr lang="en-US" altLang="ja-JP" b="1" u="sng"/>
              <a:t>Functional inaccessibility</a:t>
            </a:r>
            <a:r>
              <a:rPr lang="ja-JP" altLang="en-US" b="1"/>
              <a:t>”</a:t>
            </a:r>
            <a:endParaRPr lang="en-US" altLang="en-US" b="1">
              <a:ea typeface="ＭＳ Ｐゴシック" panose="020B0600070205080204" pitchFamily="34" charset="-128"/>
            </a:endParaRPr>
          </a:p>
        </p:txBody>
      </p:sp>
      <p:sp>
        <p:nvSpPr>
          <p:cNvPr id="119817" name="TextBox 8"/>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0CBEB4B-B3C8-4596-9634-87E96DEB41BA}" type="slidenum">
              <a:rPr lang="en-US" altLang="en-US" sz="1200"/>
              <a:pPr>
                <a:spcBef>
                  <a:spcPct val="0"/>
                </a:spcBef>
                <a:buFontTx/>
                <a:buNone/>
              </a:pPr>
              <a:t>56</a:t>
            </a:fld>
            <a:endParaRPr lang="en-US" altLang="en-US" sz="1200"/>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0200"/>
                                        </p:tgtEl>
                                        <p:attrNameLst>
                                          <p:attrName>style.visibility</p:attrName>
                                        </p:attrNameLst>
                                      </p:cBhvr>
                                      <p:to>
                                        <p:strVal val="visible"/>
                                      </p:to>
                                    </p:set>
                                    <p:animEffect transition="in" filter="fade">
                                      <p:cBhvr>
                                        <p:cTn id="7" dur="1000"/>
                                        <p:tgtEl>
                                          <p:spTgt spid="520200"/>
                                        </p:tgtEl>
                                      </p:cBhvr>
                                    </p:animEffect>
                                  </p:childTnLst>
                                </p:cTn>
                              </p:par>
                            </p:childTnLst>
                          </p:cTn>
                        </p:par>
                        <p:par>
                          <p:cTn id="8" fill="hold" nodeType="afterGroup">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20201"/>
                                        </p:tgtEl>
                                        <p:attrNameLst>
                                          <p:attrName>style.visibility</p:attrName>
                                        </p:attrNameLst>
                                      </p:cBhvr>
                                      <p:to>
                                        <p:strVal val="visible"/>
                                      </p:to>
                                    </p:set>
                                    <p:animEffect transition="in" filter="fade">
                                      <p:cBhvr>
                                        <p:cTn id="11" dur="1000"/>
                                        <p:tgtEl>
                                          <p:spTgt spid="520201"/>
                                        </p:tgtEl>
                                      </p:cBhvr>
                                    </p:animEffect>
                                  </p:childTnLst>
                                </p:cTn>
                              </p:par>
                            </p:childTnLst>
                          </p:cTn>
                        </p:par>
                        <p:par>
                          <p:cTn id="12" fill="hold" nodeType="afterGroup">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520203"/>
                                        </p:tgtEl>
                                        <p:attrNameLst>
                                          <p:attrName>style.visibility</p:attrName>
                                        </p:attrNameLst>
                                      </p:cBhvr>
                                      <p:to>
                                        <p:strVal val="visible"/>
                                      </p:to>
                                    </p:set>
                                    <p:animEffect transition="in" filter="fade">
                                      <p:cBhvr>
                                        <p:cTn id="15" dur="1000"/>
                                        <p:tgtEl>
                                          <p:spTgt spid="520203"/>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520198">
                                            <p:txEl>
                                              <p:pRg st="0" end="0"/>
                                            </p:txEl>
                                          </p:spTgt>
                                        </p:tgtEl>
                                        <p:attrNameLst>
                                          <p:attrName>style.visibility</p:attrName>
                                        </p:attrNameLst>
                                      </p:cBhvr>
                                      <p:to>
                                        <p:strVal val="visible"/>
                                      </p:to>
                                    </p:set>
                                    <p:animEffect transition="in" filter="fade">
                                      <p:cBhvr>
                                        <p:cTn id="20" dur="500"/>
                                        <p:tgtEl>
                                          <p:spTgt spid="520198">
                                            <p:txEl>
                                              <p:pRg st="0" end="0"/>
                                            </p:txEl>
                                          </p:spTgt>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520198">
                                            <p:txEl>
                                              <p:pRg st="1" end="1"/>
                                            </p:txEl>
                                          </p:spTgt>
                                        </p:tgtEl>
                                        <p:attrNameLst>
                                          <p:attrName>style.visibility</p:attrName>
                                        </p:attrNameLst>
                                      </p:cBhvr>
                                      <p:to>
                                        <p:strVal val="visible"/>
                                      </p:to>
                                    </p:set>
                                    <p:animEffect transition="in" filter="fade">
                                      <p:cBhvr>
                                        <p:cTn id="23" dur="500"/>
                                        <p:tgtEl>
                                          <p:spTgt spid="520198">
                                            <p:txEl>
                                              <p:pRg st="1" end="1"/>
                                            </p:txEl>
                                          </p:spTgt>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520198">
                                            <p:txEl>
                                              <p:pRg st="2" end="2"/>
                                            </p:txEl>
                                          </p:spTgt>
                                        </p:tgtEl>
                                        <p:attrNameLst>
                                          <p:attrName>style.visibility</p:attrName>
                                        </p:attrNameLst>
                                      </p:cBhvr>
                                      <p:to>
                                        <p:strVal val="visible"/>
                                      </p:to>
                                    </p:set>
                                    <p:animEffect transition="in" filter="fade">
                                      <p:cBhvr>
                                        <p:cTn id="26" dur="500"/>
                                        <p:tgtEl>
                                          <p:spTgt spid="520198">
                                            <p:txEl>
                                              <p:pRg st="2" end="2"/>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520198">
                                            <p:txEl>
                                              <p:pRg st="3" end="3"/>
                                            </p:txEl>
                                          </p:spTgt>
                                        </p:tgtEl>
                                        <p:attrNameLst>
                                          <p:attrName>style.visibility</p:attrName>
                                        </p:attrNameLst>
                                      </p:cBhvr>
                                      <p:to>
                                        <p:strVal val="visible"/>
                                      </p:to>
                                    </p:set>
                                    <p:animEffect transition="in" filter="fade">
                                      <p:cBhvr>
                                        <p:cTn id="29" dur="500"/>
                                        <p:tgtEl>
                                          <p:spTgt spid="520198">
                                            <p:txEl>
                                              <p:pRg st="3" end="3"/>
                                            </p:txEl>
                                          </p:spTgt>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520198">
                                            <p:txEl>
                                              <p:pRg st="4" end="4"/>
                                            </p:txEl>
                                          </p:spTgt>
                                        </p:tgtEl>
                                        <p:attrNameLst>
                                          <p:attrName>style.visibility</p:attrName>
                                        </p:attrNameLst>
                                      </p:cBhvr>
                                      <p:to>
                                        <p:strVal val="visible"/>
                                      </p:to>
                                    </p:set>
                                    <p:animEffect transition="in" filter="fade">
                                      <p:cBhvr>
                                        <p:cTn id="32" dur="500"/>
                                        <p:tgtEl>
                                          <p:spTgt spid="520198">
                                            <p:txEl>
                                              <p:pRg st="4" end="4"/>
                                            </p:txEl>
                                          </p:spTgt>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20198">
                                            <p:txEl>
                                              <p:pRg st="5" end="5"/>
                                            </p:txEl>
                                          </p:spTgt>
                                        </p:tgtEl>
                                        <p:attrNameLst>
                                          <p:attrName>style.visibility</p:attrName>
                                        </p:attrNameLst>
                                      </p:cBhvr>
                                      <p:to>
                                        <p:strVal val="visible"/>
                                      </p:to>
                                    </p:set>
                                    <p:animEffect transition="in" filter="fade">
                                      <p:cBhvr>
                                        <p:cTn id="35" dur="500"/>
                                        <p:tgtEl>
                                          <p:spTgt spid="520198">
                                            <p:txEl>
                                              <p:pRg st="5" end="5"/>
                                            </p:txEl>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520198">
                                            <p:txEl>
                                              <p:pRg st="6" end="6"/>
                                            </p:txEl>
                                          </p:spTgt>
                                        </p:tgtEl>
                                        <p:attrNameLst>
                                          <p:attrName>style.visibility</p:attrName>
                                        </p:attrNameLst>
                                      </p:cBhvr>
                                      <p:to>
                                        <p:strVal val="visible"/>
                                      </p:to>
                                    </p:set>
                                    <p:animEffect transition="in" filter="fade">
                                      <p:cBhvr>
                                        <p:cTn id="38" dur="500"/>
                                        <p:tgtEl>
                                          <p:spTgt spid="520198">
                                            <p:txEl>
                                              <p:pRg st="6" end="6"/>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520198">
                                            <p:txEl>
                                              <p:pRg st="7" end="7"/>
                                            </p:txEl>
                                          </p:spTgt>
                                        </p:tgtEl>
                                        <p:attrNameLst>
                                          <p:attrName>style.visibility</p:attrName>
                                        </p:attrNameLst>
                                      </p:cBhvr>
                                      <p:to>
                                        <p:strVal val="visible"/>
                                      </p:to>
                                    </p:set>
                                    <p:animEffect transition="in" filter="fade">
                                      <p:cBhvr>
                                        <p:cTn id="41" dur="500"/>
                                        <p:tgtEl>
                                          <p:spTgt spid="520198">
                                            <p:txEl>
                                              <p:pRg st="7" end="7"/>
                                            </p:txEl>
                                          </p:spTgt>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520198">
                                            <p:txEl>
                                              <p:pRg st="9" end="9"/>
                                            </p:txEl>
                                          </p:spTgt>
                                        </p:tgtEl>
                                        <p:attrNameLst>
                                          <p:attrName>style.visibility</p:attrName>
                                        </p:attrNameLst>
                                      </p:cBhvr>
                                      <p:to>
                                        <p:strVal val="visible"/>
                                      </p:to>
                                    </p:set>
                                    <p:animEffect transition="in" filter="fade">
                                      <p:cBhvr>
                                        <p:cTn id="46" dur="500"/>
                                        <p:tgtEl>
                                          <p:spTgt spid="520198">
                                            <p:txEl>
                                              <p:pRg st="9" end="9"/>
                                            </p:txEl>
                                          </p:spTgt>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520198">
                                            <p:txEl>
                                              <p:pRg st="10" end="10"/>
                                            </p:txEl>
                                          </p:spTgt>
                                        </p:tgtEl>
                                        <p:attrNameLst>
                                          <p:attrName>style.visibility</p:attrName>
                                        </p:attrNameLst>
                                      </p:cBhvr>
                                      <p:to>
                                        <p:strVal val="visible"/>
                                      </p:to>
                                    </p:set>
                                    <p:animEffect transition="in" filter="fade">
                                      <p:cBhvr>
                                        <p:cTn id="49" dur="500"/>
                                        <p:tgtEl>
                                          <p:spTgt spid="520198">
                                            <p:txEl>
                                              <p:pRg st="10" end="10"/>
                                            </p:txEl>
                                          </p:spTgt>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520198">
                                            <p:txEl>
                                              <p:pRg st="11" end="11"/>
                                            </p:txEl>
                                          </p:spTgt>
                                        </p:tgtEl>
                                        <p:attrNameLst>
                                          <p:attrName>style.visibility</p:attrName>
                                        </p:attrNameLst>
                                      </p:cBhvr>
                                      <p:to>
                                        <p:strVal val="visible"/>
                                      </p:to>
                                    </p:set>
                                    <p:animEffect transition="in" filter="fade">
                                      <p:cBhvr>
                                        <p:cTn id="52" dur="500"/>
                                        <p:tgtEl>
                                          <p:spTgt spid="520198">
                                            <p:txEl>
                                              <p:pRg st="11" end="11"/>
                                            </p:txEl>
                                          </p:spTgt>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6">
                                            <p:txEl>
                                              <p:pRg st="0" end="0"/>
                                            </p:txEl>
                                          </p:spTgt>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6">
                                            <p:txEl>
                                              <p:pRg st="1" end="1"/>
                                            </p:txEl>
                                          </p:spTgt>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6">
                                            <p:txEl>
                                              <p:pRg st="2" end="2"/>
                                            </p:txEl>
                                          </p:spTgt>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6">
                                            <p:txEl>
                                              <p:pRg st="3" end="3"/>
                                            </p:txEl>
                                          </p:spTgt>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6">
                                            <p:txEl>
                                              <p:pRg st="4" end="4"/>
                                            </p:txEl>
                                          </p:spTgt>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6">
                                            <p:txEl>
                                              <p:pRg st="5" end="5"/>
                                            </p:txEl>
                                          </p:spTgt>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6">
                                            <p:txEl>
                                              <p:pRg st="6" end="6"/>
                                            </p:txEl>
                                          </p:spTgt>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6">
                                            <p:txEl>
                                              <p:pRg st="7" end="7"/>
                                            </p:txEl>
                                          </p:spTgt>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6">
                                            <p:txEl>
                                              <p:pRg st="8" end="8"/>
                                            </p:txEl>
                                          </p:spTgt>
                                        </p:tgtEl>
                                        <p:attrNameLst>
                                          <p:attrName>style.visibility</p:attrName>
                                        </p:attrNameLst>
                                      </p:cBhvr>
                                      <p:to>
                                        <p:strVal val="visible"/>
                                      </p:to>
                                    </p:set>
                                  </p:childTnLst>
                                </p:cTn>
                              </p:par>
                            </p:childTnLst>
                          </p:cTn>
                        </p:par>
                      </p:childTnLst>
                    </p:cTn>
                  </p:par>
                  <p:par>
                    <p:cTn id="73" fill="hold" nodeType="clickPar">
                      <p:stCondLst>
                        <p:cond delay="indefinite"/>
                      </p:stCondLst>
                      <p:childTnLst>
                        <p:par>
                          <p:cTn id="74" fill="hold" nodeType="withGroup">
                            <p:stCondLst>
                              <p:cond delay="0"/>
                            </p:stCondLst>
                            <p:childTnLst>
                              <p:par>
                                <p:cTn id="75" presetID="10" presetClass="entr" presetSubtype="0" fill="hold" grpId="0" nodeType="clickEffect">
                                  <p:stCondLst>
                                    <p:cond delay="0"/>
                                  </p:stCondLst>
                                  <p:childTnLst>
                                    <p:set>
                                      <p:cBhvr>
                                        <p:cTn id="76" dur="1" fill="hold">
                                          <p:stCondLst>
                                            <p:cond delay="0"/>
                                          </p:stCondLst>
                                        </p:cTn>
                                        <p:tgtEl>
                                          <p:spTgt spid="520199"/>
                                        </p:tgtEl>
                                        <p:attrNameLst>
                                          <p:attrName>style.visibility</p:attrName>
                                        </p:attrNameLst>
                                      </p:cBhvr>
                                      <p:to>
                                        <p:strVal val="visible"/>
                                      </p:to>
                                    </p:set>
                                    <p:animEffect transition="in" filter="fade">
                                      <p:cBhvr>
                                        <p:cTn id="77" dur="500"/>
                                        <p:tgtEl>
                                          <p:spTgt spid="520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0198" grpId="0" build="p" autoUpdateAnimBg="0"/>
      <p:bldP spid="6" grpId="0" build="p"/>
      <p:bldP spid="520199" grpId="0" autoUpdateAnimBg="0"/>
      <p:bldP spid="520200" grpId="0" autoUpdateAnimBg="0"/>
      <p:bldP spid="520201" grpId="0" autoUpdateAnimBg="0"/>
      <p:bldP spid="520203" grpId="0" autoUpdateAnimBg="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2"/>
          <p:cNvSpPr>
            <a:spLocks noGrp="1"/>
          </p:cNvSpPr>
          <p:nvPr>
            <p:ph type="title"/>
          </p:nvPr>
        </p:nvSpPr>
        <p:spPr/>
        <p:txBody>
          <a:bodyPr/>
          <a:lstStyle/>
          <a:p>
            <a:r>
              <a:rPr lang="en-US" altLang="en-US" dirty="0" smtClean="0"/>
              <a:t>Malabsorption of Iron</a:t>
            </a:r>
          </a:p>
        </p:txBody>
      </p:sp>
      <p:sp>
        <p:nvSpPr>
          <p:cNvPr id="30723" name="Rectangle 3">
            <a:extLst>
              <a:ext uri="{FF2B5EF4-FFF2-40B4-BE49-F238E27FC236}">
                <a16:creationId xmlns="" xmlns:a16="http://schemas.microsoft.com/office/drawing/2014/main" id="{65372D49-89E6-4E3D-A47E-7411661D5F83}"/>
              </a:ext>
            </a:extLst>
          </p:cNvPr>
          <p:cNvSpPr>
            <a:spLocks noGrp="1" noChangeArrowheads="1"/>
          </p:cNvSpPr>
          <p:nvPr>
            <p:ph idx="1"/>
          </p:nvPr>
        </p:nvSpPr>
        <p:spPr/>
        <p:txBody>
          <a:bodyPr/>
          <a:lstStyle/>
          <a:p>
            <a:pPr>
              <a:spcBef>
                <a:spcPts val="0"/>
              </a:spcBef>
              <a:defRPr/>
            </a:pPr>
            <a:r>
              <a:rPr lang="en-US" sz="2400" dirty="0"/>
              <a:t>Occasionally the primary etiology of iron deficiency during infancy and childhood</a:t>
            </a:r>
          </a:p>
          <a:p>
            <a:pPr>
              <a:spcBef>
                <a:spcPts val="0"/>
              </a:spcBef>
              <a:defRPr/>
            </a:pPr>
            <a:r>
              <a:rPr lang="en-US" altLang="en-US" sz="2400" dirty="0"/>
              <a:t>Poor bioavailability </a:t>
            </a:r>
          </a:p>
          <a:p>
            <a:pPr marL="571500" lvl="1">
              <a:spcBef>
                <a:spcPts val="0"/>
              </a:spcBef>
              <a:defRPr/>
            </a:pPr>
            <a:r>
              <a:rPr lang="en-US" altLang="en-US" sz="2000" dirty="0"/>
              <a:t>Heme Fe &gt; Fe</a:t>
            </a:r>
            <a:r>
              <a:rPr lang="en-US" altLang="en-US" sz="2000" baseline="30000" dirty="0"/>
              <a:t>2+</a:t>
            </a:r>
            <a:r>
              <a:rPr lang="en-US" altLang="en-US" sz="2000" dirty="0"/>
              <a:t> &gt; Fe</a:t>
            </a:r>
            <a:r>
              <a:rPr lang="en-US" altLang="en-US" sz="2000" baseline="30000" dirty="0"/>
              <a:t>3+</a:t>
            </a:r>
          </a:p>
          <a:p>
            <a:pPr marL="571500" lvl="1">
              <a:spcBef>
                <a:spcPts val="0"/>
              </a:spcBef>
              <a:defRPr/>
            </a:pPr>
            <a:r>
              <a:rPr lang="en-US" altLang="en-US" sz="2000" dirty="0"/>
              <a:t>Cow</a:t>
            </a:r>
            <a:r>
              <a:rPr lang="en-US" altLang="ja-JP" sz="2000" dirty="0"/>
              <a:t> milk (infants/toddlers)</a:t>
            </a:r>
          </a:p>
          <a:p>
            <a:pPr marL="571500" lvl="1">
              <a:spcBef>
                <a:spcPts val="0"/>
              </a:spcBef>
              <a:defRPr/>
            </a:pPr>
            <a:r>
              <a:rPr lang="en-US" altLang="en-US" sz="2000" dirty="0"/>
              <a:t>Inhibitors of absorption (</a:t>
            </a:r>
            <a:r>
              <a:rPr lang="en-US" altLang="en-US" sz="1800" dirty="0"/>
              <a:t>Bran, tannins, </a:t>
            </a:r>
            <a:r>
              <a:rPr lang="en-US" altLang="en-US" sz="1800" dirty="0" err="1"/>
              <a:t>phytates</a:t>
            </a:r>
            <a:r>
              <a:rPr lang="en-US" altLang="en-US" sz="1800" dirty="0"/>
              <a:t>, other divalent metals (Co, </a:t>
            </a:r>
            <a:r>
              <a:rPr lang="en-US" altLang="en-US" sz="1800" dirty="0" err="1"/>
              <a:t>Pb</a:t>
            </a:r>
            <a:r>
              <a:rPr lang="en-US" altLang="en-US" sz="1800" dirty="0"/>
              <a:t>)</a:t>
            </a:r>
          </a:p>
          <a:p>
            <a:pPr marL="571500" lvl="1">
              <a:spcBef>
                <a:spcPts val="0"/>
              </a:spcBef>
              <a:defRPr/>
            </a:pPr>
            <a:r>
              <a:rPr lang="en-US" altLang="en-US" sz="2000" dirty="0"/>
              <a:t>High pH (a</a:t>
            </a:r>
            <a:r>
              <a:rPr lang="en-US" altLang="en-US" sz="1800" dirty="0"/>
              <a:t>ntacids, gastrectomy) </a:t>
            </a:r>
          </a:p>
          <a:p>
            <a:pPr>
              <a:spcBef>
                <a:spcPts val="0"/>
              </a:spcBef>
              <a:defRPr/>
            </a:pPr>
            <a:r>
              <a:rPr lang="en-US" altLang="en-US" sz="2400" dirty="0"/>
              <a:t>Absorptive surface loss/dysfunction</a:t>
            </a:r>
          </a:p>
          <a:p>
            <a:pPr marL="571500" lvl="1">
              <a:spcBef>
                <a:spcPts val="0"/>
              </a:spcBef>
              <a:defRPr/>
            </a:pPr>
            <a:r>
              <a:rPr lang="en-US" altLang="en-US" sz="2000" dirty="0" err="1"/>
              <a:t>Duodenectomy</a:t>
            </a:r>
            <a:r>
              <a:rPr lang="en-US" altLang="en-US" sz="2000" dirty="0"/>
              <a:t>, Short Gut Syndrome</a:t>
            </a:r>
          </a:p>
          <a:p>
            <a:pPr marL="571500" lvl="1">
              <a:spcBef>
                <a:spcPts val="0"/>
              </a:spcBef>
              <a:defRPr/>
            </a:pPr>
            <a:r>
              <a:rPr lang="en-US" altLang="en-US" sz="2000" dirty="0"/>
              <a:t>Gluten-sensitive </a:t>
            </a:r>
            <a:r>
              <a:rPr lang="en-US" altLang="en-US" sz="2000" dirty="0" err="1"/>
              <a:t>enteropathy</a:t>
            </a:r>
            <a:endParaRPr lang="en-US" altLang="en-US" sz="2000" dirty="0"/>
          </a:p>
          <a:p>
            <a:pPr lvl="1">
              <a:spcBef>
                <a:spcPts val="0"/>
              </a:spcBef>
              <a:defRPr/>
            </a:pPr>
            <a:endParaRPr lang="en-US" dirty="0">
              <a:sym typeface="Symbol" pitchFamily="18" charset="2"/>
            </a:endParaRPr>
          </a:p>
          <a:p>
            <a:pPr>
              <a:spcBef>
                <a:spcPts val="0"/>
              </a:spcBef>
              <a:defRPr/>
            </a:pPr>
            <a:r>
              <a:rPr lang="en-US" dirty="0">
                <a:sym typeface="Symbol" pitchFamily="18" charset="2"/>
              </a:rPr>
              <a:t>Screening by </a:t>
            </a:r>
            <a:r>
              <a:rPr lang="en-US" u="sng" dirty="0">
                <a:sym typeface="Symbol" pitchFamily="18" charset="2"/>
              </a:rPr>
              <a:t>Oral Iron Challenge</a:t>
            </a:r>
            <a:r>
              <a:rPr lang="en-US" dirty="0">
                <a:sym typeface="Symbol" pitchFamily="18" charset="2"/>
              </a:rPr>
              <a:t> (serum iron level </a:t>
            </a:r>
            <a:endParaRPr lang="en-US" dirty="0" smtClean="0">
              <a:sym typeface="Symbol" pitchFamily="18" charset="2"/>
            </a:endParaRPr>
          </a:p>
          <a:p>
            <a:pPr marL="0" indent="0">
              <a:spcBef>
                <a:spcPts val="0"/>
              </a:spcBef>
              <a:buNone/>
              <a:defRPr/>
            </a:pPr>
            <a:r>
              <a:rPr lang="en-US" dirty="0">
                <a:sym typeface="Symbol" pitchFamily="18" charset="2"/>
              </a:rPr>
              <a:t> </a:t>
            </a:r>
            <a:r>
              <a:rPr lang="en-US" dirty="0" smtClean="0">
                <a:sym typeface="Symbol" pitchFamily="18" charset="2"/>
              </a:rPr>
              <a:t>    before </a:t>
            </a:r>
            <a:r>
              <a:rPr lang="en-US" dirty="0">
                <a:sym typeface="Symbol" pitchFamily="18" charset="2"/>
              </a:rPr>
              <a:t>and 2 hours after 1 mg/kg oral iron)</a:t>
            </a:r>
          </a:p>
        </p:txBody>
      </p:sp>
      <p:sp>
        <p:nvSpPr>
          <p:cNvPr id="660486" name="Rectangle 6"/>
          <p:cNvSpPr>
            <a:spLocks noChangeArrowheads="1"/>
          </p:cNvSpPr>
          <p:nvPr/>
        </p:nvSpPr>
        <p:spPr bwMode="auto">
          <a:xfrm>
            <a:off x="609600" y="4191000"/>
            <a:ext cx="7924800" cy="990600"/>
          </a:xfrm>
          <a:prstGeom prst="rect">
            <a:avLst/>
          </a:prstGeom>
          <a:noFill/>
          <a:ln w="57150">
            <a:solidFill>
              <a:srgbClr val="FF7E27"/>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21861"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BA11AB92-20E1-4A95-9B5E-66D5776081D7}" type="slidenum">
              <a:rPr lang="en-US" altLang="en-US" sz="1200"/>
              <a:pPr>
                <a:spcBef>
                  <a:spcPct val="0"/>
                </a:spcBef>
                <a:buFontTx/>
                <a:buNone/>
              </a:pPr>
              <a:t>57</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6048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0486"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390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59438" y="838200"/>
            <a:ext cx="4475162" cy="4953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390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82814" y="990601"/>
            <a:ext cx="2998787" cy="4778375"/>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23908" name="Text Box 6"/>
          <p:cNvSpPr txBox="1">
            <a:spLocks noChangeArrowheads="1"/>
          </p:cNvSpPr>
          <p:nvPr/>
        </p:nvSpPr>
        <p:spPr bwMode="auto">
          <a:xfrm>
            <a:off x="3592513" y="2857500"/>
            <a:ext cx="161766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sz="2000" b="1"/>
              <a:t>Normal</a:t>
            </a:r>
          </a:p>
        </p:txBody>
      </p:sp>
      <p:sp>
        <p:nvSpPr>
          <p:cNvPr id="123909" name="Oval 7"/>
          <p:cNvSpPr>
            <a:spLocks noChangeArrowheads="1"/>
          </p:cNvSpPr>
          <p:nvPr/>
        </p:nvSpPr>
        <p:spPr bwMode="auto">
          <a:xfrm>
            <a:off x="3633788" y="2727326"/>
            <a:ext cx="1547812" cy="625475"/>
          </a:xfrm>
          <a:prstGeom prst="ellipse">
            <a:avLst/>
          </a:prstGeom>
          <a:noFill/>
          <a:ln w="76200">
            <a:solidFill>
              <a:srgbClr val="0033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23910" name="Text Box 8"/>
          <p:cNvSpPr txBox="1">
            <a:spLocks noChangeArrowheads="1"/>
          </p:cNvSpPr>
          <p:nvPr/>
        </p:nvSpPr>
        <p:spPr bwMode="auto">
          <a:xfrm>
            <a:off x="8745538" y="1835150"/>
            <a:ext cx="161766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sz="1800" b="1"/>
              <a:t>Iron Deficient</a:t>
            </a:r>
          </a:p>
        </p:txBody>
      </p:sp>
      <p:sp>
        <p:nvSpPr>
          <p:cNvPr id="123911" name="Oval 9"/>
          <p:cNvSpPr>
            <a:spLocks noChangeArrowheads="1"/>
          </p:cNvSpPr>
          <p:nvPr/>
        </p:nvSpPr>
        <p:spPr bwMode="auto">
          <a:xfrm>
            <a:off x="8686800" y="1600201"/>
            <a:ext cx="1652588" cy="785813"/>
          </a:xfrm>
          <a:prstGeom prst="ellipse">
            <a:avLst/>
          </a:prstGeom>
          <a:noFill/>
          <a:ln w="76200">
            <a:solidFill>
              <a:srgbClr val="0033CC"/>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23912" name="Title 2"/>
          <p:cNvSpPr>
            <a:spLocks noGrp="1"/>
          </p:cNvSpPr>
          <p:nvPr>
            <p:ph type="title"/>
          </p:nvPr>
        </p:nvSpPr>
        <p:spPr/>
        <p:txBody>
          <a:bodyPr/>
          <a:lstStyle/>
          <a:p>
            <a:r>
              <a:rPr lang="en-US" altLang="en-US" smtClean="0"/>
              <a:t>Oral Iron Challenge Test (1 mg/kg)</a:t>
            </a:r>
          </a:p>
        </p:txBody>
      </p:sp>
      <p:sp>
        <p:nvSpPr>
          <p:cNvPr id="123913" name="Rectangle 10"/>
          <p:cNvSpPr>
            <a:spLocks noChangeArrowheads="1"/>
          </p:cNvSpPr>
          <p:nvPr/>
        </p:nvSpPr>
        <p:spPr bwMode="auto">
          <a:xfrm>
            <a:off x="1676400" y="5892801"/>
            <a:ext cx="65532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dirty="0"/>
              <a:t>Reprinted from Journal of Pediatrics, 88/5, Gross SJ et. al, Malabsorption of iron in children with iron deficiency, 795-9, 1976, with permission from </a:t>
            </a:r>
            <a:r>
              <a:rPr lang="en-US" altLang="en-US" sz="1200" dirty="0" smtClean="0"/>
              <a:t>Elsevier.</a:t>
            </a:r>
            <a:endParaRPr lang="en-US" altLang="en-US" sz="1200" dirty="0"/>
          </a:p>
        </p:txBody>
      </p:sp>
      <p:sp>
        <p:nvSpPr>
          <p:cNvPr id="123914" name="TextBox 9"/>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5B58558-F577-4C59-AF35-C6D5EC4D84DC}" type="slidenum">
              <a:rPr lang="en-US" altLang="en-US" sz="1200"/>
              <a:pPr>
                <a:spcBef>
                  <a:spcPct val="0"/>
                </a:spcBef>
                <a:buFontTx/>
                <a:buNone/>
              </a:pPr>
              <a:t>58</a:t>
            </a:fld>
            <a:endParaRPr lang="en-US" altLang="en-US" sz="1200"/>
          </a:p>
        </p:txBody>
      </p:sp>
      <p:sp>
        <p:nvSpPr>
          <p:cNvPr id="11" name="Rectangle 10"/>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2"/>
          <p:cNvSpPr>
            <a:spLocks noGrp="1"/>
          </p:cNvSpPr>
          <p:nvPr>
            <p:ph type="title"/>
          </p:nvPr>
        </p:nvSpPr>
        <p:spPr>
          <a:xfrm>
            <a:off x="1524000" y="274638"/>
            <a:ext cx="8610600" cy="715962"/>
          </a:xfrm>
        </p:spPr>
        <p:txBody>
          <a:bodyPr/>
          <a:lstStyle/>
          <a:p>
            <a:r>
              <a:rPr lang="en-US" altLang="en-US" smtClean="0"/>
              <a:t>Etiology of Iron Deficiency - Childhood</a:t>
            </a:r>
          </a:p>
        </p:txBody>
      </p:sp>
      <p:sp>
        <p:nvSpPr>
          <p:cNvPr id="655363" name="Rectangle 3">
            <a:extLst>
              <a:ext uri="{FF2B5EF4-FFF2-40B4-BE49-F238E27FC236}">
                <a16:creationId xmlns="" xmlns:a16="http://schemas.microsoft.com/office/drawing/2014/main" id="{6BD35C71-A9CD-4FD8-9821-DCDEAD4D3339}"/>
              </a:ext>
            </a:extLst>
          </p:cNvPr>
          <p:cNvSpPr>
            <a:spLocks noGrp="1" noChangeArrowheads="1"/>
          </p:cNvSpPr>
          <p:nvPr>
            <p:ph idx="1"/>
          </p:nvPr>
        </p:nvSpPr>
        <p:spPr>
          <a:xfrm>
            <a:off x="1981200" y="1582739"/>
            <a:ext cx="8229600" cy="4543425"/>
          </a:xfrm>
        </p:spPr>
        <p:txBody>
          <a:bodyPr/>
          <a:lstStyle/>
          <a:p>
            <a:pPr marL="457200" lvl="1" indent="-457200">
              <a:spcBef>
                <a:spcPts val="0"/>
              </a:spcBef>
              <a:buFont typeface="Arial" panose="020B0604020202020204" pitchFamily="34" charset="0"/>
              <a:buChar char="•"/>
              <a:defRPr/>
            </a:pPr>
            <a:r>
              <a:rPr lang="en-US" b="1" dirty="0"/>
              <a:t>Epistaxis</a:t>
            </a:r>
          </a:p>
          <a:p>
            <a:pPr marL="457200" lvl="1" indent="-457200">
              <a:spcBef>
                <a:spcPts val="0"/>
              </a:spcBef>
              <a:buFont typeface="Arial" panose="020B0604020202020204" pitchFamily="34" charset="0"/>
              <a:buChar char="•"/>
              <a:defRPr/>
            </a:pPr>
            <a:r>
              <a:rPr lang="en-US" b="1" dirty="0"/>
              <a:t>Menorrhagia </a:t>
            </a:r>
          </a:p>
          <a:p>
            <a:pPr marL="457200" lvl="1" indent="-457200">
              <a:spcBef>
                <a:spcPts val="0"/>
              </a:spcBef>
              <a:buFont typeface="Arial" panose="020B0604020202020204" pitchFamily="34" charset="0"/>
              <a:buChar char="•"/>
              <a:defRPr/>
            </a:pPr>
            <a:r>
              <a:rPr lang="en-US" b="1" dirty="0"/>
              <a:t>GI tract</a:t>
            </a:r>
          </a:p>
          <a:p>
            <a:pPr marL="857250" lvl="1" indent="-342900">
              <a:spcBef>
                <a:spcPts val="0"/>
              </a:spcBef>
              <a:defRPr/>
            </a:pPr>
            <a:r>
              <a:rPr lang="en-US" dirty="0"/>
              <a:t>Whole cow milk – “dose-related”, not allergic</a:t>
            </a:r>
          </a:p>
          <a:p>
            <a:pPr marL="857250" lvl="1" indent="-342900">
              <a:spcBef>
                <a:spcPts val="0"/>
              </a:spcBef>
              <a:defRPr/>
            </a:pPr>
            <a:r>
              <a:rPr lang="en-US" dirty="0"/>
              <a:t>Parasitic infections (esp. hookworm, whipworm)</a:t>
            </a:r>
          </a:p>
          <a:p>
            <a:pPr marL="857250" lvl="1" indent="-342900">
              <a:spcBef>
                <a:spcPts val="0"/>
              </a:spcBef>
              <a:defRPr/>
            </a:pPr>
            <a:r>
              <a:rPr lang="en-US" dirty="0"/>
              <a:t>Esophageal varices (portal hypertension)</a:t>
            </a:r>
          </a:p>
          <a:p>
            <a:pPr marL="857250" lvl="1" indent="-342900">
              <a:spcBef>
                <a:spcPts val="0"/>
              </a:spcBef>
              <a:defRPr/>
            </a:pPr>
            <a:r>
              <a:rPr lang="en-US" dirty="0"/>
              <a:t>Other anatomic lesions (</a:t>
            </a:r>
            <a:r>
              <a:rPr lang="en-US" dirty="0" err="1"/>
              <a:t>Meckel’s</a:t>
            </a:r>
            <a:r>
              <a:rPr lang="en-US" dirty="0"/>
              <a:t>, duplication, ulcer)</a:t>
            </a:r>
          </a:p>
          <a:p>
            <a:pPr marL="857250" lvl="1" indent="-342900">
              <a:spcBef>
                <a:spcPts val="0"/>
              </a:spcBef>
              <a:defRPr/>
            </a:pPr>
            <a:r>
              <a:rPr lang="en-US" dirty="0"/>
              <a:t>Inflammatory bowel disease</a:t>
            </a:r>
          </a:p>
          <a:p>
            <a:pPr marL="457200" lvl="1" indent="-457200">
              <a:spcBef>
                <a:spcPts val="0"/>
              </a:spcBef>
              <a:buFont typeface="Arial" panose="020B0604020202020204" pitchFamily="34" charset="0"/>
              <a:buChar char="•"/>
              <a:defRPr/>
            </a:pPr>
            <a:r>
              <a:rPr lang="en-US" b="1" dirty="0"/>
              <a:t>Intrapulmonary or renal loss (rare)</a:t>
            </a:r>
          </a:p>
          <a:p>
            <a:pPr marL="857250" lvl="1" indent="-342900">
              <a:spcBef>
                <a:spcPts val="0"/>
              </a:spcBef>
              <a:defRPr/>
            </a:pPr>
            <a:r>
              <a:rPr lang="en-US" dirty="0"/>
              <a:t>Idiopathic pulmonary hemosiderosis </a:t>
            </a:r>
          </a:p>
          <a:p>
            <a:pPr marL="857250" lvl="1" indent="-342900">
              <a:spcBef>
                <a:spcPts val="0"/>
              </a:spcBef>
              <a:defRPr/>
            </a:pPr>
            <a:r>
              <a:rPr lang="en-US" dirty="0"/>
              <a:t>Chronic intravascular hemolysis </a:t>
            </a:r>
          </a:p>
        </p:txBody>
      </p:sp>
      <p:sp>
        <p:nvSpPr>
          <p:cNvPr id="125956" name="Text Box 8"/>
          <p:cNvSpPr txBox="1">
            <a:spLocks noChangeArrowheads="1"/>
          </p:cNvSpPr>
          <p:nvPr/>
        </p:nvSpPr>
        <p:spPr bwMode="auto">
          <a:xfrm>
            <a:off x="3657600" y="838201"/>
            <a:ext cx="46482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sz="3600" b="1" u="sng">
                <a:solidFill>
                  <a:schemeClr val="tx2"/>
                </a:solidFill>
              </a:rPr>
              <a:t>Excessive Blood Loss</a:t>
            </a:r>
          </a:p>
        </p:txBody>
      </p:sp>
      <p:sp>
        <p:nvSpPr>
          <p:cNvPr id="125957"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AAE1693C-A600-42FF-B7E0-A4F4A6399F41}" type="slidenum">
              <a:rPr lang="en-US" altLang="en-US" sz="1200"/>
              <a:pPr>
                <a:spcBef>
                  <a:spcPct val="0"/>
                </a:spcBef>
                <a:buFontTx/>
                <a:buNone/>
              </a:pPr>
              <a:t>59</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76400" y="781050"/>
            <a:ext cx="8104188" cy="551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31" name="Title 1"/>
          <p:cNvSpPr>
            <a:spLocks noGrp="1"/>
          </p:cNvSpPr>
          <p:nvPr>
            <p:ph type="title"/>
          </p:nvPr>
        </p:nvSpPr>
        <p:spPr/>
        <p:txBody>
          <a:bodyPr/>
          <a:lstStyle/>
          <a:p>
            <a:r>
              <a:rPr lang="en-US" altLang="en-US" smtClean="0"/>
              <a:t>Heme Synthesis</a:t>
            </a:r>
          </a:p>
        </p:txBody>
      </p:sp>
      <p:sp>
        <p:nvSpPr>
          <p:cNvPr id="22532" name="Slide Number Placeholder 3"/>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FE79FC4-2890-4EB4-86CA-D39AE07549B9}" type="slidenum">
              <a:rPr lang="en-US" altLang="en-US" sz="1200">
                <a:solidFill>
                  <a:srgbClr val="898989"/>
                </a:solidFill>
              </a:rPr>
              <a:pPr>
                <a:spcBef>
                  <a:spcPct val="0"/>
                </a:spcBef>
                <a:buFontTx/>
                <a:buNone/>
              </a:pPr>
              <a:t>6</a:t>
            </a:fld>
            <a:endParaRPr lang="en-US" altLang="en-US" sz="1200">
              <a:solidFill>
                <a:srgbClr val="898989"/>
              </a:solidFill>
            </a:endParaRPr>
          </a:p>
        </p:txBody>
      </p:sp>
      <p:sp>
        <p:nvSpPr>
          <p:cNvPr id="22533" name="Rectangle 4"/>
          <p:cNvSpPr>
            <a:spLocks noChangeArrowheads="1"/>
          </p:cNvSpPr>
          <p:nvPr/>
        </p:nvSpPr>
        <p:spPr bwMode="auto">
          <a:xfrm>
            <a:off x="2605089" y="6537326"/>
            <a:ext cx="70246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Font typeface="Arial" panose="020B0604020202020204" pitchFamily="34" charset="0"/>
              <a:buNone/>
            </a:pPr>
            <a:r>
              <a:rPr lang="en-US" altLang="en-US" sz="1200" dirty="0"/>
              <a:t>Adapted from https://commons.wikimedia.org/wiki/File:Heme-Synthesis-Chemical-Details-Mirror.svg</a:t>
            </a:r>
          </a:p>
        </p:txBody>
      </p:sp>
      <p:grpSp>
        <p:nvGrpSpPr>
          <p:cNvPr id="22534" name="Group 11"/>
          <p:cNvGrpSpPr>
            <a:grpSpLocks/>
          </p:cNvGrpSpPr>
          <p:nvPr/>
        </p:nvGrpSpPr>
        <p:grpSpPr bwMode="auto">
          <a:xfrm>
            <a:off x="3200401" y="1903414"/>
            <a:ext cx="1616075" cy="1093787"/>
            <a:chOff x="1676400" y="1903039"/>
            <a:chExt cx="1616291" cy="1094606"/>
          </a:xfrm>
        </p:grpSpPr>
        <p:sp>
          <p:nvSpPr>
            <p:cNvPr id="10" name="Rectangle: Rounded Corners 9">
              <a:extLst>
                <a:ext uri="{FF2B5EF4-FFF2-40B4-BE49-F238E27FC236}">
                  <a16:creationId xmlns="" xmlns:a16="http://schemas.microsoft.com/office/drawing/2014/main" id="{E89E87D0-3269-424A-95E2-EFAF7D9F4C50}"/>
                </a:ext>
              </a:extLst>
            </p:cNvPr>
            <p:cNvSpPr/>
            <p:nvPr/>
          </p:nvSpPr>
          <p:spPr>
            <a:xfrm>
              <a:off x="1676400" y="2752987"/>
              <a:ext cx="1616291" cy="244658"/>
            </a:xfrm>
            <a:prstGeom prst="roundRect">
              <a:avLst/>
            </a:prstGeom>
            <a:no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a:p>
          </p:txBody>
        </p:sp>
        <p:sp>
          <p:nvSpPr>
            <p:cNvPr id="22538" name="TextBox 10"/>
            <p:cNvSpPr txBox="1">
              <a:spLocks noChangeArrowheads="1"/>
            </p:cNvSpPr>
            <p:nvPr/>
          </p:nvSpPr>
          <p:spPr bwMode="auto">
            <a:xfrm>
              <a:off x="1888909" y="1903039"/>
              <a:ext cx="140378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600" b="1">
                  <a:solidFill>
                    <a:srgbClr val="FF0000"/>
                  </a:solidFill>
                </a:rPr>
                <a:t>Porphyria </a:t>
              </a:r>
            </a:p>
            <a:p>
              <a:pPr algn="ctr">
                <a:spcBef>
                  <a:spcPct val="0"/>
                </a:spcBef>
                <a:buFontTx/>
                <a:buNone/>
              </a:pPr>
              <a:r>
                <a:rPr lang="en-US" altLang="en-US" sz="1600" b="1">
                  <a:solidFill>
                    <a:srgbClr val="FF0000"/>
                  </a:solidFill>
                </a:rPr>
                <a:t>Cutanea Tarda</a:t>
              </a:r>
            </a:p>
            <a:p>
              <a:pPr algn="ctr">
                <a:spcBef>
                  <a:spcPct val="0"/>
                </a:spcBef>
                <a:buFontTx/>
                <a:buNone/>
              </a:pPr>
              <a:r>
                <a:rPr lang="en-US" altLang="en-US" sz="1600" b="1">
                  <a:solidFill>
                    <a:srgbClr val="FF0000"/>
                  </a:solidFill>
                </a:rPr>
                <a:t>(PCT)</a:t>
              </a:r>
            </a:p>
          </p:txBody>
        </p:sp>
      </p:grpSp>
      <p:sp>
        <p:nvSpPr>
          <p:cNvPr id="14" name="Rectangle: Rounded Corners 13">
            <a:extLst>
              <a:ext uri="{FF2B5EF4-FFF2-40B4-BE49-F238E27FC236}">
                <a16:creationId xmlns="" xmlns:a16="http://schemas.microsoft.com/office/drawing/2014/main" id="{0F103292-FAB0-4300-AFBC-53423C613D31}"/>
              </a:ext>
            </a:extLst>
          </p:cNvPr>
          <p:cNvSpPr/>
          <p:nvPr/>
        </p:nvSpPr>
        <p:spPr>
          <a:xfrm>
            <a:off x="8597901" y="869951"/>
            <a:ext cx="1031875" cy="227013"/>
          </a:xfrm>
          <a:prstGeom prst="roundRect">
            <a:avLst/>
          </a:prstGeom>
          <a:noFill/>
          <a:ln w="38100">
            <a:solidFill>
              <a:srgbClr val="FF0000"/>
            </a:solidFill>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endParaRPr lang="en-US"/>
          </a:p>
        </p:txBody>
      </p:sp>
      <p:sp>
        <p:nvSpPr>
          <p:cNvPr id="22536" name="TextBox 14"/>
          <p:cNvSpPr txBox="1">
            <a:spLocks noChangeArrowheads="1"/>
          </p:cNvSpPr>
          <p:nvPr/>
        </p:nvSpPr>
        <p:spPr bwMode="auto">
          <a:xfrm>
            <a:off x="8216901" y="260350"/>
            <a:ext cx="179387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600" b="1">
                <a:solidFill>
                  <a:srgbClr val="FF0000"/>
                </a:solidFill>
              </a:rPr>
              <a:t>Acute Intermittent Porphyria (AIP)</a:t>
            </a:r>
          </a:p>
        </p:txBody>
      </p:sp>
      <p:sp>
        <p:nvSpPr>
          <p:cNvPr id="11" name="Rectangle 10"/>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2"/>
          <p:cNvSpPr>
            <a:spLocks noGrp="1"/>
          </p:cNvSpPr>
          <p:nvPr>
            <p:ph type="title"/>
          </p:nvPr>
        </p:nvSpPr>
        <p:spPr>
          <a:xfrm>
            <a:off x="1524000" y="274638"/>
            <a:ext cx="8610600" cy="715962"/>
          </a:xfrm>
        </p:spPr>
        <p:txBody>
          <a:bodyPr/>
          <a:lstStyle/>
          <a:p>
            <a:r>
              <a:rPr lang="en-US" altLang="en-US" smtClean="0"/>
              <a:t>Etiology of Iron Deficiency - Childhood</a:t>
            </a:r>
          </a:p>
        </p:txBody>
      </p:sp>
      <p:sp>
        <p:nvSpPr>
          <p:cNvPr id="655363" name="Rectangle 3">
            <a:extLst>
              <a:ext uri="{FF2B5EF4-FFF2-40B4-BE49-F238E27FC236}">
                <a16:creationId xmlns="" xmlns:a16="http://schemas.microsoft.com/office/drawing/2014/main" id="{BDED3945-D1A9-4CB3-9822-CEC7DE5609E0}"/>
              </a:ext>
            </a:extLst>
          </p:cNvPr>
          <p:cNvSpPr>
            <a:spLocks noGrp="1" noChangeArrowheads="1"/>
          </p:cNvSpPr>
          <p:nvPr>
            <p:ph idx="1"/>
          </p:nvPr>
        </p:nvSpPr>
        <p:spPr>
          <a:xfrm>
            <a:off x="1828800" y="1582739"/>
            <a:ext cx="8610600" cy="4543425"/>
          </a:xfrm>
        </p:spPr>
        <p:txBody>
          <a:bodyPr/>
          <a:lstStyle/>
          <a:p>
            <a:pPr>
              <a:spcBef>
                <a:spcPts val="0"/>
              </a:spcBef>
              <a:defRPr/>
            </a:pPr>
            <a:r>
              <a:rPr lang="en-US" altLang="en-US" dirty="0"/>
              <a:t>Elevated hepcidin sequesters iron in RE system and duodenal enterocyte.</a:t>
            </a:r>
          </a:p>
          <a:p>
            <a:pPr>
              <a:spcBef>
                <a:spcPts val="0"/>
              </a:spcBef>
              <a:defRPr/>
            </a:pPr>
            <a:endParaRPr lang="en-US" altLang="en-US" sz="1000" dirty="0"/>
          </a:p>
          <a:p>
            <a:pPr marL="0" indent="0">
              <a:spcBef>
                <a:spcPts val="0"/>
              </a:spcBef>
              <a:buNone/>
              <a:defRPr/>
            </a:pPr>
            <a:r>
              <a:rPr lang="en-US" altLang="en-US" u="sng" dirty="0"/>
              <a:t>Anemia of Chronic Inflammation/Disease/Infection</a:t>
            </a:r>
          </a:p>
          <a:p>
            <a:pPr lvl="1">
              <a:spcBef>
                <a:spcPts val="0"/>
              </a:spcBef>
              <a:buFont typeface="Arial" panose="020B0604020202020204" pitchFamily="34" charset="0"/>
              <a:buChar char="•"/>
              <a:defRPr/>
            </a:pPr>
            <a:r>
              <a:rPr lang="en-US" altLang="en-US" i="1" dirty="0"/>
              <a:t>Common.  Acquired.</a:t>
            </a:r>
          </a:p>
          <a:p>
            <a:pPr lvl="1">
              <a:spcBef>
                <a:spcPts val="0"/>
              </a:spcBef>
              <a:buFont typeface="Arial" panose="020B0604020202020204" pitchFamily="34" charset="0"/>
              <a:buChar char="•"/>
              <a:defRPr/>
            </a:pPr>
            <a:r>
              <a:rPr lang="en-US" altLang="en-US" dirty="0"/>
              <a:t>Role in innate immune response?</a:t>
            </a:r>
          </a:p>
          <a:p>
            <a:pPr lvl="1">
              <a:spcBef>
                <a:spcPts val="0"/>
              </a:spcBef>
              <a:buFont typeface="Arial" panose="020B0604020202020204" pitchFamily="34" charset="0"/>
              <a:buChar char="•"/>
              <a:defRPr/>
            </a:pPr>
            <a:r>
              <a:rPr lang="en-US" altLang="en-US" dirty="0"/>
              <a:t>Mediated by inflammatory cytokines (e.g. IL-6)</a:t>
            </a:r>
          </a:p>
          <a:p>
            <a:pPr>
              <a:spcBef>
                <a:spcPts val="0"/>
              </a:spcBef>
              <a:defRPr/>
            </a:pPr>
            <a:endParaRPr lang="en-US" altLang="en-US" sz="1000" dirty="0"/>
          </a:p>
          <a:p>
            <a:pPr marL="0" indent="0">
              <a:spcBef>
                <a:spcPts val="0"/>
              </a:spcBef>
              <a:buNone/>
              <a:defRPr/>
            </a:pPr>
            <a:r>
              <a:rPr lang="en-US" altLang="en-US" u="sng" dirty="0"/>
              <a:t>Iron Refractory Iron Deficiency Anemia (IRIDA)</a:t>
            </a:r>
          </a:p>
          <a:p>
            <a:pPr lvl="1">
              <a:spcBef>
                <a:spcPts val="0"/>
              </a:spcBef>
              <a:buFont typeface="Arial" panose="020B0604020202020204" pitchFamily="34" charset="0"/>
              <a:buChar char="•"/>
              <a:defRPr/>
            </a:pPr>
            <a:r>
              <a:rPr lang="en-US" altLang="en-US" i="1" dirty="0"/>
              <a:t>Rare. Inherited.</a:t>
            </a:r>
          </a:p>
          <a:p>
            <a:pPr lvl="1">
              <a:spcBef>
                <a:spcPts val="0"/>
              </a:spcBef>
              <a:buFont typeface="Arial" panose="020B0604020202020204" pitchFamily="34" charset="0"/>
              <a:buChar char="•"/>
              <a:defRPr/>
            </a:pPr>
            <a:r>
              <a:rPr lang="en-US" altLang="en-US" i="1" dirty="0"/>
              <a:t>Mediated </a:t>
            </a:r>
            <a:r>
              <a:rPr lang="en-US" altLang="en-US" sz="2800" dirty="0"/>
              <a:t>by mutations </a:t>
            </a:r>
            <a:r>
              <a:rPr lang="en-US" altLang="en-US" sz="2800" i="1" dirty="0"/>
              <a:t>in TMPRSS6</a:t>
            </a:r>
          </a:p>
          <a:p>
            <a:pPr>
              <a:spcBef>
                <a:spcPts val="0"/>
              </a:spcBef>
              <a:defRPr/>
            </a:pPr>
            <a:endParaRPr lang="en-US" altLang="en-US" dirty="0"/>
          </a:p>
        </p:txBody>
      </p:sp>
      <p:sp>
        <p:nvSpPr>
          <p:cNvPr id="128004" name="Text Box 8"/>
          <p:cNvSpPr txBox="1">
            <a:spLocks noChangeArrowheads="1"/>
          </p:cNvSpPr>
          <p:nvPr/>
        </p:nvSpPr>
        <p:spPr bwMode="auto">
          <a:xfrm>
            <a:off x="3276600" y="838201"/>
            <a:ext cx="54864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sz="3600" b="1" u="sng">
                <a:solidFill>
                  <a:schemeClr val="tx2"/>
                </a:solidFill>
              </a:rPr>
              <a:t>Functional Inaccessibility</a:t>
            </a:r>
          </a:p>
        </p:txBody>
      </p:sp>
      <p:sp>
        <p:nvSpPr>
          <p:cNvPr id="128005"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19DD75B-61CA-46EF-B296-C9966DE038B5}" type="slidenum">
              <a:rPr lang="en-US" altLang="en-US" sz="1200"/>
              <a:pPr>
                <a:spcBef>
                  <a:spcPct val="0"/>
                </a:spcBef>
                <a:buFontTx/>
                <a:buNone/>
              </a:pPr>
              <a:t>60</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3" descr="malabsorption 198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086600" y="892176"/>
            <a:ext cx="3741738" cy="2003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051" name="Title 2"/>
          <p:cNvSpPr>
            <a:spLocks noGrp="1"/>
          </p:cNvSpPr>
          <p:nvPr>
            <p:ph type="title"/>
          </p:nvPr>
        </p:nvSpPr>
        <p:spPr>
          <a:xfrm>
            <a:off x="1905000" y="274638"/>
            <a:ext cx="8534400" cy="487362"/>
          </a:xfrm>
        </p:spPr>
        <p:txBody>
          <a:bodyPr/>
          <a:lstStyle/>
          <a:p>
            <a:r>
              <a:rPr lang="en-US" altLang="en-US" sz="3400"/>
              <a:t>Iron Refractory Iron Deficiency Anemia (IRIDA)</a:t>
            </a:r>
          </a:p>
        </p:txBody>
      </p:sp>
      <p:sp>
        <p:nvSpPr>
          <p:cNvPr id="4" name="Content Placeholder 3">
            <a:extLst>
              <a:ext uri="{FF2B5EF4-FFF2-40B4-BE49-F238E27FC236}">
                <a16:creationId xmlns="" xmlns:a16="http://schemas.microsoft.com/office/drawing/2014/main" id="{149B9713-9E2F-4209-B084-F3383D4FC187}"/>
              </a:ext>
            </a:extLst>
          </p:cNvPr>
          <p:cNvSpPr>
            <a:spLocks noGrp="1"/>
          </p:cNvSpPr>
          <p:nvPr>
            <p:ph idx="1"/>
          </p:nvPr>
        </p:nvSpPr>
        <p:spPr>
          <a:xfrm>
            <a:off x="1919288" y="1112838"/>
            <a:ext cx="8229600" cy="5334000"/>
          </a:xfrm>
        </p:spPr>
        <p:txBody>
          <a:bodyPr/>
          <a:lstStyle/>
          <a:p>
            <a:pPr>
              <a:lnSpc>
                <a:spcPct val="90000"/>
              </a:lnSpc>
              <a:buFontTx/>
              <a:buChar char="•"/>
              <a:defRPr/>
            </a:pPr>
            <a:r>
              <a:rPr lang="en-US" sz="2400" dirty="0">
                <a:solidFill>
                  <a:srgbClr val="000000"/>
                </a:solidFill>
                <a:latin typeface="+mj-lt"/>
                <a:ea typeface="ＭＳ Ｐゴシック" charset="-128"/>
                <a:cs typeface="Arial" charset="0"/>
              </a:rPr>
              <a:t>Original description: Buchanan &amp;  </a:t>
            </a:r>
          </a:p>
          <a:p>
            <a:pPr marL="0" indent="0">
              <a:lnSpc>
                <a:spcPct val="90000"/>
              </a:lnSpc>
              <a:buNone/>
              <a:defRPr/>
            </a:pPr>
            <a:r>
              <a:rPr lang="en-US" sz="2400" dirty="0">
                <a:solidFill>
                  <a:srgbClr val="000000"/>
                </a:solidFill>
                <a:latin typeface="+mj-lt"/>
                <a:ea typeface="ＭＳ Ｐゴシック" charset="-128"/>
                <a:cs typeface="Arial" charset="0"/>
              </a:rPr>
              <a:t>      Sheehan  </a:t>
            </a:r>
            <a:r>
              <a:rPr lang="en-US" sz="2000" i="1" dirty="0">
                <a:solidFill>
                  <a:srgbClr val="000000"/>
                </a:solidFill>
                <a:latin typeface="+mj-lt"/>
                <a:ea typeface="ＭＳ Ｐゴシック" charset="-128"/>
                <a:cs typeface="Arial" charset="0"/>
              </a:rPr>
              <a:t>J </a:t>
            </a:r>
            <a:r>
              <a:rPr lang="en-US" sz="2000" i="1" dirty="0" err="1">
                <a:solidFill>
                  <a:srgbClr val="000000"/>
                </a:solidFill>
                <a:latin typeface="+mj-lt"/>
                <a:ea typeface="ＭＳ Ｐゴシック" charset="-128"/>
                <a:cs typeface="Arial" charset="0"/>
              </a:rPr>
              <a:t>Pediatr</a:t>
            </a:r>
            <a:r>
              <a:rPr lang="en-US" sz="2000" dirty="0">
                <a:solidFill>
                  <a:srgbClr val="000000"/>
                </a:solidFill>
                <a:latin typeface="+mj-lt"/>
                <a:ea typeface="ＭＳ Ｐゴシック" charset="-128"/>
                <a:cs typeface="Arial" charset="0"/>
              </a:rPr>
              <a:t>  1981; 98: 723-8.</a:t>
            </a:r>
          </a:p>
          <a:p>
            <a:pPr lvl="1">
              <a:lnSpc>
                <a:spcPct val="90000"/>
              </a:lnSpc>
              <a:buFont typeface="Arial" panose="020B0604020202020204" pitchFamily="34" charset="0"/>
              <a:buNone/>
              <a:defRPr/>
            </a:pPr>
            <a:endParaRPr lang="en-US" sz="800" dirty="0">
              <a:solidFill>
                <a:srgbClr val="000000"/>
              </a:solidFill>
              <a:latin typeface="+mj-lt"/>
              <a:ea typeface="ＭＳ Ｐゴシック" charset="-128"/>
              <a:cs typeface="Arial" charset="0"/>
            </a:endParaRPr>
          </a:p>
          <a:p>
            <a:pPr>
              <a:lnSpc>
                <a:spcPct val="90000"/>
              </a:lnSpc>
              <a:buFontTx/>
              <a:buChar char="•"/>
              <a:defRPr/>
            </a:pPr>
            <a:r>
              <a:rPr lang="en-US" sz="2400" dirty="0">
                <a:solidFill>
                  <a:srgbClr val="000000"/>
                </a:solidFill>
                <a:latin typeface="+mj-lt"/>
                <a:ea typeface="ＭＳ Ｐゴシック" charset="-128"/>
                <a:cs typeface="Arial" charset="0"/>
              </a:rPr>
              <a:t>Mid-late 1990’s series of case reports</a:t>
            </a:r>
            <a:endParaRPr lang="en-US" sz="2000" dirty="0">
              <a:solidFill>
                <a:srgbClr val="000000"/>
              </a:solidFill>
              <a:latin typeface="+mj-lt"/>
              <a:ea typeface="ＭＳ Ｐゴシック" charset="-128"/>
              <a:cs typeface="Arial" charset="0"/>
            </a:endParaRPr>
          </a:p>
          <a:p>
            <a:pPr lvl="1">
              <a:lnSpc>
                <a:spcPct val="90000"/>
              </a:lnSpc>
              <a:buFontTx/>
              <a:buChar char="–"/>
              <a:defRPr/>
            </a:pPr>
            <a:r>
              <a:rPr lang="en-US" sz="2000" dirty="0">
                <a:solidFill>
                  <a:srgbClr val="000000"/>
                </a:solidFill>
                <a:latin typeface="+mj-lt"/>
                <a:ea typeface="ＭＳ Ｐゴシック" charset="-128"/>
                <a:cs typeface="Arial" charset="0"/>
              </a:rPr>
              <a:t>Total of 6 reported families</a:t>
            </a:r>
          </a:p>
          <a:p>
            <a:pPr lvl="1">
              <a:lnSpc>
                <a:spcPct val="90000"/>
              </a:lnSpc>
              <a:buFontTx/>
              <a:buChar char="–"/>
              <a:defRPr/>
            </a:pPr>
            <a:r>
              <a:rPr lang="en-US" sz="2000" dirty="0">
                <a:solidFill>
                  <a:srgbClr val="000000"/>
                </a:solidFill>
                <a:latin typeface="+mj-lt"/>
                <a:ea typeface="ＭＳ Ｐゴシック" charset="-128"/>
                <a:cs typeface="Arial" charset="0"/>
              </a:rPr>
              <a:t>One large consanguineous Sardinian family</a:t>
            </a:r>
          </a:p>
          <a:p>
            <a:pPr lvl="1">
              <a:lnSpc>
                <a:spcPct val="90000"/>
              </a:lnSpc>
              <a:buFontTx/>
              <a:buChar char="–"/>
              <a:defRPr/>
            </a:pPr>
            <a:r>
              <a:rPr lang="en-US" sz="2000" dirty="0">
                <a:solidFill>
                  <a:srgbClr val="000000"/>
                </a:solidFill>
                <a:latin typeface="+mj-lt"/>
                <a:ea typeface="ＭＳ Ｐゴシック" charset="-128"/>
                <a:cs typeface="Arial" charset="0"/>
              </a:rPr>
              <a:t>No mutations in known iron regulatory proteins.</a:t>
            </a:r>
          </a:p>
          <a:p>
            <a:pPr lvl="1">
              <a:lnSpc>
                <a:spcPct val="90000"/>
              </a:lnSpc>
              <a:buFont typeface="Arial" panose="020B0604020202020204" pitchFamily="34" charset="0"/>
              <a:buNone/>
              <a:defRPr/>
            </a:pPr>
            <a:endParaRPr lang="en-US" sz="800" dirty="0">
              <a:solidFill>
                <a:srgbClr val="000000"/>
              </a:solidFill>
              <a:latin typeface="+mj-lt"/>
              <a:ea typeface="ＭＳ Ｐゴシック" charset="-128"/>
              <a:cs typeface="Arial" charset="0"/>
            </a:endParaRPr>
          </a:p>
          <a:p>
            <a:pPr>
              <a:lnSpc>
                <a:spcPct val="90000"/>
              </a:lnSpc>
              <a:buFontTx/>
              <a:buChar char="•"/>
              <a:defRPr/>
            </a:pPr>
            <a:r>
              <a:rPr lang="en-US" sz="2400" dirty="0">
                <a:solidFill>
                  <a:srgbClr val="000000"/>
                </a:solidFill>
                <a:latin typeface="+mj-lt"/>
                <a:ea typeface="ＭＳ Ｐゴシック" charset="-128"/>
                <a:cs typeface="Arial" charset="0"/>
              </a:rPr>
              <a:t>Key clinical features:</a:t>
            </a:r>
            <a:endParaRPr lang="en-US" sz="2000" dirty="0">
              <a:solidFill>
                <a:srgbClr val="000000"/>
              </a:solidFill>
              <a:latin typeface="+mj-lt"/>
              <a:ea typeface="ＭＳ Ｐゴシック" charset="-128"/>
              <a:cs typeface="Arial" charset="0"/>
            </a:endParaRPr>
          </a:p>
          <a:p>
            <a:pPr lvl="1">
              <a:lnSpc>
                <a:spcPct val="90000"/>
              </a:lnSpc>
              <a:buFontTx/>
              <a:buChar char="–"/>
              <a:defRPr/>
            </a:pPr>
            <a:r>
              <a:rPr lang="en-US" sz="2000" dirty="0">
                <a:solidFill>
                  <a:srgbClr val="000000"/>
                </a:solidFill>
                <a:latin typeface="+mj-lt"/>
                <a:ea typeface="ＭＳ Ｐゴシック" charset="-128"/>
                <a:cs typeface="Arial" charset="0"/>
              </a:rPr>
              <a:t>Congenital onset</a:t>
            </a:r>
          </a:p>
          <a:p>
            <a:pPr lvl="1">
              <a:lnSpc>
                <a:spcPct val="90000"/>
              </a:lnSpc>
              <a:buFontTx/>
              <a:buChar char="–"/>
              <a:defRPr/>
            </a:pPr>
            <a:r>
              <a:rPr lang="en-US" sz="2000" dirty="0">
                <a:solidFill>
                  <a:srgbClr val="000000"/>
                </a:solidFill>
                <a:latin typeface="+mj-lt"/>
                <a:ea typeface="ＭＳ Ｐゴシック" charset="-128"/>
                <a:cs typeface="Arial" charset="0"/>
              </a:rPr>
              <a:t>Severe microcytosis (MCV 50-60 </a:t>
            </a:r>
            <a:r>
              <a:rPr lang="en-US" sz="2000" dirty="0" err="1">
                <a:solidFill>
                  <a:srgbClr val="000000"/>
                </a:solidFill>
                <a:latin typeface="+mj-lt"/>
                <a:ea typeface="ＭＳ Ｐゴシック" charset="-128"/>
                <a:cs typeface="Arial" charset="0"/>
              </a:rPr>
              <a:t>fL</a:t>
            </a:r>
            <a:r>
              <a:rPr lang="en-US" sz="2000" dirty="0">
                <a:solidFill>
                  <a:srgbClr val="000000"/>
                </a:solidFill>
                <a:latin typeface="+mj-lt"/>
                <a:ea typeface="ＭＳ Ｐゴシック" charset="-128"/>
                <a:cs typeface="Arial" charset="0"/>
              </a:rPr>
              <a:t>)</a:t>
            </a:r>
          </a:p>
          <a:p>
            <a:pPr lvl="1">
              <a:lnSpc>
                <a:spcPct val="90000"/>
              </a:lnSpc>
              <a:buFontTx/>
              <a:buChar char="–"/>
              <a:defRPr/>
            </a:pPr>
            <a:r>
              <a:rPr lang="en-US" sz="2000" dirty="0">
                <a:solidFill>
                  <a:srgbClr val="000000"/>
                </a:solidFill>
                <a:latin typeface="+mj-lt"/>
                <a:ea typeface="ＭＳ Ｐゴシック" charset="-128"/>
                <a:cs typeface="Arial" charset="0"/>
              </a:rPr>
              <a:t>Fe deficiency not responsive to oral Fe therapy</a:t>
            </a:r>
          </a:p>
          <a:p>
            <a:pPr lvl="2">
              <a:lnSpc>
                <a:spcPct val="90000"/>
              </a:lnSpc>
              <a:buFontTx/>
              <a:buChar char="•"/>
              <a:defRPr/>
            </a:pPr>
            <a:r>
              <a:rPr lang="en-US" sz="1800" dirty="0">
                <a:solidFill>
                  <a:srgbClr val="000000"/>
                </a:solidFill>
                <a:latin typeface="+mj-lt"/>
                <a:ea typeface="ＭＳ Ｐゴシック" charset="-128"/>
                <a:cs typeface="Arial" charset="0"/>
              </a:rPr>
              <a:t>“Fail” an oral iron challenge test</a:t>
            </a:r>
          </a:p>
          <a:p>
            <a:pPr lvl="1">
              <a:lnSpc>
                <a:spcPct val="90000"/>
              </a:lnSpc>
              <a:buFontTx/>
              <a:buChar char="–"/>
              <a:defRPr/>
            </a:pPr>
            <a:r>
              <a:rPr lang="en-US" sz="2000" dirty="0">
                <a:solidFill>
                  <a:srgbClr val="000000"/>
                </a:solidFill>
                <a:latin typeface="+mj-lt"/>
                <a:ea typeface="ＭＳ Ｐゴシック" charset="-128"/>
                <a:cs typeface="Arial" charset="0"/>
              </a:rPr>
              <a:t>“Sluggish” and incomplete response to parenteral iron</a:t>
            </a:r>
          </a:p>
          <a:p>
            <a:pPr lvl="1">
              <a:lnSpc>
                <a:spcPct val="90000"/>
              </a:lnSpc>
              <a:buFontTx/>
              <a:buChar char="–"/>
              <a:defRPr/>
            </a:pPr>
            <a:r>
              <a:rPr lang="en-US" sz="2000" dirty="0">
                <a:solidFill>
                  <a:srgbClr val="000000"/>
                </a:solidFill>
                <a:latin typeface="+mj-lt"/>
                <a:ea typeface="ＭＳ Ｐゴシック" charset="-128"/>
                <a:cs typeface="Arial" charset="0"/>
              </a:rPr>
              <a:t>Other causes of microcytosis rigorously excluded</a:t>
            </a:r>
          </a:p>
          <a:p>
            <a:pPr>
              <a:defRPr/>
            </a:pPr>
            <a:endParaRPr lang="en-US" dirty="0">
              <a:latin typeface="+mj-lt"/>
            </a:endParaRPr>
          </a:p>
        </p:txBody>
      </p:sp>
      <p:sp>
        <p:nvSpPr>
          <p:cNvPr id="130053"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03CA5D8-CF49-4967-BCFA-A83BD52612D4}" type="slidenum">
              <a:rPr lang="en-US" altLang="en-US" sz="1200"/>
              <a:pPr>
                <a:spcBef>
                  <a:spcPct val="0"/>
                </a:spcBef>
                <a:buFontTx/>
                <a:buNone/>
              </a:pPr>
              <a:t>61</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p:cNvSpPr>
            <a:spLocks noGrp="1"/>
          </p:cNvSpPr>
          <p:nvPr>
            <p:ph type="title"/>
          </p:nvPr>
        </p:nvSpPr>
        <p:spPr/>
        <p:txBody>
          <a:bodyPr/>
          <a:lstStyle/>
          <a:p>
            <a:r>
              <a:rPr lang="en-US" altLang="en-US" smtClean="0"/>
              <a:t>Iron Deficiency - Adolescence</a:t>
            </a:r>
          </a:p>
        </p:txBody>
      </p:sp>
      <p:sp>
        <p:nvSpPr>
          <p:cNvPr id="131075" name="Rectangle 3"/>
          <p:cNvSpPr>
            <a:spLocks noGrp="1"/>
          </p:cNvSpPr>
          <p:nvPr>
            <p:ph idx="1"/>
          </p:nvPr>
        </p:nvSpPr>
        <p:spPr/>
        <p:txBody>
          <a:bodyPr/>
          <a:lstStyle/>
          <a:p>
            <a:r>
              <a:rPr lang="en-US" altLang="en-US" smtClean="0"/>
              <a:t>Rapid growth</a:t>
            </a:r>
          </a:p>
          <a:p>
            <a:r>
              <a:rPr lang="en-US" altLang="en-US" smtClean="0"/>
              <a:t>Iron poor diet</a:t>
            </a:r>
          </a:p>
          <a:p>
            <a:r>
              <a:rPr lang="en-US" altLang="en-US" smtClean="0"/>
              <a:t>Blood loss </a:t>
            </a:r>
          </a:p>
          <a:p>
            <a:pPr lvl="2"/>
            <a:r>
              <a:rPr lang="en-US" altLang="en-US" smtClean="0"/>
              <a:t>Menstrual</a:t>
            </a:r>
          </a:p>
          <a:p>
            <a:pPr lvl="2"/>
            <a:r>
              <a:rPr lang="en-US" altLang="en-US" smtClean="0"/>
              <a:t>Gastrointestinal and renal in athletes, especially long-distance runners (“sports anemia”)</a:t>
            </a:r>
          </a:p>
          <a:p>
            <a:pPr lvl="2"/>
            <a:r>
              <a:rPr lang="en-US" altLang="en-US" smtClean="0"/>
              <a:t>Pregnancy</a:t>
            </a:r>
          </a:p>
          <a:p>
            <a:r>
              <a:rPr lang="en-US" altLang="en-US" smtClean="0"/>
              <a:t>H. pylori infection</a:t>
            </a:r>
          </a:p>
        </p:txBody>
      </p:sp>
      <p:sp>
        <p:nvSpPr>
          <p:cNvPr id="131076"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9A4020A-E87D-4D21-85AC-067F9529E351}" type="slidenum">
              <a:rPr lang="en-US" altLang="en-US" sz="1200"/>
              <a:pPr>
                <a:spcBef>
                  <a:spcPct val="0"/>
                </a:spcBef>
                <a:buFontTx/>
                <a:buNone/>
              </a:pPr>
              <a:t>62</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1026"/>
          <p:cNvSpPr>
            <a:spLocks noGrp="1"/>
          </p:cNvSpPr>
          <p:nvPr>
            <p:ph type="title"/>
          </p:nvPr>
        </p:nvSpPr>
        <p:spPr/>
        <p:txBody>
          <a:bodyPr/>
          <a:lstStyle/>
          <a:p>
            <a:r>
              <a:rPr lang="en-US" altLang="en-US" smtClean="0"/>
              <a:t>Diagnosis of Iron Deficiency</a:t>
            </a:r>
          </a:p>
        </p:txBody>
      </p:sp>
      <p:sp>
        <p:nvSpPr>
          <p:cNvPr id="464901" name="Rectangle 1029">
            <a:extLst>
              <a:ext uri="{FF2B5EF4-FFF2-40B4-BE49-F238E27FC236}">
                <a16:creationId xmlns="" xmlns:a16="http://schemas.microsoft.com/office/drawing/2014/main" id="{C356CC3C-FA20-4F15-A9D4-DD2DA2F9F23A}"/>
              </a:ext>
            </a:extLst>
          </p:cNvPr>
          <p:cNvSpPr>
            <a:spLocks noGrp="1" noChangeArrowheads="1"/>
          </p:cNvSpPr>
          <p:nvPr>
            <p:ph idx="1"/>
          </p:nvPr>
        </p:nvSpPr>
        <p:spPr/>
        <p:txBody>
          <a:bodyPr/>
          <a:lstStyle/>
          <a:p>
            <a:pPr marL="0" indent="0">
              <a:spcBef>
                <a:spcPts val="0"/>
              </a:spcBef>
              <a:buNone/>
              <a:defRPr/>
            </a:pPr>
            <a:r>
              <a:rPr lang="en-US" b="1" u="sng" dirty="0">
                <a:solidFill>
                  <a:schemeClr val="tx2"/>
                </a:solidFill>
              </a:rPr>
              <a:t>History</a:t>
            </a:r>
            <a:endParaRPr lang="en-US" sz="3600" b="1" u="sng" dirty="0">
              <a:solidFill>
                <a:schemeClr val="tx2"/>
              </a:solidFill>
            </a:endParaRPr>
          </a:p>
          <a:p>
            <a:pPr>
              <a:spcBef>
                <a:spcPts val="0"/>
              </a:spcBef>
              <a:defRPr/>
            </a:pPr>
            <a:r>
              <a:rPr lang="en-US" dirty="0"/>
              <a:t>Diet, bleeding, malabsorption, inflammation.</a:t>
            </a:r>
          </a:p>
          <a:p>
            <a:pPr>
              <a:spcBef>
                <a:spcPts val="0"/>
              </a:spcBef>
              <a:defRPr/>
            </a:pPr>
            <a:r>
              <a:rPr lang="en-US" dirty="0"/>
              <a:t>Symptoms (irritability, weakness, </a:t>
            </a:r>
            <a:r>
              <a:rPr lang="en-US" u="sng" dirty="0"/>
              <a:t>pica</a:t>
            </a:r>
            <a:r>
              <a:rPr lang="en-US" dirty="0"/>
              <a:t>)</a:t>
            </a:r>
          </a:p>
          <a:p>
            <a:pPr marL="0" indent="0">
              <a:spcBef>
                <a:spcPts val="0"/>
              </a:spcBef>
              <a:buNone/>
              <a:defRPr/>
            </a:pPr>
            <a:r>
              <a:rPr lang="en-US" b="1" u="sng" dirty="0">
                <a:solidFill>
                  <a:schemeClr val="tx2"/>
                </a:solidFill>
              </a:rPr>
              <a:t>Physical</a:t>
            </a:r>
          </a:p>
          <a:p>
            <a:pPr>
              <a:spcBef>
                <a:spcPts val="0"/>
              </a:spcBef>
              <a:defRPr/>
            </a:pPr>
            <a:r>
              <a:rPr lang="en-US" dirty="0"/>
              <a:t>Non-specific findings of anemia</a:t>
            </a:r>
          </a:p>
          <a:p>
            <a:pPr>
              <a:spcBef>
                <a:spcPts val="0"/>
              </a:spcBef>
              <a:defRPr/>
            </a:pPr>
            <a:r>
              <a:rPr lang="en-US" dirty="0"/>
              <a:t>“Specific” abnormalities (</a:t>
            </a:r>
            <a:r>
              <a:rPr lang="en-US" dirty="0" err="1"/>
              <a:t>koilonychia</a:t>
            </a:r>
            <a:r>
              <a:rPr lang="en-US" dirty="0"/>
              <a:t>, </a:t>
            </a:r>
            <a:r>
              <a:rPr lang="en-US" dirty="0" err="1"/>
              <a:t>chlorosis</a:t>
            </a:r>
            <a:r>
              <a:rPr lang="en-US" dirty="0"/>
              <a:t>, esophageal webs etc.) rarely seen in children</a:t>
            </a:r>
          </a:p>
          <a:p>
            <a:pPr marL="0" indent="0">
              <a:spcBef>
                <a:spcPts val="0"/>
              </a:spcBef>
              <a:buNone/>
              <a:defRPr/>
            </a:pPr>
            <a:r>
              <a:rPr lang="en-US" b="1" u="sng" dirty="0">
                <a:solidFill>
                  <a:schemeClr val="tx2"/>
                </a:solidFill>
              </a:rPr>
              <a:t>Laboratory evaluation</a:t>
            </a:r>
          </a:p>
          <a:p>
            <a:pPr>
              <a:spcBef>
                <a:spcPts val="0"/>
              </a:spcBef>
              <a:defRPr/>
            </a:pPr>
            <a:endParaRPr lang="en-US" dirty="0"/>
          </a:p>
        </p:txBody>
      </p:sp>
      <p:sp>
        <p:nvSpPr>
          <p:cNvPr id="132100" name="Rectangle 1027"/>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132101" name="Rectangle 1028"/>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132102"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E0A2A46D-57B2-4ABD-84AA-68E212971442}" type="slidenum">
              <a:rPr lang="en-US" altLang="en-US" sz="1200"/>
              <a:pPr>
                <a:spcBef>
                  <a:spcPct val="0"/>
                </a:spcBef>
                <a:buFontTx/>
                <a:buNone/>
              </a:pPr>
              <a:t>63</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619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267200" y="457200"/>
            <a:ext cx="3513138" cy="548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195" name="Text Box 3"/>
          <p:cNvSpPr txBox="1">
            <a:spLocks noChangeArrowheads="1"/>
          </p:cNvSpPr>
          <p:nvPr/>
        </p:nvSpPr>
        <p:spPr bwMode="auto">
          <a:xfrm>
            <a:off x="1625601" y="2284414"/>
            <a:ext cx="2201863" cy="2287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50000"/>
              </a:spcBef>
              <a:buFontTx/>
              <a:buNone/>
            </a:pPr>
            <a:r>
              <a:rPr lang="en-US" altLang="en-US" sz="4800" b="1"/>
              <a:t>What’s wrong here?</a:t>
            </a:r>
          </a:p>
        </p:txBody>
      </p:sp>
      <p:sp>
        <p:nvSpPr>
          <p:cNvPr id="510980" name="Text Box 4"/>
          <p:cNvSpPr txBox="1">
            <a:spLocks noChangeArrowheads="1"/>
          </p:cNvSpPr>
          <p:nvPr/>
        </p:nvSpPr>
        <p:spPr bwMode="auto">
          <a:xfrm>
            <a:off x="8001000" y="2390776"/>
            <a:ext cx="2700338" cy="2246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marL="225425" indent="-225425">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50000"/>
              </a:spcBef>
            </a:pPr>
            <a:r>
              <a:rPr lang="en-US" altLang="en-US" sz="4000" dirty="0"/>
              <a:t>No label</a:t>
            </a:r>
          </a:p>
          <a:p>
            <a:pPr>
              <a:spcBef>
                <a:spcPct val="50000"/>
              </a:spcBef>
            </a:pPr>
            <a:r>
              <a:rPr lang="en-US" altLang="en-US" sz="4000" dirty="0"/>
              <a:t>Bottle  nearly full</a:t>
            </a:r>
          </a:p>
        </p:txBody>
      </p:sp>
      <p:sp>
        <p:nvSpPr>
          <p:cNvPr id="136197" name="TextBox 6"/>
          <p:cNvSpPr txBox="1">
            <a:spLocks noChangeArrowheads="1"/>
          </p:cNvSpPr>
          <p:nvPr/>
        </p:nvSpPr>
        <p:spPr bwMode="auto">
          <a:xfrm>
            <a:off x="7086600" y="5943601"/>
            <a:ext cx="34226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a:spcBef>
                <a:spcPct val="0"/>
              </a:spcBef>
              <a:buFontTx/>
              <a:buNone/>
            </a:pPr>
            <a:r>
              <a:rPr lang="en-US" altLang="en-US" sz="1200" dirty="0" smtClean="0"/>
              <a:t>Courtesy of </a:t>
            </a:r>
            <a:r>
              <a:rPr lang="en-US" altLang="en-US" sz="1200" dirty="0"/>
              <a:t>George Buchanan</a:t>
            </a:r>
          </a:p>
        </p:txBody>
      </p:sp>
      <p:sp>
        <p:nvSpPr>
          <p:cNvPr id="136198"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F70ED297-C05E-43CC-9334-A8FD93FB0934}" type="slidenum">
              <a:rPr lang="en-US" altLang="en-US" sz="1200"/>
              <a:pPr>
                <a:spcBef>
                  <a:spcPct val="0"/>
                </a:spcBef>
                <a:buFontTx/>
                <a:buNone/>
              </a:pPr>
              <a:t>64</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09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0980"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1026"/>
          <p:cNvSpPr>
            <a:spLocks noGrp="1"/>
          </p:cNvSpPr>
          <p:nvPr>
            <p:ph type="title"/>
          </p:nvPr>
        </p:nvSpPr>
        <p:spPr/>
        <p:txBody>
          <a:bodyPr/>
          <a:lstStyle/>
          <a:p>
            <a:r>
              <a:rPr lang="en-US" altLang="en-US" smtClean="0"/>
              <a:t>Iron Deficiency and Pica</a:t>
            </a:r>
          </a:p>
        </p:txBody>
      </p:sp>
      <p:sp>
        <p:nvSpPr>
          <p:cNvPr id="137219" name="Rectangle 1027"/>
          <p:cNvSpPr>
            <a:spLocks noGrp="1"/>
          </p:cNvSpPr>
          <p:nvPr>
            <p:ph idx="1"/>
          </p:nvPr>
        </p:nvSpPr>
        <p:spPr>
          <a:xfrm>
            <a:off x="1981200" y="1066800"/>
            <a:ext cx="8229600" cy="5181600"/>
          </a:xfrm>
        </p:spPr>
        <p:txBody>
          <a:bodyPr/>
          <a:lstStyle/>
          <a:p>
            <a:pPr marL="0" indent="0">
              <a:spcBef>
                <a:spcPct val="0"/>
              </a:spcBef>
              <a:buNone/>
            </a:pPr>
            <a:r>
              <a:rPr lang="en-US" altLang="en-US" smtClean="0"/>
              <a:t>		Rocks			Clay</a:t>
            </a:r>
          </a:p>
          <a:p>
            <a:pPr marL="0" indent="0">
              <a:spcBef>
                <a:spcPct val="0"/>
              </a:spcBef>
              <a:buNone/>
            </a:pPr>
            <a:r>
              <a:rPr lang="en-US" altLang="en-US" smtClean="0"/>
              <a:t>		Dirt			Starch</a:t>
            </a:r>
          </a:p>
          <a:p>
            <a:pPr marL="0" indent="0">
              <a:spcBef>
                <a:spcPct val="0"/>
              </a:spcBef>
              <a:buNone/>
            </a:pPr>
            <a:r>
              <a:rPr lang="en-US" altLang="en-US" smtClean="0"/>
              <a:t>		Paint chips		Carrots</a:t>
            </a:r>
          </a:p>
          <a:p>
            <a:pPr marL="0" indent="0">
              <a:spcBef>
                <a:spcPct val="0"/>
              </a:spcBef>
              <a:buNone/>
            </a:pPr>
            <a:r>
              <a:rPr lang="en-US" altLang="en-US" smtClean="0"/>
              <a:t>		Paper			Ice cubes (pagophagia)</a:t>
            </a:r>
          </a:p>
          <a:p>
            <a:pPr marL="0" indent="0">
              <a:spcBef>
                <a:spcPct val="0"/>
              </a:spcBef>
              <a:buNone/>
            </a:pPr>
            <a:r>
              <a:rPr lang="en-US" altLang="en-US" smtClean="0"/>
              <a:t>		Cardboard		Celery</a:t>
            </a:r>
          </a:p>
          <a:p>
            <a:pPr marL="0" indent="0">
              <a:spcBef>
                <a:spcPct val="0"/>
              </a:spcBef>
              <a:buNone/>
            </a:pPr>
            <a:r>
              <a:rPr lang="en-US" altLang="en-US" smtClean="0"/>
              <a:t>		Insects		Clothing</a:t>
            </a:r>
          </a:p>
          <a:p>
            <a:pPr marL="0" indent="0">
              <a:spcBef>
                <a:spcPct val="0"/>
              </a:spcBef>
              <a:buNone/>
            </a:pPr>
            <a:r>
              <a:rPr lang="en-US" altLang="en-US" smtClean="0"/>
              <a:t>		Hair</a:t>
            </a:r>
          </a:p>
          <a:p>
            <a:pPr marL="0" indent="0">
              <a:spcBef>
                <a:spcPct val="0"/>
              </a:spcBef>
              <a:buNone/>
            </a:pPr>
            <a:r>
              <a:rPr lang="en-US" altLang="en-US" sz="1000"/>
              <a:t>    </a:t>
            </a:r>
          </a:p>
          <a:p>
            <a:pPr marL="0" indent="0">
              <a:spcBef>
                <a:spcPct val="0"/>
              </a:spcBef>
              <a:buNone/>
            </a:pPr>
            <a:endParaRPr lang="en-US" altLang="en-US" sz="1000"/>
          </a:p>
          <a:p>
            <a:pPr marL="0" indent="0" algn="ctr">
              <a:spcBef>
                <a:spcPct val="0"/>
              </a:spcBef>
              <a:buNone/>
            </a:pPr>
            <a:r>
              <a:rPr lang="en-US" altLang="en-US" u="sng" smtClean="0"/>
              <a:t>Common Characteristics</a:t>
            </a:r>
            <a:r>
              <a:rPr lang="en-US" altLang="en-US" smtClean="0"/>
              <a:t>: single item, crunchy, compulsive behavior cured with therapeutic iron</a:t>
            </a:r>
          </a:p>
          <a:p>
            <a:pPr marL="0" indent="0">
              <a:spcBef>
                <a:spcPct val="0"/>
              </a:spcBef>
              <a:buNone/>
            </a:pPr>
            <a:endParaRPr lang="en-US" altLang="en-US" smtClean="0"/>
          </a:p>
          <a:p>
            <a:pPr marL="0" indent="0">
              <a:spcBef>
                <a:spcPct val="0"/>
              </a:spcBef>
              <a:buNone/>
            </a:pPr>
            <a:r>
              <a:rPr lang="en-US" altLang="en-US" smtClean="0"/>
              <a:t>    </a:t>
            </a:r>
          </a:p>
        </p:txBody>
      </p:sp>
      <p:sp>
        <p:nvSpPr>
          <p:cNvPr id="137220" name="TextBox 5"/>
          <p:cNvSpPr txBox="1">
            <a:spLocks noChangeArrowheads="1"/>
          </p:cNvSpPr>
          <p:nvPr/>
        </p:nvSpPr>
        <p:spPr bwMode="auto">
          <a:xfrm>
            <a:off x="7092950" y="5932489"/>
            <a:ext cx="3422650" cy="242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tabLst>
                <a:tab pos="400050" algn="l"/>
              </a:tabLst>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tabLst>
                <a:tab pos="400050" algn="l"/>
              </a:tabLst>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tabLst>
                <a:tab pos="400050" algn="l"/>
              </a:tabLst>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tabLst>
                <a:tab pos="400050" algn="l"/>
              </a:tabLst>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tabLst>
                <a:tab pos="400050" algn="l"/>
              </a:tabLst>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tabLst>
                <a:tab pos="400050" algn="l"/>
              </a:tabLst>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tabLst>
                <a:tab pos="400050" algn="l"/>
              </a:tabLst>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tabLst>
                <a:tab pos="400050" algn="l"/>
              </a:tabLst>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tabLst>
                <a:tab pos="400050" algn="l"/>
              </a:tabLst>
              <a:defRPr>
                <a:solidFill>
                  <a:schemeClr val="tx1"/>
                </a:solidFill>
                <a:latin typeface="Calibri" panose="020F0502020204030204" pitchFamily="34" charset="0"/>
              </a:defRPr>
            </a:lvl9pPr>
          </a:lstStyle>
          <a:p>
            <a:pPr algn="r">
              <a:lnSpc>
                <a:spcPct val="80000"/>
              </a:lnSpc>
              <a:spcBef>
                <a:spcPct val="0"/>
              </a:spcBef>
              <a:buFontTx/>
              <a:buNone/>
            </a:pPr>
            <a:r>
              <a:rPr lang="en-US" altLang="en-US" sz="1200"/>
              <a:t>Crosby WH.  Br J Haematol . 1976;34:341-2</a:t>
            </a:r>
            <a:endParaRPr lang="en-US" altLang="en-US" sz="1200" b="1"/>
          </a:p>
        </p:txBody>
      </p:sp>
      <p:sp>
        <p:nvSpPr>
          <p:cNvPr id="137221"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DF34129F-37E2-4923-8F74-AA39A03BCB7D}" type="slidenum">
              <a:rPr lang="en-US" altLang="en-US" sz="1200"/>
              <a:pPr>
                <a:spcBef>
                  <a:spcPct val="0"/>
                </a:spcBef>
                <a:buFontTx/>
                <a:buNone/>
              </a:pPr>
              <a:t>65</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2"/>
          <p:cNvSpPr>
            <a:spLocks noGrp="1"/>
          </p:cNvSpPr>
          <p:nvPr>
            <p:ph type="title"/>
          </p:nvPr>
        </p:nvSpPr>
        <p:spPr/>
        <p:txBody>
          <a:bodyPr/>
          <a:lstStyle/>
          <a:p>
            <a:r>
              <a:rPr lang="en-US" altLang="en-US" smtClean="0"/>
              <a:t>Iron Deficiency and Lead Poisoning</a:t>
            </a:r>
          </a:p>
        </p:txBody>
      </p:sp>
      <p:sp>
        <p:nvSpPr>
          <p:cNvPr id="595971" name="Rectangle 3">
            <a:extLst>
              <a:ext uri="{FF2B5EF4-FFF2-40B4-BE49-F238E27FC236}">
                <a16:creationId xmlns="" xmlns:a16="http://schemas.microsoft.com/office/drawing/2014/main" id="{78EDBE8C-6E23-4E0F-8B32-5B737A0E406E}"/>
              </a:ext>
            </a:extLst>
          </p:cNvPr>
          <p:cNvSpPr>
            <a:spLocks noGrp="1" noChangeArrowheads="1"/>
          </p:cNvSpPr>
          <p:nvPr>
            <p:ph idx="1"/>
          </p:nvPr>
        </p:nvSpPr>
        <p:spPr/>
        <p:txBody>
          <a:bodyPr/>
          <a:lstStyle/>
          <a:p>
            <a:pPr marL="0" indent="0">
              <a:buNone/>
              <a:defRPr/>
            </a:pPr>
            <a:r>
              <a:rPr lang="en-US" dirty="0"/>
              <a:t>The microcytic anemia frequently seen in young children with lead poisoning is usually due to concomitant iron deficiency</a:t>
            </a:r>
          </a:p>
          <a:p>
            <a:pPr>
              <a:defRPr/>
            </a:pPr>
            <a:endParaRPr lang="en-US" dirty="0"/>
          </a:p>
          <a:p>
            <a:pPr lvl="1">
              <a:defRPr/>
            </a:pPr>
            <a:r>
              <a:rPr lang="en-US" dirty="0"/>
              <a:t>Dietary iron deficiency   </a:t>
            </a:r>
            <a:r>
              <a:rPr lang="en-US" dirty="0">
                <a:sym typeface="Wingdings" panose="05000000000000000000" pitchFamily="2" charset="2"/>
              </a:rPr>
              <a:t></a:t>
            </a:r>
            <a:r>
              <a:rPr lang="en-US" dirty="0"/>
              <a:t>  pica.</a:t>
            </a:r>
          </a:p>
          <a:p>
            <a:pPr lvl="1">
              <a:defRPr/>
            </a:pPr>
            <a:r>
              <a:rPr lang="en-US" dirty="0"/>
              <a:t>Pica  </a:t>
            </a:r>
            <a:r>
              <a:rPr lang="en-US" dirty="0">
                <a:sym typeface="Wingdings" panose="05000000000000000000" pitchFamily="2" charset="2"/>
              </a:rPr>
              <a:t></a:t>
            </a:r>
            <a:r>
              <a:rPr lang="en-US" dirty="0"/>
              <a:t>  lead ingestion.</a:t>
            </a:r>
          </a:p>
          <a:p>
            <a:pPr lvl="1">
              <a:defRPr/>
            </a:pPr>
            <a:r>
              <a:rPr lang="en-US" dirty="0"/>
              <a:t>Iron deficiency  </a:t>
            </a:r>
            <a:r>
              <a:rPr lang="en-US" dirty="0">
                <a:sym typeface="Wingdings" panose="05000000000000000000" pitchFamily="2" charset="2"/>
              </a:rPr>
              <a:t></a:t>
            </a:r>
            <a:r>
              <a:rPr lang="en-US" dirty="0"/>
              <a:t> ↑lead absorption from intestine (ten fold in animal studies).</a:t>
            </a:r>
          </a:p>
        </p:txBody>
      </p:sp>
      <p:sp>
        <p:nvSpPr>
          <p:cNvPr id="138244"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505DAB7-504C-4830-8E43-63BD620D358E}" type="slidenum">
              <a:rPr lang="en-US" altLang="en-US" sz="1200"/>
              <a:pPr>
                <a:spcBef>
                  <a:spcPct val="0"/>
                </a:spcBef>
                <a:buFontTx/>
                <a:buNone/>
              </a:pPr>
              <a:t>66</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2"/>
          <p:cNvSpPr>
            <a:spLocks noGrp="1"/>
          </p:cNvSpPr>
          <p:nvPr>
            <p:ph type="title"/>
          </p:nvPr>
        </p:nvSpPr>
        <p:spPr/>
        <p:txBody>
          <a:bodyPr/>
          <a:lstStyle/>
          <a:p>
            <a:r>
              <a:rPr lang="en-US" altLang="en-US" smtClean="0"/>
              <a:t>Lead Poisoning</a:t>
            </a:r>
          </a:p>
        </p:txBody>
      </p:sp>
      <p:sp>
        <p:nvSpPr>
          <p:cNvPr id="140291" name="Rectangle 3"/>
          <p:cNvSpPr>
            <a:spLocks noGrp="1"/>
          </p:cNvSpPr>
          <p:nvPr>
            <p:ph type="body" idx="1"/>
          </p:nvPr>
        </p:nvSpPr>
        <p:spPr>
          <a:xfrm>
            <a:off x="1981200" y="1066800"/>
            <a:ext cx="8229600" cy="5181600"/>
          </a:xfrm>
        </p:spPr>
        <p:txBody>
          <a:bodyPr/>
          <a:lstStyle/>
          <a:p>
            <a:r>
              <a:rPr lang="en-US" altLang="en-US" sz="3200"/>
              <a:t>Does Cause: </a:t>
            </a:r>
          </a:p>
          <a:p>
            <a:pPr marL="1028700" lvl="1" indent="-571500"/>
            <a:r>
              <a:rPr lang="en-US" altLang="en-US" sz="2800"/>
              <a:t>Basophilic stippling in erythrocytes</a:t>
            </a:r>
          </a:p>
          <a:p>
            <a:pPr marL="1028700" lvl="1" indent="-571500"/>
            <a:r>
              <a:rPr lang="en-US" altLang="en-US" sz="2800"/>
              <a:t>Elevated free erythrocyte protoporphyrin</a:t>
            </a:r>
          </a:p>
          <a:p>
            <a:pPr marL="1028700" lvl="1" indent="-571500"/>
            <a:endParaRPr lang="en-US" altLang="en-US" sz="2800"/>
          </a:p>
          <a:p>
            <a:r>
              <a:rPr lang="en-US" altLang="en-US" sz="3200"/>
              <a:t>Does </a:t>
            </a:r>
            <a:r>
              <a:rPr lang="en-US" altLang="en-US" sz="3200" u="sng"/>
              <a:t>Not</a:t>
            </a:r>
            <a:r>
              <a:rPr lang="en-US" altLang="en-US" sz="3200"/>
              <a:t> Cause:</a:t>
            </a:r>
          </a:p>
          <a:p>
            <a:pPr marL="1028700" lvl="1" indent="-571500">
              <a:spcBef>
                <a:spcPct val="15000"/>
              </a:spcBef>
            </a:pPr>
            <a:r>
              <a:rPr lang="en-US" altLang="en-US" sz="2800"/>
              <a:t>Microcytic anemia</a:t>
            </a:r>
          </a:p>
          <a:p>
            <a:pPr marL="1028700" lvl="1" indent="-571500"/>
            <a:endParaRPr lang="en-US" altLang="en-US" sz="2800"/>
          </a:p>
        </p:txBody>
      </p:sp>
      <p:sp>
        <p:nvSpPr>
          <p:cNvPr id="140292" name="Rectangle 6"/>
          <p:cNvSpPr>
            <a:spLocks noChangeArrowheads="1"/>
          </p:cNvSpPr>
          <p:nvPr/>
        </p:nvSpPr>
        <p:spPr bwMode="auto">
          <a:xfrm>
            <a:off x="2100264" y="4572000"/>
            <a:ext cx="5621337" cy="136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lstStyle>
            <a:lvl1pPr marL="465138" indent="-465138" defTabSz="1036638">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defTabSz="1036638">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defTabSz="1036638">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defTabSz="1036638">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defTabSz="1036638">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defTabSz="1036638"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1036638"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1036638"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1036638"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3600"/>
          </a:p>
        </p:txBody>
      </p:sp>
      <p:sp>
        <p:nvSpPr>
          <p:cNvPr id="140293"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0815D7CF-F739-4ED3-866F-4B76884AD2E2}" type="slidenum">
              <a:rPr lang="en-US" altLang="en-US" sz="1200"/>
              <a:pPr>
                <a:spcBef>
                  <a:spcPct val="0"/>
                </a:spcBef>
                <a:buFontTx/>
                <a:buNone/>
              </a:pPr>
              <a:t>67</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2"/>
          <p:cNvSpPr>
            <a:spLocks noGrp="1"/>
          </p:cNvSpPr>
          <p:nvPr>
            <p:ph type="title"/>
          </p:nvPr>
        </p:nvSpPr>
        <p:spPr/>
        <p:txBody>
          <a:bodyPr/>
          <a:lstStyle/>
          <a:p>
            <a:pPr algn="l"/>
            <a:r>
              <a:rPr lang="en-US" altLang="en-US" smtClean="0"/>
              <a:t>Laboratory Evaluation of Iron Status</a:t>
            </a:r>
          </a:p>
        </p:txBody>
      </p:sp>
      <p:grpSp>
        <p:nvGrpSpPr>
          <p:cNvPr id="2" name="Group 136"/>
          <p:cNvGrpSpPr>
            <a:grpSpLocks/>
          </p:cNvGrpSpPr>
          <p:nvPr/>
        </p:nvGrpSpPr>
        <p:grpSpPr bwMode="auto">
          <a:xfrm>
            <a:off x="2070101" y="2590801"/>
            <a:ext cx="8258175" cy="360363"/>
            <a:chOff x="380" y="1726"/>
            <a:chExt cx="5852" cy="227"/>
          </a:xfrm>
        </p:grpSpPr>
        <p:sp>
          <p:nvSpPr>
            <p:cNvPr id="142382" name="Rectangle 23"/>
            <p:cNvSpPr>
              <a:spLocks noChangeArrowheads="1"/>
            </p:cNvSpPr>
            <p:nvPr/>
          </p:nvSpPr>
          <p:spPr bwMode="auto">
            <a:xfrm>
              <a:off x="4112" y="1726"/>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r>
                <a:rPr lang="en-US" altLang="en-US" sz="2000">
                  <a:ea typeface="ＭＳ Ｐゴシック" panose="020B0600070205080204" pitchFamily="34" charset="-128"/>
                  <a:sym typeface="Wingdings" panose="05000000000000000000" pitchFamily="2" charset="2"/>
                </a:rPr>
                <a:t>-</a:t>
              </a:r>
              <a:r>
                <a:rPr lang="en-US" altLang="en-US" sz="2000">
                  <a:ea typeface="ＭＳ Ｐゴシック" panose="020B0600070205080204" pitchFamily="34" charset="-128"/>
                  <a:sym typeface="Symbol" panose="05050102010706020507" pitchFamily="18" charset="2"/>
                </a:rPr>
                <a:t></a:t>
              </a:r>
            </a:p>
          </p:txBody>
        </p:sp>
        <p:sp>
          <p:nvSpPr>
            <p:cNvPr id="142383" name="Rectangle 10"/>
            <p:cNvSpPr>
              <a:spLocks noChangeArrowheads="1"/>
            </p:cNvSpPr>
            <p:nvPr/>
          </p:nvSpPr>
          <p:spPr bwMode="auto">
            <a:xfrm>
              <a:off x="380" y="1726"/>
              <a:ext cx="172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None/>
              </a:pPr>
              <a:r>
                <a:rPr lang="en-US" altLang="en-US" sz="2000" i="1">
                  <a:ea typeface="ＭＳ Ｐゴシック" panose="020B0600070205080204" pitchFamily="34" charset="-128"/>
                </a:rPr>
                <a:t>Tf saturation</a:t>
              </a:r>
            </a:p>
          </p:txBody>
        </p:sp>
        <p:sp>
          <p:nvSpPr>
            <p:cNvPr id="142384" name="Rectangle 82"/>
            <p:cNvSpPr>
              <a:spLocks noChangeArrowheads="1"/>
            </p:cNvSpPr>
            <p:nvPr/>
          </p:nvSpPr>
          <p:spPr bwMode="auto">
            <a:xfrm>
              <a:off x="5128" y="1726"/>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r>
                <a:rPr lang="en-US" altLang="en-US" sz="2000">
                  <a:ea typeface="ＭＳ Ｐゴシック" panose="020B0600070205080204" pitchFamily="34" charset="-128"/>
                  <a:sym typeface="Wingdings" panose="05000000000000000000" pitchFamily="2" charset="2"/>
                </a:rPr>
                <a:t>-</a:t>
              </a:r>
              <a:r>
                <a:rPr lang="en-US" altLang="en-US" sz="2000">
                  <a:ea typeface="ＭＳ Ｐゴシック" panose="020B0600070205080204" pitchFamily="34" charset="-128"/>
                  <a:sym typeface="Symbol" panose="05050102010706020507" pitchFamily="18" charset="2"/>
                </a:rPr>
                <a:t></a:t>
              </a:r>
            </a:p>
          </p:txBody>
        </p:sp>
        <p:sp>
          <p:nvSpPr>
            <p:cNvPr id="142385" name="Rectangle 93"/>
            <p:cNvSpPr>
              <a:spLocks noChangeArrowheads="1"/>
            </p:cNvSpPr>
            <p:nvPr/>
          </p:nvSpPr>
          <p:spPr bwMode="auto">
            <a:xfrm>
              <a:off x="2544" y="1726"/>
              <a:ext cx="1352"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rPr>
                <a:t>Serum Fe/TIBC</a:t>
              </a:r>
            </a:p>
          </p:txBody>
        </p:sp>
      </p:grpSp>
      <p:grpSp>
        <p:nvGrpSpPr>
          <p:cNvPr id="3" name="Group 134"/>
          <p:cNvGrpSpPr>
            <a:grpSpLocks/>
          </p:cNvGrpSpPr>
          <p:nvPr/>
        </p:nvGrpSpPr>
        <p:grpSpPr bwMode="auto">
          <a:xfrm>
            <a:off x="2070100" y="2057401"/>
            <a:ext cx="7742238" cy="360363"/>
            <a:chOff x="380" y="1380"/>
            <a:chExt cx="5487" cy="227"/>
          </a:xfrm>
        </p:grpSpPr>
        <p:sp>
          <p:nvSpPr>
            <p:cNvPr id="142378" name="Rectangle 20"/>
            <p:cNvSpPr>
              <a:spLocks noChangeArrowheads="1"/>
            </p:cNvSpPr>
            <p:nvPr/>
          </p:nvSpPr>
          <p:spPr bwMode="auto">
            <a:xfrm>
              <a:off x="4113" y="1380"/>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p>
          </p:txBody>
        </p:sp>
        <p:sp>
          <p:nvSpPr>
            <p:cNvPr id="142379" name="Rectangle 6"/>
            <p:cNvSpPr>
              <a:spLocks noChangeArrowheads="1"/>
            </p:cNvSpPr>
            <p:nvPr/>
          </p:nvSpPr>
          <p:spPr bwMode="auto">
            <a:xfrm>
              <a:off x="380" y="1380"/>
              <a:ext cx="136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None/>
              </a:pPr>
              <a:r>
                <a:rPr lang="en-US" altLang="en-US" sz="2000" i="1">
                  <a:ea typeface="ＭＳ Ｐゴシック" panose="020B0600070205080204" pitchFamily="34" charset="-128"/>
                </a:rPr>
                <a:t>TIBC</a:t>
              </a:r>
            </a:p>
          </p:txBody>
        </p:sp>
        <p:sp>
          <p:nvSpPr>
            <p:cNvPr id="142380" name="Rectangle 83"/>
            <p:cNvSpPr>
              <a:spLocks noChangeArrowheads="1"/>
            </p:cNvSpPr>
            <p:nvPr/>
          </p:nvSpPr>
          <p:spPr bwMode="auto">
            <a:xfrm>
              <a:off x="5493" y="1380"/>
              <a:ext cx="37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t>nml</a:t>
              </a:r>
              <a:endParaRPr lang="en-US" altLang="en-US" sz="2000">
                <a:sym typeface="Wingdings" panose="05000000000000000000" pitchFamily="2" charset="2"/>
              </a:endParaRPr>
            </a:p>
          </p:txBody>
        </p:sp>
        <p:sp>
          <p:nvSpPr>
            <p:cNvPr id="142381" name="Rectangle 94"/>
            <p:cNvSpPr>
              <a:spLocks noChangeArrowheads="1"/>
            </p:cNvSpPr>
            <p:nvPr/>
          </p:nvSpPr>
          <p:spPr bwMode="auto">
            <a:xfrm>
              <a:off x="2668" y="1380"/>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rPr>
                <a:t>Transferrin</a:t>
              </a:r>
            </a:p>
          </p:txBody>
        </p:sp>
      </p:grpSp>
      <p:grpSp>
        <p:nvGrpSpPr>
          <p:cNvPr id="4" name="Group 139"/>
          <p:cNvGrpSpPr>
            <a:grpSpLocks/>
          </p:cNvGrpSpPr>
          <p:nvPr/>
        </p:nvGrpSpPr>
        <p:grpSpPr bwMode="auto">
          <a:xfrm>
            <a:off x="2070101" y="3733801"/>
            <a:ext cx="8258175" cy="360363"/>
            <a:chOff x="380" y="2435"/>
            <a:chExt cx="5852" cy="227"/>
          </a:xfrm>
        </p:grpSpPr>
        <p:sp>
          <p:nvSpPr>
            <p:cNvPr id="142374" name="Rectangle 24"/>
            <p:cNvSpPr>
              <a:spLocks noChangeArrowheads="1"/>
            </p:cNvSpPr>
            <p:nvPr/>
          </p:nvSpPr>
          <p:spPr bwMode="auto">
            <a:xfrm>
              <a:off x="4112" y="2435"/>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p>
          </p:txBody>
        </p:sp>
        <p:sp>
          <p:nvSpPr>
            <p:cNvPr id="142375" name="Rectangle 7"/>
            <p:cNvSpPr>
              <a:spLocks noChangeArrowheads="1"/>
            </p:cNvSpPr>
            <p:nvPr/>
          </p:nvSpPr>
          <p:spPr bwMode="auto">
            <a:xfrm>
              <a:off x="380" y="2435"/>
              <a:ext cx="1880"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None/>
              </a:pPr>
              <a:r>
                <a:rPr lang="en-US" altLang="en-US" sz="2000" i="1">
                  <a:ea typeface="ＭＳ Ｐゴシック" panose="020B0600070205080204" pitchFamily="34" charset="-128"/>
                </a:rPr>
                <a:t>Serum ferritin</a:t>
              </a:r>
            </a:p>
          </p:txBody>
        </p:sp>
        <p:sp>
          <p:nvSpPr>
            <p:cNvPr id="142376" name="Rectangle 84"/>
            <p:cNvSpPr>
              <a:spLocks noChangeArrowheads="1"/>
            </p:cNvSpPr>
            <p:nvPr/>
          </p:nvSpPr>
          <p:spPr bwMode="auto">
            <a:xfrm>
              <a:off x="5128" y="2435"/>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r>
                <a:rPr lang="en-US" altLang="en-US" sz="2000">
                  <a:ea typeface="ＭＳ Ｐゴシック" panose="020B0600070205080204" pitchFamily="34" charset="-128"/>
                  <a:sym typeface="Wingdings" panose="05000000000000000000" pitchFamily="2" charset="2"/>
                </a:rPr>
                <a:t>-</a:t>
              </a:r>
              <a:r>
                <a:rPr lang="en-US" altLang="en-US" sz="2000">
                  <a:ea typeface="ＭＳ Ｐゴシック" panose="020B0600070205080204" pitchFamily="34" charset="-128"/>
                  <a:sym typeface="Symbol" panose="05050102010706020507" pitchFamily="18" charset="2"/>
                </a:rPr>
                <a:t></a:t>
              </a:r>
            </a:p>
          </p:txBody>
        </p:sp>
        <p:sp>
          <p:nvSpPr>
            <p:cNvPr id="142377" name="Rectangle 95"/>
            <p:cNvSpPr>
              <a:spLocks noChangeArrowheads="1"/>
            </p:cNvSpPr>
            <p:nvPr/>
          </p:nvSpPr>
          <p:spPr bwMode="auto">
            <a:xfrm>
              <a:off x="2384" y="2435"/>
              <a:ext cx="1672"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000">
                  <a:ea typeface="ＭＳ Ｐゴシック" panose="020B0600070205080204" pitchFamily="34" charset="-128"/>
                </a:rPr>
                <a:t>Fe stores (</a:t>
              </a:r>
              <a:r>
                <a:rPr lang="en-US" altLang="en-US" sz="2000" i="1">
                  <a:ea typeface="ＭＳ Ｐゴシック" panose="020B0600070205080204" pitchFamily="34" charset="-128"/>
                </a:rPr>
                <a:t>indirect</a:t>
              </a:r>
              <a:r>
                <a:rPr lang="en-US" altLang="en-US" sz="2000">
                  <a:ea typeface="ＭＳ Ｐゴシック" panose="020B0600070205080204" pitchFamily="34" charset="-128"/>
                </a:rPr>
                <a:t>)</a:t>
              </a:r>
            </a:p>
            <a:p>
              <a:pPr algn="ctr">
                <a:lnSpc>
                  <a:spcPct val="80000"/>
                </a:lnSpc>
                <a:spcBef>
                  <a:spcPct val="0"/>
                </a:spcBef>
                <a:buFontTx/>
                <a:buNone/>
              </a:pPr>
              <a:r>
                <a:rPr lang="en-US" altLang="en-US" sz="2000">
                  <a:ea typeface="ＭＳ Ｐゴシック" panose="020B0600070205080204" pitchFamily="34" charset="-128"/>
                </a:rPr>
                <a:t>Inflammation</a:t>
              </a:r>
            </a:p>
          </p:txBody>
        </p:sp>
      </p:grpSp>
      <p:grpSp>
        <p:nvGrpSpPr>
          <p:cNvPr id="5" name="Group 140"/>
          <p:cNvGrpSpPr>
            <a:grpSpLocks/>
          </p:cNvGrpSpPr>
          <p:nvPr/>
        </p:nvGrpSpPr>
        <p:grpSpPr bwMode="auto">
          <a:xfrm>
            <a:off x="2070100" y="5410201"/>
            <a:ext cx="7854950" cy="627063"/>
            <a:chOff x="380" y="3619"/>
            <a:chExt cx="5567" cy="395"/>
          </a:xfrm>
        </p:grpSpPr>
        <p:sp>
          <p:nvSpPr>
            <p:cNvPr id="142370" name="Rectangle 32"/>
            <p:cNvSpPr>
              <a:spLocks noChangeArrowheads="1"/>
            </p:cNvSpPr>
            <p:nvPr/>
          </p:nvSpPr>
          <p:spPr bwMode="auto">
            <a:xfrm>
              <a:off x="4112" y="3736"/>
              <a:ext cx="1104" cy="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rPr>
                <a:t>0</a:t>
              </a:r>
              <a:r>
                <a:rPr lang="en-US" altLang="en-US" sz="2000">
                  <a:ea typeface="ＭＳ Ｐゴシック" panose="020B0600070205080204" pitchFamily="34" charset="-128"/>
                  <a:sym typeface="Symbol" panose="05050102010706020507" pitchFamily="18" charset="2"/>
                </a:rPr>
                <a:t>-</a:t>
              </a:r>
            </a:p>
          </p:txBody>
        </p:sp>
        <p:sp>
          <p:nvSpPr>
            <p:cNvPr id="142371" name="Rectangle 14"/>
            <p:cNvSpPr>
              <a:spLocks noChangeArrowheads="1"/>
            </p:cNvSpPr>
            <p:nvPr/>
          </p:nvSpPr>
          <p:spPr bwMode="auto">
            <a:xfrm>
              <a:off x="380" y="3720"/>
              <a:ext cx="2176" cy="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None/>
              </a:pPr>
              <a:r>
                <a:rPr lang="en-US" altLang="en-US" sz="2000" i="1">
                  <a:ea typeface="ＭＳ Ｐゴシック" panose="020B0600070205080204" pitchFamily="34" charset="-128"/>
                </a:rPr>
                <a:t>Hepcidin (urine or serum)</a:t>
              </a:r>
            </a:p>
          </p:txBody>
        </p:sp>
        <p:sp>
          <p:nvSpPr>
            <p:cNvPr id="142372" name="Rectangle 86"/>
            <p:cNvSpPr>
              <a:spLocks noChangeArrowheads="1"/>
            </p:cNvSpPr>
            <p:nvPr/>
          </p:nvSpPr>
          <p:spPr bwMode="auto">
            <a:xfrm>
              <a:off x="5413" y="3709"/>
              <a:ext cx="534"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r>
                <a:rPr lang="en-US" altLang="en-US" sz="2000">
                  <a:ea typeface="ＭＳ Ｐゴシック" panose="020B0600070205080204" pitchFamily="34" charset="-128"/>
                  <a:sym typeface="Wingdings" panose="05000000000000000000" pitchFamily="2" charset="2"/>
                </a:rPr>
                <a:t>-</a:t>
              </a:r>
              <a:r>
                <a:rPr lang="en-US" altLang="en-US" sz="2000">
                  <a:ea typeface="ＭＳ Ｐゴシック" panose="020B0600070205080204" pitchFamily="34" charset="-128"/>
                  <a:sym typeface="Symbol" panose="05050102010706020507" pitchFamily="18" charset="2"/>
                </a:rPr>
                <a:t></a:t>
              </a:r>
            </a:p>
          </p:txBody>
        </p:sp>
        <p:sp>
          <p:nvSpPr>
            <p:cNvPr id="142373" name="Rectangle 97"/>
            <p:cNvSpPr>
              <a:spLocks noChangeArrowheads="1"/>
            </p:cNvSpPr>
            <p:nvPr/>
          </p:nvSpPr>
          <p:spPr bwMode="auto">
            <a:xfrm>
              <a:off x="2384" y="3619"/>
              <a:ext cx="1672" cy="3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000">
                  <a:ea typeface="ＭＳ Ｐゴシック" panose="020B0600070205080204" pitchFamily="34" charset="-128"/>
                </a:rPr>
                <a:t>Fe stores (</a:t>
              </a:r>
              <a:r>
                <a:rPr lang="en-US" altLang="en-US" sz="2000" i="1">
                  <a:ea typeface="ＭＳ Ｐゴシック" panose="020B0600070205080204" pitchFamily="34" charset="-128"/>
                </a:rPr>
                <a:t>indirect</a:t>
              </a:r>
              <a:r>
                <a:rPr lang="en-US" altLang="en-US" sz="2000">
                  <a:ea typeface="ＭＳ Ｐゴシック" panose="020B0600070205080204" pitchFamily="34" charset="-128"/>
                </a:rPr>
                <a:t>)</a:t>
              </a:r>
            </a:p>
            <a:p>
              <a:pPr algn="ctr">
                <a:lnSpc>
                  <a:spcPct val="80000"/>
                </a:lnSpc>
                <a:spcBef>
                  <a:spcPct val="0"/>
                </a:spcBef>
                <a:buFontTx/>
                <a:buNone/>
              </a:pPr>
              <a:r>
                <a:rPr lang="en-US" altLang="en-US" sz="2000">
                  <a:ea typeface="ＭＳ Ｐゴシック" panose="020B0600070205080204" pitchFamily="34" charset="-128"/>
                </a:rPr>
                <a:t>Inflammation</a:t>
              </a:r>
            </a:p>
            <a:p>
              <a:pPr algn="ctr">
                <a:lnSpc>
                  <a:spcPct val="80000"/>
                </a:lnSpc>
                <a:spcBef>
                  <a:spcPct val="0"/>
                </a:spcBef>
                <a:buFontTx/>
                <a:buNone/>
              </a:pPr>
              <a:r>
                <a:rPr lang="en-US" altLang="en-US" sz="2000">
                  <a:ea typeface="ＭＳ Ｐゴシック" panose="020B0600070205080204" pitchFamily="34" charset="-128"/>
                </a:rPr>
                <a:t>Erythropoiesis</a:t>
              </a:r>
            </a:p>
          </p:txBody>
        </p:sp>
      </p:grpSp>
      <p:grpSp>
        <p:nvGrpSpPr>
          <p:cNvPr id="6" name="Group 133"/>
          <p:cNvGrpSpPr>
            <a:grpSpLocks/>
          </p:cNvGrpSpPr>
          <p:nvPr/>
        </p:nvGrpSpPr>
        <p:grpSpPr bwMode="auto">
          <a:xfrm>
            <a:off x="2070101" y="1489076"/>
            <a:ext cx="8258175" cy="360363"/>
            <a:chOff x="380" y="938"/>
            <a:chExt cx="5852" cy="227"/>
          </a:xfrm>
        </p:grpSpPr>
        <p:sp>
          <p:nvSpPr>
            <p:cNvPr id="142366" name="Rectangle 17"/>
            <p:cNvSpPr>
              <a:spLocks noChangeArrowheads="1"/>
            </p:cNvSpPr>
            <p:nvPr/>
          </p:nvSpPr>
          <p:spPr bwMode="auto">
            <a:xfrm>
              <a:off x="4112" y="938"/>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endParaRPr lang="en-US" altLang="en-US" sz="2000">
                <a:ea typeface="ＭＳ Ｐゴシック" panose="020B0600070205080204" pitchFamily="34" charset="-128"/>
                <a:sym typeface="Wingdings" panose="05000000000000000000" pitchFamily="2" charset="2"/>
              </a:endParaRPr>
            </a:p>
          </p:txBody>
        </p:sp>
        <p:sp>
          <p:nvSpPr>
            <p:cNvPr id="142367" name="Rectangle 5"/>
            <p:cNvSpPr>
              <a:spLocks noChangeArrowheads="1"/>
            </p:cNvSpPr>
            <p:nvPr/>
          </p:nvSpPr>
          <p:spPr bwMode="auto">
            <a:xfrm>
              <a:off x="380" y="938"/>
              <a:ext cx="180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None/>
              </a:pPr>
              <a:r>
                <a:rPr lang="en-US" altLang="en-US" sz="2000" i="1">
                  <a:ea typeface="ＭＳ Ｐゴシック" panose="020B0600070205080204" pitchFamily="34" charset="-128"/>
                </a:rPr>
                <a:t>Serum iron</a:t>
              </a:r>
            </a:p>
          </p:txBody>
        </p:sp>
        <p:sp>
          <p:nvSpPr>
            <p:cNvPr id="142368" name="Rectangle 88"/>
            <p:cNvSpPr>
              <a:spLocks noChangeArrowheads="1"/>
            </p:cNvSpPr>
            <p:nvPr/>
          </p:nvSpPr>
          <p:spPr bwMode="auto">
            <a:xfrm>
              <a:off x="5128" y="938"/>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r>
                <a:rPr lang="en-US" altLang="en-US" sz="2000">
                  <a:ea typeface="ＭＳ Ｐゴシック" panose="020B0600070205080204" pitchFamily="34" charset="-128"/>
                  <a:sym typeface="Wingdings" panose="05000000000000000000" pitchFamily="2" charset="2"/>
                </a:rPr>
                <a:t>-</a:t>
              </a:r>
              <a:r>
                <a:rPr lang="en-US" altLang="en-US" sz="2000">
                  <a:ea typeface="ＭＳ Ｐゴシック" panose="020B0600070205080204" pitchFamily="34" charset="-128"/>
                  <a:sym typeface="Symbol" panose="05050102010706020507" pitchFamily="18" charset="2"/>
                </a:rPr>
                <a:t></a:t>
              </a:r>
            </a:p>
          </p:txBody>
        </p:sp>
        <p:sp>
          <p:nvSpPr>
            <p:cNvPr id="142369" name="Rectangle 99"/>
            <p:cNvSpPr>
              <a:spLocks noChangeArrowheads="1"/>
            </p:cNvSpPr>
            <p:nvPr/>
          </p:nvSpPr>
          <p:spPr bwMode="auto">
            <a:xfrm>
              <a:off x="2496" y="938"/>
              <a:ext cx="144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spcBef>
                  <a:spcPct val="0"/>
                </a:spcBef>
                <a:buFontTx/>
                <a:buNone/>
              </a:pPr>
              <a:r>
                <a:rPr lang="en-US" altLang="en-US" sz="2000">
                  <a:ea typeface="ＭＳ Ｐゴシック" panose="020B0600070205080204" pitchFamily="34" charset="-128"/>
                </a:rPr>
                <a:t>Recycling/usage</a:t>
              </a:r>
            </a:p>
            <a:p>
              <a:pPr algn="ctr">
                <a:lnSpc>
                  <a:spcPct val="80000"/>
                </a:lnSpc>
                <a:spcBef>
                  <a:spcPct val="0"/>
                </a:spcBef>
                <a:buFontTx/>
                <a:buNone/>
              </a:pPr>
              <a:r>
                <a:rPr lang="en-US" altLang="en-US" sz="2000">
                  <a:ea typeface="ＭＳ Ｐゴシック" panose="020B0600070205080204" pitchFamily="34" charset="-128"/>
                </a:rPr>
                <a:t>Fe stores</a:t>
              </a:r>
            </a:p>
          </p:txBody>
        </p:sp>
      </p:grpSp>
      <p:grpSp>
        <p:nvGrpSpPr>
          <p:cNvPr id="7" name="Group 143"/>
          <p:cNvGrpSpPr>
            <a:grpSpLocks/>
          </p:cNvGrpSpPr>
          <p:nvPr/>
        </p:nvGrpSpPr>
        <p:grpSpPr bwMode="auto">
          <a:xfrm>
            <a:off x="2070101" y="4343400"/>
            <a:ext cx="7974013" cy="865188"/>
            <a:chOff x="387" y="2853"/>
            <a:chExt cx="5651" cy="545"/>
          </a:xfrm>
        </p:grpSpPr>
        <p:grpSp>
          <p:nvGrpSpPr>
            <p:cNvPr id="142356" name="Group 132"/>
            <p:cNvGrpSpPr>
              <a:grpSpLocks/>
            </p:cNvGrpSpPr>
            <p:nvPr/>
          </p:nvGrpSpPr>
          <p:grpSpPr bwMode="auto">
            <a:xfrm>
              <a:off x="387" y="2853"/>
              <a:ext cx="5651" cy="227"/>
              <a:chOff x="380" y="2858"/>
              <a:chExt cx="5651" cy="303"/>
            </a:xfrm>
          </p:grpSpPr>
          <p:sp>
            <p:nvSpPr>
              <p:cNvPr id="142362" name="Rectangle 25"/>
              <p:cNvSpPr>
                <a:spLocks noChangeArrowheads="1"/>
              </p:cNvSpPr>
              <p:nvPr/>
            </p:nvSpPr>
            <p:spPr bwMode="auto">
              <a:xfrm>
                <a:off x="4352" y="2858"/>
                <a:ext cx="624"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rPr>
                  <a:t>0-</a:t>
                </a:r>
                <a:r>
                  <a:rPr lang="en-US" altLang="en-US" sz="2000">
                    <a:ea typeface="ＭＳ Ｐゴシック" panose="020B0600070205080204" pitchFamily="34" charset="-128"/>
                    <a:sym typeface="Symbol" panose="05050102010706020507" pitchFamily="18" charset="2"/>
                  </a:rPr>
                  <a:t></a:t>
                </a:r>
              </a:p>
            </p:txBody>
          </p:sp>
          <p:sp>
            <p:nvSpPr>
              <p:cNvPr id="142363" name="Rectangle 11"/>
              <p:cNvSpPr>
                <a:spLocks noChangeArrowheads="1"/>
              </p:cNvSpPr>
              <p:nvPr/>
            </p:nvSpPr>
            <p:spPr bwMode="auto">
              <a:xfrm>
                <a:off x="380" y="2859"/>
                <a:ext cx="1848"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None/>
                </a:pPr>
                <a:r>
                  <a:rPr lang="en-US" altLang="en-US" sz="2000" i="1">
                    <a:ea typeface="ＭＳ Ｐゴシック" panose="020B0600070205080204" pitchFamily="34" charset="-128"/>
                  </a:rPr>
                  <a:t>Bone marrow iron</a:t>
                </a:r>
              </a:p>
            </p:txBody>
          </p:sp>
          <p:sp>
            <p:nvSpPr>
              <p:cNvPr id="142364" name="Rectangle 87"/>
              <p:cNvSpPr>
                <a:spLocks noChangeArrowheads="1"/>
              </p:cNvSpPr>
              <p:nvPr/>
            </p:nvSpPr>
            <p:spPr bwMode="auto">
              <a:xfrm>
                <a:off x="5329" y="2868"/>
                <a:ext cx="702" cy="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rPr>
                  <a:t>nml-</a:t>
                </a:r>
                <a:r>
                  <a:rPr lang="en-US" altLang="en-US" sz="2000">
                    <a:ea typeface="ＭＳ Ｐゴシック" panose="020B0600070205080204" pitchFamily="34" charset="-128"/>
                    <a:sym typeface="Symbol" panose="05050102010706020507" pitchFamily="18" charset="2"/>
                  </a:rPr>
                  <a:t></a:t>
                </a:r>
              </a:p>
            </p:txBody>
          </p:sp>
          <p:sp>
            <p:nvSpPr>
              <p:cNvPr id="142365" name="Rectangle 98"/>
              <p:cNvSpPr>
                <a:spLocks noChangeArrowheads="1"/>
              </p:cNvSpPr>
              <p:nvPr/>
            </p:nvSpPr>
            <p:spPr bwMode="auto">
              <a:xfrm>
                <a:off x="2308" y="2859"/>
                <a:ext cx="1824"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rPr>
                  <a:t>Fe stores (</a:t>
                </a:r>
                <a:r>
                  <a:rPr lang="en-US" altLang="en-US" sz="2000" i="1">
                    <a:ea typeface="ＭＳ Ｐゴシック" panose="020B0600070205080204" pitchFamily="34" charset="-128"/>
                  </a:rPr>
                  <a:t>direct</a:t>
                </a:r>
                <a:r>
                  <a:rPr lang="en-US" altLang="en-US" sz="2000">
                    <a:ea typeface="ＭＳ Ｐゴシック" panose="020B0600070205080204" pitchFamily="34" charset="-128"/>
                  </a:rPr>
                  <a:t>)</a:t>
                </a:r>
              </a:p>
            </p:txBody>
          </p:sp>
        </p:grpSp>
        <p:grpSp>
          <p:nvGrpSpPr>
            <p:cNvPr id="142357" name="Group 131"/>
            <p:cNvGrpSpPr>
              <a:grpSpLocks/>
            </p:cNvGrpSpPr>
            <p:nvPr/>
          </p:nvGrpSpPr>
          <p:grpSpPr bwMode="auto">
            <a:xfrm>
              <a:off x="387" y="3150"/>
              <a:ext cx="5622" cy="248"/>
              <a:chOff x="380" y="3067"/>
              <a:chExt cx="5622" cy="331"/>
            </a:xfrm>
          </p:grpSpPr>
          <p:sp>
            <p:nvSpPr>
              <p:cNvPr id="142358" name="Rectangle 29"/>
              <p:cNvSpPr>
                <a:spLocks noChangeArrowheads="1"/>
              </p:cNvSpPr>
              <p:nvPr/>
            </p:nvSpPr>
            <p:spPr bwMode="auto">
              <a:xfrm>
                <a:off x="4470" y="3113"/>
                <a:ext cx="388"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rPr>
                  <a:t>0-</a:t>
                </a:r>
                <a:r>
                  <a:rPr lang="en-US" altLang="en-US" sz="2000">
                    <a:ea typeface="ＭＳ Ｐゴシック" panose="020B0600070205080204" pitchFamily="34" charset="-128"/>
                    <a:sym typeface="Symbol" panose="05050102010706020507" pitchFamily="18" charset="2"/>
                  </a:rPr>
                  <a:t></a:t>
                </a:r>
              </a:p>
            </p:txBody>
          </p:sp>
          <p:sp>
            <p:nvSpPr>
              <p:cNvPr id="142359" name="Rectangle 12"/>
              <p:cNvSpPr>
                <a:spLocks noChangeArrowheads="1"/>
              </p:cNvSpPr>
              <p:nvPr/>
            </p:nvSpPr>
            <p:spPr bwMode="auto">
              <a:xfrm>
                <a:off x="380" y="3109"/>
                <a:ext cx="1680" cy="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None/>
                </a:pPr>
                <a:r>
                  <a:rPr lang="en-US" altLang="en-US" sz="2000" i="1">
                    <a:ea typeface="ＭＳ Ｐゴシック" panose="020B0600070205080204" pitchFamily="34" charset="-128"/>
                  </a:rPr>
                  <a:t>Liver iron</a:t>
                </a:r>
              </a:p>
            </p:txBody>
          </p:sp>
          <p:sp>
            <p:nvSpPr>
              <p:cNvPr id="142360" name="Rectangle 85"/>
              <p:cNvSpPr>
                <a:spLocks noChangeArrowheads="1"/>
              </p:cNvSpPr>
              <p:nvPr/>
            </p:nvSpPr>
            <p:spPr bwMode="auto">
              <a:xfrm>
                <a:off x="5359" y="3091"/>
                <a:ext cx="643" cy="2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r>
                  <a:rPr lang="en-US" altLang="en-US" sz="2000">
                    <a:ea typeface="ＭＳ Ｐゴシック" panose="020B0600070205080204" pitchFamily="34" charset="-128"/>
                    <a:sym typeface="Wingdings" panose="05000000000000000000" pitchFamily="2" charset="2"/>
                  </a:rPr>
                  <a:t>-</a:t>
                </a:r>
                <a:r>
                  <a:rPr lang="en-US" altLang="en-US" sz="2000">
                    <a:ea typeface="ＭＳ Ｐゴシック" panose="020B0600070205080204" pitchFamily="34" charset="-128"/>
                    <a:sym typeface="Symbol" panose="05050102010706020507" pitchFamily="18" charset="2"/>
                  </a:rPr>
                  <a:t></a:t>
                </a:r>
              </a:p>
            </p:txBody>
          </p:sp>
          <p:sp>
            <p:nvSpPr>
              <p:cNvPr id="142361" name="Rectangle 101"/>
              <p:cNvSpPr>
                <a:spLocks noChangeArrowheads="1"/>
              </p:cNvSpPr>
              <p:nvPr/>
            </p:nvSpPr>
            <p:spPr bwMode="auto">
              <a:xfrm>
                <a:off x="2308" y="3067"/>
                <a:ext cx="1824" cy="3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rPr>
                  <a:t>Fe stores (</a:t>
                </a:r>
                <a:r>
                  <a:rPr lang="en-US" altLang="en-US" sz="2000" i="1">
                    <a:ea typeface="ＭＳ Ｐゴシック" panose="020B0600070205080204" pitchFamily="34" charset="-128"/>
                  </a:rPr>
                  <a:t>direct</a:t>
                </a:r>
                <a:r>
                  <a:rPr lang="en-US" altLang="en-US" sz="2000">
                    <a:ea typeface="ＭＳ Ｐゴシック" panose="020B0600070205080204" pitchFamily="34" charset="-128"/>
                  </a:rPr>
                  <a:t>)</a:t>
                </a:r>
              </a:p>
            </p:txBody>
          </p:sp>
        </p:grpSp>
      </p:grpSp>
      <p:grpSp>
        <p:nvGrpSpPr>
          <p:cNvPr id="10" name="Group 138"/>
          <p:cNvGrpSpPr>
            <a:grpSpLocks/>
          </p:cNvGrpSpPr>
          <p:nvPr/>
        </p:nvGrpSpPr>
        <p:grpSpPr bwMode="auto">
          <a:xfrm>
            <a:off x="2070101" y="3124201"/>
            <a:ext cx="8258175" cy="360363"/>
            <a:chOff x="380" y="2058"/>
            <a:chExt cx="5852" cy="227"/>
          </a:xfrm>
        </p:grpSpPr>
        <p:sp>
          <p:nvSpPr>
            <p:cNvPr id="142352" name="Rectangle 122"/>
            <p:cNvSpPr>
              <a:spLocks noChangeArrowheads="1"/>
            </p:cNvSpPr>
            <p:nvPr/>
          </p:nvSpPr>
          <p:spPr bwMode="auto">
            <a:xfrm>
              <a:off x="4112" y="2058"/>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sym typeface="Symbol" panose="05050102010706020507" pitchFamily="18" charset="2"/>
                </a:rPr>
                <a:t></a:t>
              </a:r>
              <a:r>
                <a:rPr lang="en-US" altLang="en-US" sz="2000">
                  <a:ea typeface="ＭＳ Ｐゴシック" panose="020B0600070205080204" pitchFamily="34" charset="-128"/>
                  <a:sym typeface="Wingdings" panose="05000000000000000000" pitchFamily="2" charset="2"/>
                </a:rPr>
                <a:t>-</a:t>
              </a:r>
              <a:r>
                <a:rPr lang="en-US" altLang="en-US" sz="2000">
                  <a:ea typeface="ＭＳ Ｐゴシック" panose="020B0600070205080204" pitchFamily="34" charset="-128"/>
                  <a:sym typeface="Symbol" panose="05050102010706020507" pitchFamily="18" charset="2"/>
                </a:rPr>
                <a:t></a:t>
              </a:r>
            </a:p>
          </p:txBody>
        </p:sp>
        <p:sp>
          <p:nvSpPr>
            <p:cNvPr id="142353" name="Rectangle 123"/>
            <p:cNvSpPr>
              <a:spLocks noChangeArrowheads="1"/>
            </p:cNvSpPr>
            <p:nvPr/>
          </p:nvSpPr>
          <p:spPr bwMode="auto">
            <a:xfrm>
              <a:off x="380" y="2058"/>
              <a:ext cx="172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None/>
              </a:pPr>
              <a:r>
                <a:rPr lang="en-US" altLang="en-US" sz="2000" i="1">
                  <a:ea typeface="ＭＳ Ｐゴシック" panose="020B0600070205080204" pitchFamily="34" charset="-128"/>
                </a:rPr>
                <a:t>Soluble TfR (sTfR)</a:t>
              </a:r>
            </a:p>
          </p:txBody>
        </p:sp>
        <p:sp>
          <p:nvSpPr>
            <p:cNvPr id="142354" name="Rectangle 124"/>
            <p:cNvSpPr>
              <a:spLocks noChangeArrowheads="1"/>
            </p:cNvSpPr>
            <p:nvPr/>
          </p:nvSpPr>
          <p:spPr bwMode="auto">
            <a:xfrm>
              <a:off x="5128" y="2058"/>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t>nml</a:t>
              </a:r>
              <a:endParaRPr lang="en-US" altLang="en-US" sz="2000">
                <a:sym typeface="Symbol" panose="05050102010706020507" pitchFamily="18" charset="2"/>
              </a:endParaRPr>
            </a:p>
          </p:txBody>
        </p:sp>
        <p:sp>
          <p:nvSpPr>
            <p:cNvPr id="142355" name="Rectangle 125"/>
            <p:cNvSpPr>
              <a:spLocks noChangeArrowheads="1"/>
            </p:cNvSpPr>
            <p:nvPr/>
          </p:nvSpPr>
          <p:spPr bwMode="auto">
            <a:xfrm>
              <a:off x="2260" y="2058"/>
              <a:ext cx="1920"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000">
                  <a:ea typeface="ＭＳ Ｐゴシック" panose="020B0600070205080204" pitchFamily="34" charset="-128"/>
                </a:rPr>
                <a:t>Erythropoiesis</a:t>
              </a:r>
            </a:p>
          </p:txBody>
        </p:sp>
      </p:grpSp>
      <p:grpSp>
        <p:nvGrpSpPr>
          <p:cNvPr id="142346" name="Group 141"/>
          <p:cNvGrpSpPr>
            <a:grpSpLocks/>
          </p:cNvGrpSpPr>
          <p:nvPr/>
        </p:nvGrpSpPr>
        <p:grpSpPr bwMode="auto">
          <a:xfrm>
            <a:off x="2070101" y="914401"/>
            <a:ext cx="8359775" cy="360363"/>
            <a:chOff x="380" y="576"/>
            <a:chExt cx="5924" cy="227"/>
          </a:xfrm>
        </p:grpSpPr>
        <p:sp>
          <p:nvSpPr>
            <p:cNvPr id="142348" name="Rectangle 15"/>
            <p:cNvSpPr>
              <a:spLocks noChangeArrowheads="1"/>
            </p:cNvSpPr>
            <p:nvPr/>
          </p:nvSpPr>
          <p:spPr bwMode="auto">
            <a:xfrm>
              <a:off x="4112" y="576"/>
              <a:ext cx="1104"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400" i="1" u="sng">
                  <a:ea typeface="ＭＳ Ｐゴシック" panose="020B0600070205080204" pitchFamily="34" charset="-128"/>
                </a:rPr>
                <a:t>Deficiency</a:t>
              </a:r>
            </a:p>
          </p:txBody>
        </p:sp>
        <p:sp>
          <p:nvSpPr>
            <p:cNvPr id="142349" name="Rectangle 89"/>
            <p:cNvSpPr>
              <a:spLocks noChangeArrowheads="1"/>
            </p:cNvSpPr>
            <p:nvPr/>
          </p:nvSpPr>
          <p:spPr bwMode="auto">
            <a:xfrm>
              <a:off x="5056" y="576"/>
              <a:ext cx="1248"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400" i="1" u="sng">
                  <a:ea typeface="ＭＳ Ｐゴシック" panose="020B0600070205080204" pitchFamily="34" charset="-128"/>
                </a:rPr>
                <a:t>Excess</a:t>
              </a:r>
            </a:p>
          </p:txBody>
        </p:sp>
        <p:sp>
          <p:nvSpPr>
            <p:cNvPr id="142350" name="Rectangle 100"/>
            <p:cNvSpPr>
              <a:spLocks noChangeArrowheads="1"/>
            </p:cNvSpPr>
            <p:nvPr/>
          </p:nvSpPr>
          <p:spPr bwMode="auto">
            <a:xfrm>
              <a:off x="2432" y="576"/>
              <a:ext cx="1576"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80000"/>
                </a:lnSpc>
                <a:buFontTx/>
                <a:buNone/>
              </a:pPr>
              <a:r>
                <a:rPr lang="en-US" altLang="en-US" sz="2400" i="1" u="sng">
                  <a:ea typeface="ＭＳ Ｐゴシック" panose="020B0600070205080204" pitchFamily="34" charset="-128"/>
                </a:rPr>
                <a:t>Measures…</a:t>
              </a:r>
            </a:p>
          </p:txBody>
        </p:sp>
        <p:sp>
          <p:nvSpPr>
            <p:cNvPr id="142351" name="Rectangle 127"/>
            <p:cNvSpPr>
              <a:spLocks noChangeArrowheads="1"/>
            </p:cNvSpPr>
            <p:nvPr/>
          </p:nvSpPr>
          <p:spPr bwMode="auto">
            <a:xfrm>
              <a:off x="380" y="576"/>
              <a:ext cx="1576" cy="2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90487" tIns="44450" rIns="90487" bIns="44450" anchor="ct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80000"/>
                </a:lnSpc>
                <a:buFontTx/>
                <a:buNone/>
              </a:pPr>
              <a:r>
                <a:rPr lang="en-US" altLang="en-US" sz="2400" i="1" u="sng">
                  <a:ea typeface="ＭＳ Ｐゴシック" panose="020B0600070205080204" pitchFamily="34" charset="-128"/>
                </a:rPr>
                <a:t>Test</a:t>
              </a:r>
            </a:p>
          </p:txBody>
        </p:sp>
      </p:grpSp>
      <p:sp>
        <p:nvSpPr>
          <p:cNvPr id="142347" name="TextBox 52"/>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6C22897-EEBF-4499-9042-41338EE455D5}" type="slidenum">
              <a:rPr lang="en-US" altLang="en-US" sz="1200"/>
              <a:pPr>
                <a:spcBef>
                  <a:spcPct val="0"/>
                </a:spcBef>
                <a:buFontTx/>
                <a:buNone/>
              </a:pPr>
              <a:t>68</a:t>
            </a:fld>
            <a:endParaRPr lang="en-US" altLang="en-US" sz="1200"/>
          </a:p>
        </p:txBody>
      </p:sp>
      <p:sp>
        <p:nvSpPr>
          <p:cNvPr id="50" name="Rectangle 4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fade">
                                      <p:cBhvr>
                                        <p:cTn id="17" dur="1000"/>
                                        <p:tgtEl>
                                          <p:spTgt spid="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1000"/>
                                        <p:tgtEl>
                                          <p:spTgt spid="1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10" presetClass="entr" presetSubtype="0" fill="hold" nodeType="click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1000"/>
                                        <p:tgtEl>
                                          <p:spTgt spid="4"/>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10" presetClass="entr" presetSubtype="0"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1000"/>
                                        <p:tgtEl>
                                          <p:spTgt spid="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10" presetClass="entr" presetSubtype="0" fill="hold" nodeType="click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fade">
                                      <p:cBhvr>
                                        <p:cTn id="37"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2"/>
          <p:cNvSpPr>
            <a:spLocks noGrp="1"/>
          </p:cNvSpPr>
          <p:nvPr>
            <p:ph type="title"/>
          </p:nvPr>
        </p:nvSpPr>
        <p:spPr/>
        <p:txBody>
          <a:bodyPr/>
          <a:lstStyle/>
          <a:p>
            <a:r>
              <a:rPr lang="en-US" altLang="en-US" smtClean="0"/>
              <a:t>Laboratory Diagnosis of Iron Deficiency</a:t>
            </a:r>
          </a:p>
        </p:txBody>
      </p:sp>
      <p:sp>
        <p:nvSpPr>
          <p:cNvPr id="144387" name="Rectangle 3"/>
          <p:cNvSpPr>
            <a:spLocks noGrp="1"/>
          </p:cNvSpPr>
          <p:nvPr>
            <p:ph idx="1"/>
          </p:nvPr>
        </p:nvSpPr>
        <p:spPr/>
        <p:txBody>
          <a:bodyPr/>
          <a:lstStyle/>
          <a:p>
            <a:pPr marL="0" indent="0">
              <a:buNone/>
            </a:pPr>
            <a:r>
              <a:rPr lang="en-US" altLang="en-US" sz="2000"/>
              <a:t>						Values suggestive             Iron 		Conventional 			or diagnostic of iron compartment 	tests               			deficiency</a:t>
            </a:r>
          </a:p>
          <a:p>
            <a:pPr marL="0" indent="0">
              <a:buNone/>
            </a:pPr>
            <a:endParaRPr lang="en-US" altLang="en-US" sz="2000"/>
          </a:p>
          <a:p>
            <a:pPr marL="0" indent="0">
              <a:buNone/>
            </a:pPr>
            <a:r>
              <a:rPr lang="en-US" altLang="en-US" sz="2000"/>
              <a:t>Plasma		</a:t>
            </a:r>
            <a:r>
              <a:rPr lang="en-US" altLang="en-US" sz="2000" i="1"/>
              <a:t>Serum iron (Fe) 			&lt; 40 mg/dL</a:t>
            </a:r>
          </a:p>
          <a:p>
            <a:pPr marL="0" indent="0">
              <a:buNone/>
            </a:pPr>
            <a:r>
              <a:rPr lang="en-US" altLang="en-US" sz="2000" i="1"/>
              <a:t>		Serum transferrin (TIBC)		&gt; 400 mg/dL</a:t>
            </a:r>
          </a:p>
          <a:p>
            <a:pPr marL="0" indent="0">
              <a:buNone/>
            </a:pPr>
            <a:r>
              <a:rPr lang="en-US" altLang="en-US" sz="2000"/>
              <a:t>		Transferrin saturation 		&lt; 15%</a:t>
            </a:r>
          </a:p>
          <a:p>
            <a:pPr marL="0" indent="0">
              <a:buNone/>
            </a:pPr>
            <a:r>
              <a:rPr lang="en-US" altLang="en-US" sz="2000"/>
              <a:t>                                (Fe/TIBC)</a:t>
            </a:r>
          </a:p>
          <a:p>
            <a:pPr marL="0" indent="0">
              <a:buNone/>
            </a:pPr>
            <a:r>
              <a:rPr lang="en-US" altLang="en-US" sz="2000"/>
              <a:t>Storage		Serum ferritin			&lt; 15 mg/L</a:t>
            </a:r>
          </a:p>
          <a:p>
            <a:pPr marL="0" indent="0">
              <a:buNone/>
            </a:pPr>
            <a:r>
              <a:rPr lang="en-US" altLang="en-US" sz="2000"/>
              <a:t>RBC’s		CHr (Retic He)			&lt; 26 pg</a:t>
            </a:r>
          </a:p>
          <a:p>
            <a:pPr marL="0" indent="0">
              <a:buNone/>
            </a:pPr>
            <a:r>
              <a:rPr lang="en-US" altLang="en-US" sz="2000"/>
              <a:t>		RDW				&gt; 16%</a:t>
            </a:r>
          </a:p>
          <a:p>
            <a:pPr marL="0" indent="0">
              <a:buNone/>
            </a:pPr>
            <a:r>
              <a:rPr lang="en-US" altLang="en-US" sz="2000"/>
              <a:t>		MCV				&lt; 70 fL **	</a:t>
            </a:r>
          </a:p>
          <a:p>
            <a:pPr marL="0" indent="0">
              <a:buNone/>
            </a:pPr>
            <a:r>
              <a:rPr lang="en-US" altLang="en-US" sz="2000"/>
              <a:t>		Hemoglobin			&lt; 11 g/dL **</a:t>
            </a:r>
          </a:p>
          <a:p>
            <a:pPr marL="0" indent="0">
              <a:buNone/>
            </a:pPr>
            <a:endParaRPr lang="en-US" altLang="en-US" sz="2000"/>
          </a:p>
          <a:p>
            <a:pPr marL="0" indent="0">
              <a:buNone/>
            </a:pPr>
            <a:r>
              <a:rPr lang="en-US" altLang="en-US" sz="2000"/>
              <a:t>	</a:t>
            </a:r>
          </a:p>
        </p:txBody>
      </p:sp>
      <p:cxnSp>
        <p:nvCxnSpPr>
          <p:cNvPr id="144388" name="Straight Connector 4"/>
          <p:cNvCxnSpPr>
            <a:cxnSpLocks noChangeShapeType="1"/>
          </p:cNvCxnSpPr>
          <p:nvPr/>
        </p:nvCxnSpPr>
        <p:spPr bwMode="auto">
          <a:xfrm>
            <a:off x="1963738" y="1981200"/>
            <a:ext cx="1693862" cy="0"/>
          </a:xfrm>
          <a:prstGeom prst="line">
            <a:avLst/>
          </a:prstGeom>
          <a:noFill/>
          <a:ln w="28575" algn="ctr">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144389" name="Straight Connector 5"/>
          <p:cNvCxnSpPr>
            <a:cxnSpLocks noChangeShapeType="1"/>
          </p:cNvCxnSpPr>
          <p:nvPr/>
        </p:nvCxnSpPr>
        <p:spPr bwMode="auto">
          <a:xfrm>
            <a:off x="3929064" y="1981200"/>
            <a:ext cx="1692275" cy="0"/>
          </a:xfrm>
          <a:prstGeom prst="line">
            <a:avLst/>
          </a:prstGeom>
          <a:noFill/>
          <a:ln w="28575" algn="ctr">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144390" name="Straight Connector 6"/>
          <p:cNvCxnSpPr>
            <a:cxnSpLocks noChangeShapeType="1"/>
          </p:cNvCxnSpPr>
          <p:nvPr/>
        </p:nvCxnSpPr>
        <p:spPr bwMode="auto">
          <a:xfrm>
            <a:off x="7586664" y="1981200"/>
            <a:ext cx="2573337" cy="0"/>
          </a:xfrm>
          <a:prstGeom prst="line">
            <a:avLst/>
          </a:prstGeom>
          <a:noFill/>
          <a:ln w="28575" algn="ctr">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44391" name="TextBox 8"/>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DFF591C9-38F1-40E6-9E8D-F8C61E46135D}" type="slidenum">
              <a:rPr lang="en-US" altLang="en-US" sz="1200"/>
              <a:pPr>
                <a:spcBef>
                  <a:spcPct val="0"/>
                </a:spcBef>
                <a:buFontTx/>
                <a:buNone/>
              </a:pPr>
              <a:t>69</a:t>
            </a:fld>
            <a:endParaRPr lang="en-US" altLang="en-US" sz="1200"/>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144"/>
          <p:cNvPicPr>
            <a:picLocks noChangeAspect="1" noChangeArrowheads="1"/>
          </p:cNvPicPr>
          <p:nvPr/>
        </p:nvPicPr>
        <p:blipFill>
          <a:blip r:embed="rId3">
            <a:extLst>
              <a:ext uri="{28A0092B-C50C-407E-A947-70E740481C1C}">
                <a14:useLocalDpi xmlns:a14="http://schemas.microsoft.com/office/drawing/2010/main" val="0"/>
              </a:ext>
            </a:extLst>
          </a:blip>
          <a:srcRect t="14001" b="15421"/>
          <a:stretch>
            <a:fillRect/>
          </a:stretch>
        </p:blipFill>
        <p:spPr bwMode="auto">
          <a:xfrm>
            <a:off x="1520826" y="920751"/>
            <a:ext cx="9147175" cy="5929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39" name="Title 4"/>
          <p:cNvSpPr>
            <a:spLocks noGrp="1"/>
          </p:cNvSpPr>
          <p:nvPr>
            <p:ph type="title"/>
          </p:nvPr>
        </p:nvSpPr>
        <p:spPr>
          <a:xfrm>
            <a:off x="2152650" y="125413"/>
            <a:ext cx="7886700" cy="654050"/>
          </a:xfrm>
        </p:spPr>
        <p:txBody>
          <a:bodyPr/>
          <a:lstStyle/>
          <a:p>
            <a:r>
              <a:rPr lang="en-US" altLang="en-US" smtClean="0"/>
              <a:t>Porphyrias</a:t>
            </a:r>
          </a:p>
        </p:txBody>
      </p:sp>
      <p:sp>
        <p:nvSpPr>
          <p:cNvPr id="14340" name="Slide Number Placeholder 3"/>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B7E02B9-D6C3-4ADD-9A4E-E8382A062863}" type="slidenum">
              <a:rPr lang="en-US" altLang="en-US" sz="1200">
                <a:solidFill>
                  <a:srgbClr val="898989"/>
                </a:solidFill>
              </a:rPr>
              <a:pPr>
                <a:spcBef>
                  <a:spcPct val="0"/>
                </a:spcBef>
                <a:buFontTx/>
                <a:buNone/>
              </a:pPr>
              <a:t>7</a:t>
            </a:fld>
            <a:endParaRPr lang="en-US" altLang="en-US" sz="1200">
              <a:solidFill>
                <a:srgbClr val="898989"/>
              </a:solidFill>
            </a:endParaRPr>
          </a:p>
        </p:txBody>
      </p:sp>
      <p:sp>
        <p:nvSpPr>
          <p:cNvPr id="15" name="Rectangle 14">
            <a:extLst>
              <a:ext uri="{FF2B5EF4-FFF2-40B4-BE49-F238E27FC236}">
                <a16:creationId xmlns:a16="http://schemas.microsoft.com/office/drawing/2014/main" xmlns="" id="{A1BD1BD4-C92E-4065-86E3-DE071206A897}"/>
              </a:ext>
            </a:extLst>
          </p:cNvPr>
          <p:cNvSpPr/>
          <p:nvPr/>
        </p:nvSpPr>
        <p:spPr>
          <a:xfrm>
            <a:off x="6438901" y="5600700"/>
            <a:ext cx="4149725" cy="1246188"/>
          </a:xfrm>
          <a:prstGeom prst="rect">
            <a:avLst/>
          </a:prstGeom>
          <a:solidFill>
            <a:schemeClr val="bg1"/>
          </a:solidFill>
        </p:spPr>
        <p:txBody>
          <a:bodyPr>
            <a:spAutoFit/>
          </a:bodyPr>
          <a:lstStyle/>
          <a:p>
            <a:pPr>
              <a:lnSpc>
                <a:spcPts val="1500"/>
              </a:lnSpc>
              <a:defRPr/>
            </a:pPr>
            <a:r>
              <a:rPr lang="en-US" sz="1400" b="1" dirty="0"/>
              <a:t>For more information:</a:t>
            </a:r>
          </a:p>
          <a:p>
            <a:pPr marL="285750" indent="-285750">
              <a:lnSpc>
                <a:spcPts val="1500"/>
              </a:lnSpc>
              <a:buFont typeface="Arial" panose="020B0604020202020204" pitchFamily="34" charset="0"/>
              <a:buChar char="•"/>
              <a:defRPr/>
            </a:pPr>
            <a:r>
              <a:rPr lang="en-US" sz="1400" dirty="0"/>
              <a:t>Stein PE et al. Update review of the acute </a:t>
            </a:r>
            <a:r>
              <a:rPr lang="en-US" sz="1400" dirty="0" err="1"/>
              <a:t>porphyrias</a:t>
            </a:r>
            <a:r>
              <a:rPr lang="en-US" sz="1400" dirty="0"/>
              <a:t>. Br J </a:t>
            </a:r>
            <a:r>
              <a:rPr lang="en-US" sz="1400" dirty="0" err="1"/>
              <a:t>Haematol</a:t>
            </a:r>
            <a:r>
              <a:rPr lang="en-US" sz="1400" dirty="0"/>
              <a:t>. 2017;176(4):527-538.</a:t>
            </a:r>
          </a:p>
          <a:p>
            <a:pPr marL="285750" indent="-285750">
              <a:lnSpc>
                <a:spcPts val="1500"/>
              </a:lnSpc>
              <a:buFont typeface="Arial" panose="020B0604020202020204" pitchFamily="34" charset="0"/>
              <a:buChar char="•"/>
              <a:defRPr/>
            </a:pPr>
            <a:r>
              <a:rPr lang="en-US" sz="1400" dirty="0"/>
              <a:t>Phillips JD, Kushner JP </a:t>
            </a:r>
            <a:r>
              <a:rPr lang="en-US" sz="1400" dirty="0" err="1"/>
              <a:t>Porphyrias</a:t>
            </a:r>
            <a:r>
              <a:rPr lang="en-US" sz="1400" dirty="0"/>
              <a:t>.  In Nathan and </a:t>
            </a:r>
            <a:r>
              <a:rPr lang="en-US" sz="1400" dirty="0" err="1"/>
              <a:t>Oski's</a:t>
            </a:r>
            <a:r>
              <a:rPr lang="en-US" sz="1400" dirty="0"/>
              <a:t> Hematology and Oncology of Infancy and Childhood (7</a:t>
            </a:r>
            <a:r>
              <a:rPr lang="en-US" sz="1400" baseline="30000" dirty="0"/>
              <a:t>th</a:t>
            </a:r>
            <a:r>
              <a:rPr lang="en-US" sz="1400" dirty="0"/>
              <a:t> Ed), Chapter 12, 382-408.</a:t>
            </a:r>
          </a:p>
        </p:txBody>
      </p:sp>
      <p:sp>
        <p:nvSpPr>
          <p:cNvPr id="16" name="Rectangle 15">
            <a:extLst>
              <a:ext uri="{FF2B5EF4-FFF2-40B4-BE49-F238E27FC236}">
                <a16:creationId xmlns:a16="http://schemas.microsoft.com/office/drawing/2014/main" xmlns="" id="{45D6FF06-2DB5-4588-BB4E-6441E63F2DDE}"/>
              </a:ext>
            </a:extLst>
          </p:cNvPr>
          <p:cNvSpPr/>
          <p:nvPr/>
        </p:nvSpPr>
        <p:spPr>
          <a:xfrm>
            <a:off x="1878014" y="274638"/>
            <a:ext cx="2693987" cy="431800"/>
          </a:xfrm>
          <a:prstGeom prst="rect">
            <a:avLst/>
          </a:prstGeom>
          <a:solidFill>
            <a:srgbClr val="FF9900"/>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en-US" b="1" dirty="0">
                <a:ln w="0"/>
                <a:solidFill>
                  <a:schemeClr val="bg1"/>
                </a:solidFill>
              </a:rPr>
              <a:t>Acute </a:t>
            </a:r>
            <a:r>
              <a:rPr lang="en-US" b="1" dirty="0" err="1">
                <a:ln w="0"/>
                <a:solidFill>
                  <a:schemeClr val="bg1"/>
                </a:solidFill>
              </a:rPr>
              <a:t>Porphyrias</a:t>
            </a:r>
            <a:endParaRPr lang="en-US" b="1" dirty="0">
              <a:ln w="0"/>
              <a:solidFill>
                <a:schemeClr val="bg1"/>
              </a:solidFill>
            </a:endParaRPr>
          </a:p>
        </p:txBody>
      </p:sp>
      <p:sp>
        <p:nvSpPr>
          <p:cNvPr id="17" name="Rectangle 16">
            <a:extLst>
              <a:ext uri="{FF2B5EF4-FFF2-40B4-BE49-F238E27FC236}">
                <a16:creationId xmlns:a16="http://schemas.microsoft.com/office/drawing/2014/main" xmlns="" id="{8DB6ECD0-CCF2-4401-9A30-7D00B125D5D2}"/>
              </a:ext>
            </a:extLst>
          </p:cNvPr>
          <p:cNvSpPr/>
          <p:nvPr/>
        </p:nvSpPr>
        <p:spPr>
          <a:xfrm>
            <a:off x="7516814" y="300038"/>
            <a:ext cx="2693987" cy="431800"/>
          </a:xfrm>
          <a:prstGeom prst="rect">
            <a:avLst/>
          </a:prstGeom>
          <a:solidFill>
            <a:srgbClr val="FFFF00"/>
          </a:solidFill>
          <a:ln>
            <a:solidFill>
              <a:srgbClr val="92D050"/>
            </a:solidFill>
          </a:ln>
        </p:spPr>
        <p:style>
          <a:lnRef idx="2">
            <a:schemeClr val="accent3"/>
          </a:lnRef>
          <a:fillRef idx="1">
            <a:schemeClr val="lt1"/>
          </a:fillRef>
          <a:effectRef idx="0">
            <a:schemeClr val="accent3"/>
          </a:effectRef>
          <a:fontRef idx="minor">
            <a:schemeClr val="dk1"/>
          </a:fontRef>
        </p:style>
        <p:txBody>
          <a:bodyPr anchor="ctr"/>
          <a:lstStyle/>
          <a:p>
            <a:pPr algn="ctr">
              <a:defRPr/>
            </a:pPr>
            <a:r>
              <a:rPr lang="en-US" b="1" dirty="0">
                <a:ln w="0"/>
                <a:solidFill>
                  <a:schemeClr val="tx1"/>
                </a:solidFill>
              </a:rPr>
              <a:t>Cutaneous </a:t>
            </a:r>
            <a:r>
              <a:rPr lang="en-US" b="1" dirty="0" err="1">
                <a:ln w="0"/>
                <a:solidFill>
                  <a:schemeClr val="tx1"/>
                </a:solidFill>
              </a:rPr>
              <a:t>Porphyrias</a:t>
            </a:r>
            <a:r>
              <a:rPr lang="en-US" b="1" dirty="0">
                <a:ln w="0"/>
                <a:solidFill>
                  <a:schemeClr val="tx1"/>
                </a:solidFill>
              </a:rPr>
              <a:t> </a:t>
            </a:r>
          </a:p>
        </p:txBody>
      </p:sp>
      <p:sp>
        <p:nvSpPr>
          <p:cNvPr id="11" name="Rectangle 52">
            <a:extLst>
              <a:ext uri="{FF2B5EF4-FFF2-40B4-BE49-F238E27FC236}">
                <a16:creationId xmlns:a16="http://schemas.microsoft.com/office/drawing/2014/main" xmlns="" id="{FC50BE5D-48DF-493A-97D6-70CA70216920}"/>
              </a:ext>
            </a:extLst>
          </p:cNvPr>
          <p:cNvSpPr>
            <a:spLocks noChangeArrowheads="1"/>
          </p:cNvSpPr>
          <p:nvPr/>
        </p:nvSpPr>
        <p:spPr bwMode="auto">
          <a:xfrm>
            <a:off x="2986088" y="4024314"/>
            <a:ext cx="1835150" cy="523875"/>
          </a:xfrm>
          <a:prstGeom prst="rect">
            <a:avLst/>
          </a:prstGeom>
          <a:noFill/>
          <a:ln>
            <a:noFill/>
          </a:ln>
          <a:extLst>
            <a:ext uri="{909E8E84-426E-40dd-AFC4-6F175D3DCCD1}"/>
            <a:ext uri="{91240B29-F687-4f45-9708-019B960494DF}"/>
          </a:extLst>
        </p:spPr>
        <p:txBody>
          <a:bodyPr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lgn="ctr">
              <a:defRPr/>
            </a:pPr>
            <a:r>
              <a:rPr lang="en-US" altLang="en-US" sz="1400" dirty="0">
                <a:latin typeface="+mn-lt"/>
              </a:rPr>
              <a:t>5-Aminolevulinic Acid (ALA)</a:t>
            </a:r>
          </a:p>
        </p:txBody>
      </p:sp>
      <p:sp>
        <p:nvSpPr>
          <p:cNvPr id="13" name="Freeform 148">
            <a:extLst>
              <a:ext uri="{FF2B5EF4-FFF2-40B4-BE49-F238E27FC236}">
                <a16:creationId xmlns:a16="http://schemas.microsoft.com/office/drawing/2014/main" xmlns="" id="{882CD8DD-27DA-4D74-B6DF-58520CC1F62F}"/>
              </a:ext>
            </a:extLst>
          </p:cNvPr>
          <p:cNvSpPr>
            <a:spLocks/>
          </p:cNvSpPr>
          <p:nvPr/>
        </p:nvSpPr>
        <p:spPr bwMode="auto">
          <a:xfrm>
            <a:off x="3589338" y="879476"/>
            <a:ext cx="2017712" cy="3192463"/>
          </a:xfrm>
          <a:custGeom>
            <a:avLst/>
            <a:gdLst>
              <a:gd name="T0" fmla="*/ 162168 w 2155303"/>
              <a:gd name="T1" fmla="*/ 2949338 h 1879255"/>
              <a:gd name="T2" fmla="*/ 162168 w 2155303"/>
              <a:gd name="T3" fmla="*/ 983113 h 1879255"/>
              <a:gd name="T4" fmla="*/ 1135172 w 2155303"/>
              <a:gd name="T5" fmla="*/ 10349 h 1879255"/>
              <a:gd name="T6" fmla="*/ 2149878 w 2155303"/>
              <a:gd name="T7" fmla="*/ 921021 h 1879255"/>
              <a:gd name="T8" fmla="*/ 2247179 w 2155303"/>
              <a:gd name="T9" fmla="*/ 3032125 h 18792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5303" h="1879255">
                <a:moveTo>
                  <a:pt x="149674" y="1827945"/>
                </a:moveTo>
                <a:cubicBezTo>
                  <a:pt x="74837" y="1370424"/>
                  <a:pt x="0" y="912903"/>
                  <a:pt x="149674" y="609315"/>
                </a:cubicBezTo>
                <a:cubicBezTo>
                  <a:pt x="299348" y="305727"/>
                  <a:pt x="741954" y="12828"/>
                  <a:pt x="1047716" y="6414"/>
                </a:cubicBezTo>
                <a:cubicBezTo>
                  <a:pt x="1353478" y="0"/>
                  <a:pt x="1813191" y="258692"/>
                  <a:pt x="1984247" y="570832"/>
                </a:cubicBezTo>
                <a:cubicBezTo>
                  <a:pt x="2155303" y="882972"/>
                  <a:pt x="2074051" y="1879255"/>
                  <a:pt x="2074051" y="1879255"/>
                </a:cubicBezTo>
              </a:path>
            </a:pathLst>
          </a:custGeom>
          <a:noFill/>
          <a:ln w="25400" cap="flat" cmpd="sng">
            <a:solidFill>
              <a:schemeClr val="tx1"/>
            </a:solidFill>
            <a:prstDash val="sysDash"/>
            <a:round/>
            <a:headEnd/>
            <a:tailEnd type="stealth" w="lg" len="lg"/>
          </a:ln>
          <a:effectLst>
            <a:outerShdw blurRad="40000" dist="20000" dir="5400000" rotWithShape="0">
              <a:srgbClr val="000000">
                <a:alpha val="37999"/>
              </a:srgbClr>
            </a:outerShdw>
          </a:effectLst>
          <a:extLst>
            <a:ext uri="{909E8E84-426E-40dd-AFC4-6F175D3DCCD1}"/>
          </a:extLst>
        </p:spPr>
        <p:txBody>
          <a:bodyPr lIns="91429" tIns="45714" rIns="91429" bIns="45714" anchor="ctr"/>
          <a:lstStyle/>
          <a:p>
            <a:pPr>
              <a:defRPr/>
            </a:pPr>
            <a:endParaRPr lang="en-US" b="1">
              <a:latin typeface="+mn-lt"/>
            </a:endParaRPr>
          </a:p>
        </p:txBody>
      </p:sp>
      <p:sp>
        <p:nvSpPr>
          <p:cNvPr id="14" name="Rectangle 48">
            <a:extLst>
              <a:ext uri="{FF2B5EF4-FFF2-40B4-BE49-F238E27FC236}">
                <a16:creationId xmlns:a16="http://schemas.microsoft.com/office/drawing/2014/main" xmlns="" id="{B6937640-9619-4F01-8E6D-EBF19D30D4A6}"/>
              </a:ext>
            </a:extLst>
          </p:cNvPr>
          <p:cNvSpPr>
            <a:spLocks noChangeArrowheads="1"/>
          </p:cNvSpPr>
          <p:nvPr/>
        </p:nvSpPr>
        <p:spPr bwMode="auto">
          <a:xfrm>
            <a:off x="3105150" y="1722439"/>
            <a:ext cx="1417638" cy="307975"/>
          </a:xfrm>
          <a:prstGeom prst="rect">
            <a:avLst/>
          </a:prstGeom>
          <a:solidFill>
            <a:schemeClr val="bg1">
              <a:alpha val="70195"/>
            </a:schemeClr>
          </a:solidFill>
          <a:ln>
            <a:noFill/>
          </a:ln>
          <a:extLst>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400" dirty="0">
                <a:latin typeface="+mn-lt"/>
              </a:rPr>
              <a:t>Porphobilinogen</a:t>
            </a:r>
          </a:p>
        </p:txBody>
      </p:sp>
      <p:sp>
        <p:nvSpPr>
          <p:cNvPr id="18" name="Rectangle 54">
            <a:extLst>
              <a:ext uri="{FF2B5EF4-FFF2-40B4-BE49-F238E27FC236}">
                <a16:creationId xmlns:a16="http://schemas.microsoft.com/office/drawing/2014/main" xmlns="" id="{E4D5ECC4-E99E-418B-9923-C53311FE9B92}"/>
              </a:ext>
            </a:extLst>
          </p:cNvPr>
          <p:cNvSpPr>
            <a:spLocks noChangeArrowheads="1"/>
          </p:cNvSpPr>
          <p:nvPr/>
        </p:nvSpPr>
        <p:spPr bwMode="auto">
          <a:xfrm>
            <a:off x="4681539" y="1946276"/>
            <a:ext cx="1914525" cy="307975"/>
          </a:xfrm>
          <a:prstGeom prst="rect">
            <a:avLst/>
          </a:prstGeom>
          <a:solidFill>
            <a:schemeClr val="bg1">
              <a:alpha val="70195"/>
            </a:schemeClr>
          </a:solidFill>
          <a:ln>
            <a:noFill/>
          </a:ln>
          <a:extLst>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400" dirty="0">
                <a:latin typeface="+mn-lt"/>
              </a:rPr>
              <a:t>Coproporphyrinogen III</a:t>
            </a:r>
          </a:p>
        </p:txBody>
      </p:sp>
      <p:grpSp>
        <p:nvGrpSpPr>
          <p:cNvPr id="14348" name="Group 93"/>
          <p:cNvGrpSpPr>
            <a:grpSpLocks/>
          </p:cNvGrpSpPr>
          <p:nvPr/>
        </p:nvGrpSpPr>
        <p:grpSpPr bwMode="auto">
          <a:xfrm rot="-399238">
            <a:off x="3305175" y="2620963"/>
            <a:ext cx="738188" cy="1211262"/>
            <a:chOff x="3276600" y="1484947"/>
            <a:chExt cx="359732" cy="458153"/>
          </a:xfrm>
        </p:grpSpPr>
        <p:sp>
          <p:nvSpPr>
            <p:cNvPr id="20" name="Freeform 6">
              <a:extLst>
                <a:ext uri="{FF2B5EF4-FFF2-40B4-BE49-F238E27FC236}">
                  <a16:creationId xmlns:a16="http://schemas.microsoft.com/office/drawing/2014/main" xmlns="" id="{BF624E5C-41B7-42CE-B99E-25CB5BA2D46D}"/>
                </a:ext>
              </a:extLst>
            </p:cNvPr>
            <p:cNvSpPr>
              <a:spLocks noChangeAspect="1"/>
            </p:cNvSpPr>
            <p:nvPr/>
          </p:nvSpPr>
          <p:spPr bwMode="auto">
            <a:xfrm>
              <a:off x="3276600" y="1484947"/>
              <a:ext cx="359732" cy="458153"/>
            </a:xfrm>
            <a:custGeom>
              <a:avLst/>
              <a:gdLst>
                <a:gd name="T0" fmla="*/ 2147483647 w 4725"/>
                <a:gd name="T1" fmla="*/ 2147483647 h 6013"/>
                <a:gd name="T2" fmla="*/ 2147483647 w 4725"/>
                <a:gd name="T3" fmla="*/ 2147483647 h 6013"/>
                <a:gd name="T4" fmla="*/ 2147483647 w 4725"/>
                <a:gd name="T5" fmla="*/ 2147483647 h 6013"/>
                <a:gd name="T6" fmla="*/ 2147483647 w 4725"/>
                <a:gd name="T7" fmla="*/ 2147483647 h 6013"/>
                <a:gd name="T8" fmla="*/ 2147483647 w 4725"/>
                <a:gd name="T9" fmla="*/ 2147483647 h 6013"/>
                <a:gd name="T10" fmla="*/ 2147483647 w 4725"/>
                <a:gd name="T11" fmla="*/ 2147483647 h 6013"/>
                <a:gd name="T12" fmla="*/ 2147483647 w 4725"/>
                <a:gd name="T13" fmla="*/ 2147483647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solidFill>
              <a:srgbClr val="008000"/>
            </a:solidFill>
            <a:ln>
              <a:noFill/>
            </a:ln>
            <a:extLst>
              <a:ext uri="{91240B29-F687-4f45-9708-019B960494DF}"/>
            </a:extLst>
          </p:spPr>
          <p:txBody>
            <a:bodyPr/>
            <a:lstStyle/>
            <a:p>
              <a:pPr>
                <a:defRPr/>
              </a:pPr>
              <a:endParaRPr lang="en-US" b="1">
                <a:latin typeface="+mn-lt"/>
              </a:endParaRPr>
            </a:p>
          </p:txBody>
        </p:sp>
        <p:sp>
          <p:nvSpPr>
            <p:cNvPr id="21" name="TextBox 20">
              <a:extLst>
                <a:ext uri="{FF2B5EF4-FFF2-40B4-BE49-F238E27FC236}">
                  <a16:creationId xmlns:a16="http://schemas.microsoft.com/office/drawing/2014/main" xmlns="" id="{12B8F753-7007-4976-AC5A-0A1CBC692C78}"/>
                </a:ext>
              </a:extLst>
            </p:cNvPr>
            <p:cNvSpPr txBox="1"/>
            <p:nvPr/>
          </p:nvSpPr>
          <p:spPr>
            <a:xfrm>
              <a:off x="3391662" y="1646312"/>
              <a:ext cx="90023" cy="139698"/>
            </a:xfrm>
            <a:prstGeom prst="rect">
              <a:avLst/>
            </a:prstGeom>
            <a:noFill/>
          </p:spPr>
          <p:txBody>
            <a:bodyPr wrap="none">
              <a:spAutoFit/>
            </a:bodyPr>
            <a:lstStyle/>
            <a:p>
              <a:pPr>
                <a:defRPr/>
              </a:pPr>
              <a:endParaRPr lang="en-US" b="1" dirty="0">
                <a:effectLst>
                  <a:outerShdw blurRad="38100" dist="38100" dir="2700000" algn="tl">
                    <a:srgbClr val="DDDDDD"/>
                  </a:outerShdw>
                </a:effectLst>
                <a:latin typeface="+mn-lt"/>
                <a:ea typeface="Arial" pitchFamily="-110" charset="0"/>
                <a:cs typeface="Arial"/>
              </a:endParaRPr>
            </a:p>
          </p:txBody>
        </p:sp>
      </p:grpSp>
      <p:sp>
        <p:nvSpPr>
          <p:cNvPr id="22" name="Freeform 6">
            <a:extLst>
              <a:ext uri="{FF2B5EF4-FFF2-40B4-BE49-F238E27FC236}">
                <a16:creationId xmlns:a16="http://schemas.microsoft.com/office/drawing/2014/main" xmlns="" id="{C730CF2F-E378-4EC7-9D3B-3C9386348B89}"/>
              </a:ext>
            </a:extLst>
          </p:cNvPr>
          <p:cNvSpPr>
            <a:spLocks noChangeAspect="1"/>
          </p:cNvSpPr>
          <p:nvPr/>
        </p:nvSpPr>
        <p:spPr bwMode="auto">
          <a:xfrm>
            <a:off x="5173664" y="2244725"/>
            <a:ext cx="738187" cy="1079500"/>
          </a:xfrm>
          <a:custGeom>
            <a:avLst/>
            <a:gdLst>
              <a:gd name="T0" fmla="*/ 2147483647 w 4725"/>
              <a:gd name="T1" fmla="*/ 2147483647 h 6013"/>
              <a:gd name="T2" fmla="*/ 2147483647 w 4725"/>
              <a:gd name="T3" fmla="*/ 2147483647 h 6013"/>
              <a:gd name="T4" fmla="*/ 2147483647 w 4725"/>
              <a:gd name="T5" fmla="*/ 2147483647 h 6013"/>
              <a:gd name="T6" fmla="*/ 2147483647 w 4725"/>
              <a:gd name="T7" fmla="*/ 2147483647 h 6013"/>
              <a:gd name="T8" fmla="*/ 2147483647 w 4725"/>
              <a:gd name="T9" fmla="*/ 2147483647 h 6013"/>
              <a:gd name="T10" fmla="*/ 2147483647 w 4725"/>
              <a:gd name="T11" fmla="*/ 2147483647 h 6013"/>
              <a:gd name="T12" fmla="*/ 2147483647 w 4725"/>
              <a:gd name="T13" fmla="*/ 2147483647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solidFill>
            <a:srgbClr val="92D050"/>
          </a:solidFill>
          <a:ln>
            <a:noFill/>
          </a:ln>
          <a:extLst>
            <a:ext uri="{91240B29-F687-4f45-9708-019B960494DF}"/>
          </a:extLst>
        </p:spPr>
        <p:txBody>
          <a:bodyPr lIns="91429" tIns="45714" rIns="91429" bIns="45714"/>
          <a:lstStyle/>
          <a:p>
            <a:pPr>
              <a:defRPr/>
            </a:pPr>
            <a:endParaRPr lang="en-US" b="1">
              <a:latin typeface="+mn-lt"/>
            </a:endParaRPr>
          </a:p>
        </p:txBody>
      </p:sp>
      <p:sp>
        <p:nvSpPr>
          <p:cNvPr id="23" name="Rectangle 100">
            <a:extLst>
              <a:ext uri="{FF2B5EF4-FFF2-40B4-BE49-F238E27FC236}">
                <a16:creationId xmlns:a16="http://schemas.microsoft.com/office/drawing/2014/main" xmlns="" id="{FB776959-9082-4FE5-8631-52DD3E55BAA8}"/>
              </a:ext>
            </a:extLst>
          </p:cNvPr>
          <p:cNvSpPr>
            <a:spLocks noChangeArrowheads="1"/>
          </p:cNvSpPr>
          <p:nvPr/>
        </p:nvSpPr>
        <p:spPr bwMode="auto">
          <a:xfrm>
            <a:off x="2713039" y="4551364"/>
            <a:ext cx="731837" cy="307975"/>
          </a:xfrm>
          <a:prstGeom prst="rect">
            <a:avLst/>
          </a:prstGeom>
          <a:noFill/>
          <a:ln>
            <a:noFill/>
          </a:ln>
          <a:extLst>
            <a:ext uri="{909E8E84-426E-40dd-AFC4-6F175D3DCCD1}"/>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400" dirty="0">
                <a:latin typeface="+mn-lt"/>
              </a:rPr>
              <a:t>Glycine</a:t>
            </a:r>
          </a:p>
        </p:txBody>
      </p:sp>
      <p:sp>
        <p:nvSpPr>
          <p:cNvPr id="24" name="Freeform 158">
            <a:extLst>
              <a:ext uri="{FF2B5EF4-FFF2-40B4-BE49-F238E27FC236}">
                <a16:creationId xmlns:a16="http://schemas.microsoft.com/office/drawing/2014/main" xmlns="" id="{D6FF07B1-B7B3-4FC5-8436-A313B3D74F3B}"/>
              </a:ext>
            </a:extLst>
          </p:cNvPr>
          <p:cNvSpPr>
            <a:spLocks/>
          </p:cNvSpPr>
          <p:nvPr/>
        </p:nvSpPr>
        <p:spPr bwMode="auto">
          <a:xfrm rot="494141">
            <a:off x="2941639" y="4995863"/>
            <a:ext cx="1316037" cy="1192212"/>
          </a:xfrm>
          <a:custGeom>
            <a:avLst/>
            <a:gdLst>
              <a:gd name="T0" fmla="*/ 877887 w 381000"/>
              <a:gd name="T1" fmla="*/ 225151 h 368300"/>
              <a:gd name="T2" fmla="*/ 790098 w 381000"/>
              <a:gd name="T3" fmla="*/ 600403 h 368300"/>
              <a:gd name="T4" fmla="*/ 351155 w 381000"/>
              <a:gd name="T5" fmla="*/ 625420 h 368300"/>
              <a:gd name="T6" fmla="*/ 0 w 381000"/>
              <a:gd name="T7" fmla="*/ 0 h 3683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81000" h="368300">
                <a:moveTo>
                  <a:pt x="381000" y="114300"/>
                </a:moveTo>
                <a:cubicBezTo>
                  <a:pt x="381000" y="192616"/>
                  <a:pt x="381000" y="270933"/>
                  <a:pt x="342900" y="304800"/>
                </a:cubicBezTo>
                <a:cubicBezTo>
                  <a:pt x="304800" y="338667"/>
                  <a:pt x="209550" y="368300"/>
                  <a:pt x="152400" y="317500"/>
                </a:cubicBezTo>
                <a:cubicBezTo>
                  <a:pt x="95250" y="266700"/>
                  <a:pt x="0" y="0"/>
                  <a:pt x="0" y="0"/>
                </a:cubicBezTo>
              </a:path>
            </a:pathLst>
          </a:custGeom>
          <a:noFill/>
          <a:ln w="25400" cap="flat" cmpd="sng">
            <a:solidFill>
              <a:schemeClr val="tx1"/>
            </a:solidFill>
            <a:prstDash val="sysDash"/>
            <a:round/>
            <a:headEnd/>
            <a:tailEnd/>
          </a:ln>
          <a:effectLst>
            <a:outerShdw blurRad="40000" dist="20000" dir="5400000" rotWithShape="0">
              <a:srgbClr val="000000">
                <a:alpha val="37999"/>
              </a:srgbClr>
            </a:outerShdw>
          </a:effectLst>
          <a:extLst>
            <a:ext uri="{909E8E84-426E-40dd-AFC4-6F175D3DCCD1}"/>
          </a:extLst>
        </p:spPr>
        <p:txBody>
          <a:bodyPr lIns="91429" tIns="45714" rIns="91429" bIns="45714" anchor="ctr"/>
          <a:lstStyle/>
          <a:p>
            <a:pPr>
              <a:defRPr/>
            </a:pPr>
            <a:endParaRPr lang="en-US" b="1">
              <a:latin typeface="+mn-lt"/>
            </a:endParaRPr>
          </a:p>
        </p:txBody>
      </p:sp>
      <p:cxnSp>
        <p:nvCxnSpPr>
          <p:cNvPr id="25" name="Straight Connector 24">
            <a:extLst>
              <a:ext uri="{FF2B5EF4-FFF2-40B4-BE49-F238E27FC236}">
                <a16:creationId xmlns:a16="http://schemas.microsoft.com/office/drawing/2014/main" xmlns="" id="{74862A60-042D-4587-9527-498130E82F55}"/>
              </a:ext>
            </a:extLst>
          </p:cNvPr>
          <p:cNvCxnSpPr>
            <a:cxnSpLocks noChangeShapeType="1"/>
          </p:cNvCxnSpPr>
          <p:nvPr/>
        </p:nvCxnSpPr>
        <p:spPr bwMode="auto">
          <a:xfrm flipH="1" flipV="1">
            <a:off x="2141539" y="2493963"/>
            <a:ext cx="809625" cy="2074862"/>
          </a:xfrm>
          <a:prstGeom prst="line">
            <a:avLst/>
          </a:prstGeom>
          <a:noFill/>
          <a:ln w="25400">
            <a:solidFill>
              <a:schemeClr val="tx1"/>
            </a:solidFill>
            <a:prstDash val="sysDash"/>
            <a:round/>
            <a:headEnd type="stealth" w="lg" len="lg"/>
            <a:tailEnd type="none" w="lg" len="lg"/>
          </a:ln>
          <a:effectLst>
            <a:outerShdw blurRad="40000" dist="20000" dir="5400000" rotWithShape="0">
              <a:srgbClr val="808080">
                <a:alpha val="37999"/>
              </a:srgbClr>
            </a:outerShdw>
          </a:effectLst>
          <a:extLst>
            <a:ext uri="{909E8E84-426E-40dd-AFC4-6F175D3DCCD1}"/>
          </a:extLst>
        </p:spPr>
      </p:cxnSp>
      <p:sp>
        <p:nvSpPr>
          <p:cNvPr id="26" name="Freeform 6">
            <a:extLst>
              <a:ext uri="{FF2B5EF4-FFF2-40B4-BE49-F238E27FC236}">
                <a16:creationId xmlns:a16="http://schemas.microsoft.com/office/drawing/2014/main" xmlns="" id="{18FAB106-1F23-4779-A6AD-7A82B9652755}"/>
              </a:ext>
            </a:extLst>
          </p:cNvPr>
          <p:cNvSpPr>
            <a:spLocks noChangeAspect="1"/>
          </p:cNvSpPr>
          <p:nvPr/>
        </p:nvSpPr>
        <p:spPr bwMode="auto">
          <a:xfrm rot="20417503">
            <a:off x="2187575" y="2973388"/>
            <a:ext cx="736600" cy="1193800"/>
          </a:xfrm>
          <a:custGeom>
            <a:avLst/>
            <a:gdLst/>
            <a:ahLst/>
            <a:cxnLst>
              <a:cxn ang="0">
                <a:pos x="4139" y="1045"/>
              </a:cxn>
              <a:cxn ang="0">
                <a:pos x="485" y="1088"/>
              </a:cxn>
              <a:cxn ang="0">
                <a:pos x="996" y="2907"/>
              </a:cxn>
              <a:cxn ang="0">
                <a:pos x="447" y="4877"/>
              </a:cxn>
              <a:cxn ang="0">
                <a:pos x="4144" y="4877"/>
              </a:cxn>
              <a:cxn ang="0">
                <a:pos x="3595" y="2929"/>
              </a:cxn>
              <a:cxn ang="0">
                <a:pos x="4139" y="1045"/>
              </a:cxn>
            </a:cxnLst>
            <a:rect l="0" t="0" r="r" b="b"/>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solidFill>
            <a:srgbClr val="92D050"/>
          </a:solidFill>
          <a:ln w="0">
            <a:noFill/>
            <a:prstDash val="solid"/>
            <a:round/>
            <a:headEnd/>
            <a:tailEnd/>
          </a:ln>
        </p:spPr>
        <p:txBody>
          <a:bodyPr lIns="91429" tIns="45714" rIns="91429" bIns="45714"/>
          <a:lstStyle/>
          <a:p>
            <a:pPr algn="ctr">
              <a:defRPr/>
            </a:pPr>
            <a:endParaRPr lang="en-US" b="1" dirty="0">
              <a:latin typeface="+mn-lt"/>
              <a:ea typeface="Arial" pitchFamily="-110" charset="0"/>
              <a:cs typeface="Arial"/>
            </a:endParaRPr>
          </a:p>
        </p:txBody>
      </p:sp>
      <p:sp>
        <p:nvSpPr>
          <p:cNvPr id="27" name="Freeform 162">
            <a:extLst>
              <a:ext uri="{FF2B5EF4-FFF2-40B4-BE49-F238E27FC236}">
                <a16:creationId xmlns:a16="http://schemas.microsoft.com/office/drawing/2014/main" xmlns="" id="{9930736B-6665-4F40-B8A0-3986A874777B}"/>
              </a:ext>
            </a:extLst>
          </p:cNvPr>
          <p:cNvSpPr>
            <a:spLocks/>
          </p:cNvSpPr>
          <p:nvPr/>
        </p:nvSpPr>
        <p:spPr bwMode="auto">
          <a:xfrm rot="20333442" flipH="1">
            <a:off x="7400925" y="4767264"/>
            <a:ext cx="1068388" cy="555625"/>
          </a:xfrm>
          <a:custGeom>
            <a:avLst/>
            <a:gdLst>
              <a:gd name="T0" fmla="*/ 1204913 w 381000"/>
              <a:gd name="T1" fmla="*/ 160119 h 368300"/>
              <a:gd name="T2" fmla="*/ 1084422 w 381000"/>
              <a:gd name="T3" fmla="*/ 426983 h 368300"/>
              <a:gd name="T4" fmla="*/ 481965 w 381000"/>
              <a:gd name="T5" fmla="*/ 444774 h 368300"/>
              <a:gd name="T6" fmla="*/ 0 w 381000"/>
              <a:gd name="T7" fmla="*/ 0 h 3683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81000" h="368300">
                <a:moveTo>
                  <a:pt x="381000" y="114300"/>
                </a:moveTo>
                <a:cubicBezTo>
                  <a:pt x="381000" y="192616"/>
                  <a:pt x="381000" y="270933"/>
                  <a:pt x="342900" y="304800"/>
                </a:cubicBezTo>
                <a:cubicBezTo>
                  <a:pt x="304800" y="338667"/>
                  <a:pt x="209550" y="368300"/>
                  <a:pt x="152400" y="317500"/>
                </a:cubicBezTo>
                <a:cubicBezTo>
                  <a:pt x="95250" y="266700"/>
                  <a:pt x="0" y="0"/>
                  <a:pt x="0" y="0"/>
                </a:cubicBezTo>
              </a:path>
            </a:pathLst>
          </a:custGeom>
          <a:noFill/>
          <a:ln w="25400" cap="flat" cmpd="sng">
            <a:solidFill>
              <a:schemeClr val="tx1"/>
            </a:solidFill>
            <a:prstDash val="sysDash"/>
            <a:round/>
            <a:headEnd/>
            <a:tailEnd/>
          </a:ln>
          <a:effectLst>
            <a:outerShdw blurRad="40000" dist="20000" dir="5400000" rotWithShape="0">
              <a:srgbClr val="000000">
                <a:alpha val="37999"/>
              </a:srgbClr>
            </a:outerShdw>
          </a:effectLst>
          <a:extLst>
            <a:ext uri="{909E8E84-426E-40dd-AFC4-6F175D3DCCD1}"/>
          </a:extLst>
        </p:spPr>
        <p:txBody>
          <a:bodyPr lIns="91429" tIns="45714" rIns="91429" bIns="45714" anchor="ctr"/>
          <a:lstStyle/>
          <a:p>
            <a:pPr>
              <a:defRPr/>
            </a:pPr>
            <a:endParaRPr lang="en-US" b="1">
              <a:latin typeface="+mn-lt"/>
            </a:endParaRPr>
          </a:p>
        </p:txBody>
      </p:sp>
      <p:sp>
        <p:nvSpPr>
          <p:cNvPr id="28" name="Rectangle 108">
            <a:extLst>
              <a:ext uri="{FF2B5EF4-FFF2-40B4-BE49-F238E27FC236}">
                <a16:creationId xmlns:a16="http://schemas.microsoft.com/office/drawing/2014/main" xmlns="" id="{C6339E0B-17F5-4E87-93EA-267B38622533}"/>
              </a:ext>
            </a:extLst>
          </p:cNvPr>
          <p:cNvSpPr>
            <a:spLocks noChangeArrowheads="1"/>
          </p:cNvSpPr>
          <p:nvPr/>
        </p:nvSpPr>
        <p:spPr bwMode="auto">
          <a:xfrm>
            <a:off x="7993063" y="4016376"/>
            <a:ext cx="912812" cy="461963"/>
          </a:xfrm>
          <a:prstGeom prst="rect">
            <a:avLst/>
          </a:prstGeom>
          <a:noFill/>
          <a:ln>
            <a:noFill/>
          </a:ln>
          <a:extLst>
            <a:ext uri="{909E8E84-426E-40dd-AFC4-6F175D3DCCD1}"/>
            <a:ext uri="{91240B29-F687-4f45-9708-019B960494DF}"/>
          </a:extLst>
        </p:spPr>
        <p:txBody>
          <a:bodyPr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lgn="ctr">
              <a:defRPr/>
            </a:pPr>
            <a:r>
              <a:rPr lang="en-US" altLang="en-US">
                <a:latin typeface="+mn-lt"/>
              </a:rPr>
              <a:t>Fe</a:t>
            </a:r>
          </a:p>
        </p:txBody>
      </p:sp>
      <p:cxnSp>
        <p:nvCxnSpPr>
          <p:cNvPr id="29" name="Straight Connector 28">
            <a:extLst>
              <a:ext uri="{FF2B5EF4-FFF2-40B4-BE49-F238E27FC236}">
                <a16:creationId xmlns:a16="http://schemas.microsoft.com/office/drawing/2014/main" xmlns="" id="{80E5E70C-0A24-4B1F-A0C7-8177D1949463}"/>
              </a:ext>
            </a:extLst>
          </p:cNvPr>
          <p:cNvCxnSpPr>
            <a:cxnSpLocks noChangeShapeType="1"/>
          </p:cNvCxnSpPr>
          <p:nvPr/>
        </p:nvCxnSpPr>
        <p:spPr bwMode="auto">
          <a:xfrm rot="5400000">
            <a:off x="7630320" y="2920207"/>
            <a:ext cx="1973262" cy="365125"/>
          </a:xfrm>
          <a:prstGeom prst="line">
            <a:avLst/>
          </a:prstGeom>
          <a:noFill/>
          <a:ln w="25400">
            <a:solidFill>
              <a:schemeClr val="tx1"/>
            </a:solidFill>
            <a:prstDash val="sysDash"/>
            <a:round/>
            <a:headEnd/>
            <a:tailEnd type="stealth" w="lg" len="lg"/>
          </a:ln>
          <a:effectLst>
            <a:outerShdw blurRad="40000" dist="20000" dir="5400000" rotWithShape="0">
              <a:srgbClr val="808080">
                <a:alpha val="37999"/>
              </a:srgbClr>
            </a:outerShdw>
          </a:effectLst>
          <a:extLst>
            <a:ext uri="{909E8E84-426E-40dd-AFC4-6F175D3DCCD1}"/>
          </a:extLst>
        </p:spPr>
      </p:cxnSp>
      <p:sp>
        <p:nvSpPr>
          <p:cNvPr id="30" name="Freeform 6">
            <a:extLst>
              <a:ext uri="{FF2B5EF4-FFF2-40B4-BE49-F238E27FC236}">
                <a16:creationId xmlns:a16="http://schemas.microsoft.com/office/drawing/2014/main" xmlns="" id="{12A22E74-79DA-448C-8FA8-0FAE477A501F}"/>
              </a:ext>
            </a:extLst>
          </p:cNvPr>
          <p:cNvSpPr>
            <a:spLocks noChangeAspect="1"/>
          </p:cNvSpPr>
          <p:nvPr/>
        </p:nvSpPr>
        <p:spPr bwMode="auto">
          <a:xfrm rot="651006">
            <a:off x="8304214" y="2365375"/>
            <a:ext cx="739775" cy="1296988"/>
          </a:xfrm>
          <a:custGeom>
            <a:avLst/>
            <a:gdLst/>
            <a:ahLst/>
            <a:cxnLst>
              <a:cxn ang="0">
                <a:pos x="4139" y="1045"/>
              </a:cxn>
              <a:cxn ang="0">
                <a:pos x="485" y="1088"/>
              </a:cxn>
              <a:cxn ang="0">
                <a:pos x="996" y="2907"/>
              </a:cxn>
              <a:cxn ang="0">
                <a:pos x="447" y="4877"/>
              </a:cxn>
              <a:cxn ang="0">
                <a:pos x="4144" y="4877"/>
              </a:cxn>
              <a:cxn ang="0">
                <a:pos x="3595" y="2929"/>
              </a:cxn>
              <a:cxn ang="0">
                <a:pos x="4139" y="1045"/>
              </a:cxn>
            </a:cxnLst>
            <a:rect l="0" t="0" r="r" b="b"/>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solidFill>
            <a:srgbClr val="92D050"/>
          </a:solidFill>
          <a:ln w="0">
            <a:solidFill>
              <a:schemeClr val="bg2">
                <a:lumMod val="50000"/>
              </a:schemeClr>
            </a:solidFill>
            <a:prstDash val="solid"/>
            <a:round/>
            <a:headEnd/>
            <a:tailEnd/>
          </a:ln>
        </p:spPr>
        <p:txBody>
          <a:bodyPr lIns="91429" tIns="45714" rIns="91429" bIns="45714"/>
          <a:lstStyle/>
          <a:p>
            <a:pPr algn="ctr">
              <a:defRPr/>
            </a:pPr>
            <a:endParaRPr lang="en-US" b="1" dirty="0">
              <a:latin typeface="+mn-lt"/>
              <a:ea typeface="Arial" pitchFamily="-110" charset="0"/>
              <a:cs typeface="Arial"/>
            </a:endParaRPr>
          </a:p>
        </p:txBody>
      </p:sp>
      <p:sp>
        <p:nvSpPr>
          <p:cNvPr id="31" name="TextBox 30">
            <a:extLst>
              <a:ext uri="{FF2B5EF4-FFF2-40B4-BE49-F238E27FC236}">
                <a16:creationId xmlns:a16="http://schemas.microsoft.com/office/drawing/2014/main" xmlns="" id="{76FA6EC8-BDB0-4059-8519-FA4AB218CF34}"/>
              </a:ext>
            </a:extLst>
          </p:cNvPr>
          <p:cNvSpPr txBox="1"/>
          <p:nvPr/>
        </p:nvSpPr>
        <p:spPr>
          <a:xfrm rot="16792307">
            <a:off x="8063707" y="2839244"/>
            <a:ext cx="1216025" cy="338138"/>
          </a:xfrm>
          <a:prstGeom prst="rect">
            <a:avLst/>
          </a:prstGeom>
          <a:noFill/>
        </p:spPr>
        <p:txBody>
          <a:bodyPr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lgn="ctr">
              <a:defRPr/>
            </a:pPr>
            <a:r>
              <a:rPr lang="en-US" altLang="en-US" sz="1600" dirty="0">
                <a:effectLst>
                  <a:outerShdw blurRad="38100" dist="38100" dir="2700000" algn="tl">
                    <a:srgbClr val="C0C0C0"/>
                  </a:outerShdw>
                </a:effectLst>
                <a:latin typeface="+mn-lt"/>
              </a:rPr>
              <a:t>MFRN1</a:t>
            </a:r>
          </a:p>
        </p:txBody>
      </p:sp>
      <p:sp>
        <p:nvSpPr>
          <p:cNvPr id="32" name="Freeform 168">
            <a:extLst>
              <a:ext uri="{FF2B5EF4-FFF2-40B4-BE49-F238E27FC236}">
                <a16:creationId xmlns:a16="http://schemas.microsoft.com/office/drawing/2014/main" xmlns="" id="{1D2EEA7C-2402-44E6-A3D8-DDA40B33359A}"/>
              </a:ext>
            </a:extLst>
          </p:cNvPr>
          <p:cNvSpPr>
            <a:spLocks/>
          </p:cNvSpPr>
          <p:nvPr/>
        </p:nvSpPr>
        <p:spPr bwMode="auto">
          <a:xfrm rot="21260132">
            <a:off x="5303839" y="4149726"/>
            <a:ext cx="2160587" cy="1171575"/>
          </a:xfrm>
          <a:custGeom>
            <a:avLst/>
            <a:gdLst>
              <a:gd name="T0" fmla="*/ 83072 w 649816"/>
              <a:gd name="T1" fmla="*/ 324185 h 421217"/>
              <a:gd name="T2" fmla="*/ 200350 w 649816"/>
              <a:gd name="T3" fmla="*/ 623432 h 421217"/>
              <a:gd name="T4" fmla="*/ 1285178 w 649816"/>
              <a:gd name="T5" fmla="*/ 723181 h 421217"/>
              <a:gd name="T6" fmla="*/ 1490416 w 649816"/>
              <a:gd name="T7" fmla="*/ 0 h 42121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49816" h="421217">
                <a:moveTo>
                  <a:pt x="35983" y="165100"/>
                </a:moveTo>
                <a:cubicBezTo>
                  <a:pt x="17991" y="224366"/>
                  <a:pt x="0" y="283633"/>
                  <a:pt x="86783" y="317500"/>
                </a:cubicBezTo>
                <a:cubicBezTo>
                  <a:pt x="173566" y="351367"/>
                  <a:pt x="463550" y="421217"/>
                  <a:pt x="556683" y="368300"/>
                </a:cubicBezTo>
                <a:cubicBezTo>
                  <a:pt x="649816" y="315383"/>
                  <a:pt x="645583" y="0"/>
                  <a:pt x="645583" y="0"/>
                </a:cubicBezTo>
              </a:path>
            </a:pathLst>
          </a:custGeom>
          <a:noFill/>
          <a:ln w="25400" cap="flat" cmpd="sng">
            <a:solidFill>
              <a:schemeClr val="tx1"/>
            </a:solidFill>
            <a:prstDash val="sysDash"/>
            <a:round/>
            <a:headEnd/>
            <a:tailEnd type="stealth" w="lg" len="lg"/>
          </a:ln>
          <a:effectLst>
            <a:outerShdw blurRad="40000" dist="20000" dir="5400000" rotWithShape="0">
              <a:srgbClr val="000000">
                <a:alpha val="37999"/>
              </a:srgbClr>
            </a:outerShdw>
          </a:effectLst>
          <a:extLst>
            <a:ext uri="{909E8E84-426E-40dd-AFC4-6F175D3DCCD1}"/>
          </a:extLst>
        </p:spPr>
        <p:txBody>
          <a:bodyPr lIns="91429" tIns="45714" rIns="91429" bIns="45714" anchor="ctr"/>
          <a:lstStyle/>
          <a:p>
            <a:pPr>
              <a:defRPr/>
            </a:pPr>
            <a:endParaRPr lang="en-US" b="1">
              <a:latin typeface="+mn-lt"/>
            </a:endParaRPr>
          </a:p>
        </p:txBody>
      </p:sp>
      <p:sp>
        <p:nvSpPr>
          <p:cNvPr id="33" name="Rectangle 119">
            <a:extLst>
              <a:ext uri="{FF2B5EF4-FFF2-40B4-BE49-F238E27FC236}">
                <a16:creationId xmlns:a16="http://schemas.microsoft.com/office/drawing/2014/main" xmlns="" id="{DB6E3214-FC1F-4FE8-8295-B61CE5060666}"/>
              </a:ext>
            </a:extLst>
          </p:cNvPr>
          <p:cNvSpPr>
            <a:spLocks noChangeArrowheads="1"/>
          </p:cNvSpPr>
          <p:nvPr/>
        </p:nvSpPr>
        <p:spPr bwMode="auto">
          <a:xfrm>
            <a:off x="6991350" y="3616326"/>
            <a:ext cx="939800" cy="461963"/>
          </a:xfrm>
          <a:prstGeom prst="rect">
            <a:avLst/>
          </a:prstGeom>
          <a:noFill/>
          <a:ln>
            <a:noFill/>
          </a:ln>
          <a:extLst>
            <a:ext uri="{909E8E84-426E-40dd-AFC4-6F175D3DCCD1}"/>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dirty="0">
                <a:solidFill>
                  <a:srgbClr val="FF0000"/>
                </a:solidFill>
                <a:latin typeface="+mn-lt"/>
              </a:rPr>
              <a:t>Heme</a:t>
            </a:r>
          </a:p>
        </p:txBody>
      </p:sp>
      <p:cxnSp>
        <p:nvCxnSpPr>
          <p:cNvPr id="34" name="Straight Connector 33">
            <a:extLst>
              <a:ext uri="{FF2B5EF4-FFF2-40B4-BE49-F238E27FC236}">
                <a16:creationId xmlns:a16="http://schemas.microsoft.com/office/drawing/2014/main" xmlns="" id="{F3915792-BE35-4EA3-AA53-91BFEE67D3DE}"/>
              </a:ext>
            </a:extLst>
          </p:cNvPr>
          <p:cNvCxnSpPr>
            <a:cxnSpLocks noChangeShapeType="1"/>
            <a:stCxn id="33" idx="0"/>
          </p:cNvCxnSpPr>
          <p:nvPr/>
        </p:nvCxnSpPr>
        <p:spPr bwMode="auto">
          <a:xfrm flipV="1">
            <a:off x="7461250" y="1660525"/>
            <a:ext cx="287338" cy="1955800"/>
          </a:xfrm>
          <a:prstGeom prst="line">
            <a:avLst/>
          </a:prstGeom>
          <a:noFill/>
          <a:ln w="25400">
            <a:solidFill>
              <a:schemeClr val="tx1"/>
            </a:solidFill>
            <a:prstDash val="sysDash"/>
            <a:round/>
            <a:headEnd/>
            <a:tailEnd type="stealth" w="lg" len="lg"/>
          </a:ln>
          <a:effectLst>
            <a:outerShdw blurRad="40000" dist="20000" dir="5400000" rotWithShape="0">
              <a:srgbClr val="808080">
                <a:alpha val="37999"/>
              </a:srgbClr>
            </a:outerShdw>
          </a:effectLst>
          <a:extLst>
            <a:ext uri="{909E8E84-426E-40dd-AFC4-6F175D3DCCD1}"/>
          </a:extLst>
        </p:spPr>
      </p:cxnSp>
      <p:sp>
        <p:nvSpPr>
          <p:cNvPr id="35" name="Freeform 6">
            <a:extLst>
              <a:ext uri="{FF2B5EF4-FFF2-40B4-BE49-F238E27FC236}">
                <a16:creationId xmlns:a16="http://schemas.microsoft.com/office/drawing/2014/main" xmlns="" id="{A649C2AC-5183-49CD-881E-43AD3D66A4D0}"/>
              </a:ext>
            </a:extLst>
          </p:cNvPr>
          <p:cNvSpPr>
            <a:spLocks noChangeAspect="1"/>
          </p:cNvSpPr>
          <p:nvPr/>
        </p:nvSpPr>
        <p:spPr bwMode="auto">
          <a:xfrm rot="362164">
            <a:off x="7164389" y="2168525"/>
            <a:ext cx="733425" cy="1233488"/>
          </a:xfrm>
          <a:custGeom>
            <a:avLst/>
            <a:gdLst>
              <a:gd name="T0" fmla="*/ 2147483647 w 4725"/>
              <a:gd name="T1" fmla="*/ 2147483647 h 6013"/>
              <a:gd name="T2" fmla="*/ 2147483647 w 4725"/>
              <a:gd name="T3" fmla="*/ 2147483647 h 6013"/>
              <a:gd name="T4" fmla="*/ 2147483647 w 4725"/>
              <a:gd name="T5" fmla="*/ 2147483647 h 6013"/>
              <a:gd name="T6" fmla="*/ 2147483647 w 4725"/>
              <a:gd name="T7" fmla="*/ 2147483647 h 6013"/>
              <a:gd name="T8" fmla="*/ 2147483647 w 4725"/>
              <a:gd name="T9" fmla="*/ 2147483647 h 6013"/>
              <a:gd name="T10" fmla="*/ 2147483647 w 4725"/>
              <a:gd name="T11" fmla="*/ 2147483647 h 6013"/>
              <a:gd name="T12" fmla="*/ 2147483647 w 4725"/>
              <a:gd name="T13" fmla="*/ 2147483647 h 6013"/>
              <a:gd name="T14" fmla="*/ 0 60000 65536"/>
              <a:gd name="T15" fmla="*/ 0 60000 65536"/>
              <a:gd name="T16" fmla="*/ 0 60000 65536"/>
              <a:gd name="T17" fmla="*/ 0 60000 65536"/>
              <a:gd name="T18" fmla="*/ 0 60000 65536"/>
              <a:gd name="T19" fmla="*/ 0 60000 65536"/>
              <a:gd name="T20" fmla="*/ 0 60000 65536"/>
              <a:gd name="T21" fmla="*/ 0 w 4725"/>
              <a:gd name="T22" fmla="*/ 0 h 6013"/>
              <a:gd name="T23" fmla="*/ 4725 w 4725"/>
              <a:gd name="T24" fmla="*/ 6013 h 60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25" h="6013">
                <a:moveTo>
                  <a:pt x="4139" y="1045"/>
                </a:moveTo>
                <a:cubicBezTo>
                  <a:pt x="3197" y="33"/>
                  <a:pt x="1421" y="0"/>
                  <a:pt x="485" y="1088"/>
                </a:cubicBezTo>
                <a:cubicBezTo>
                  <a:pt x="0" y="1707"/>
                  <a:pt x="1001" y="2277"/>
                  <a:pt x="996" y="2907"/>
                </a:cubicBezTo>
                <a:cubicBezTo>
                  <a:pt x="991" y="3537"/>
                  <a:pt x="6" y="4457"/>
                  <a:pt x="447" y="4877"/>
                </a:cubicBezTo>
                <a:cubicBezTo>
                  <a:pt x="1647" y="6013"/>
                  <a:pt x="3197" y="5830"/>
                  <a:pt x="4144" y="4877"/>
                </a:cubicBezTo>
                <a:cubicBezTo>
                  <a:pt x="4725" y="4290"/>
                  <a:pt x="3590" y="3569"/>
                  <a:pt x="3595" y="2929"/>
                </a:cubicBezTo>
                <a:cubicBezTo>
                  <a:pt x="3595" y="2288"/>
                  <a:pt x="4725" y="1648"/>
                  <a:pt x="4139" y="1045"/>
                </a:cubicBezTo>
              </a:path>
            </a:pathLst>
          </a:custGeom>
          <a:solidFill>
            <a:srgbClr val="00B050"/>
          </a:solidFill>
          <a:ln>
            <a:noFill/>
          </a:ln>
          <a:extLst>
            <a:ext uri="{91240B29-F687-4f45-9708-019B960494DF}"/>
          </a:extLst>
        </p:spPr>
        <p:txBody>
          <a:bodyPr lIns="91429" tIns="45714" rIns="91429" bIns="45714"/>
          <a:lstStyle/>
          <a:p>
            <a:pPr>
              <a:defRPr/>
            </a:pPr>
            <a:endParaRPr lang="en-US" b="1">
              <a:latin typeface="+mn-lt"/>
            </a:endParaRPr>
          </a:p>
        </p:txBody>
      </p:sp>
      <p:sp>
        <p:nvSpPr>
          <p:cNvPr id="36" name="Rectangle 122">
            <a:extLst>
              <a:ext uri="{FF2B5EF4-FFF2-40B4-BE49-F238E27FC236}">
                <a16:creationId xmlns:a16="http://schemas.microsoft.com/office/drawing/2014/main" xmlns="" id="{7CCC7D9D-2D3F-41D6-B0FD-C5F4831812AC}"/>
              </a:ext>
            </a:extLst>
          </p:cNvPr>
          <p:cNvSpPr>
            <a:spLocks noChangeArrowheads="1"/>
          </p:cNvSpPr>
          <p:nvPr/>
        </p:nvSpPr>
        <p:spPr bwMode="auto">
          <a:xfrm>
            <a:off x="8609013" y="1558926"/>
            <a:ext cx="476250" cy="461963"/>
          </a:xfrm>
          <a:prstGeom prst="rect">
            <a:avLst/>
          </a:prstGeom>
          <a:noFill/>
          <a:ln>
            <a:noFill/>
          </a:ln>
          <a:extLst>
            <a:ext uri="{909E8E84-426E-40dd-AFC4-6F175D3DCCD1}"/>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lgn="ctr">
              <a:defRPr/>
            </a:pPr>
            <a:r>
              <a:rPr lang="en-US" altLang="en-US">
                <a:latin typeface="+mn-lt"/>
              </a:rPr>
              <a:t>Fe</a:t>
            </a:r>
          </a:p>
        </p:txBody>
      </p:sp>
      <p:sp>
        <p:nvSpPr>
          <p:cNvPr id="37" name="Rectangle 123">
            <a:extLst>
              <a:ext uri="{FF2B5EF4-FFF2-40B4-BE49-F238E27FC236}">
                <a16:creationId xmlns:a16="http://schemas.microsoft.com/office/drawing/2014/main" xmlns="" id="{0209E342-9789-4492-B361-0483A7909DBD}"/>
              </a:ext>
            </a:extLst>
          </p:cNvPr>
          <p:cNvSpPr>
            <a:spLocks noChangeArrowheads="1"/>
          </p:cNvSpPr>
          <p:nvPr/>
        </p:nvSpPr>
        <p:spPr bwMode="auto">
          <a:xfrm>
            <a:off x="7337425" y="1162051"/>
            <a:ext cx="939800" cy="461963"/>
          </a:xfrm>
          <a:prstGeom prst="rect">
            <a:avLst/>
          </a:prstGeom>
          <a:noFill/>
          <a:ln>
            <a:noFill/>
          </a:ln>
          <a:extLst>
            <a:ext uri="{909E8E84-426E-40dd-AFC4-6F175D3DCCD1}"/>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dirty="0">
                <a:solidFill>
                  <a:srgbClr val="FF0000"/>
                </a:solidFill>
                <a:latin typeface="+mn-lt"/>
              </a:rPr>
              <a:t>Heme</a:t>
            </a:r>
          </a:p>
        </p:txBody>
      </p:sp>
      <p:sp>
        <p:nvSpPr>
          <p:cNvPr id="38" name="Textfeld 69">
            <a:extLst>
              <a:ext uri="{FF2B5EF4-FFF2-40B4-BE49-F238E27FC236}">
                <a16:creationId xmlns:a16="http://schemas.microsoft.com/office/drawing/2014/main" xmlns="" id="{C8D32B2C-8745-47F8-B126-F5BFD272BE13}"/>
              </a:ext>
            </a:extLst>
          </p:cNvPr>
          <p:cNvSpPr txBox="1">
            <a:spLocks noChangeArrowheads="1"/>
          </p:cNvSpPr>
          <p:nvPr/>
        </p:nvSpPr>
        <p:spPr bwMode="auto">
          <a:xfrm>
            <a:off x="4103688" y="6437314"/>
            <a:ext cx="1992312" cy="323153"/>
          </a:xfrm>
          <a:prstGeom prst="rect">
            <a:avLst/>
          </a:prstGeom>
          <a:noFill/>
          <a:ln>
            <a:noFill/>
          </a:ln>
          <a:extLst>
            <a:ext uri="{909E8E84-426E-40dd-AFC4-6F175D3DCCD1}"/>
            <a:ext uri="{91240B29-F687-4f45-9708-019B960494DF}"/>
          </a:extLst>
        </p:spPr>
        <p:txBody>
          <a:bodyPr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lgn="ctr">
              <a:lnSpc>
                <a:spcPts val="1800"/>
              </a:lnSpc>
              <a:defRPr/>
            </a:pPr>
            <a:r>
              <a:rPr lang="en-US" altLang="en-US" dirty="0" err="1">
                <a:latin typeface="+mn-lt"/>
              </a:rPr>
              <a:t>Succinyl</a:t>
            </a:r>
            <a:r>
              <a:rPr lang="en-US" altLang="en-US" dirty="0">
                <a:latin typeface="+mn-lt"/>
              </a:rPr>
              <a:t>-CoA</a:t>
            </a:r>
          </a:p>
        </p:txBody>
      </p:sp>
      <p:cxnSp>
        <p:nvCxnSpPr>
          <p:cNvPr id="39" name="Curved Connector 31">
            <a:extLst>
              <a:ext uri="{FF2B5EF4-FFF2-40B4-BE49-F238E27FC236}">
                <a16:creationId xmlns:a16="http://schemas.microsoft.com/office/drawing/2014/main" xmlns="" id="{F8318CB8-0CB9-495E-BEEE-722BBA718D8B}"/>
              </a:ext>
            </a:extLst>
          </p:cNvPr>
          <p:cNvCxnSpPr>
            <a:cxnSpLocks noChangeShapeType="1"/>
          </p:cNvCxnSpPr>
          <p:nvPr/>
        </p:nvCxnSpPr>
        <p:spPr bwMode="auto">
          <a:xfrm rot="16200000" flipH="1">
            <a:off x="3394075" y="5068888"/>
            <a:ext cx="1792288" cy="938212"/>
          </a:xfrm>
          <a:prstGeom prst="curvedConnector3">
            <a:avLst>
              <a:gd name="adj1" fmla="val 50000"/>
            </a:avLst>
          </a:prstGeom>
          <a:noFill/>
          <a:ln w="25400">
            <a:solidFill>
              <a:schemeClr val="tx1"/>
            </a:solidFill>
            <a:prstDash val="sysDash"/>
            <a:round/>
            <a:headEnd type="stealth" w="lg" len="lg"/>
            <a:tailEnd/>
          </a:ln>
          <a:effectLst>
            <a:outerShdw blurRad="40000" dist="20000" dir="5400000" rotWithShape="0">
              <a:srgbClr val="808080">
                <a:alpha val="37999"/>
              </a:srgbClr>
            </a:outerShdw>
          </a:effectLst>
          <a:extLst>
            <a:ext uri="{909E8E84-426E-40dd-AFC4-6F175D3DCCD1}"/>
          </a:extLst>
        </p:spPr>
      </p:cxnSp>
      <p:sp>
        <p:nvSpPr>
          <p:cNvPr id="40" name="Rectangle 100">
            <a:extLst>
              <a:ext uri="{FF2B5EF4-FFF2-40B4-BE49-F238E27FC236}">
                <a16:creationId xmlns:a16="http://schemas.microsoft.com/office/drawing/2014/main" xmlns="" id="{BCDD45AB-70F5-4140-92EF-C52DB0642082}"/>
              </a:ext>
            </a:extLst>
          </p:cNvPr>
          <p:cNvSpPr>
            <a:spLocks noChangeArrowheads="1"/>
          </p:cNvSpPr>
          <p:nvPr/>
        </p:nvSpPr>
        <p:spPr bwMode="auto">
          <a:xfrm>
            <a:off x="1541464" y="2044701"/>
            <a:ext cx="1120775" cy="461963"/>
          </a:xfrm>
          <a:prstGeom prst="rect">
            <a:avLst/>
          </a:prstGeom>
          <a:noFill/>
          <a:ln>
            <a:noFill/>
          </a:ln>
          <a:extLst>
            <a:ext uri="{909E8E84-426E-40dd-AFC4-6F175D3DCCD1}"/>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dirty="0">
                <a:latin typeface="+mn-lt"/>
              </a:rPr>
              <a:t>Glycine</a:t>
            </a:r>
          </a:p>
        </p:txBody>
      </p:sp>
      <p:sp>
        <p:nvSpPr>
          <p:cNvPr id="14368" name="Slide Number Placeholder 5"/>
          <p:cNvSpPr txBox="1">
            <a:spLocks noChangeArrowheads="1"/>
          </p:cNvSpPr>
          <p:nvPr/>
        </p:nvSpPr>
        <p:spPr bwMode="auto">
          <a:xfrm>
            <a:off x="9982200" y="6477000"/>
            <a:ext cx="609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spcBef>
                <a:spcPct val="0"/>
              </a:spcBef>
              <a:buFontTx/>
              <a:buNone/>
            </a:pPr>
            <a:fld id="{2A014826-D9C9-42D5-99EE-8F0BD907891F}" type="slidenum">
              <a:rPr lang="en-US" altLang="en-US" sz="1200">
                <a:solidFill>
                  <a:srgbClr val="898989"/>
                </a:solidFill>
                <a:ea typeface="Calibri" panose="020F0502020204030204" pitchFamily="34" charset="0"/>
                <a:cs typeface="Calibri" panose="020F0502020204030204" pitchFamily="34" charset="0"/>
              </a:rPr>
              <a:pPr algn="r" eaLnBrk="1" hangingPunct="1">
                <a:spcBef>
                  <a:spcPct val="0"/>
                </a:spcBef>
                <a:buFontTx/>
                <a:buNone/>
              </a:pPr>
              <a:t>7</a:t>
            </a:fld>
            <a:endParaRPr lang="en-US" altLang="en-US" sz="1200">
              <a:solidFill>
                <a:srgbClr val="898989"/>
              </a:solidFill>
              <a:ea typeface="Calibri" panose="020F0502020204030204" pitchFamily="34" charset="0"/>
              <a:cs typeface="Calibri" panose="020F0502020204030204" pitchFamily="34" charset="0"/>
            </a:endParaRPr>
          </a:p>
        </p:txBody>
      </p:sp>
      <p:sp>
        <p:nvSpPr>
          <p:cNvPr id="2" name="Rectangle: Rounded Corners 1">
            <a:extLst>
              <a:ext uri="{FF2B5EF4-FFF2-40B4-BE49-F238E27FC236}">
                <a16:creationId xmlns:a16="http://schemas.microsoft.com/office/drawing/2014/main" xmlns="" id="{9FE1E952-7C74-4E9E-87AB-9052E08F3834}"/>
              </a:ext>
            </a:extLst>
          </p:cNvPr>
          <p:cNvSpPr/>
          <p:nvPr/>
        </p:nvSpPr>
        <p:spPr>
          <a:xfrm>
            <a:off x="3886200" y="5461001"/>
            <a:ext cx="1212850" cy="257175"/>
          </a:xfrm>
          <a:prstGeom prst="roundRect">
            <a:avLst/>
          </a:prstGeom>
          <a:solidFill>
            <a:srgbClr val="7030A0"/>
          </a:solidFill>
          <a:ln>
            <a:solidFill>
              <a:srgbClr val="5E22AE"/>
            </a:solid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r>
              <a:rPr lang="en-US" sz="1400" dirty="0"/>
              <a:t>ALA Synthase</a:t>
            </a:r>
          </a:p>
        </p:txBody>
      </p:sp>
      <p:grpSp>
        <p:nvGrpSpPr>
          <p:cNvPr id="14370" name="Group 4"/>
          <p:cNvGrpSpPr>
            <a:grpSpLocks/>
          </p:cNvGrpSpPr>
          <p:nvPr/>
        </p:nvGrpSpPr>
        <p:grpSpPr bwMode="auto">
          <a:xfrm rot="-326888">
            <a:off x="2009776" y="5681664"/>
            <a:ext cx="2214563" cy="985837"/>
            <a:chOff x="485150" y="5682263"/>
            <a:chExt cx="2214636" cy="984956"/>
          </a:xfrm>
        </p:grpSpPr>
        <p:sp>
          <p:nvSpPr>
            <p:cNvPr id="42" name="Oval 41">
              <a:extLst>
                <a:ext uri="{FF2B5EF4-FFF2-40B4-BE49-F238E27FC236}">
                  <a16:creationId xmlns:a16="http://schemas.microsoft.com/office/drawing/2014/main" xmlns="" id="{8F839C5C-6003-4A87-9D8D-9020141F97BF}"/>
                </a:ext>
              </a:extLst>
            </p:cNvPr>
            <p:cNvSpPr>
              <a:spLocks noChangeArrowheads="1"/>
            </p:cNvSpPr>
            <p:nvPr/>
          </p:nvSpPr>
          <p:spPr bwMode="auto">
            <a:xfrm rot="5603772">
              <a:off x="499061" y="5662841"/>
              <a:ext cx="984956" cy="1017622"/>
            </a:xfrm>
            <a:prstGeom prst="ellipse">
              <a:avLst/>
            </a:prstGeom>
            <a:noFill/>
            <a:ln w="28575">
              <a:solidFill>
                <a:schemeClr val="tx1"/>
              </a:solidFill>
              <a:prstDash val="sysDash"/>
              <a:round/>
              <a:headEnd/>
              <a:tailEnd/>
            </a:ln>
            <a:effectLst>
              <a:outerShdw blurRad="40000" dist="23000" dir="5400000" rotWithShape="0">
                <a:srgbClr val="808080">
                  <a:alpha val="34999"/>
                </a:srgbClr>
              </a:outerShdw>
            </a:effectLst>
            <a:extLst>
              <a:ext uri="{909E8E84-426E-40dd-AFC4-6F175D3DCCD1}"/>
            </a:extLst>
          </p:spPr>
          <p:txBody>
            <a:bodyPr anchor="ctr"/>
            <a:lstStyle/>
            <a:p>
              <a:pPr algn="ctr">
                <a:defRPr/>
              </a:pPr>
              <a:endParaRPr lang="en-US" dirty="0">
                <a:solidFill>
                  <a:srgbClr val="FFFFFF"/>
                </a:solidFill>
                <a:latin typeface="+mn-lt"/>
                <a:ea typeface="Arial" pitchFamily="-110" charset="0"/>
                <a:cs typeface="Arial" pitchFamily="-110" charset="0"/>
              </a:endParaRPr>
            </a:p>
          </p:txBody>
        </p:sp>
        <p:sp>
          <p:nvSpPr>
            <p:cNvPr id="43" name="Freeform 129">
              <a:extLst>
                <a:ext uri="{FF2B5EF4-FFF2-40B4-BE49-F238E27FC236}">
                  <a16:creationId xmlns:a16="http://schemas.microsoft.com/office/drawing/2014/main" xmlns="" id="{2BC61732-F471-4570-BDE1-8E3080DA8FBB}"/>
                </a:ext>
              </a:extLst>
            </p:cNvPr>
            <p:cNvSpPr>
              <a:spLocks/>
            </p:cNvSpPr>
            <p:nvPr/>
          </p:nvSpPr>
          <p:spPr bwMode="auto">
            <a:xfrm rot="6360029">
              <a:off x="1915981" y="5665633"/>
              <a:ext cx="272806" cy="1289092"/>
            </a:xfrm>
            <a:custGeom>
              <a:avLst/>
              <a:gdLst>
                <a:gd name="T0" fmla="*/ 0 w 620183"/>
                <a:gd name="T1" fmla="*/ 500063 h 749300"/>
                <a:gd name="T2" fmla="*/ 399855 w 620183"/>
                <a:gd name="T3" fmla="*/ 203415 h 749300"/>
                <a:gd name="T4" fmla="*/ 458371 w 620183"/>
                <a:gd name="T5" fmla="*/ 0 h 749300"/>
                <a:gd name="T6" fmla="*/ 0 60000 65536"/>
                <a:gd name="T7" fmla="*/ 0 60000 65536"/>
                <a:gd name="T8" fmla="*/ 0 60000 65536"/>
              </a:gdLst>
              <a:ahLst/>
              <a:cxnLst>
                <a:cxn ang="T6">
                  <a:pos x="T0" y="T1"/>
                </a:cxn>
                <a:cxn ang="T7">
                  <a:pos x="T2" y="T3"/>
                </a:cxn>
                <a:cxn ang="T8">
                  <a:pos x="T4" y="T5"/>
                </a:cxn>
              </a:cxnLst>
              <a:rect l="0" t="0" r="r" b="b"/>
              <a:pathLst>
                <a:path w="620183" h="749300">
                  <a:moveTo>
                    <a:pt x="0" y="749300"/>
                  </a:moveTo>
                  <a:cubicBezTo>
                    <a:pt x="210608" y="589491"/>
                    <a:pt x="421217" y="429683"/>
                    <a:pt x="520700" y="304800"/>
                  </a:cubicBezTo>
                  <a:cubicBezTo>
                    <a:pt x="620183" y="179917"/>
                    <a:pt x="596900" y="0"/>
                    <a:pt x="596900" y="0"/>
                  </a:cubicBezTo>
                </a:path>
              </a:pathLst>
            </a:custGeom>
            <a:noFill/>
            <a:ln w="25400" cap="flat" cmpd="sng">
              <a:solidFill>
                <a:schemeClr val="tx1"/>
              </a:solidFill>
              <a:prstDash val="sysDash"/>
              <a:round/>
              <a:headEnd/>
              <a:tailEnd type="stealth" w="lg" len="lg"/>
            </a:ln>
            <a:effectLst>
              <a:outerShdw blurRad="40000" dist="20000" dir="5400000" rotWithShape="0">
                <a:srgbClr val="000000">
                  <a:alpha val="37999"/>
                </a:srgbClr>
              </a:outerShdw>
            </a:effectLst>
            <a:extLst>
              <a:ext uri="{909E8E84-426E-40dd-AFC4-6F175D3DCCD1}"/>
            </a:extLst>
          </p:spPr>
          <p:txBody>
            <a:bodyPr anchor="ctr"/>
            <a:lstStyle/>
            <a:p>
              <a:pPr>
                <a:defRPr/>
              </a:pPr>
              <a:endParaRPr lang="en-US"/>
            </a:p>
          </p:txBody>
        </p:sp>
      </p:grpSp>
      <p:sp>
        <p:nvSpPr>
          <p:cNvPr id="14371" name="Rectangle 81"/>
          <p:cNvSpPr>
            <a:spLocks noChangeArrowheads="1"/>
          </p:cNvSpPr>
          <p:nvPr/>
        </p:nvSpPr>
        <p:spPr bwMode="auto">
          <a:xfrm flipH="1">
            <a:off x="2170114" y="5975350"/>
            <a:ext cx="693737"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400" b="1" i="1">
                <a:latin typeface="Arial" panose="020B0604020202020204" pitchFamily="34" charset="0"/>
                <a:ea typeface="ＭＳ Ｐゴシック" panose="020B0600070205080204" pitchFamily="34" charset="-128"/>
              </a:rPr>
              <a:t>Krebs</a:t>
            </a:r>
          </a:p>
          <a:p>
            <a:pPr algn="ctr">
              <a:spcBef>
                <a:spcPct val="0"/>
              </a:spcBef>
              <a:buFontTx/>
              <a:buNone/>
            </a:pPr>
            <a:r>
              <a:rPr lang="en-US" altLang="en-US" sz="1400" b="1" i="1">
                <a:latin typeface="Arial" panose="020B0604020202020204" pitchFamily="34" charset="0"/>
                <a:ea typeface="ＭＳ Ｐゴシック" panose="020B0600070205080204" pitchFamily="34" charset="-128"/>
              </a:rPr>
              <a:t>Cycle</a:t>
            </a:r>
          </a:p>
        </p:txBody>
      </p:sp>
      <p:sp>
        <p:nvSpPr>
          <p:cNvPr id="46" name="Rectangle: Rounded Corners 45">
            <a:extLst>
              <a:ext uri="{FF2B5EF4-FFF2-40B4-BE49-F238E27FC236}">
                <a16:creationId xmlns:a16="http://schemas.microsoft.com/office/drawing/2014/main" xmlns="" id="{6DF98191-D03B-4D26-8C68-D76D91EEB534}"/>
              </a:ext>
            </a:extLst>
          </p:cNvPr>
          <p:cNvSpPr/>
          <p:nvPr/>
        </p:nvSpPr>
        <p:spPr>
          <a:xfrm>
            <a:off x="2862263" y="2144714"/>
            <a:ext cx="1511300" cy="257175"/>
          </a:xfrm>
          <a:prstGeom prst="roundRect">
            <a:avLst/>
          </a:prstGeom>
          <a:solidFill>
            <a:srgbClr val="7030A0"/>
          </a:solidFill>
          <a:ln>
            <a:solidFill>
              <a:srgbClr val="5E22AE"/>
            </a:solid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r>
              <a:rPr lang="en-US" sz="1400" dirty="0"/>
              <a:t>ALA Dehydratase</a:t>
            </a:r>
          </a:p>
        </p:txBody>
      </p:sp>
      <p:sp>
        <p:nvSpPr>
          <p:cNvPr id="47" name="Rectangle: Rounded Corners 46">
            <a:extLst>
              <a:ext uri="{FF2B5EF4-FFF2-40B4-BE49-F238E27FC236}">
                <a16:creationId xmlns:a16="http://schemas.microsoft.com/office/drawing/2014/main" xmlns="" id="{6430E5B4-C9E0-4769-85E6-80CE81F1FD17}"/>
              </a:ext>
            </a:extLst>
          </p:cNvPr>
          <p:cNvSpPr/>
          <p:nvPr/>
        </p:nvSpPr>
        <p:spPr>
          <a:xfrm>
            <a:off x="1878013" y="1360488"/>
            <a:ext cx="2546350" cy="296862"/>
          </a:xfrm>
          <a:prstGeom prst="roundRect">
            <a:avLst/>
          </a:prstGeom>
          <a:solidFill>
            <a:srgbClr val="7030A0"/>
          </a:solidFill>
          <a:ln>
            <a:solidFill>
              <a:srgbClr val="5E22AE"/>
            </a:solid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r>
              <a:rPr lang="en-US" sz="1400" dirty="0"/>
              <a:t>Hydroxymethylbilane synthase </a:t>
            </a:r>
          </a:p>
        </p:txBody>
      </p:sp>
      <p:sp>
        <p:nvSpPr>
          <p:cNvPr id="48" name="Rectangle 48">
            <a:extLst>
              <a:ext uri="{FF2B5EF4-FFF2-40B4-BE49-F238E27FC236}">
                <a16:creationId xmlns:a16="http://schemas.microsoft.com/office/drawing/2014/main" xmlns="" id="{422BAC49-4DA8-4FC1-A8A9-6C39135623E7}"/>
              </a:ext>
            </a:extLst>
          </p:cNvPr>
          <p:cNvSpPr>
            <a:spLocks noChangeArrowheads="1"/>
          </p:cNvSpPr>
          <p:nvPr/>
        </p:nvSpPr>
        <p:spPr bwMode="auto">
          <a:xfrm>
            <a:off x="2928939" y="871539"/>
            <a:ext cx="1779587" cy="307975"/>
          </a:xfrm>
          <a:prstGeom prst="rect">
            <a:avLst/>
          </a:prstGeom>
          <a:solidFill>
            <a:schemeClr val="bg1">
              <a:alpha val="70195"/>
            </a:schemeClr>
          </a:solidFill>
          <a:ln>
            <a:noFill/>
          </a:ln>
          <a:extLst>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400" dirty="0">
                <a:latin typeface="+mn-lt"/>
              </a:rPr>
              <a:t>Hydroxymethylbilane</a:t>
            </a:r>
          </a:p>
        </p:txBody>
      </p:sp>
      <p:sp>
        <p:nvSpPr>
          <p:cNvPr id="52" name="Rectangle: Rounded Corners 51">
            <a:extLst>
              <a:ext uri="{FF2B5EF4-FFF2-40B4-BE49-F238E27FC236}">
                <a16:creationId xmlns:a16="http://schemas.microsoft.com/office/drawing/2014/main" xmlns="" id="{E601F895-1564-4420-B8AA-7DF00B24C9BA}"/>
              </a:ext>
            </a:extLst>
          </p:cNvPr>
          <p:cNvSpPr/>
          <p:nvPr/>
        </p:nvSpPr>
        <p:spPr>
          <a:xfrm>
            <a:off x="4738688" y="958851"/>
            <a:ext cx="1509712" cy="257175"/>
          </a:xfrm>
          <a:prstGeom prst="roundRect">
            <a:avLst/>
          </a:prstGeom>
          <a:solidFill>
            <a:srgbClr val="7030A0"/>
          </a:solidFill>
          <a:ln>
            <a:solidFill>
              <a:srgbClr val="5E22AE"/>
            </a:solid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r>
              <a:rPr lang="en-US" sz="1400" dirty="0"/>
              <a:t>UPG III-Synthase</a:t>
            </a:r>
          </a:p>
        </p:txBody>
      </p:sp>
      <p:sp>
        <p:nvSpPr>
          <p:cNvPr id="53" name="Rectangle 48">
            <a:extLst>
              <a:ext uri="{FF2B5EF4-FFF2-40B4-BE49-F238E27FC236}">
                <a16:creationId xmlns:a16="http://schemas.microsoft.com/office/drawing/2014/main" xmlns="" id="{C72E858D-9063-43B5-AC61-FA4AC394BF97}"/>
              </a:ext>
            </a:extLst>
          </p:cNvPr>
          <p:cNvSpPr>
            <a:spLocks noChangeArrowheads="1"/>
          </p:cNvSpPr>
          <p:nvPr/>
        </p:nvSpPr>
        <p:spPr bwMode="auto">
          <a:xfrm>
            <a:off x="4754563" y="1244601"/>
            <a:ext cx="1651000" cy="307975"/>
          </a:xfrm>
          <a:prstGeom prst="rect">
            <a:avLst/>
          </a:prstGeom>
          <a:solidFill>
            <a:schemeClr val="bg1">
              <a:alpha val="70195"/>
            </a:schemeClr>
          </a:solidFill>
          <a:ln>
            <a:noFill/>
          </a:ln>
          <a:extLst>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400" dirty="0" err="1">
                <a:latin typeface="+mn-lt"/>
              </a:rPr>
              <a:t>Uroporpyrinogen</a:t>
            </a:r>
            <a:r>
              <a:rPr lang="en-US" altLang="en-US" sz="1400" dirty="0">
                <a:latin typeface="+mn-lt"/>
              </a:rPr>
              <a:t> III</a:t>
            </a:r>
          </a:p>
        </p:txBody>
      </p:sp>
      <p:sp>
        <p:nvSpPr>
          <p:cNvPr id="54" name="Rectangle: Rounded Corners 53">
            <a:extLst>
              <a:ext uri="{FF2B5EF4-FFF2-40B4-BE49-F238E27FC236}">
                <a16:creationId xmlns:a16="http://schemas.microsoft.com/office/drawing/2014/main" xmlns="" id="{B798A4FB-6D10-4343-BA09-A8A38F02CA65}"/>
              </a:ext>
            </a:extLst>
          </p:cNvPr>
          <p:cNvSpPr/>
          <p:nvPr/>
        </p:nvSpPr>
        <p:spPr>
          <a:xfrm>
            <a:off x="4638676" y="1660526"/>
            <a:ext cx="1895475" cy="257175"/>
          </a:xfrm>
          <a:prstGeom prst="roundRect">
            <a:avLst/>
          </a:prstGeom>
          <a:solidFill>
            <a:srgbClr val="7030A0"/>
          </a:solidFill>
          <a:ln>
            <a:solidFill>
              <a:srgbClr val="5E22AE"/>
            </a:solid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r>
              <a:rPr lang="en-US" sz="1400" dirty="0"/>
              <a:t>UPG III-Decarboxylase</a:t>
            </a:r>
          </a:p>
        </p:txBody>
      </p:sp>
      <p:sp>
        <p:nvSpPr>
          <p:cNvPr id="55" name="Rectangle: Rounded Corners 54">
            <a:extLst>
              <a:ext uri="{FF2B5EF4-FFF2-40B4-BE49-F238E27FC236}">
                <a16:creationId xmlns:a16="http://schemas.microsoft.com/office/drawing/2014/main" xmlns="" id="{EC1D793D-A1D9-4651-A63F-AE4B4E3272AE}"/>
              </a:ext>
            </a:extLst>
          </p:cNvPr>
          <p:cNvSpPr/>
          <p:nvPr/>
        </p:nvSpPr>
        <p:spPr>
          <a:xfrm>
            <a:off x="4589464" y="3352801"/>
            <a:ext cx="2359025" cy="257175"/>
          </a:xfrm>
          <a:prstGeom prst="roundRect">
            <a:avLst/>
          </a:prstGeom>
          <a:solidFill>
            <a:srgbClr val="7030A0"/>
          </a:solidFill>
          <a:ln>
            <a:solidFill>
              <a:srgbClr val="5E22AE"/>
            </a:solid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r>
              <a:rPr lang="en-US" altLang="en-US" sz="1400" dirty="0"/>
              <a:t>Coproporphyrinogen Oxidase</a:t>
            </a:r>
            <a:endParaRPr lang="en-US" sz="1400" dirty="0"/>
          </a:p>
        </p:txBody>
      </p:sp>
      <p:sp>
        <p:nvSpPr>
          <p:cNvPr id="56" name="Rectangle 54">
            <a:extLst>
              <a:ext uri="{FF2B5EF4-FFF2-40B4-BE49-F238E27FC236}">
                <a16:creationId xmlns:a16="http://schemas.microsoft.com/office/drawing/2014/main" xmlns="" id="{799215FD-1B66-490D-BEFE-267977FF74C7}"/>
              </a:ext>
            </a:extLst>
          </p:cNvPr>
          <p:cNvSpPr>
            <a:spLocks noChangeArrowheads="1"/>
          </p:cNvSpPr>
          <p:nvPr/>
        </p:nvSpPr>
        <p:spPr bwMode="auto">
          <a:xfrm>
            <a:off x="5006976" y="4095751"/>
            <a:ext cx="1884363" cy="307975"/>
          </a:xfrm>
          <a:prstGeom prst="rect">
            <a:avLst/>
          </a:prstGeom>
          <a:noFill/>
          <a:ln>
            <a:noFill/>
          </a:ln>
          <a:extLst>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400" dirty="0">
                <a:latin typeface="+mn-lt"/>
              </a:rPr>
              <a:t>Protoporphyrinogen IX</a:t>
            </a:r>
          </a:p>
        </p:txBody>
      </p:sp>
      <p:sp>
        <p:nvSpPr>
          <p:cNvPr id="57" name="Rectangle: Rounded Corners 56">
            <a:extLst>
              <a:ext uri="{FF2B5EF4-FFF2-40B4-BE49-F238E27FC236}">
                <a16:creationId xmlns:a16="http://schemas.microsoft.com/office/drawing/2014/main" xmlns="" id="{36B44841-4F46-4EC5-A890-9502E2CFA059}"/>
              </a:ext>
            </a:extLst>
          </p:cNvPr>
          <p:cNvSpPr/>
          <p:nvPr/>
        </p:nvSpPr>
        <p:spPr>
          <a:xfrm>
            <a:off x="4492626" y="4851401"/>
            <a:ext cx="2359025" cy="257175"/>
          </a:xfrm>
          <a:prstGeom prst="roundRect">
            <a:avLst/>
          </a:prstGeom>
          <a:solidFill>
            <a:srgbClr val="7030A0"/>
          </a:solidFill>
          <a:ln>
            <a:solidFill>
              <a:srgbClr val="5E22AE"/>
            </a:solid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r>
              <a:rPr lang="en-US" altLang="en-US" sz="1400" dirty="0"/>
              <a:t>Protoporphyrinogen Oxidase</a:t>
            </a:r>
            <a:endParaRPr lang="en-US" sz="1400" dirty="0"/>
          </a:p>
        </p:txBody>
      </p:sp>
      <p:cxnSp>
        <p:nvCxnSpPr>
          <p:cNvPr id="58" name="Straight Connector 57">
            <a:extLst>
              <a:ext uri="{FF2B5EF4-FFF2-40B4-BE49-F238E27FC236}">
                <a16:creationId xmlns:a16="http://schemas.microsoft.com/office/drawing/2014/main" xmlns="" id="{3EC139F0-2713-4EE6-A02F-B9786A2E2105}"/>
              </a:ext>
            </a:extLst>
          </p:cNvPr>
          <p:cNvCxnSpPr>
            <a:cxnSpLocks noChangeShapeType="1"/>
          </p:cNvCxnSpPr>
          <p:nvPr/>
        </p:nvCxnSpPr>
        <p:spPr bwMode="auto">
          <a:xfrm flipV="1">
            <a:off x="5416551" y="4362451"/>
            <a:ext cx="79375" cy="352425"/>
          </a:xfrm>
          <a:prstGeom prst="line">
            <a:avLst/>
          </a:prstGeom>
          <a:noFill/>
          <a:ln w="25400">
            <a:solidFill>
              <a:schemeClr val="tx1"/>
            </a:solidFill>
            <a:prstDash val="sysDash"/>
            <a:round/>
            <a:headEnd type="none" w="lg" len="lg"/>
            <a:tailEnd type="none" w="lg" len="lg"/>
          </a:ln>
          <a:effectLst>
            <a:outerShdw blurRad="40000" dist="20000" dir="5400000" rotWithShape="0">
              <a:srgbClr val="808080">
                <a:alpha val="37999"/>
              </a:srgbClr>
            </a:outerShdw>
          </a:effectLst>
          <a:extLst>
            <a:ext uri="{909E8E84-426E-40dd-AFC4-6F175D3DCCD1}"/>
          </a:extLst>
        </p:spPr>
      </p:cxnSp>
      <p:sp>
        <p:nvSpPr>
          <p:cNvPr id="59" name="Rectangle 54">
            <a:extLst>
              <a:ext uri="{FF2B5EF4-FFF2-40B4-BE49-F238E27FC236}">
                <a16:creationId xmlns:a16="http://schemas.microsoft.com/office/drawing/2014/main" xmlns="" id="{96C0D463-0BF9-47F4-AA15-F6D162604B7C}"/>
              </a:ext>
            </a:extLst>
          </p:cNvPr>
          <p:cNvSpPr>
            <a:spLocks noChangeArrowheads="1"/>
          </p:cNvSpPr>
          <p:nvPr/>
        </p:nvSpPr>
        <p:spPr bwMode="auto">
          <a:xfrm>
            <a:off x="5548314" y="5162551"/>
            <a:ext cx="1519237" cy="307975"/>
          </a:xfrm>
          <a:prstGeom prst="rect">
            <a:avLst/>
          </a:prstGeom>
          <a:noFill/>
          <a:ln>
            <a:noFill/>
          </a:ln>
          <a:extLst>
            <a:ext uri="{91240B29-F687-4f45-9708-019B960494DF}"/>
          </a:extLst>
        </p:spPr>
        <p:txBody>
          <a:bodyPr wrap="none" lIns="91429" tIns="45714" rIns="91429" bIns="45714">
            <a:spAutoFit/>
          </a:bodyPr>
          <a:lstStyle>
            <a:lvl1pPr eaLnBrk="0" hangingPunct="0">
              <a:defRPr sz="2400" b="1">
                <a:solidFill>
                  <a:schemeClr val="tx1"/>
                </a:solidFill>
                <a:latin typeface="Comic Sans MS" pitchFamily="66" charset="0"/>
                <a:ea typeface="MS PGothic" pitchFamily="34" charset="-128"/>
              </a:defRPr>
            </a:lvl1pPr>
            <a:lvl2pPr marL="742950" indent="-285750" eaLnBrk="0" hangingPunct="0">
              <a:defRPr sz="2400" b="1">
                <a:solidFill>
                  <a:schemeClr val="tx1"/>
                </a:solidFill>
                <a:latin typeface="Comic Sans MS" pitchFamily="66" charset="0"/>
                <a:ea typeface="MS PGothic" pitchFamily="34" charset="-128"/>
              </a:defRPr>
            </a:lvl2pPr>
            <a:lvl3pPr marL="1143000" indent="-228600" eaLnBrk="0" hangingPunct="0">
              <a:defRPr sz="2400" b="1">
                <a:solidFill>
                  <a:schemeClr val="tx1"/>
                </a:solidFill>
                <a:latin typeface="Comic Sans MS" pitchFamily="66" charset="0"/>
                <a:ea typeface="MS PGothic" pitchFamily="34" charset="-128"/>
              </a:defRPr>
            </a:lvl3pPr>
            <a:lvl4pPr marL="1600200" indent="-228600" eaLnBrk="0" hangingPunct="0">
              <a:defRPr sz="2400" b="1">
                <a:solidFill>
                  <a:schemeClr val="tx1"/>
                </a:solidFill>
                <a:latin typeface="Comic Sans MS" pitchFamily="66" charset="0"/>
                <a:ea typeface="MS PGothic" pitchFamily="34" charset="-128"/>
              </a:defRPr>
            </a:lvl4pPr>
            <a:lvl5pPr marL="2057400" indent="-228600" eaLnBrk="0" hangingPunct="0">
              <a:defRPr sz="2400" b="1">
                <a:solidFill>
                  <a:schemeClr val="tx1"/>
                </a:solidFill>
                <a:latin typeface="Comic Sans MS" pitchFamily="66" charset="0"/>
                <a:ea typeface="MS PGothic" pitchFamily="34" charset="-128"/>
              </a:defRPr>
            </a:lvl5pPr>
            <a:lvl6pPr marL="25146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6pPr>
            <a:lvl7pPr marL="29718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7pPr>
            <a:lvl8pPr marL="34290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8pPr>
            <a:lvl9pPr marL="3886200" indent="-228600" eaLnBrk="0" fontAlgn="base" hangingPunct="0">
              <a:spcBef>
                <a:spcPct val="0"/>
              </a:spcBef>
              <a:spcAft>
                <a:spcPct val="0"/>
              </a:spcAft>
              <a:defRPr sz="2400" b="1">
                <a:solidFill>
                  <a:schemeClr val="tx1"/>
                </a:solidFill>
                <a:latin typeface="Comic Sans MS" pitchFamily="66" charset="0"/>
                <a:ea typeface="MS PGothic" pitchFamily="34" charset="-128"/>
              </a:defRPr>
            </a:lvl9pPr>
          </a:lstStyle>
          <a:p>
            <a:pPr>
              <a:defRPr/>
            </a:pPr>
            <a:r>
              <a:rPr lang="en-US" altLang="en-US" sz="1400" dirty="0">
                <a:latin typeface="+mn-lt"/>
              </a:rPr>
              <a:t>Protoporphyrin IX</a:t>
            </a:r>
          </a:p>
        </p:txBody>
      </p:sp>
      <p:sp>
        <p:nvSpPr>
          <p:cNvPr id="61" name="Rectangle: Rounded Corners 60">
            <a:extLst>
              <a:ext uri="{FF2B5EF4-FFF2-40B4-BE49-F238E27FC236}">
                <a16:creationId xmlns:a16="http://schemas.microsoft.com/office/drawing/2014/main" xmlns="" id="{6DD47F32-1756-415C-A276-8CC7BEDC8235}"/>
              </a:ext>
            </a:extLst>
          </p:cNvPr>
          <p:cNvSpPr/>
          <p:nvPr/>
        </p:nvSpPr>
        <p:spPr>
          <a:xfrm>
            <a:off x="6767513" y="4446589"/>
            <a:ext cx="1389062" cy="257175"/>
          </a:xfrm>
          <a:prstGeom prst="roundRect">
            <a:avLst/>
          </a:prstGeom>
          <a:solidFill>
            <a:srgbClr val="7030A0"/>
          </a:solidFill>
          <a:ln>
            <a:solidFill>
              <a:srgbClr val="5E22AE"/>
            </a:solidFill>
          </a:ln>
        </p:spPr>
        <p:style>
          <a:lnRef idx="2">
            <a:schemeClr val="accent6">
              <a:shade val="50000"/>
            </a:schemeClr>
          </a:lnRef>
          <a:fillRef idx="1">
            <a:schemeClr val="accent6"/>
          </a:fillRef>
          <a:effectRef idx="0">
            <a:schemeClr val="accent6"/>
          </a:effectRef>
          <a:fontRef idx="minor">
            <a:schemeClr val="lt1"/>
          </a:fontRef>
        </p:style>
        <p:txBody>
          <a:bodyPr anchor="ctr"/>
          <a:lstStyle/>
          <a:p>
            <a:pPr algn="ctr">
              <a:defRPr/>
            </a:pPr>
            <a:r>
              <a:rPr lang="en-US" altLang="en-US" sz="1400" dirty="0" err="1"/>
              <a:t>Ferrohelatase</a:t>
            </a:r>
            <a:endParaRPr lang="en-US" sz="1400" dirty="0"/>
          </a:p>
        </p:txBody>
      </p:sp>
      <p:cxnSp>
        <p:nvCxnSpPr>
          <p:cNvPr id="67" name="Straight Connector 66">
            <a:extLst>
              <a:ext uri="{FF2B5EF4-FFF2-40B4-BE49-F238E27FC236}">
                <a16:creationId xmlns:a16="http://schemas.microsoft.com/office/drawing/2014/main" xmlns="" id="{CC84C597-939E-4182-A646-9EEAE4472F43}"/>
              </a:ext>
            </a:extLst>
          </p:cNvPr>
          <p:cNvCxnSpPr>
            <a:cxnSpLocks noChangeShapeType="1"/>
          </p:cNvCxnSpPr>
          <p:nvPr/>
        </p:nvCxnSpPr>
        <p:spPr bwMode="auto">
          <a:xfrm flipH="1" flipV="1">
            <a:off x="7356475" y="4829175"/>
            <a:ext cx="50800" cy="355600"/>
          </a:xfrm>
          <a:prstGeom prst="line">
            <a:avLst/>
          </a:prstGeom>
          <a:noFill/>
          <a:ln w="25400">
            <a:solidFill>
              <a:schemeClr val="tx1"/>
            </a:solidFill>
            <a:prstDash val="sysDash"/>
            <a:round/>
            <a:headEnd type="none" w="lg" len="lg"/>
            <a:tailEnd type="none" w="lg" len="lg"/>
          </a:ln>
          <a:effectLst>
            <a:outerShdw blurRad="40000" dist="20000" dir="5400000" rotWithShape="0">
              <a:srgbClr val="808080">
                <a:alpha val="37999"/>
              </a:srgbClr>
            </a:outerShdw>
          </a:effectLst>
          <a:extLst>
            <a:ext uri="{909E8E84-426E-40dd-AFC4-6F175D3DCCD1}"/>
          </a:extLst>
        </p:spPr>
      </p:cxnSp>
      <p:sp>
        <p:nvSpPr>
          <p:cNvPr id="24581" name="Oval 24580">
            <a:extLst>
              <a:ext uri="{FF2B5EF4-FFF2-40B4-BE49-F238E27FC236}">
                <a16:creationId xmlns:a16="http://schemas.microsoft.com/office/drawing/2014/main" xmlns="" id="{43F70CF8-48F2-4BBB-A684-CE1FFD51AAC6}"/>
              </a:ext>
            </a:extLst>
          </p:cNvPr>
          <p:cNvSpPr/>
          <p:nvPr/>
        </p:nvSpPr>
        <p:spPr>
          <a:xfrm>
            <a:off x="5688014" y="4551364"/>
            <a:ext cx="644525" cy="390525"/>
          </a:xfrm>
          <a:prstGeom prst="ellipse">
            <a:avLst/>
          </a:prstGeom>
          <a:solidFill>
            <a:srgbClr val="FF9900"/>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en-US" b="1" dirty="0">
                <a:ln w="0"/>
                <a:solidFill>
                  <a:schemeClr val="bg1"/>
                </a:solidFill>
              </a:rPr>
              <a:t>VP</a:t>
            </a:r>
          </a:p>
        </p:txBody>
      </p:sp>
      <p:sp>
        <p:nvSpPr>
          <p:cNvPr id="71" name="Oval 70">
            <a:extLst>
              <a:ext uri="{FF2B5EF4-FFF2-40B4-BE49-F238E27FC236}">
                <a16:creationId xmlns:a16="http://schemas.microsoft.com/office/drawing/2014/main" xmlns="" id="{B1F49948-DBCC-4707-B6D0-5497216C83FC}"/>
              </a:ext>
            </a:extLst>
          </p:cNvPr>
          <p:cNvSpPr/>
          <p:nvPr/>
        </p:nvSpPr>
        <p:spPr>
          <a:xfrm>
            <a:off x="7455261" y="4124718"/>
            <a:ext cx="796856" cy="374627"/>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dirty="0">
                <a:ln>
                  <a:solidFill>
                    <a:schemeClr val="tx1"/>
                  </a:solidFill>
                </a:ln>
                <a:solidFill>
                  <a:schemeClr val="tx1"/>
                </a:solidFill>
              </a:rPr>
              <a:t>EPP</a:t>
            </a:r>
          </a:p>
        </p:txBody>
      </p:sp>
      <p:sp>
        <p:nvSpPr>
          <p:cNvPr id="72" name="Oval 71">
            <a:extLst>
              <a:ext uri="{FF2B5EF4-FFF2-40B4-BE49-F238E27FC236}">
                <a16:creationId xmlns:a16="http://schemas.microsoft.com/office/drawing/2014/main" xmlns="" id="{D37648D3-A000-4255-9004-F63CDBFEA66F}"/>
              </a:ext>
            </a:extLst>
          </p:cNvPr>
          <p:cNvSpPr/>
          <p:nvPr/>
        </p:nvSpPr>
        <p:spPr>
          <a:xfrm>
            <a:off x="5884864" y="2998789"/>
            <a:ext cx="828675" cy="396875"/>
          </a:xfrm>
          <a:prstGeom prst="ellipse">
            <a:avLst/>
          </a:prstGeom>
          <a:solidFill>
            <a:srgbClr val="FF9900"/>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en-US" b="1" dirty="0">
                <a:ln w="0"/>
                <a:solidFill>
                  <a:schemeClr val="bg1"/>
                </a:solidFill>
              </a:rPr>
              <a:t>HCP</a:t>
            </a:r>
          </a:p>
        </p:txBody>
      </p:sp>
      <p:sp>
        <p:nvSpPr>
          <p:cNvPr id="73" name="Oval 72">
            <a:extLst>
              <a:ext uri="{FF2B5EF4-FFF2-40B4-BE49-F238E27FC236}">
                <a16:creationId xmlns:a16="http://schemas.microsoft.com/office/drawing/2014/main" xmlns="" id="{14E00E48-0577-4208-BCEB-81A27A2053FB}"/>
              </a:ext>
            </a:extLst>
          </p:cNvPr>
          <p:cNvSpPr/>
          <p:nvPr/>
        </p:nvSpPr>
        <p:spPr>
          <a:xfrm>
            <a:off x="6378166" y="1464524"/>
            <a:ext cx="829128" cy="397331"/>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dirty="0">
                <a:ln>
                  <a:solidFill>
                    <a:schemeClr val="tx1"/>
                  </a:solidFill>
                </a:ln>
                <a:solidFill>
                  <a:schemeClr val="tx1"/>
                </a:solidFill>
              </a:rPr>
              <a:t>PCT</a:t>
            </a:r>
          </a:p>
        </p:txBody>
      </p:sp>
      <p:sp>
        <p:nvSpPr>
          <p:cNvPr id="74" name="Oval 73">
            <a:extLst>
              <a:ext uri="{FF2B5EF4-FFF2-40B4-BE49-F238E27FC236}">
                <a16:creationId xmlns:a16="http://schemas.microsoft.com/office/drawing/2014/main" xmlns="" id="{57724096-38AA-4D2A-84A2-78D080353DE5}"/>
              </a:ext>
            </a:extLst>
          </p:cNvPr>
          <p:cNvSpPr/>
          <p:nvPr/>
        </p:nvSpPr>
        <p:spPr>
          <a:xfrm>
            <a:off x="6136039" y="755514"/>
            <a:ext cx="796856" cy="374627"/>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dirty="0">
                <a:ln>
                  <a:solidFill>
                    <a:schemeClr val="tx1"/>
                  </a:solidFill>
                </a:ln>
                <a:solidFill>
                  <a:schemeClr val="tx1"/>
                </a:solidFill>
              </a:rPr>
              <a:t>CEP</a:t>
            </a:r>
          </a:p>
        </p:txBody>
      </p:sp>
      <p:sp>
        <p:nvSpPr>
          <p:cNvPr id="75" name="Oval 74">
            <a:extLst>
              <a:ext uri="{FF2B5EF4-FFF2-40B4-BE49-F238E27FC236}">
                <a16:creationId xmlns:a16="http://schemas.microsoft.com/office/drawing/2014/main" xmlns="" id="{99041B1A-9F3F-4931-BF19-A76B13131438}"/>
              </a:ext>
            </a:extLst>
          </p:cNvPr>
          <p:cNvSpPr/>
          <p:nvPr/>
        </p:nvSpPr>
        <p:spPr>
          <a:xfrm>
            <a:off x="1830389" y="1003301"/>
            <a:ext cx="828675" cy="396875"/>
          </a:xfrm>
          <a:prstGeom prst="ellipse">
            <a:avLst/>
          </a:prstGeom>
          <a:solidFill>
            <a:srgbClr val="FF9900"/>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en-US" b="1" dirty="0">
                <a:ln w="0"/>
                <a:solidFill>
                  <a:schemeClr val="bg1"/>
                </a:solidFill>
              </a:rPr>
              <a:t>AIP</a:t>
            </a:r>
          </a:p>
        </p:txBody>
      </p:sp>
      <p:sp>
        <p:nvSpPr>
          <p:cNvPr id="78" name="Oval 77">
            <a:extLst>
              <a:ext uri="{FF2B5EF4-FFF2-40B4-BE49-F238E27FC236}">
                <a16:creationId xmlns:a16="http://schemas.microsoft.com/office/drawing/2014/main" xmlns="" id="{C09990DE-0864-41D5-B4C0-48179B504F25}"/>
              </a:ext>
            </a:extLst>
          </p:cNvPr>
          <p:cNvSpPr/>
          <p:nvPr/>
        </p:nvSpPr>
        <p:spPr>
          <a:xfrm>
            <a:off x="2389188" y="1846263"/>
            <a:ext cx="862012" cy="398462"/>
          </a:xfrm>
          <a:prstGeom prst="ellipse">
            <a:avLst/>
          </a:prstGeom>
          <a:solidFill>
            <a:srgbClr val="FF9900"/>
          </a:solidFill>
          <a:ln>
            <a:solidFill>
              <a:schemeClr val="tx1"/>
            </a:solidFill>
          </a:ln>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en-US" b="1" dirty="0">
                <a:ln w="0"/>
                <a:solidFill>
                  <a:schemeClr val="bg1"/>
                </a:solidFill>
              </a:rPr>
              <a:t>ADP</a:t>
            </a:r>
          </a:p>
        </p:txBody>
      </p:sp>
      <p:sp>
        <p:nvSpPr>
          <p:cNvPr id="79" name="Oval 78">
            <a:extLst>
              <a:ext uri="{FF2B5EF4-FFF2-40B4-BE49-F238E27FC236}">
                <a16:creationId xmlns:a16="http://schemas.microsoft.com/office/drawing/2014/main" xmlns="" id="{8B0C3E82-F280-45FE-9257-E17278481B1F}"/>
              </a:ext>
            </a:extLst>
          </p:cNvPr>
          <p:cNvSpPr/>
          <p:nvPr/>
        </p:nvSpPr>
        <p:spPr>
          <a:xfrm>
            <a:off x="4920245" y="5629887"/>
            <a:ext cx="938799" cy="374627"/>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dirty="0">
                <a:ln>
                  <a:solidFill>
                    <a:schemeClr val="tx1"/>
                  </a:solidFill>
                </a:ln>
                <a:solidFill>
                  <a:schemeClr val="tx1"/>
                </a:solidFill>
              </a:rPr>
              <a:t>XLPP</a:t>
            </a:r>
          </a:p>
        </p:txBody>
      </p:sp>
    </p:spTree>
    <p:extLst>
      <p:ext uri="{BB962C8B-B14F-4D97-AF65-F5344CB8AC3E}">
        <p14:creationId xmlns:p14="http://schemas.microsoft.com/office/powerpoint/2010/main" val="1360140461"/>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2"/>
          <p:cNvSpPr>
            <a:spLocks noGrp="1"/>
          </p:cNvSpPr>
          <p:nvPr>
            <p:ph type="title"/>
          </p:nvPr>
        </p:nvSpPr>
        <p:spPr/>
        <p:txBody>
          <a:bodyPr/>
          <a:lstStyle/>
          <a:p>
            <a:pPr algn="l"/>
            <a:r>
              <a:rPr lang="en-US" altLang="en-US" smtClean="0"/>
              <a:t>Other Labs Suggestive of Iron Deficiency</a:t>
            </a:r>
          </a:p>
        </p:txBody>
      </p:sp>
      <p:sp>
        <p:nvSpPr>
          <p:cNvPr id="145411" name="Rectangle 3"/>
          <p:cNvSpPr>
            <a:spLocks noGrp="1"/>
          </p:cNvSpPr>
          <p:nvPr>
            <p:ph idx="1"/>
          </p:nvPr>
        </p:nvSpPr>
        <p:spPr>
          <a:xfrm>
            <a:off x="2362200" y="1371600"/>
            <a:ext cx="8229600" cy="5334000"/>
          </a:xfrm>
        </p:spPr>
        <p:txBody>
          <a:bodyPr/>
          <a:lstStyle/>
          <a:p>
            <a:pPr marL="0" indent="0">
              <a:buNone/>
            </a:pPr>
            <a:r>
              <a:rPr lang="en-US" altLang="en-US" sz="2000"/>
              <a:t>					Values suggestive</a:t>
            </a:r>
          </a:p>
          <a:p>
            <a:pPr marL="0" indent="0">
              <a:buNone/>
            </a:pPr>
            <a:r>
              <a:rPr lang="en-US" altLang="en-US" sz="2000"/>
              <a:t>Test		 			of iron deficiency</a:t>
            </a:r>
          </a:p>
          <a:p>
            <a:pPr marL="0" indent="0">
              <a:spcBef>
                <a:spcPct val="0"/>
              </a:spcBef>
              <a:buNone/>
            </a:pPr>
            <a:endParaRPr lang="en-US" altLang="en-US" sz="2000"/>
          </a:p>
          <a:p>
            <a:pPr marL="0" indent="0">
              <a:spcBef>
                <a:spcPct val="0"/>
              </a:spcBef>
              <a:buNone/>
            </a:pPr>
            <a:r>
              <a:rPr lang="en-US" altLang="en-US" sz="2000"/>
              <a:t>Platelet count  				Elevated </a:t>
            </a:r>
          </a:p>
          <a:p>
            <a:pPr marL="0" indent="0">
              <a:spcBef>
                <a:spcPct val="0"/>
              </a:spcBef>
              <a:buNone/>
            </a:pPr>
            <a:r>
              <a:rPr lang="en-US" altLang="en-US" sz="2000"/>
              <a:t>Zinc protoporphyrin			&gt; 40 </a:t>
            </a:r>
            <a:r>
              <a:rPr lang="en-US" altLang="en-US" sz="2000">
                <a:latin typeface="Symbol" panose="05050102010706020507" pitchFamily="18" charset="2"/>
              </a:rPr>
              <a:t>m</a:t>
            </a:r>
            <a:r>
              <a:rPr lang="en-US" altLang="en-US" sz="2000"/>
              <a:t>mol/mol</a:t>
            </a:r>
          </a:p>
          <a:p>
            <a:pPr marL="0" indent="0">
              <a:spcBef>
                <a:spcPct val="0"/>
              </a:spcBef>
              <a:buNone/>
            </a:pPr>
            <a:r>
              <a:rPr lang="en-US" altLang="en-US" sz="2000"/>
              <a:t>Serum transferrin receptor (sTfR) 		&gt; 35 nmol/L</a:t>
            </a:r>
          </a:p>
          <a:p>
            <a:pPr marL="0" indent="0">
              <a:spcBef>
                <a:spcPct val="0"/>
              </a:spcBef>
              <a:buNone/>
            </a:pPr>
            <a:r>
              <a:rPr lang="en-US" altLang="en-US" sz="2000"/>
              <a:t>	</a:t>
            </a:r>
          </a:p>
          <a:p>
            <a:pPr marL="0" indent="0">
              <a:spcBef>
                <a:spcPct val="0"/>
              </a:spcBef>
              <a:buNone/>
            </a:pPr>
            <a:r>
              <a:rPr lang="en-US" altLang="en-US" sz="2000"/>
              <a:t>Hemoglobin A</a:t>
            </a:r>
            <a:r>
              <a:rPr lang="en-US" altLang="en-US" sz="2000" baseline="-25000"/>
              <a:t>2</a:t>
            </a:r>
            <a:r>
              <a:rPr lang="en-US" altLang="en-US" sz="2000"/>
              <a:t>				Reduced</a:t>
            </a:r>
          </a:p>
          <a:p>
            <a:pPr marL="0" indent="0">
              <a:spcBef>
                <a:spcPct val="0"/>
              </a:spcBef>
              <a:buNone/>
            </a:pPr>
            <a:endParaRPr lang="en-US" altLang="en-US" sz="2000"/>
          </a:p>
          <a:p>
            <a:pPr marL="0" indent="0">
              <a:spcBef>
                <a:spcPct val="0"/>
              </a:spcBef>
              <a:buNone/>
            </a:pPr>
            <a:r>
              <a:rPr lang="en-US" altLang="en-US" sz="2000"/>
              <a:t>Hepcidin**				Reduced</a:t>
            </a:r>
          </a:p>
          <a:p>
            <a:pPr marL="0" indent="0">
              <a:buNone/>
            </a:pPr>
            <a:endParaRPr lang="en-US" altLang="en-US" sz="2000"/>
          </a:p>
          <a:p>
            <a:pPr marL="0" indent="0">
              <a:buNone/>
            </a:pPr>
            <a:r>
              <a:rPr lang="en-US" altLang="en-US" sz="2000"/>
              <a:t>	</a:t>
            </a:r>
          </a:p>
        </p:txBody>
      </p:sp>
      <p:cxnSp>
        <p:nvCxnSpPr>
          <p:cNvPr id="145412" name="Straight Connector 4"/>
          <p:cNvCxnSpPr>
            <a:cxnSpLocks noChangeShapeType="1"/>
          </p:cNvCxnSpPr>
          <p:nvPr/>
        </p:nvCxnSpPr>
        <p:spPr bwMode="auto">
          <a:xfrm>
            <a:off x="2344738" y="2209800"/>
            <a:ext cx="1693862" cy="0"/>
          </a:xfrm>
          <a:prstGeom prst="line">
            <a:avLst/>
          </a:prstGeom>
          <a:noFill/>
          <a:ln w="28575" algn="ctr">
            <a:solidFill>
              <a:schemeClr val="tx1"/>
            </a:solidFill>
            <a:round/>
            <a:headEnd type="none" w="sm" len="sm"/>
            <a:tailEnd type="none" w="sm" len="sm"/>
          </a:ln>
          <a:extLst>
            <a:ext uri="{909E8E84-426E-40DD-AFC4-6F175D3DCCD1}">
              <a14:hiddenFill xmlns:a14="http://schemas.microsoft.com/office/drawing/2010/main">
                <a:noFill/>
              </a14:hiddenFill>
            </a:ext>
          </a:extLst>
        </p:spPr>
      </p:cxnSp>
      <p:cxnSp>
        <p:nvCxnSpPr>
          <p:cNvPr id="145413" name="Straight Connector 6"/>
          <p:cNvCxnSpPr>
            <a:cxnSpLocks noChangeShapeType="1"/>
          </p:cNvCxnSpPr>
          <p:nvPr/>
        </p:nvCxnSpPr>
        <p:spPr bwMode="auto">
          <a:xfrm>
            <a:off x="6858000" y="2209800"/>
            <a:ext cx="2573338" cy="0"/>
          </a:xfrm>
          <a:prstGeom prst="line">
            <a:avLst/>
          </a:prstGeom>
          <a:noFill/>
          <a:ln w="28575" algn="ctr">
            <a:solidFill>
              <a:schemeClr val="tx1"/>
            </a:solidFill>
            <a:round/>
            <a:headEnd type="none" w="sm" len="sm"/>
            <a:tailEnd type="none" w="sm" len="sm"/>
          </a:ln>
          <a:extLst>
            <a:ext uri="{909E8E84-426E-40DD-AFC4-6F175D3DCCD1}">
              <a14:hiddenFill xmlns:a14="http://schemas.microsoft.com/office/drawing/2010/main">
                <a:noFill/>
              </a14:hiddenFill>
            </a:ext>
          </a:extLst>
        </p:spPr>
      </p:cxnSp>
      <p:sp>
        <p:nvSpPr>
          <p:cNvPr id="145414" name="TextBox 8"/>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1CB5C41-CE23-43DC-A80F-294C7B73F489}" type="slidenum">
              <a:rPr lang="en-US" altLang="en-US" sz="1200"/>
              <a:pPr>
                <a:spcBef>
                  <a:spcPct val="0"/>
                </a:spcBef>
                <a:buFontTx/>
                <a:buNone/>
              </a:pPr>
              <a:t>70</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2"/>
          <p:cNvSpPr>
            <a:spLocks noGrp="1"/>
          </p:cNvSpPr>
          <p:nvPr>
            <p:ph type="title"/>
          </p:nvPr>
        </p:nvSpPr>
        <p:spPr/>
        <p:txBody>
          <a:bodyPr/>
          <a:lstStyle/>
          <a:p>
            <a:r>
              <a:rPr lang="en-US" altLang="en-US" smtClean="0"/>
              <a:t>The Stages of Iron Deficiency</a:t>
            </a:r>
          </a:p>
        </p:txBody>
      </p:sp>
      <p:graphicFrame>
        <p:nvGraphicFramePr>
          <p:cNvPr id="3" name="Table 2">
            <a:extLst>
              <a:ext uri="{FF2B5EF4-FFF2-40B4-BE49-F238E27FC236}">
                <a16:creationId xmlns="" xmlns:a16="http://schemas.microsoft.com/office/drawing/2014/main" id="{275FFF22-CB6A-48B3-98CF-F0BF2FAF8A7B}"/>
              </a:ext>
            </a:extLst>
          </p:cNvPr>
          <p:cNvGraphicFramePr>
            <a:graphicFrameLocks noGrp="1"/>
          </p:cNvGraphicFramePr>
          <p:nvPr/>
        </p:nvGraphicFramePr>
        <p:xfrm>
          <a:off x="1905001" y="1386598"/>
          <a:ext cx="8390466" cy="3642603"/>
        </p:xfrm>
        <a:graphic>
          <a:graphicData uri="http://schemas.openxmlformats.org/drawingml/2006/table">
            <a:tbl>
              <a:tblPr>
                <a:tableStyleId>{18603FDC-E32A-4AB5-989C-0864C3EAD2B8}</a:tableStyleId>
              </a:tblPr>
              <a:tblGrid>
                <a:gridCol w="2209799">
                  <a:extLst>
                    <a:ext uri="{9D8B030D-6E8A-4147-A177-3AD203B41FA5}">
                      <a16:colId xmlns="" xmlns:a16="http://schemas.microsoft.com/office/drawing/2014/main" val="20000"/>
                    </a:ext>
                  </a:extLst>
                </a:gridCol>
                <a:gridCol w="1143000">
                  <a:extLst>
                    <a:ext uri="{9D8B030D-6E8A-4147-A177-3AD203B41FA5}">
                      <a16:colId xmlns="" xmlns:a16="http://schemas.microsoft.com/office/drawing/2014/main" val="20001"/>
                    </a:ext>
                  </a:extLst>
                </a:gridCol>
                <a:gridCol w="1600200">
                  <a:extLst>
                    <a:ext uri="{9D8B030D-6E8A-4147-A177-3AD203B41FA5}">
                      <a16:colId xmlns="" xmlns:a16="http://schemas.microsoft.com/office/drawing/2014/main" val="20002"/>
                    </a:ext>
                  </a:extLst>
                </a:gridCol>
                <a:gridCol w="1524000">
                  <a:extLst>
                    <a:ext uri="{9D8B030D-6E8A-4147-A177-3AD203B41FA5}">
                      <a16:colId xmlns="" xmlns:a16="http://schemas.microsoft.com/office/drawing/2014/main" val="20003"/>
                    </a:ext>
                  </a:extLst>
                </a:gridCol>
                <a:gridCol w="1913467">
                  <a:extLst>
                    <a:ext uri="{9D8B030D-6E8A-4147-A177-3AD203B41FA5}">
                      <a16:colId xmlns="" xmlns:a16="http://schemas.microsoft.com/office/drawing/2014/main" val="20004"/>
                    </a:ext>
                  </a:extLst>
                </a:gridCol>
              </a:tblGrid>
              <a:tr h="889257">
                <a:tc>
                  <a:txBody>
                    <a:bodyPr/>
                    <a:lstStyle/>
                    <a:p>
                      <a:pPr marL="0" marR="0">
                        <a:spcBef>
                          <a:spcPts val="0"/>
                        </a:spcBef>
                        <a:spcAft>
                          <a:spcPts val="0"/>
                        </a:spcAft>
                      </a:pPr>
                      <a:r>
                        <a:rPr lang="en-US" sz="4000" dirty="0">
                          <a:effectLst/>
                        </a:rPr>
                        <a:t> </a:t>
                      </a:r>
                      <a:endParaRPr lang="en-US" sz="4000"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b="1" dirty="0">
                          <a:effectLst/>
                        </a:rPr>
                        <a:t>Normal </a:t>
                      </a:r>
                      <a:endParaRPr lang="en-US" sz="4000" b="1" dirty="0">
                        <a:solidFill>
                          <a:srgbClr val="000000"/>
                        </a:solidFill>
                        <a:effectLst/>
                        <a:latin typeface="KMFGO A+ Galliard"/>
                        <a:ea typeface="Times New Roman"/>
                        <a:cs typeface="KMFGO A+ Galliard"/>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b="1" dirty="0" err="1">
                          <a:effectLst/>
                        </a:rPr>
                        <a:t>Prelatent</a:t>
                      </a:r>
                      <a:r>
                        <a:rPr lang="en-US" sz="2000" b="1" dirty="0">
                          <a:effectLst/>
                        </a:rPr>
                        <a:t> Iron Deficiency </a:t>
                      </a:r>
                      <a:endParaRPr lang="en-US" sz="4000" b="1" dirty="0">
                        <a:solidFill>
                          <a:srgbClr val="000000"/>
                        </a:solidFill>
                        <a:effectLst/>
                        <a:latin typeface="KMFGO A+ Galliard"/>
                        <a:ea typeface="Times New Roman"/>
                        <a:cs typeface="KMFGO A+ Galliard"/>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b="1" dirty="0">
                          <a:effectLst/>
                        </a:rPr>
                        <a:t>Latent Iron Deficiency </a:t>
                      </a:r>
                      <a:endParaRPr lang="en-US" sz="4000" b="1" dirty="0">
                        <a:solidFill>
                          <a:srgbClr val="000000"/>
                        </a:solidFill>
                        <a:effectLst/>
                        <a:latin typeface="KMFGO A+ Galliard"/>
                        <a:ea typeface="Times New Roman"/>
                        <a:cs typeface="KMFGO A+ Galliard"/>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b="1" dirty="0">
                          <a:effectLst/>
                        </a:rPr>
                        <a:t>Iron Deficiency</a:t>
                      </a:r>
                      <a:r>
                        <a:rPr lang="en-US" sz="2000" b="1" baseline="0" dirty="0">
                          <a:effectLst/>
                        </a:rPr>
                        <a:t> Anemia</a:t>
                      </a:r>
                      <a:r>
                        <a:rPr lang="en-US" sz="2000" b="1" dirty="0">
                          <a:effectLst/>
                        </a:rPr>
                        <a:t> </a:t>
                      </a:r>
                      <a:endParaRPr lang="en-US" sz="4000" b="1" dirty="0">
                        <a:solidFill>
                          <a:srgbClr val="000000"/>
                        </a:solidFill>
                        <a:effectLst/>
                        <a:latin typeface="KMFGO A+ Galliard"/>
                        <a:ea typeface="Times New Roman"/>
                        <a:cs typeface="KMFGO A+ Galliard"/>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0"/>
                  </a:ext>
                </a:extLst>
              </a:tr>
              <a:tr h="535937">
                <a:tc>
                  <a:txBody>
                    <a:bodyPr/>
                    <a:lstStyle/>
                    <a:p>
                      <a:pPr marL="0" marR="0">
                        <a:spcBef>
                          <a:spcPts val="0"/>
                        </a:spcBef>
                        <a:spcAft>
                          <a:spcPts val="0"/>
                        </a:spcAft>
                      </a:pPr>
                      <a:r>
                        <a:rPr lang="en-US" sz="2000" b="1" dirty="0">
                          <a:effectLst/>
                        </a:rPr>
                        <a:t>Iron stores </a:t>
                      </a:r>
                      <a:endParaRPr lang="en-US" sz="4000" b="1" dirty="0">
                        <a:solidFill>
                          <a:srgbClr val="000000"/>
                        </a:solidFill>
                        <a:effectLst/>
                        <a:latin typeface="KMFGO A+ Galliard"/>
                        <a:ea typeface="Times New Roman"/>
                        <a:cs typeface="KMFGO A+ Galliard"/>
                      </a:endParaRPr>
                    </a:p>
                  </a:txBody>
                  <a:tcPr marL="68580" marR="6858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Present </a:t>
                      </a:r>
                      <a:endParaRPr lang="en-US" sz="4000" dirty="0">
                        <a:solidFill>
                          <a:srgbClr val="000000"/>
                        </a:solidFill>
                        <a:effectLst/>
                        <a:latin typeface="KMFGO A+ Galliard"/>
                        <a:ea typeface="Times New Roman"/>
                        <a:cs typeface="KMFGO A+ Galliard"/>
                      </a:endParaRPr>
                    </a:p>
                  </a:txBody>
                  <a:tcPr marL="68580" marR="6858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Decreased </a:t>
                      </a:r>
                      <a:endParaRPr lang="en-US" sz="4000" dirty="0">
                        <a:solidFill>
                          <a:srgbClr val="000000"/>
                        </a:solidFill>
                        <a:effectLst/>
                        <a:latin typeface="KMFGO A+ Galliard"/>
                        <a:ea typeface="Times New Roman"/>
                        <a:cs typeface="KMFGO A+ Galliard"/>
                      </a:endParaRPr>
                    </a:p>
                  </a:txBody>
                  <a:tcPr marL="68580" marR="6858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Absent </a:t>
                      </a:r>
                      <a:endParaRPr lang="en-US" sz="4000">
                        <a:solidFill>
                          <a:srgbClr val="000000"/>
                        </a:solidFill>
                        <a:effectLst/>
                        <a:latin typeface="KMFGO A+ Galliard"/>
                        <a:ea typeface="Times New Roman"/>
                        <a:cs typeface="KMFGO A+ Galliard"/>
                      </a:endParaRPr>
                    </a:p>
                  </a:txBody>
                  <a:tcPr marL="68580" marR="6858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Absent </a:t>
                      </a:r>
                      <a:endParaRPr lang="en-US" sz="4000">
                        <a:solidFill>
                          <a:srgbClr val="000000"/>
                        </a:solidFill>
                        <a:effectLst/>
                        <a:latin typeface="KMFGO A+ Galliard"/>
                        <a:ea typeface="Times New Roman"/>
                        <a:cs typeface="KMFGO A+ Galliard"/>
                      </a:endParaRPr>
                    </a:p>
                  </a:txBody>
                  <a:tcPr marL="68580" marR="68580" marT="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1"/>
                  </a:ext>
                </a:extLst>
              </a:tr>
              <a:tr h="432719">
                <a:tc>
                  <a:txBody>
                    <a:bodyPr/>
                    <a:lstStyle/>
                    <a:p>
                      <a:pPr marL="0" marR="0">
                        <a:spcBef>
                          <a:spcPts val="0"/>
                        </a:spcBef>
                        <a:spcAft>
                          <a:spcPts val="0"/>
                        </a:spcAft>
                      </a:pPr>
                      <a:r>
                        <a:rPr lang="en-US" sz="2000" b="1" dirty="0">
                          <a:effectLst/>
                        </a:rPr>
                        <a:t>Ferritin (ng/mL) </a:t>
                      </a:r>
                      <a:endParaRPr lang="en-US" sz="4000" b="1" dirty="0">
                        <a:solidFill>
                          <a:srgbClr val="000000"/>
                        </a:solidFill>
                        <a:effectLst/>
                        <a:latin typeface="KMFGO A+ Galliard"/>
                        <a:ea typeface="Times New Roman"/>
                        <a:cs typeface="KMFGO A+ Galliard"/>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 &gt;40 </a:t>
                      </a:r>
                      <a:endParaRPr lang="en-US" sz="4000" dirty="0">
                        <a:solidFill>
                          <a:srgbClr val="000000"/>
                        </a:solidFill>
                        <a:effectLst/>
                        <a:latin typeface="KMFGO A+ Galliard"/>
                        <a:ea typeface="Times New Roman"/>
                        <a:cs typeface="KMFGO A+ Galliard"/>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 &lt;20 </a:t>
                      </a:r>
                      <a:endParaRPr lang="en-US" sz="4000" dirty="0">
                        <a:solidFill>
                          <a:srgbClr val="000000"/>
                        </a:solidFill>
                        <a:effectLst/>
                        <a:latin typeface="KMFGO A+ Galliard"/>
                        <a:ea typeface="Times New Roman"/>
                        <a:cs typeface="KMFGO A+ Galliard"/>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 &lt;10 </a:t>
                      </a:r>
                      <a:endParaRPr lang="en-US" sz="4000">
                        <a:solidFill>
                          <a:srgbClr val="000000"/>
                        </a:solidFill>
                        <a:effectLst/>
                        <a:latin typeface="KMFGO A+ Galliard"/>
                        <a:ea typeface="Times New Roman"/>
                        <a:cs typeface="KMFGO A+ Galliard"/>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 &lt;10 </a:t>
                      </a:r>
                      <a:endParaRPr lang="en-US" sz="4000">
                        <a:solidFill>
                          <a:srgbClr val="000000"/>
                        </a:solidFill>
                        <a:effectLst/>
                        <a:latin typeface="KMFGO A+ Galliard"/>
                        <a:ea typeface="Times New Roman"/>
                        <a:cs typeface="KMFGO A+ Galliard"/>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2"/>
                  </a:ext>
                </a:extLst>
              </a:tr>
              <a:tr h="396990">
                <a:tc>
                  <a:txBody>
                    <a:bodyPr/>
                    <a:lstStyle/>
                    <a:p>
                      <a:pPr marL="0" marR="0">
                        <a:spcBef>
                          <a:spcPts val="0"/>
                        </a:spcBef>
                        <a:spcAft>
                          <a:spcPts val="0"/>
                        </a:spcAft>
                      </a:pPr>
                      <a:r>
                        <a:rPr lang="en-US" sz="2000" b="1" dirty="0">
                          <a:effectLst/>
                        </a:rPr>
                        <a:t>TF saturation (%) </a:t>
                      </a:r>
                      <a:endParaRPr lang="en-US" sz="4000" b="1"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35 </a:t>
                      </a:r>
                      <a:endParaRPr lang="en-US" sz="4000"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35 </a:t>
                      </a:r>
                      <a:endParaRPr lang="en-US" sz="400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 &lt;16 </a:t>
                      </a:r>
                      <a:endParaRPr lang="en-US" sz="4000"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 &lt;16 </a:t>
                      </a:r>
                      <a:endParaRPr lang="en-US" sz="400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3"/>
                  </a:ext>
                </a:extLst>
              </a:tr>
              <a:tr h="396990">
                <a:tc>
                  <a:txBody>
                    <a:bodyPr/>
                    <a:lstStyle/>
                    <a:p>
                      <a:pPr marL="0" marR="0">
                        <a:spcBef>
                          <a:spcPts val="0"/>
                        </a:spcBef>
                        <a:spcAft>
                          <a:spcPts val="0"/>
                        </a:spcAft>
                      </a:pPr>
                      <a:r>
                        <a:rPr lang="en-US" sz="2000" b="1" dirty="0">
                          <a:effectLst/>
                        </a:rPr>
                        <a:t>Free erythrocyte protoporphyrin</a:t>
                      </a:r>
                      <a:endParaRPr lang="en-US" sz="4000" b="1"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10 </a:t>
                      </a:r>
                      <a:endParaRPr lang="en-US" sz="400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10 </a:t>
                      </a:r>
                      <a:endParaRPr lang="en-US" sz="400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 &gt;35 </a:t>
                      </a:r>
                      <a:endParaRPr lang="en-US" sz="4000"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 &gt;35 </a:t>
                      </a:r>
                      <a:endParaRPr lang="en-US" sz="4000"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4"/>
                  </a:ext>
                </a:extLst>
              </a:tr>
              <a:tr h="396990">
                <a:tc>
                  <a:txBody>
                    <a:bodyPr/>
                    <a:lstStyle/>
                    <a:p>
                      <a:pPr marL="0" marR="0">
                        <a:spcBef>
                          <a:spcPts val="0"/>
                        </a:spcBef>
                        <a:spcAft>
                          <a:spcPts val="0"/>
                        </a:spcAft>
                      </a:pPr>
                      <a:r>
                        <a:rPr lang="en-US" sz="2000" b="1" dirty="0">
                          <a:effectLst/>
                        </a:rPr>
                        <a:t>Hemoglobin (g/dL) </a:t>
                      </a:r>
                      <a:endParaRPr lang="en-US" sz="4000" b="1"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12 </a:t>
                      </a:r>
                      <a:endParaRPr lang="en-US" sz="400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12 </a:t>
                      </a:r>
                      <a:endParaRPr lang="en-US" sz="400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12 </a:t>
                      </a:r>
                      <a:endParaRPr lang="en-US" sz="400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 &lt;11 </a:t>
                      </a:r>
                      <a:endParaRPr lang="en-US" sz="4000"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5"/>
                  </a:ext>
                </a:extLst>
              </a:tr>
              <a:tr h="381110">
                <a:tc>
                  <a:txBody>
                    <a:bodyPr/>
                    <a:lstStyle/>
                    <a:p>
                      <a:pPr marL="0" marR="0">
                        <a:spcBef>
                          <a:spcPts val="0"/>
                        </a:spcBef>
                        <a:spcAft>
                          <a:spcPts val="0"/>
                        </a:spcAft>
                      </a:pPr>
                      <a:r>
                        <a:rPr lang="en-US" sz="2000" b="1" dirty="0">
                          <a:effectLst/>
                        </a:rPr>
                        <a:t>MCV (</a:t>
                      </a:r>
                      <a:r>
                        <a:rPr lang="en-US" sz="2000" b="1" dirty="0" err="1">
                          <a:effectLst/>
                        </a:rPr>
                        <a:t>fL</a:t>
                      </a:r>
                      <a:r>
                        <a:rPr lang="en-US" sz="2000" b="1" dirty="0">
                          <a:effectLst/>
                        </a:rPr>
                        <a:t>) </a:t>
                      </a:r>
                      <a:endParaRPr lang="en-US" sz="4000" b="1"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80 </a:t>
                      </a:r>
                      <a:endParaRPr lang="en-US" sz="4000"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80 </a:t>
                      </a:r>
                      <a:endParaRPr lang="en-US" sz="4000"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a:effectLst/>
                        </a:rPr>
                        <a:t>80 </a:t>
                      </a:r>
                      <a:endParaRPr lang="en-US" sz="400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algn="ctr">
                        <a:spcBef>
                          <a:spcPts val="0"/>
                        </a:spcBef>
                        <a:spcAft>
                          <a:spcPts val="0"/>
                        </a:spcAft>
                      </a:pPr>
                      <a:r>
                        <a:rPr lang="en-US" sz="2000" dirty="0">
                          <a:effectLst/>
                        </a:rPr>
                        <a:t> &lt;70 </a:t>
                      </a:r>
                      <a:endParaRPr lang="en-US" sz="4000" dirty="0">
                        <a:solidFill>
                          <a:srgbClr val="000000"/>
                        </a:solidFill>
                        <a:effectLst/>
                        <a:latin typeface="KMFGO A+ Galliard"/>
                        <a:ea typeface="Times New Roman"/>
                        <a:cs typeface="KMFGO A+ Galliard"/>
                      </a:endParaRPr>
                    </a:p>
                  </a:txBody>
                  <a:tcPr marL="68580" marR="6858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 xmlns:a16="http://schemas.microsoft.com/office/drawing/2014/main" val="10006"/>
                  </a:ext>
                </a:extLst>
              </a:tr>
            </a:tbl>
          </a:graphicData>
        </a:graphic>
      </p:graphicFrame>
      <p:sp>
        <p:nvSpPr>
          <p:cNvPr id="146436" name="TextBox 3"/>
          <p:cNvSpPr txBox="1">
            <a:spLocks noChangeArrowheads="1"/>
          </p:cNvSpPr>
          <p:nvPr/>
        </p:nvSpPr>
        <p:spPr bwMode="auto">
          <a:xfrm>
            <a:off x="7315201" y="5786438"/>
            <a:ext cx="310991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a:t>Heeney M, Rudolph’s Pediatrics, 22</a:t>
            </a:r>
            <a:r>
              <a:rPr lang="en-US" altLang="en-US" sz="1200" baseline="30000"/>
              <a:t>nd</a:t>
            </a:r>
            <a:r>
              <a:rPr lang="en-US" altLang="en-US" sz="1200"/>
              <a:t> Ed., 2011</a:t>
            </a:r>
          </a:p>
        </p:txBody>
      </p:sp>
      <p:sp>
        <p:nvSpPr>
          <p:cNvPr id="146437"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47BAD1D8-E2BC-4C7C-8A12-FFAECDD08B40}" type="slidenum">
              <a:rPr lang="en-US" altLang="en-US" sz="1200"/>
              <a:pPr>
                <a:spcBef>
                  <a:spcPct val="0"/>
                </a:spcBef>
                <a:buFontTx/>
                <a:buNone/>
              </a:pPr>
              <a:t>71</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2"/>
          <p:cNvSpPr>
            <a:spLocks noGrp="1"/>
          </p:cNvSpPr>
          <p:nvPr>
            <p:ph type="title"/>
          </p:nvPr>
        </p:nvSpPr>
        <p:spPr/>
        <p:txBody>
          <a:bodyPr/>
          <a:lstStyle/>
          <a:p>
            <a:r>
              <a:rPr lang="en-US" altLang="en-US" smtClean="0"/>
              <a:t>Red Cell Distribution Width</a:t>
            </a:r>
          </a:p>
        </p:txBody>
      </p:sp>
      <p:sp>
        <p:nvSpPr>
          <p:cNvPr id="3" name="Content Placeholder 2">
            <a:extLst>
              <a:ext uri="{FF2B5EF4-FFF2-40B4-BE49-F238E27FC236}">
                <a16:creationId xmlns="" xmlns:a16="http://schemas.microsoft.com/office/drawing/2014/main" id="{4F829FB9-4219-44B8-B43C-30A832878960}"/>
              </a:ext>
            </a:extLst>
          </p:cNvPr>
          <p:cNvSpPr>
            <a:spLocks noGrp="1"/>
          </p:cNvSpPr>
          <p:nvPr>
            <p:ph idx="1"/>
          </p:nvPr>
        </p:nvSpPr>
        <p:spPr/>
        <p:txBody>
          <a:bodyPr/>
          <a:lstStyle/>
          <a:p>
            <a:pPr>
              <a:spcBef>
                <a:spcPts val="0"/>
              </a:spcBef>
              <a:defRPr/>
            </a:pPr>
            <a:r>
              <a:rPr lang="en-US" dirty="0"/>
              <a:t>RDW = the coefficient of variation of the red cell volume histogram: a measurement of variability of  red cell size.</a:t>
            </a:r>
          </a:p>
          <a:p>
            <a:pPr marL="1257300" lvl="3" indent="0">
              <a:spcBef>
                <a:spcPts val="0"/>
              </a:spcBef>
              <a:buNone/>
              <a:defRPr/>
            </a:pPr>
            <a:r>
              <a:rPr lang="en-US" sz="2800" dirty="0"/>
              <a:t>				</a:t>
            </a:r>
            <a:r>
              <a:rPr lang="en-US" sz="2800" u="sng" dirty="0"/>
              <a:t>% RDW</a:t>
            </a:r>
          </a:p>
          <a:p>
            <a:pPr marL="1257300" lvl="3" indent="0">
              <a:spcBef>
                <a:spcPct val="5000"/>
              </a:spcBef>
              <a:buNone/>
              <a:defRPr/>
            </a:pPr>
            <a:r>
              <a:rPr lang="en-US" sz="2800" dirty="0"/>
              <a:t>Normal adults		12 – 14.5</a:t>
            </a:r>
          </a:p>
          <a:p>
            <a:pPr marL="1257300" lvl="3" indent="0">
              <a:spcBef>
                <a:spcPct val="5000"/>
              </a:spcBef>
              <a:buNone/>
              <a:defRPr/>
            </a:pPr>
            <a:r>
              <a:rPr lang="en-US" sz="2800" dirty="0"/>
              <a:t>Thalassemia minor	12 – 16 </a:t>
            </a:r>
          </a:p>
          <a:p>
            <a:pPr marL="1257300" lvl="3" indent="0">
              <a:spcBef>
                <a:spcPct val="5000"/>
              </a:spcBef>
              <a:buNone/>
              <a:defRPr/>
            </a:pPr>
            <a:r>
              <a:rPr lang="en-US" sz="2800" dirty="0"/>
              <a:t>Iron deficiency		15 – 25 </a:t>
            </a:r>
          </a:p>
          <a:p>
            <a:pPr>
              <a:spcBef>
                <a:spcPts val="0"/>
              </a:spcBef>
              <a:defRPr/>
            </a:pPr>
            <a:endParaRPr lang="en-US" dirty="0"/>
          </a:p>
          <a:p>
            <a:pPr>
              <a:spcBef>
                <a:spcPts val="0"/>
              </a:spcBef>
              <a:defRPr/>
            </a:pPr>
            <a:r>
              <a:rPr lang="en-US" dirty="0"/>
              <a:t>Marked increase (to 25-35%) during successful iron therapy.</a:t>
            </a:r>
          </a:p>
          <a:p>
            <a:pPr marL="0" indent="0">
              <a:spcBef>
                <a:spcPts val="0"/>
              </a:spcBef>
              <a:buNone/>
              <a:defRPr/>
            </a:pPr>
            <a:endParaRPr lang="en-US" dirty="0"/>
          </a:p>
        </p:txBody>
      </p:sp>
      <p:sp>
        <p:nvSpPr>
          <p:cNvPr id="9" name="Rectangle 8"/>
          <p:cNvSpPr>
            <a:spLocks noChangeArrowheads="1"/>
          </p:cNvSpPr>
          <p:nvPr/>
        </p:nvSpPr>
        <p:spPr bwMode="auto">
          <a:xfrm>
            <a:off x="1905000" y="3124200"/>
            <a:ext cx="5097462" cy="609600"/>
          </a:xfrm>
          <a:prstGeom prst="rect">
            <a:avLst/>
          </a:prstGeom>
          <a:noFill/>
          <a:ln w="38100" algn="ctr">
            <a:solidFill>
              <a:srgbClr val="FF7E27"/>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47461"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162C5AA-EDDA-40B6-959E-3E0E00DC6CFD}" type="slidenum">
              <a:rPr lang="en-US" altLang="en-US" sz="1200"/>
              <a:pPr>
                <a:spcBef>
                  <a:spcPct val="0"/>
                </a:spcBef>
                <a:buFontTx/>
                <a:buNone/>
              </a:pPr>
              <a:t>72</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7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8482" name="Rectangle 2"/>
          <p:cNvSpPr>
            <a:spLocks noGrp="1"/>
          </p:cNvSpPr>
          <p:nvPr>
            <p:ph type="title"/>
          </p:nvPr>
        </p:nvSpPr>
        <p:spPr/>
        <p:txBody>
          <a:bodyPr/>
          <a:lstStyle/>
          <a:p>
            <a:r>
              <a:rPr lang="en-US" altLang="en-US" smtClean="0"/>
              <a:t>Iron Deficient Blood Smear</a:t>
            </a:r>
          </a:p>
        </p:txBody>
      </p:sp>
      <p:pic>
        <p:nvPicPr>
          <p:cNvPr id="148483" name="Picture 5" descr="C:\Documents and Settings\Matthew Heeney\My Documents\Powerpoint Presentations\Sturdy Grand Rounds\Hematology\Hypo-Micro Fe defic..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1158876"/>
            <a:ext cx="6934200" cy="4538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5"/>
          <p:cNvGrpSpPr>
            <a:grpSpLocks/>
          </p:cNvGrpSpPr>
          <p:nvPr/>
        </p:nvGrpSpPr>
        <p:grpSpPr bwMode="auto">
          <a:xfrm>
            <a:off x="7077075" y="2114550"/>
            <a:ext cx="3340100" cy="571500"/>
            <a:chOff x="3312" y="1512"/>
            <a:chExt cx="2104" cy="360"/>
          </a:xfrm>
        </p:grpSpPr>
        <p:sp>
          <p:nvSpPr>
            <p:cNvPr id="54286" name="Text Box 8">
              <a:extLst>
                <a:ext uri="{FF2B5EF4-FFF2-40B4-BE49-F238E27FC236}">
                  <a16:creationId xmlns="" xmlns:a16="http://schemas.microsoft.com/office/drawing/2014/main" id="{2E10D116-8F4D-4035-96B6-FF82D7FCA1A8}"/>
                </a:ext>
              </a:extLst>
            </p:cNvPr>
            <p:cNvSpPr txBox="1">
              <a:spLocks noChangeArrowheads="1"/>
            </p:cNvSpPr>
            <p:nvPr/>
          </p:nvSpPr>
          <p:spPr bwMode="auto">
            <a:xfrm>
              <a:off x="4646" y="1512"/>
              <a:ext cx="770" cy="237"/>
            </a:xfrm>
            <a:prstGeom prst="rect">
              <a:avLst/>
            </a:prstGeom>
            <a:solidFill>
              <a:schemeClr val="bg1"/>
            </a:solidFill>
            <a:ln w="9525">
              <a:solidFill>
                <a:schemeClr val="tx1"/>
              </a:solidFill>
              <a:miter lim="800000"/>
              <a:headEnd/>
              <a:tailEnd/>
            </a:ln>
          </p:spPr>
          <p:txBody>
            <a:bodyPr wrap="non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en-US" altLang="en-US" sz="1800" b="1">
                  <a:latin typeface="+mn-lt"/>
                </a:rPr>
                <a:t>Microcytes</a:t>
              </a:r>
            </a:p>
          </p:txBody>
        </p:sp>
        <p:sp>
          <p:nvSpPr>
            <p:cNvPr id="54287" name="Line 9">
              <a:extLst>
                <a:ext uri="{FF2B5EF4-FFF2-40B4-BE49-F238E27FC236}">
                  <a16:creationId xmlns="" xmlns:a16="http://schemas.microsoft.com/office/drawing/2014/main" id="{EABA51D2-32D8-4755-A31A-13F3BF5C453E}"/>
                </a:ext>
              </a:extLst>
            </p:cNvPr>
            <p:cNvSpPr>
              <a:spLocks noChangeShapeType="1"/>
            </p:cNvSpPr>
            <p:nvPr/>
          </p:nvSpPr>
          <p:spPr bwMode="auto">
            <a:xfrm flipH="1">
              <a:off x="3744" y="1632"/>
              <a:ext cx="912" cy="24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b="1">
                <a:latin typeface="+mn-lt"/>
              </a:endParaRPr>
            </a:p>
          </p:txBody>
        </p:sp>
        <p:sp>
          <p:nvSpPr>
            <p:cNvPr id="54288" name="Line 10">
              <a:extLst>
                <a:ext uri="{FF2B5EF4-FFF2-40B4-BE49-F238E27FC236}">
                  <a16:creationId xmlns="" xmlns:a16="http://schemas.microsoft.com/office/drawing/2014/main" id="{6DF09D31-8F97-45D4-BC87-4D59095E1801}"/>
                </a:ext>
              </a:extLst>
            </p:cNvPr>
            <p:cNvSpPr>
              <a:spLocks noChangeShapeType="1"/>
            </p:cNvSpPr>
            <p:nvPr/>
          </p:nvSpPr>
          <p:spPr bwMode="auto">
            <a:xfrm flipH="1" flipV="1">
              <a:off x="3312" y="1584"/>
              <a:ext cx="1344" cy="48"/>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b="1">
                <a:latin typeface="+mn-lt"/>
              </a:endParaRPr>
            </a:p>
          </p:txBody>
        </p:sp>
      </p:grpSp>
      <p:grpSp>
        <p:nvGrpSpPr>
          <p:cNvPr id="3" name="Group 17"/>
          <p:cNvGrpSpPr>
            <a:grpSpLocks/>
          </p:cNvGrpSpPr>
          <p:nvPr/>
        </p:nvGrpSpPr>
        <p:grpSpPr bwMode="auto">
          <a:xfrm>
            <a:off x="1905000" y="2495550"/>
            <a:ext cx="3962400" cy="1295400"/>
            <a:chOff x="96" y="1728"/>
            <a:chExt cx="2496" cy="816"/>
          </a:xfrm>
        </p:grpSpPr>
        <p:sp>
          <p:nvSpPr>
            <p:cNvPr id="54283" name="Text Box 6">
              <a:extLst>
                <a:ext uri="{FF2B5EF4-FFF2-40B4-BE49-F238E27FC236}">
                  <a16:creationId xmlns="" xmlns:a16="http://schemas.microsoft.com/office/drawing/2014/main" id="{2F7F027B-61BA-4F4A-A6C9-6FD49EED8209}"/>
                </a:ext>
              </a:extLst>
            </p:cNvPr>
            <p:cNvSpPr txBox="1">
              <a:spLocks noChangeArrowheads="1"/>
            </p:cNvSpPr>
            <p:nvPr/>
          </p:nvSpPr>
          <p:spPr bwMode="auto">
            <a:xfrm>
              <a:off x="96" y="2064"/>
              <a:ext cx="784" cy="233"/>
            </a:xfrm>
            <a:prstGeom prst="rect">
              <a:avLst/>
            </a:prstGeom>
            <a:solidFill>
              <a:schemeClr val="bg1"/>
            </a:solidFill>
            <a:ln w="9525">
              <a:solidFill>
                <a:schemeClr val="tx1"/>
              </a:solidFill>
              <a:miter lim="800000"/>
              <a:headEnd/>
              <a:tailEnd/>
            </a:ln>
          </p:spPr>
          <p:txBody>
            <a:bodyPr wrap="non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en-US" altLang="en-US" sz="1800" b="1" dirty="0">
                  <a:latin typeface="+mn-lt"/>
                </a:rPr>
                <a:t>Pencil Cells</a:t>
              </a:r>
            </a:p>
          </p:txBody>
        </p:sp>
        <p:sp>
          <p:nvSpPr>
            <p:cNvPr id="54284" name="Line 7">
              <a:extLst>
                <a:ext uri="{FF2B5EF4-FFF2-40B4-BE49-F238E27FC236}">
                  <a16:creationId xmlns="" xmlns:a16="http://schemas.microsoft.com/office/drawing/2014/main" id="{872B2478-57E4-4F1D-898C-BB9F2C3042DB}"/>
                </a:ext>
              </a:extLst>
            </p:cNvPr>
            <p:cNvSpPr>
              <a:spLocks noChangeShapeType="1"/>
            </p:cNvSpPr>
            <p:nvPr/>
          </p:nvSpPr>
          <p:spPr bwMode="auto">
            <a:xfrm>
              <a:off x="912" y="2208"/>
              <a:ext cx="864" cy="336"/>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b="1">
                <a:latin typeface="+mn-lt"/>
              </a:endParaRPr>
            </a:p>
          </p:txBody>
        </p:sp>
        <p:sp>
          <p:nvSpPr>
            <p:cNvPr id="54285" name="Line 11">
              <a:extLst>
                <a:ext uri="{FF2B5EF4-FFF2-40B4-BE49-F238E27FC236}">
                  <a16:creationId xmlns="" xmlns:a16="http://schemas.microsoft.com/office/drawing/2014/main" id="{EB2835C4-93D6-4D7D-A532-53E01495E25F}"/>
                </a:ext>
              </a:extLst>
            </p:cNvPr>
            <p:cNvSpPr>
              <a:spLocks noChangeShapeType="1"/>
            </p:cNvSpPr>
            <p:nvPr/>
          </p:nvSpPr>
          <p:spPr bwMode="auto">
            <a:xfrm flipV="1">
              <a:off x="912" y="1728"/>
              <a:ext cx="1680" cy="432"/>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b="1">
                <a:latin typeface="+mn-lt"/>
              </a:endParaRPr>
            </a:p>
          </p:txBody>
        </p:sp>
      </p:grpSp>
      <p:grpSp>
        <p:nvGrpSpPr>
          <p:cNvPr id="4" name="Group 16"/>
          <p:cNvGrpSpPr>
            <a:grpSpLocks/>
          </p:cNvGrpSpPr>
          <p:nvPr/>
        </p:nvGrpSpPr>
        <p:grpSpPr bwMode="auto">
          <a:xfrm>
            <a:off x="4543426" y="3962400"/>
            <a:ext cx="5884863" cy="990600"/>
            <a:chOff x="1872" y="2496"/>
            <a:chExt cx="3707" cy="624"/>
          </a:xfrm>
        </p:grpSpPr>
        <p:sp>
          <p:nvSpPr>
            <p:cNvPr id="54280" name="Text Box 12">
              <a:extLst>
                <a:ext uri="{FF2B5EF4-FFF2-40B4-BE49-F238E27FC236}">
                  <a16:creationId xmlns="" xmlns:a16="http://schemas.microsoft.com/office/drawing/2014/main" id="{8BDBC8BA-DBBF-4675-9892-F932098A29F8}"/>
                </a:ext>
              </a:extLst>
            </p:cNvPr>
            <p:cNvSpPr txBox="1">
              <a:spLocks noChangeArrowheads="1"/>
            </p:cNvSpPr>
            <p:nvPr/>
          </p:nvSpPr>
          <p:spPr bwMode="auto">
            <a:xfrm>
              <a:off x="4656" y="2688"/>
              <a:ext cx="923" cy="233"/>
            </a:xfrm>
            <a:prstGeom prst="rect">
              <a:avLst/>
            </a:prstGeom>
            <a:solidFill>
              <a:schemeClr val="bg1"/>
            </a:solidFill>
            <a:ln w="9525">
              <a:solidFill>
                <a:schemeClr val="tx1"/>
              </a:solidFill>
              <a:miter lim="800000"/>
              <a:headEnd/>
              <a:tailEnd/>
            </a:ln>
          </p:spPr>
          <p:txBody>
            <a:bodyPr wrap="none">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defRPr/>
              </a:pPr>
              <a:r>
                <a:rPr lang="en-US" altLang="en-US" sz="1800" b="1">
                  <a:latin typeface="+mn-lt"/>
                </a:rPr>
                <a:t>Hypochromia</a:t>
              </a:r>
            </a:p>
          </p:txBody>
        </p:sp>
        <p:sp>
          <p:nvSpPr>
            <p:cNvPr id="54281" name="Line 13">
              <a:extLst>
                <a:ext uri="{FF2B5EF4-FFF2-40B4-BE49-F238E27FC236}">
                  <a16:creationId xmlns="" xmlns:a16="http://schemas.microsoft.com/office/drawing/2014/main" id="{02836AAC-C4BB-4A20-85A4-AB06AA292696}"/>
                </a:ext>
              </a:extLst>
            </p:cNvPr>
            <p:cNvSpPr>
              <a:spLocks noChangeShapeType="1"/>
            </p:cNvSpPr>
            <p:nvPr/>
          </p:nvSpPr>
          <p:spPr bwMode="auto">
            <a:xfrm flipH="1" flipV="1">
              <a:off x="4272" y="2496"/>
              <a:ext cx="384" cy="288"/>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b="1">
                <a:latin typeface="+mn-lt"/>
              </a:endParaRPr>
            </a:p>
          </p:txBody>
        </p:sp>
        <p:sp>
          <p:nvSpPr>
            <p:cNvPr id="54282" name="Line 14">
              <a:extLst>
                <a:ext uri="{FF2B5EF4-FFF2-40B4-BE49-F238E27FC236}">
                  <a16:creationId xmlns="" xmlns:a16="http://schemas.microsoft.com/office/drawing/2014/main" id="{05A24AEF-8BC7-4E2F-93EF-6660EEF35B31}"/>
                </a:ext>
              </a:extLst>
            </p:cNvPr>
            <p:cNvSpPr>
              <a:spLocks noChangeShapeType="1"/>
            </p:cNvSpPr>
            <p:nvPr/>
          </p:nvSpPr>
          <p:spPr bwMode="auto">
            <a:xfrm flipH="1">
              <a:off x="1872" y="2880"/>
              <a:ext cx="2784" cy="24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a:defRPr/>
              </a:pPr>
              <a:endParaRPr lang="en-US" b="1">
                <a:latin typeface="+mn-lt"/>
              </a:endParaRPr>
            </a:p>
          </p:txBody>
        </p:sp>
      </p:grpSp>
      <p:sp>
        <p:nvSpPr>
          <p:cNvPr id="148487" name="TextBox 17"/>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830F143-F9F1-44E0-8743-2209A218DC43}" type="slidenum">
              <a:rPr lang="en-US" altLang="en-US" sz="1200"/>
              <a:pPr>
                <a:spcBef>
                  <a:spcPct val="0"/>
                </a:spcBef>
                <a:buFontTx/>
                <a:buNone/>
              </a:pPr>
              <a:t>73</a:t>
            </a:fld>
            <a:endParaRPr lang="en-US" altLang="en-US" sz="1200"/>
          </a:p>
        </p:txBody>
      </p:sp>
      <p:sp>
        <p:nvSpPr>
          <p:cNvPr id="17" name="Rectangle 1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nodeType="clickEffect">
                                  <p:stCondLst>
                                    <p:cond delay="0"/>
                                  </p:stCondLst>
                                  <p:childTnLst>
                                    <p:set>
                                      <p:cBhvr>
                                        <p:cTn id="10" dur="1" fill="hold">
                                          <p:stCondLst>
                                            <p:cond delay="499"/>
                                          </p:stCondLst>
                                        </p:cTn>
                                        <p:tgtEl>
                                          <p:spTgt spid="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499"/>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1026"/>
          <p:cNvSpPr>
            <a:spLocks noGrp="1"/>
          </p:cNvSpPr>
          <p:nvPr>
            <p:ph type="title"/>
          </p:nvPr>
        </p:nvSpPr>
        <p:spPr/>
        <p:txBody>
          <a:bodyPr/>
          <a:lstStyle/>
          <a:p>
            <a:pPr algn="l"/>
            <a:r>
              <a:rPr lang="en-US" altLang="en-US" smtClean="0"/>
              <a:t> Histograms</a:t>
            </a:r>
          </a:p>
        </p:txBody>
      </p:sp>
      <p:pic>
        <p:nvPicPr>
          <p:cNvPr id="150531" name="Picture 1027" descr="C:\My Documents\My Pictures\Medical\Fe Deficiency Histogram.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05401" y="0"/>
            <a:ext cx="4429125" cy="601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532" name="Oval 1028"/>
          <p:cNvSpPr>
            <a:spLocks noChangeArrowheads="1"/>
          </p:cNvSpPr>
          <p:nvPr/>
        </p:nvSpPr>
        <p:spPr bwMode="auto">
          <a:xfrm>
            <a:off x="5791200" y="4648200"/>
            <a:ext cx="838200" cy="1447800"/>
          </a:xfrm>
          <a:prstGeom prst="ellipse">
            <a:avLst/>
          </a:prstGeom>
          <a:noFill/>
          <a:ln w="3810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Times New Roman" panose="02020603050405020304" pitchFamily="18" charset="0"/>
            </a:endParaRPr>
          </a:p>
        </p:txBody>
      </p:sp>
      <p:sp>
        <p:nvSpPr>
          <p:cNvPr id="150533" name="Oval 1029"/>
          <p:cNvSpPr>
            <a:spLocks noChangeArrowheads="1"/>
          </p:cNvSpPr>
          <p:nvPr/>
        </p:nvSpPr>
        <p:spPr bwMode="auto">
          <a:xfrm>
            <a:off x="7467600" y="4648200"/>
            <a:ext cx="838200" cy="1447800"/>
          </a:xfrm>
          <a:prstGeom prst="ellipse">
            <a:avLst/>
          </a:prstGeom>
          <a:noFill/>
          <a:ln w="3810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Times New Roman" panose="02020603050405020304" pitchFamily="18" charset="0"/>
            </a:endParaRPr>
          </a:p>
        </p:txBody>
      </p:sp>
      <p:sp>
        <p:nvSpPr>
          <p:cNvPr id="150534" name="Oval 1030"/>
          <p:cNvSpPr>
            <a:spLocks noChangeArrowheads="1"/>
          </p:cNvSpPr>
          <p:nvPr/>
        </p:nvSpPr>
        <p:spPr bwMode="auto">
          <a:xfrm>
            <a:off x="6705600" y="2819400"/>
            <a:ext cx="990600" cy="1143000"/>
          </a:xfrm>
          <a:prstGeom prst="ellipse">
            <a:avLst/>
          </a:prstGeom>
          <a:noFill/>
          <a:ln w="38100">
            <a:solidFill>
              <a:schemeClr val="accent2"/>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Times New Roman" panose="02020603050405020304" pitchFamily="18" charset="0"/>
            </a:endParaRPr>
          </a:p>
        </p:txBody>
      </p:sp>
      <p:sp>
        <p:nvSpPr>
          <p:cNvPr id="150535" name="Text Box 1031"/>
          <p:cNvSpPr txBox="1">
            <a:spLocks noChangeArrowheads="1"/>
          </p:cNvSpPr>
          <p:nvPr/>
        </p:nvSpPr>
        <p:spPr bwMode="auto">
          <a:xfrm>
            <a:off x="2286000" y="2089151"/>
            <a:ext cx="2895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50000"/>
              </a:spcBef>
              <a:buFontTx/>
              <a:buNone/>
            </a:pPr>
            <a:r>
              <a:rPr lang="en-US" altLang="en-US" sz="2400">
                <a:solidFill>
                  <a:srgbClr val="FF0000"/>
                </a:solidFill>
                <a:latin typeface="Arial" panose="020B0604020202020204" pitchFamily="34" charset="0"/>
              </a:rPr>
              <a:t>Severe Microcytosis and Hypochromia</a:t>
            </a:r>
          </a:p>
        </p:txBody>
      </p:sp>
      <p:sp>
        <p:nvSpPr>
          <p:cNvPr id="150536" name="Text Box 1032"/>
          <p:cNvSpPr txBox="1">
            <a:spLocks noChangeArrowheads="1"/>
          </p:cNvSpPr>
          <p:nvPr/>
        </p:nvSpPr>
        <p:spPr bwMode="auto">
          <a:xfrm>
            <a:off x="2286000" y="4070350"/>
            <a:ext cx="2895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50000"/>
              </a:spcBef>
              <a:buFontTx/>
              <a:buNone/>
            </a:pPr>
            <a:r>
              <a:rPr lang="en-US" altLang="en-US" sz="2400">
                <a:solidFill>
                  <a:srgbClr val="FF0000"/>
                </a:solidFill>
                <a:latin typeface="Arial" panose="020B0604020202020204" pitchFamily="34" charset="0"/>
              </a:rPr>
              <a:t>Iron Deficiency</a:t>
            </a:r>
          </a:p>
        </p:txBody>
      </p:sp>
      <p:sp>
        <p:nvSpPr>
          <p:cNvPr id="150537" name="TextBox 9"/>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4A921C1-D22D-4997-BC84-47312E111767}" type="slidenum">
              <a:rPr lang="en-US" altLang="en-US" sz="1200"/>
              <a:pPr>
                <a:spcBef>
                  <a:spcPct val="0"/>
                </a:spcBef>
                <a:buFontTx/>
                <a:buNone/>
              </a:pPr>
              <a:t>74</a:t>
            </a:fld>
            <a:endParaRPr lang="en-US" altLang="en-US" sz="1200"/>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2"/>
          <p:cNvSpPr>
            <a:spLocks noGrp="1"/>
          </p:cNvSpPr>
          <p:nvPr>
            <p:ph type="title"/>
          </p:nvPr>
        </p:nvSpPr>
        <p:spPr>
          <a:effectLst>
            <a:outerShdw dist="45791" dir="2021404" algn="ctr" rotWithShape="0">
              <a:schemeClr val="bg2"/>
            </a:outerShdw>
          </a:effectLst>
        </p:spPr>
        <p:txBody>
          <a:bodyPr/>
          <a:lstStyle/>
          <a:p>
            <a:r>
              <a:rPr lang="en-US" altLang="en-US" sz="4000"/>
              <a:t>Microcytic Anemia During Childhood</a:t>
            </a:r>
          </a:p>
        </p:txBody>
      </p:sp>
      <p:sp>
        <p:nvSpPr>
          <p:cNvPr id="152579" name="Rectangle 3"/>
          <p:cNvSpPr>
            <a:spLocks noGrp="1"/>
          </p:cNvSpPr>
          <p:nvPr>
            <p:ph idx="1"/>
          </p:nvPr>
        </p:nvSpPr>
        <p:spPr>
          <a:xfrm>
            <a:off x="1981200" y="1143000"/>
            <a:ext cx="8229600" cy="5105400"/>
          </a:xfrm>
        </p:spPr>
        <p:txBody>
          <a:bodyPr/>
          <a:lstStyle/>
          <a:p>
            <a:pPr>
              <a:spcBef>
                <a:spcPct val="0"/>
              </a:spcBef>
              <a:buSzPct val="95000"/>
              <a:buFontTx/>
              <a:buNone/>
            </a:pPr>
            <a:r>
              <a:rPr lang="en-US" altLang="en-US" b="1" smtClean="0">
                <a:solidFill>
                  <a:srgbClr val="FFA05F"/>
                </a:solidFill>
              </a:rPr>
              <a:t>MOST COMMON:</a:t>
            </a:r>
            <a:r>
              <a:rPr lang="en-US" altLang="en-US" b="1" smtClean="0">
                <a:solidFill>
                  <a:srgbClr val="FFC2A3"/>
                </a:solidFill>
              </a:rPr>
              <a:t>		</a:t>
            </a:r>
            <a:r>
              <a:rPr lang="en-US" altLang="en-US" b="1" smtClean="0">
                <a:cs typeface="Arial" panose="020B0604020202020204" pitchFamily="34" charset="0"/>
              </a:rPr>
              <a:t>•  </a:t>
            </a:r>
            <a:r>
              <a:rPr lang="en-US" altLang="en-US" smtClean="0"/>
              <a:t>Iron deficiency</a:t>
            </a:r>
          </a:p>
          <a:p>
            <a:pPr>
              <a:spcBef>
                <a:spcPct val="0"/>
              </a:spcBef>
              <a:buSzPct val="95000"/>
              <a:buFontTx/>
              <a:buNone/>
            </a:pPr>
            <a:r>
              <a:rPr lang="en-US" altLang="en-US" smtClean="0"/>
              <a:t>					</a:t>
            </a:r>
            <a:r>
              <a:rPr lang="en-US" altLang="en-US" smtClean="0">
                <a:cs typeface="Arial" panose="020B0604020202020204" pitchFamily="34" charset="0"/>
              </a:rPr>
              <a:t>•  </a:t>
            </a:r>
            <a:r>
              <a:rPr lang="en-US" altLang="en-US" smtClean="0"/>
              <a:t>Thalassemia</a:t>
            </a:r>
          </a:p>
          <a:p>
            <a:pPr>
              <a:spcBef>
                <a:spcPct val="0"/>
              </a:spcBef>
              <a:buSzPct val="95000"/>
              <a:buFontTx/>
              <a:buNone/>
            </a:pPr>
            <a:r>
              <a:rPr lang="en-US" altLang="en-US" smtClean="0"/>
              <a:t>					</a:t>
            </a:r>
            <a:r>
              <a:rPr lang="en-US" altLang="en-US" smtClean="0">
                <a:cs typeface="Arial" panose="020B0604020202020204" pitchFamily="34" charset="0"/>
              </a:rPr>
              <a:t>•  </a:t>
            </a:r>
            <a:r>
              <a:rPr lang="en-US" altLang="en-US" smtClean="0"/>
              <a:t>Anemia of inflammation</a:t>
            </a:r>
          </a:p>
          <a:p>
            <a:pPr>
              <a:spcBef>
                <a:spcPct val="0"/>
              </a:spcBef>
              <a:buSzPct val="95000"/>
              <a:buFontTx/>
              <a:buNone/>
            </a:pPr>
            <a:r>
              <a:rPr lang="en-US" altLang="en-US" b="1" smtClean="0">
                <a:solidFill>
                  <a:srgbClr val="FFA05F"/>
                </a:solidFill>
              </a:rPr>
              <a:t>LESS COMMON</a:t>
            </a:r>
            <a:r>
              <a:rPr lang="en-US" altLang="en-US" smtClean="0">
                <a:solidFill>
                  <a:srgbClr val="FFA05F"/>
                </a:solidFill>
              </a:rPr>
              <a:t>:</a:t>
            </a:r>
            <a:r>
              <a:rPr lang="en-US" altLang="en-US" smtClean="0">
                <a:solidFill>
                  <a:srgbClr val="FFC2A3"/>
                </a:solidFill>
              </a:rPr>
              <a:t>		</a:t>
            </a:r>
            <a:r>
              <a:rPr lang="en-US" altLang="en-US" smtClean="0">
                <a:cs typeface="Arial" panose="020B0604020202020204" pitchFamily="34" charset="0"/>
              </a:rPr>
              <a:t>•  </a:t>
            </a:r>
            <a:r>
              <a:rPr lang="en-US" altLang="en-US" smtClean="0"/>
              <a:t>Hemoglobin C disease</a:t>
            </a:r>
          </a:p>
          <a:p>
            <a:pPr>
              <a:spcBef>
                <a:spcPct val="0"/>
              </a:spcBef>
              <a:buSzPct val="95000"/>
              <a:buFontTx/>
              <a:buNone/>
            </a:pPr>
            <a:r>
              <a:rPr lang="en-US" altLang="en-US" smtClean="0"/>
              <a:t>					</a:t>
            </a:r>
            <a:r>
              <a:rPr lang="en-US" altLang="en-US" smtClean="0">
                <a:cs typeface="Arial" panose="020B0604020202020204" pitchFamily="34" charset="0"/>
              </a:rPr>
              <a:t>•  </a:t>
            </a:r>
            <a:r>
              <a:rPr lang="en-US" altLang="en-US" smtClean="0"/>
              <a:t>Hemoglobin E disease</a:t>
            </a:r>
          </a:p>
          <a:p>
            <a:pPr>
              <a:spcBef>
                <a:spcPct val="0"/>
              </a:spcBef>
              <a:buSzPct val="95000"/>
              <a:buFont typeface="Arial" panose="020B0604020202020204" pitchFamily="34" charset="0"/>
              <a:buNone/>
            </a:pPr>
            <a:endParaRPr lang="en-US" altLang="en-US" b="1" smtClean="0">
              <a:solidFill>
                <a:srgbClr val="FFA05F"/>
              </a:solidFill>
            </a:endParaRPr>
          </a:p>
          <a:p>
            <a:pPr>
              <a:spcBef>
                <a:spcPct val="0"/>
              </a:spcBef>
              <a:buSzPct val="95000"/>
              <a:buFont typeface="Arial" panose="020B0604020202020204" pitchFamily="34" charset="0"/>
              <a:buNone/>
            </a:pPr>
            <a:r>
              <a:rPr lang="en-US" altLang="en-US" b="1" smtClean="0">
                <a:solidFill>
                  <a:srgbClr val="FFA05F"/>
                </a:solidFill>
              </a:rPr>
              <a:t>RARE:</a:t>
            </a:r>
            <a:r>
              <a:rPr lang="en-US" altLang="en-US" b="1" smtClean="0">
                <a:solidFill>
                  <a:srgbClr val="FFC2A3"/>
                </a:solidFill>
              </a:rPr>
              <a:t>		</a:t>
            </a:r>
            <a:r>
              <a:rPr lang="en-US" altLang="en-US" b="1" smtClean="0"/>
              <a:t>•  </a:t>
            </a:r>
            <a:r>
              <a:rPr lang="en-US" altLang="en-US" smtClean="0"/>
              <a:t>Hereditary pyropoikilocytosis</a:t>
            </a:r>
          </a:p>
          <a:p>
            <a:pPr>
              <a:spcBef>
                <a:spcPct val="0"/>
              </a:spcBef>
              <a:buSzPct val="95000"/>
              <a:buFont typeface="Arial" panose="020B0604020202020204" pitchFamily="34" charset="0"/>
              <a:buNone/>
            </a:pPr>
            <a:r>
              <a:rPr lang="en-US" altLang="en-US" smtClean="0"/>
              <a:t>			•  Sideroblastic anemia</a:t>
            </a:r>
          </a:p>
          <a:p>
            <a:pPr>
              <a:spcBef>
                <a:spcPct val="0"/>
              </a:spcBef>
              <a:buSzPct val="95000"/>
              <a:buFontTx/>
              <a:buNone/>
            </a:pPr>
            <a:r>
              <a:rPr lang="en-US" altLang="en-US" smtClean="0"/>
              <a:t>			</a:t>
            </a:r>
            <a:r>
              <a:rPr lang="en-US" altLang="en-US" smtClean="0">
                <a:cs typeface="Arial" panose="020B0604020202020204" pitchFamily="34" charset="0"/>
              </a:rPr>
              <a:t>•  </a:t>
            </a:r>
            <a:r>
              <a:rPr lang="en-US" altLang="en-US" smtClean="0"/>
              <a:t>Copper deficiency</a:t>
            </a:r>
          </a:p>
          <a:p>
            <a:pPr>
              <a:spcBef>
                <a:spcPct val="0"/>
              </a:spcBef>
              <a:buSzPct val="95000"/>
              <a:buFontTx/>
              <a:buNone/>
            </a:pPr>
            <a:r>
              <a:rPr lang="en-US" altLang="en-US" smtClean="0"/>
              <a:t>			</a:t>
            </a:r>
            <a:r>
              <a:rPr lang="en-US" altLang="en-US" smtClean="0">
                <a:cs typeface="Arial" panose="020B0604020202020204" pitchFamily="34" charset="0"/>
              </a:rPr>
              <a:t>•  </a:t>
            </a:r>
            <a:r>
              <a:rPr lang="en-US" altLang="en-US" smtClean="0"/>
              <a:t>Congenital atransferrinemia</a:t>
            </a:r>
          </a:p>
        </p:txBody>
      </p:sp>
      <p:sp>
        <p:nvSpPr>
          <p:cNvPr id="4" name="Rectangle 3"/>
          <p:cNvSpPr>
            <a:spLocks noChangeArrowheads="1"/>
          </p:cNvSpPr>
          <p:nvPr/>
        </p:nvSpPr>
        <p:spPr bwMode="auto">
          <a:xfrm>
            <a:off x="5561014" y="1143000"/>
            <a:ext cx="4192587" cy="2286000"/>
          </a:xfrm>
          <a:prstGeom prst="rect">
            <a:avLst/>
          </a:prstGeom>
          <a:noFill/>
          <a:ln w="38100" algn="ctr">
            <a:solidFill>
              <a:schemeClr val="tx1"/>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52581"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EBBE6F74-5B96-48CA-B453-73C84F5CE828}" type="slidenum">
              <a:rPr lang="en-US" altLang="en-US" sz="1200"/>
              <a:pPr>
                <a:spcBef>
                  <a:spcPct val="0"/>
                </a:spcBef>
                <a:buFontTx/>
                <a:buNone/>
              </a:pPr>
              <a:t>75</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Title 2"/>
          <p:cNvSpPr>
            <a:spLocks noGrp="1"/>
          </p:cNvSpPr>
          <p:nvPr>
            <p:ph type="ctrTitle"/>
          </p:nvPr>
        </p:nvSpPr>
        <p:spPr>
          <a:xfrm>
            <a:off x="2209800" y="1371601"/>
            <a:ext cx="7772400" cy="1470025"/>
          </a:xfrm>
        </p:spPr>
        <p:txBody>
          <a:bodyPr/>
          <a:lstStyle/>
          <a:p>
            <a:r>
              <a:rPr lang="en-US" altLang="en-US" sz="4000"/>
              <a:t>The Best “Test” For Iron Deficiency</a:t>
            </a:r>
          </a:p>
        </p:txBody>
      </p:sp>
      <p:sp>
        <p:nvSpPr>
          <p:cNvPr id="154627" name="Rectangle 3"/>
          <p:cNvSpPr>
            <a:spLocks noGrp="1"/>
          </p:cNvSpPr>
          <p:nvPr>
            <p:ph type="subTitle" idx="1"/>
          </p:nvPr>
        </p:nvSpPr>
        <p:spPr>
          <a:xfrm>
            <a:off x="2895600" y="3429000"/>
            <a:ext cx="6400800" cy="1752600"/>
          </a:xfrm>
        </p:spPr>
        <p:txBody>
          <a:bodyPr/>
          <a:lstStyle/>
          <a:p>
            <a:pPr>
              <a:buFontTx/>
              <a:buNone/>
            </a:pPr>
            <a:r>
              <a:rPr lang="en-US" altLang="en-US" sz="3200">
                <a:solidFill>
                  <a:schemeClr val="tx1"/>
                </a:solidFill>
              </a:rPr>
              <a:t>Complete resolution of anemia following a therapeutic trial of iron</a:t>
            </a:r>
          </a:p>
        </p:txBody>
      </p:sp>
      <p:sp>
        <p:nvSpPr>
          <p:cNvPr id="154628"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FB404B1-7442-4CAA-A9A6-832CEBC6E70B}" type="slidenum">
              <a:rPr lang="en-US" altLang="en-US" sz="1200"/>
              <a:pPr>
                <a:spcBef>
                  <a:spcPct val="0"/>
                </a:spcBef>
                <a:buFontTx/>
                <a:buNone/>
              </a:pPr>
              <a:t>76</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2"/>
          <p:cNvSpPr>
            <a:spLocks noGrp="1"/>
          </p:cNvSpPr>
          <p:nvPr>
            <p:ph type="title"/>
          </p:nvPr>
        </p:nvSpPr>
        <p:spPr/>
        <p:txBody>
          <a:bodyPr/>
          <a:lstStyle/>
          <a:p>
            <a:r>
              <a:rPr lang="en-US" altLang="en-US" sz="4000"/>
              <a:t>Treatment</a:t>
            </a:r>
            <a:r>
              <a:rPr lang="en-US" altLang="en-US" smtClean="0"/>
              <a:t> of Iron Deficiency</a:t>
            </a:r>
          </a:p>
        </p:txBody>
      </p:sp>
      <p:sp>
        <p:nvSpPr>
          <p:cNvPr id="156675" name="Rectangle 3"/>
          <p:cNvSpPr>
            <a:spLocks noGrp="1"/>
          </p:cNvSpPr>
          <p:nvPr>
            <p:ph idx="1"/>
          </p:nvPr>
        </p:nvSpPr>
        <p:spPr/>
        <p:txBody>
          <a:bodyPr/>
          <a:lstStyle/>
          <a:p>
            <a:pPr>
              <a:spcBef>
                <a:spcPct val="0"/>
              </a:spcBef>
            </a:pPr>
            <a:r>
              <a:rPr lang="en-US" altLang="en-US" dirty="0" smtClean="0"/>
              <a:t>Principle: </a:t>
            </a:r>
          </a:p>
          <a:p>
            <a:pPr lvl="1">
              <a:spcBef>
                <a:spcPct val="0"/>
              </a:spcBef>
            </a:pPr>
            <a:r>
              <a:rPr lang="en-US" altLang="en-US" dirty="0" smtClean="0"/>
              <a:t>Identify and eliminate cause.</a:t>
            </a:r>
          </a:p>
          <a:p>
            <a:pPr lvl="1">
              <a:spcBef>
                <a:spcPct val="0"/>
              </a:spcBef>
            </a:pPr>
            <a:r>
              <a:rPr lang="en-US" altLang="en-US" dirty="0" smtClean="0"/>
              <a:t>Replace hemoglobin iron deficit and replete iron stores.</a:t>
            </a:r>
          </a:p>
          <a:p>
            <a:pPr>
              <a:spcBef>
                <a:spcPct val="0"/>
              </a:spcBef>
            </a:pPr>
            <a:r>
              <a:rPr lang="en-US" altLang="en-US" dirty="0" smtClean="0"/>
              <a:t>Administer elemental iron:</a:t>
            </a:r>
          </a:p>
          <a:p>
            <a:pPr lvl="1">
              <a:spcBef>
                <a:spcPct val="0"/>
              </a:spcBef>
            </a:pPr>
            <a:r>
              <a:rPr lang="en-US" altLang="en-US" dirty="0" smtClean="0"/>
              <a:t>3 mg/kg  as single dose when mild</a:t>
            </a:r>
          </a:p>
          <a:p>
            <a:pPr lvl="1">
              <a:spcBef>
                <a:spcPct val="0"/>
              </a:spcBef>
            </a:pPr>
            <a:r>
              <a:rPr lang="en-US" altLang="en-US" dirty="0" smtClean="0"/>
              <a:t>4-6 mg/kg in two divided doses when severe</a:t>
            </a:r>
          </a:p>
          <a:p>
            <a:pPr lvl="1">
              <a:spcBef>
                <a:spcPct val="0"/>
              </a:spcBef>
            </a:pPr>
            <a:r>
              <a:rPr lang="en-US" altLang="en-US" dirty="0" smtClean="0"/>
              <a:t>2-3 mg/kg for adolescents</a:t>
            </a:r>
            <a:endParaRPr lang="en-US" altLang="en-US" sz="1800" dirty="0"/>
          </a:p>
          <a:p>
            <a:pPr>
              <a:spcBef>
                <a:spcPct val="0"/>
              </a:spcBef>
            </a:pPr>
            <a:r>
              <a:rPr lang="en-US" altLang="en-US" dirty="0" smtClean="0"/>
              <a:t>Few comparative studies of optimal iron </a:t>
            </a:r>
          </a:p>
          <a:p>
            <a:pPr marL="0" indent="0">
              <a:spcBef>
                <a:spcPct val="0"/>
              </a:spcBef>
              <a:buNone/>
            </a:pPr>
            <a:r>
              <a:rPr lang="en-US" altLang="en-US" dirty="0"/>
              <a:t> </a:t>
            </a:r>
            <a:r>
              <a:rPr lang="en-US" altLang="en-US" dirty="0" smtClean="0"/>
              <a:t>   preparations, doses, and schedules.</a:t>
            </a:r>
          </a:p>
          <a:p>
            <a:pPr>
              <a:spcBef>
                <a:spcPct val="0"/>
              </a:spcBef>
            </a:pPr>
            <a:endParaRPr lang="en-US" altLang="en-US" dirty="0" smtClean="0"/>
          </a:p>
          <a:p>
            <a:pPr>
              <a:spcBef>
                <a:spcPct val="0"/>
              </a:spcBef>
            </a:pPr>
            <a:r>
              <a:rPr lang="en-US" altLang="en-US" dirty="0" smtClean="0"/>
              <a:t>PRBC transfusion reserved for severe cases (</a:t>
            </a:r>
            <a:r>
              <a:rPr lang="en-US" altLang="en-US" dirty="0" err="1" smtClean="0"/>
              <a:t>Hb</a:t>
            </a:r>
            <a:r>
              <a:rPr lang="en-US" altLang="en-US" dirty="0" smtClean="0"/>
              <a:t> &lt; 4 g/</a:t>
            </a:r>
            <a:r>
              <a:rPr lang="en-US" altLang="en-US" dirty="0" err="1" smtClean="0"/>
              <a:t>dL</a:t>
            </a:r>
            <a:r>
              <a:rPr lang="en-US" altLang="en-US" dirty="0" smtClean="0"/>
              <a:t>), followed by oral iron. </a:t>
            </a:r>
          </a:p>
        </p:txBody>
      </p:sp>
      <p:sp>
        <p:nvSpPr>
          <p:cNvPr id="4" name="Rectangle 3"/>
          <p:cNvSpPr>
            <a:spLocks noChangeArrowheads="1"/>
          </p:cNvSpPr>
          <p:nvPr/>
        </p:nvSpPr>
        <p:spPr bwMode="auto">
          <a:xfrm>
            <a:off x="533400" y="3657600"/>
            <a:ext cx="7586662" cy="914400"/>
          </a:xfrm>
          <a:prstGeom prst="rect">
            <a:avLst/>
          </a:prstGeom>
          <a:noFill/>
          <a:ln w="38100" algn="ctr">
            <a:solidFill>
              <a:srgbClr val="FF5229"/>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56677"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4278F5FE-2ECA-4D85-B2B1-EB3AA3DC54D7}" type="slidenum">
              <a:rPr lang="en-US" altLang="en-US" sz="1200"/>
              <a:pPr>
                <a:spcBef>
                  <a:spcPct val="0"/>
                </a:spcBef>
                <a:buFontTx/>
                <a:buNone/>
              </a:pPr>
              <a:t>77</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Rectangle 2"/>
          <p:cNvSpPr>
            <a:spLocks noGrp="1"/>
          </p:cNvSpPr>
          <p:nvPr>
            <p:ph type="title"/>
          </p:nvPr>
        </p:nvSpPr>
        <p:spPr/>
        <p:txBody>
          <a:bodyPr/>
          <a:lstStyle/>
          <a:p>
            <a:pPr algn="l"/>
            <a:r>
              <a:rPr lang="en-US" altLang="en-US" sz="4000"/>
              <a:t>All Iron Formulations are Not Equal</a:t>
            </a:r>
          </a:p>
        </p:txBody>
      </p:sp>
      <p:sp>
        <p:nvSpPr>
          <p:cNvPr id="688131" name="Rectangle 3">
            <a:extLst>
              <a:ext uri="{FF2B5EF4-FFF2-40B4-BE49-F238E27FC236}">
                <a16:creationId xmlns="" xmlns:a16="http://schemas.microsoft.com/office/drawing/2014/main" id="{E14D0818-48CC-46C6-95CC-3C7CC869F36F}"/>
              </a:ext>
            </a:extLst>
          </p:cNvPr>
          <p:cNvSpPr>
            <a:spLocks noGrp="1" noChangeArrowheads="1"/>
          </p:cNvSpPr>
          <p:nvPr>
            <p:ph idx="1"/>
          </p:nvPr>
        </p:nvSpPr>
        <p:spPr>
          <a:xfrm>
            <a:off x="2032000" y="1135063"/>
            <a:ext cx="8229600" cy="4525962"/>
          </a:xfrm>
        </p:spPr>
        <p:txBody>
          <a:bodyPr/>
          <a:lstStyle/>
          <a:p>
            <a:pPr marL="0" indent="0">
              <a:spcBef>
                <a:spcPts val="0"/>
              </a:spcBef>
              <a:buNone/>
              <a:defRPr/>
            </a:pPr>
            <a:r>
              <a:rPr lang="en-US" dirty="0"/>
              <a:t>					</a:t>
            </a:r>
            <a:r>
              <a:rPr lang="en-US" b="1" u="sng" dirty="0"/>
              <a:t>Examples</a:t>
            </a:r>
            <a:endParaRPr lang="en-US" dirty="0"/>
          </a:p>
          <a:p>
            <a:pPr>
              <a:spcBef>
                <a:spcPts val="0"/>
              </a:spcBef>
              <a:defRPr/>
            </a:pPr>
            <a:r>
              <a:rPr lang="en-US" dirty="0"/>
              <a:t>Iron salt				Sulfate, gluconate, 					</a:t>
            </a:r>
            <a:r>
              <a:rPr lang="en-US" dirty="0" err="1"/>
              <a:t>fumarate</a:t>
            </a:r>
            <a:r>
              <a:rPr lang="en-US" dirty="0"/>
              <a:t> </a:t>
            </a:r>
          </a:p>
          <a:p>
            <a:pPr>
              <a:spcBef>
                <a:spcPts val="0"/>
              </a:spcBef>
              <a:defRPr/>
            </a:pPr>
            <a:r>
              <a:rPr lang="en-US" dirty="0"/>
              <a:t>Iron polysaccharide 		</a:t>
            </a:r>
            <a:r>
              <a:rPr lang="en-US" dirty="0" err="1"/>
              <a:t>Niferex</a:t>
            </a:r>
            <a:r>
              <a:rPr lang="en-US" dirty="0"/>
              <a:t>®, 							</a:t>
            </a:r>
            <a:r>
              <a:rPr lang="en-US" dirty="0" err="1"/>
              <a:t>NovaFerrum</a:t>
            </a:r>
            <a:r>
              <a:rPr lang="en-US" dirty="0"/>
              <a:t>®</a:t>
            </a:r>
          </a:p>
          <a:p>
            <a:pPr>
              <a:spcBef>
                <a:spcPts val="0"/>
              </a:spcBef>
              <a:defRPr/>
            </a:pPr>
            <a:r>
              <a:rPr lang="en-US" dirty="0"/>
              <a:t>Carbonyl iron			</a:t>
            </a:r>
            <a:r>
              <a:rPr lang="en-US" dirty="0">
                <a:sym typeface="Symbol" pitchFamily="18" charset="2"/>
              </a:rPr>
              <a:t> ICAR®</a:t>
            </a:r>
            <a:endParaRPr lang="en-US" dirty="0"/>
          </a:p>
          <a:p>
            <a:pPr lvl="1">
              <a:spcBef>
                <a:spcPts val="0"/>
              </a:spcBef>
              <a:defRPr/>
            </a:pPr>
            <a:r>
              <a:rPr lang="en-US" dirty="0"/>
              <a:t>Small particles (&lt;5 </a:t>
            </a:r>
            <a:r>
              <a:rPr lang="en-US" dirty="0">
                <a:sym typeface="Symbol" pitchFamily="18" charset="2"/>
              </a:rPr>
              <a:t>m </a:t>
            </a:r>
          </a:p>
          <a:p>
            <a:pPr lvl="1">
              <a:spcBef>
                <a:spcPts val="0"/>
              </a:spcBef>
              <a:defRPr/>
            </a:pPr>
            <a:r>
              <a:rPr lang="en-US" dirty="0">
                <a:sym typeface="Symbol" pitchFamily="18" charset="2"/>
              </a:rPr>
              <a:t>diameter)</a:t>
            </a:r>
          </a:p>
        </p:txBody>
      </p:sp>
      <p:sp>
        <p:nvSpPr>
          <p:cNvPr id="158724" name="TextBox 4"/>
          <p:cNvSpPr txBox="1">
            <a:spLocks noChangeArrowheads="1"/>
          </p:cNvSpPr>
          <p:nvPr/>
        </p:nvSpPr>
        <p:spPr bwMode="auto">
          <a:xfrm>
            <a:off x="1828800" y="4648201"/>
            <a:ext cx="8534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a:solidFill>
                  <a:srgbClr val="FF0000"/>
                </a:solidFill>
              </a:rPr>
              <a:t>Dozens of preparations available by prescription and OTC</a:t>
            </a:r>
          </a:p>
        </p:txBody>
      </p:sp>
      <p:sp>
        <p:nvSpPr>
          <p:cNvPr id="158725" name="Rectangle 5"/>
          <p:cNvSpPr>
            <a:spLocks noChangeArrowheads="1"/>
          </p:cNvSpPr>
          <p:nvPr/>
        </p:nvSpPr>
        <p:spPr bwMode="auto">
          <a:xfrm>
            <a:off x="1828800" y="4572000"/>
            <a:ext cx="8534400" cy="685800"/>
          </a:xfrm>
          <a:prstGeom prst="rect">
            <a:avLst/>
          </a:prstGeom>
          <a:noFill/>
          <a:ln w="57150" algn="ctr">
            <a:solidFill>
              <a:srgbClr val="FF9933"/>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7" name="TextBox 6"/>
          <p:cNvSpPr txBox="1">
            <a:spLocks noChangeArrowheads="1"/>
          </p:cNvSpPr>
          <p:nvPr/>
        </p:nvSpPr>
        <p:spPr bwMode="auto">
          <a:xfrm>
            <a:off x="2032000" y="5399089"/>
            <a:ext cx="8128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a:solidFill>
                  <a:srgbClr val="FF0000"/>
                </a:solidFill>
              </a:rPr>
              <a:t>Many of them are costly and/or are not well tolerated</a:t>
            </a:r>
          </a:p>
        </p:txBody>
      </p:sp>
      <p:sp>
        <p:nvSpPr>
          <p:cNvPr id="158727" name="TextBox 7"/>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18C3181-1772-4F3A-8FA5-C890804E954C}" type="slidenum">
              <a:rPr lang="en-US" altLang="en-US" sz="1200"/>
              <a:pPr>
                <a:spcBef>
                  <a:spcPct val="0"/>
                </a:spcBef>
                <a:buFontTx/>
                <a:buNone/>
              </a:pPr>
              <a:t>78</a:t>
            </a:fld>
            <a:endParaRPr lang="en-US" altLang="en-US" sz="1200"/>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Title 1"/>
          <p:cNvSpPr>
            <a:spLocks noGrp="1"/>
          </p:cNvSpPr>
          <p:nvPr>
            <p:ph type="title"/>
          </p:nvPr>
        </p:nvSpPr>
        <p:spPr/>
        <p:txBody>
          <a:bodyPr/>
          <a:lstStyle/>
          <a:p>
            <a:r>
              <a:rPr lang="en-US" altLang="en-US" smtClean="0"/>
              <a:t>Oral Iron Formulations </a:t>
            </a:r>
          </a:p>
        </p:txBody>
      </p:sp>
      <p:sp>
        <p:nvSpPr>
          <p:cNvPr id="159747" name="Content Placeholder 5"/>
          <p:cNvSpPr>
            <a:spLocks noGrp="1"/>
          </p:cNvSpPr>
          <p:nvPr>
            <p:ph idx="1"/>
          </p:nvPr>
        </p:nvSpPr>
        <p:spPr>
          <a:xfrm>
            <a:off x="2057400" y="1420813"/>
            <a:ext cx="5410200" cy="5334000"/>
          </a:xfrm>
        </p:spPr>
        <p:txBody>
          <a:bodyPr/>
          <a:lstStyle/>
          <a:p>
            <a:pPr marL="0" indent="0">
              <a:spcBef>
                <a:spcPct val="0"/>
              </a:spcBef>
              <a:buNone/>
            </a:pPr>
            <a:r>
              <a:rPr lang="en-US" altLang="en-US" smtClean="0"/>
              <a:t>Enfamil</a:t>
            </a:r>
            <a:r>
              <a:rPr lang="en-US" altLang="en-US" baseline="30000" smtClean="0"/>
              <a:t>®</a:t>
            </a:r>
            <a:r>
              <a:rPr lang="en-US" altLang="en-US" smtClean="0"/>
              <a:t> Fer-In-Sol</a:t>
            </a:r>
            <a:r>
              <a:rPr lang="en-US" altLang="en-US" baseline="30000" smtClean="0"/>
              <a:t>®</a:t>
            </a:r>
          </a:p>
          <a:p>
            <a:pPr marL="0" indent="0">
              <a:spcBef>
                <a:spcPct val="0"/>
              </a:spcBef>
              <a:buNone/>
            </a:pPr>
            <a:endParaRPr lang="en-US" altLang="en-US" smtClean="0"/>
          </a:p>
          <a:p>
            <a:pPr marL="0" indent="0">
              <a:spcBef>
                <a:spcPct val="0"/>
              </a:spcBef>
              <a:buNone/>
            </a:pPr>
            <a:r>
              <a:rPr lang="en-US" altLang="en-US" smtClean="0"/>
              <a:t>Feosol</a:t>
            </a:r>
            <a:r>
              <a:rPr lang="en-US" altLang="en-US" baseline="30000" smtClean="0"/>
              <a:t>®</a:t>
            </a:r>
            <a:r>
              <a:rPr lang="en-US" altLang="en-US" smtClean="0"/>
              <a:t> Iron Supply Therapy</a:t>
            </a:r>
            <a:endParaRPr lang="en-US" altLang="en-US" baseline="30000" smtClean="0"/>
          </a:p>
          <a:p>
            <a:pPr marL="0" indent="0">
              <a:spcBef>
                <a:spcPct val="0"/>
              </a:spcBef>
              <a:buNone/>
            </a:pPr>
            <a:endParaRPr lang="en-US" altLang="en-US" smtClean="0"/>
          </a:p>
          <a:p>
            <a:pPr marL="0" indent="0">
              <a:spcBef>
                <a:spcPct val="0"/>
              </a:spcBef>
              <a:buNone/>
            </a:pPr>
            <a:r>
              <a:rPr lang="en-US" altLang="en-US" smtClean="0"/>
              <a:t>FERO-GRAD-500</a:t>
            </a:r>
            <a:r>
              <a:rPr lang="en-US" altLang="en-US" baseline="30000" smtClean="0"/>
              <a:t>®</a:t>
            </a:r>
            <a:r>
              <a:rPr lang="en-US" altLang="en-US" smtClean="0"/>
              <a:t> </a:t>
            </a:r>
            <a:endParaRPr lang="en-US" altLang="en-US" baseline="30000" smtClean="0"/>
          </a:p>
          <a:p>
            <a:pPr marL="0" indent="0">
              <a:spcBef>
                <a:spcPct val="0"/>
              </a:spcBef>
              <a:buNone/>
            </a:pPr>
            <a:endParaRPr lang="en-US" altLang="en-US" smtClean="0"/>
          </a:p>
          <a:p>
            <a:pPr marL="0" indent="0">
              <a:spcBef>
                <a:spcPct val="0"/>
              </a:spcBef>
              <a:buNone/>
            </a:pPr>
            <a:r>
              <a:rPr lang="en-US" altLang="en-US" smtClean="0"/>
              <a:t>NovaFerrum</a:t>
            </a:r>
            <a:r>
              <a:rPr lang="en-US" altLang="en-US" baseline="30000" smtClean="0"/>
              <a:t>®</a:t>
            </a:r>
            <a:r>
              <a:rPr lang="en-US" altLang="en-US" smtClean="0"/>
              <a:t> Liquid Iron</a:t>
            </a:r>
          </a:p>
        </p:txBody>
      </p:sp>
      <p:sp>
        <p:nvSpPr>
          <p:cNvPr id="159748" name="Content Placeholder 6"/>
          <p:cNvSpPr>
            <a:spLocks noGrp="1"/>
          </p:cNvSpPr>
          <p:nvPr>
            <p:ph sz="half" idx="4294967295"/>
          </p:nvPr>
        </p:nvSpPr>
        <p:spPr>
          <a:xfrm>
            <a:off x="6477000" y="1420813"/>
            <a:ext cx="4038600" cy="4602162"/>
          </a:xfrm>
        </p:spPr>
        <p:txBody>
          <a:bodyPr/>
          <a:lstStyle/>
          <a:p>
            <a:pPr marL="0" indent="0">
              <a:spcBef>
                <a:spcPct val="0"/>
              </a:spcBef>
              <a:buNone/>
            </a:pPr>
            <a:r>
              <a:rPr lang="en-US" altLang="en-US" smtClean="0"/>
              <a:t>Niferex-150</a:t>
            </a:r>
            <a:r>
              <a:rPr lang="en-US" altLang="en-US" baseline="30000" smtClean="0"/>
              <a:t>®</a:t>
            </a:r>
          </a:p>
          <a:p>
            <a:pPr marL="0" indent="0">
              <a:spcBef>
                <a:spcPct val="0"/>
              </a:spcBef>
              <a:buNone/>
            </a:pPr>
            <a:endParaRPr lang="en-US" altLang="en-US" smtClean="0"/>
          </a:p>
          <a:p>
            <a:pPr marL="0" indent="0">
              <a:spcBef>
                <a:spcPct val="0"/>
              </a:spcBef>
              <a:buNone/>
            </a:pPr>
            <a:r>
              <a:rPr lang="en-US" altLang="en-US" smtClean="0"/>
              <a:t>ICar</a:t>
            </a:r>
            <a:r>
              <a:rPr lang="en-US" altLang="en-US" baseline="30000" smtClean="0"/>
              <a:t>®</a:t>
            </a:r>
            <a:r>
              <a:rPr lang="en-US" altLang="en-US" smtClean="0"/>
              <a:t> Pediatric Suspension</a:t>
            </a:r>
            <a:endParaRPr lang="en-US" altLang="en-US" baseline="30000" smtClean="0"/>
          </a:p>
          <a:p>
            <a:pPr marL="0" indent="0">
              <a:spcBef>
                <a:spcPct val="0"/>
              </a:spcBef>
              <a:buNone/>
            </a:pPr>
            <a:endParaRPr lang="en-US" altLang="en-US" smtClean="0"/>
          </a:p>
          <a:p>
            <a:pPr marL="0" indent="0">
              <a:spcBef>
                <a:spcPct val="0"/>
              </a:spcBef>
              <a:buNone/>
            </a:pPr>
            <a:r>
              <a:rPr lang="en-US" altLang="en-US" smtClean="0"/>
              <a:t>NuIronV 150</a:t>
            </a:r>
            <a:r>
              <a:rPr lang="en-US" altLang="en-US" baseline="30000" smtClean="0"/>
              <a:t>®</a:t>
            </a:r>
            <a:r>
              <a:rPr lang="en-US" altLang="en-US" smtClean="0"/>
              <a:t> </a:t>
            </a:r>
            <a:endParaRPr lang="en-US" altLang="en-US" baseline="30000" smtClean="0"/>
          </a:p>
          <a:p>
            <a:pPr marL="0" indent="0">
              <a:spcBef>
                <a:spcPct val="0"/>
              </a:spcBef>
              <a:buNone/>
            </a:pPr>
            <a:endParaRPr lang="en-US" altLang="en-US" smtClean="0"/>
          </a:p>
          <a:p>
            <a:pPr marL="0" indent="0">
              <a:spcBef>
                <a:spcPct val="0"/>
              </a:spcBef>
              <a:buNone/>
            </a:pPr>
            <a:r>
              <a:rPr lang="en-US" altLang="en-US" smtClean="0"/>
              <a:t>Femiron</a:t>
            </a:r>
            <a:r>
              <a:rPr lang="en-US" altLang="en-US" baseline="30000" smtClean="0"/>
              <a:t>®</a:t>
            </a:r>
            <a:endParaRPr lang="en-US" altLang="en-US" smtClean="0"/>
          </a:p>
        </p:txBody>
      </p:sp>
      <p:sp>
        <p:nvSpPr>
          <p:cNvPr id="159749" name="TextBox 7"/>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F0FD741-BFA6-4385-B1E1-7111D656BFFE}" type="slidenum">
              <a:rPr lang="en-US" altLang="en-US" sz="1200"/>
              <a:pPr>
                <a:spcBef>
                  <a:spcPct val="0"/>
                </a:spcBef>
                <a:buFontTx/>
                <a:buNone/>
              </a:pPr>
              <a:t>79</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Title 2"/>
          <p:cNvSpPr>
            <a:spLocks noGrp="1"/>
          </p:cNvSpPr>
          <p:nvPr>
            <p:ph type="title"/>
          </p:nvPr>
        </p:nvSpPr>
        <p:spPr/>
        <p:txBody>
          <a:bodyPr/>
          <a:lstStyle/>
          <a:p>
            <a:r>
              <a:rPr lang="en-US" altLang="en-US" smtClean="0"/>
              <a:t>Porphyrias</a:t>
            </a:r>
          </a:p>
        </p:txBody>
      </p:sp>
      <p:graphicFrame>
        <p:nvGraphicFramePr>
          <p:cNvPr id="5" name="Content Placeholder 4">
            <a:extLst>
              <a:ext uri="{FF2B5EF4-FFF2-40B4-BE49-F238E27FC236}">
                <a16:creationId xmlns:a16="http://schemas.microsoft.com/office/drawing/2014/main" xmlns="" id="{1E9D44E1-E28B-45D4-AE24-EDF162167686}"/>
              </a:ext>
            </a:extLst>
          </p:cNvPr>
          <p:cNvGraphicFramePr>
            <a:graphicFrameLocks noGrp="1"/>
          </p:cNvGraphicFramePr>
          <p:nvPr>
            <p:ph idx="1"/>
          </p:nvPr>
        </p:nvGraphicFramePr>
        <p:xfrm>
          <a:off x="1630364" y="914401"/>
          <a:ext cx="8580437" cy="5299401"/>
        </p:xfrm>
        <a:graphic>
          <a:graphicData uri="http://schemas.openxmlformats.org/drawingml/2006/table">
            <a:tbl>
              <a:tblPr>
                <a:tableStyleId>{F5AB1C69-6EDB-4FF4-983F-18BD219EF322}</a:tableStyleId>
              </a:tblPr>
              <a:tblGrid>
                <a:gridCol w="2387794">
                  <a:extLst>
                    <a:ext uri="{9D8B030D-6E8A-4147-A177-3AD203B41FA5}">
                      <a16:colId xmlns:a16="http://schemas.microsoft.com/office/drawing/2014/main" xmlns="" val="432012723"/>
                    </a:ext>
                  </a:extLst>
                </a:gridCol>
                <a:gridCol w="1307075">
                  <a:extLst>
                    <a:ext uri="{9D8B030D-6E8A-4147-A177-3AD203B41FA5}">
                      <a16:colId xmlns:a16="http://schemas.microsoft.com/office/drawing/2014/main" xmlns="" val="1869803447"/>
                    </a:ext>
                  </a:extLst>
                </a:gridCol>
                <a:gridCol w="2689097">
                  <a:extLst>
                    <a:ext uri="{9D8B030D-6E8A-4147-A177-3AD203B41FA5}">
                      <a16:colId xmlns:a16="http://schemas.microsoft.com/office/drawing/2014/main" xmlns="" val="1757065472"/>
                    </a:ext>
                  </a:extLst>
                </a:gridCol>
                <a:gridCol w="947065">
                  <a:extLst>
                    <a:ext uri="{9D8B030D-6E8A-4147-A177-3AD203B41FA5}">
                      <a16:colId xmlns:a16="http://schemas.microsoft.com/office/drawing/2014/main" xmlns="" val="1408279915"/>
                    </a:ext>
                  </a:extLst>
                </a:gridCol>
                <a:gridCol w="1249406">
                  <a:extLst>
                    <a:ext uri="{9D8B030D-6E8A-4147-A177-3AD203B41FA5}">
                      <a16:colId xmlns:a16="http://schemas.microsoft.com/office/drawing/2014/main" xmlns="" val="3047224623"/>
                    </a:ext>
                  </a:extLst>
                </a:gridCol>
              </a:tblGrid>
              <a:tr h="362180">
                <a:tc rowSpan="2">
                  <a:txBody>
                    <a:bodyPr/>
                    <a:lstStyle/>
                    <a:p>
                      <a:pPr algn="ctr">
                        <a:lnSpc>
                          <a:spcPct val="107000"/>
                        </a:lnSpc>
                        <a:spcAft>
                          <a:spcPts val="0"/>
                        </a:spcAft>
                      </a:pPr>
                      <a:r>
                        <a:rPr lang="en-US" sz="1200" b="1" dirty="0">
                          <a:solidFill>
                            <a:schemeClr val="tx1"/>
                          </a:solidFill>
                          <a:effectLst/>
                        </a:rPr>
                        <a:t> </a:t>
                      </a:r>
                      <a:endParaRPr lang="en-US" sz="1200" b="1" dirty="0">
                        <a:solidFill>
                          <a:schemeClr val="tx1"/>
                        </a:solidFill>
                        <a:effectLst/>
                        <a:latin typeface="Calibri" panose="020F0502020204030204" pitchFamily="34" charset="0"/>
                      </a:endParaRPr>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rowSpan="2">
                  <a:txBody>
                    <a:bodyPr/>
                    <a:lstStyle/>
                    <a:p>
                      <a:pPr algn="ctr">
                        <a:lnSpc>
                          <a:spcPct val="107000"/>
                        </a:lnSpc>
                        <a:spcAft>
                          <a:spcPts val="0"/>
                        </a:spcAft>
                      </a:pPr>
                      <a:r>
                        <a:rPr lang="en-US" sz="1800" b="1" dirty="0">
                          <a:solidFill>
                            <a:schemeClr val="tx1"/>
                          </a:solidFill>
                          <a:effectLst/>
                        </a:rPr>
                        <a:t>Inheritance</a:t>
                      </a:r>
                      <a:endParaRPr lang="en-US" sz="1800" b="1"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rowSpan="2">
                  <a:txBody>
                    <a:bodyPr/>
                    <a:lstStyle/>
                    <a:p>
                      <a:pPr algn="ctr">
                        <a:lnSpc>
                          <a:spcPct val="107000"/>
                        </a:lnSpc>
                        <a:spcAft>
                          <a:spcPts val="0"/>
                        </a:spcAft>
                      </a:pPr>
                      <a:r>
                        <a:rPr lang="en-US" sz="1800" b="1" dirty="0">
                          <a:solidFill>
                            <a:schemeClr val="tx1"/>
                          </a:solidFill>
                          <a:effectLst/>
                        </a:rPr>
                        <a:t>Gene/Enzyme</a:t>
                      </a:r>
                      <a:endParaRPr lang="en-US" sz="1800" b="1"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gridSpan="2">
                  <a:txBody>
                    <a:bodyPr/>
                    <a:lstStyle/>
                    <a:p>
                      <a:pPr algn="ctr"/>
                      <a:r>
                        <a:rPr lang="en-US" sz="1800" b="1" dirty="0">
                          <a:solidFill>
                            <a:schemeClr val="tx1"/>
                          </a:solidFill>
                          <a:effectLst/>
                        </a:rPr>
                        <a:t>Clinical presentation</a:t>
                      </a:r>
                      <a:endParaRPr lang="en-US" sz="1800" b="1" dirty="0"/>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hMerge="1">
                  <a:txBody>
                    <a:bodyPr/>
                    <a:lstStyle/>
                    <a:p>
                      <a:endParaRPr lang="en-US"/>
                    </a:p>
                  </a:txBody>
                  <a:tcPr/>
                </a:tc>
                <a:extLst>
                  <a:ext uri="{0D108BD9-81ED-4DB2-BD59-A6C34878D82A}">
                    <a16:rowId xmlns:a16="http://schemas.microsoft.com/office/drawing/2014/main" xmlns="" val="2624388054"/>
                  </a:ext>
                </a:extLst>
              </a:tr>
              <a:tr h="478129">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algn="ctr"/>
                      <a:r>
                        <a:rPr lang="en-US" sz="1200" b="1" dirty="0">
                          <a:solidFill>
                            <a:schemeClr val="tx1"/>
                          </a:solidFill>
                          <a:effectLst/>
                        </a:rPr>
                        <a:t>Acute attacks</a:t>
                      </a:r>
                      <a:endParaRPr lang="en-US" sz="1800" b="1" dirty="0">
                        <a:solidFill>
                          <a:schemeClr val="tx1"/>
                        </a:solidFill>
                      </a:endParaRPr>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tc>
                  <a:txBody>
                    <a:bodyPr/>
                    <a:lstStyle/>
                    <a:p>
                      <a:pPr algn="ctr">
                        <a:lnSpc>
                          <a:spcPct val="107000"/>
                        </a:lnSpc>
                        <a:spcAft>
                          <a:spcPts val="0"/>
                        </a:spcAft>
                      </a:pPr>
                      <a:r>
                        <a:rPr lang="en-US" sz="1200" b="1" dirty="0">
                          <a:solidFill>
                            <a:schemeClr val="tx1"/>
                          </a:solidFill>
                          <a:effectLst/>
                        </a:rPr>
                        <a:t>Skin symptoms (both)</a:t>
                      </a:r>
                      <a:endParaRPr lang="en-US" sz="1200" b="1" dirty="0">
                        <a:solidFill>
                          <a:schemeClr val="tx1"/>
                        </a:solidFill>
                        <a:effectLst/>
                        <a:latin typeface="Calibri" panose="020F0502020204030204" pitchFamily="34" charset="0"/>
                      </a:endParaRPr>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xmlns="" val="1420074642"/>
                  </a:ext>
                </a:extLst>
              </a:tr>
              <a:tr h="381170">
                <a:tc gridSpan="5">
                  <a:txBody>
                    <a:bodyPr/>
                    <a:lstStyle/>
                    <a:p>
                      <a:pPr algn="l">
                        <a:lnSpc>
                          <a:spcPct val="107000"/>
                        </a:lnSpc>
                        <a:spcAft>
                          <a:spcPts val="0"/>
                        </a:spcAft>
                      </a:pPr>
                      <a:r>
                        <a:rPr lang="en-US" sz="1800" b="1" dirty="0">
                          <a:solidFill>
                            <a:schemeClr val="tx1"/>
                          </a:solidFill>
                          <a:effectLst/>
                        </a:rPr>
                        <a:t>Acute </a:t>
                      </a:r>
                      <a:r>
                        <a:rPr lang="en-US" sz="1800" b="1" dirty="0" err="1">
                          <a:solidFill>
                            <a:schemeClr val="tx1"/>
                          </a:solidFill>
                          <a:effectLst/>
                        </a:rPr>
                        <a:t>porphyrias</a:t>
                      </a:r>
                      <a:endParaRPr lang="en-US" sz="1800" b="1" dirty="0">
                        <a:solidFill>
                          <a:schemeClr val="tx1"/>
                        </a:solidFill>
                        <a:effectLst/>
                        <a:latin typeface="Calibri" panose="020F0502020204030204" pitchFamily="34" charset="0"/>
                      </a:endParaRPr>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xmlns="" val="4188481175"/>
                  </a:ext>
                </a:extLst>
              </a:tr>
              <a:tr h="478129">
                <a:tc>
                  <a:txBody>
                    <a:bodyPr/>
                    <a:lstStyle/>
                    <a:p>
                      <a:pPr algn="l">
                        <a:lnSpc>
                          <a:spcPct val="107000"/>
                        </a:lnSpc>
                        <a:spcAft>
                          <a:spcPts val="0"/>
                        </a:spcAft>
                      </a:pPr>
                      <a:r>
                        <a:rPr lang="en-US" sz="1200" b="1" dirty="0">
                          <a:solidFill>
                            <a:schemeClr val="tx1"/>
                          </a:solidFill>
                          <a:effectLst/>
                        </a:rPr>
                        <a:t>ALA Dehydratase deficiency porphyria</a:t>
                      </a:r>
                      <a:endParaRPr lang="en-US" sz="1200" b="1"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AR</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200" dirty="0">
                          <a:solidFill>
                            <a:schemeClr val="tx1"/>
                          </a:solidFill>
                          <a:effectLst/>
                        </a:rPr>
                        <a:t>ALAD</a:t>
                      </a:r>
                    </a:p>
                    <a:p>
                      <a:r>
                        <a:rPr lang="en-US" sz="1200" dirty="0">
                          <a:solidFill>
                            <a:schemeClr val="tx1"/>
                          </a:solidFill>
                          <a:effectLst/>
                        </a:rPr>
                        <a:t>ALA dehydratase</a:t>
                      </a:r>
                      <a:endParaRPr lang="en-US" sz="1800" dirty="0"/>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100%</a:t>
                      </a:r>
                      <a:endParaRPr lang="en-US" sz="1200" dirty="0">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a:solidFill>
                            <a:schemeClr val="tx1"/>
                          </a:solidFill>
                          <a:effectLst/>
                        </a:rPr>
                        <a:t>None</a:t>
                      </a:r>
                      <a:endParaRPr lang="en-US" sz="120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221803412"/>
                  </a:ext>
                </a:extLst>
              </a:tr>
              <a:tr h="452726">
                <a:tc>
                  <a:txBody>
                    <a:bodyPr/>
                    <a:lstStyle/>
                    <a:p>
                      <a:pPr algn="l">
                        <a:lnSpc>
                          <a:spcPct val="107000"/>
                        </a:lnSpc>
                        <a:spcAft>
                          <a:spcPts val="0"/>
                        </a:spcAft>
                      </a:pPr>
                      <a:r>
                        <a:rPr lang="en-US" sz="1200" b="1" dirty="0">
                          <a:solidFill>
                            <a:schemeClr val="tx1"/>
                          </a:solidFill>
                          <a:effectLst/>
                        </a:rPr>
                        <a:t>Acute intermittent Porphyria</a:t>
                      </a:r>
                      <a:endParaRPr lang="en-US" sz="1200" b="1"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AD</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200" dirty="0">
                          <a:solidFill>
                            <a:schemeClr val="tx1"/>
                          </a:solidFill>
                          <a:effectLst/>
                        </a:rPr>
                        <a:t>HMBS</a:t>
                      </a:r>
                    </a:p>
                    <a:p>
                      <a:r>
                        <a:rPr lang="en-US" sz="1200" dirty="0">
                          <a:solidFill>
                            <a:schemeClr val="tx1"/>
                          </a:solidFill>
                          <a:effectLst/>
                        </a:rPr>
                        <a:t>Hydroxymethylbilane synthase</a:t>
                      </a:r>
                      <a:endParaRPr lang="en-US" sz="1800" dirty="0"/>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100%</a:t>
                      </a:r>
                      <a:endParaRPr lang="en-US" sz="1200" dirty="0">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a:solidFill>
                            <a:schemeClr val="tx1"/>
                          </a:solidFill>
                          <a:effectLst/>
                        </a:rPr>
                        <a:t>None</a:t>
                      </a:r>
                      <a:endParaRPr lang="en-US" sz="120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602287815"/>
                  </a:ext>
                </a:extLst>
              </a:tr>
              <a:tr h="452726">
                <a:tc>
                  <a:txBody>
                    <a:bodyPr/>
                    <a:lstStyle/>
                    <a:p>
                      <a:pPr algn="l">
                        <a:lnSpc>
                          <a:spcPct val="107000"/>
                        </a:lnSpc>
                        <a:spcAft>
                          <a:spcPts val="0"/>
                        </a:spcAft>
                      </a:pPr>
                      <a:r>
                        <a:rPr lang="en-US" sz="1200" b="1" dirty="0">
                          <a:solidFill>
                            <a:schemeClr val="tx1"/>
                          </a:solidFill>
                          <a:effectLst/>
                        </a:rPr>
                        <a:t>Hereditary </a:t>
                      </a:r>
                      <a:r>
                        <a:rPr lang="en-US" sz="1200" b="1" dirty="0" err="1">
                          <a:solidFill>
                            <a:schemeClr val="tx1"/>
                          </a:solidFill>
                          <a:effectLst/>
                        </a:rPr>
                        <a:t>coproporphyria</a:t>
                      </a:r>
                      <a:endParaRPr lang="en-US" sz="1200" b="1"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AD</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200" dirty="0">
                          <a:solidFill>
                            <a:schemeClr val="tx1"/>
                          </a:solidFill>
                          <a:effectLst/>
                        </a:rPr>
                        <a:t>CPOX</a:t>
                      </a:r>
                    </a:p>
                    <a:p>
                      <a:r>
                        <a:rPr lang="en-US" sz="1200" dirty="0">
                          <a:solidFill>
                            <a:schemeClr val="tx1"/>
                          </a:solidFill>
                          <a:effectLst/>
                        </a:rPr>
                        <a:t>Coproporphyrinogen oxidase</a:t>
                      </a:r>
                      <a:endParaRPr lang="en-US" sz="1800" dirty="0"/>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&gt;95%</a:t>
                      </a:r>
                      <a:endParaRPr lang="en-US" sz="1200" dirty="0">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a:solidFill>
                            <a:schemeClr val="tx1"/>
                          </a:solidFill>
                          <a:effectLst/>
                        </a:rPr>
                        <a:t>&lt;5% (20–30%)</a:t>
                      </a:r>
                      <a:endParaRPr lang="en-US" sz="120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1098525105"/>
                  </a:ext>
                </a:extLst>
              </a:tr>
              <a:tr h="452726">
                <a:tc>
                  <a:txBody>
                    <a:bodyPr/>
                    <a:lstStyle/>
                    <a:p>
                      <a:pPr marL="0" marR="0" algn="l">
                        <a:lnSpc>
                          <a:spcPct val="107000"/>
                        </a:lnSpc>
                        <a:spcBef>
                          <a:spcPts val="0"/>
                        </a:spcBef>
                        <a:spcAft>
                          <a:spcPts val="0"/>
                        </a:spcAft>
                      </a:pPr>
                      <a:r>
                        <a:rPr lang="en-US" sz="1200" b="1" dirty="0">
                          <a:solidFill>
                            <a:schemeClr val="tx1"/>
                          </a:solidFill>
                          <a:effectLst/>
                        </a:rPr>
                        <a:t>Variegate porphyria</a:t>
                      </a:r>
                      <a:endParaRPr lang="en-US" sz="1200" b="1" dirty="0">
                        <a:solidFill>
                          <a:schemeClr val="tx1"/>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AD</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200" dirty="0">
                          <a:solidFill>
                            <a:schemeClr val="tx1"/>
                          </a:solidFill>
                          <a:effectLst/>
                        </a:rPr>
                        <a:t>PPOX</a:t>
                      </a:r>
                    </a:p>
                    <a:p>
                      <a:r>
                        <a:rPr lang="en-US" sz="1200" dirty="0">
                          <a:solidFill>
                            <a:schemeClr val="tx1"/>
                          </a:solidFill>
                          <a:effectLst/>
                        </a:rPr>
                        <a:t>Protoporphyrinogen oxidase</a:t>
                      </a:r>
                      <a:endParaRPr lang="en-US" sz="1800" dirty="0"/>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40%</a:t>
                      </a:r>
                      <a:endParaRPr lang="en-US" sz="1200" dirty="0">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60% (20%)</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300847313"/>
                  </a:ext>
                </a:extLst>
              </a:tr>
              <a:tr h="381170">
                <a:tc gridSpan="5">
                  <a:txBody>
                    <a:bodyPr/>
                    <a:lstStyle/>
                    <a:p>
                      <a:pPr algn="l">
                        <a:lnSpc>
                          <a:spcPct val="107000"/>
                        </a:lnSpc>
                        <a:spcAft>
                          <a:spcPts val="0"/>
                        </a:spcAft>
                      </a:pPr>
                      <a:r>
                        <a:rPr lang="en-US" sz="1800" b="1" kern="1200" dirty="0">
                          <a:solidFill>
                            <a:schemeClr val="tx1"/>
                          </a:solidFill>
                          <a:effectLst/>
                          <a:latin typeface="+mn-lt"/>
                          <a:ea typeface="+mn-ea"/>
                          <a:cs typeface="+mn-cs"/>
                        </a:rPr>
                        <a:t>Cutaneous </a:t>
                      </a:r>
                      <a:r>
                        <a:rPr lang="en-US" sz="1800" b="1" kern="1200" dirty="0" err="1">
                          <a:solidFill>
                            <a:schemeClr val="tx1"/>
                          </a:solidFill>
                          <a:effectLst/>
                          <a:latin typeface="+mn-lt"/>
                          <a:ea typeface="+mn-ea"/>
                          <a:cs typeface="+mn-cs"/>
                        </a:rPr>
                        <a:t>porphyrias</a:t>
                      </a:r>
                      <a:endParaRPr lang="en-US" sz="1800" b="1" kern="1200" dirty="0">
                        <a:solidFill>
                          <a:schemeClr val="tx1"/>
                        </a:solidFill>
                        <a:effectLst/>
                        <a:latin typeface="+mn-lt"/>
                        <a:ea typeface="+mn-ea"/>
                        <a:cs typeface="+mn-cs"/>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85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xmlns="" val="2119727977"/>
                  </a:ext>
                </a:extLst>
              </a:tr>
              <a:tr h="452726">
                <a:tc>
                  <a:txBody>
                    <a:bodyPr/>
                    <a:lstStyle/>
                    <a:p>
                      <a:pPr algn="l">
                        <a:lnSpc>
                          <a:spcPct val="107000"/>
                        </a:lnSpc>
                        <a:spcAft>
                          <a:spcPts val="0"/>
                        </a:spcAft>
                      </a:pPr>
                      <a:r>
                        <a:rPr lang="en-US" sz="1200" b="1" dirty="0">
                          <a:solidFill>
                            <a:schemeClr val="tx1"/>
                          </a:solidFill>
                          <a:effectLst/>
                        </a:rPr>
                        <a:t>Porphyria cutanea </a:t>
                      </a:r>
                      <a:r>
                        <a:rPr lang="en-US" sz="1200" b="1" dirty="0" err="1">
                          <a:solidFill>
                            <a:schemeClr val="tx1"/>
                          </a:solidFill>
                          <a:effectLst/>
                        </a:rPr>
                        <a:t>tarda</a:t>
                      </a:r>
                      <a:endParaRPr lang="en-US" sz="1200" b="1"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AD</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200" dirty="0">
                          <a:solidFill>
                            <a:schemeClr val="tx1"/>
                          </a:solidFill>
                          <a:effectLst/>
                        </a:rPr>
                        <a:t>UROD</a:t>
                      </a:r>
                    </a:p>
                    <a:p>
                      <a:r>
                        <a:rPr lang="en-US" sz="1200" dirty="0">
                          <a:solidFill>
                            <a:schemeClr val="tx1"/>
                          </a:solidFill>
                          <a:effectLst/>
                        </a:rPr>
                        <a:t>Uroporphyrinogen decarboxylase</a:t>
                      </a:r>
                      <a:endParaRPr lang="en-US" sz="1800" dirty="0"/>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None</a:t>
                      </a:r>
                      <a:endParaRPr lang="en-US" sz="1200" dirty="0">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100%</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563433702"/>
                  </a:ext>
                </a:extLst>
              </a:tr>
              <a:tr h="452726">
                <a:tc>
                  <a:txBody>
                    <a:bodyPr/>
                    <a:lstStyle/>
                    <a:p>
                      <a:pPr algn="l">
                        <a:lnSpc>
                          <a:spcPct val="107000"/>
                        </a:lnSpc>
                        <a:spcAft>
                          <a:spcPts val="0"/>
                        </a:spcAft>
                      </a:pPr>
                      <a:r>
                        <a:rPr lang="en-US" sz="1200" b="1" dirty="0">
                          <a:solidFill>
                            <a:schemeClr val="tx1"/>
                          </a:solidFill>
                          <a:effectLst/>
                        </a:rPr>
                        <a:t>Congenital erythropoietic porphyria</a:t>
                      </a:r>
                      <a:endParaRPr lang="en-US" sz="1200" b="1"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AR</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200" dirty="0">
                          <a:solidFill>
                            <a:schemeClr val="tx1"/>
                          </a:solidFill>
                          <a:effectLst/>
                        </a:rPr>
                        <a:t>UROS</a:t>
                      </a:r>
                    </a:p>
                    <a:p>
                      <a:r>
                        <a:rPr lang="en-US" sz="1200" dirty="0">
                          <a:solidFill>
                            <a:schemeClr val="tx1"/>
                          </a:solidFill>
                          <a:effectLst/>
                        </a:rPr>
                        <a:t>Uroporphyrinogen synthase</a:t>
                      </a:r>
                      <a:endParaRPr lang="en-US" sz="1800" dirty="0"/>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None</a:t>
                      </a:r>
                      <a:endParaRPr lang="en-US" sz="1200" dirty="0">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a:solidFill>
                            <a:schemeClr val="tx1"/>
                          </a:solidFill>
                          <a:effectLst/>
                        </a:rPr>
                        <a:t>100%</a:t>
                      </a:r>
                      <a:endParaRPr lang="en-US" sz="120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3967897735"/>
                  </a:ext>
                </a:extLst>
              </a:tr>
              <a:tr h="452726">
                <a:tc>
                  <a:txBody>
                    <a:bodyPr/>
                    <a:lstStyle/>
                    <a:p>
                      <a:pPr algn="l">
                        <a:lnSpc>
                          <a:spcPct val="107000"/>
                        </a:lnSpc>
                        <a:spcAft>
                          <a:spcPts val="0"/>
                        </a:spcAft>
                      </a:pPr>
                      <a:r>
                        <a:rPr lang="en-US" sz="1200" b="1" dirty="0">
                          <a:solidFill>
                            <a:schemeClr val="tx1"/>
                          </a:solidFill>
                          <a:effectLst/>
                        </a:rPr>
                        <a:t>Erythropoietic protoporphyria</a:t>
                      </a:r>
                      <a:endParaRPr lang="en-US" sz="1200" b="1"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AR</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200" dirty="0">
                          <a:solidFill>
                            <a:schemeClr val="tx1"/>
                          </a:solidFill>
                          <a:effectLst/>
                        </a:rPr>
                        <a:t>FECH</a:t>
                      </a:r>
                      <a:br>
                        <a:rPr lang="en-US" sz="1200" dirty="0">
                          <a:solidFill>
                            <a:schemeClr val="tx1"/>
                          </a:solidFill>
                          <a:effectLst/>
                        </a:rPr>
                      </a:br>
                      <a:r>
                        <a:rPr lang="en-US" sz="1200" dirty="0" err="1">
                          <a:solidFill>
                            <a:schemeClr val="tx1"/>
                          </a:solidFill>
                          <a:effectLst/>
                        </a:rPr>
                        <a:t>Ferrochelatase</a:t>
                      </a:r>
                      <a:endParaRPr lang="en-US" sz="1800" dirty="0"/>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None</a:t>
                      </a:r>
                      <a:endParaRPr lang="en-US" sz="1200" dirty="0">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a:solidFill>
                            <a:schemeClr val="tx1"/>
                          </a:solidFill>
                          <a:effectLst/>
                        </a:rPr>
                        <a:t>100%</a:t>
                      </a:r>
                      <a:endParaRPr lang="en-US" sz="120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2091719183"/>
                  </a:ext>
                </a:extLst>
              </a:tr>
              <a:tr h="478129">
                <a:tc>
                  <a:txBody>
                    <a:bodyPr/>
                    <a:lstStyle/>
                    <a:p>
                      <a:pPr algn="l">
                        <a:lnSpc>
                          <a:spcPct val="107000"/>
                        </a:lnSpc>
                        <a:spcAft>
                          <a:spcPts val="0"/>
                        </a:spcAft>
                      </a:pPr>
                      <a:r>
                        <a:rPr lang="en-US" sz="1200" b="1" dirty="0">
                          <a:solidFill>
                            <a:schemeClr val="tx1"/>
                          </a:solidFill>
                          <a:effectLst/>
                        </a:rPr>
                        <a:t>X‐linked erythropoietic protoporphyria</a:t>
                      </a:r>
                      <a:endParaRPr lang="en-US" sz="1200" b="1"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X-linked</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200" dirty="0">
                          <a:solidFill>
                            <a:schemeClr val="tx1"/>
                          </a:solidFill>
                          <a:effectLst/>
                        </a:rPr>
                        <a:t>ALAS2</a:t>
                      </a:r>
                    </a:p>
                    <a:p>
                      <a:r>
                        <a:rPr lang="en-US" sz="1200" dirty="0">
                          <a:solidFill>
                            <a:schemeClr val="tx1"/>
                          </a:solidFill>
                          <a:effectLst/>
                        </a:rPr>
                        <a:t>ALA synthase 2 (GAIN of function)</a:t>
                      </a:r>
                      <a:endParaRPr lang="en-US" sz="1800" dirty="0"/>
                    </a:p>
                  </a:txBody>
                  <a:tcPr marL="45719" marR="45719" marT="45271" marB="45271">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None</a:t>
                      </a:r>
                      <a:endParaRPr lang="en-US" sz="1200" dirty="0">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lnSpc>
                          <a:spcPct val="107000"/>
                        </a:lnSpc>
                        <a:spcAft>
                          <a:spcPts val="0"/>
                        </a:spcAft>
                      </a:pPr>
                      <a:r>
                        <a:rPr lang="en-US" sz="1200" dirty="0">
                          <a:solidFill>
                            <a:schemeClr val="tx1"/>
                          </a:solidFill>
                          <a:effectLst/>
                        </a:rPr>
                        <a:t>100%</a:t>
                      </a:r>
                      <a:endParaRPr lang="en-US" sz="1200" dirty="0">
                        <a:solidFill>
                          <a:schemeClr val="tx1"/>
                        </a:solidFill>
                        <a:effectLst/>
                        <a:latin typeface="Calibri" panose="020F0502020204030204" pitchFamily="34" charset="0"/>
                      </a:endParaRPr>
                    </a:p>
                  </a:txBody>
                  <a:tcPr marL="45719" marR="45719" marT="45271" marB="45271"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xmlns="" val="4150929721"/>
                  </a:ext>
                </a:extLst>
              </a:tr>
            </a:tbl>
          </a:graphicData>
        </a:graphic>
      </p:graphicFrame>
    </p:spTree>
    <p:extLst>
      <p:ext uri="{BB962C8B-B14F-4D97-AF65-F5344CB8AC3E}">
        <p14:creationId xmlns:p14="http://schemas.microsoft.com/office/powerpoint/2010/main" val="2559801"/>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2"/>
          <p:cNvSpPr>
            <a:spLocks noGrp="1"/>
          </p:cNvSpPr>
          <p:nvPr>
            <p:ph type="title"/>
          </p:nvPr>
        </p:nvSpPr>
        <p:spPr/>
        <p:txBody>
          <a:bodyPr/>
          <a:lstStyle/>
          <a:p>
            <a:r>
              <a:rPr lang="en-US" altLang="en-US" smtClean="0"/>
              <a:t>All Iron Formulations are Not Equal</a:t>
            </a:r>
          </a:p>
        </p:txBody>
      </p:sp>
      <p:sp>
        <p:nvSpPr>
          <p:cNvPr id="6" name="Content Placeholder 5">
            <a:extLst>
              <a:ext uri="{FF2B5EF4-FFF2-40B4-BE49-F238E27FC236}">
                <a16:creationId xmlns="" xmlns:a16="http://schemas.microsoft.com/office/drawing/2014/main" id="{F7A5F9E4-66BB-4B15-B638-75285BDFB971}"/>
              </a:ext>
            </a:extLst>
          </p:cNvPr>
          <p:cNvSpPr>
            <a:spLocks noGrp="1"/>
          </p:cNvSpPr>
          <p:nvPr>
            <p:ph idx="1"/>
          </p:nvPr>
        </p:nvSpPr>
        <p:spPr>
          <a:xfrm>
            <a:off x="1981200" y="1144588"/>
            <a:ext cx="8229600" cy="5334000"/>
          </a:xfrm>
        </p:spPr>
        <p:txBody>
          <a:bodyPr/>
          <a:lstStyle/>
          <a:p>
            <a:pPr marL="396875" indent="-396875">
              <a:spcBef>
                <a:spcPts val="600"/>
              </a:spcBef>
              <a:defRPr/>
            </a:pPr>
            <a:r>
              <a:rPr lang="en-US" dirty="0"/>
              <a:t>Amount of iron per dose</a:t>
            </a:r>
          </a:p>
          <a:p>
            <a:pPr marL="396875" indent="-396875">
              <a:spcBef>
                <a:spcPts val="600"/>
              </a:spcBef>
              <a:defRPr/>
            </a:pPr>
            <a:r>
              <a:rPr lang="en-US" dirty="0"/>
              <a:t>Volume of liquid or size of tablet</a:t>
            </a:r>
          </a:p>
          <a:p>
            <a:pPr marL="396875" indent="-396875">
              <a:spcBef>
                <a:spcPts val="600"/>
              </a:spcBef>
              <a:defRPr/>
            </a:pPr>
            <a:r>
              <a:rPr lang="en-US" dirty="0"/>
              <a:t>Taste</a:t>
            </a:r>
          </a:p>
          <a:p>
            <a:pPr marL="396875" indent="-396875">
              <a:spcBef>
                <a:spcPts val="600"/>
              </a:spcBef>
              <a:defRPr/>
            </a:pPr>
            <a:r>
              <a:rPr lang="en-US" dirty="0"/>
              <a:t>Absorption</a:t>
            </a:r>
          </a:p>
          <a:p>
            <a:pPr marL="396875" indent="-396875">
              <a:spcBef>
                <a:spcPts val="600"/>
              </a:spcBef>
              <a:defRPr/>
            </a:pPr>
            <a:r>
              <a:rPr lang="en-US" dirty="0"/>
              <a:t>Cost </a:t>
            </a:r>
          </a:p>
          <a:p>
            <a:pPr marL="396875" indent="-396875">
              <a:spcBef>
                <a:spcPts val="600"/>
              </a:spcBef>
              <a:defRPr/>
            </a:pPr>
            <a:r>
              <a:rPr lang="en-US" dirty="0"/>
              <a:t>Description on label (“supplement”)</a:t>
            </a:r>
          </a:p>
          <a:p>
            <a:pPr marL="396875" indent="-396875">
              <a:spcBef>
                <a:spcPts val="600"/>
              </a:spcBef>
              <a:defRPr/>
            </a:pPr>
            <a:r>
              <a:rPr lang="en-US" dirty="0"/>
              <a:t>Likelihood of adherence</a:t>
            </a:r>
          </a:p>
          <a:p>
            <a:pPr marL="0" indent="0">
              <a:buNone/>
              <a:defRPr/>
            </a:pPr>
            <a:endParaRPr lang="en-US" dirty="0"/>
          </a:p>
        </p:txBody>
      </p:sp>
      <p:sp>
        <p:nvSpPr>
          <p:cNvPr id="160772"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8EA0F855-1CA0-4D70-8D24-2D3B9A1CCFC3}" type="slidenum">
              <a:rPr lang="en-US" altLang="en-US" sz="1200"/>
              <a:pPr>
                <a:spcBef>
                  <a:spcPct val="0"/>
                </a:spcBef>
                <a:buFontTx/>
                <a:buNone/>
              </a:pPr>
              <a:t>80</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1026"/>
          <p:cNvSpPr>
            <a:spLocks noGrp="1"/>
          </p:cNvSpPr>
          <p:nvPr>
            <p:ph type="title"/>
          </p:nvPr>
        </p:nvSpPr>
        <p:spPr>
          <a:xfrm>
            <a:off x="1981200" y="427038"/>
            <a:ext cx="8229600" cy="487362"/>
          </a:xfrm>
        </p:spPr>
        <p:txBody>
          <a:bodyPr/>
          <a:lstStyle/>
          <a:p>
            <a:pPr>
              <a:lnSpc>
                <a:spcPts val="4000"/>
              </a:lnSpc>
            </a:pPr>
            <a:r>
              <a:rPr lang="en-US" altLang="en-US" smtClean="0"/>
              <a:t>Monitoring, Duration and Toxicity of Iron Therapy</a:t>
            </a:r>
          </a:p>
        </p:txBody>
      </p:sp>
      <p:sp>
        <p:nvSpPr>
          <p:cNvPr id="482307" name="Rectangle 1027">
            <a:extLst>
              <a:ext uri="{FF2B5EF4-FFF2-40B4-BE49-F238E27FC236}">
                <a16:creationId xmlns="" xmlns:a16="http://schemas.microsoft.com/office/drawing/2014/main" id="{9FE956CF-42FF-480C-B2D1-5F0DACB91609}"/>
              </a:ext>
            </a:extLst>
          </p:cNvPr>
          <p:cNvSpPr>
            <a:spLocks noGrp="1" noChangeArrowheads="1"/>
          </p:cNvSpPr>
          <p:nvPr>
            <p:ph idx="1"/>
          </p:nvPr>
        </p:nvSpPr>
        <p:spPr>
          <a:xfrm>
            <a:off x="1981200" y="1371600"/>
            <a:ext cx="8229600" cy="4572000"/>
          </a:xfrm>
        </p:spPr>
        <p:txBody>
          <a:bodyPr/>
          <a:lstStyle/>
          <a:p>
            <a:pPr>
              <a:defRPr/>
            </a:pPr>
            <a:r>
              <a:rPr lang="en-US" sz="2400" dirty="0"/>
              <a:t>Monitoring after initiation of therapy:</a:t>
            </a:r>
          </a:p>
          <a:p>
            <a:pPr lvl="1">
              <a:defRPr/>
            </a:pPr>
            <a:r>
              <a:rPr lang="en-US" sz="2000" dirty="0"/>
              <a:t>1-2 weeks:	In moderate or severe cases only; 					document rise in reticulocyte count and 				hemoglobin (» 1-2 g/dL)</a:t>
            </a:r>
          </a:p>
          <a:p>
            <a:pPr lvl="1">
              <a:defRPr/>
            </a:pPr>
            <a:r>
              <a:rPr lang="en-US" sz="2000" dirty="0"/>
              <a:t>2-3 months:	In all patients; document complete 		      			correction of anemia</a:t>
            </a:r>
          </a:p>
          <a:p>
            <a:pPr>
              <a:defRPr/>
            </a:pPr>
            <a:r>
              <a:rPr lang="en-US" sz="2400" dirty="0"/>
              <a:t>Duration:</a:t>
            </a:r>
          </a:p>
          <a:p>
            <a:pPr lvl="1">
              <a:defRPr/>
            </a:pPr>
            <a:r>
              <a:rPr lang="en-US" sz="2000" dirty="0"/>
              <a:t>4 months (at least 1 month after correction of anemia to assure repletion of iron stores)</a:t>
            </a:r>
          </a:p>
          <a:p>
            <a:pPr>
              <a:defRPr/>
            </a:pPr>
            <a:r>
              <a:rPr lang="en-US" sz="2400" dirty="0"/>
              <a:t>Toxicity:</a:t>
            </a:r>
          </a:p>
          <a:p>
            <a:pPr marL="457200" lvl="1" indent="0">
              <a:buNone/>
              <a:defRPr/>
            </a:pPr>
            <a:r>
              <a:rPr lang="en-US" sz="2000" dirty="0"/>
              <a:t>•  GI intolerance		•  Stained teeth	</a:t>
            </a:r>
          </a:p>
          <a:p>
            <a:pPr marL="457200" lvl="1" indent="0">
              <a:buNone/>
              <a:defRPr/>
            </a:pPr>
            <a:r>
              <a:rPr lang="en-US" sz="2000" dirty="0"/>
              <a:t>•  Dark stools		•  Bad taste</a:t>
            </a:r>
          </a:p>
        </p:txBody>
      </p:sp>
      <p:sp>
        <p:nvSpPr>
          <p:cNvPr id="161796"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D2E88E4-1FAC-44EF-A9B5-110FD84F0EE6}" type="slidenum">
              <a:rPr lang="en-US" altLang="en-US" sz="1200"/>
              <a:pPr>
                <a:spcBef>
                  <a:spcPct val="0"/>
                </a:spcBef>
                <a:buFontTx/>
                <a:buNone/>
              </a:pPr>
              <a:t>81</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82307">
                                            <p:txEl>
                                              <p:pRg st="3" end="3"/>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82307">
                                            <p:txEl>
                                              <p:pRg st="4" end="4"/>
                                            </p:txEl>
                                          </p:spTgt>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nodeType="clickEffect">
                                  <p:stCondLst>
                                    <p:cond delay="0"/>
                                  </p:stCondLst>
                                  <p:childTnLst>
                                    <p:set>
                                      <p:cBhvr>
                                        <p:cTn id="12" dur="1" fill="hold">
                                          <p:stCondLst>
                                            <p:cond delay="0"/>
                                          </p:stCondLst>
                                        </p:cTn>
                                        <p:tgtEl>
                                          <p:spTgt spid="482307">
                                            <p:txEl>
                                              <p:pRg st="5" end="5"/>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82307">
                                            <p:txEl>
                                              <p:pRg st="6" end="6"/>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82307">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2"/>
          <p:cNvSpPr>
            <a:spLocks noGrp="1"/>
          </p:cNvSpPr>
          <p:nvPr>
            <p:ph type="title"/>
          </p:nvPr>
        </p:nvSpPr>
        <p:spPr>
          <a:xfrm>
            <a:off x="1981200" y="427038"/>
            <a:ext cx="8229600" cy="487362"/>
          </a:xfrm>
        </p:spPr>
        <p:txBody>
          <a:bodyPr/>
          <a:lstStyle/>
          <a:p>
            <a:pPr>
              <a:lnSpc>
                <a:spcPts val="4000"/>
              </a:lnSpc>
            </a:pPr>
            <a:r>
              <a:rPr lang="en-US" altLang="en-US" smtClean="0"/>
              <a:t>Reasons For Poor Response to</a:t>
            </a:r>
            <a:br>
              <a:rPr lang="en-US" altLang="en-US" smtClean="0"/>
            </a:br>
            <a:r>
              <a:rPr lang="en-US" altLang="en-US" smtClean="0"/>
              <a:t>Oral Iron Therapy</a:t>
            </a:r>
          </a:p>
        </p:txBody>
      </p:sp>
      <p:sp>
        <p:nvSpPr>
          <p:cNvPr id="59395" name="Rectangle 3">
            <a:extLst>
              <a:ext uri="{FF2B5EF4-FFF2-40B4-BE49-F238E27FC236}">
                <a16:creationId xmlns="" xmlns:a16="http://schemas.microsoft.com/office/drawing/2014/main" id="{DD140E2F-768F-4980-BD4E-BA1EBA7C27C5}"/>
              </a:ext>
            </a:extLst>
          </p:cNvPr>
          <p:cNvSpPr>
            <a:spLocks noGrp="1" noChangeArrowheads="1"/>
          </p:cNvSpPr>
          <p:nvPr>
            <p:ph idx="1"/>
          </p:nvPr>
        </p:nvSpPr>
        <p:spPr>
          <a:xfrm>
            <a:off x="1981200" y="1447801"/>
            <a:ext cx="8458200" cy="4678363"/>
          </a:xfrm>
        </p:spPr>
        <p:txBody>
          <a:bodyPr/>
          <a:lstStyle/>
          <a:p>
            <a:pPr marL="457200" lvl="1" indent="0">
              <a:spcBef>
                <a:spcPts val="0"/>
              </a:spcBef>
              <a:buNone/>
              <a:defRPr/>
            </a:pPr>
            <a:r>
              <a:rPr lang="en-US" b="1" dirty="0"/>
              <a:t>						</a:t>
            </a:r>
            <a:r>
              <a:rPr lang="en-US" b="1" u="sng" dirty="0"/>
              <a:t>Incidence</a:t>
            </a:r>
            <a:endParaRPr lang="en-US" dirty="0"/>
          </a:p>
          <a:p>
            <a:pPr>
              <a:spcBef>
                <a:spcPts val="0"/>
              </a:spcBef>
              <a:defRPr/>
            </a:pPr>
            <a:r>
              <a:rPr lang="en-US" dirty="0"/>
              <a:t>Incorrect dose of iron 			Common</a:t>
            </a:r>
          </a:p>
          <a:p>
            <a:pPr>
              <a:spcBef>
                <a:spcPts val="0"/>
              </a:spcBef>
              <a:defRPr/>
            </a:pPr>
            <a:r>
              <a:rPr lang="en-US" dirty="0"/>
              <a:t>Parents not administering iron	Extremely   </a:t>
            </a:r>
          </a:p>
          <a:p>
            <a:pPr marL="0" indent="0">
              <a:spcBef>
                <a:spcPts val="0"/>
              </a:spcBef>
              <a:buNone/>
              <a:defRPr/>
            </a:pPr>
            <a:r>
              <a:rPr lang="en-US" dirty="0"/>
              <a:t>         according to instructions 	  	    common</a:t>
            </a:r>
          </a:p>
          <a:p>
            <a:pPr>
              <a:spcBef>
                <a:spcPts val="0"/>
              </a:spcBef>
              <a:defRPr/>
            </a:pPr>
            <a:r>
              <a:rPr lang="en-US" dirty="0"/>
              <a:t>Patient not taking it			Extremely 								    common</a:t>
            </a:r>
          </a:p>
          <a:p>
            <a:pPr>
              <a:spcBef>
                <a:spcPts val="0"/>
              </a:spcBef>
              <a:defRPr/>
            </a:pPr>
            <a:r>
              <a:rPr lang="en-US" dirty="0"/>
              <a:t>Child is </a:t>
            </a:r>
            <a:r>
              <a:rPr lang="en-US" dirty="0" err="1"/>
              <a:t>malabsorbing</a:t>
            </a:r>
            <a:r>
              <a:rPr lang="en-US" dirty="0"/>
              <a:t> iron		Uncommon</a:t>
            </a:r>
          </a:p>
          <a:p>
            <a:pPr>
              <a:spcBef>
                <a:spcPts val="0"/>
              </a:spcBef>
              <a:defRPr/>
            </a:pPr>
            <a:r>
              <a:rPr lang="en-US" dirty="0"/>
              <a:t>Ongoing blood loss			Occasionally</a:t>
            </a:r>
          </a:p>
          <a:p>
            <a:pPr>
              <a:spcBef>
                <a:spcPts val="0"/>
              </a:spcBef>
              <a:defRPr/>
            </a:pPr>
            <a:r>
              <a:rPr lang="en-US" dirty="0"/>
              <a:t>Incorrect diagnosis; child		Common </a:t>
            </a:r>
          </a:p>
          <a:p>
            <a:pPr marL="400050" lvl="1" indent="0">
              <a:spcBef>
                <a:spcPts val="0"/>
              </a:spcBef>
              <a:buNone/>
              <a:defRPr/>
            </a:pPr>
            <a:r>
              <a:rPr lang="en-US" dirty="0"/>
              <a:t>   </a:t>
            </a:r>
            <a:r>
              <a:rPr lang="en-US" sz="2800" dirty="0"/>
              <a:t>doesn’t have iron deficiency</a:t>
            </a:r>
            <a:endParaRPr lang="en-US" dirty="0"/>
          </a:p>
        </p:txBody>
      </p:sp>
      <p:sp>
        <p:nvSpPr>
          <p:cNvPr id="163844" name="TextBox 3"/>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3ED635E3-11DF-4AFA-9657-6969A526D312}" type="slidenum">
              <a:rPr lang="en-US" altLang="en-US" sz="1200"/>
              <a:pPr>
                <a:spcBef>
                  <a:spcPct val="0"/>
                </a:spcBef>
                <a:buFontTx/>
                <a:buNone/>
              </a:pPr>
              <a:t>82</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2"/>
          <p:cNvSpPr>
            <a:spLocks noGrp="1"/>
          </p:cNvSpPr>
          <p:nvPr>
            <p:ph type="title"/>
          </p:nvPr>
        </p:nvSpPr>
        <p:spPr>
          <a:xfrm>
            <a:off x="1981200" y="427038"/>
            <a:ext cx="8229600" cy="487362"/>
          </a:xfrm>
        </p:spPr>
        <p:txBody>
          <a:bodyPr/>
          <a:lstStyle/>
          <a:p>
            <a:pPr>
              <a:lnSpc>
                <a:spcPts val="4000"/>
              </a:lnSpc>
            </a:pPr>
            <a:r>
              <a:rPr lang="en-US" altLang="en-US" smtClean="0"/>
              <a:t>Reasons for Suboptimal Adherence </a:t>
            </a:r>
            <a:br>
              <a:rPr lang="en-US" altLang="en-US" smtClean="0"/>
            </a:br>
            <a:r>
              <a:rPr lang="en-US" altLang="en-US" smtClean="0"/>
              <a:t>to Oral Iron Therapy</a:t>
            </a:r>
          </a:p>
        </p:txBody>
      </p:sp>
      <p:sp>
        <p:nvSpPr>
          <p:cNvPr id="165891" name="Rectangle 3"/>
          <p:cNvSpPr>
            <a:spLocks noGrp="1"/>
          </p:cNvSpPr>
          <p:nvPr>
            <p:ph idx="1"/>
          </p:nvPr>
        </p:nvSpPr>
        <p:spPr>
          <a:xfrm>
            <a:off x="1981200" y="1493838"/>
            <a:ext cx="8229600" cy="4830762"/>
          </a:xfrm>
        </p:spPr>
        <p:txBody>
          <a:bodyPr/>
          <a:lstStyle/>
          <a:p>
            <a:pPr marL="457200" lvl="1" indent="-457200">
              <a:buFont typeface="Arial" panose="020B0604020202020204" pitchFamily="34" charset="0"/>
              <a:buChar char="•"/>
            </a:pPr>
            <a:r>
              <a:rPr lang="en-US" altLang="en-US" smtClean="0"/>
              <a:t>Adverse effects (real or perceived)</a:t>
            </a:r>
          </a:p>
          <a:p>
            <a:pPr marL="457200" lvl="1" indent="-457200">
              <a:buFont typeface="Arial" panose="020B0604020202020204" pitchFamily="34" charset="0"/>
              <a:buChar char="•"/>
            </a:pPr>
            <a:r>
              <a:rPr lang="en-US" altLang="en-US" smtClean="0"/>
              <a:t>Lengthy course of required (3 months or more)</a:t>
            </a:r>
          </a:p>
          <a:p>
            <a:pPr marL="457200" lvl="1" indent="-457200">
              <a:buFont typeface="Arial" panose="020B0604020202020204" pitchFamily="34" charset="0"/>
              <a:buChar char="•"/>
            </a:pPr>
            <a:r>
              <a:rPr lang="en-US" altLang="en-US" smtClean="0"/>
              <a:t>Troublesome once or twice daily dosing</a:t>
            </a:r>
          </a:p>
          <a:p>
            <a:pPr marL="457200" lvl="1" indent="-457200">
              <a:buFont typeface="Arial" panose="020B0604020202020204" pitchFamily="34" charset="0"/>
              <a:buChar char="•"/>
            </a:pPr>
            <a:r>
              <a:rPr lang="en-US" altLang="en-US" smtClean="0"/>
              <a:t>Multiple prescription refills required to complete course</a:t>
            </a:r>
          </a:p>
          <a:p>
            <a:pPr marL="457200" lvl="1" indent="-457200">
              <a:buFont typeface="Arial" panose="020B0604020202020204" pitchFamily="34" charset="0"/>
              <a:buChar char="•"/>
            </a:pPr>
            <a:r>
              <a:rPr lang="en-US" altLang="en-US" smtClean="0"/>
              <a:t>Forgetting or refusing to take medication</a:t>
            </a:r>
          </a:p>
          <a:p>
            <a:pPr marL="457200" lvl="1" indent="-457200">
              <a:buFont typeface="Arial" panose="020B0604020202020204" pitchFamily="34" charset="0"/>
              <a:buChar char="•"/>
            </a:pPr>
            <a:endParaRPr lang="en-US" altLang="en-US" smtClean="0"/>
          </a:p>
          <a:p>
            <a:pPr marL="457200" lvl="1" indent="-457200">
              <a:buFont typeface="Arial" panose="020B0604020202020204" pitchFamily="34" charset="0"/>
              <a:buChar char="•"/>
            </a:pPr>
            <a:r>
              <a:rPr lang="en-US" altLang="en-US" smtClean="0"/>
              <a:t>Universal problem of “well” patient taking medication on a daily basis for prolonged period</a:t>
            </a:r>
          </a:p>
        </p:txBody>
      </p:sp>
      <p:sp>
        <p:nvSpPr>
          <p:cNvPr id="4" name="Rectangle 3"/>
          <p:cNvSpPr>
            <a:spLocks noChangeArrowheads="1"/>
          </p:cNvSpPr>
          <p:nvPr/>
        </p:nvSpPr>
        <p:spPr bwMode="auto">
          <a:xfrm>
            <a:off x="2362200" y="4038600"/>
            <a:ext cx="7653338" cy="1066800"/>
          </a:xfrm>
          <a:prstGeom prst="rect">
            <a:avLst/>
          </a:prstGeom>
          <a:noFill/>
          <a:ln w="38100" algn="ctr">
            <a:solidFill>
              <a:srgbClr val="FF9933"/>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65893"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055600E-AE06-4BF9-8CEC-EA8091DAA727}" type="slidenum">
              <a:rPr lang="en-US" altLang="en-US" sz="1200"/>
              <a:pPr>
                <a:spcBef>
                  <a:spcPct val="0"/>
                </a:spcBef>
                <a:buFontTx/>
                <a:buNone/>
              </a:pPr>
              <a:t>83</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2"/>
          <p:cNvSpPr>
            <a:spLocks noGrp="1"/>
          </p:cNvSpPr>
          <p:nvPr>
            <p:ph type="title"/>
          </p:nvPr>
        </p:nvSpPr>
        <p:spPr>
          <a:xfrm>
            <a:off x="1981200" y="274638"/>
            <a:ext cx="8229600" cy="868362"/>
          </a:xfrm>
        </p:spPr>
        <p:txBody>
          <a:bodyPr/>
          <a:lstStyle/>
          <a:p>
            <a:r>
              <a:rPr lang="en-US" altLang="en-US" smtClean="0"/>
              <a:t>Parenteral Iron Therapy</a:t>
            </a:r>
          </a:p>
        </p:txBody>
      </p:sp>
      <p:sp>
        <p:nvSpPr>
          <p:cNvPr id="3" name="Content Placeholder 2"/>
          <p:cNvSpPr>
            <a:spLocks noGrp="1"/>
          </p:cNvSpPr>
          <p:nvPr>
            <p:ph sz="half" idx="4294967295"/>
          </p:nvPr>
        </p:nvSpPr>
        <p:spPr>
          <a:xfrm>
            <a:off x="5867400" y="1865314"/>
            <a:ext cx="4800600" cy="4154487"/>
          </a:xfrm>
        </p:spPr>
        <p:txBody>
          <a:bodyPr/>
          <a:lstStyle/>
          <a:p>
            <a:pPr>
              <a:spcBef>
                <a:spcPct val="0"/>
              </a:spcBef>
            </a:pPr>
            <a:r>
              <a:rPr lang="en-US" altLang="en-US" u="sng" smtClean="0">
                <a:solidFill>
                  <a:srgbClr val="FF0000"/>
                </a:solidFill>
              </a:rPr>
              <a:t>Functional iron deficiency </a:t>
            </a:r>
            <a:r>
              <a:rPr lang="en-US" altLang="en-US" smtClean="0"/>
              <a:t>(iron-restricted erythropoiesis) due to:</a:t>
            </a:r>
          </a:p>
          <a:p>
            <a:pPr lvl="1">
              <a:spcBef>
                <a:spcPct val="0"/>
              </a:spcBef>
            </a:pPr>
            <a:r>
              <a:rPr lang="en-US" altLang="en-US" smtClean="0"/>
              <a:t>Chronic renal failure</a:t>
            </a:r>
          </a:p>
          <a:p>
            <a:pPr lvl="1">
              <a:spcBef>
                <a:spcPct val="0"/>
              </a:spcBef>
            </a:pPr>
            <a:r>
              <a:rPr lang="en-US" altLang="en-US" smtClean="0"/>
              <a:t>Cancer </a:t>
            </a:r>
          </a:p>
          <a:p>
            <a:pPr lvl="1">
              <a:spcBef>
                <a:spcPct val="0"/>
              </a:spcBef>
            </a:pPr>
            <a:r>
              <a:rPr lang="en-US" altLang="en-US" smtClean="0"/>
              <a:t>Inflammatory disorders</a:t>
            </a:r>
          </a:p>
          <a:p>
            <a:pPr lvl="1">
              <a:spcBef>
                <a:spcPct val="0"/>
              </a:spcBef>
            </a:pPr>
            <a:r>
              <a:rPr lang="en-US" altLang="en-US" smtClean="0"/>
              <a:t>Iron refractory iron deficiency anemia (IRIDA)</a:t>
            </a:r>
          </a:p>
          <a:p>
            <a:pPr>
              <a:spcBef>
                <a:spcPct val="0"/>
              </a:spcBef>
            </a:pPr>
            <a:endParaRPr lang="en-US" altLang="en-US" smtClean="0"/>
          </a:p>
        </p:txBody>
      </p:sp>
      <p:sp>
        <p:nvSpPr>
          <p:cNvPr id="166916" name="Rectangle 3"/>
          <p:cNvSpPr>
            <a:spLocks noGrp="1"/>
          </p:cNvSpPr>
          <p:nvPr>
            <p:ph sz="half" idx="4294967295"/>
          </p:nvPr>
        </p:nvSpPr>
        <p:spPr>
          <a:xfrm>
            <a:off x="1676400" y="1865314"/>
            <a:ext cx="4038600" cy="4154487"/>
          </a:xfrm>
        </p:spPr>
        <p:txBody>
          <a:bodyPr/>
          <a:lstStyle/>
          <a:p>
            <a:pPr>
              <a:spcBef>
                <a:spcPct val="0"/>
              </a:spcBef>
            </a:pPr>
            <a:r>
              <a:rPr lang="en-US" altLang="en-US" u="sng" smtClean="0">
                <a:solidFill>
                  <a:srgbClr val="FF0000"/>
                </a:solidFill>
              </a:rPr>
              <a:t>Iron deficiency not responding to oral iron, due to</a:t>
            </a:r>
            <a:r>
              <a:rPr lang="en-US" altLang="en-US" smtClean="0"/>
              <a:t>: </a:t>
            </a:r>
          </a:p>
          <a:p>
            <a:pPr lvl="1">
              <a:spcBef>
                <a:spcPct val="0"/>
              </a:spcBef>
            </a:pPr>
            <a:r>
              <a:rPr lang="en-US" altLang="en-US" smtClean="0"/>
              <a:t>Poor adherance</a:t>
            </a:r>
          </a:p>
          <a:p>
            <a:pPr lvl="1">
              <a:spcBef>
                <a:spcPct val="0"/>
              </a:spcBef>
            </a:pPr>
            <a:r>
              <a:rPr lang="en-US" altLang="en-US" smtClean="0"/>
              <a:t>Adverse effects</a:t>
            </a:r>
          </a:p>
          <a:p>
            <a:pPr lvl="1">
              <a:spcBef>
                <a:spcPct val="0"/>
              </a:spcBef>
            </a:pPr>
            <a:r>
              <a:rPr lang="en-US" altLang="en-US" smtClean="0"/>
              <a:t>Malabsorption</a:t>
            </a:r>
          </a:p>
          <a:p>
            <a:pPr lvl="1">
              <a:spcBef>
                <a:spcPct val="0"/>
              </a:spcBef>
            </a:pPr>
            <a:r>
              <a:rPr lang="en-US" altLang="en-US" smtClean="0"/>
              <a:t>Ongoing hemorrhage</a:t>
            </a:r>
          </a:p>
          <a:p>
            <a:pPr>
              <a:spcBef>
                <a:spcPct val="0"/>
              </a:spcBef>
            </a:pPr>
            <a:endParaRPr lang="en-US" altLang="en-US" smtClean="0"/>
          </a:p>
          <a:p>
            <a:pPr>
              <a:spcBef>
                <a:spcPct val="0"/>
              </a:spcBef>
            </a:pPr>
            <a:endParaRPr lang="en-US" altLang="en-US" smtClean="0"/>
          </a:p>
          <a:p>
            <a:pPr>
              <a:spcBef>
                <a:spcPct val="0"/>
              </a:spcBef>
            </a:pPr>
            <a:endParaRPr lang="en-US" altLang="en-US" smtClean="0"/>
          </a:p>
          <a:p>
            <a:pPr>
              <a:spcBef>
                <a:spcPct val="0"/>
              </a:spcBef>
            </a:pPr>
            <a:endParaRPr lang="en-US" altLang="en-US" smtClean="0"/>
          </a:p>
          <a:p>
            <a:pPr>
              <a:spcBef>
                <a:spcPct val="0"/>
              </a:spcBef>
            </a:pPr>
            <a:endParaRPr lang="en-US" altLang="en-US" smtClean="0"/>
          </a:p>
        </p:txBody>
      </p:sp>
      <p:sp>
        <p:nvSpPr>
          <p:cNvPr id="166917" name="TextBox 5"/>
          <p:cNvSpPr txBox="1">
            <a:spLocks noChangeArrowheads="1"/>
          </p:cNvSpPr>
          <p:nvPr/>
        </p:nvSpPr>
        <p:spPr bwMode="auto">
          <a:xfrm>
            <a:off x="4267200" y="1219200"/>
            <a:ext cx="36576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3200" b="1" u="sng">
                <a:solidFill>
                  <a:srgbClr val="FF0000"/>
                </a:solidFill>
              </a:rPr>
              <a:t>Potential Indications</a:t>
            </a:r>
            <a:endParaRPr lang="en-US" altLang="en-US" sz="3200" b="1">
              <a:solidFill>
                <a:srgbClr val="FF0000"/>
              </a:solidFill>
            </a:endParaRPr>
          </a:p>
        </p:txBody>
      </p:sp>
      <p:sp>
        <p:nvSpPr>
          <p:cNvPr id="166918"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2CB57DE-E7B7-4538-A9A1-110159B1F8E5}" type="slidenum">
              <a:rPr lang="en-US" altLang="en-US" sz="1200"/>
              <a:pPr>
                <a:spcBef>
                  <a:spcPct val="0"/>
                </a:spcBef>
                <a:buFontTx/>
                <a:buNone/>
              </a:pPr>
              <a:t>84</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2"/>
          <p:cNvSpPr>
            <a:spLocks noGrp="1"/>
          </p:cNvSpPr>
          <p:nvPr>
            <p:ph type="title"/>
          </p:nvPr>
        </p:nvSpPr>
        <p:spPr/>
        <p:txBody>
          <a:bodyPr/>
          <a:lstStyle/>
          <a:p>
            <a:r>
              <a:rPr lang="en-US" altLang="en-US" smtClean="0"/>
              <a:t>Parenteral Iron Formulations</a:t>
            </a:r>
          </a:p>
        </p:txBody>
      </p:sp>
      <p:sp>
        <p:nvSpPr>
          <p:cNvPr id="167939" name="Content Placeholder 5"/>
          <p:cNvSpPr>
            <a:spLocks noGrp="1"/>
          </p:cNvSpPr>
          <p:nvPr>
            <p:ph idx="1"/>
          </p:nvPr>
        </p:nvSpPr>
        <p:spPr/>
        <p:txBody>
          <a:bodyPr/>
          <a:lstStyle/>
          <a:p>
            <a:r>
              <a:rPr lang="en-US" altLang="en-US" smtClean="0"/>
              <a:t>All current IV iron products are iron-carbohydrate complexes or colloids </a:t>
            </a:r>
          </a:p>
          <a:p>
            <a:r>
              <a:rPr lang="en-US" altLang="en-US" smtClean="0"/>
              <a:t>They share a common structure:</a:t>
            </a:r>
          </a:p>
          <a:p>
            <a:pPr lvl="1"/>
            <a:r>
              <a:rPr lang="en-US" altLang="en-US" smtClean="0"/>
              <a:t>Small spheroidal iron-carbohydrate particles containing iron-oxyhydroxy gel core and carbohydrate shell</a:t>
            </a:r>
          </a:p>
          <a:p>
            <a:pPr lvl="1"/>
            <a:r>
              <a:rPr lang="en-US" altLang="en-US" smtClean="0"/>
              <a:t>The shell stabilizes the gel and slows the release of iron</a:t>
            </a:r>
          </a:p>
          <a:p>
            <a:r>
              <a:rPr lang="en-US" altLang="en-US" smtClean="0"/>
              <a:t>They differ by the size of the core, and the identity and density of the carbohydrate shell. </a:t>
            </a:r>
          </a:p>
          <a:p>
            <a:r>
              <a:rPr lang="en-US" altLang="en-US" smtClean="0"/>
              <a:t>Data on the use of IV iron in pediatrics is sparse.</a:t>
            </a:r>
          </a:p>
          <a:p>
            <a:endParaRPr lang="en-US" altLang="en-US" smtClean="0"/>
          </a:p>
        </p:txBody>
      </p:sp>
      <p:sp>
        <p:nvSpPr>
          <p:cNvPr id="167940"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AEC619E2-7199-488A-B543-907F7FFC5E1E}" type="slidenum">
              <a:rPr lang="en-US" altLang="en-US" sz="1200"/>
              <a:pPr>
                <a:spcBef>
                  <a:spcPct val="0"/>
                </a:spcBef>
                <a:buFontTx/>
                <a:buNone/>
              </a:pPr>
              <a:t>85</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Title 1"/>
          <p:cNvSpPr>
            <a:spLocks noGrp="1"/>
          </p:cNvSpPr>
          <p:nvPr>
            <p:ph type="title"/>
          </p:nvPr>
        </p:nvSpPr>
        <p:spPr/>
        <p:txBody>
          <a:bodyPr/>
          <a:lstStyle/>
          <a:p>
            <a:r>
              <a:rPr lang="en-US" altLang="en-US" smtClean="0"/>
              <a:t>Parenteral Iron Formulations</a:t>
            </a:r>
          </a:p>
        </p:txBody>
      </p:sp>
      <p:sp>
        <p:nvSpPr>
          <p:cNvPr id="168963" name="Content Placeholder 3"/>
          <p:cNvSpPr>
            <a:spLocks noGrp="1"/>
          </p:cNvSpPr>
          <p:nvPr>
            <p:ph sz="half" idx="1"/>
          </p:nvPr>
        </p:nvSpPr>
        <p:spPr>
          <a:xfrm>
            <a:off x="1981200" y="1112838"/>
            <a:ext cx="4038600" cy="5287962"/>
          </a:xfrm>
        </p:spPr>
        <p:txBody>
          <a:bodyPr/>
          <a:lstStyle/>
          <a:p>
            <a:pPr marL="0" indent="0">
              <a:buNone/>
            </a:pPr>
            <a:r>
              <a:rPr lang="en-US" altLang="en-US" smtClean="0"/>
              <a:t>INFeD</a:t>
            </a:r>
            <a:r>
              <a:rPr lang="en-US" altLang="en-US" baseline="30000" smtClean="0"/>
              <a:t> ®</a:t>
            </a:r>
            <a:endParaRPr lang="en-US" altLang="en-US" smtClean="0"/>
          </a:p>
          <a:p>
            <a:pPr marL="0" indent="0">
              <a:buNone/>
            </a:pPr>
            <a:r>
              <a:rPr lang="en-US" altLang="en-US" sz="2000"/>
              <a:t>Iron Dextran Injection</a:t>
            </a:r>
          </a:p>
          <a:p>
            <a:pPr marL="0" indent="0">
              <a:buNone/>
            </a:pPr>
            <a:endParaRPr lang="en-US" altLang="en-US" sz="2000"/>
          </a:p>
          <a:p>
            <a:pPr marL="0" indent="0">
              <a:buNone/>
            </a:pPr>
            <a:r>
              <a:rPr lang="en-US" altLang="en-US" smtClean="0"/>
              <a:t>Ferrlecit</a:t>
            </a:r>
            <a:r>
              <a:rPr lang="en-US" altLang="en-US" baseline="30000" smtClean="0"/>
              <a:t> ®</a:t>
            </a:r>
            <a:endParaRPr lang="en-US" altLang="en-US" smtClean="0"/>
          </a:p>
          <a:p>
            <a:pPr marL="0" indent="0">
              <a:buNone/>
            </a:pPr>
            <a:r>
              <a:rPr lang="en-US" altLang="en-US" sz="2000"/>
              <a:t>Sodium Ferric Gluconate complex in Sucrose</a:t>
            </a:r>
          </a:p>
          <a:p>
            <a:pPr marL="0" indent="0">
              <a:buNone/>
            </a:pPr>
            <a:endParaRPr lang="en-US" altLang="en-US" sz="2000"/>
          </a:p>
          <a:p>
            <a:pPr marL="0" indent="0">
              <a:buNone/>
            </a:pPr>
            <a:r>
              <a:rPr lang="en-US" altLang="en-US" smtClean="0"/>
              <a:t>Feraheme</a:t>
            </a:r>
            <a:r>
              <a:rPr lang="en-US" altLang="en-US" baseline="30000" smtClean="0"/>
              <a:t> ®</a:t>
            </a:r>
            <a:endParaRPr lang="en-US" altLang="en-US" smtClean="0"/>
          </a:p>
          <a:p>
            <a:pPr marL="0" indent="0">
              <a:buNone/>
            </a:pPr>
            <a:r>
              <a:rPr lang="en-US" altLang="en-US" sz="2000"/>
              <a:t>ferumoxytol injection</a:t>
            </a:r>
          </a:p>
          <a:p>
            <a:pPr marL="0" indent="0">
              <a:buNone/>
            </a:pPr>
            <a:endParaRPr lang="en-US" altLang="en-US" smtClean="0"/>
          </a:p>
        </p:txBody>
      </p:sp>
      <p:sp>
        <p:nvSpPr>
          <p:cNvPr id="168964" name="Content Placeholder 4"/>
          <p:cNvSpPr>
            <a:spLocks noGrp="1"/>
          </p:cNvSpPr>
          <p:nvPr>
            <p:ph sz="half" idx="2"/>
          </p:nvPr>
        </p:nvSpPr>
        <p:spPr>
          <a:xfrm>
            <a:off x="6172200" y="1112838"/>
            <a:ext cx="4038600" cy="5287962"/>
          </a:xfrm>
        </p:spPr>
        <p:txBody>
          <a:bodyPr/>
          <a:lstStyle/>
          <a:p>
            <a:pPr marL="0" indent="0">
              <a:buNone/>
            </a:pPr>
            <a:r>
              <a:rPr lang="en-US" altLang="en-US" smtClean="0"/>
              <a:t>MonoFer</a:t>
            </a:r>
            <a:r>
              <a:rPr lang="en-US" altLang="en-US" baseline="30000" smtClean="0"/>
              <a:t> ®</a:t>
            </a:r>
            <a:endParaRPr lang="en-US" altLang="en-US" smtClean="0"/>
          </a:p>
          <a:p>
            <a:pPr marL="0" indent="0">
              <a:buNone/>
            </a:pPr>
            <a:r>
              <a:rPr lang="en-US" altLang="en-US" sz="2000"/>
              <a:t>Iron isomaltoside </a:t>
            </a:r>
          </a:p>
          <a:p>
            <a:pPr marL="0" indent="0">
              <a:buNone/>
            </a:pPr>
            <a:endParaRPr lang="en-US" altLang="en-US" smtClean="0"/>
          </a:p>
          <a:p>
            <a:pPr marL="0" indent="0">
              <a:buNone/>
            </a:pPr>
            <a:r>
              <a:rPr lang="en-US" altLang="en-US" smtClean="0"/>
              <a:t>Injectafer</a:t>
            </a:r>
            <a:r>
              <a:rPr lang="en-US" altLang="en-US" baseline="30000" smtClean="0"/>
              <a:t> ®</a:t>
            </a:r>
            <a:endParaRPr lang="en-US" altLang="en-US" smtClean="0"/>
          </a:p>
          <a:p>
            <a:pPr marL="0" indent="0">
              <a:buNone/>
            </a:pPr>
            <a:r>
              <a:rPr lang="en-US" altLang="en-US" sz="2000"/>
              <a:t>Ferric carboxymaltose injection</a:t>
            </a:r>
          </a:p>
          <a:p>
            <a:pPr marL="0" indent="0">
              <a:buNone/>
            </a:pPr>
            <a:endParaRPr lang="en-US" altLang="en-US" smtClean="0"/>
          </a:p>
          <a:p>
            <a:pPr marL="0" indent="0">
              <a:buNone/>
            </a:pPr>
            <a:r>
              <a:rPr lang="en-US" altLang="en-US" smtClean="0"/>
              <a:t>Venofer</a:t>
            </a:r>
            <a:r>
              <a:rPr lang="en-US" altLang="en-US" baseline="30000" smtClean="0"/>
              <a:t> ®</a:t>
            </a:r>
            <a:endParaRPr lang="en-US" altLang="en-US" smtClean="0"/>
          </a:p>
          <a:p>
            <a:pPr marL="0" indent="0">
              <a:buNone/>
            </a:pPr>
            <a:r>
              <a:rPr lang="en-US" altLang="en-US" sz="2000"/>
              <a:t>Iron sucrose injection</a:t>
            </a:r>
          </a:p>
        </p:txBody>
      </p:sp>
      <p:sp>
        <p:nvSpPr>
          <p:cNvPr id="168965"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5AF7737-9508-49C1-8B8C-D64811ED4DE0}" type="slidenum">
              <a:rPr lang="en-US" altLang="en-US" sz="1200"/>
              <a:pPr>
                <a:spcBef>
                  <a:spcPct val="0"/>
                </a:spcBef>
                <a:buFontTx/>
                <a:buNone/>
              </a:pPr>
              <a:t>86</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2"/>
          <p:cNvSpPr>
            <a:spLocks noGrp="1"/>
          </p:cNvSpPr>
          <p:nvPr>
            <p:ph type="title"/>
          </p:nvPr>
        </p:nvSpPr>
        <p:spPr>
          <a:xfrm>
            <a:off x="1981200" y="152401"/>
            <a:ext cx="8229600" cy="715963"/>
          </a:xfrm>
        </p:spPr>
        <p:txBody>
          <a:bodyPr/>
          <a:lstStyle/>
          <a:p>
            <a:r>
              <a:rPr lang="en-US" altLang="en-US" smtClean="0"/>
              <a:t>Parenteral Iron Formulations</a:t>
            </a:r>
          </a:p>
        </p:txBody>
      </p:sp>
      <p:graphicFrame>
        <p:nvGraphicFramePr>
          <p:cNvPr id="2" name="Table 1">
            <a:extLst>
              <a:ext uri="{FF2B5EF4-FFF2-40B4-BE49-F238E27FC236}">
                <a16:creationId xmlns="" xmlns:a16="http://schemas.microsoft.com/office/drawing/2014/main" id="{EF0B08F7-5BA2-4198-874A-CD1DC0FC49D7}"/>
              </a:ext>
            </a:extLst>
          </p:cNvPr>
          <p:cNvGraphicFramePr>
            <a:graphicFrameLocks noGrp="1"/>
          </p:cNvGraphicFramePr>
          <p:nvPr/>
        </p:nvGraphicFramePr>
        <p:xfrm>
          <a:off x="1752600" y="914400"/>
          <a:ext cx="8762998" cy="5118103"/>
        </p:xfrm>
        <a:graphic>
          <a:graphicData uri="http://schemas.openxmlformats.org/drawingml/2006/table">
            <a:tbl>
              <a:tblPr firstRow="1" firstCol="1" bandRow="1">
                <a:tableStyleId>{5C22544A-7EE6-4342-B048-85BDC9FD1C3A}</a:tableStyleId>
              </a:tblPr>
              <a:tblGrid>
                <a:gridCol w="1219809">
                  <a:extLst>
                    <a:ext uri="{9D8B030D-6E8A-4147-A177-3AD203B41FA5}">
                      <a16:colId xmlns="" xmlns:a16="http://schemas.microsoft.com/office/drawing/2014/main" val="20000"/>
                    </a:ext>
                  </a:extLst>
                </a:gridCol>
                <a:gridCol w="1447190">
                  <a:extLst>
                    <a:ext uri="{9D8B030D-6E8A-4147-A177-3AD203B41FA5}">
                      <a16:colId xmlns="" xmlns:a16="http://schemas.microsoft.com/office/drawing/2014/main" val="20001"/>
                    </a:ext>
                  </a:extLst>
                </a:gridCol>
                <a:gridCol w="914400">
                  <a:extLst>
                    <a:ext uri="{9D8B030D-6E8A-4147-A177-3AD203B41FA5}">
                      <a16:colId xmlns="" xmlns:a16="http://schemas.microsoft.com/office/drawing/2014/main" val="20002"/>
                    </a:ext>
                  </a:extLst>
                </a:gridCol>
                <a:gridCol w="1219200">
                  <a:extLst>
                    <a:ext uri="{9D8B030D-6E8A-4147-A177-3AD203B41FA5}">
                      <a16:colId xmlns="" xmlns:a16="http://schemas.microsoft.com/office/drawing/2014/main" val="20003"/>
                    </a:ext>
                  </a:extLst>
                </a:gridCol>
                <a:gridCol w="1371600">
                  <a:extLst>
                    <a:ext uri="{9D8B030D-6E8A-4147-A177-3AD203B41FA5}">
                      <a16:colId xmlns="" xmlns:a16="http://schemas.microsoft.com/office/drawing/2014/main" val="20004"/>
                    </a:ext>
                  </a:extLst>
                </a:gridCol>
                <a:gridCol w="1295400">
                  <a:extLst>
                    <a:ext uri="{9D8B030D-6E8A-4147-A177-3AD203B41FA5}">
                      <a16:colId xmlns="" xmlns:a16="http://schemas.microsoft.com/office/drawing/2014/main" val="20005"/>
                    </a:ext>
                  </a:extLst>
                </a:gridCol>
                <a:gridCol w="1295399">
                  <a:extLst>
                    <a:ext uri="{9D8B030D-6E8A-4147-A177-3AD203B41FA5}">
                      <a16:colId xmlns="" xmlns:a16="http://schemas.microsoft.com/office/drawing/2014/main" val="20006"/>
                    </a:ext>
                  </a:extLst>
                </a:gridCol>
              </a:tblGrid>
              <a:tr h="301634">
                <a:tc>
                  <a:txBody>
                    <a:bodyPr/>
                    <a:lstStyle/>
                    <a:p>
                      <a:pPr marL="0" marR="0">
                        <a:lnSpc>
                          <a:spcPct val="100000"/>
                        </a:lnSpc>
                        <a:spcBef>
                          <a:spcPts val="0"/>
                        </a:spcBef>
                        <a:spcAft>
                          <a:spcPts val="0"/>
                        </a:spcAft>
                      </a:pPr>
                      <a:r>
                        <a:rPr lang="en-US" sz="1100" dirty="0">
                          <a:effectLst/>
                          <a:latin typeface="+mn-lt"/>
                        </a:rPr>
                        <a:t>Trade name</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INFeD</a:t>
                      </a:r>
                      <a:r>
                        <a:rPr lang="en-US" sz="1100" baseline="30000">
                          <a:effectLst/>
                          <a:latin typeface="+mn-lt"/>
                        </a:rPr>
                        <a:t>®</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Ferrlecit</a:t>
                      </a:r>
                      <a:r>
                        <a:rPr lang="en-US" sz="1100" baseline="30000">
                          <a:effectLst/>
                          <a:latin typeface="+mn-lt"/>
                        </a:rPr>
                        <a:t>®</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Venofer</a:t>
                      </a:r>
                      <a:r>
                        <a:rPr lang="en-US" sz="1100" baseline="30000">
                          <a:effectLst/>
                          <a:latin typeface="+mn-lt"/>
                        </a:rPr>
                        <a:t>®</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err="1">
                          <a:effectLst/>
                          <a:latin typeface="+mn-lt"/>
                        </a:rPr>
                        <a:t>Feraheme</a:t>
                      </a:r>
                      <a:r>
                        <a:rPr lang="en-US" sz="1100" baseline="30000" dirty="0">
                          <a:effectLst/>
                          <a:latin typeface="+mn-lt"/>
                        </a:rPr>
                        <a:t>®</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Monofer</a:t>
                      </a:r>
                      <a:r>
                        <a:rPr lang="en-US" sz="1100" baseline="30000">
                          <a:effectLst/>
                          <a:latin typeface="+mn-lt"/>
                        </a:rPr>
                        <a:t>®</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err="1">
                          <a:effectLst/>
                          <a:latin typeface="+mn-lt"/>
                        </a:rPr>
                        <a:t>Injectafer</a:t>
                      </a:r>
                      <a:r>
                        <a:rPr lang="en-US" sz="1100" baseline="30000" dirty="0">
                          <a:effectLst/>
                          <a:latin typeface="+mn-lt"/>
                        </a:rPr>
                        <a:t>®</a:t>
                      </a:r>
                      <a:endParaRPr lang="en-US" sz="1100" dirty="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00"/>
                  </a:ext>
                </a:extLst>
              </a:tr>
              <a:tr h="535616">
                <a:tc>
                  <a:txBody>
                    <a:bodyPr/>
                    <a:lstStyle/>
                    <a:p>
                      <a:pPr marL="0" marR="0">
                        <a:lnSpc>
                          <a:spcPct val="100000"/>
                        </a:lnSpc>
                        <a:spcBef>
                          <a:spcPts val="0"/>
                        </a:spcBef>
                        <a:spcAft>
                          <a:spcPts val="0"/>
                        </a:spcAft>
                      </a:pPr>
                      <a:r>
                        <a:rPr lang="en-US" sz="1100" dirty="0">
                          <a:effectLst/>
                          <a:latin typeface="+mn-lt"/>
                        </a:rPr>
                        <a:t>Manufacturer</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Watson Pharmaceuticals </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Sanofi Aventis</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American Regent </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AMAG Pharmaceuticals</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Pharmacosmos A/S</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American Regent </a:t>
                      </a:r>
                      <a:endParaRPr lang="en-US" sz="1100" dirty="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01"/>
                  </a:ext>
                </a:extLst>
              </a:tr>
              <a:tr h="535616">
                <a:tc>
                  <a:txBody>
                    <a:bodyPr/>
                    <a:lstStyle/>
                    <a:p>
                      <a:pPr marL="0" marR="0">
                        <a:lnSpc>
                          <a:spcPct val="100000"/>
                        </a:lnSpc>
                        <a:spcBef>
                          <a:spcPts val="0"/>
                        </a:spcBef>
                        <a:spcAft>
                          <a:spcPts val="0"/>
                        </a:spcAft>
                      </a:pPr>
                      <a:r>
                        <a:rPr lang="en-US" sz="1100">
                          <a:effectLst/>
                          <a:latin typeface="+mn-lt"/>
                        </a:rPr>
                        <a:t>Carbohydrate</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Dextran Polysaccharides</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Gluconate</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Sucrose</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err="1">
                          <a:effectLst/>
                          <a:latin typeface="+mn-lt"/>
                        </a:rPr>
                        <a:t>Ferumoxytol</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Isomaltoside</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Carboxymaltose</a:t>
                      </a:r>
                      <a:endParaRPr lang="en-US" sz="110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02"/>
                  </a:ext>
                </a:extLst>
              </a:tr>
              <a:tr h="769599">
                <a:tc>
                  <a:txBody>
                    <a:bodyPr/>
                    <a:lstStyle/>
                    <a:p>
                      <a:pPr marL="0" marR="0">
                        <a:lnSpc>
                          <a:spcPct val="100000"/>
                        </a:lnSpc>
                        <a:spcBef>
                          <a:spcPts val="0"/>
                        </a:spcBef>
                        <a:spcAft>
                          <a:spcPts val="0"/>
                        </a:spcAft>
                      </a:pPr>
                      <a:r>
                        <a:rPr lang="en-US" sz="1100">
                          <a:effectLst/>
                          <a:latin typeface="+mn-lt"/>
                        </a:rPr>
                        <a:t>Molecular weight measured by manufacturer (Da)</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165,000 </a:t>
                      </a:r>
                    </a:p>
                    <a:p>
                      <a:pPr marL="0" marR="0" algn="ctr">
                        <a:lnSpc>
                          <a:spcPct val="100000"/>
                        </a:lnSpc>
                        <a:spcBef>
                          <a:spcPts val="0"/>
                        </a:spcBef>
                        <a:spcAft>
                          <a:spcPts val="0"/>
                        </a:spcAft>
                      </a:pPr>
                      <a:r>
                        <a:rPr lang="en-US" sz="900" dirty="0">
                          <a:effectLst/>
                          <a:latin typeface="+mn-lt"/>
                        </a:rPr>
                        <a:t>Low-molecular-weight </a:t>
                      </a:r>
                    </a:p>
                    <a:p>
                      <a:pPr marL="0" marR="0" algn="ctr">
                        <a:lnSpc>
                          <a:spcPct val="100000"/>
                        </a:lnSpc>
                        <a:spcBef>
                          <a:spcPts val="0"/>
                        </a:spcBef>
                        <a:spcAft>
                          <a:spcPts val="0"/>
                        </a:spcAft>
                      </a:pPr>
                      <a:r>
                        <a:rPr lang="en-US" sz="900" dirty="0">
                          <a:effectLst/>
                          <a:latin typeface="+mn-lt"/>
                        </a:rPr>
                        <a:t>iron dextran</a:t>
                      </a:r>
                      <a:endParaRPr lang="en-US" sz="9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289,000–444,000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34,000–60,000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750,000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150,000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150,000</a:t>
                      </a:r>
                      <a:endParaRPr lang="en-US" sz="110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03"/>
                  </a:ext>
                </a:extLst>
              </a:tr>
              <a:tr h="535616">
                <a:tc>
                  <a:txBody>
                    <a:bodyPr/>
                    <a:lstStyle/>
                    <a:p>
                      <a:pPr marL="0" marR="0">
                        <a:lnSpc>
                          <a:spcPct val="100000"/>
                        </a:lnSpc>
                        <a:spcBef>
                          <a:spcPts val="0"/>
                        </a:spcBef>
                        <a:spcAft>
                          <a:spcPts val="0"/>
                        </a:spcAft>
                      </a:pPr>
                      <a:r>
                        <a:rPr lang="en-US" sz="1100">
                          <a:effectLst/>
                          <a:latin typeface="+mn-lt"/>
                        </a:rPr>
                        <a:t>Max. approved dosage (mg)</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100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125</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200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510</a:t>
                      </a:r>
                    </a:p>
                    <a:p>
                      <a:pPr marL="0" marR="0" algn="ctr">
                        <a:lnSpc>
                          <a:spcPct val="100000"/>
                        </a:lnSpc>
                        <a:spcBef>
                          <a:spcPts val="0"/>
                        </a:spcBef>
                        <a:spcAft>
                          <a:spcPts val="0"/>
                        </a:spcAft>
                      </a:pPr>
                      <a:r>
                        <a:rPr lang="en-US" sz="800" dirty="0">
                          <a:effectLst/>
                          <a:latin typeface="+mn-lt"/>
                          <a:ea typeface="Calibri"/>
                          <a:cs typeface="Times New Roman"/>
                        </a:rPr>
                        <a:t>Repeat in 3-8 days</a:t>
                      </a: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20 mg/kg</a:t>
                      </a:r>
                    </a:p>
                    <a:p>
                      <a:pPr marL="0" marR="0" algn="ctr">
                        <a:lnSpc>
                          <a:spcPct val="100000"/>
                        </a:lnSpc>
                        <a:spcBef>
                          <a:spcPts val="0"/>
                        </a:spcBef>
                        <a:spcAft>
                          <a:spcPts val="0"/>
                        </a:spcAft>
                      </a:pPr>
                      <a:r>
                        <a:rPr lang="en-US" sz="800" dirty="0">
                          <a:effectLst/>
                          <a:latin typeface="+mn-lt"/>
                          <a:ea typeface="Calibri"/>
                          <a:cs typeface="Times New Roman"/>
                        </a:rPr>
                        <a:t>1000mg if &gt; 66kg</a:t>
                      </a:r>
                    </a:p>
                  </a:txBody>
                  <a:tcPr marL="60960" marR="60960" marT="30478" marB="30478" anchor="ctr"/>
                </a:tc>
                <a:tc>
                  <a:txBody>
                    <a:bodyPr/>
                    <a:lstStyle/>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000000"/>
                          </a:solidFill>
                          <a:effectLst/>
                          <a:latin typeface="Calibri" pitchFamily="34" charset="0"/>
                          <a:ea typeface="MS PGothic" pitchFamily="34" charset="-128"/>
                        </a:rPr>
                        <a:t>   &gt;50kg: 750mg</a:t>
                      </a:r>
                    </a:p>
                    <a:p>
                      <a:pPr marL="0" marR="0" lvl="0" indent="0" algn="l" defTabSz="457200" rtl="0" eaLnBrk="1" fontAlgn="base" latinLnBrk="0" hangingPunct="1">
                        <a:lnSpc>
                          <a:spcPct val="100000"/>
                        </a:lnSpc>
                        <a:spcBef>
                          <a:spcPct val="0"/>
                        </a:spcBef>
                        <a:spcAft>
                          <a:spcPct val="0"/>
                        </a:spcAft>
                        <a:buClrTx/>
                        <a:buSzTx/>
                        <a:buFontTx/>
                        <a:buNone/>
                        <a:tabLst/>
                      </a:pPr>
                      <a:r>
                        <a:rPr kumimoji="0" lang="en-US" altLang="en-US" sz="1100" b="0" i="0" u="none" strike="noStrike" cap="none" normalizeH="0" baseline="0" dirty="0">
                          <a:ln>
                            <a:noFill/>
                          </a:ln>
                          <a:solidFill>
                            <a:srgbClr val="000000"/>
                          </a:solidFill>
                          <a:effectLst/>
                          <a:latin typeface="Calibri" pitchFamily="34" charset="0"/>
                          <a:ea typeface="MS PGothic" pitchFamily="34" charset="-128"/>
                        </a:rPr>
                        <a:t>   &lt;50kg: 15mg/kg</a:t>
                      </a:r>
                    </a:p>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en-US" sz="800" b="0" i="0" u="none" strike="noStrike" cap="none" normalizeH="0" baseline="0" dirty="0">
                          <a:ln>
                            <a:noFill/>
                          </a:ln>
                          <a:solidFill>
                            <a:srgbClr val="000000"/>
                          </a:solidFill>
                          <a:effectLst/>
                          <a:latin typeface="Calibri" pitchFamily="34" charset="0"/>
                          <a:ea typeface="MS PGothic" pitchFamily="34" charset="-128"/>
                        </a:rPr>
                        <a:t>Repeat in 7d</a:t>
                      </a:r>
                    </a:p>
                  </a:txBody>
                  <a:tcPr marL="60960" marR="60960" marT="30478" marB="30478" anchor="ctr"/>
                </a:tc>
                <a:extLst>
                  <a:ext uri="{0D108BD9-81ED-4DB2-BD59-A6C34878D82A}">
                    <a16:rowId xmlns="" xmlns:a16="http://schemas.microsoft.com/office/drawing/2014/main" val="10004"/>
                  </a:ext>
                </a:extLst>
              </a:tr>
              <a:tr h="301634">
                <a:tc>
                  <a:txBody>
                    <a:bodyPr/>
                    <a:lstStyle/>
                    <a:p>
                      <a:pPr marL="0" marR="0">
                        <a:lnSpc>
                          <a:spcPct val="100000"/>
                        </a:lnSpc>
                        <a:spcBef>
                          <a:spcPts val="0"/>
                        </a:spcBef>
                        <a:spcAft>
                          <a:spcPts val="0"/>
                        </a:spcAft>
                      </a:pPr>
                      <a:r>
                        <a:rPr lang="en-US" sz="1100">
                          <a:effectLst/>
                          <a:latin typeface="+mn-lt"/>
                        </a:rPr>
                        <a:t>TDI possible</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Yes</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No</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Yes</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Yes</a:t>
                      </a:r>
                      <a:endParaRPr lang="en-US" sz="1100" dirty="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05"/>
                  </a:ext>
                </a:extLst>
              </a:tr>
              <a:tr h="301634">
                <a:tc>
                  <a:txBody>
                    <a:bodyPr/>
                    <a:lstStyle/>
                    <a:p>
                      <a:pPr marL="0" marR="0">
                        <a:lnSpc>
                          <a:spcPct val="100000"/>
                        </a:lnSpc>
                        <a:spcBef>
                          <a:spcPts val="0"/>
                        </a:spcBef>
                        <a:spcAft>
                          <a:spcPts val="0"/>
                        </a:spcAft>
                      </a:pPr>
                      <a:r>
                        <a:rPr lang="en-US" sz="1100">
                          <a:effectLst/>
                          <a:latin typeface="+mn-lt"/>
                        </a:rPr>
                        <a:t>Premedication</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TDI only</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No</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06"/>
                  </a:ext>
                </a:extLst>
              </a:tr>
              <a:tr h="301634">
                <a:tc>
                  <a:txBody>
                    <a:bodyPr/>
                    <a:lstStyle/>
                    <a:p>
                      <a:pPr marL="0" marR="0">
                        <a:lnSpc>
                          <a:spcPct val="100000"/>
                        </a:lnSpc>
                        <a:spcBef>
                          <a:spcPts val="0"/>
                        </a:spcBef>
                        <a:spcAft>
                          <a:spcPts val="0"/>
                        </a:spcAft>
                      </a:pPr>
                      <a:r>
                        <a:rPr lang="en-US" sz="1100">
                          <a:effectLst/>
                          <a:latin typeface="+mn-lt"/>
                        </a:rPr>
                        <a:t>Test dose required</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Yes</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No</a:t>
                      </a:r>
                      <a:endParaRPr lang="en-US" sz="110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07"/>
                  </a:ext>
                </a:extLst>
              </a:tr>
              <a:tr h="535616">
                <a:tc>
                  <a:txBody>
                    <a:bodyPr/>
                    <a:lstStyle/>
                    <a:p>
                      <a:pPr marL="0" marR="0">
                        <a:lnSpc>
                          <a:spcPct val="100000"/>
                        </a:lnSpc>
                        <a:spcBef>
                          <a:spcPts val="0"/>
                        </a:spcBef>
                        <a:spcAft>
                          <a:spcPts val="0"/>
                        </a:spcAft>
                      </a:pPr>
                      <a:r>
                        <a:rPr lang="en-US" sz="1100" dirty="0">
                          <a:effectLst/>
                          <a:latin typeface="+mn-lt"/>
                        </a:rPr>
                        <a:t>Iron concentration (mg/mL)</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50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12.5</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20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30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100</a:t>
                      </a:r>
                      <a:endParaRPr lang="en-US" sz="110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a:effectLst/>
                          <a:latin typeface="+mn-lt"/>
                        </a:rPr>
                        <a:t>50</a:t>
                      </a:r>
                      <a:endParaRPr lang="en-US" sz="110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08"/>
                  </a:ext>
                </a:extLst>
              </a:tr>
              <a:tr h="301634">
                <a:tc>
                  <a:txBody>
                    <a:bodyPr/>
                    <a:lstStyle/>
                    <a:p>
                      <a:pPr marL="0" marR="0">
                        <a:lnSpc>
                          <a:spcPct val="100000"/>
                        </a:lnSpc>
                        <a:spcBef>
                          <a:spcPts val="0"/>
                        </a:spcBef>
                        <a:spcAft>
                          <a:spcPts val="0"/>
                        </a:spcAft>
                      </a:pPr>
                      <a:r>
                        <a:rPr lang="en-US" sz="1100" dirty="0">
                          <a:effectLst/>
                          <a:latin typeface="+mn-lt"/>
                        </a:rPr>
                        <a:t>Black box warning</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Yes</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No</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No</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No</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N/A</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N/A</a:t>
                      </a:r>
                      <a:endParaRPr lang="en-US" sz="1100" dirty="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09"/>
                  </a:ext>
                </a:extLst>
              </a:tr>
              <a:tr h="301634">
                <a:tc>
                  <a:txBody>
                    <a:bodyPr/>
                    <a:lstStyle/>
                    <a:p>
                      <a:pPr marL="0" marR="0">
                        <a:lnSpc>
                          <a:spcPct val="100000"/>
                        </a:lnSpc>
                        <a:spcBef>
                          <a:spcPts val="0"/>
                        </a:spcBef>
                        <a:spcAft>
                          <a:spcPts val="0"/>
                        </a:spcAft>
                      </a:pPr>
                      <a:r>
                        <a:rPr lang="en-US" sz="1100" dirty="0">
                          <a:effectLst/>
                          <a:latin typeface="+mn-lt"/>
                        </a:rPr>
                        <a:t>Pediatric Labelling</a:t>
                      </a:r>
                      <a:endParaRPr lang="en-US" sz="1100" dirty="0">
                        <a:effectLst/>
                        <a:latin typeface="+mn-lt"/>
                        <a:ea typeface="Calibri"/>
                        <a:cs typeface="Times New Roman"/>
                      </a:endParaRPr>
                    </a:p>
                  </a:txBody>
                  <a:tcPr marL="60960" marR="60960" marT="30478" marB="30478" anchor="ctr"/>
                </a:tc>
                <a:tc>
                  <a:txBody>
                    <a:bodyPr/>
                    <a:lstStyle>
                      <a:lvl1pPr defTabSz="457200">
                        <a:spcBef>
                          <a:spcPct val="20000"/>
                        </a:spcBef>
                        <a:defRPr sz="2800">
                          <a:solidFill>
                            <a:schemeClr val="tx1"/>
                          </a:solidFill>
                          <a:latin typeface="Comic Sans MS" pitchFamily="66" charset="0"/>
                          <a:ea typeface="MS PGothic" pitchFamily="34" charset="-128"/>
                        </a:defRPr>
                      </a:lvl1pPr>
                      <a:lvl2pPr marL="742950" indent="-285750" defTabSz="457200">
                        <a:spcBef>
                          <a:spcPct val="20000"/>
                        </a:spcBef>
                        <a:defRPr sz="2400">
                          <a:solidFill>
                            <a:schemeClr val="tx1"/>
                          </a:solidFill>
                          <a:latin typeface="Comic Sans MS" pitchFamily="66" charset="0"/>
                          <a:ea typeface="MS PGothic" pitchFamily="34" charset="-128"/>
                        </a:defRPr>
                      </a:lvl2pPr>
                      <a:lvl3pPr marL="1143000" indent="-228600" defTabSz="457200">
                        <a:spcBef>
                          <a:spcPct val="20000"/>
                        </a:spcBef>
                        <a:defRPr sz="2000">
                          <a:solidFill>
                            <a:schemeClr val="tx1"/>
                          </a:solidFill>
                          <a:latin typeface="Comic Sans MS" pitchFamily="66" charset="0"/>
                          <a:ea typeface="MS PGothic" pitchFamily="34" charset="-128"/>
                        </a:defRPr>
                      </a:lvl3pPr>
                      <a:lvl4pPr marL="1600200" indent="-228600" defTabSz="457200">
                        <a:spcBef>
                          <a:spcPct val="20000"/>
                        </a:spcBef>
                        <a:defRPr>
                          <a:solidFill>
                            <a:schemeClr val="tx1"/>
                          </a:solidFill>
                          <a:latin typeface="Comic Sans MS" pitchFamily="66" charset="0"/>
                          <a:ea typeface="MS PGothic" pitchFamily="34" charset="-128"/>
                        </a:defRPr>
                      </a:lvl4pPr>
                      <a:lvl5pPr marL="2057400" indent="-228600" defTabSz="457200">
                        <a:spcBef>
                          <a:spcPct val="20000"/>
                        </a:spcBef>
                        <a:defRPr>
                          <a:solidFill>
                            <a:schemeClr val="tx1"/>
                          </a:solidFill>
                          <a:latin typeface="Comic Sans MS" pitchFamily="66" charset="0"/>
                          <a:ea typeface="MS PGothic" pitchFamily="34" charset="-128"/>
                        </a:defRPr>
                      </a:lvl5pPr>
                      <a:lvl6pPr marL="25146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6pPr>
                      <a:lvl7pPr marL="29718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7pPr>
                      <a:lvl8pPr marL="34290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8pPr>
                      <a:lvl9pPr marL="38862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9pPr>
                    </a:lstStyle>
                    <a:p>
                      <a:pPr marL="0" marR="0" lvl="0" indent="0" algn="ctr" defTabSz="457200" rtl="0" eaLnBrk="1" fontAlgn="base" latinLnBrk="0" hangingPunct="1">
                        <a:lnSpc>
                          <a:spcPct val="100000"/>
                        </a:lnSpc>
                        <a:spcBef>
                          <a:spcPts val="0"/>
                        </a:spcBef>
                        <a:spcAft>
                          <a:spcPts val="0"/>
                        </a:spcAft>
                        <a:buClrTx/>
                        <a:buSzTx/>
                        <a:buFontTx/>
                        <a:buNone/>
                        <a:tabLst/>
                      </a:pPr>
                      <a:r>
                        <a:rPr lang="en-US" altLang="en-US" sz="1100" kern="1200" dirty="0">
                          <a:solidFill>
                            <a:schemeClr val="dk1"/>
                          </a:solidFill>
                          <a:effectLst/>
                          <a:latin typeface="+mn-lt"/>
                          <a:ea typeface="+mn-ea"/>
                          <a:cs typeface="+mn-cs"/>
                        </a:rPr>
                        <a:t>Yes</a:t>
                      </a:r>
                    </a:p>
                  </a:txBody>
                  <a:tcPr marL="60959" marR="60959" marT="0" marB="0" anchor="ctr" horzOverflow="overflow"/>
                </a:tc>
                <a:tc>
                  <a:txBody>
                    <a:bodyPr/>
                    <a:lstStyle>
                      <a:lvl1pPr defTabSz="457200">
                        <a:spcBef>
                          <a:spcPct val="20000"/>
                        </a:spcBef>
                        <a:defRPr sz="2800">
                          <a:solidFill>
                            <a:schemeClr val="tx1"/>
                          </a:solidFill>
                          <a:latin typeface="Comic Sans MS" pitchFamily="66" charset="0"/>
                          <a:ea typeface="MS PGothic" pitchFamily="34" charset="-128"/>
                        </a:defRPr>
                      </a:lvl1pPr>
                      <a:lvl2pPr marL="742950" indent="-285750" defTabSz="457200">
                        <a:spcBef>
                          <a:spcPct val="20000"/>
                        </a:spcBef>
                        <a:defRPr sz="2400">
                          <a:solidFill>
                            <a:schemeClr val="tx1"/>
                          </a:solidFill>
                          <a:latin typeface="Comic Sans MS" pitchFamily="66" charset="0"/>
                          <a:ea typeface="MS PGothic" pitchFamily="34" charset="-128"/>
                        </a:defRPr>
                      </a:lvl2pPr>
                      <a:lvl3pPr marL="1143000" indent="-228600" defTabSz="457200">
                        <a:spcBef>
                          <a:spcPct val="20000"/>
                        </a:spcBef>
                        <a:defRPr sz="2000">
                          <a:solidFill>
                            <a:schemeClr val="tx1"/>
                          </a:solidFill>
                          <a:latin typeface="Comic Sans MS" pitchFamily="66" charset="0"/>
                          <a:ea typeface="MS PGothic" pitchFamily="34" charset="-128"/>
                        </a:defRPr>
                      </a:lvl3pPr>
                      <a:lvl4pPr marL="1600200" indent="-228600" defTabSz="457200">
                        <a:spcBef>
                          <a:spcPct val="20000"/>
                        </a:spcBef>
                        <a:defRPr>
                          <a:solidFill>
                            <a:schemeClr val="tx1"/>
                          </a:solidFill>
                          <a:latin typeface="Comic Sans MS" pitchFamily="66" charset="0"/>
                          <a:ea typeface="MS PGothic" pitchFamily="34" charset="-128"/>
                        </a:defRPr>
                      </a:lvl4pPr>
                      <a:lvl5pPr marL="2057400" indent="-228600" defTabSz="457200">
                        <a:spcBef>
                          <a:spcPct val="20000"/>
                        </a:spcBef>
                        <a:defRPr>
                          <a:solidFill>
                            <a:schemeClr val="tx1"/>
                          </a:solidFill>
                          <a:latin typeface="Comic Sans MS" pitchFamily="66" charset="0"/>
                          <a:ea typeface="MS PGothic" pitchFamily="34" charset="-128"/>
                        </a:defRPr>
                      </a:lvl5pPr>
                      <a:lvl6pPr marL="25146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6pPr>
                      <a:lvl7pPr marL="29718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7pPr>
                      <a:lvl8pPr marL="34290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8pPr>
                      <a:lvl9pPr marL="38862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9pPr>
                    </a:lstStyle>
                    <a:p>
                      <a:pPr marL="0" marR="0" lvl="0" indent="0" algn="ctr" defTabSz="457200" rtl="0" eaLnBrk="1" fontAlgn="base" latinLnBrk="0" hangingPunct="1">
                        <a:lnSpc>
                          <a:spcPct val="100000"/>
                        </a:lnSpc>
                        <a:spcBef>
                          <a:spcPts val="0"/>
                        </a:spcBef>
                        <a:spcAft>
                          <a:spcPts val="0"/>
                        </a:spcAft>
                        <a:buClrTx/>
                        <a:buSzTx/>
                        <a:buFontTx/>
                        <a:buNone/>
                        <a:tabLst/>
                      </a:pPr>
                      <a:r>
                        <a:rPr lang="en-US" altLang="en-US" sz="1100" kern="1200" dirty="0">
                          <a:solidFill>
                            <a:schemeClr val="dk1"/>
                          </a:solidFill>
                          <a:effectLst/>
                          <a:latin typeface="+mn-lt"/>
                          <a:ea typeface="+mn-ea"/>
                          <a:cs typeface="+mn-cs"/>
                        </a:rPr>
                        <a:t>Yes (CKD)</a:t>
                      </a:r>
                    </a:p>
                  </a:txBody>
                  <a:tcPr marL="60959" marR="60959" marT="0" marB="0" anchor="ctr" horzOverflow="overflow"/>
                </a:tc>
                <a:tc>
                  <a:txBody>
                    <a:bodyPr/>
                    <a:lstStyle>
                      <a:lvl1pPr defTabSz="457200">
                        <a:spcBef>
                          <a:spcPct val="20000"/>
                        </a:spcBef>
                        <a:defRPr sz="2800">
                          <a:solidFill>
                            <a:schemeClr val="tx1"/>
                          </a:solidFill>
                          <a:latin typeface="Comic Sans MS" pitchFamily="66" charset="0"/>
                          <a:ea typeface="MS PGothic" pitchFamily="34" charset="-128"/>
                        </a:defRPr>
                      </a:lvl1pPr>
                      <a:lvl2pPr marL="742950" indent="-285750" defTabSz="457200">
                        <a:spcBef>
                          <a:spcPct val="20000"/>
                        </a:spcBef>
                        <a:defRPr sz="2400">
                          <a:solidFill>
                            <a:schemeClr val="tx1"/>
                          </a:solidFill>
                          <a:latin typeface="Comic Sans MS" pitchFamily="66" charset="0"/>
                          <a:ea typeface="MS PGothic" pitchFamily="34" charset="-128"/>
                        </a:defRPr>
                      </a:lvl2pPr>
                      <a:lvl3pPr marL="1143000" indent="-228600" defTabSz="457200">
                        <a:spcBef>
                          <a:spcPct val="20000"/>
                        </a:spcBef>
                        <a:defRPr sz="2000">
                          <a:solidFill>
                            <a:schemeClr val="tx1"/>
                          </a:solidFill>
                          <a:latin typeface="Comic Sans MS" pitchFamily="66" charset="0"/>
                          <a:ea typeface="MS PGothic" pitchFamily="34" charset="-128"/>
                        </a:defRPr>
                      </a:lvl3pPr>
                      <a:lvl4pPr marL="1600200" indent="-228600" defTabSz="457200">
                        <a:spcBef>
                          <a:spcPct val="20000"/>
                        </a:spcBef>
                        <a:defRPr>
                          <a:solidFill>
                            <a:schemeClr val="tx1"/>
                          </a:solidFill>
                          <a:latin typeface="Comic Sans MS" pitchFamily="66" charset="0"/>
                          <a:ea typeface="MS PGothic" pitchFamily="34" charset="-128"/>
                        </a:defRPr>
                      </a:lvl4pPr>
                      <a:lvl5pPr marL="2057400" indent="-228600" defTabSz="457200">
                        <a:spcBef>
                          <a:spcPct val="20000"/>
                        </a:spcBef>
                        <a:defRPr>
                          <a:solidFill>
                            <a:schemeClr val="tx1"/>
                          </a:solidFill>
                          <a:latin typeface="Comic Sans MS" pitchFamily="66" charset="0"/>
                          <a:ea typeface="MS PGothic" pitchFamily="34" charset="-128"/>
                        </a:defRPr>
                      </a:lvl5pPr>
                      <a:lvl6pPr marL="25146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6pPr>
                      <a:lvl7pPr marL="29718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7pPr>
                      <a:lvl8pPr marL="34290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8pPr>
                      <a:lvl9pPr marL="38862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9pPr>
                    </a:lstStyle>
                    <a:p>
                      <a:pPr marL="0" marR="0" lvl="0" indent="0" algn="ctr" defTabSz="457200" rtl="0" eaLnBrk="1" fontAlgn="base" latinLnBrk="0" hangingPunct="1">
                        <a:lnSpc>
                          <a:spcPct val="100000"/>
                        </a:lnSpc>
                        <a:spcBef>
                          <a:spcPts val="0"/>
                        </a:spcBef>
                        <a:spcAft>
                          <a:spcPts val="0"/>
                        </a:spcAft>
                        <a:buClrTx/>
                        <a:buSzTx/>
                        <a:buFontTx/>
                        <a:buNone/>
                        <a:tabLst/>
                        <a:defRPr/>
                      </a:pPr>
                      <a:r>
                        <a:rPr lang="en-US" altLang="en-US" sz="1100" kern="1200" dirty="0">
                          <a:solidFill>
                            <a:schemeClr val="dk1"/>
                          </a:solidFill>
                          <a:effectLst/>
                          <a:latin typeface="+mn-lt"/>
                          <a:ea typeface="+mn-ea"/>
                          <a:cs typeface="+mn-cs"/>
                        </a:rPr>
                        <a:t>Yes (CKD)</a:t>
                      </a:r>
                    </a:p>
                  </a:txBody>
                  <a:tcPr marL="60959" marR="60959" marT="0" marB="0" anchor="ctr" horzOverflow="overflow"/>
                </a:tc>
                <a:tc>
                  <a:txBody>
                    <a:bodyPr/>
                    <a:lstStyle>
                      <a:lvl1pPr defTabSz="457200">
                        <a:spcBef>
                          <a:spcPct val="20000"/>
                        </a:spcBef>
                        <a:defRPr sz="2800">
                          <a:solidFill>
                            <a:schemeClr val="tx1"/>
                          </a:solidFill>
                          <a:latin typeface="Comic Sans MS" pitchFamily="66" charset="0"/>
                          <a:ea typeface="MS PGothic" pitchFamily="34" charset="-128"/>
                        </a:defRPr>
                      </a:lvl1pPr>
                      <a:lvl2pPr marL="742950" indent="-285750" defTabSz="457200">
                        <a:spcBef>
                          <a:spcPct val="20000"/>
                        </a:spcBef>
                        <a:defRPr sz="2400">
                          <a:solidFill>
                            <a:schemeClr val="tx1"/>
                          </a:solidFill>
                          <a:latin typeface="Comic Sans MS" pitchFamily="66" charset="0"/>
                          <a:ea typeface="MS PGothic" pitchFamily="34" charset="-128"/>
                        </a:defRPr>
                      </a:lvl2pPr>
                      <a:lvl3pPr marL="1143000" indent="-228600" defTabSz="457200">
                        <a:spcBef>
                          <a:spcPct val="20000"/>
                        </a:spcBef>
                        <a:defRPr sz="2000">
                          <a:solidFill>
                            <a:schemeClr val="tx1"/>
                          </a:solidFill>
                          <a:latin typeface="Comic Sans MS" pitchFamily="66" charset="0"/>
                          <a:ea typeface="MS PGothic" pitchFamily="34" charset="-128"/>
                        </a:defRPr>
                      </a:lvl3pPr>
                      <a:lvl4pPr marL="1600200" indent="-228600" defTabSz="457200">
                        <a:spcBef>
                          <a:spcPct val="20000"/>
                        </a:spcBef>
                        <a:defRPr>
                          <a:solidFill>
                            <a:schemeClr val="tx1"/>
                          </a:solidFill>
                          <a:latin typeface="Comic Sans MS" pitchFamily="66" charset="0"/>
                          <a:ea typeface="MS PGothic" pitchFamily="34" charset="-128"/>
                        </a:defRPr>
                      </a:lvl4pPr>
                      <a:lvl5pPr marL="2057400" indent="-228600" defTabSz="457200">
                        <a:spcBef>
                          <a:spcPct val="20000"/>
                        </a:spcBef>
                        <a:defRPr>
                          <a:solidFill>
                            <a:schemeClr val="tx1"/>
                          </a:solidFill>
                          <a:latin typeface="Comic Sans MS" pitchFamily="66" charset="0"/>
                          <a:ea typeface="MS PGothic" pitchFamily="34" charset="-128"/>
                        </a:defRPr>
                      </a:lvl5pPr>
                      <a:lvl6pPr marL="25146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6pPr>
                      <a:lvl7pPr marL="29718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7pPr>
                      <a:lvl8pPr marL="34290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8pPr>
                      <a:lvl9pPr marL="3886200" indent="-228600" defTabSz="457200" eaLnBrk="0" fontAlgn="base" hangingPunct="0">
                        <a:spcBef>
                          <a:spcPct val="20000"/>
                        </a:spcBef>
                        <a:spcAft>
                          <a:spcPct val="0"/>
                        </a:spcAft>
                        <a:defRPr>
                          <a:solidFill>
                            <a:schemeClr val="tx1"/>
                          </a:solidFill>
                          <a:latin typeface="Comic Sans MS" pitchFamily="66" charset="0"/>
                          <a:ea typeface="MS PGothic" pitchFamily="34" charset="-128"/>
                        </a:defRPr>
                      </a:lvl9pPr>
                    </a:lstStyle>
                    <a:p>
                      <a:pPr marL="0" marR="0" lvl="0" indent="0" algn="ctr" defTabSz="457200" rtl="0" eaLnBrk="1" fontAlgn="base" latinLnBrk="0" hangingPunct="1">
                        <a:lnSpc>
                          <a:spcPct val="100000"/>
                        </a:lnSpc>
                        <a:spcBef>
                          <a:spcPts val="0"/>
                        </a:spcBef>
                        <a:spcAft>
                          <a:spcPts val="0"/>
                        </a:spcAft>
                        <a:buClrTx/>
                        <a:buSzTx/>
                        <a:buFontTx/>
                        <a:buNone/>
                        <a:tabLst/>
                      </a:pPr>
                      <a:r>
                        <a:rPr lang="en-US" altLang="en-US" sz="1100" kern="1200" dirty="0">
                          <a:solidFill>
                            <a:schemeClr val="dk1"/>
                          </a:solidFill>
                          <a:effectLst/>
                          <a:latin typeface="+mn-lt"/>
                          <a:ea typeface="+mn-ea"/>
                          <a:cs typeface="+mn-cs"/>
                        </a:rPr>
                        <a:t> No</a:t>
                      </a:r>
                    </a:p>
                  </a:txBody>
                  <a:tcPr marL="60959" marR="60959" marT="0" marB="0" anchor="ctr" horzOverflow="overflow"/>
                </a:tc>
                <a:tc>
                  <a:txBody>
                    <a:bodyPr/>
                    <a:lstStyle/>
                    <a:p>
                      <a:pPr marL="0" marR="0" algn="ctr">
                        <a:lnSpc>
                          <a:spcPct val="100000"/>
                        </a:lnSpc>
                        <a:spcBef>
                          <a:spcPts val="0"/>
                        </a:spcBef>
                        <a:spcAft>
                          <a:spcPts val="0"/>
                        </a:spcAft>
                      </a:pPr>
                      <a:r>
                        <a:rPr lang="en-US" sz="1100" dirty="0">
                          <a:effectLst/>
                          <a:latin typeface="+mn-lt"/>
                        </a:rPr>
                        <a:t>No</a:t>
                      </a:r>
                      <a:endParaRPr lang="en-US" sz="1100" dirty="0">
                        <a:effectLst/>
                        <a:latin typeface="+mn-lt"/>
                        <a:ea typeface="Calibri"/>
                        <a:cs typeface="Times New Roman"/>
                      </a:endParaRPr>
                    </a:p>
                  </a:txBody>
                  <a:tcPr marL="60960" marR="60960" marT="30478" marB="30478" anchor="ctr"/>
                </a:tc>
                <a:tc>
                  <a:txBody>
                    <a:bodyPr/>
                    <a:lstStyle/>
                    <a:p>
                      <a:pPr marL="0" marR="0" algn="ctr">
                        <a:lnSpc>
                          <a:spcPct val="100000"/>
                        </a:lnSpc>
                        <a:spcBef>
                          <a:spcPts val="0"/>
                        </a:spcBef>
                        <a:spcAft>
                          <a:spcPts val="0"/>
                        </a:spcAft>
                      </a:pPr>
                      <a:r>
                        <a:rPr lang="en-US" sz="1100" dirty="0">
                          <a:effectLst/>
                          <a:latin typeface="+mn-lt"/>
                        </a:rPr>
                        <a:t>No</a:t>
                      </a:r>
                      <a:endParaRPr lang="en-US" sz="1100" dirty="0">
                        <a:effectLst/>
                        <a:latin typeface="+mn-lt"/>
                        <a:ea typeface="Calibri"/>
                        <a:cs typeface="Times New Roman"/>
                      </a:endParaRPr>
                    </a:p>
                  </a:txBody>
                  <a:tcPr marL="60960" marR="60960" marT="30478" marB="30478" anchor="ctr"/>
                </a:tc>
                <a:extLst>
                  <a:ext uri="{0D108BD9-81ED-4DB2-BD59-A6C34878D82A}">
                    <a16:rowId xmlns="" xmlns:a16="http://schemas.microsoft.com/office/drawing/2014/main" val="10010"/>
                  </a:ext>
                </a:extLst>
              </a:tr>
              <a:tr h="396234">
                <a:tc>
                  <a:txBody>
                    <a:bodyPr/>
                    <a:lstStyle/>
                    <a:p>
                      <a:pPr marL="0" marR="0">
                        <a:lnSpc>
                          <a:spcPct val="100000"/>
                        </a:lnSpc>
                        <a:spcBef>
                          <a:spcPts val="0"/>
                        </a:spcBef>
                        <a:spcAft>
                          <a:spcPts val="0"/>
                        </a:spcAft>
                      </a:pPr>
                      <a:r>
                        <a:rPr lang="en-US" sz="1100" dirty="0">
                          <a:effectLst/>
                          <a:latin typeface="+mn-lt"/>
                          <a:ea typeface="Calibri"/>
                          <a:cs typeface="Times New Roman"/>
                        </a:rPr>
                        <a:t>Cost/100mg</a:t>
                      </a:r>
                      <a:endParaRPr lang="en-US" sz="1100" b="1" kern="1200" dirty="0">
                        <a:solidFill>
                          <a:schemeClr val="lt1"/>
                        </a:solidFill>
                        <a:effectLst/>
                        <a:latin typeface="+mn-lt"/>
                        <a:ea typeface="+mn-ea"/>
                        <a:cs typeface="+mn-cs"/>
                      </a:endParaRPr>
                    </a:p>
                    <a:p>
                      <a:pPr marL="0" marR="0">
                        <a:lnSpc>
                          <a:spcPct val="100000"/>
                        </a:lnSpc>
                        <a:spcBef>
                          <a:spcPts val="0"/>
                        </a:spcBef>
                        <a:spcAft>
                          <a:spcPts val="0"/>
                        </a:spcAft>
                      </a:pPr>
                      <a:r>
                        <a:rPr lang="en-US" sz="1100" dirty="0">
                          <a:effectLst/>
                          <a:latin typeface="+mn-lt"/>
                          <a:ea typeface="Calibri"/>
                          <a:cs typeface="Times New Roman"/>
                        </a:rPr>
                        <a:t>                 </a:t>
                      </a:r>
                      <a:r>
                        <a:rPr lang="en-US" sz="900" dirty="0">
                          <a:effectLst/>
                          <a:latin typeface="+mn-lt"/>
                          <a:ea typeface="Calibri"/>
                          <a:cs typeface="Times New Roman"/>
                        </a:rPr>
                        <a:t>[</a:t>
                      </a:r>
                      <a:r>
                        <a:rPr lang="en-US" sz="900" dirty="0" err="1">
                          <a:effectLst/>
                          <a:latin typeface="+mn-lt"/>
                          <a:ea typeface="Calibri"/>
                          <a:cs typeface="Times New Roman"/>
                        </a:rPr>
                        <a:t>Lexicomp</a:t>
                      </a:r>
                      <a:r>
                        <a:rPr lang="en-US" sz="900" dirty="0">
                          <a:effectLst/>
                          <a:latin typeface="+mn-lt"/>
                          <a:ea typeface="Calibri"/>
                          <a:cs typeface="Times New Roman"/>
                        </a:rPr>
                        <a:t>]</a:t>
                      </a:r>
                      <a:endParaRPr lang="en-US" sz="1100" dirty="0">
                        <a:effectLst/>
                        <a:latin typeface="+mn-lt"/>
                        <a:ea typeface="Calibri"/>
                        <a:cs typeface="Times New Roman"/>
                      </a:endParaRPr>
                    </a:p>
                  </a:txBody>
                  <a:tcPr marL="60960" marR="60960" marT="30478" marB="30478" anchor="ctr"/>
                </a:tc>
                <a:tc>
                  <a:txBody>
                    <a:bodyPr/>
                    <a:lstStyle/>
                    <a:p>
                      <a:pPr marL="0" marR="0" lvl="0" indent="0" algn="ctr" defTabSz="457200" rtl="0" eaLnBrk="1" fontAlgn="base" latinLnBrk="0" hangingPunct="1">
                        <a:lnSpc>
                          <a:spcPct val="100000"/>
                        </a:lnSpc>
                        <a:spcBef>
                          <a:spcPts val="0"/>
                        </a:spcBef>
                        <a:spcAft>
                          <a:spcPts val="0"/>
                        </a:spcAft>
                        <a:buClrTx/>
                        <a:buSzTx/>
                        <a:buFontTx/>
                        <a:buNone/>
                        <a:tabLst/>
                      </a:pPr>
                      <a:r>
                        <a:rPr lang="en-US" altLang="en-US" sz="1100" kern="1200" dirty="0">
                          <a:solidFill>
                            <a:schemeClr val="dk1"/>
                          </a:solidFill>
                          <a:effectLst/>
                          <a:latin typeface="+mn-lt"/>
                          <a:ea typeface="+mn-ea"/>
                          <a:cs typeface="+mn-cs"/>
                        </a:rPr>
                        <a:t>$28</a:t>
                      </a:r>
                    </a:p>
                  </a:txBody>
                  <a:tcPr marL="60959" marR="60959" marT="0" marB="0" anchor="ctr" horzOverflow="overflow"/>
                </a:tc>
                <a:tc>
                  <a:txBody>
                    <a:bodyPr/>
                    <a:lstStyle/>
                    <a:p>
                      <a:pPr marL="0" marR="0" lvl="0" indent="0" algn="ctr" defTabSz="457200" rtl="0" eaLnBrk="1" fontAlgn="base" latinLnBrk="0" hangingPunct="1">
                        <a:lnSpc>
                          <a:spcPct val="100000"/>
                        </a:lnSpc>
                        <a:spcBef>
                          <a:spcPts val="0"/>
                        </a:spcBef>
                        <a:spcAft>
                          <a:spcPts val="0"/>
                        </a:spcAft>
                        <a:buClrTx/>
                        <a:buSzTx/>
                        <a:buFontTx/>
                        <a:buNone/>
                        <a:tabLst/>
                      </a:pPr>
                      <a:r>
                        <a:rPr lang="en-US" altLang="en-US" sz="1100" kern="1200" dirty="0">
                          <a:solidFill>
                            <a:schemeClr val="dk1"/>
                          </a:solidFill>
                          <a:effectLst/>
                          <a:latin typeface="+mn-lt"/>
                          <a:ea typeface="+mn-ea"/>
                          <a:cs typeface="+mn-cs"/>
                        </a:rPr>
                        <a:t>$30</a:t>
                      </a:r>
                    </a:p>
                    <a:p>
                      <a:pPr marL="0" marR="0" lvl="0" indent="0" algn="r" defTabSz="457200" rtl="0" eaLnBrk="1" fontAlgn="base" latinLnBrk="0" hangingPunct="1">
                        <a:lnSpc>
                          <a:spcPct val="100000"/>
                        </a:lnSpc>
                        <a:spcBef>
                          <a:spcPts val="0"/>
                        </a:spcBef>
                        <a:spcAft>
                          <a:spcPts val="0"/>
                        </a:spcAft>
                        <a:buClrTx/>
                        <a:buSzTx/>
                        <a:buFontTx/>
                        <a:buNone/>
                        <a:tabLst/>
                      </a:pPr>
                      <a:r>
                        <a:rPr lang="en-US" altLang="en-US" sz="900" kern="1200" dirty="0">
                          <a:solidFill>
                            <a:schemeClr val="dk1"/>
                          </a:solidFill>
                          <a:effectLst/>
                          <a:latin typeface="+mn-lt"/>
                          <a:ea typeface="+mn-ea"/>
                          <a:cs typeface="+mn-cs"/>
                        </a:rPr>
                        <a:t> ($38/125mg)</a:t>
                      </a:r>
                    </a:p>
                  </a:txBody>
                  <a:tcPr marL="60959" marR="60959" marT="0" marB="0" anchor="ctr" horzOverflow="overflow"/>
                </a:tc>
                <a:tc>
                  <a:txBody>
                    <a:bodyPr/>
                    <a:lstStyle/>
                    <a:p>
                      <a:pPr marL="0" marR="0" lvl="0" indent="0" algn="ctr" defTabSz="457200" rtl="0" eaLnBrk="1" fontAlgn="base" latinLnBrk="0" hangingPunct="1">
                        <a:lnSpc>
                          <a:spcPct val="100000"/>
                        </a:lnSpc>
                        <a:spcBef>
                          <a:spcPts val="0"/>
                        </a:spcBef>
                        <a:spcAft>
                          <a:spcPts val="0"/>
                        </a:spcAft>
                        <a:buClrTx/>
                        <a:buSzTx/>
                        <a:buFontTx/>
                        <a:buNone/>
                        <a:tabLst/>
                      </a:pPr>
                      <a:r>
                        <a:rPr lang="en-US" altLang="en-US" sz="1100" kern="1200" dirty="0">
                          <a:solidFill>
                            <a:schemeClr val="dk1"/>
                          </a:solidFill>
                          <a:effectLst/>
                          <a:latin typeface="+mn-lt"/>
                          <a:ea typeface="+mn-ea"/>
                          <a:cs typeface="+mn-cs"/>
                        </a:rPr>
                        <a:t>$60</a:t>
                      </a:r>
                    </a:p>
                  </a:txBody>
                  <a:tcPr marL="60959" marR="60959" marT="0" marB="0" anchor="ctr" horzOverflow="overflow"/>
                </a:tc>
                <a:tc>
                  <a:txBody>
                    <a:bodyPr/>
                    <a:lstStyle/>
                    <a:p>
                      <a:pPr marL="0" marR="0" lvl="0" indent="0" algn="ctr" defTabSz="457200" rtl="0" eaLnBrk="1" fontAlgn="base" latinLnBrk="0" hangingPunct="1">
                        <a:lnSpc>
                          <a:spcPct val="100000"/>
                        </a:lnSpc>
                        <a:spcBef>
                          <a:spcPts val="0"/>
                        </a:spcBef>
                        <a:spcAft>
                          <a:spcPts val="0"/>
                        </a:spcAft>
                        <a:buClrTx/>
                        <a:buSzTx/>
                        <a:buFontTx/>
                        <a:buNone/>
                        <a:tabLst/>
                      </a:pPr>
                      <a:r>
                        <a:rPr lang="en-US" altLang="en-US" sz="1100" kern="1200" dirty="0">
                          <a:solidFill>
                            <a:schemeClr val="dk1"/>
                          </a:solidFill>
                          <a:effectLst/>
                          <a:latin typeface="+mn-lt"/>
                          <a:ea typeface="+mn-ea"/>
                          <a:cs typeface="+mn-cs"/>
                        </a:rPr>
                        <a:t>$147</a:t>
                      </a:r>
                    </a:p>
                    <a:p>
                      <a:pPr marL="0" marR="0" lvl="0" indent="0" algn="r" defTabSz="457200" rtl="0" eaLnBrk="1" fontAlgn="base" latinLnBrk="0" hangingPunct="1">
                        <a:lnSpc>
                          <a:spcPct val="100000"/>
                        </a:lnSpc>
                        <a:spcBef>
                          <a:spcPts val="0"/>
                        </a:spcBef>
                        <a:spcAft>
                          <a:spcPts val="0"/>
                        </a:spcAft>
                        <a:buClrTx/>
                        <a:buSzTx/>
                        <a:buFontTx/>
                        <a:buNone/>
                        <a:tabLst/>
                      </a:pPr>
                      <a:r>
                        <a:rPr lang="en-US" altLang="en-US" sz="900" kern="1200" dirty="0">
                          <a:solidFill>
                            <a:schemeClr val="dk1"/>
                          </a:solidFill>
                          <a:effectLst/>
                          <a:latin typeface="+mn-lt"/>
                          <a:ea typeface="+mn-ea"/>
                          <a:cs typeface="+mn-cs"/>
                        </a:rPr>
                        <a:t>  ($750/510mg)</a:t>
                      </a:r>
                    </a:p>
                  </a:txBody>
                  <a:tcPr marL="60959" marR="60959" marT="0" marB="0" anchor="ctr" horzOverflow="overflow"/>
                </a:tc>
                <a:tc>
                  <a:txBody>
                    <a:bodyPr/>
                    <a:lstStyle/>
                    <a:p>
                      <a:pPr marL="0" marR="0" lvl="0" indent="0" algn="ctr" defTabSz="457200" rtl="0" eaLnBrk="1" fontAlgn="base" latinLnBrk="0" hangingPunct="1">
                        <a:lnSpc>
                          <a:spcPct val="100000"/>
                        </a:lnSpc>
                        <a:spcBef>
                          <a:spcPts val="0"/>
                        </a:spcBef>
                        <a:spcAft>
                          <a:spcPts val="0"/>
                        </a:spcAft>
                        <a:buClrTx/>
                        <a:buSzTx/>
                        <a:buFontTx/>
                        <a:buNone/>
                        <a:tabLst/>
                      </a:pPr>
                      <a:r>
                        <a:rPr lang="en-US" altLang="en-US" sz="900" kern="1200" dirty="0">
                          <a:solidFill>
                            <a:schemeClr val="dk1"/>
                          </a:solidFill>
                          <a:effectLst/>
                          <a:latin typeface="+mn-lt"/>
                          <a:ea typeface="+mn-ea"/>
                          <a:cs typeface="+mn-cs"/>
                        </a:rPr>
                        <a:t>-</a:t>
                      </a:r>
                    </a:p>
                  </a:txBody>
                  <a:tcPr marL="60959" marR="60959" marT="0" marB="0" anchor="ctr" horzOverflow="overflow"/>
                </a:tc>
                <a:tc>
                  <a:txBody>
                    <a:bodyPr/>
                    <a:lstStyle/>
                    <a:p>
                      <a:pPr marL="0" marR="0" algn="ctr" defTabSz="457200" rtl="0" eaLnBrk="1" latinLnBrk="0" hangingPunct="1">
                        <a:lnSpc>
                          <a:spcPct val="100000"/>
                        </a:lnSpc>
                        <a:spcBef>
                          <a:spcPts val="0"/>
                        </a:spcBef>
                        <a:spcAft>
                          <a:spcPts val="0"/>
                        </a:spcAft>
                      </a:pPr>
                      <a:r>
                        <a:rPr lang="en-US" sz="1100" kern="1200" dirty="0">
                          <a:solidFill>
                            <a:schemeClr val="dk1"/>
                          </a:solidFill>
                          <a:effectLst/>
                          <a:latin typeface="+mn-lt"/>
                          <a:ea typeface="+mn-ea"/>
                          <a:cs typeface="+mn-cs"/>
                        </a:rPr>
                        <a:t>$140</a:t>
                      </a:r>
                    </a:p>
                    <a:p>
                      <a:pPr marL="0" marR="0" algn="r" defTabSz="457200" rtl="0" eaLnBrk="1" latinLnBrk="0" hangingPunct="1">
                        <a:lnSpc>
                          <a:spcPct val="100000"/>
                        </a:lnSpc>
                        <a:spcBef>
                          <a:spcPts val="0"/>
                        </a:spcBef>
                        <a:spcAft>
                          <a:spcPts val="0"/>
                        </a:spcAft>
                      </a:pPr>
                      <a:r>
                        <a:rPr lang="en-US" sz="900" kern="1200" dirty="0">
                          <a:solidFill>
                            <a:schemeClr val="dk1"/>
                          </a:solidFill>
                          <a:effectLst/>
                          <a:latin typeface="+mn-lt"/>
                          <a:ea typeface="+mn-ea"/>
                          <a:cs typeface="+mn-cs"/>
                        </a:rPr>
                        <a:t>   ($1055/750mg)</a:t>
                      </a:r>
                    </a:p>
                  </a:txBody>
                  <a:tcPr marL="60960" marR="60960" marT="30478" marB="30478" anchor="ctr"/>
                </a:tc>
                <a:extLst>
                  <a:ext uri="{0D108BD9-81ED-4DB2-BD59-A6C34878D82A}">
                    <a16:rowId xmlns="" xmlns:a16="http://schemas.microsoft.com/office/drawing/2014/main" val="10011"/>
                  </a:ext>
                </a:extLst>
              </a:tr>
            </a:tbl>
          </a:graphicData>
        </a:graphic>
      </p:graphicFrame>
      <p:sp>
        <p:nvSpPr>
          <p:cNvPr id="7" name="Slide Number Placeholder 5">
            <a:extLst>
              <a:ext uri="{FF2B5EF4-FFF2-40B4-BE49-F238E27FC236}">
                <a16:creationId xmlns="" xmlns:a16="http://schemas.microsoft.com/office/drawing/2014/main" id="{36AA6710-4C47-484C-A682-9EF7490985E7}"/>
              </a:ext>
            </a:extLst>
          </p:cNvPr>
          <p:cNvSpPr>
            <a:spLocks noGrp="1"/>
          </p:cNvSpPr>
          <p:nvPr>
            <p:ph type="sldNum" sz="quarter" idx="12"/>
          </p:nvPr>
        </p:nvSpPr>
        <p:spPr>
          <a:xfrm>
            <a:off x="9982200" y="6477000"/>
            <a:ext cx="609600" cy="304800"/>
          </a:xfrm>
        </p:spPr>
        <p:txBody>
          <a:bodyPr rtlCol="0" anchor="t"/>
          <a:lstStyle>
            <a:lvl1pPr>
              <a:defRPr sz="1200">
                <a:latin typeface="Calibri" charset="0"/>
                <a:cs typeface="Calibri" charset="0"/>
              </a:defRPr>
            </a:lvl1pPr>
          </a:lstStyle>
          <a:p>
            <a:pPr fontAlgn="auto">
              <a:spcBef>
                <a:spcPts val="0"/>
              </a:spcBef>
              <a:spcAft>
                <a:spcPts val="0"/>
              </a:spcAft>
              <a:defRPr/>
            </a:pPr>
            <a:fld id="{C5CD3F96-CE69-414B-AE6D-FAEB3A0780F0}" type="slidenum">
              <a:rPr lang="en-US">
                <a:solidFill>
                  <a:schemeClr val="tx1">
                    <a:tint val="75000"/>
                  </a:schemeClr>
                </a:solidFill>
              </a:rPr>
              <a:pPr fontAlgn="auto">
                <a:spcBef>
                  <a:spcPts val="0"/>
                </a:spcBef>
                <a:spcAft>
                  <a:spcPts val="0"/>
                </a:spcAft>
                <a:defRPr/>
              </a:pPr>
              <a:t>87</a:t>
            </a:fld>
            <a:endParaRPr lang="en-US" dirty="0">
              <a:solidFill>
                <a:schemeClr val="tx1">
                  <a:tint val="75000"/>
                </a:schemeClr>
              </a:solidFill>
            </a:endParaRPr>
          </a:p>
        </p:txBody>
      </p:sp>
      <p:sp>
        <p:nvSpPr>
          <p:cNvPr id="170094"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89F38346-871E-4119-963B-804C9E35F894}" type="slidenum">
              <a:rPr lang="en-US" altLang="en-US" sz="1200"/>
              <a:pPr>
                <a:spcBef>
                  <a:spcPct val="0"/>
                </a:spcBef>
                <a:buFontTx/>
                <a:buNone/>
              </a:pPr>
              <a:t>87</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Title 4"/>
          <p:cNvSpPr>
            <a:spLocks noGrp="1"/>
          </p:cNvSpPr>
          <p:nvPr>
            <p:ph type="title"/>
          </p:nvPr>
        </p:nvSpPr>
        <p:spPr>
          <a:xfrm>
            <a:off x="1981200" y="304800"/>
            <a:ext cx="8458200" cy="533400"/>
          </a:xfrm>
        </p:spPr>
        <p:txBody>
          <a:bodyPr/>
          <a:lstStyle/>
          <a:p>
            <a:r>
              <a:rPr lang="en-US" altLang="en-US" smtClean="0"/>
              <a:t>Calculating Iron Deficit / Dose</a:t>
            </a:r>
          </a:p>
        </p:txBody>
      </p:sp>
      <p:sp>
        <p:nvSpPr>
          <p:cNvPr id="525317" name="Rectangle 5">
            <a:extLst>
              <a:ext uri="{FF2B5EF4-FFF2-40B4-BE49-F238E27FC236}">
                <a16:creationId xmlns="" xmlns:a16="http://schemas.microsoft.com/office/drawing/2014/main" id="{9859EB69-3B86-48E2-B9A5-D80469D7C9C0}"/>
              </a:ext>
            </a:extLst>
          </p:cNvPr>
          <p:cNvSpPr>
            <a:spLocks noGrp="1" noChangeArrowheads="1"/>
          </p:cNvSpPr>
          <p:nvPr>
            <p:ph idx="1"/>
          </p:nvPr>
        </p:nvSpPr>
        <p:spPr/>
        <p:txBody>
          <a:bodyPr/>
          <a:lstStyle/>
          <a:p>
            <a:pPr marL="0" indent="0">
              <a:buNone/>
              <a:defRPr/>
            </a:pPr>
            <a:r>
              <a:rPr lang="en-US" sz="3200" dirty="0"/>
              <a:t>Several dose calculators available on line </a:t>
            </a:r>
          </a:p>
          <a:p>
            <a:pPr lvl="1">
              <a:defRPr/>
            </a:pPr>
            <a:r>
              <a:rPr lang="en-US" sz="2800" dirty="0"/>
              <a:t>e.g. </a:t>
            </a:r>
            <a:r>
              <a:rPr lang="en-US" sz="2800" dirty="0">
                <a:hlinkClick r:id="rId3"/>
              </a:rPr>
              <a:t>http://www.globalrph.com/irondextran.htm</a:t>
            </a:r>
            <a:endParaRPr lang="en-US" dirty="0"/>
          </a:p>
          <a:p>
            <a:pPr lvl="1">
              <a:defRPr/>
            </a:pPr>
            <a:endParaRPr lang="en-US" sz="2800" dirty="0"/>
          </a:p>
          <a:p>
            <a:pPr marL="0" lvl="1" indent="0">
              <a:buNone/>
              <a:tabLst>
                <a:tab pos="119063" algn="l"/>
              </a:tabLst>
              <a:defRPr/>
            </a:pPr>
            <a:r>
              <a:rPr lang="en-US" sz="3200" dirty="0"/>
              <a:t>Dose in mg Fe =  [0.0442 x (target </a:t>
            </a:r>
            <a:r>
              <a:rPr lang="en-US" sz="3200" dirty="0" err="1"/>
              <a:t>Hb</a:t>
            </a:r>
            <a:r>
              <a:rPr lang="en-US" sz="3200" dirty="0"/>
              <a:t> - current </a:t>
            </a:r>
            <a:r>
              <a:rPr lang="en-US" sz="3200" dirty="0" err="1"/>
              <a:t>Hb</a:t>
            </a:r>
            <a:r>
              <a:rPr lang="en-US" sz="3200" dirty="0"/>
              <a:t> in g/dL) x LBW + (0.26 x LBW)]</a:t>
            </a:r>
          </a:p>
          <a:p>
            <a:pPr lvl="2">
              <a:defRPr/>
            </a:pPr>
            <a:r>
              <a:rPr lang="en-US" sz="2400" dirty="0"/>
              <a:t>LBW = lean body weight in kilograms</a:t>
            </a:r>
          </a:p>
          <a:p>
            <a:pPr lvl="2">
              <a:defRPr/>
            </a:pPr>
            <a:r>
              <a:rPr lang="en-US" sz="2400" dirty="0">
                <a:sym typeface="Webdings" charset="0"/>
              </a:rPr>
              <a:t>LBW = 50 + 2.3 x (height in inches - 60)</a:t>
            </a:r>
          </a:p>
          <a:p>
            <a:pPr lvl="2">
              <a:defRPr/>
            </a:pPr>
            <a:r>
              <a:rPr lang="en-US" sz="2400" dirty="0">
                <a:sym typeface="Webdings" charset="0"/>
              </a:rPr>
              <a:t>LBW = 45.5 + 2.3 x (height in inches - 60)</a:t>
            </a:r>
            <a:endParaRPr lang="en-US" sz="2400" dirty="0"/>
          </a:p>
        </p:txBody>
      </p:sp>
      <p:sp>
        <p:nvSpPr>
          <p:cNvPr id="171012"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CDB22652-3B20-4193-A1A8-6E6234D41D19}" type="slidenum">
              <a:rPr lang="en-US" altLang="en-US" sz="1200"/>
              <a:pPr>
                <a:spcBef>
                  <a:spcPct val="0"/>
                </a:spcBef>
                <a:buFontTx/>
                <a:buNone/>
              </a:pPr>
              <a:t>88</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2"/>
          <p:cNvSpPr>
            <a:spLocks noGrp="1"/>
          </p:cNvSpPr>
          <p:nvPr>
            <p:ph type="title"/>
          </p:nvPr>
        </p:nvSpPr>
        <p:spPr>
          <a:xfrm>
            <a:off x="1981200" y="152400"/>
            <a:ext cx="8229600" cy="1066800"/>
          </a:xfrm>
        </p:spPr>
        <p:txBody>
          <a:bodyPr/>
          <a:lstStyle/>
          <a:p>
            <a:pPr>
              <a:lnSpc>
                <a:spcPts val="4000"/>
              </a:lnSpc>
            </a:pPr>
            <a:r>
              <a:rPr lang="en-US" altLang="en-US" smtClean="0"/>
              <a:t>Iron Deficiency:</a:t>
            </a:r>
            <a:br>
              <a:rPr lang="en-US" altLang="en-US" smtClean="0"/>
            </a:br>
            <a:r>
              <a:rPr lang="en-US" altLang="en-US" smtClean="0"/>
              <a:t>Non-Hematologic Effects</a:t>
            </a:r>
          </a:p>
        </p:txBody>
      </p:sp>
      <p:sp>
        <p:nvSpPr>
          <p:cNvPr id="3075" name="Rectangle 3">
            <a:extLst>
              <a:ext uri="{FF2B5EF4-FFF2-40B4-BE49-F238E27FC236}">
                <a16:creationId xmlns="" xmlns:a16="http://schemas.microsoft.com/office/drawing/2014/main" id="{38922781-7D62-447E-9A20-B75BBE2BB7F3}"/>
              </a:ext>
            </a:extLst>
          </p:cNvPr>
          <p:cNvSpPr>
            <a:spLocks noGrp="1" noChangeArrowheads="1"/>
          </p:cNvSpPr>
          <p:nvPr>
            <p:ph idx="4294967295"/>
          </p:nvPr>
        </p:nvSpPr>
        <p:spPr>
          <a:xfrm>
            <a:off x="1905000" y="1295400"/>
            <a:ext cx="3919538" cy="2286000"/>
          </a:xfrm>
        </p:spPr>
        <p:txBody>
          <a:bodyPr/>
          <a:lstStyle/>
          <a:p>
            <a:pPr>
              <a:spcBef>
                <a:spcPts val="0"/>
              </a:spcBef>
              <a:spcAft>
                <a:spcPts val="0"/>
              </a:spcAft>
              <a:defRPr/>
            </a:pPr>
            <a:r>
              <a:rPr lang="en-US" sz="2400" dirty="0"/>
              <a:t>Pica</a:t>
            </a:r>
          </a:p>
          <a:p>
            <a:pPr marL="350838" indent="-350838">
              <a:spcBef>
                <a:spcPts val="0"/>
              </a:spcBef>
              <a:spcAft>
                <a:spcPts val="0"/>
              </a:spcAft>
              <a:defRPr/>
            </a:pPr>
            <a:r>
              <a:rPr lang="en-US" sz="2400" dirty="0"/>
              <a:t>Breath holding spells</a:t>
            </a:r>
          </a:p>
          <a:p>
            <a:pPr marL="350838" indent="-350838">
              <a:spcBef>
                <a:spcPts val="0"/>
              </a:spcBef>
              <a:spcAft>
                <a:spcPts val="0"/>
              </a:spcAft>
              <a:defRPr/>
            </a:pPr>
            <a:r>
              <a:rPr lang="en-US" sz="2400" dirty="0"/>
              <a:t>Restless leg syndrome</a:t>
            </a:r>
          </a:p>
          <a:p>
            <a:pPr marL="350838" indent="-350838">
              <a:spcBef>
                <a:spcPts val="0"/>
              </a:spcBef>
              <a:spcAft>
                <a:spcPts val="0"/>
              </a:spcAft>
              <a:defRPr/>
            </a:pPr>
            <a:r>
              <a:rPr lang="en-US" sz="2400" dirty="0"/>
              <a:t>↓ work performance</a:t>
            </a:r>
          </a:p>
          <a:p>
            <a:pPr marL="350838" indent="-350838">
              <a:spcBef>
                <a:spcPts val="0"/>
              </a:spcBef>
              <a:spcAft>
                <a:spcPts val="0"/>
              </a:spcAft>
              <a:defRPr/>
            </a:pPr>
            <a:r>
              <a:rPr lang="en-US" sz="2400" dirty="0"/>
              <a:t>Impaired cardiac function </a:t>
            </a:r>
          </a:p>
          <a:p>
            <a:pPr marL="350838" indent="-350838">
              <a:spcBef>
                <a:spcPts val="0"/>
              </a:spcBef>
              <a:spcAft>
                <a:spcPts val="0"/>
              </a:spcAft>
              <a:defRPr/>
            </a:pPr>
            <a:r>
              <a:rPr lang="en-US" sz="2400" dirty="0"/>
              <a:t>Stroke</a:t>
            </a:r>
          </a:p>
        </p:txBody>
      </p:sp>
      <p:sp>
        <p:nvSpPr>
          <p:cNvPr id="3076" name="TextBox 3"/>
          <p:cNvSpPr txBox="1">
            <a:spLocks noChangeArrowheads="1"/>
          </p:cNvSpPr>
          <p:nvPr/>
        </p:nvSpPr>
        <p:spPr bwMode="auto">
          <a:xfrm>
            <a:off x="2608264" y="5570538"/>
            <a:ext cx="6942137"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b="1">
                <a:solidFill>
                  <a:srgbClr val="FF0000"/>
                </a:solidFill>
              </a:rPr>
              <a:t>Much evidence suggests that the primary cause is iron deficiency, not anemia </a:t>
            </a:r>
            <a:r>
              <a:rPr lang="en-US" altLang="en-US" sz="2400" b="1" u="sng">
                <a:solidFill>
                  <a:srgbClr val="FF0000"/>
                </a:solidFill>
              </a:rPr>
              <a:t>per</a:t>
            </a:r>
            <a:r>
              <a:rPr lang="en-US" altLang="en-US" sz="2400" b="1">
                <a:solidFill>
                  <a:srgbClr val="FF0000"/>
                </a:solidFill>
              </a:rPr>
              <a:t> </a:t>
            </a:r>
            <a:r>
              <a:rPr lang="en-US" altLang="en-US" sz="2400" b="1" u="sng">
                <a:solidFill>
                  <a:srgbClr val="FF0000"/>
                </a:solidFill>
              </a:rPr>
              <a:t>se</a:t>
            </a:r>
          </a:p>
        </p:txBody>
      </p:sp>
      <p:sp>
        <p:nvSpPr>
          <p:cNvPr id="173061" name="Rectangle 6"/>
          <p:cNvSpPr>
            <a:spLocks noChangeArrowheads="1"/>
          </p:cNvSpPr>
          <p:nvPr/>
        </p:nvSpPr>
        <p:spPr bwMode="auto">
          <a:xfrm>
            <a:off x="6197600" y="1371600"/>
            <a:ext cx="4572000" cy="193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0838" indent="-350838">
              <a:spcBef>
                <a:spcPct val="20000"/>
              </a:spcBef>
              <a:buFont typeface="Arial" panose="020B0604020202020204" pitchFamily="34" charset="0"/>
              <a:buChar char="•"/>
              <a:defRPr sz="2800">
                <a:solidFill>
                  <a:schemeClr val="tx1"/>
                </a:solidFill>
                <a:latin typeface="Calibri" panose="020F0502020204030204" pitchFamily="34" charset="0"/>
              </a:defRPr>
            </a:lvl1pPr>
            <a:lvl2pPr marL="808038" indent="-350838">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pPr>
            <a:r>
              <a:rPr lang="en-US" altLang="en-US" sz="2400"/>
              <a:t>Reduced cognition </a:t>
            </a:r>
          </a:p>
          <a:p>
            <a:pPr lvl="1">
              <a:spcBef>
                <a:spcPct val="0"/>
              </a:spcBef>
              <a:buFont typeface="Arial" panose="020B0604020202020204" pitchFamily="34" charset="0"/>
              <a:buChar char="−"/>
            </a:pPr>
            <a:r>
              <a:rPr lang="en-US" altLang="en-US"/>
              <a:t>Infants and young children</a:t>
            </a:r>
          </a:p>
          <a:p>
            <a:pPr lvl="1">
              <a:spcBef>
                <a:spcPct val="0"/>
              </a:spcBef>
              <a:buFont typeface="Arial" panose="020B0604020202020204" pitchFamily="34" charset="0"/>
              <a:buChar char="−"/>
            </a:pPr>
            <a:r>
              <a:rPr lang="en-US" altLang="en-US"/>
              <a:t>May persist into young adulthood</a:t>
            </a:r>
          </a:p>
          <a:p>
            <a:pPr lvl="1">
              <a:spcBef>
                <a:spcPct val="0"/>
              </a:spcBef>
              <a:buFont typeface="Arial" panose="020B0604020202020204" pitchFamily="34" charset="0"/>
              <a:buChar char="−"/>
            </a:pPr>
            <a:r>
              <a:rPr lang="en-US" altLang="en-US"/>
              <a:t>Only partially reversible </a:t>
            </a:r>
          </a:p>
        </p:txBody>
      </p:sp>
      <p:sp>
        <p:nvSpPr>
          <p:cNvPr id="173062" name="TextBox 6"/>
          <p:cNvSpPr txBox="1">
            <a:spLocks noChangeArrowheads="1"/>
          </p:cNvSpPr>
          <p:nvPr/>
        </p:nvSpPr>
        <p:spPr bwMode="auto">
          <a:xfrm>
            <a:off x="3860800" y="3840164"/>
            <a:ext cx="4808538"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350838" indent="-350838">
              <a:spcBef>
                <a:spcPct val="20000"/>
              </a:spcBef>
              <a:buFont typeface="Arial" panose="020B0604020202020204" pitchFamily="34" charset="0"/>
              <a:buChar char="•"/>
              <a:defRPr sz="2800">
                <a:solidFill>
                  <a:schemeClr val="tx1"/>
                </a:solidFill>
                <a:latin typeface="Calibri" panose="020F0502020204030204" pitchFamily="34" charset="0"/>
              </a:defRPr>
            </a:lvl1pPr>
            <a:lvl2pPr marL="808038" indent="-350838">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pPr>
            <a:r>
              <a:rPr lang="en-US" altLang="en-US" sz="2400"/>
              <a:t>Biochemical alterations</a:t>
            </a:r>
          </a:p>
          <a:p>
            <a:pPr lvl="1">
              <a:spcBef>
                <a:spcPct val="0"/>
              </a:spcBef>
              <a:buFont typeface="Arial" panose="020B0604020202020204" pitchFamily="34" charset="0"/>
              <a:buChar char="•"/>
            </a:pPr>
            <a:r>
              <a:rPr lang="en-US" altLang="en-US"/>
              <a:t>Neurotransmitter metabolism</a:t>
            </a:r>
          </a:p>
          <a:p>
            <a:pPr lvl="1">
              <a:spcBef>
                <a:spcPct val="0"/>
              </a:spcBef>
              <a:buFont typeface="Arial" panose="020B0604020202020204" pitchFamily="34" charset="0"/>
              <a:buChar char="•"/>
            </a:pPr>
            <a:r>
              <a:rPr lang="en-US" altLang="en-US"/>
              <a:t>Energy metabolism</a:t>
            </a:r>
          </a:p>
          <a:p>
            <a:pPr lvl="1">
              <a:spcBef>
                <a:spcPct val="0"/>
              </a:spcBef>
              <a:buFont typeface="Arial" panose="020B0604020202020204" pitchFamily="34" charset="0"/>
              <a:buChar char="•"/>
            </a:pPr>
            <a:r>
              <a:rPr lang="en-US" altLang="en-US"/>
              <a:t>Impaired myelination </a:t>
            </a:r>
          </a:p>
        </p:txBody>
      </p:sp>
      <p:sp>
        <p:nvSpPr>
          <p:cNvPr id="8" name="Rectangle 7"/>
          <p:cNvSpPr>
            <a:spLocks noChangeArrowheads="1"/>
          </p:cNvSpPr>
          <p:nvPr/>
        </p:nvSpPr>
        <p:spPr bwMode="auto">
          <a:xfrm>
            <a:off x="6164264" y="1295400"/>
            <a:ext cx="4351337" cy="2286000"/>
          </a:xfrm>
          <a:prstGeom prst="rect">
            <a:avLst/>
          </a:prstGeom>
          <a:noFill/>
          <a:ln w="57150" algn="ctr">
            <a:solidFill>
              <a:srgbClr val="FF7E27"/>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9" name="Rectangle 8"/>
          <p:cNvSpPr>
            <a:spLocks noChangeArrowheads="1"/>
          </p:cNvSpPr>
          <p:nvPr/>
        </p:nvSpPr>
        <p:spPr bwMode="auto">
          <a:xfrm>
            <a:off x="3792538" y="3733800"/>
            <a:ext cx="5046662" cy="1828800"/>
          </a:xfrm>
          <a:prstGeom prst="rect">
            <a:avLst/>
          </a:prstGeom>
          <a:noFill/>
          <a:ln w="57150" algn="ctr">
            <a:solidFill>
              <a:srgbClr val="FF7E27"/>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0" name="Rectangle 9"/>
          <p:cNvSpPr>
            <a:spLocks noChangeArrowheads="1"/>
          </p:cNvSpPr>
          <p:nvPr/>
        </p:nvSpPr>
        <p:spPr bwMode="auto">
          <a:xfrm>
            <a:off x="1760538" y="1295400"/>
            <a:ext cx="4064000" cy="2286000"/>
          </a:xfrm>
          <a:prstGeom prst="rect">
            <a:avLst/>
          </a:prstGeom>
          <a:noFill/>
          <a:ln w="57150" algn="ctr">
            <a:solidFill>
              <a:srgbClr val="FF7E27"/>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73066" name="Rectangle 3"/>
          <p:cNvSpPr>
            <a:spLocks noChangeArrowheads="1"/>
          </p:cNvSpPr>
          <p:nvPr/>
        </p:nvSpPr>
        <p:spPr bwMode="auto">
          <a:xfrm>
            <a:off x="8080376" y="5997576"/>
            <a:ext cx="26590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a:t>Ghosh, K. Ind J Med Sci. 2006 ;60:30-7.</a:t>
            </a:r>
          </a:p>
        </p:txBody>
      </p:sp>
      <p:sp>
        <p:nvSpPr>
          <p:cNvPr id="173067" name="TextBox 11"/>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105D903-DB7F-43E2-829F-EAD6D6850A38}" type="slidenum">
              <a:rPr lang="en-US" altLang="en-US" sz="1200"/>
              <a:pPr>
                <a:spcBef>
                  <a:spcPct val="0"/>
                </a:spcBef>
                <a:buFontTx/>
                <a:buNone/>
              </a:pPr>
              <a:t>89</a:t>
            </a:fld>
            <a:endParaRPr lang="en-US" altLang="en-US" sz="1200"/>
          </a:p>
        </p:txBody>
      </p:sp>
      <p:sp>
        <p:nvSpPr>
          <p:cNvPr id="12" name="Rectangle 11"/>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076">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7"/>
          <p:cNvSpPr>
            <a:spLocks noGrp="1"/>
          </p:cNvSpPr>
          <p:nvPr>
            <p:ph type="title"/>
          </p:nvPr>
        </p:nvSpPr>
        <p:spPr/>
        <p:txBody>
          <a:bodyPr/>
          <a:lstStyle/>
          <a:p>
            <a:r>
              <a:rPr lang="en-US" altLang="en-US" smtClean="0"/>
              <a:t>Heme and Hemoglobin</a:t>
            </a:r>
          </a:p>
        </p:txBody>
      </p:sp>
      <p:sp>
        <p:nvSpPr>
          <p:cNvPr id="26627" name="Slide Number Placeholder 3"/>
          <p:cNvSpPr>
            <a:spLocks noGrp="1" noChangeArrowheads="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97BD79B3-E573-48DB-90FA-28C973B9F609}" type="slidenum">
              <a:rPr lang="en-US" altLang="en-US" sz="1200">
                <a:solidFill>
                  <a:srgbClr val="898989"/>
                </a:solidFill>
              </a:rPr>
              <a:pPr>
                <a:spcBef>
                  <a:spcPct val="0"/>
                </a:spcBef>
                <a:buFontTx/>
                <a:buNone/>
              </a:pPr>
              <a:t>9</a:t>
            </a:fld>
            <a:endParaRPr lang="en-US" altLang="en-US" sz="1200">
              <a:solidFill>
                <a:srgbClr val="898989"/>
              </a:solidFill>
            </a:endParaRPr>
          </a:p>
        </p:txBody>
      </p:sp>
      <p:sp>
        <p:nvSpPr>
          <p:cNvPr id="26628" name="Rectangle 4"/>
          <p:cNvSpPr>
            <a:spLocks noChangeArrowheads="1"/>
          </p:cNvSpPr>
          <p:nvPr/>
        </p:nvSpPr>
        <p:spPr bwMode="auto">
          <a:xfrm>
            <a:off x="2514600" y="6276535"/>
            <a:ext cx="60229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buNone/>
            </a:pPr>
            <a:r>
              <a:rPr lang="en-US" altLang="en-US" sz="1200" dirty="0"/>
              <a:t>Rice University is licensed under a Creative Commons Attribution 4.0 International Licensehttps://opentextbc.ca/anatomyandphysiology/chapter/18-3-erythrocytes/</a:t>
            </a:r>
          </a:p>
        </p:txBody>
      </p:sp>
      <p:sp>
        <p:nvSpPr>
          <p:cNvPr id="23" name="Content Placeholder 22">
            <a:extLst>
              <a:ext uri="{FF2B5EF4-FFF2-40B4-BE49-F238E27FC236}">
                <a16:creationId xmlns="" xmlns:a16="http://schemas.microsoft.com/office/drawing/2014/main" id="{25B6171C-1537-48E5-9242-DD6F32E00A80}"/>
              </a:ext>
            </a:extLst>
          </p:cNvPr>
          <p:cNvSpPr>
            <a:spLocks noGrp="1"/>
          </p:cNvSpPr>
          <p:nvPr>
            <p:ph sz="half" idx="1"/>
          </p:nvPr>
        </p:nvSpPr>
        <p:spPr>
          <a:xfrm>
            <a:off x="1828800" y="3881438"/>
            <a:ext cx="4419600" cy="1376362"/>
          </a:xfrm>
        </p:spPr>
        <p:txBody>
          <a:bodyPr/>
          <a:lstStyle/>
          <a:p>
            <a:pPr>
              <a:spcBef>
                <a:spcPts val="300"/>
              </a:spcBef>
              <a:defRPr/>
            </a:pPr>
            <a:r>
              <a:rPr lang="en-US" dirty="0"/>
              <a:t>Four heme groups</a:t>
            </a:r>
          </a:p>
          <a:p>
            <a:pPr marL="625475" lvl="1" indent="-220663">
              <a:spcBef>
                <a:spcPts val="300"/>
              </a:spcBef>
              <a:defRPr/>
            </a:pPr>
            <a:r>
              <a:rPr lang="en-US" dirty="0"/>
              <a:t>One per globin chain</a:t>
            </a:r>
          </a:p>
          <a:p>
            <a:pPr marL="625475" lvl="1" indent="-220663">
              <a:spcBef>
                <a:spcPts val="300"/>
              </a:spcBef>
              <a:defRPr/>
            </a:pPr>
            <a:r>
              <a:rPr lang="en-US" dirty="0"/>
              <a:t>Reversibly bind O</a:t>
            </a:r>
            <a:r>
              <a:rPr lang="en-US" baseline="-25000" dirty="0"/>
              <a:t>2 </a:t>
            </a:r>
            <a:r>
              <a:rPr lang="en-US" dirty="0"/>
              <a:t>, CO</a:t>
            </a:r>
            <a:r>
              <a:rPr lang="en-US" baseline="-25000" dirty="0"/>
              <a:t>2</a:t>
            </a:r>
            <a:r>
              <a:rPr lang="en-US" dirty="0"/>
              <a:t> , NO</a:t>
            </a:r>
          </a:p>
          <a:p>
            <a:pPr marL="0" indent="0">
              <a:buNone/>
              <a:defRPr/>
            </a:pPr>
            <a:endParaRPr lang="en-US" dirty="0"/>
          </a:p>
        </p:txBody>
      </p:sp>
      <p:pic>
        <p:nvPicPr>
          <p:cNvPr id="26630" name="Content Placeholder 18"/>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362200" y="914400"/>
            <a:ext cx="2514600" cy="271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31" name="Content Placeholder 24"/>
          <p:cNvSpPr>
            <a:spLocks noGrp="1"/>
          </p:cNvSpPr>
          <p:nvPr>
            <p:ph sz="half" idx="2"/>
          </p:nvPr>
        </p:nvSpPr>
        <p:spPr>
          <a:xfrm>
            <a:off x="6172200" y="3881438"/>
            <a:ext cx="4038600" cy="1604962"/>
          </a:xfrm>
        </p:spPr>
        <p:txBody>
          <a:bodyPr/>
          <a:lstStyle/>
          <a:p>
            <a:pPr>
              <a:spcBef>
                <a:spcPts val="300"/>
              </a:spcBef>
            </a:pPr>
            <a:r>
              <a:rPr lang="en-US" altLang="en-US" smtClean="0"/>
              <a:t>Four globins</a:t>
            </a:r>
          </a:p>
          <a:p>
            <a:pPr marL="566738" lvl="1" indent="-219075">
              <a:spcBef>
                <a:spcPts val="300"/>
              </a:spcBef>
            </a:pPr>
            <a:r>
              <a:rPr lang="en-US" altLang="en-US" smtClean="0"/>
              <a:t>2 α-like globins</a:t>
            </a:r>
          </a:p>
          <a:p>
            <a:pPr marL="566738" lvl="1" indent="-219075">
              <a:spcBef>
                <a:spcPts val="300"/>
              </a:spcBef>
            </a:pPr>
            <a:r>
              <a:rPr lang="en-US" altLang="en-US" smtClean="0"/>
              <a:t>2 β-like globins</a:t>
            </a:r>
          </a:p>
          <a:p>
            <a:endParaRPr lang="en-US" altLang="en-US" smtClean="0"/>
          </a:p>
        </p:txBody>
      </p:sp>
      <p:pic>
        <p:nvPicPr>
          <p:cNvPr id="26632" name="Content Placeholder 20"/>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6081714" y="990600"/>
            <a:ext cx="4129087" cy="2579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33" name="TextBox 26"/>
          <p:cNvSpPr txBox="1">
            <a:spLocks noChangeArrowheads="1"/>
          </p:cNvSpPr>
          <p:nvPr/>
        </p:nvSpPr>
        <p:spPr bwMode="auto">
          <a:xfrm>
            <a:off x="1981200" y="5505450"/>
            <a:ext cx="82296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spcBef>
                <a:spcPts val="300"/>
              </a:spcBef>
              <a:buNone/>
            </a:pPr>
            <a:r>
              <a:rPr lang="en-US" altLang="en-US" sz="2400" u="sng"/>
              <a:t>Hb synthesis must be balanced and coordinated</a:t>
            </a:r>
            <a:r>
              <a:rPr lang="en-US" altLang="en-US" sz="2400"/>
              <a:t> as components are labile and toxic (e.g. globins, heme, iron)</a:t>
            </a:r>
          </a:p>
          <a:p>
            <a:pPr>
              <a:spcBef>
                <a:spcPct val="0"/>
              </a:spcBef>
              <a:buFontTx/>
              <a:buNone/>
            </a:pPr>
            <a:endParaRPr lang="en-US" altLang="en-US" sz="2400"/>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Rectangle 2"/>
          <p:cNvSpPr>
            <a:spLocks noGrp="1"/>
          </p:cNvSpPr>
          <p:nvPr>
            <p:ph type="title"/>
          </p:nvPr>
        </p:nvSpPr>
        <p:spPr>
          <a:xfrm>
            <a:off x="1981200" y="350838"/>
            <a:ext cx="8229600" cy="487362"/>
          </a:xfrm>
        </p:spPr>
        <p:txBody>
          <a:bodyPr/>
          <a:lstStyle/>
          <a:p>
            <a:pPr>
              <a:lnSpc>
                <a:spcPts val="4000"/>
              </a:lnSpc>
            </a:pPr>
            <a:r>
              <a:rPr lang="en-US" altLang="en-US" smtClean="0"/>
              <a:t>Altered Mental and Motor</a:t>
            </a:r>
            <a:br>
              <a:rPr lang="en-US" altLang="en-US" smtClean="0"/>
            </a:br>
            <a:r>
              <a:rPr lang="en-US" altLang="en-US" smtClean="0"/>
              <a:t>Development in Iron Deficiency</a:t>
            </a:r>
          </a:p>
        </p:txBody>
      </p:sp>
      <p:sp>
        <p:nvSpPr>
          <p:cNvPr id="389123" name="Rectangle 3">
            <a:extLst>
              <a:ext uri="{FF2B5EF4-FFF2-40B4-BE49-F238E27FC236}">
                <a16:creationId xmlns="" xmlns:a16="http://schemas.microsoft.com/office/drawing/2014/main" id="{D4D09835-BA2D-4799-A47A-8459C82B9075}"/>
              </a:ext>
            </a:extLst>
          </p:cNvPr>
          <p:cNvSpPr>
            <a:spLocks noGrp="1" noChangeArrowheads="1"/>
          </p:cNvSpPr>
          <p:nvPr>
            <p:ph idx="1"/>
          </p:nvPr>
        </p:nvSpPr>
        <p:spPr>
          <a:xfrm>
            <a:off x="1981200" y="1265238"/>
            <a:ext cx="8229600" cy="4983162"/>
          </a:xfrm>
        </p:spPr>
        <p:txBody>
          <a:bodyPr/>
          <a:lstStyle/>
          <a:p>
            <a:pPr>
              <a:spcBef>
                <a:spcPts val="0"/>
              </a:spcBef>
              <a:defRPr/>
            </a:pPr>
            <a:r>
              <a:rPr lang="en-US" sz="2400" dirty="0"/>
              <a:t>No definitive studies but abundant circumstantial evidence during past 20 years</a:t>
            </a:r>
          </a:p>
          <a:p>
            <a:pPr>
              <a:spcBef>
                <a:spcPts val="0"/>
              </a:spcBef>
              <a:defRPr/>
            </a:pPr>
            <a:r>
              <a:rPr lang="en-US" sz="2400" dirty="0"/>
              <a:t>Numerous independent studies (conducted in the US, Chile, Costa Rica and Guatemala)</a:t>
            </a:r>
          </a:p>
          <a:p>
            <a:pPr>
              <a:spcBef>
                <a:spcPts val="0"/>
              </a:spcBef>
              <a:defRPr/>
            </a:pPr>
            <a:r>
              <a:rPr lang="en-US" sz="2400" dirty="0" err="1"/>
              <a:t>Bayley</a:t>
            </a:r>
            <a:r>
              <a:rPr lang="en-US" sz="2400" dirty="0"/>
              <a:t> Scales of Infant Development and other </a:t>
            </a:r>
            <a:r>
              <a:rPr lang="en-US" sz="2400" dirty="0" err="1"/>
              <a:t>neuropsychometric</a:t>
            </a:r>
            <a:r>
              <a:rPr lang="en-US" sz="2400" dirty="0"/>
              <a:t> tests employed </a:t>
            </a:r>
          </a:p>
          <a:p>
            <a:pPr>
              <a:spcBef>
                <a:spcPts val="0"/>
              </a:spcBef>
              <a:defRPr/>
            </a:pPr>
            <a:r>
              <a:rPr lang="en-US" sz="2400" dirty="0"/>
              <a:t>Lower mental and/or psychometric test scores and altered affect/behavior in anemic infants and school aged children</a:t>
            </a:r>
          </a:p>
          <a:p>
            <a:pPr>
              <a:spcBef>
                <a:spcPts val="0"/>
              </a:spcBef>
              <a:defRPr/>
            </a:pPr>
            <a:r>
              <a:rPr lang="en-US" sz="2400" dirty="0"/>
              <a:t>Correlation of iron status with IQ</a:t>
            </a:r>
          </a:p>
          <a:p>
            <a:pPr marL="0" indent="0">
              <a:spcBef>
                <a:spcPts val="0"/>
              </a:spcBef>
              <a:buNone/>
              <a:defRPr/>
            </a:pPr>
            <a:endParaRPr lang="en-US" sz="800" dirty="0">
              <a:solidFill>
                <a:srgbClr val="FF0000"/>
              </a:solidFill>
            </a:endParaRPr>
          </a:p>
          <a:p>
            <a:pPr>
              <a:spcBef>
                <a:spcPts val="0"/>
              </a:spcBef>
              <a:defRPr/>
            </a:pPr>
            <a:r>
              <a:rPr lang="en-US" sz="2400" dirty="0">
                <a:solidFill>
                  <a:srgbClr val="FF0000"/>
                </a:solidFill>
              </a:rPr>
              <a:t>Reversal of anemia with oral iron does not always normalize mental and motor development, either immediately or even many years later</a:t>
            </a:r>
          </a:p>
        </p:txBody>
      </p:sp>
      <p:sp>
        <p:nvSpPr>
          <p:cNvPr id="174084" name="Rounded Rectangle 3"/>
          <p:cNvSpPr>
            <a:spLocks noChangeArrowheads="1"/>
          </p:cNvSpPr>
          <p:nvPr/>
        </p:nvSpPr>
        <p:spPr bwMode="auto">
          <a:xfrm>
            <a:off x="1963738" y="4648200"/>
            <a:ext cx="8196262" cy="1219200"/>
          </a:xfrm>
          <a:prstGeom prst="roundRect">
            <a:avLst>
              <a:gd name="adj" fmla="val 16667"/>
            </a:avLst>
          </a:prstGeom>
          <a:noFill/>
          <a:ln w="38100" algn="ctr">
            <a:solidFill>
              <a:srgbClr val="FF9933"/>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74085" name="Rectangle 2"/>
          <p:cNvSpPr>
            <a:spLocks noChangeArrowheads="1"/>
          </p:cNvSpPr>
          <p:nvPr/>
        </p:nvSpPr>
        <p:spPr bwMode="auto">
          <a:xfrm>
            <a:off x="7156450" y="5943601"/>
            <a:ext cx="32829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a:t>Doom JR et al, Curr Pediatr Rep (2014) 2:291–298</a:t>
            </a:r>
          </a:p>
        </p:txBody>
      </p:sp>
      <p:sp>
        <p:nvSpPr>
          <p:cNvPr id="174086"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EF522D01-1337-47CA-A7E2-BEF36CE83D27}" type="slidenum">
              <a:rPr lang="en-US" altLang="en-US" sz="1200"/>
              <a:pPr>
                <a:spcBef>
                  <a:spcPct val="0"/>
                </a:spcBef>
                <a:buFontTx/>
                <a:buNone/>
              </a:pPr>
              <a:t>90</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Rectangle 2"/>
          <p:cNvSpPr>
            <a:spLocks noGrp="1"/>
          </p:cNvSpPr>
          <p:nvPr>
            <p:ph type="title"/>
          </p:nvPr>
        </p:nvSpPr>
        <p:spPr/>
        <p:txBody>
          <a:bodyPr/>
          <a:lstStyle/>
          <a:p>
            <a:r>
              <a:rPr lang="en-US" altLang="en-US" sz="4000"/>
              <a:t>Screening for Iron Deficiency Anemia</a:t>
            </a:r>
          </a:p>
        </p:txBody>
      </p:sp>
      <p:sp>
        <p:nvSpPr>
          <p:cNvPr id="175107" name="Rectangle 3"/>
          <p:cNvSpPr>
            <a:spLocks noGrp="1"/>
          </p:cNvSpPr>
          <p:nvPr>
            <p:ph idx="1"/>
          </p:nvPr>
        </p:nvSpPr>
        <p:spPr>
          <a:xfrm>
            <a:off x="1981200" y="1066800"/>
            <a:ext cx="8229600" cy="5334000"/>
          </a:xfrm>
        </p:spPr>
        <p:txBody>
          <a:bodyPr/>
          <a:lstStyle/>
          <a:p>
            <a:r>
              <a:rPr lang="en-US" altLang="en-US" sz="2400"/>
              <a:t>Hemoglobin screening</a:t>
            </a:r>
          </a:p>
          <a:p>
            <a:r>
              <a:rPr lang="en-US" altLang="en-US" sz="2400"/>
              <a:t>Recommended by AAP (since early 1970s)</a:t>
            </a:r>
          </a:p>
          <a:p>
            <a:endParaRPr lang="en-US" altLang="en-US" sz="2400"/>
          </a:p>
          <a:p>
            <a:endParaRPr lang="en-US" altLang="en-US" sz="2400"/>
          </a:p>
          <a:p>
            <a:r>
              <a:rPr lang="en-US" altLang="en-US" sz="2400"/>
              <a:t>May not be necessary in healthy infants receiving iron supplementation.</a:t>
            </a:r>
          </a:p>
          <a:p>
            <a:r>
              <a:rPr lang="en-US" altLang="en-US" sz="2400"/>
              <a:t>Assess for risk factors (low birth weight, prolonged breast feeding, excessive whole cow milk intake, bleeding, etc.)</a:t>
            </a:r>
          </a:p>
          <a:p>
            <a:r>
              <a:rPr lang="en-US" altLang="en-US" sz="2400"/>
              <a:t>Screening for anemia with a Hb neither identifies children with ID nor specifically identifies IDA.</a:t>
            </a:r>
          </a:p>
          <a:p>
            <a:r>
              <a:rPr lang="en-US" altLang="en-US" sz="2400"/>
              <a:t>In the U.S., 60% of anemia is not attributable to ID and most toddlers with ID do not have anemia.</a:t>
            </a:r>
          </a:p>
        </p:txBody>
      </p:sp>
      <p:sp>
        <p:nvSpPr>
          <p:cNvPr id="175108" name="Text Box 4"/>
          <p:cNvSpPr txBox="1">
            <a:spLocks noChangeArrowheads="1"/>
          </p:cNvSpPr>
          <p:nvPr/>
        </p:nvSpPr>
        <p:spPr bwMode="auto">
          <a:xfrm>
            <a:off x="1795464" y="1989138"/>
            <a:ext cx="778827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a:spAutoFit/>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lvl="1">
              <a:spcBef>
                <a:spcPct val="0"/>
              </a:spcBef>
              <a:buFontTx/>
              <a:buNone/>
            </a:pPr>
            <a:r>
              <a:rPr lang="en-US" altLang="en-US" sz="2000"/>
              <a:t>	</a:t>
            </a:r>
            <a:r>
              <a:rPr lang="en-US" altLang="en-US"/>
              <a:t>Term infants:	         12 mo </a:t>
            </a:r>
          </a:p>
          <a:p>
            <a:pPr lvl="1">
              <a:spcBef>
                <a:spcPct val="0"/>
              </a:spcBef>
              <a:buFontTx/>
              <a:buNone/>
            </a:pPr>
            <a:r>
              <a:rPr lang="en-US" altLang="en-US"/>
              <a:t>	Pre-term infants:     6 - 9 mo</a:t>
            </a:r>
          </a:p>
        </p:txBody>
      </p:sp>
      <p:sp>
        <p:nvSpPr>
          <p:cNvPr id="175109"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8333379-FB56-48E5-9B7D-D45A407F10FF}" type="slidenum">
              <a:rPr lang="en-US" altLang="en-US" sz="1200"/>
              <a:pPr>
                <a:spcBef>
                  <a:spcPct val="0"/>
                </a:spcBef>
                <a:buFontTx/>
                <a:buNone/>
              </a:pPr>
              <a:t>91</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TextBox 4">
            <a:extLst>
              <a:ext uri="{FF2B5EF4-FFF2-40B4-BE49-F238E27FC236}">
                <a16:creationId xmlns="" xmlns:a16="http://schemas.microsoft.com/office/drawing/2014/main" id="{B031C018-2C9E-4FE1-8206-28E0CAA9C7B7}"/>
              </a:ext>
            </a:extLst>
          </p:cNvPr>
          <p:cNvSpPr txBox="1">
            <a:spLocks noChangeArrowheads="1"/>
          </p:cNvSpPr>
          <p:nvPr/>
        </p:nvSpPr>
        <p:spPr bwMode="auto">
          <a:xfrm>
            <a:off x="1871664" y="2057401"/>
            <a:ext cx="8601075" cy="4232275"/>
          </a:xfrm>
          <a:prstGeom prst="rect">
            <a:avLst/>
          </a:prstGeom>
          <a:noFill/>
          <a:ln w="9525">
            <a:noFill/>
            <a:miter lim="800000"/>
            <a:headEnd/>
            <a:tailEnd/>
          </a:ln>
        </p:spPr>
        <p:txBody>
          <a:bodyPr>
            <a:spAutoFit/>
          </a:bodyPr>
          <a:lstStyle/>
          <a:p>
            <a:pPr marL="288925" indent="-288925">
              <a:buFont typeface="Arial" charset="0"/>
              <a:buChar char="•"/>
              <a:defRPr/>
            </a:pPr>
            <a:r>
              <a:rPr lang="en-US" sz="2200" dirty="0"/>
              <a:t>Updated AAP Committee on Nutrition Policy Statement on diagnosis and prevention of iron deficiency. </a:t>
            </a:r>
          </a:p>
          <a:p>
            <a:pPr marL="288925" indent="-288925">
              <a:spcBef>
                <a:spcPts val="600"/>
              </a:spcBef>
              <a:buFont typeface="Arial" charset="0"/>
              <a:buChar char="•"/>
              <a:defRPr/>
            </a:pPr>
            <a:r>
              <a:rPr lang="en-US" sz="2200" dirty="0"/>
              <a:t>Highlights</a:t>
            </a:r>
          </a:p>
          <a:p>
            <a:pPr marL="746125" lvl="1" indent="-288925">
              <a:buFont typeface="Arial" charset="0"/>
              <a:buChar char="•"/>
              <a:defRPr/>
            </a:pPr>
            <a:r>
              <a:rPr lang="en-US" sz="2200" dirty="0"/>
              <a:t>Continued high prevalence</a:t>
            </a:r>
          </a:p>
          <a:p>
            <a:pPr marL="746125" lvl="1" indent="-288925">
              <a:buFont typeface="Arial" charset="0"/>
              <a:buChar char="•"/>
              <a:defRPr/>
            </a:pPr>
            <a:r>
              <a:rPr lang="en-US" sz="2200" dirty="0"/>
              <a:t>Effect on neurodevelopment</a:t>
            </a:r>
          </a:p>
          <a:p>
            <a:pPr marL="746125" lvl="1" indent="-288925">
              <a:buFont typeface="Arial" charset="0"/>
              <a:buChar char="•"/>
              <a:defRPr/>
            </a:pPr>
            <a:r>
              <a:rPr lang="en-US" sz="2200" dirty="0"/>
              <a:t>Prevention and screening emphasized</a:t>
            </a:r>
          </a:p>
          <a:p>
            <a:pPr marL="800100" lvl="1" indent="-342900">
              <a:buFont typeface="Arial" panose="020B0604020202020204" pitchFamily="34" charset="0"/>
              <a:buChar char="•"/>
              <a:defRPr/>
            </a:pPr>
            <a:r>
              <a:rPr lang="en-US" sz="2200" dirty="0"/>
              <a:t>Acknowledged that screening with </a:t>
            </a:r>
            <a:r>
              <a:rPr lang="en-US" sz="2200" dirty="0" err="1"/>
              <a:t>Hb</a:t>
            </a:r>
            <a:r>
              <a:rPr lang="en-US" sz="2200" dirty="0"/>
              <a:t> neither identifies children with ID nor specifically identifies IDA.  60% of U.S. anemia not attributable ID.</a:t>
            </a:r>
          </a:p>
          <a:p>
            <a:pPr marL="746125" lvl="1" indent="-288925">
              <a:buFont typeface="Arial" charset="0"/>
              <a:buChar char="•"/>
              <a:defRPr/>
            </a:pPr>
            <a:r>
              <a:rPr lang="en-US" sz="2200" dirty="0"/>
              <a:t> If </a:t>
            </a:r>
            <a:r>
              <a:rPr lang="en-US" sz="2200" dirty="0" err="1"/>
              <a:t>Hb</a:t>
            </a:r>
            <a:r>
              <a:rPr lang="en-US" sz="2200" dirty="0"/>
              <a:t> &lt; 11.0 g/dL, add Ferritin and CRP; or </a:t>
            </a:r>
            <a:r>
              <a:rPr lang="en-US" sz="2200" dirty="0" err="1"/>
              <a:t>CHr</a:t>
            </a:r>
            <a:endParaRPr lang="en-US" sz="2200" dirty="0"/>
          </a:p>
          <a:p>
            <a:pPr marL="746125" lvl="1" indent="-288925">
              <a:buFont typeface="Arial" charset="0"/>
              <a:buChar char="•"/>
              <a:defRPr/>
            </a:pPr>
            <a:r>
              <a:rPr lang="en-US" sz="2200" dirty="0"/>
              <a:t>Use of </a:t>
            </a:r>
            <a:r>
              <a:rPr lang="en-US" sz="2200" dirty="0" err="1"/>
              <a:t>sTfR</a:t>
            </a:r>
            <a:r>
              <a:rPr lang="en-US" sz="2200" dirty="0"/>
              <a:t>  ‘promising’</a:t>
            </a:r>
          </a:p>
          <a:p>
            <a:pPr marL="746125" lvl="1" indent="-288925">
              <a:buFont typeface="Arial" charset="0"/>
              <a:buChar char="•"/>
              <a:defRPr/>
            </a:pPr>
            <a:r>
              <a:rPr lang="en-US" sz="2200" b="1" dirty="0"/>
              <a:t>Treatment details lacking </a:t>
            </a:r>
          </a:p>
        </p:txBody>
      </p:sp>
      <p:sp>
        <p:nvSpPr>
          <p:cNvPr id="176131" name="TextBox 5"/>
          <p:cNvSpPr txBox="1">
            <a:spLocks noChangeArrowheads="1"/>
          </p:cNvSpPr>
          <p:nvPr/>
        </p:nvSpPr>
        <p:spPr bwMode="auto">
          <a:xfrm>
            <a:off x="5867400" y="5819776"/>
            <a:ext cx="46053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a:spcBef>
                <a:spcPct val="0"/>
              </a:spcBef>
              <a:buFontTx/>
              <a:buNone/>
            </a:pPr>
            <a:r>
              <a:rPr lang="en-US" altLang="en-US" sz="1200"/>
              <a:t>Pediatrics 2010: 126;1040-1050</a:t>
            </a:r>
          </a:p>
        </p:txBody>
      </p:sp>
      <p:sp>
        <p:nvSpPr>
          <p:cNvPr id="5" name="Rectangle 4"/>
          <p:cNvSpPr>
            <a:spLocks noChangeArrowheads="1"/>
          </p:cNvSpPr>
          <p:nvPr/>
        </p:nvSpPr>
        <p:spPr bwMode="auto">
          <a:xfrm>
            <a:off x="2579688" y="5867400"/>
            <a:ext cx="3251200" cy="381000"/>
          </a:xfrm>
          <a:prstGeom prst="rect">
            <a:avLst/>
          </a:prstGeom>
          <a:noFill/>
          <a:ln w="38100" algn="ctr">
            <a:solidFill>
              <a:srgbClr val="FF0000"/>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pic>
        <p:nvPicPr>
          <p:cNvPr id="17613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52600" y="76200"/>
            <a:ext cx="7010400" cy="196215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76134" name="TextBox 5"/>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41749056-44C2-4F0A-AFF6-75F3CE4CF667}" type="slidenum">
              <a:rPr lang="en-US" altLang="en-US" sz="1200"/>
              <a:pPr>
                <a:spcBef>
                  <a:spcPct val="0"/>
                </a:spcBef>
                <a:buFontTx/>
                <a:buNone/>
              </a:pPr>
              <a:t>92</a:t>
            </a:fld>
            <a:endParaRPr lang="en-US" altLang="en-US" sz="1200"/>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Rectangle 2"/>
          <p:cNvSpPr>
            <a:spLocks noGrp="1"/>
          </p:cNvSpPr>
          <p:nvPr>
            <p:ph type="title"/>
          </p:nvPr>
        </p:nvSpPr>
        <p:spPr>
          <a:xfrm>
            <a:off x="1981200" y="274638"/>
            <a:ext cx="8229600" cy="944562"/>
          </a:xfrm>
          <a:effectLst>
            <a:outerShdw dist="45791" dir="3378596" algn="ctr" rotWithShape="0">
              <a:schemeClr val="bg2">
                <a:alpha val="50000"/>
              </a:schemeClr>
            </a:outerShdw>
          </a:effectLst>
        </p:spPr>
        <p:txBody>
          <a:bodyPr/>
          <a:lstStyle/>
          <a:p>
            <a:pPr>
              <a:lnSpc>
                <a:spcPts val="4000"/>
              </a:lnSpc>
            </a:pPr>
            <a:r>
              <a:rPr lang="en-US" altLang="en-US" sz="4000"/>
              <a:t>HFE Hereditary Hemochromatosis</a:t>
            </a:r>
            <a:endParaRPr lang="en-US" altLang="en-US" smtClean="0"/>
          </a:p>
        </p:txBody>
      </p:sp>
      <p:sp>
        <p:nvSpPr>
          <p:cNvPr id="702467" name="Rectangle 3">
            <a:extLst>
              <a:ext uri="{FF2B5EF4-FFF2-40B4-BE49-F238E27FC236}">
                <a16:creationId xmlns="" xmlns:a16="http://schemas.microsoft.com/office/drawing/2014/main" id="{0A30CD9A-6409-46F1-AB48-C14D2F3E2528}"/>
              </a:ext>
            </a:extLst>
          </p:cNvPr>
          <p:cNvSpPr>
            <a:spLocks noGrp="1" noChangeArrowheads="1"/>
          </p:cNvSpPr>
          <p:nvPr>
            <p:ph idx="1"/>
          </p:nvPr>
        </p:nvSpPr>
        <p:spPr>
          <a:xfrm>
            <a:off x="1905000" y="990600"/>
            <a:ext cx="8458200" cy="5181600"/>
          </a:xfrm>
        </p:spPr>
        <p:txBody>
          <a:bodyPr/>
          <a:lstStyle/>
          <a:p>
            <a:pPr>
              <a:spcBef>
                <a:spcPts val="0"/>
              </a:spcBef>
              <a:defRPr/>
            </a:pPr>
            <a:r>
              <a:rPr lang="en-US" sz="2400" dirty="0"/>
              <a:t>Autosomal recessive </a:t>
            </a:r>
          </a:p>
          <a:p>
            <a:pPr>
              <a:spcBef>
                <a:spcPts val="0"/>
              </a:spcBef>
              <a:defRPr/>
            </a:pPr>
            <a:r>
              <a:rPr lang="en-US" sz="2400" dirty="0"/>
              <a:t>Strong founder effect – Northern European Caucasians</a:t>
            </a:r>
          </a:p>
          <a:p>
            <a:pPr>
              <a:spcBef>
                <a:spcPts val="0"/>
              </a:spcBef>
              <a:defRPr/>
            </a:pPr>
            <a:r>
              <a:rPr lang="en-US" sz="2400" dirty="0"/>
              <a:t>Most commonly due to homozygosity of C282Y mutation</a:t>
            </a:r>
          </a:p>
          <a:p>
            <a:pPr lvl="1">
              <a:spcBef>
                <a:spcPts val="0"/>
              </a:spcBef>
              <a:defRPr/>
            </a:pPr>
            <a:r>
              <a:rPr lang="en-US" u="sng" dirty="0"/>
              <a:t>High prevalence</a:t>
            </a:r>
            <a:r>
              <a:rPr lang="en-US" dirty="0"/>
              <a:t> 1 in 400 homozygous, 1 in 10 heterozygous </a:t>
            </a:r>
          </a:p>
          <a:p>
            <a:pPr lvl="1">
              <a:spcBef>
                <a:spcPts val="0"/>
              </a:spcBef>
              <a:defRPr/>
            </a:pPr>
            <a:r>
              <a:rPr lang="en-US" u="sng" dirty="0"/>
              <a:t>Low penetrance</a:t>
            </a:r>
            <a:r>
              <a:rPr lang="en-US" dirty="0"/>
              <a:t> ~25% C282Y homozygotes develop disease</a:t>
            </a:r>
          </a:p>
          <a:p>
            <a:pPr>
              <a:spcBef>
                <a:spcPts val="0"/>
              </a:spcBef>
              <a:defRPr/>
            </a:pPr>
            <a:r>
              <a:rPr lang="en-US" sz="2400" dirty="0"/>
              <a:t>Pathophysiology:  low of hepcidin  </a:t>
            </a:r>
            <a:r>
              <a:rPr lang="en-US" sz="2400" dirty="0">
                <a:sym typeface="Wingdings" panose="05000000000000000000" pitchFamily="2" charset="2"/>
              </a:rPr>
              <a:t></a:t>
            </a:r>
            <a:r>
              <a:rPr lang="en-US" sz="2400" dirty="0"/>
              <a:t>  chronic iron absorption  </a:t>
            </a:r>
            <a:r>
              <a:rPr lang="en-US" sz="2400" dirty="0">
                <a:sym typeface="Wingdings" panose="05000000000000000000" pitchFamily="2" charset="2"/>
              </a:rPr>
              <a:t></a:t>
            </a:r>
            <a:r>
              <a:rPr lang="en-US" sz="2400" dirty="0"/>
              <a:t> systemic iron overload  </a:t>
            </a:r>
            <a:r>
              <a:rPr lang="en-US" sz="2400" dirty="0">
                <a:sym typeface="Wingdings" panose="05000000000000000000" pitchFamily="2" charset="2"/>
              </a:rPr>
              <a:t></a:t>
            </a:r>
            <a:r>
              <a:rPr lang="en-US" sz="2400" dirty="0"/>
              <a:t> organ damage by age 30-50 yr.</a:t>
            </a:r>
          </a:p>
          <a:p>
            <a:pPr>
              <a:spcBef>
                <a:spcPts val="0"/>
              </a:spcBef>
              <a:defRPr/>
            </a:pPr>
            <a:r>
              <a:rPr lang="en-US" sz="2400" dirty="0"/>
              <a:t>Rarely symptomatic in children but many queries about it because of affected relatives.</a:t>
            </a:r>
          </a:p>
          <a:p>
            <a:pPr>
              <a:spcBef>
                <a:spcPts val="0"/>
              </a:spcBef>
              <a:defRPr/>
            </a:pPr>
            <a:r>
              <a:rPr lang="en-US" sz="2400" dirty="0"/>
              <a:t>Testing :   - </a:t>
            </a:r>
            <a:r>
              <a:rPr lang="en-US" sz="2400" u="sng" dirty="0"/>
              <a:t>Molecular</a:t>
            </a:r>
            <a:r>
              <a:rPr lang="en-US" sz="2400" dirty="0"/>
              <a:t> – HFE gene analysis</a:t>
            </a:r>
          </a:p>
          <a:p>
            <a:pPr marL="457200" lvl="1" indent="0">
              <a:spcBef>
                <a:spcPts val="0"/>
              </a:spcBef>
              <a:buNone/>
              <a:defRPr/>
            </a:pPr>
            <a:r>
              <a:rPr lang="en-US" dirty="0"/>
              <a:t>                - </a:t>
            </a:r>
            <a:r>
              <a:rPr lang="en-US" u="sng" dirty="0"/>
              <a:t>Biochemical</a:t>
            </a:r>
            <a:r>
              <a:rPr lang="en-US" dirty="0"/>
              <a:t> – Transferrin saturation, serum ferritin</a:t>
            </a:r>
          </a:p>
          <a:p>
            <a:pPr>
              <a:spcBef>
                <a:spcPts val="0"/>
              </a:spcBef>
              <a:defRPr/>
            </a:pPr>
            <a:r>
              <a:rPr lang="en-US" sz="2400" dirty="0"/>
              <a:t>Management of C282Y/C282Y homozygote</a:t>
            </a:r>
          </a:p>
          <a:p>
            <a:pPr lvl="1">
              <a:spcBef>
                <a:spcPts val="0"/>
              </a:spcBef>
              <a:defRPr/>
            </a:pPr>
            <a:r>
              <a:rPr lang="en-US" dirty="0"/>
              <a:t>Monitoring  iron studies, low iron diet, abstain from alcohol.</a:t>
            </a:r>
          </a:p>
          <a:p>
            <a:pPr lvl="1">
              <a:spcBef>
                <a:spcPts val="0"/>
              </a:spcBef>
              <a:defRPr/>
            </a:pPr>
            <a:r>
              <a:rPr lang="en-US" dirty="0"/>
              <a:t>Treatment – therapeutic phlebotomy</a:t>
            </a:r>
          </a:p>
        </p:txBody>
      </p:sp>
      <p:sp>
        <p:nvSpPr>
          <p:cNvPr id="177156" name="TextBox 2"/>
          <p:cNvSpPr txBox="1">
            <a:spLocks noChangeArrowheads="1"/>
          </p:cNvSpPr>
          <p:nvPr/>
        </p:nvSpPr>
        <p:spPr bwMode="auto">
          <a:xfrm>
            <a:off x="8077200" y="5867401"/>
            <a:ext cx="25019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a:t>Heeney, M ASH Education Book 2014</a:t>
            </a:r>
          </a:p>
        </p:txBody>
      </p:sp>
      <p:sp>
        <p:nvSpPr>
          <p:cNvPr id="177157" name="TextBox 4"/>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739F6B42-68BC-4CD5-B75F-7D301922A9D7}" type="slidenum">
              <a:rPr lang="en-US" altLang="en-US" sz="1200"/>
              <a:pPr>
                <a:spcBef>
                  <a:spcPct val="0"/>
                </a:spcBef>
                <a:buFontTx/>
                <a:buNone/>
              </a:pPr>
              <a:t>93</a:t>
            </a:fld>
            <a:endParaRPr lang="en-US" altLang="en-US" sz="1200"/>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Rectangle 2"/>
          <p:cNvSpPr>
            <a:spLocks noGrp="1"/>
          </p:cNvSpPr>
          <p:nvPr>
            <p:ph type="title"/>
          </p:nvPr>
        </p:nvSpPr>
        <p:spPr/>
        <p:txBody>
          <a:bodyPr/>
          <a:lstStyle/>
          <a:p>
            <a:r>
              <a:rPr lang="en-US" altLang="en-US" smtClean="0"/>
              <a:t>Genetics of Hereditary Hemochromatoses</a:t>
            </a:r>
          </a:p>
        </p:txBody>
      </p:sp>
      <p:graphicFrame>
        <p:nvGraphicFramePr>
          <p:cNvPr id="179203" name="Object 2"/>
          <p:cNvGraphicFramePr>
            <a:graphicFrameLocks noChangeAspect="1"/>
          </p:cNvGraphicFramePr>
          <p:nvPr/>
        </p:nvGraphicFramePr>
        <p:xfrm>
          <a:off x="1981201" y="1219200"/>
          <a:ext cx="8201025" cy="3600450"/>
        </p:xfrm>
        <a:graphic>
          <a:graphicData uri="http://schemas.openxmlformats.org/presentationml/2006/ole">
            <mc:AlternateContent xmlns:mc="http://schemas.openxmlformats.org/markup-compatibility/2006">
              <mc:Choice xmlns:v="urn:schemas-microsoft-com:vml" Requires="v">
                <p:oleObj spid="_x0000_s179222" name="Document" r:id="rId4" imgW="5629100" imgH="2469352" progId="Word.Document.8">
                  <p:embed/>
                </p:oleObj>
              </mc:Choice>
              <mc:Fallback>
                <p:oleObj name="Document" r:id="rId4" imgW="5629100" imgH="2469352" progId="Word.Document.8">
                  <p:embed/>
                  <p:pic>
                    <p:nvPicPr>
                      <p:cNvPr id="0" name="Object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81201" y="1219200"/>
                        <a:ext cx="8201025" cy="360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pSp>
        <p:nvGrpSpPr>
          <p:cNvPr id="2" name="Group 201"/>
          <p:cNvGrpSpPr>
            <a:grpSpLocks/>
          </p:cNvGrpSpPr>
          <p:nvPr/>
        </p:nvGrpSpPr>
        <p:grpSpPr bwMode="auto">
          <a:xfrm>
            <a:off x="2628900" y="4651376"/>
            <a:ext cx="6642100" cy="987425"/>
            <a:chOff x="783" y="3192"/>
            <a:chExt cx="4707" cy="622"/>
          </a:xfrm>
        </p:grpSpPr>
        <p:sp>
          <p:nvSpPr>
            <p:cNvPr id="179207" name="AutoShape 199"/>
            <p:cNvSpPr>
              <a:spLocks/>
            </p:cNvSpPr>
            <p:nvPr/>
          </p:nvSpPr>
          <p:spPr bwMode="auto">
            <a:xfrm rot="-5400000">
              <a:off x="2656" y="2472"/>
              <a:ext cx="280" cy="1720"/>
            </a:xfrm>
            <a:prstGeom prst="leftBrace">
              <a:avLst>
                <a:gd name="adj1" fmla="val 51190"/>
                <a:gd name="adj2" fmla="val 50000"/>
              </a:avLst>
            </a:prstGeom>
            <a:noFill/>
            <a:ln w="28575">
              <a:solidFill>
                <a:srgbClr val="FF0033"/>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b="1">
                <a:ea typeface="ＭＳ Ｐゴシック" panose="020B0600070205080204" pitchFamily="34" charset="-128"/>
              </a:endParaRPr>
            </a:p>
          </p:txBody>
        </p:sp>
        <p:sp>
          <p:nvSpPr>
            <p:cNvPr id="179208" name="Text Box 200"/>
            <p:cNvSpPr txBox="1">
              <a:spLocks noChangeArrowheads="1"/>
            </p:cNvSpPr>
            <p:nvPr/>
          </p:nvSpPr>
          <p:spPr bwMode="auto">
            <a:xfrm>
              <a:off x="783" y="3523"/>
              <a:ext cx="4707"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b="1" i="1">
                  <a:solidFill>
                    <a:srgbClr val="FF0033"/>
                  </a:solidFill>
                  <a:ea typeface="ＭＳ Ｐゴシック" panose="020B0600070205080204" pitchFamily="34" charset="-128"/>
                </a:rPr>
                <a:t>Degree of hepcidin deficiency </a:t>
              </a:r>
              <a:r>
                <a:rPr lang="en-US" altLang="en-US" sz="2400" b="1" i="1">
                  <a:solidFill>
                    <a:srgbClr val="FF0033"/>
                  </a:solidFill>
                  <a:ea typeface="ＭＳ Ｐゴシック" panose="020B0600070205080204" pitchFamily="34" charset="-128"/>
                  <a:sym typeface="Symbol" panose="05050102010706020507" pitchFamily="18" charset="2"/>
                </a:rPr>
                <a:t> </a:t>
              </a:r>
              <a:r>
                <a:rPr lang="en-US" altLang="en-US" sz="2400" b="1" i="1">
                  <a:solidFill>
                    <a:srgbClr val="FF0033"/>
                  </a:solidFill>
                  <a:ea typeface="ＭＳ Ｐゴシック" panose="020B0600070205080204" pitchFamily="34" charset="-128"/>
                </a:rPr>
                <a:t>Severity of disease</a:t>
              </a:r>
              <a:r>
                <a:rPr lang="en-US" altLang="en-US" sz="1800" b="1">
                  <a:solidFill>
                    <a:srgbClr val="FF0033"/>
                  </a:solidFill>
                  <a:ea typeface="ＭＳ Ｐゴシック" panose="020B0600070205080204" pitchFamily="34" charset="-128"/>
                </a:rPr>
                <a:t> </a:t>
              </a:r>
            </a:p>
          </p:txBody>
        </p:sp>
      </p:grpSp>
      <p:sp>
        <p:nvSpPr>
          <p:cNvPr id="179205" name="TextBox 9"/>
          <p:cNvSpPr txBox="1">
            <a:spLocks noChangeArrowheads="1"/>
          </p:cNvSpPr>
          <p:nvPr/>
        </p:nvSpPr>
        <p:spPr bwMode="auto">
          <a:xfrm>
            <a:off x="8077200" y="5867401"/>
            <a:ext cx="250190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200"/>
              <a:t>Heeney, M ASH Education Book 2014</a:t>
            </a:r>
          </a:p>
        </p:txBody>
      </p:sp>
      <p:sp>
        <p:nvSpPr>
          <p:cNvPr id="179206" name="TextBox 10"/>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19CA871E-D52D-4365-AB64-6E702CE5C5BD}" type="slidenum">
              <a:rPr lang="en-US" altLang="en-US" sz="1200"/>
              <a:pPr>
                <a:spcBef>
                  <a:spcPct val="0"/>
                </a:spcBef>
                <a:buFontTx/>
                <a:buNone/>
              </a:pPr>
              <a:t>94</a:t>
            </a:fld>
            <a:endParaRPr lang="en-US" altLang="en-US" sz="1200"/>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Rectangle 2"/>
          <p:cNvSpPr>
            <a:spLocks noGrp="1"/>
          </p:cNvSpPr>
          <p:nvPr>
            <p:ph type="ctrTitle"/>
          </p:nvPr>
        </p:nvSpPr>
        <p:spPr>
          <a:xfrm>
            <a:off x="1992314" y="2130426"/>
            <a:ext cx="8142287" cy="1470025"/>
          </a:xfrm>
        </p:spPr>
        <p:txBody>
          <a:bodyPr/>
          <a:lstStyle/>
          <a:p>
            <a:r>
              <a:rPr lang="en-US" altLang="en-US" sz="5400"/>
              <a:t/>
            </a:r>
            <a:br>
              <a:rPr lang="en-US" altLang="en-US" sz="5400"/>
            </a:br>
            <a:r>
              <a:rPr lang="en-US" altLang="en-US" sz="5400"/>
              <a:t>Folate and B12 Deficiency</a:t>
            </a:r>
            <a:br>
              <a:rPr lang="en-US" altLang="en-US" sz="5400"/>
            </a:br>
            <a:r>
              <a:rPr lang="en-US" altLang="en-US" sz="5400"/>
              <a:t/>
            </a:r>
            <a:br>
              <a:rPr lang="en-US" altLang="en-US" sz="5400"/>
            </a:br>
            <a:endParaRPr lang="en-US" altLang="en-US" sz="5400"/>
          </a:p>
        </p:txBody>
      </p:sp>
      <p:sp>
        <p:nvSpPr>
          <p:cNvPr id="619523" name="Rectangle 3">
            <a:extLst>
              <a:ext uri="{FF2B5EF4-FFF2-40B4-BE49-F238E27FC236}">
                <a16:creationId xmlns="" xmlns:a16="http://schemas.microsoft.com/office/drawing/2014/main" id="{96516CA9-44BD-49F1-8746-807905F76CAF}"/>
              </a:ext>
            </a:extLst>
          </p:cNvPr>
          <p:cNvSpPr>
            <a:spLocks noGrp="1" noChangeArrowheads="1"/>
          </p:cNvSpPr>
          <p:nvPr>
            <p:ph type="subTitle" idx="1"/>
          </p:nvPr>
        </p:nvSpPr>
        <p:spPr>
          <a:xfrm>
            <a:off x="2743200" y="3886200"/>
            <a:ext cx="6705600" cy="1752600"/>
          </a:xfrm>
        </p:spPr>
        <p:txBody>
          <a:bodyPr/>
          <a:lstStyle/>
          <a:p>
            <a:pPr>
              <a:defRPr/>
            </a:pPr>
            <a:r>
              <a:rPr lang="en-US" sz="4000">
                <a:sym typeface="Symbol" pitchFamily="18" charset="2"/>
              </a:rPr>
              <a:t>What You Really Need to Know!</a:t>
            </a:r>
            <a:endParaRPr lang="en-US" sz="4000" dirty="0">
              <a:sym typeface="Symbol" pitchFamily="18" charset="2"/>
            </a:endParaRPr>
          </a:p>
        </p:txBody>
      </p:sp>
      <p:sp>
        <p:nvSpPr>
          <p:cNvPr id="181252" name="TextBox 3"/>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90DD92BD-FA24-4A8B-993C-84E08E54F539}" type="slidenum">
              <a:rPr lang="en-US" altLang="en-US" sz="1200"/>
              <a:pPr>
                <a:spcBef>
                  <a:spcPct val="0"/>
                </a:spcBef>
                <a:buFontTx/>
                <a:buNone/>
              </a:pPr>
              <a:t>95</a:t>
            </a:fld>
            <a:endParaRPr lang="en-US" altLang="en-US" sz="1200"/>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Rectangle 2"/>
          <p:cNvSpPr>
            <a:spLocks noGrp="1"/>
          </p:cNvSpPr>
          <p:nvPr>
            <p:ph type="title"/>
          </p:nvPr>
        </p:nvSpPr>
        <p:spPr>
          <a:xfrm>
            <a:off x="1778000" y="274638"/>
            <a:ext cx="8585200" cy="715962"/>
          </a:xfrm>
          <a:effectLst>
            <a:outerShdw dist="45791" dir="3378596" algn="ctr" rotWithShape="0">
              <a:schemeClr val="bg2">
                <a:alpha val="50000"/>
              </a:schemeClr>
            </a:outerShdw>
          </a:effectLst>
        </p:spPr>
        <p:txBody>
          <a:bodyPr/>
          <a:lstStyle/>
          <a:p>
            <a:r>
              <a:rPr lang="en-US" altLang="en-US" sz="4000"/>
              <a:t>Functions of Vitamin B</a:t>
            </a:r>
            <a:r>
              <a:rPr lang="en-US" altLang="en-US" sz="4000" baseline="-25000"/>
              <a:t>12</a:t>
            </a:r>
            <a:r>
              <a:rPr lang="en-US" altLang="en-US" sz="4000"/>
              <a:t> and Folic Acid</a:t>
            </a:r>
          </a:p>
        </p:txBody>
      </p:sp>
      <p:sp>
        <p:nvSpPr>
          <p:cNvPr id="182275" name="Rectangle 5"/>
          <p:cNvSpPr>
            <a:spLocks noGrp="1"/>
          </p:cNvSpPr>
          <p:nvPr>
            <p:ph idx="1"/>
          </p:nvPr>
        </p:nvSpPr>
        <p:spPr>
          <a:xfrm>
            <a:off x="1981200" y="1295401"/>
            <a:ext cx="8229600" cy="4830763"/>
          </a:xfrm>
        </p:spPr>
        <p:txBody>
          <a:bodyPr/>
          <a:lstStyle/>
          <a:p>
            <a:pPr>
              <a:spcBef>
                <a:spcPts val="600"/>
              </a:spcBef>
            </a:pPr>
            <a:r>
              <a:rPr lang="en-US" altLang="en-US" b="1" smtClean="0"/>
              <a:t>Folate</a:t>
            </a:r>
            <a:r>
              <a:rPr lang="en-US" altLang="en-US" smtClean="0"/>
              <a:t>:</a:t>
            </a:r>
          </a:p>
          <a:p>
            <a:pPr lvl="1">
              <a:spcBef>
                <a:spcPts val="600"/>
              </a:spcBef>
            </a:pPr>
            <a:r>
              <a:rPr lang="en-US" altLang="en-US" smtClean="0"/>
              <a:t>Facilitates biochemical reactions involving one </a:t>
            </a:r>
            <a:r>
              <a:rPr lang="en-US" altLang="en-US" u="sng" smtClean="0"/>
              <a:t>carbon transfers</a:t>
            </a:r>
          </a:p>
          <a:p>
            <a:pPr lvl="1">
              <a:spcBef>
                <a:spcPts val="600"/>
              </a:spcBef>
            </a:pPr>
            <a:r>
              <a:rPr lang="en-US" altLang="en-US" smtClean="0"/>
              <a:t>Facilitates </a:t>
            </a:r>
            <a:r>
              <a:rPr lang="en-US" altLang="en-US" u="sng" smtClean="0"/>
              <a:t>purine biosynthesis</a:t>
            </a:r>
          </a:p>
          <a:p>
            <a:pPr>
              <a:spcBef>
                <a:spcPts val="600"/>
              </a:spcBef>
            </a:pPr>
            <a:r>
              <a:rPr lang="en-US" altLang="en-US" b="1" smtClean="0"/>
              <a:t>Vitamin B</a:t>
            </a:r>
            <a:r>
              <a:rPr lang="en-US" altLang="en-US" b="1" baseline="-25000" smtClean="0"/>
              <a:t>12</a:t>
            </a:r>
            <a:endParaRPr lang="en-US" altLang="en-US" b="1" smtClean="0"/>
          </a:p>
          <a:p>
            <a:pPr lvl="1">
              <a:spcBef>
                <a:spcPts val="600"/>
              </a:spcBef>
            </a:pPr>
            <a:r>
              <a:rPr lang="en-US" altLang="en-US" u="sng" smtClean="0"/>
              <a:t>Methionine synthesis </a:t>
            </a:r>
          </a:p>
          <a:p>
            <a:pPr lvl="1">
              <a:spcBef>
                <a:spcPts val="600"/>
              </a:spcBef>
            </a:pPr>
            <a:r>
              <a:rPr lang="en-US" altLang="en-US" smtClean="0"/>
              <a:t>Formation of </a:t>
            </a:r>
            <a:r>
              <a:rPr lang="en-US" altLang="en-US" u="sng" smtClean="0"/>
              <a:t>succinyl coenzyme</a:t>
            </a:r>
            <a:r>
              <a:rPr lang="en-US" altLang="en-US" smtClean="0"/>
              <a:t> A from methylmalonyl coenzyme A</a:t>
            </a:r>
          </a:p>
        </p:txBody>
      </p:sp>
      <p:sp>
        <p:nvSpPr>
          <p:cNvPr id="182276"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182277"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6" name="TextBox 5">
            <a:extLst>
              <a:ext uri="{FF2B5EF4-FFF2-40B4-BE49-F238E27FC236}">
                <a16:creationId xmlns="" xmlns:a16="http://schemas.microsoft.com/office/drawing/2014/main" id="{4A036977-D6BA-469D-B0E2-406567C40A9E}"/>
              </a:ext>
            </a:extLst>
          </p:cNvPr>
          <p:cNvSpPr txBox="1"/>
          <p:nvPr/>
        </p:nvSpPr>
        <p:spPr>
          <a:xfrm>
            <a:off x="1727200" y="5572126"/>
            <a:ext cx="8839200" cy="523875"/>
          </a:xfrm>
          <a:prstGeom prst="rect">
            <a:avLst/>
          </a:prstGeom>
          <a:noFill/>
        </p:spPr>
        <p:txBody>
          <a:bodyPr>
            <a:spAutoFit/>
          </a:bodyPr>
          <a:lstStyle/>
          <a:p>
            <a:pPr algn="ctr">
              <a:defRPr/>
            </a:pPr>
            <a:r>
              <a:rPr lang="en-US" sz="2800" b="1" u="sng" dirty="0">
                <a:solidFill>
                  <a:schemeClr val="tx2">
                    <a:lumMod val="60000"/>
                    <a:lumOff val="40000"/>
                  </a:schemeClr>
                </a:solidFill>
              </a:rPr>
              <a:t>Bottom line</a:t>
            </a:r>
            <a:r>
              <a:rPr lang="en-US" sz="2800" b="1" dirty="0">
                <a:solidFill>
                  <a:schemeClr val="tx2">
                    <a:lumMod val="60000"/>
                    <a:lumOff val="40000"/>
                  </a:schemeClr>
                </a:solidFill>
              </a:rPr>
              <a:t>:  Required for DNA synthesis and regulation </a:t>
            </a:r>
          </a:p>
        </p:txBody>
      </p:sp>
      <p:sp>
        <p:nvSpPr>
          <p:cNvPr id="182279" name="TextBox 6"/>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2240B31E-68BC-4943-A6B8-FF311D06491A}" type="slidenum">
              <a:rPr lang="en-US" altLang="en-US" sz="1200"/>
              <a:pPr>
                <a:spcBef>
                  <a:spcPct val="0"/>
                </a:spcBef>
                <a:buFontTx/>
                <a:buNone/>
              </a:pPr>
              <a:t>96</a:t>
            </a:fld>
            <a:endParaRPr lang="en-US" altLang="en-US" sz="1200"/>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Rectangle 2"/>
          <p:cNvSpPr>
            <a:spLocks noGrp="1"/>
          </p:cNvSpPr>
          <p:nvPr>
            <p:ph type="title"/>
          </p:nvPr>
        </p:nvSpPr>
        <p:spPr>
          <a:xfrm>
            <a:off x="1936750" y="274638"/>
            <a:ext cx="8229600" cy="487362"/>
          </a:xfrm>
          <a:effectLst>
            <a:outerShdw dist="45791" dir="3378596" algn="ctr" rotWithShape="0">
              <a:schemeClr val="bg2">
                <a:alpha val="50000"/>
              </a:schemeClr>
            </a:outerShdw>
          </a:effectLst>
        </p:spPr>
        <p:txBody>
          <a:bodyPr/>
          <a:lstStyle/>
          <a:p>
            <a:r>
              <a:rPr lang="en-US" altLang="en-US" sz="3200"/>
              <a:t>Anemia Due to Folate or Vitamin B</a:t>
            </a:r>
            <a:r>
              <a:rPr lang="en-US" altLang="en-US" sz="3200" baseline="-25000"/>
              <a:t>12</a:t>
            </a:r>
            <a:r>
              <a:rPr lang="en-US" altLang="en-US" sz="3200"/>
              <a:t> Deficiency</a:t>
            </a:r>
          </a:p>
        </p:txBody>
      </p:sp>
      <p:sp>
        <p:nvSpPr>
          <p:cNvPr id="391173" name="Rectangle 5">
            <a:extLst>
              <a:ext uri="{FF2B5EF4-FFF2-40B4-BE49-F238E27FC236}">
                <a16:creationId xmlns="" xmlns:a16="http://schemas.microsoft.com/office/drawing/2014/main" id="{4773381A-E686-4BEA-B308-2164E0654D4D}"/>
              </a:ext>
            </a:extLst>
          </p:cNvPr>
          <p:cNvSpPr>
            <a:spLocks noGrp="1" noChangeArrowheads="1"/>
          </p:cNvSpPr>
          <p:nvPr>
            <p:ph idx="1"/>
          </p:nvPr>
        </p:nvSpPr>
        <p:spPr/>
        <p:txBody>
          <a:bodyPr/>
          <a:lstStyle/>
          <a:p>
            <a:pPr>
              <a:spcBef>
                <a:spcPts val="600"/>
              </a:spcBef>
              <a:buSzPct val="95000"/>
              <a:defRPr/>
            </a:pPr>
            <a:r>
              <a:rPr lang="en-US" sz="2700" dirty="0"/>
              <a:t>Folate and cobalamin required for DNA synthesis</a:t>
            </a:r>
          </a:p>
          <a:p>
            <a:pPr>
              <a:spcBef>
                <a:spcPts val="600"/>
              </a:spcBef>
              <a:buSzPct val="95000"/>
              <a:defRPr/>
            </a:pPr>
            <a:r>
              <a:rPr lang="en-US" sz="2700" dirty="0"/>
              <a:t>Deficiency of either vitamin results in </a:t>
            </a:r>
            <a:r>
              <a:rPr lang="en-US" sz="2700" u="sng" dirty="0"/>
              <a:t>megaloblastic</a:t>
            </a:r>
            <a:r>
              <a:rPr lang="en-US" sz="2700" dirty="0"/>
              <a:t> </a:t>
            </a:r>
            <a:r>
              <a:rPr lang="en-US" sz="2700" u="sng" dirty="0"/>
              <a:t>anemia</a:t>
            </a:r>
            <a:r>
              <a:rPr lang="en-US" sz="2700" dirty="0"/>
              <a:t> due to reduced DNA replication</a:t>
            </a:r>
          </a:p>
          <a:p>
            <a:pPr marL="685800" lvl="1" indent="-228600">
              <a:spcBef>
                <a:spcPts val="600"/>
              </a:spcBef>
              <a:buSzPct val="95000"/>
              <a:buFont typeface="Arial Unicode MS" pitchFamily="34" charset="-128"/>
              <a:buChar char="–"/>
              <a:defRPr/>
            </a:pPr>
            <a:r>
              <a:rPr lang="en-US" sz="2700" dirty="0"/>
              <a:t>Impaired nuclear maturation but abundant cytoplasm (nuclear-cytoplasmic </a:t>
            </a:r>
            <a:r>
              <a:rPr lang="en-US" sz="2700" dirty="0" err="1"/>
              <a:t>dysynchrony</a:t>
            </a:r>
            <a:r>
              <a:rPr lang="en-US" sz="2700" dirty="0"/>
              <a:t>)</a:t>
            </a:r>
          </a:p>
          <a:p>
            <a:pPr marL="685800" lvl="1" indent="-228600">
              <a:spcBef>
                <a:spcPts val="600"/>
              </a:spcBef>
              <a:buSzPct val="95000"/>
              <a:buFont typeface="Arial Unicode MS" pitchFamily="34" charset="-128"/>
              <a:buChar char="–"/>
              <a:defRPr/>
            </a:pPr>
            <a:r>
              <a:rPr lang="en-US" sz="2700" dirty="0"/>
              <a:t>Large marrow progenitors</a:t>
            </a:r>
          </a:p>
          <a:p>
            <a:pPr>
              <a:spcBef>
                <a:spcPts val="600"/>
              </a:spcBef>
              <a:buSzPct val="95000"/>
              <a:defRPr/>
            </a:pPr>
            <a:r>
              <a:rPr lang="en-US" sz="2700" dirty="0"/>
              <a:t>Similar clinical features* and peripheral blood and marrow morphology in folate and </a:t>
            </a:r>
            <a:r>
              <a:rPr lang="en-US" sz="2700" dirty="0" err="1"/>
              <a:t>cobalamin</a:t>
            </a:r>
            <a:r>
              <a:rPr lang="en-US" sz="2700" dirty="0"/>
              <a:t> deficiency</a:t>
            </a:r>
            <a:endParaRPr lang="en-US" sz="2700" dirty="0">
              <a:solidFill>
                <a:srgbClr val="FF7E27"/>
              </a:solidFill>
            </a:endParaRPr>
          </a:p>
          <a:p>
            <a:pPr>
              <a:spcBef>
                <a:spcPts val="600"/>
              </a:spcBef>
              <a:buSzPct val="95000"/>
              <a:buNone/>
              <a:defRPr/>
            </a:pPr>
            <a:r>
              <a:rPr lang="en-US" sz="2700" dirty="0">
                <a:solidFill>
                  <a:srgbClr val="FF7E27"/>
                </a:solidFill>
                <a:effectLst>
                  <a:outerShdw blurRad="38100" dist="38100" dir="2700000" algn="tl">
                    <a:srgbClr val="000000">
                      <a:alpha val="43137"/>
                    </a:srgbClr>
                  </a:outerShdw>
                </a:effectLst>
              </a:rPr>
              <a:t>	</a:t>
            </a:r>
            <a:r>
              <a:rPr lang="en-US" sz="2700" dirty="0">
                <a:solidFill>
                  <a:srgbClr val="FF7E27"/>
                </a:solidFill>
              </a:rPr>
              <a:t>  </a:t>
            </a:r>
          </a:p>
          <a:p>
            <a:pPr>
              <a:spcBef>
                <a:spcPts val="600"/>
              </a:spcBef>
              <a:buSzPct val="95000"/>
              <a:buNone/>
              <a:defRPr/>
            </a:pPr>
            <a:r>
              <a:rPr lang="en-US" sz="2700" dirty="0">
                <a:solidFill>
                  <a:srgbClr val="FF7E27"/>
                </a:solidFill>
              </a:rPr>
              <a:t>	 </a:t>
            </a:r>
            <a:r>
              <a:rPr lang="en-US" sz="2700" u="sng" dirty="0">
                <a:solidFill>
                  <a:srgbClr val="FF7E27"/>
                </a:solidFill>
              </a:rPr>
              <a:t>Important exception</a:t>
            </a:r>
            <a:r>
              <a:rPr lang="en-US" sz="2700" dirty="0">
                <a:solidFill>
                  <a:srgbClr val="FF7E27"/>
                </a:solidFill>
              </a:rPr>
              <a:t>:  Neurologic abnormalities in B</a:t>
            </a:r>
            <a:r>
              <a:rPr lang="en-US" sz="2700" baseline="-25000" dirty="0">
                <a:solidFill>
                  <a:srgbClr val="FF7E27"/>
                </a:solidFill>
              </a:rPr>
              <a:t>12</a:t>
            </a:r>
            <a:r>
              <a:rPr lang="en-US" sz="2700" dirty="0">
                <a:solidFill>
                  <a:srgbClr val="FF7E27"/>
                </a:solidFill>
              </a:rPr>
              <a:t>   </a:t>
            </a:r>
            <a:endParaRPr lang="en-US" sz="2700" dirty="0" smtClean="0">
              <a:solidFill>
                <a:srgbClr val="FF7E27"/>
              </a:solidFill>
            </a:endParaRPr>
          </a:p>
          <a:p>
            <a:pPr>
              <a:spcBef>
                <a:spcPts val="600"/>
              </a:spcBef>
              <a:buSzPct val="95000"/>
              <a:buNone/>
              <a:defRPr/>
            </a:pPr>
            <a:r>
              <a:rPr lang="en-US" sz="2700" dirty="0" smtClean="0">
                <a:solidFill>
                  <a:srgbClr val="FF7E27"/>
                </a:solidFill>
              </a:rPr>
              <a:t>     deficiency</a:t>
            </a:r>
            <a:endParaRPr lang="en-US" sz="2700" dirty="0">
              <a:solidFill>
                <a:srgbClr val="FF7E27"/>
              </a:solidFill>
            </a:endParaRPr>
          </a:p>
        </p:txBody>
      </p:sp>
      <p:sp>
        <p:nvSpPr>
          <p:cNvPr id="183300" name="Rectangle 3"/>
          <p:cNvSpPr>
            <a:spLocks noChangeArrowheads="1"/>
          </p:cNvSpPr>
          <p:nvPr/>
        </p:nvSpPr>
        <p:spPr bwMode="auto">
          <a:xfrm>
            <a:off x="2303464" y="2667000"/>
            <a:ext cx="7532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p:txBody>
      </p:sp>
      <p:sp>
        <p:nvSpPr>
          <p:cNvPr id="183301" name="Rectangle 4"/>
          <p:cNvSpPr>
            <a:spLocks noChangeArrowheads="1"/>
          </p:cNvSpPr>
          <p:nvPr/>
        </p:nvSpPr>
        <p:spPr bwMode="auto">
          <a:xfrm>
            <a:off x="3778251" y="2743201"/>
            <a:ext cx="4295775" cy="147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075" tIns="46038" rIns="92075" bIns="46038">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latin typeface="Times New Roman" panose="02020603050405020304" pitchFamily="18" charset="0"/>
              </a:rPr>
              <a:t>                                                             </a:t>
            </a:r>
          </a:p>
          <a:p>
            <a:pPr>
              <a:spcBef>
                <a:spcPct val="0"/>
              </a:spcBef>
              <a:buFontTx/>
              <a:buNone/>
            </a:pPr>
            <a:r>
              <a:rPr lang="en-US" altLang="en-US" sz="1800">
                <a:latin typeface="Times New Roman" panose="02020603050405020304" pitchFamily="18" charset="0"/>
              </a:rPr>
              <a:t>                </a:t>
            </a: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a:p>
            <a:pPr>
              <a:spcBef>
                <a:spcPct val="0"/>
              </a:spcBef>
              <a:buFontTx/>
              <a:buNone/>
            </a:pPr>
            <a:endParaRPr lang="en-US" altLang="en-US" sz="1800">
              <a:latin typeface="Times New Roman" panose="02020603050405020304" pitchFamily="18" charset="0"/>
            </a:endParaRPr>
          </a:p>
        </p:txBody>
      </p:sp>
      <p:sp>
        <p:nvSpPr>
          <p:cNvPr id="391175" name="Text Box 7">
            <a:extLst>
              <a:ext uri="{FF2B5EF4-FFF2-40B4-BE49-F238E27FC236}">
                <a16:creationId xmlns="" xmlns:a16="http://schemas.microsoft.com/office/drawing/2014/main" id="{6C46C42E-F0B8-407D-9E97-227DB5B8B3A9}"/>
              </a:ext>
            </a:extLst>
          </p:cNvPr>
          <p:cNvSpPr txBox="1">
            <a:spLocks noChangeArrowheads="1"/>
          </p:cNvSpPr>
          <p:nvPr/>
        </p:nvSpPr>
        <p:spPr bwMode="auto">
          <a:xfrm>
            <a:off x="742507" y="5105400"/>
            <a:ext cx="1822451" cy="503237"/>
          </a:xfrm>
          <a:prstGeom prst="rect">
            <a:avLst/>
          </a:prstGeom>
          <a:noFill/>
          <a:ln w="12700">
            <a:noFill/>
            <a:miter lim="800000"/>
            <a:headEnd type="none" w="sm" len="sm"/>
            <a:tailEnd type="none" w="sm" len="sm"/>
          </a:ln>
          <a:effectLst/>
        </p:spPr>
        <p:txBody>
          <a:bodyPr wrap="square">
            <a:spAutoFit/>
          </a:bodyPr>
          <a:lstStyle/>
          <a:p>
            <a:pPr>
              <a:spcBef>
                <a:spcPct val="50000"/>
              </a:spcBef>
              <a:defRPr/>
            </a:pPr>
            <a:r>
              <a:rPr lang="en-US" sz="2700" dirty="0">
                <a:solidFill>
                  <a:srgbClr val="FF7E27"/>
                </a:solidFill>
                <a:effectLst>
                  <a:outerShdw blurRad="38100" dist="38100" dir="2700000" algn="tl">
                    <a:srgbClr val="000000"/>
                  </a:outerShdw>
                </a:effectLst>
              </a:rPr>
              <a:t>*</a:t>
            </a:r>
          </a:p>
        </p:txBody>
      </p:sp>
      <p:sp>
        <p:nvSpPr>
          <p:cNvPr id="7" name="Rectangle 6"/>
          <p:cNvSpPr>
            <a:spLocks noChangeArrowheads="1"/>
          </p:cNvSpPr>
          <p:nvPr/>
        </p:nvSpPr>
        <p:spPr bwMode="auto">
          <a:xfrm>
            <a:off x="742507" y="5105400"/>
            <a:ext cx="8534400" cy="914400"/>
          </a:xfrm>
          <a:prstGeom prst="rect">
            <a:avLst/>
          </a:prstGeom>
          <a:noFill/>
          <a:ln w="38100" algn="ctr">
            <a:solidFill>
              <a:srgbClr val="FF7E27"/>
            </a:solidFill>
            <a:round/>
            <a:headEnd type="none" w="sm" len="sm"/>
            <a:tailEnd type="none" w="sm" len="sm"/>
          </a:ln>
          <a:extLst>
            <a:ext uri="{909E8E84-426E-40DD-AFC4-6F175D3DCCD1}">
              <a14:hiddenFill xmlns:a14="http://schemas.microsoft.com/office/drawing/2010/main">
                <a:solidFill>
                  <a:srgbClr val="FFFFFF"/>
                </a:solidFill>
              </a14:hiddenFill>
            </a:ext>
          </a:extLst>
        </p:spPr>
        <p:txBody>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2400">
              <a:latin typeface="Arial" panose="020B0604020202020204" pitchFamily="34" charset="0"/>
            </a:endParaRPr>
          </a:p>
        </p:txBody>
      </p:sp>
      <p:sp>
        <p:nvSpPr>
          <p:cNvPr id="183304" name="TextBox 7"/>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A8BD9884-1496-46A3-93E2-E4A39E9AC004}" type="slidenum">
              <a:rPr lang="en-US" altLang="en-US" sz="1200"/>
              <a:pPr>
                <a:spcBef>
                  <a:spcPct val="0"/>
                </a:spcBef>
                <a:buFontTx/>
                <a:buNone/>
              </a:pPr>
              <a:t>97</a:t>
            </a:fld>
            <a:endParaRPr lang="en-US" altLang="en-US" sz="1200"/>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91173">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91173">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117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39117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117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91173">
                                            <p:txEl>
                                              <p:pRg st="6" end="6"/>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91173">
                                            <p:txEl>
                                              <p:pRg st="7" end="7"/>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9117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175" grpId="0"/>
      <p:bldP spid="7"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Rectangle 2"/>
          <p:cNvSpPr>
            <a:spLocks noGrp="1"/>
          </p:cNvSpPr>
          <p:nvPr>
            <p:ph type="title"/>
          </p:nvPr>
        </p:nvSpPr>
        <p:spPr>
          <a:xfrm>
            <a:off x="1828800" y="76200"/>
            <a:ext cx="6705600" cy="838200"/>
          </a:xfrm>
        </p:spPr>
        <p:txBody>
          <a:bodyPr/>
          <a:lstStyle/>
          <a:p>
            <a:pPr algn="l">
              <a:lnSpc>
                <a:spcPct val="80000"/>
              </a:lnSpc>
            </a:pPr>
            <a:r>
              <a:rPr lang="en-US" altLang="en-US" sz="4000"/>
              <a:t>Megaloblastic anemia</a:t>
            </a:r>
          </a:p>
        </p:txBody>
      </p:sp>
      <p:sp>
        <p:nvSpPr>
          <p:cNvPr id="83971" name="Rectangle 3"/>
          <p:cNvSpPr>
            <a:spLocks noGrp="1"/>
          </p:cNvSpPr>
          <p:nvPr>
            <p:ph idx="1"/>
          </p:nvPr>
        </p:nvSpPr>
        <p:spPr>
          <a:xfrm>
            <a:off x="1828800" y="3657600"/>
            <a:ext cx="8534400" cy="2286000"/>
          </a:xfrm>
        </p:spPr>
        <p:txBody>
          <a:bodyPr/>
          <a:lstStyle/>
          <a:p>
            <a:r>
              <a:rPr lang="en-US" altLang="en-US" smtClean="0"/>
              <a:t>Macrocytic   ≠   Megaloblastic</a:t>
            </a:r>
          </a:p>
        </p:txBody>
      </p:sp>
      <p:sp>
        <p:nvSpPr>
          <p:cNvPr id="184324" name="Rectangle 5"/>
          <p:cNvSpPr>
            <a:spLocks noChangeArrowheads="1"/>
          </p:cNvSpPr>
          <p:nvPr/>
        </p:nvSpPr>
        <p:spPr bwMode="auto">
          <a:xfrm>
            <a:off x="1727200" y="914400"/>
            <a:ext cx="5080000"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75000"/>
              </a:lnSpc>
              <a:buFontTx/>
              <a:buChar char="•"/>
            </a:pPr>
            <a:r>
              <a:rPr lang="en-US" altLang="en-US"/>
              <a:t>Blood smear</a:t>
            </a:r>
          </a:p>
          <a:p>
            <a:pPr lvl="1">
              <a:lnSpc>
                <a:spcPct val="75000"/>
              </a:lnSpc>
              <a:buFontTx/>
              <a:buChar char="–"/>
            </a:pPr>
            <a:r>
              <a:rPr lang="en-US" altLang="en-US" sz="1800"/>
              <a:t>(Pancytopenia)</a:t>
            </a:r>
          </a:p>
          <a:p>
            <a:pPr lvl="1">
              <a:lnSpc>
                <a:spcPct val="75000"/>
              </a:lnSpc>
              <a:buFontTx/>
              <a:buChar char="–"/>
            </a:pPr>
            <a:r>
              <a:rPr lang="en-US" altLang="en-US" sz="1800"/>
              <a:t>Reticulocytopenia</a:t>
            </a:r>
          </a:p>
          <a:p>
            <a:pPr lvl="1">
              <a:lnSpc>
                <a:spcPct val="75000"/>
              </a:lnSpc>
              <a:buFontTx/>
              <a:buChar char="–"/>
            </a:pPr>
            <a:r>
              <a:rPr lang="en-US" altLang="en-US" sz="1800">
                <a:sym typeface="Symbol" panose="05050102010706020507" pitchFamily="18" charset="2"/>
              </a:rPr>
              <a:t> m</a:t>
            </a:r>
            <a:r>
              <a:rPr lang="en-US" altLang="en-US" sz="1800"/>
              <a:t>ean cell volume </a:t>
            </a:r>
          </a:p>
          <a:p>
            <a:pPr lvl="2">
              <a:lnSpc>
                <a:spcPct val="75000"/>
              </a:lnSpc>
              <a:buFontTx/>
              <a:buChar char="•"/>
            </a:pPr>
            <a:r>
              <a:rPr lang="en-US" altLang="en-US"/>
              <a:t>MCV &gt; 100 fl</a:t>
            </a:r>
          </a:p>
          <a:p>
            <a:pPr lvl="2">
              <a:lnSpc>
                <a:spcPct val="75000"/>
              </a:lnSpc>
              <a:buFontTx/>
              <a:buChar char="•"/>
            </a:pPr>
            <a:r>
              <a:rPr lang="en-US" altLang="en-US">
                <a:sym typeface="Symbol" panose="05050102010706020507" pitchFamily="18" charset="2"/>
              </a:rPr>
              <a:t></a:t>
            </a:r>
            <a:r>
              <a:rPr lang="en-US" altLang="en-US"/>
              <a:t> RDW</a:t>
            </a:r>
          </a:p>
          <a:p>
            <a:pPr lvl="1">
              <a:lnSpc>
                <a:spcPct val="75000"/>
              </a:lnSpc>
              <a:buFontTx/>
              <a:buChar char="–"/>
            </a:pPr>
            <a:r>
              <a:rPr lang="en-US" altLang="en-US" sz="1800"/>
              <a:t>Macro-ovalocytes</a:t>
            </a:r>
          </a:p>
          <a:p>
            <a:pPr lvl="1">
              <a:lnSpc>
                <a:spcPct val="75000"/>
              </a:lnSpc>
              <a:buFontTx/>
              <a:buChar char="–"/>
            </a:pPr>
            <a:r>
              <a:rPr lang="en-US" altLang="en-US" sz="1800"/>
              <a:t>Hypersegmented neutrophils</a:t>
            </a:r>
          </a:p>
        </p:txBody>
      </p:sp>
      <p:sp>
        <p:nvSpPr>
          <p:cNvPr id="83975" name="Text Box 7"/>
          <p:cNvSpPr txBox="1">
            <a:spLocks noChangeArrowheads="1"/>
          </p:cNvSpPr>
          <p:nvPr/>
        </p:nvSpPr>
        <p:spPr bwMode="auto">
          <a:xfrm>
            <a:off x="1693962" y="4124325"/>
            <a:ext cx="2619179"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800" b="1">
                <a:sym typeface="Symbol" panose="05050102010706020507" pitchFamily="18" charset="2"/>
              </a:rPr>
              <a:t></a:t>
            </a:r>
            <a:endParaRPr lang="en-US" altLang="en-US" sz="1400" b="1"/>
          </a:p>
          <a:p>
            <a:pPr algn="ctr">
              <a:spcBef>
                <a:spcPct val="0"/>
              </a:spcBef>
              <a:buFontTx/>
              <a:buNone/>
            </a:pPr>
            <a:r>
              <a:rPr lang="en-US" altLang="en-US" sz="1800"/>
              <a:t>Hemolysis/Reticulocytosis</a:t>
            </a:r>
          </a:p>
          <a:p>
            <a:pPr algn="ctr">
              <a:spcBef>
                <a:spcPct val="0"/>
              </a:spcBef>
              <a:buFontTx/>
              <a:buNone/>
            </a:pPr>
            <a:r>
              <a:rPr lang="en-US" altLang="en-US" sz="1800"/>
              <a:t>Marrow Hypo/Aplasia</a:t>
            </a:r>
          </a:p>
          <a:p>
            <a:pPr algn="ctr">
              <a:spcBef>
                <a:spcPct val="0"/>
              </a:spcBef>
              <a:buFontTx/>
              <a:buNone/>
            </a:pPr>
            <a:r>
              <a:rPr lang="en-US" altLang="en-US" sz="1800"/>
              <a:t>Liver Disease</a:t>
            </a:r>
          </a:p>
          <a:p>
            <a:pPr algn="ctr">
              <a:spcBef>
                <a:spcPct val="0"/>
              </a:spcBef>
              <a:buFontTx/>
              <a:buNone/>
            </a:pPr>
            <a:r>
              <a:rPr lang="en-US" altLang="en-US" sz="1800"/>
              <a:t>Drugs/toxins</a:t>
            </a:r>
          </a:p>
          <a:p>
            <a:pPr algn="ctr">
              <a:spcBef>
                <a:spcPct val="0"/>
              </a:spcBef>
              <a:buFontTx/>
              <a:buNone/>
            </a:pPr>
            <a:r>
              <a:rPr lang="en-US" altLang="en-US" sz="1800"/>
              <a:t>Generally MCV &lt;105fL</a:t>
            </a:r>
            <a:endParaRPr lang="en-US" altLang="en-US" sz="2000"/>
          </a:p>
        </p:txBody>
      </p:sp>
      <p:sp>
        <p:nvSpPr>
          <p:cNvPr id="83976" name="Text Box 8"/>
          <p:cNvSpPr txBox="1">
            <a:spLocks noChangeArrowheads="1"/>
          </p:cNvSpPr>
          <p:nvPr/>
        </p:nvSpPr>
        <p:spPr bwMode="auto">
          <a:xfrm>
            <a:off x="4389253" y="4124325"/>
            <a:ext cx="2316532"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1800" b="1">
                <a:sym typeface="Symbol" panose="05050102010706020507" pitchFamily="18" charset="2"/>
              </a:rPr>
              <a:t></a:t>
            </a:r>
            <a:endParaRPr lang="en-US" altLang="en-US" sz="1200"/>
          </a:p>
          <a:p>
            <a:pPr algn="ctr">
              <a:spcBef>
                <a:spcPct val="0"/>
              </a:spcBef>
              <a:buFontTx/>
              <a:buNone/>
            </a:pPr>
            <a:r>
              <a:rPr lang="en-US" altLang="en-US" sz="1800" i="1"/>
              <a:t>Folate deficiency</a:t>
            </a:r>
          </a:p>
          <a:p>
            <a:pPr algn="ctr">
              <a:spcBef>
                <a:spcPct val="0"/>
              </a:spcBef>
              <a:buFontTx/>
              <a:buNone/>
            </a:pPr>
            <a:r>
              <a:rPr lang="en-US" altLang="en-US" sz="1800" i="1"/>
              <a:t>Vitamin B</a:t>
            </a:r>
            <a:r>
              <a:rPr lang="en-US" altLang="en-US" sz="1800" i="1" baseline="-25000"/>
              <a:t>12</a:t>
            </a:r>
            <a:r>
              <a:rPr lang="en-US" altLang="en-US" sz="1800" i="1"/>
              <a:t> deficiency</a:t>
            </a:r>
            <a:endParaRPr lang="en-US" altLang="en-US" sz="1800"/>
          </a:p>
          <a:p>
            <a:pPr algn="ctr">
              <a:spcBef>
                <a:spcPct val="0"/>
              </a:spcBef>
              <a:buFontTx/>
              <a:buNone/>
            </a:pPr>
            <a:r>
              <a:rPr lang="en-US" altLang="en-US" sz="1800"/>
              <a:t>Inherited metabolic Dz</a:t>
            </a:r>
          </a:p>
          <a:p>
            <a:pPr algn="ctr">
              <a:spcBef>
                <a:spcPct val="0"/>
              </a:spcBef>
              <a:buFontTx/>
              <a:buNone/>
            </a:pPr>
            <a:r>
              <a:rPr lang="en-US" altLang="en-US" sz="1800"/>
              <a:t>Drugs /toxins</a:t>
            </a:r>
          </a:p>
          <a:p>
            <a:pPr algn="ctr">
              <a:spcBef>
                <a:spcPct val="0"/>
              </a:spcBef>
              <a:buFontTx/>
              <a:buNone/>
            </a:pPr>
            <a:r>
              <a:rPr lang="en-US" altLang="en-US" sz="1800"/>
              <a:t>Generally MCV &gt;110fL</a:t>
            </a:r>
          </a:p>
        </p:txBody>
      </p:sp>
      <p:sp>
        <p:nvSpPr>
          <p:cNvPr id="83980" name="Text Box 12"/>
          <p:cNvSpPr txBox="1">
            <a:spLocks noChangeArrowheads="1"/>
          </p:cNvSpPr>
          <p:nvPr/>
        </p:nvSpPr>
        <p:spPr bwMode="auto">
          <a:xfrm>
            <a:off x="6858001" y="5105400"/>
            <a:ext cx="27504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1800">
                <a:sym typeface="Symbol" panose="05050102010706020507" pitchFamily="18" charset="2"/>
              </a:rPr>
              <a:t> </a:t>
            </a:r>
            <a:r>
              <a:rPr lang="en-US" altLang="en-US" sz="1800">
                <a:solidFill>
                  <a:srgbClr val="FF0000"/>
                </a:solidFill>
                <a:sym typeface="Symbol" panose="05050102010706020507" pitchFamily="18" charset="2"/>
              </a:rPr>
              <a:t>Defective DNA Synthesis</a:t>
            </a:r>
            <a:endParaRPr lang="en-US" altLang="en-US" sz="1800">
              <a:solidFill>
                <a:srgbClr val="FF0000"/>
              </a:solidFill>
            </a:endParaRPr>
          </a:p>
        </p:txBody>
      </p:sp>
      <p:pic>
        <p:nvPicPr>
          <p:cNvPr id="184328" name="Picture 1029" descr="C:\Documents and Settings\heeney_m\My Documents\My Pictures\Blood Smears\Megaloblastic Anemia.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62776" y="0"/>
            <a:ext cx="3459163"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29" name="TextBox 9"/>
          <p:cNvSpPr txBox="1">
            <a:spLocks noChangeArrowheads="1"/>
          </p:cNvSpPr>
          <p:nvPr/>
        </p:nvSpPr>
        <p:spPr bwMode="auto">
          <a:xfrm>
            <a:off x="5561013" y="6478589"/>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61BD976A-EA95-4355-A0F3-968B881E2191}" type="slidenum">
              <a:rPr lang="en-US" altLang="en-US" sz="1200"/>
              <a:pPr>
                <a:spcBef>
                  <a:spcPct val="0"/>
                </a:spcBef>
                <a:buFontTx/>
                <a:buNone/>
              </a:pPr>
              <a:t>98</a:t>
            </a:fld>
            <a:endParaRPr lang="en-US" altLang="en-US" sz="1200"/>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3971">
                                            <p:txEl>
                                              <p:pRg st="0" end="0"/>
                                            </p:txEl>
                                          </p:spTgt>
                                        </p:tgtEl>
                                        <p:attrNameLst>
                                          <p:attrName>style.visibility</p:attrName>
                                        </p:attrNameLst>
                                      </p:cBhvr>
                                      <p:to>
                                        <p:strVal val="visible"/>
                                      </p:to>
                                    </p:set>
                                    <p:animEffect transition="in" filter="fade">
                                      <p:cBhvr>
                                        <p:cTn id="7" dur="500"/>
                                        <p:tgtEl>
                                          <p:spTgt spid="83971">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83975"/>
                                        </p:tgtEl>
                                        <p:attrNameLst>
                                          <p:attrName>style.visibility</p:attrName>
                                        </p:attrNameLst>
                                      </p:cBhvr>
                                      <p:to>
                                        <p:strVal val="visible"/>
                                      </p:to>
                                    </p:set>
                                    <p:animEffect transition="in" filter="fade">
                                      <p:cBhvr>
                                        <p:cTn id="12" dur="500"/>
                                        <p:tgtEl>
                                          <p:spTgt spid="839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83976"/>
                                        </p:tgtEl>
                                        <p:attrNameLst>
                                          <p:attrName>style.visibility</p:attrName>
                                        </p:attrNameLst>
                                      </p:cBhvr>
                                      <p:to>
                                        <p:strVal val="visible"/>
                                      </p:to>
                                    </p:set>
                                    <p:animEffect transition="in" filter="fade">
                                      <p:cBhvr>
                                        <p:cTn id="17" dur="500"/>
                                        <p:tgtEl>
                                          <p:spTgt spid="8397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83980"/>
                                        </p:tgtEl>
                                        <p:attrNameLst>
                                          <p:attrName>style.visibility</p:attrName>
                                        </p:attrNameLst>
                                      </p:cBhvr>
                                      <p:to>
                                        <p:strVal val="visible"/>
                                      </p:to>
                                    </p:set>
                                    <p:animEffect transition="in" filter="fade">
                                      <p:cBhvr>
                                        <p:cTn id="22" dur="500"/>
                                        <p:tgtEl>
                                          <p:spTgt spid="839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971" grpId="0" build="p" autoUpdateAnimBg="0"/>
      <p:bldP spid="83975" grpId="0" autoUpdateAnimBg="0"/>
      <p:bldP spid="83976" grpId="0" autoUpdateAnimBg="0"/>
      <p:bldP spid="83980" grpId="0" autoUpdateAnimBg="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a:extLst>
              <a:ext uri="{FF2B5EF4-FFF2-40B4-BE49-F238E27FC236}">
                <a16:creationId xmlns="" xmlns:a16="http://schemas.microsoft.com/office/drawing/2014/main" id="{068B9849-B513-4602-8A4A-4F8A56C7A36A}"/>
              </a:ext>
            </a:extLst>
          </p:cNvPr>
          <p:cNvSpPr/>
          <p:nvPr/>
        </p:nvSpPr>
        <p:spPr>
          <a:xfrm>
            <a:off x="8128000" y="6096000"/>
            <a:ext cx="2616200" cy="7620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371" name="Rectangle 2"/>
          <p:cNvSpPr>
            <a:spLocks noGrp="1"/>
          </p:cNvSpPr>
          <p:nvPr>
            <p:ph type="title"/>
          </p:nvPr>
        </p:nvSpPr>
        <p:spPr/>
        <p:txBody>
          <a:bodyPr/>
          <a:lstStyle/>
          <a:p>
            <a:pPr>
              <a:lnSpc>
                <a:spcPct val="80000"/>
              </a:lnSpc>
            </a:pPr>
            <a:r>
              <a:rPr lang="en-US" altLang="en-US" sz="4000"/>
              <a:t>Megaloblastic bone marrow</a:t>
            </a:r>
          </a:p>
        </p:txBody>
      </p:sp>
      <p:pic>
        <p:nvPicPr>
          <p:cNvPr id="216069"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8663" y="1295401"/>
            <a:ext cx="3986212" cy="302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73"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29339" y="1295400"/>
            <a:ext cx="3997325" cy="302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7" name="Text Box 13"/>
          <p:cNvSpPr txBox="1">
            <a:spLocks noChangeArrowheads="1"/>
          </p:cNvSpPr>
          <p:nvPr/>
        </p:nvSpPr>
        <p:spPr bwMode="auto">
          <a:xfrm>
            <a:off x="2962276" y="838201"/>
            <a:ext cx="18589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400"/>
              <a:t>Normoblastic</a:t>
            </a:r>
          </a:p>
        </p:txBody>
      </p:sp>
      <p:sp>
        <p:nvSpPr>
          <p:cNvPr id="216078" name="Text Box 14"/>
          <p:cNvSpPr txBox="1">
            <a:spLocks noChangeArrowheads="1"/>
          </p:cNvSpPr>
          <p:nvPr/>
        </p:nvSpPr>
        <p:spPr bwMode="auto">
          <a:xfrm>
            <a:off x="7072314" y="838201"/>
            <a:ext cx="1919287"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spcBef>
                <a:spcPct val="0"/>
              </a:spcBef>
              <a:buFontTx/>
              <a:buNone/>
            </a:pPr>
            <a:r>
              <a:rPr lang="en-US" altLang="en-US" sz="2400"/>
              <a:t>Megaloblastic</a:t>
            </a:r>
          </a:p>
        </p:txBody>
      </p:sp>
      <p:sp>
        <p:nvSpPr>
          <p:cNvPr id="216081" name="Oval 17"/>
          <p:cNvSpPr>
            <a:spLocks noChangeArrowheads="1"/>
          </p:cNvSpPr>
          <p:nvPr/>
        </p:nvSpPr>
        <p:spPr bwMode="auto">
          <a:xfrm>
            <a:off x="5249863" y="5105400"/>
            <a:ext cx="609600" cy="685800"/>
          </a:xfrm>
          <a:prstGeom prst="ellipse">
            <a:avLst/>
          </a:prstGeom>
          <a:gradFill rotWithShape="0">
            <a:gsLst>
              <a:gs pos="0">
                <a:srgbClr val="FF1085"/>
              </a:gs>
              <a:gs pos="100000">
                <a:srgbClr val="FF0245"/>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2" name="Group 35"/>
          <p:cNvGrpSpPr>
            <a:grpSpLocks/>
          </p:cNvGrpSpPr>
          <p:nvPr/>
        </p:nvGrpSpPr>
        <p:grpSpPr bwMode="auto">
          <a:xfrm>
            <a:off x="2201863" y="4800600"/>
            <a:ext cx="1219200" cy="1295400"/>
            <a:chOff x="480" y="3024"/>
            <a:chExt cx="864" cy="816"/>
          </a:xfrm>
        </p:grpSpPr>
        <p:sp>
          <p:nvSpPr>
            <p:cNvPr id="186393" name="Oval 18"/>
            <p:cNvSpPr>
              <a:spLocks noChangeArrowheads="1"/>
            </p:cNvSpPr>
            <p:nvPr/>
          </p:nvSpPr>
          <p:spPr bwMode="auto">
            <a:xfrm>
              <a:off x="480" y="3024"/>
              <a:ext cx="864" cy="816"/>
            </a:xfrm>
            <a:prstGeom prst="ellipse">
              <a:avLst/>
            </a:prstGeom>
            <a:solidFill>
              <a:srgbClr val="2C0DE9"/>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86394" name="Oval 22" descr="90%"/>
            <p:cNvSpPr>
              <a:spLocks noChangeArrowheads="1"/>
            </p:cNvSpPr>
            <p:nvPr/>
          </p:nvSpPr>
          <p:spPr bwMode="auto">
            <a:xfrm>
              <a:off x="576" y="3120"/>
              <a:ext cx="624" cy="624"/>
            </a:xfrm>
            <a:prstGeom prst="ellipse">
              <a:avLst/>
            </a:prstGeom>
            <a:blipFill dpi="0" rotWithShape="0">
              <a:blip r:embed="rId5"/>
              <a:srcRect/>
              <a:tile tx="0" ty="0" sx="100000" sy="100000" flip="none" algn="tl"/>
            </a:blip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3" name="Group 36"/>
          <p:cNvGrpSpPr>
            <a:grpSpLocks/>
          </p:cNvGrpSpPr>
          <p:nvPr/>
        </p:nvGrpSpPr>
        <p:grpSpPr bwMode="auto">
          <a:xfrm>
            <a:off x="3894138" y="4953000"/>
            <a:ext cx="881062" cy="990600"/>
            <a:chOff x="1680" y="3120"/>
            <a:chExt cx="624" cy="624"/>
          </a:xfrm>
        </p:grpSpPr>
        <p:sp>
          <p:nvSpPr>
            <p:cNvPr id="186391" name="Oval 16"/>
            <p:cNvSpPr>
              <a:spLocks noChangeArrowheads="1"/>
            </p:cNvSpPr>
            <p:nvPr/>
          </p:nvSpPr>
          <p:spPr bwMode="auto">
            <a:xfrm>
              <a:off x="1680" y="3120"/>
              <a:ext cx="624" cy="624"/>
            </a:xfrm>
            <a:prstGeom prst="ellipse">
              <a:avLst/>
            </a:prstGeom>
            <a:solidFill>
              <a:srgbClr val="901397"/>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86392" name="Oval 23"/>
            <p:cNvSpPr>
              <a:spLocks noChangeArrowheads="1"/>
            </p:cNvSpPr>
            <p:nvPr/>
          </p:nvSpPr>
          <p:spPr bwMode="auto">
            <a:xfrm>
              <a:off x="1776" y="3240"/>
              <a:ext cx="384" cy="384"/>
            </a:xfrm>
            <a:prstGeom prst="ellipse">
              <a:avLst/>
            </a:prstGeom>
            <a:solidFill>
              <a:srgbClr val="0B0A72"/>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216093" name="Line 29"/>
          <p:cNvSpPr>
            <a:spLocks noChangeShapeType="1"/>
          </p:cNvSpPr>
          <p:nvPr/>
        </p:nvSpPr>
        <p:spPr bwMode="auto">
          <a:xfrm>
            <a:off x="2062163" y="4495800"/>
            <a:ext cx="3860800" cy="0"/>
          </a:xfrm>
          <a:prstGeom prst="line">
            <a:avLst/>
          </a:prstGeom>
          <a:noFill/>
          <a:ln w="5715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16085" name="Oval 21"/>
          <p:cNvSpPr>
            <a:spLocks noChangeArrowheads="1"/>
          </p:cNvSpPr>
          <p:nvPr/>
        </p:nvSpPr>
        <p:spPr bwMode="auto">
          <a:xfrm rot="20067551">
            <a:off x="9177338" y="5068888"/>
            <a:ext cx="881062" cy="762000"/>
          </a:xfrm>
          <a:prstGeom prst="ellipse">
            <a:avLst/>
          </a:prstGeom>
          <a:gradFill rotWithShape="0">
            <a:gsLst>
              <a:gs pos="0">
                <a:srgbClr val="FF1085"/>
              </a:gs>
              <a:gs pos="100000">
                <a:srgbClr val="FF0245"/>
              </a:gs>
            </a:gsLst>
            <a:path path="shape">
              <a:fillToRect l="50000" t="50000" r="50000" b="50000"/>
            </a:path>
          </a:gra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nvGrpSpPr>
          <p:cNvPr id="4" name="Group 37"/>
          <p:cNvGrpSpPr>
            <a:grpSpLocks/>
          </p:cNvGrpSpPr>
          <p:nvPr/>
        </p:nvGrpSpPr>
        <p:grpSpPr bwMode="auto">
          <a:xfrm>
            <a:off x="6129338" y="4648200"/>
            <a:ext cx="1422400" cy="1600200"/>
            <a:chOff x="3264" y="2928"/>
            <a:chExt cx="1008" cy="1008"/>
          </a:xfrm>
        </p:grpSpPr>
        <p:sp>
          <p:nvSpPr>
            <p:cNvPr id="186389" name="Oval 26"/>
            <p:cNvSpPr>
              <a:spLocks noChangeArrowheads="1"/>
            </p:cNvSpPr>
            <p:nvPr/>
          </p:nvSpPr>
          <p:spPr bwMode="auto">
            <a:xfrm>
              <a:off x="3264" y="2928"/>
              <a:ext cx="1008" cy="1008"/>
            </a:xfrm>
            <a:prstGeom prst="ellipse">
              <a:avLst/>
            </a:prstGeom>
            <a:solidFill>
              <a:srgbClr val="2C0DE9"/>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86390" name="Oval 27" descr="80%"/>
            <p:cNvSpPr>
              <a:spLocks noChangeArrowheads="1"/>
            </p:cNvSpPr>
            <p:nvPr/>
          </p:nvSpPr>
          <p:spPr bwMode="auto">
            <a:xfrm>
              <a:off x="3312" y="3024"/>
              <a:ext cx="816" cy="816"/>
            </a:xfrm>
            <a:prstGeom prst="ellipse">
              <a:avLst/>
            </a:prstGeom>
            <a:blipFill dpi="0" rotWithShape="0">
              <a:blip r:embed="rId6"/>
              <a:srcRect/>
              <a:tile tx="0" ty="0" sx="100000" sy="100000" flip="none" algn="tl"/>
            </a:blip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grpSp>
        <p:nvGrpSpPr>
          <p:cNvPr id="5" name="Group 38"/>
          <p:cNvGrpSpPr>
            <a:grpSpLocks/>
          </p:cNvGrpSpPr>
          <p:nvPr/>
        </p:nvGrpSpPr>
        <p:grpSpPr bwMode="auto">
          <a:xfrm>
            <a:off x="7754938" y="4800600"/>
            <a:ext cx="1219200" cy="1295400"/>
            <a:chOff x="4416" y="3024"/>
            <a:chExt cx="864" cy="816"/>
          </a:xfrm>
        </p:grpSpPr>
        <p:sp>
          <p:nvSpPr>
            <p:cNvPr id="186387" name="Oval 20"/>
            <p:cNvSpPr>
              <a:spLocks noChangeArrowheads="1"/>
            </p:cNvSpPr>
            <p:nvPr/>
          </p:nvSpPr>
          <p:spPr bwMode="auto">
            <a:xfrm>
              <a:off x="4416" y="3024"/>
              <a:ext cx="864" cy="816"/>
            </a:xfrm>
            <a:prstGeom prst="ellipse">
              <a:avLst/>
            </a:prstGeom>
            <a:solidFill>
              <a:srgbClr val="FF2C5C"/>
            </a:solid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sp>
          <p:nvSpPr>
            <p:cNvPr id="186388" name="Oval 28" descr="90%"/>
            <p:cNvSpPr>
              <a:spLocks noChangeArrowheads="1"/>
            </p:cNvSpPr>
            <p:nvPr/>
          </p:nvSpPr>
          <p:spPr bwMode="auto">
            <a:xfrm>
              <a:off x="4512" y="3120"/>
              <a:ext cx="624" cy="624"/>
            </a:xfrm>
            <a:prstGeom prst="ellipse">
              <a:avLst/>
            </a:prstGeom>
            <a:blipFill dpi="0" rotWithShape="0">
              <a:blip r:embed="rId5"/>
              <a:srcRect/>
              <a:tile tx="0" ty="0" sx="100000" sy="100000" flip="none" algn="tl"/>
            </a:blipFill>
            <a:ln w="9525">
              <a:solidFill>
                <a:schemeClr val="bg2"/>
              </a:solidFill>
              <a:round/>
              <a:headEnd/>
              <a:tailEnd/>
            </a:ln>
          </p:spPr>
          <p:txBody>
            <a:bodyPr wrap="none" anchor="ct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endParaRPr lang="en-US" altLang="en-US" sz="1800"/>
            </a:p>
          </p:txBody>
        </p:sp>
      </p:grpSp>
      <p:sp>
        <p:nvSpPr>
          <p:cNvPr id="216094" name="Line 30"/>
          <p:cNvSpPr>
            <a:spLocks noChangeShapeType="1"/>
          </p:cNvSpPr>
          <p:nvPr/>
        </p:nvSpPr>
        <p:spPr bwMode="auto">
          <a:xfrm>
            <a:off x="6197600" y="4495800"/>
            <a:ext cx="3860800" cy="0"/>
          </a:xfrm>
          <a:prstGeom prst="line">
            <a:avLst/>
          </a:prstGeom>
          <a:noFill/>
          <a:ln w="57150">
            <a:solidFill>
              <a:schemeClr val="tx1"/>
            </a:solidFill>
            <a:round/>
            <a:headEnd/>
            <a:tailEnd type="stealth"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16098" name="Text Box 34"/>
          <p:cNvSpPr txBox="1">
            <a:spLocks noChangeArrowheads="1"/>
          </p:cNvSpPr>
          <p:nvPr/>
        </p:nvSpPr>
        <p:spPr bwMode="auto">
          <a:xfrm>
            <a:off x="5859463" y="6172201"/>
            <a:ext cx="46275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en-US" altLang="en-US" sz="2400"/>
              <a:t>“Nuclear-cytoplasmic dysynchrony”</a:t>
            </a:r>
          </a:p>
        </p:txBody>
      </p:sp>
      <p:sp>
        <p:nvSpPr>
          <p:cNvPr id="186386" name="TextBox 26"/>
          <p:cNvSpPr txBox="1">
            <a:spLocks noChangeArrowheads="1"/>
          </p:cNvSpPr>
          <p:nvPr/>
        </p:nvSpPr>
        <p:spPr bwMode="auto">
          <a:xfrm>
            <a:off x="5561013" y="6478589"/>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fld id="{E5B1CCB6-6E47-4133-81A5-E0DF2E3F173C}" type="slidenum">
              <a:rPr lang="en-US" altLang="en-US" sz="1200"/>
              <a:pPr>
                <a:spcBef>
                  <a:spcPct val="0"/>
                </a:spcBef>
                <a:buFontTx/>
                <a:buNone/>
              </a:pPr>
              <a:t>99</a:t>
            </a:fld>
            <a:endParaRPr lang="en-US" altLang="en-US" sz="1200"/>
          </a:p>
        </p:txBody>
      </p:sp>
      <p:sp>
        <p:nvSpPr>
          <p:cNvPr id="27" name="TextBox 143"/>
          <p:cNvSpPr txBox="1">
            <a:spLocks noChangeArrowheads="1"/>
          </p:cNvSpPr>
          <p:nvPr/>
        </p:nvSpPr>
        <p:spPr bwMode="auto">
          <a:xfrm>
            <a:off x="7918758" y="6567103"/>
            <a:ext cx="2357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28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4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0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spcBef>
                <a:spcPct val="0"/>
              </a:spcBef>
              <a:buFontTx/>
              <a:buNone/>
            </a:pPr>
            <a:r>
              <a:rPr lang="de-DE" altLang="en-US" sz="1200" dirty="0" smtClean="0"/>
              <a:t>Image courtesy of Mark </a:t>
            </a:r>
            <a:r>
              <a:rPr lang="de-DE" altLang="en-US" sz="1200" dirty="0"/>
              <a:t>D. </a:t>
            </a:r>
            <a:r>
              <a:rPr lang="de-DE" altLang="en-US" sz="1200" dirty="0" smtClean="0"/>
              <a:t>Fleming</a:t>
            </a:r>
            <a:endParaRPr lang="en-US" altLang="en-US" sz="1200" dirty="0"/>
          </a:p>
        </p:txBody>
      </p:sp>
      <p:sp>
        <p:nvSpPr>
          <p:cNvPr id="28" name="Rectangle 27"/>
          <p:cNvSpPr>
            <a:spLocks noChangeArrowheads="1"/>
          </p:cNvSpPr>
          <p:nvPr/>
        </p:nvSpPr>
        <p:spPr bwMode="auto">
          <a:xfrm>
            <a:off x="-15875" y="6534150"/>
            <a:ext cx="3106738" cy="3079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6077"/>
                                        </p:tgtEl>
                                        <p:attrNameLst>
                                          <p:attrName>style.visibility</p:attrName>
                                        </p:attrNameLst>
                                      </p:cBhvr>
                                      <p:to>
                                        <p:strVal val="visible"/>
                                      </p:to>
                                    </p:set>
                                    <p:animEffect transition="in" filter="fade">
                                      <p:cBhvr>
                                        <p:cTn id="7" dur="500"/>
                                        <p:tgtEl>
                                          <p:spTgt spid="216077"/>
                                        </p:tgtEl>
                                      </p:cBhvr>
                                    </p:animEffect>
                                  </p:childTnLst>
                                </p:cTn>
                              </p:par>
                            </p:childTnLst>
                          </p:cTn>
                        </p:par>
                        <p:par>
                          <p:cTn id="8" fill="hold" nodeType="afterGroup">
                            <p:stCondLst>
                              <p:cond delay="500"/>
                            </p:stCondLst>
                            <p:childTnLst>
                              <p:par>
                                <p:cTn id="9" presetID="10" presetClass="entr" presetSubtype="0" fill="hold" nodeType="afterEffect">
                                  <p:stCondLst>
                                    <p:cond delay="0"/>
                                  </p:stCondLst>
                                  <p:childTnLst>
                                    <p:set>
                                      <p:cBhvr>
                                        <p:cTn id="10" dur="1" fill="hold">
                                          <p:stCondLst>
                                            <p:cond delay="0"/>
                                          </p:stCondLst>
                                        </p:cTn>
                                        <p:tgtEl>
                                          <p:spTgt spid="216069"/>
                                        </p:tgtEl>
                                        <p:attrNameLst>
                                          <p:attrName>style.visibility</p:attrName>
                                        </p:attrNameLst>
                                      </p:cBhvr>
                                      <p:to>
                                        <p:strVal val="visible"/>
                                      </p:to>
                                    </p:set>
                                    <p:animEffect transition="in" filter="fade">
                                      <p:cBhvr>
                                        <p:cTn id="11" dur="500"/>
                                        <p:tgtEl>
                                          <p:spTgt spid="216069"/>
                                        </p:tgtEl>
                                      </p:cBhvr>
                                    </p:animEffect>
                                  </p:childTnLst>
                                </p:cTn>
                              </p:par>
                            </p:childTnLst>
                          </p:cTn>
                        </p:par>
                        <p:par>
                          <p:cTn id="12" fill="hold" nodeType="afterGroup">
                            <p:stCondLst>
                              <p:cond delay="1000"/>
                            </p:stCondLst>
                            <p:childTnLst>
                              <p:par>
                                <p:cTn id="13" presetID="17" presetClass="entr" presetSubtype="8" fill="hold" grpId="0" nodeType="afterEffect">
                                  <p:stCondLst>
                                    <p:cond delay="1000"/>
                                  </p:stCondLst>
                                  <p:childTnLst>
                                    <p:set>
                                      <p:cBhvr>
                                        <p:cTn id="14" dur="1" fill="hold">
                                          <p:stCondLst>
                                            <p:cond delay="0"/>
                                          </p:stCondLst>
                                        </p:cTn>
                                        <p:tgtEl>
                                          <p:spTgt spid="216093"/>
                                        </p:tgtEl>
                                        <p:attrNameLst>
                                          <p:attrName>style.visibility</p:attrName>
                                        </p:attrNameLst>
                                      </p:cBhvr>
                                      <p:to>
                                        <p:strVal val="visible"/>
                                      </p:to>
                                    </p:set>
                                    <p:anim calcmode="lin" valueType="num">
                                      <p:cBhvr>
                                        <p:cTn id="15" dur="500" fill="hold"/>
                                        <p:tgtEl>
                                          <p:spTgt spid="216093"/>
                                        </p:tgtEl>
                                        <p:attrNameLst>
                                          <p:attrName>ppt_x</p:attrName>
                                        </p:attrNameLst>
                                      </p:cBhvr>
                                      <p:tavLst>
                                        <p:tav tm="0">
                                          <p:val>
                                            <p:strVal val="#ppt_x-#ppt_w/2"/>
                                          </p:val>
                                        </p:tav>
                                        <p:tav tm="100000">
                                          <p:val>
                                            <p:strVal val="#ppt_x"/>
                                          </p:val>
                                        </p:tav>
                                      </p:tavLst>
                                    </p:anim>
                                    <p:anim calcmode="lin" valueType="num">
                                      <p:cBhvr>
                                        <p:cTn id="16" dur="500" fill="hold"/>
                                        <p:tgtEl>
                                          <p:spTgt spid="216093"/>
                                        </p:tgtEl>
                                        <p:attrNameLst>
                                          <p:attrName>ppt_y</p:attrName>
                                        </p:attrNameLst>
                                      </p:cBhvr>
                                      <p:tavLst>
                                        <p:tav tm="0">
                                          <p:val>
                                            <p:strVal val="#ppt_y"/>
                                          </p:val>
                                        </p:tav>
                                        <p:tav tm="100000">
                                          <p:val>
                                            <p:strVal val="#ppt_y"/>
                                          </p:val>
                                        </p:tav>
                                      </p:tavLst>
                                    </p:anim>
                                    <p:anim calcmode="lin" valueType="num">
                                      <p:cBhvr>
                                        <p:cTn id="17" dur="500" fill="hold"/>
                                        <p:tgtEl>
                                          <p:spTgt spid="216093"/>
                                        </p:tgtEl>
                                        <p:attrNameLst>
                                          <p:attrName>ppt_w</p:attrName>
                                        </p:attrNameLst>
                                      </p:cBhvr>
                                      <p:tavLst>
                                        <p:tav tm="0">
                                          <p:val>
                                            <p:fltVal val="0"/>
                                          </p:val>
                                        </p:tav>
                                        <p:tav tm="100000">
                                          <p:val>
                                            <p:strVal val="#ppt_w"/>
                                          </p:val>
                                        </p:tav>
                                      </p:tavLst>
                                    </p:anim>
                                    <p:anim calcmode="lin" valueType="num">
                                      <p:cBhvr>
                                        <p:cTn id="18" dur="500" fill="hold"/>
                                        <p:tgtEl>
                                          <p:spTgt spid="216093"/>
                                        </p:tgtEl>
                                        <p:attrNameLst>
                                          <p:attrName>ppt_h</p:attrName>
                                        </p:attrNameLst>
                                      </p:cBhvr>
                                      <p:tavLst>
                                        <p:tav tm="0">
                                          <p:val>
                                            <p:strVal val="#ppt_h"/>
                                          </p:val>
                                        </p:tav>
                                        <p:tav tm="100000">
                                          <p:val>
                                            <p:strVal val="#ppt_h"/>
                                          </p:val>
                                        </p:tav>
                                      </p:tavLst>
                                    </p:anim>
                                  </p:childTnLst>
                                </p:cTn>
                              </p:par>
                            </p:childTnLst>
                          </p:cTn>
                        </p:par>
                        <p:par>
                          <p:cTn id="19" fill="hold" nodeType="afterGroup">
                            <p:stCondLst>
                              <p:cond delay="2500"/>
                            </p:stCondLst>
                            <p:childTnLst>
                              <p:par>
                                <p:cTn id="20" presetID="10" presetClass="entr" presetSubtype="0" fill="hold" nodeType="afterEffect">
                                  <p:stCondLst>
                                    <p:cond delay="1000"/>
                                  </p:stCondLst>
                                  <p:childTnLst>
                                    <p:set>
                                      <p:cBhvr>
                                        <p:cTn id="21" dur="1" fill="hold">
                                          <p:stCondLst>
                                            <p:cond delay="0"/>
                                          </p:stCondLst>
                                        </p:cTn>
                                        <p:tgtEl>
                                          <p:spTgt spid="2"/>
                                        </p:tgtEl>
                                        <p:attrNameLst>
                                          <p:attrName>style.visibility</p:attrName>
                                        </p:attrNameLst>
                                      </p:cBhvr>
                                      <p:to>
                                        <p:strVal val="visible"/>
                                      </p:to>
                                    </p:set>
                                    <p:animEffect transition="in" filter="fade">
                                      <p:cBhvr>
                                        <p:cTn id="22" dur="500"/>
                                        <p:tgtEl>
                                          <p:spTgt spid="2"/>
                                        </p:tgtEl>
                                      </p:cBhvr>
                                    </p:animEffect>
                                  </p:childTnLst>
                                </p:cTn>
                              </p:par>
                            </p:childTnLst>
                          </p:cTn>
                        </p:par>
                        <p:par>
                          <p:cTn id="23" fill="hold" nodeType="afterGroup">
                            <p:stCondLst>
                              <p:cond delay="4000"/>
                            </p:stCondLst>
                            <p:childTnLst>
                              <p:par>
                                <p:cTn id="24" presetID="10" presetClass="entr" presetSubtype="0" fill="hold" nodeType="afterEffect">
                                  <p:stCondLst>
                                    <p:cond delay="100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500"/>
                                        <p:tgtEl>
                                          <p:spTgt spid="3"/>
                                        </p:tgtEl>
                                      </p:cBhvr>
                                    </p:animEffect>
                                  </p:childTnLst>
                                </p:cTn>
                              </p:par>
                            </p:childTnLst>
                          </p:cTn>
                        </p:par>
                        <p:par>
                          <p:cTn id="27" fill="hold" nodeType="afterGroup">
                            <p:stCondLst>
                              <p:cond delay="5500"/>
                            </p:stCondLst>
                            <p:childTnLst>
                              <p:par>
                                <p:cTn id="28" presetID="10" presetClass="entr" presetSubtype="0" fill="hold" grpId="0" nodeType="afterEffect">
                                  <p:stCondLst>
                                    <p:cond delay="1000"/>
                                  </p:stCondLst>
                                  <p:childTnLst>
                                    <p:set>
                                      <p:cBhvr>
                                        <p:cTn id="29" dur="1" fill="hold">
                                          <p:stCondLst>
                                            <p:cond delay="0"/>
                                          </p:stCondLst>
                                        </p:cTn>
                                        <p:tgtEl>
                                          <p:spTgt spid="216081"/>
                                        </p:tgtEl>
                                        <p:attrNameLst>
                                          <p:attrName>style.visibility</p:attrName>
                                        </p:attrNameLst>
                                      </p:cBhvr>
                                      <p:to>
                                        <p:strVal val="visible"/>
                                      </p:to>
                                    </p:set>
                                    <p:animEffect transition="in" filter="fade">
                                      <p:cBhvr>
                                        <p:cTn id="30" dur="500"/>
                                        <p:tgtEl>
                                          <p:spTgt spid="216081"/>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16078"/>
                                        </p:tgtEl>
                                        <p:attrNameLst>
                                          <p:attrName>style.visibility</p:attrName>
                                        </p:attrNameLst>
                                      </p:cBhvr>
                                      <p:to>
                                        <p:strVal val="visible"/>
                                      </p:to>
                                    </p:set>
                                    <p:animEffect transition="in" filter="fade">
                                      <p:cBhvr>
                                        <p:cTn id="35" dur="500"/>
                                        <p:tgtEl>
                                          <p:spTgt spid="216078"/>
                                        </p:tgtEl>
                                      </p:cBhvr>
                                    </p:animEffect>
                                  </p:childTnLst>
                                </p:cTn>
                              </p:par>
                            </p:childTnLst>
                          </p:cTn>
                        </p:par>
                        <p:par>
                          <p:cTn id="36" fill="hold" nodeType="afterGroup">
                            <p:stCondLst>
                              <p:cond delay="500"/>
                            </p:stCondLst>
                            <p:childTnLst>
                              <p:par>
                                <p:cTn id="37" presetID="10" presetClass="entr" presetSubtype="0" fill="hold" nodeType="afterEffect">
                                  <p:stCondLst>
                                    <p:cond delay="0"/>
                                  </p:stCondLst>
                                  <p:childTnLst>
                                    <p:set>
                                      <p:cBhvr>
                                        <p:cTn id="38" dur="1" fill="hold">
                                          <p:stCondLst>
                                            <p:cond delay="0"/>
                                          </p:stCondLst>
                                        </p:cTn>
                                        <p:tgtEl>
                                          <p:spTgt spid="216073"/>
                                        </p:tgtEl>
                                        <p:attrNameLst>
                                          <p:attrName>style.visibility</p:attrName>
                                        </p:attrNameLst>
                                      </p:cBhvr>
                                      <p:to>
                                        <p:strVal val="visible"/>
                                      </p:to>
                                    </p:set>
                                    <p:animEffect transition="in" filter="fade">
                                      <p:cBhvr>
                                        <p:cTn id="39" dur="500"/>
                                        <p:tgtEl>
                                          <p:spTgt spid="216073"/>
                                        </p:tgtEl>
                                      </p:cBhvr>
                                    </p:animEffect>
                                  </p:childTnLst>
                                </p:cTn>
                              </p:par>
                            </p:childTnLst>
                          </p:cTn>
                        </p:par>
                        <p:par>
                          <p:cTn id="40" fill="hold" nodeType="afterGroup">
                            <p:stCondLst>
                              <p:cond delay="1000"/>
                            </p:stCondLst>
                            <p:childTnLst>
                              <p:par>
                                <p:cTn id="41" presetID="17" presetClass="entr" presetSubtype="8" fill="hold" grpId="0" nodeType="afterEffect">
                                  <p:stCondLst>
                                    <p:cond delay="1000"/>
                                  </p:stCondLst>
                                  <p:childTnLst>
                                    <p:set>
                                      <p:cBhvr>
                                        <p:cTn id="42" dur="1" fill="hold">
                                          <p:stCondLst>
                                            <p:cond delay="0"/>
                                          </p:stCondLst>
                                        </p:cTn>
                                        <p:tgtEl>
                                          <p:spTgt spid="216094"/>
                                        </p:tgtEl>
                                        <p:attrNameLst>
                                          <p:attrName>style.visibility</p:attrName>
                                        </p:attrNameLst>
                                      </p:cBhvr>
                                      <p:to>
                                        <p:strVal val="visible"/>
                                      </p:to>
                                    </p:set>
                                    <p:anim calcmode="lin" valueType="num">
                                      <p:cBhvr>
                                        <p:cTn id="43" dur="500" fill="hold"/>
                                        <p:tgtEl>
                                          <p:spTgt spid="216094"/>
                                        </p:tgtEl>
                                        <p:attrNameLst>
                                          <p:attrName>ppt_x</p:attrName>
                                        </p:attrNameLst>
                                      </p:cBhvr>
                                      <p:tavLst>
                                        <p:tav tm="0">
                                          <p:val>
                                            <p:strVal val="#ppt_x-#ppt_w/2"/>
                                          </p:val>
                                        </p:tav>
                                        <p:tav tm="100000">
                                          <p:val>
                                            <p:strVal val="#ppt_x"/>
                                          </p:val>
                                        </p:tav>
                                      </p:tavLst>
                                    </p:anim>
                                    <p:anim calcmode="lin" valueType="num">
                                      <p:cBhvr>
                                        <p:cTn id="44" dur="500" fill="hold"/>
                                        <p:tgtEl>
                                          <p:spTgt spid="216094"/>
                                        </p:tgtEl>
                                        <p:attrNameLst>
                                          <p:attrName>ppt_y</p:attrName>
                                        </p:attrNameLst>
                                      </p:cBhvr>
                                      <p:tavLst>
                                        <p:tav tm="0">
                                          <p:val>
                                            <p:strVal val="#ppt_y"/>
                                          </p:val>
                                        </p:tav>
                                        <p:tav tm="100000">
                                          <p:val>
                                            <p:strVal val="#ppt_y"/>
                                          </p:val>
                                        </p:tav>
                                      </p:tavLst>
                                    </p:anim>
                                    <p:anim calcmode="lin" valueType="num">
                                      <p:cBhvr>
                                        <p:cTn id="45" dur="500" fill="hold"/>
                                        <p:tgtEl>
                                          <p:spTgt spid="216094"/>
                                        </p:tgtEl>
                                        <p:attrNameLst>
                                          <p:attrName>ppt_w</p:attrName>
                                        </p:attrNameLst>
                                      </p:cBhvr>
                                      <p:tavLst>
                                        <p:tav tm="0">
                                          <p:val>
                                            <p:fltVal val="0"/>
                                          </p:val>
                                        </p:tav>
                                        <p:tav tm="100000">
                                          <p:val>
                                            <p:strVal val="#ppt_w"/>
                                          </p:val>
                                        </p:tav>
                                      </p:tavLst>
                                    </p:anim>
                                    <p:anim calcmode="lin" valueType="num">
                                      <p:cBhvr>
                                        <p:cTn id="46" dur="500" fill="hold"/>
                                        <p:tgtEl>
                                          <p:spTgt spid="216094"/>
                                        </p:tgtEl>
                                        <p:attrNameLst>
                                          <p:attrName>ppt_h</p:attrName>
                                        </p:attrNameLst>
                                      </p:cBhvr>
                                      <p:tavLst>
                                        <p:tav tm="0">
                                          <p:val>
                                            <p:strVal val="#ppt_h"/>
                                          </p:val>
                                        </p:tav>
                                        <p:tav tm="100000">
                                          <p:val>
                                            <p:strVal val="#ppt_h"/>
                                          </p:val>
                                        </p:tav>
                                      </p:tavLst>
                                    </p:anim>
                                  </p:childTnLst>
                                </p:cTn>
                              </p:par>
                            </p:childTnLst>
                          </p:cTn>
                        </p:par>
                        <p:par>
                          <p:cTn id="47" fill="hold" nodeType="afterGroup">
                            <p:stCondLst>
                              <p:cond delay="2500"/>
                            </p:stCondLst>
                            <p:childTnLst>
                              <p:par>
                                <p:cTn id="48" presetID="10" presetClass="entr" presetSubtype="0" fill="hold" nodeType="afterEffect">
                                  <p:stCondLst>
                                    <p:cond delay="1000"/>
                                  </p:stCondLst>
                                  <p:childTnLst>
                                    <p:set>
                                      <p:cBhvr>
                                        <p:cTn id="49" dur="1" fill="hold">
                                          <p:stCondLst>
                                            <p:cond delay="0"/>
                                          </p:stCondLst>
                                        </p:cTn>
                                        <p:tgtEl>
                                          <p:spTgt spid="4"/>
                                        </p:tgtEl>
                                        <p:attrNameLst>
                                          <p:attrName>style.visibility</p:attrName>
                                        </p:attrNameLst>
                                      </p:cBhvr>
                                      <p:to>
                                        <p:strVal val="visible"/>
                                      </p:to>
                                    </p:set>
                                    <p:animEffect transition="in" filter="fade">
                                      <p:cBhvr>
                                        <p:cTn id="50" dur="500"/>
                                        <p:tgtEl>
                                          <p:spTgt spid="4"/>
                                        </p:tgtEl>
                                      </p:cBhvr>
                                    </p:animEffect>
                                  </p:childTnLst>
                                </p:cTn>
                              </p:par>
                            </p:childTnLst>
                          </p:cTn>
                        </p:par>
                        <p:par>
                          <p:cTn id="51" fill="hold" nodeType="afterGroup">
                            <p:stCondLst>
                              <p:cond delay="4000"/>
                            </p:stCondLst>
                            <p:childTnLst>
                              <p:par>
                                <p:cTn id="52" presetID="10" presetClass="entr" presetSubtype="0" fill="hold" nodeType="afterEffect">
                                  <p:stCondLst>
                                    <p:cond delay="1000"/>
                                  </p:stCondLst>
                                  <p:childTnLst>
                                    <p:set>
                                      <p:cBhvr>
                                        <p:cTn id="53" dur="1" fill="hold">
                                          <p:stCondLst>
                                            <p:cond delay="0"/>
                                          </p:stCondLst>
                                        </p:cTn>
                                        <p:tgtEl>
                                          <p:spTgt spid="5"/>
                                        </p:tgtEl>
                                        <p:attrNameLst>
                                          <p:attrName>style.visibility</p:attrName>
                                        </p:attrNameLst>
                                      </p:cBhvr>
                                      <p:to>
                                        <p:strVal val="visible"/>
                                      </p:to>
                                    </p:set>
                                    <p:animEffect transition="in" filter="fade">
                                      <p:cBhvr>
                                        <p:cTn id="54" dur="500"/>
                                        <p:tgtEl>
                                          <p:spTgt spid="5"/>
                                        </p:tgtEl>
                                      </p:cBhvr>
                                    </p:animEffect>
                                  </p:childTnLst>
                                </p:cTn>
                              </p:par>
                            </p:childTnLst>
                          </p:cTn>
                        </p:par>
                        <p:par>
                          <p:cTn id="55" fill="hold" nodeType="afterGroup">
                            <p:stCondLst>
                              <p:cond delay="5500"/>
                            </p:stCondLst>
                            <p:childTnLst>
                              <p:par>
                                <p:cTn id="56" presetID="10" presetClass="entr" presetSubtype="0" fill="hold" grpId="0" nodeType="afterEffect">
                                  <p:stCondLst>
                                    <p:cond delay="1000"/>
                                  </p:stCondLst>
                                  <p:childTnLst>
                                    <p:set>
                                      <p:cBhvr>
                                        <p:cTn id="57" dur="1" fill="hold">
                                          <p:stCondLst>
                                            <p:cond delay="0"/>
                                          </p:stCondLst>
                                        </p:cTn>
                                        <p:tgtEl>
                                          <p:spTgt spid="216085"/>
                                        </p:tgtEl>
                                        <p:attrNameLst>
                                          <p:attrName>style.visibility</p:attrName>
                                        </p:attrNameLst>
                                      </p:cBhvr>
                                      <p:to>
                                        <p:strVal val="visible"/>
                                      </p:to>
                                    </p:set>
                                    <p:animEffect transition="in" filter="fade">
                                      <p:cBhvr>
                                        <p:cTn id="58" dur="500"/>
                                        <p:tgtEl>
                                          <p:spTgt spid="216085"/>
                                        </p:tgtEl>
                                      </p:cBhvr>
                                    </p:animEffect>
                                  </p:childTnLst>
                                </p:cTn>
                              </p:par>
                            </p:childTnLst>
                          </p:cTn>
                        </p:par>
                        <p:par>
                          <p:cTn id="59" fill="hold" nodeType="afterGroup">
                            <p:stCondLst>
                              <p:cond delay="7000"/>
                            </p:stCondLst>
                            <p:childTnLst>
                              <p:par>
                                <p:cTn id="60" presetID="1" presetClass="entr" presetSubtype="0" fill="hold" grpId="0" nodeType="afterEffect">
                                  <p:stCondLst>
                                    <p:cond delay="500"/>
                                  </p:stCondLst>
                                  <p:childTnLst>
                                    <p:set>
                                      <p:cBhvr>
                                        <p:cTn id="61" dur="1" fill="hold">
                                          <p:stCondLst>
                                            <p:cond delay="499"/>
                                          </p:stCondLst>
                                        </p:cTn>
                                        <p:tgtEl>
                                          <p:spTgt spid="2160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077" grpId="0" autoUpdateAnimBg="0"/>
      <p:bldP spid="216078" grpId="0" autoUpdateAnimBg="0"/>
      <p:bldP spid="216081" grpId="0" animBg="1"/>
      <p:bldP spid="216093" grpId="0" animBg="1"/>
      <p:bldP spid="216085" grpId="0" animBg="1"/>
      <p:bldP spid="216094" grpId="0" animBg="1"/>
      <p:bldP spid="216098" grpId="0" autoUpdateAnimBg="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1264</TotalTime>
  <Words>9750</Words>
  <Application>Microsoft Office PowerPoint</Application>
  <PresentationFormat>Widescreen</PresentationFormat>
  <Paragraphs>2211</Paragraphs>
  <Slides>136</Slides>
  <Notes>77</Notes>
  <HiddenSlides>0</HiddenSlides>
  <MMClips>0</MMClips>
  <ScaleCrop>false</ScaleCrop>
  <HeadingPairs>
    <vt:vector size="8" baseType="variant">
      <vt:variant>
        <vt:lpstr>Fonts Used</vt:lpstr>
      </vt:variant>
      <vt:variant>
        <vt:i4>19</vt:i4>
      </vt:variant>
      <vt:variant>
        <vt:lpstr>Theme</vt:lpstr>
      </vt:variant>
      <vt:variant>
        <vt:i4>2</vt:i4>
      </vt:variant>
      <vt:variant>
        <vt:lpstr>Embedded OLE Servers</vt:lpstr>
      </vt:variant>
      <vt:variant>
        <vt:i4>2</vt:i4>
      </vt:variant>
      <vt:variant>
        <vt:lpstr>Slide Titles</vt:lpstr>
      </vt:variant>
      <vt:variant>
        <vt:i4>136</vt:i4>
      </vt:variant>
    </vt:vector>
  </HeadingPairs>
  <TitlesOfParts>
    <vt:vector size="159" baseType="lpstr">
      <vt:lpstr>Arial Unicode MS</vt:lpstr>
      <vt:lpstr>ＭＳ Ｐゴシック</vt:lpstr>
      <vt:lpstr>ＭＳ Ｐゴシック</vt:lpstr>
      <vt:lpstr>Arial</vt:lpstr>
      <vt:lpstr>Arial Narrow</vt:lpstr>
      <vt:lpstr>Calibri</vt:lpstr>
      <vt:lpstr>Calibri Light</vt:lpstr>
      <vt:lpstr>Comic Sans MS</vt:lpstr>
      <vt:lpstr>Franklin Gothic Book</vt:lpstr>
      <vt:lpstr>Geneva</vt:lpstr>
      <vt:lpstr>KMFGO A+ Galliard</vt:lpstr>
      <vt:lpstr>Symbol</vt:lpstr>
      <vt:lpstr>Times</vt:lpstr>
      <vt:lpstr>Times New Roman</vt:lpstr>
      <vt:lpstr>Trebuchet MS</vt:lpstr>
      <vt:lpstr>Verdana</vt:lpstr>
      <vt:lpstr>Webdings</vt:lpstr>
      <vt:lpstr>Wingdings</vt:lpstr>
      <vt:lpstr>Wingdings 2</vt:lpstr>
      <vt:lpstr>Office Theme</vt:lpstr>
      <vt:lpstr>1_Office Theme</vt:lpstr>
      <vt:lpstr>Image</vt:lpstr>
      <vt:lpstr>Document</vt:lpstr>
      <vt:lpstr>PowerPoint Presentation</vt:lpstr>
      <vt:lpstr>Faculty Disclosure</vt:lpstr>
      <vt:lpstr>What Will Be Covered?</vt:lpstr>
      <vt:lpstr>Erythroid Development</vt:lpstr>
      <vt:lpstr>Globin Switching</vt:lpstr>
      <vt:lpstr>Heme Synthesis</vt:lpstr>
      <vt:lpstr>Porphyrias</vt:lpstr>
      <vt:lpstr>Porphyrias</vt:lpstr>
      <vt:lpstr>Heme and Hemoglobin</vt:lpstr>
      <vt:lpstr>Hemoglobin Oxygen Binding</vt:lpstr>
      <vt:lpstr>Oxyhemoglobin Dissociation Curve</vt:lpstr>
      <vt:lpstr>Measure of Oxygen Affinity</vt:lpstr>
      <vt:lpstr>RBC Lifecycle</vt:lpstr>
      <vt:lpstr>Definition of Anemia</vt:lpstr>
      <vt:lpstr>Physiologic Definition of Anemia</vt:lpstr>
      <vt:lpstr>Factors Determining Hemoglobin Values in Normal Children</vt:lpstr>
      <vt:lpstr>Physiologic Anemia of Early Infancy</vt:lpstr>
      <vt:lpstr>Increasing Hemoglobin and MCV with age</vt:lpstr>
      <vt:lpstr>Racial differences in Hemoglobin</vt:lpstr>
      <vt:lpstr>Racial differences in Hemoglobin</vt:lpstr>
      <vt:lpstr>Racial differences in Hemoglobin</vt:lpstr>
      <vt:lpstr>Tanner Stage and Hematocrit </vt:lpstr>
      <vt:lpstr>Tanner Stage and Hematocrit</vt:lpstr>
      <vt:lpstr>Effect of Altitude on Hemoglobin</vt:lpstr>
      <vt:lpstr>Effect of Heredity on Hemoglobin </vt:lpstr>
      <vt:lpstr>Who is Anemic / Microcytic?</vt:lpstr>
      <vt:lpstr>Classification of Anemia</vt:lpstr>
      <vt:lpstr>Pathophysiologic Approach to Anemia</vt:lpstr>
      <vt:lpstr>Pathophysiologic Approach to Anemia</vt:lpstr>
      <vt:lpstr>How is Anemia Diagnosed?</vt:lpstr>
      <vt:lpstr>Diagnosis of Mild Anemia</vt:lpstr>
      <vt:lpstr>Physiologic Adaptation to Anemia</vt:lpstr>
      <vt:lpstr>Iron: A Balancing Act</vt:lpstr>
      <vt:lpstr>Iron: A Paradox</vt:lpstr>
      <vt:lpstr>Beyond Hemoglobin</vt:lpstr>
      <vt:lpstr>Transferrin and Ferritin</vt:lpstr>
      <vt:lpstr>Systemic iron economy</vt:lpstr>
      <vt:lpstr>Mechanisms of iron homeostasis</vt:lpstr>
      <vt:lpstr>Iron Absorption</vt:lpstr>
      <vt:lpstr>PowerPoint Presentation</vt:lpstr>
      <vt:lpstr>Macrophage iron recycling</vt:lpstr>
      <vt:lpstr>Hepcidin: the iron regulatory hormone</vt:lpstr>
      <vt:lpstr>Hepcidin down-regulates ferroportin</vt:lpstr>
      <vt:lpstr>Iron uptake by erythroid precursors</vt:lpstr>
      <vt:lpstr>Iron Deficiency – Historical Considerations</vt:lpstr>
      <vt:lpstr>Iron Deficiency - A Continued Problem</vt:lpstr>
      <vt:lpstr>Etiologies of iron deficiency</vt:lpstr>
      <vt:lpstr>Iron “Endowment” at Birth</vt:lpstr>
      <vt:lpstr>Iron Requirements - Infancy</vt:lpstr>
      <vt:lpstr>Prevention of Iron Deficiency</vt:lpstr>
      <vt:lpstr>Iron Content of Infant Foods</vt:lpstr>
      <vt:lpstr>Iron Rich Foods</vt:lpstr>
      <vt:lpstr>PowerPoint Presentation</vt:lpstr>
      <vt:lpstr>Why Excessive Whole Cow Milk Intake Predisposes to Iron Deficiency  During Infancy</vt:lpstr>
      <vt:lpstr>“Cow’s milk is for calves, not for babies”</vt:lpstr>
      <vt:lpstr>Etiologies of iron deficiency</vt:lpstr>
      <vt:lpstr>Malabsorption of Iron</vt:lpstr>
      <vt:lpstr>Oral Iron Challenge Test (1 mg/kg)</vt:lpstr>
      <vt:lpstr>Etiology of Iron Deficiency - Childhood</vt:lpstr>
      <vt:lpstr>Etiology of Iron Deficiency - Childhood</vt:lpstr>
      <vt:lpstr>Iron Refractory Iron Deficiency Anemia (IRIDA)</vt:lpstr>
      <vt:lpstr>Iron Deficiency - Adolescence</vt:lpstr>
      <vt:lpstr>Diagnosis of Iron Deficiency</vt:lpstr>
      <vt:lpstr>PowerPoint Presentation</vt:lpstr>
      <vt:lpstr>Iron Deficiency and Pica</vt:lpstr>
      <vt:lpstr>Iron Deficiency and Lead Poisoning</vt:lpstr>
      <vt:lpstr>Lead Poisoning</vt:lpstr>
      <vt:lpstr>Laboratory Evaluation of Iron Status</vt:lpstr>
      <vt:lpstr>Laboratory Diagnosis of Iron Deficiency</vt:lpstr>
      <vt:lpstr>Other Labs Suggestive of Iron Deficiency</vt:lpstr>
      <vt:lpstr>The Stages of Iron Deficiency</vt:lpstr>
      <vt:lpstr>Red Cell Distribution Width</vt:lpstr>
      <vt:lpstr>Iron Deficient Blood Smear</vt:lpstr>
      <vt:lpstr> Histograms</vt:lpstr>
      <vt:lpstr>Microcytic Anemia During Childhood</vt:lpstr>
      <vt:lpstr>The Best “Test” For Iron Deficiency</vt:lpstr>
      <vt:lpstr>Treatment of Iron Deficiency</vt:lpstr>
      <vt:lpstr>All Iron Formulations are Not Equal</vt:lpstr>
      <vt:lpstr>Oral Iron Formulations </vt:lpstr>
      <vt:lpstr>All Iron Formulations are Not Equal</vt:lpstr>
      <vt:lpstr>Monitoring, Duration and Toxicity of Iron Therapy</vt:lpstr>
      <vt:lpstr>Reasons For Poor Response to Oral Iron Therapy</vt:lpstr>
      <vt:lpstr>Reasons for Suboptimal Adherence  to Oral Iron Therapy</vt:lpstr>
      <vt:lpstr>Parenteral Iron Therapy</vt:lpstr>
      <vt:lpstr>Parenteral Iron Formulations</vt:lpstr>
      <vt:lpstr>Parenteral Iron Formulations</vt:lpstr>
      <vt:lpstr>Parenteral Iron Formulations</vt:lpstr>
      <vt:lpstr>Calculating Iron Deficit / Dose</vt:lpstr>
      <vt:lpstr>Iron Deficiency: Non-Hematologic Effects</vt:lpstr>
      <vt:lpstr>Altered Mental and Motor Development in Iron Deficiency</vt:lpstr>
      <vt:lpstr>Screening for Iron Deficiency Anemia</vt:lpstr>
      <vt:lpstr>PowerPoint Presentation</vt:lpstr>
      <vt:lpstr>HFE Hereditary Hemochromatosis</vt:lpstr>
      <vt:lpstr>Genetics of Hereditary Hemochromatoses</vt:lpstr>
      <vt:lpstr> Folate and B12 Deficiency  </vt:lpstr>
      <vt:lpstr>Functions of Vitamin B12 and Folic Acid</vt:lpstr>
      <vt:lpstr>Anemia Due to Folate or Vitamin B12 Deficiency</vt:lpstr>
      <vt:lpstr>Megaloblastic anemia</vt:lpstr>
      <vt:lpstr>Megaloblastic bone marrow</vt:lpstr>
      <vt:lpstr>Ineffective erythropoiesis</vt:lpstr>
      <vt:lpstr>Folate and Vitamin B12 Deficiency</vt:lpstr>
      <vt:lpstr>Biochemistry of Folate and B12</vt:lpstr>
      <vt:lpstr>Biochemistry of Folate and B12 Deficiency</vt:lpstr>
      <vt:lpstr>PowerPoint Presentation</vt:lpstr>
      <vt:lpstr>PowerPoint Presentation</vt:lpstr>
      <vt:lpstr>Laboratory evaluation of Folate &amp; B12</vt:lpstr>
      <vt:lpstr>Differential Diagnosis of Macrocytosis During Childhood</vt:lpstr>
      <vt:lpstr>Folate “Facts”</vt:lpstr>
      <vt:lpstr>PowerPoint Presentation</vt:lpstr>
      <vt:lpstr>Folate Deficiency - Etiology</vt:lpstr>
      <vt:lpstr>Non-Hematologic Effects of  Folate Deficiency</vt:lpstr>
      <vt:lpstr>Folate Deficiency - Dx and Management</vt:lpstr>
      <vt:lpstr>PowerPoint Presentation</vt:lpstr>
      <vt:lpstr>Vitamin B12 (Cobalamin)</vt:lpstr>
      <vt:lpstr>Vitamin B12 Deficiency - Etiology</vt:lpstr>
      <vt:lpstr>Pernicious Anemia (Adult Type)</vt:lpstr>
      <vt:lpstr>Laboratory Evaluation of Pernicious Anemia</vt:lpstr>
      <vt:lpstr>Congenital (Juvenile) Pernicious Anemia</vt:lpstr>
      <vt:lpstr>Imerslund-Gräsbeck Syndrome</vt:lpstr>
      <vt:lpstr>Transcobalamin II (TC-II) Deficiency</vt:lpstr>
      <vt:lpstr>Treatment of Vitamin B12 Deficiency with High Dose Folic Acid</vt:lpstr>
      <vt:lpstr>Other Causes of Megaloblastic Anemia</vt:lpstr>
      <vt:lpstr>Response to therapy (same time course for all nutritional anemias)</vt:lpstr>
      <vt:lpstr>Uncommon or Less Well Defined Nutritional Anemias</vt:lpstr>
      <vt:lpstr>Anemia of Mild Viral Infection</vt:lpstr>
      <vt:lpstr>Erythrocytosis (Polycythemia)</vt:lpstr>
      <vt:lpstr>Approach To Erythrocytosis</vt:lpstr>
      <vt:lpstr>Approach To Erythrocytosis</vt:lpstr>
      <vt:lpstr>Approach To Erythrocytosis</vt:lpstr>
      <vt:lpstr>Approach To Erythrocytosis</vt:lpstr>
      <vt:lpstr>Oxygen Sensing and RBC mass</vt:lpstr>
      <vt:lpstr>Hypoxia Inducible Factor – Epo Pathway</vt:lpstr>
      <vt:lpstr>Truncated Epo Receptors</vt:lpstr>
      <vt:lpstr>Erythrocytosis (Polycythemia)</vt:lpstr>
      <vt:lpstr>Acknowledgements</vt:lpstr>
      <vt:lpstr>PowerPoint Presentation</vt:lpstr>
    </vt:vector>
  </TitlesOfParts>
  <Company>AMC</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Header</dc:title>
  <dc:creator>epetraglia</dc:creator>
  <cp:lastModifiedBy>Jackie Holcomb</cp:lastModifiedBy>
  <cp:revision>88</cp:revision>
  <dcterms:created xsi:type="dcterms:W3CDTF">2014-06-26T18:08:03Z</dcterms:created>
  <dcterms:modified xsi:type="dcterms:W3CDTF">2018-12-20T13:41:41Z</dcterms:modified>
</cp:coreProperties>
</file>