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8" r:id="rId3"/>
    <p:sldId id="274" r:id="rId4"/>
    <p:sldId id="272" r:id="rId5"/>
    <p:sldId id="276" r:id="rId6"/>
    <p:sldId id="277" r:id="rId7"/>
    <p:sldId id="267" r:id="rId8"/>
    <p:sldId id="279" r:id="rId9"/>
    <p:sldId id="278" r:id="rId10"/>
    <p:sldId id="275" r:id="rId11"/>
    <p:sldId id="280" r:id="rId12"/>
    <p:sldId id="285" r:id="rId13"/>
    <p:sldId id="282" r:id="rId14"/>
    <p:sldId id="374" r:id="rId15"/>
    <p:sldId id="375" r:id="rId16"/>
    <p:sldId id="376" r:id="rId17"/>
    <p:sldId id="271" r:id="rId18"/>
    <p:sldId id="286" r:id="rId19"/>
    <p:sldId id="288" r:id="rId20"/>
    <p:sldId id="263" r:id="rId21"/>
    <p:sldId id="287" r:id="rId22"/>
    <p:sldId id="289" r:id="rId23"/>
    <p:sldId id="290" r:id="rId24"/>
    <p:sldId id="386" r:id="rId25"/>
    <p:sldId id="293" r:id="rId26"/>
    <p:sldId id="352" r:id="rId27"/>
    <p:sldId id="294" r:id="rId28"/>
    <p:sldId id="295" r:id="rId29"/>
    <p:sldId id="351" r:id="rId30"/>
    <p:sldId id="298" r:id="rId31"/>
    <p:sldId id="387" r:id="rId32"/>
    <p:sldId id="303" r:id="rId33"/>
    <p:sldId id="354" r:id="rId34"/>
    <p:sldId id="313" r:id="rId35"/>
    <p:sldId id="314" r:id="rId36"/>
    <p:sldId id="356" r:id="rId37"/>
    <p:sldId id="310" r:id="rId38"/>
    <p:sldId id="357" r:id="rId39"/>
    <p:sldId id="359" r:id="rId40"/>
    <p:sldId id="358" r:id="rId41"/>
    <p:sldId id="365" r:id="rId42"/>
    <p:sldId id="360" r:id="rId43"/>
    <p:sldId id="361" r:id="rId44"/>
    <p:sldId id="367" r:id="rId45"/>
    <p:sldId id="377" r:id="rId46"/>
    <p:sldId id="362" r:id="rId47"/>
    <p:sldId id="363" r:id="rId48"/>
    <p:sldId id="364" r:id="rId49"/>
    <p:sldId id="311" r:id="rId50"/>
    <p:sldId id="324" r:id="rId51"/>
    <p:sldId id="338" r:id="rId52"/>
    <p:sldId id="366" r:id="rId53"/>
    <p:sldId id="355" r:id="rId54"/>
    <p:sldId id="304" r:id="rId55"/>
    <p:sldId id="370" r:id="rId56"/>
    <p:sldId id="368" r:id="rId57"/>
    <p:sldId id="371" r:id="rId58"/>
    <p:sldId id="388" r:id="rId59"/>
    <p:sldId id="378" r:id="rId60"/>
    <p:sldId id="379" r:id="rId61"/>
    <p:sldId id="381" r:id="rId62"/>
    <p:sldId id="380" r:id="rId63"/>
    <p:sldId id="382" r:id="rId64"/>
    <p:sldId id="383" r:id="rId65"/>
    <p:sldId id="384" r:id="rId66"/>
    <p:sldId id="385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A249"/>
    <a:srgbClr val="191F97"/>
    <a:srgbClr val="14B9CA"/>
    <a:srgbClr val="C816BB"/>
    <a:srgbClr val="D0580E"/>
    <a:srgbClr val="BE20A7"/>
    <a:srgbClr val="00CC00"/>
    <a:srgbClr val="5B9BD5"/>
    <a:srgbClr val="BD7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5" autoAdjust="0"/>
    <p:restoredTop sz="94660" autoAdjust="0"/>
  </p:normalViewPr>
  <p:slideViewPr>
    <p:cSldViewPr snapToGrid="0">
      <p:cViewPr varScale="1">
        <p:scale>
          <a:sx n="118" d="100"/>
          <a:sy n="118" d="100"/>
        </p:scale>
        <p:origin x="11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301F54-D3D4-4E95-86AD-DF88EDC072F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F7EBC-4851-423C-82A8-833C0BFA9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69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D97BB4-C369-419E-8ADA-099A4C31AA4C}" type="slidenum">
              <a:rPr lang="en-US"/>
              <a:pPr/>
              <a:t>22</a:t>
            </a:fld>
            <a:endParaRPr lang="en-US"/>
          </a:p>
        </p:txBody>
      </p:sp>
      <p:sp>
        <p:nvSpPr>
          <p:cNvPr id="733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46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Image made by M Delaney</a:t>
            </a:r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fld id="{E21DE166-573A-4074-B049-9862D882254A}" type="slidenum">
              <a:rPr lang="en-US" altLang="en-US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4633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itchFamily="34" charset="0"/>
              </a:rPr>
              <a:t>Image is personal image of M Delaney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en-US" smtClean="0">
                <a:latin typeface="Arial" pitchFamily="34" charset="0"/>
              </a:rPr>
              <a:t>Historically, transfusion medicine specialty physicians worried that directed donors would be </a:t>
            </a:r>
            <a:r>
              <a:rPr lang="en-US" altLang="en-US" i="1" smtClean="0">
                <a:latin typeface="Arial" pitchFamily="34" charset="0"/>
              </a:rPr>
              <a:t>less safe</a:t>
            </a:r>
            <a:r>
              <a:rPr lang="en-US" altLang="en-US" smtClean="0">
                <a:latin typeface="Arial" pitchFamily="34" charset="0"/>
              </a:rPr>
              <a:t> than community donors because they are under considerable pressure to donate and might not be candid about their medical and risk-behavior history.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pitchFamily="34" charset="0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fld id="{AE43CA7B-7E86-4809-B598-C4F748B51549}" type="slidenum">
              <a:rPr lang="en-US" altLang="en-US">
                <a:latin typeface="Arial" pitchFamily="34" charset="0"/>
              </a:rPr>
              <a:pPr eaLnBrk="1" hangingPunct="1"/>
              <a:t>57</a:t>
            </a:fld>
            <a:endParaRPr lang="en-US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77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EF48-5595-41D0-A389-D405A005AD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45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2208568-2F86-4932-BE9C-11C1D19CA5DF}" type="slidenum">
              <a:rPr lang="sv-SE" altLang="en-US"/>
              <a:pPr>
                <a:defRPr/>
              </a:pPr>
              <a:t>‹#›</a:t>
            </a:fld>
            <a:endParaRPr lang="sv-SE" altLang="en-US"/>
          </a:p>
        </p:txBody>
      </p:sp>
    </p:spTree>
    <p:extLst>
      <p:ext uri="{BB962C8B-B14F-4D97-AF65-F5344CB8AC3E}">
        <p14:creationId xmlns:p14="http://schemas.microsoft.com/office/powerpoint/2010/main" val="31019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5103" y="4252163"/>
            <a:ext cx="58501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mbria" pitchFamily="18" charset="0"/>
              </a:rPr>
              <a:t>Transfusion Medicine</a:t>
            </a:r>
          </a:p>
          <a:p>
            <a:pPr algn="ctr"/>
            <a:r>
              <a:rPr lang="en-US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ambria" pitchFamily="18" charset="0"/>
              </a:rPr>
              <a:t>Rowena Punzalan, MD</a:t>
            </a:r>
            <a:endParaRPr lang="en-US" sz="3200" dirty="0">
              <a:solidFill>
                <a:schemeClr val="accent6">
                  <a:lumMod val="40000"/>
                  <a:lumOff val="60000"/>
                </a:scheme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193" y="533400"/>
            <a:ext cx="9753600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Whole Blood</a:t>
            </a:r>
          </a:p>
        </p:txBody>
      </p:sp>
      <p:sp>
        <p:nvSpPr>
          <p:cNvPr id="69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36256" y="1311965"/>
            <a:ext cx="5847743" cy="4818491"/>
          </a:xfrm>
          <a:solidFill>
            <a:srgbClr val="FFFFFF"/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450-500 ml </a:t>
            </a:r>
            <a:endParaRPr lang="en-US" sz="2800" dirty="0" smtClean="0"/>
          </a:p>
          <a:p>
            <a:pPr lvl="1"/>
            <a:r>
              <a:rPr lang="en-US" sz="2400" dirty="0" smtClean="0"/>
              <a:t>200 </a:t>
            </a:r>
            <a:r>
              <a:rPr lang="en-US" sz="2400" dirty="0"/>
              <a:t>ml </a:t>
            </a:r>
            <a:r>
              <a:rPr lang="en-US" sz="2400" dirty="0" smtClean="0"/>
              <a:t>RBCs</a:t>
            </a:r>
          </a:p>
          <a:p>
            <a:pPr lvl="1"/>
            <a:r>
              <a:rPr lang="en-US" sz="2400" dirty="0" smtClean="0"/>
              <a:t>250 </a:t>
            </a:r>
            <a:r>
              <a:rPr lang="en-US" sz="2400" dirty="0"/>
              <a:t>ml </a:t>
            </a:r>
            <a:r>
              <a:rPr lang="en-US" sz="2400" dirty="0" smtClean="0"/>
              <a:t>liquid plasma </a:t>
            </a:r>
          </a:p>
          <a:p>
            <a:pPr lvl="1"/>
            <a:r>
              <a:rPr lang="en-US" dirty="0"/>
              <a:t>P</a:t>
            </a:r>
            <a:r>
              <a:rPr lang="en-US" sz="2400" dirty="0" smtClean="0"/>
              <a:t>latelets </a:t>
            </a:r>
            <a:r>
              <a:rPr lang="en-US" sz="2400" dirty="0"/>
              <a:t>not viable after </a:t>
            </a:r>
            <a:r>
              <a:rPr lang="en-US" sz="2400" dirty="0" smtClean="0"/>
              <a:t>48h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Stored at 1-6</a:t>
            </a:r>
            <a:r>
              <a:rPr lang="en-US" sz="2800" dirty="0" smtClean="0">
                <a:cs typeface="Times New Roman" pitchFamily="18" charset="0"/>
              </a:rPr>
              <a:t>°C</a:t>
            </a:r>
            <a:r>
              <a:rPr lang="en-US" dirty="0" smtClean="0"/>
              <a:t>, </a:t>
            </a:r>
            <a:r>
              <a:rPr lang="en-US" sz="2800" dirty="0" smtClean="0"/>
              <a:t>in CPD, for 21 days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Indications</a:t>
            </a:r>
            <a:r>
              <a:rPr lang="en-US" sz="28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>
                <a:sym typeface="Symbol" pitchFamily="18" charset="2"/>
              </a:rPr>
              <a:t></a:t>
            </a:r>
            <a:r>
              <a:rPr lang="en-US" sz="2400" dirty="0" smtClean="0"/>
              <a:t> </a:t>
            </a:r>
            <a:r>
              <a:rPr lang="en-US" sz="2400" dirty="0"/>
              <a:t>O</a:t>
            </a:r>
            <a:r>
              <a:rPr lang="en-US" sz="2400" baseline="-25000" dirty="0"/>
              <a:t>2</a:t>
            </a:r>
            <a:r>
              <a:rPr lang="en-US" sz="2400" dirty="0"/>
              <a:t>-carrying </a:t>
            </a:r>
            <a:r>
              <a:rPr lang="en-US" sz="2400" dirty="0" smtClean="0"/>
              <a:t>capacity with need for plasma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Limit </a:t>
            </a:r>
            <a:r>
              <a:rPr lang="en-US" sz="2400" dirty="0" err="1"/>
              <a:t>hemodilution</a:t>
            </a:r>
            <a:r>
              <a:rPr lang="en-US" sz="2400" dirty="0"/>
              <a:t> (massive blood loss)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Exchange transfusion in neonates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Priming CPB circuit</a:t>
            </a:r>
            <a:endParaRPr lang="en-US" sz="2400" dirty="0"/>
          </a:p>
        </p:txBody>
      </p:sp>
      <p:sp>
        <p:nvSpPr>
          <p:cNvPr id="2" name="AutoShape 4" descr="https://email.versiti.org/owa/service.svc/s/GetFileAttachment?id=AAMkAGYwNmE5OGU1LTkzMzQtNGQzYi1hY2M4LTdhODFlMDg2OGE3NQBGAAAAAAAi15QXCmuEQbZ0GgaREPdQBwC2Chttt2awR4pKVegqSuDUAAABl4rfAAC%2BCzRSrzzZSKUCgvZMA%2B%2B0AAB4pbgOAAABEgAQAF9l9t2XOlNOjQtceuQFsio%3D&amp;X-OWA-CANARY=ZHq_ZfZOtEeNAZr80YVXKJLvo8NpPNYITY0S_NhIeJVvhUYTJaEscQO2L2conTkXK7EM0vHflU8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6" descr="https://email.versiti.org/owa/service.svc/s/GetFileAttachment?id=AAMkAGYwNmE5OGU1LTkzMzQtNGQzYi1hY2M4LTdhODFlMDg2OGE3NQBGAAAAAAAi15QXCmuEQbZ0GgaREPdQBwC2Chttt2awR4pKVegqSuDUAAABl4rfAAC%2BCzRSrzzZSKUCgvZMA%2B%2B0AAB4pbgOAAABEgAQAF9l9t2XOlNOjQtceuQFsio%3D&amp;X-OWA-CANARY=ZHq_ZfZOtEeNAZr80YVXKJLvo8NpPNYITY0S_NhIeJVvhUYTJaEscQO2L2conTkXK7EM0vHflU8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https://email.versiti.org/owa/service.svc/s/GetFileAttachment?id=AAMkAGYwNmE5OGU1LTkzMzQtNGQzYi1hY2M4LTdhODFlMDg2OGE3NQBGAAAAAAAi15QXCmuEQbZ0GgaREPdQBwC2Chttt2awR4pKVegqSuDUAAABl4rfAAC%2BCzRSrzzZSKUCgvZMA%2B%2B0AAB4pbgOAAABEgAQAF9l9t2XOlNOjQtceuQFsio%3D&amp;X-OWA-CANARY=ZHq_ZfZOtEeNAZr80YVXKJLvo8NpPNYITY0S_NhIeJVvhUYTJaEscQO2L2conTkXK7EM0vHflU8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5031" y="2498572"/>
            <a:ext cx="4552123" cy="2560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62934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40" y="1271147"/>
            <a:ext cx="4692139" cy="517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8539"/>
            <a:ext cx="10515600" cy="874645"/>
          </a:xfrm>
        </p:spPr>
        <p:txBody>
          <a:bodyPr/>
          <a:lstStyle/>
          <a:p>
            <a:r>
              <a:rPr lang="en-US" dirty="0" smtClean="0"/>
              <a:t>Platelets </a:t>
            </a:r>
            <a:endParaRPr lang="en-US" dirty="0"/>
          </a:p>
        </p:txBody>
      </p:sp>
      <p:graphicFrame>
        <p:nvGraphicFramePr>
          <p:cNvPr id="6" name="Group 9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6234477"/>
              </p:ext>
            </p:extLst>
          </p:nvPr>
        </p:nvGraphicFramePr>
        <p:xfrm>
          <a:off x="6011187" y="1271147"/>
          <a:ext cx="5524168" cy="4649932"/>
        </p:xfrm>
        <a:graphic>
          <a:graphicData uri="http://schemas.openxmlformats.org/drawingml/2006/table">
            <a:tbl>
              <a:tblPr/>
              <a:tblGrid>
                <a:gridCol w="1550503"/>
                <a:gridCol w="2132276"/>
                <a:gridCol w="1841389"/>
              </a:tblGrid>
              <a:tr h="4567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WB-derived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Apheresis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5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Volume (mostly plasma)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50-70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200-300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5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# platelets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 5.5 x 10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 3.0 x 10</a:t>
                      </a:r>
                      <a:r>
                        <a:rPr kumimoji="0" lang="en-US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11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5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# RBCs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0.2-0.6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0.005-0.0002 ml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9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Storage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20-24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C w/ gentle agitation x 5d (up to 7d)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Wingdings" pitchFamily="2" charset="2"/>
                        </a:rPr>
                        <a:t> risk of bacterial contamination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356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Dose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Pooled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(1 unit/10 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5-10ml/kg; 10-15ml/kg (infant)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457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Administration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As volume tolerated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356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</a:rPr>
                        <a:t>1h plt ct. increment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~10,000 /l per unit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sym typeface="Symbol" pitchFamily="18" charset="2"/>
                        </a:rPr>
                        <a:t>30,000-50,000 /l per unit (10ml/kg)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953125" y="2952750"/>
            <a:ext cx="5734050" cy="485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820150" y="847725"/>
            <a:ext cx="657225" cy="2105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8229600" y="478393"/>
            <a:ext cx="274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Need to be Rh compatible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56980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191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Indications for platelet transfusion</a:t>
            </a:r>
            <a:endParaRPr lang="en-US" sz="40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552576"/>
              </p:ext>
            </p:extLst>
          </p:nvPr>
        </p:nvGraphicFramePr>
        <p:xfrm>
          <a:off x="1661823" y="1343770"/>
          <a:ext cx="6742705" cy="4770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7700"/>
                <a:gridCol w="4035005"/>
              </a:tblGrid>
              <a:tr h="33653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Platelet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count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Trigger for transfusion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</a:tr>
              <a:tr h="226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&lt;10,000 /ml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Thrombocytopenia from malignancy, chemotherapy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</a:tr>
              <a:tr h="139128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&lt;20,000 /ml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Sepsis</a:t>
                      </a:r>
                    </a:p>
                    <a:p>
                      <a:pPr algn="l" fontAlgn="b"/>
                      <a:r>
                        <a:rPr lang="en-US" sz="1600" u="none" strike="noStrike" dirty="0" err="1" smtClean="0">
                          <a:effectLst/>
                        </a:rPr>
                        <a:t>Mucositis</a:t>
                      </a:r>
                      <a:r>
                        <a:rPr lang="en-US" sz="1600" u="none" strike="noStrike" dirty="0" smtClean="0">
                          <a:effectLst/>
                        </a:rPr>
                        <a:t> </a:t>
                      </a:r>
                    </a:p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DIC</a:t>
                      </a:r>
                    </a:p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Bleeding </a:t>
                      </a:r>
                      <a:r>
                        <a:rPr lang="en-US" sz="1600" u="none" strike="noStrike" dirty="0" err="1">
                          <a:effectLst/>
                        </a:rPr>
                        <a:t>Hx</a:t>
                      </a:r>
                      <a:r>
                        <a:rPr lang="en-US" sz="1600" u="none" strike="noStrike" dirty="0">
                          <a:effectLst/>
                        </a:rPr>
                        <a:t/>
                      </a:r>
                      <a:br>
                        <a:rPr lang="en-US" sz="1600" u="none" strike="noStrike" dirty="0">
                          <a:effectLst/>
                        </a:rPr>
                      </a:br>
                      <a:r>
                        <a:rPr lang="en-US" sz="1600" u="none" strike="noStrike" dirty="0" smtClean="0">
                          <a:effectLst/>
                        </a:rPr>
                        <a:t>Non-tunneled</a:t>
                      </a:r>
                      <a:r>
                        <a:rPr lang="en-US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600" u="none" strike="noStrike" dirty="0" smtClean="0">
                          <a:effectLst/>
                        </a:rPr>
                        <a:t>CVL placement/removal</a:t>
                      </a:r>
                    </a:p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BMA/</a:t>
                      </a:r>
                      <a:r>
                        <a:rPr lang="en-US" sz="1600" u="none" strike="noStrike" dirty="0" err="1" smtClean="0">
                          <a:effectLst/>
                        </a:rPr>
                        <a:t>Bx</a:t>
                      </a:r>
                      <a:endParaRPr lang="en-US" sz="1600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Anticoagulation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</a:tr>
              <a:tr h="21642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&lt;40,000 /ml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Lumbar </a:t>
                      </a:r>
                      <a:r>
                        <a:rPr lang="en-US" sz="1600" u="none" strike="noStrike" dirty="0">
                          <a:effectLst/>
                        </a:rPr>
                        <a:t>puncture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</a:tr>
              <a:tr h="6005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&lt;50,000 /ml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Moderate hemorrhage (GI </a:t>
                      </a:r>
                      <a:r>
                        <a:rPr lang="en-US" sz="1600" u="none" strike="noStrike" dirty="0" smtClean="0">
                          <a:effectLst/>
                        </a:rPr>
                        <a:t>bleeding)</a:t>
                      </a:r>
                    </a:p>
                    <a:p>
                      <a:pPr algn="l" fontAlgn="b"/>
                      <a:r>
                        <a:rPr lang="en-US" sz="1600" u="none" strike="noStrike" dirty="0" smtClean="0">
                          <a:effectLst/>
                        </a:rPr>
                        <a:t>Surgery</a:t>
                      </a:r>
                    </a:p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Sick neonate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</a:tr>
              <a:tr h="60053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&lt;75,000-100,000 /ml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u="none" strike="noStrike" dirty="0">
                          <a:effectLst/>
                        </a:rPr>
                        <a:t>Major </a:t>
                      </a:r>
                      <a:r>
                        <a:rPr lang="en-US" sz="1600" u="none" strike="noStrike" dirty="0" smtClean="0">
                          <a:effectLst/>
                        </a:rPr>
                        <a:t>hemorrhage</a:t>
                      </a:r>
                    </a:p>
                    <a:p>
                      <a:pPr algn="l" rtl="0" fontAlgn="ctr"/>
                      <a:r>
                        <a:rPr lang="en-US" sz="1600" u="none" strike="noStrike" dirty="0" smtClean="0">
                          <a:effectLst/>
                        </a:rPr>
                        <a:t>Significant </a:t>
                      </a:r>
                      <a:r>
                        <a:rPr lang="en-US" sz="1600" u="none" strike="noStrike" dirty="0">
                          <a:effectLst/>
                        </a:rPr>
                        <a:t>postoperative </a:t>
                      </a:r>
                      <a:r>
                        <a:rPr lang="en-US" sz="1600" u="none" strike="noStrike" dirty="0" smtClean="0">
                          <a:effectLst/>
                        </a:rPr>
                        <a:t>bleeding</a:t>
                      </a:r>
                    </a:p>
                    <a:p>
                      <a:pPr algn="l" rtl="0" fontAlgn="ctr"/>
                      <a:r>
                        <a:rPr lang="en-US" sz="1600" u="none" strike="noStrike" dirty="0" smtClean="0">
                          <a:effectLst/>
                        </a:rPr>
                        <a:t>CNS/eye </a:t>
                      </a:r>
                      <a:r>
                        <a:rPr lang="en-US" sz="1600" u="none" strike="noStrike" dirty="0">
                          <a:effectLst/>
                        </a:rPr>
                        <a:t>surgery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</a:tr>
              <a:tr h="27769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Any platelet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count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Platelet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function defect and significant bleeding or surgery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897511" y="2496710"/>
            <a:ext cx="2989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 smtClean="0"/>
              <a:t>Exceptions</a:t>
            </a:r>
            <a:r>
              <a:rPr lang="en-US" dirty="0" smtClean="0"/>
              <a:t>: </a:t>
            </a:r>
            <a:r>
              <a:rPr lang="en-US" dirty="0"/>
              <a:t>ITP, TTP/HUS, heparin-induced thrombocytopenia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61823" y="6321027"/>
            <a:ext cx="6821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on UK </a:t>
            </a:r>
            <a:r>
              <a:rPr lang="en-US" sz="1600" dirty="0"/>
              <a:t>National Health Service </a:t>
            </a:r>
            <a:r>
              <a:rPr lang="en-US" sz="1600" dirty="0" smtClean="0"/>
              <a:t>Pediatric 2017 </a:t>
            </a:r>
            <a:r>
              <a:rPr lang="en-US" sz="1600" dirty="0"/>
              <a:t>and ASCO </a:t>
            </a:r>
            <a:r>
              <a:rPr lang="en-US" sz="1600" dirty="0" smtClean="0"/>
              <a:t>2018 Guidelines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2678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63325" y="1510748"/>
            <a:ext cx="10771450" cy="4737652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500" dirty="0" smtClean="0"/>
              <a:t>Dose: 5-</a:t>
            </a:r>
            <a:r>
              <a:rPr lang="en-US" sz="2500" dirty="0" smtClean="0">
                <a:solidFill>
                  <a:srgbClr val="33CC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</a:t>
            </a:r>
            <a:r>
              <a:rPr lang="en-US" sz="2500" dirty="0" smtClean="0"/>
              <a:t> ml/kg should raise platelet count by 30-50K/</a:t>
            </a:r>
            <a:r>
              <a:rPr lang="en-US" sz="2500" dirty="0" err="1" smtClean="0"/>
              <a:t>ul</a:t>
            </a:r>
            <a:endParaRPr lang="en-US" sz="2500" dirty="0" smtClean="0"/>
          </a:p>
          <a:p>
            <a:pPr lvl="1">
              <a:defRPr/>
            </a:pPr>
            <a:r>
              <a:rPr lang="en-US" sz="2100" dirty="0" smtClean="0"/>
              <a:t>Up to 15 ml/kg in neonates</a:t>
            </a:r>
          </a:p>
          <a:p>
            <a:pPr lvl="1">
              <a:defRPr/>
            </a:pPr>
            <a:r>
              <a:rPr lang="en-US" sz="2100" dirty="0" smtClean="0"/>
              <a:t>Aliquots: ¼, ½ apheresis platelets, </a:t>
            </a:r>
            <a:r>
              <a:rPr lang="en-US" sz="2100" dirty="0" err="1" smtClean="0"/>
              <a:t>etc</a:t>
            </a:r>
            <a:endParaRPr lang="en-US" sz="2100" dirty="0" smtClean="0"/>
          </a:p>
          <a:p>
            <a:r>
              <a:rPr lang="en-US" sz="2500" dirty="0" smtClean="0"/>
              <a:t>Suspended in plasma, so needs to be ABO-compatible or have low titer of anti-A or –B</a:t>
            </a:r>
          </a:p>
          <a:p>
            <a:r>
              <a:rPr lang="en-US" sz="2500" dirty="0" smtClean="0"/>
              <a:t>Platelets do </a:t>
            </a:r>
            <a:r>
              <a:rPr lang="en-US" sz="2500" b="1" i="1" dirty="0" smtClean="0"/>
              <a:t>not</a:t>
            </a:r>
            <a:r>
              <a:rPr lang="en-US" sz="2500" dirty="0" smtClean="0"/>
              <a:t> have Rh, but contaminating RBCs do: if not Rh-compatible, may need anti-Rh IgG (</a:t>
            </a:r>
            <a:r>
              <a:rPr lang="en-US" sz="2500" dirty="0" err="1" smtClean="0"/>
              <a:t>Rhogam</a:t>
            </a:r>
            <a:r>
              <a:rPr lang="en-US" sz="2500" dirty="0" smtClean="0"/>
              <a:t>) within 72 h of transfusion</a:t>
            </a:r>
          </a:p>
          <a:p>
            <a:pPr lvl="1"/>
            <a:r>
              <a:rPr lang="en-US" sz="2100" dirty="0" smtClean="0"/>
              <a:t>Most needed in females who have or may have childbearing potential, to prevent hemolytic disease of the fetus and newborn</a:t>
            </a:r>
          </a:p>
          <a:p>
            <a:pPr lvl="1"/>
            <a:r>
              <a:rPr lang="en-US" sz="2100" dirty="0" smtClean="0"/>
              <a:t>Usually not in low risk situations (risk of anti-D forming in Rh- person who gets Rh+ transfusion is 1.4%)</a:t>
            </a:r>
          </a:p>
          <a:p>
            <a:r>
              <a:rPr lang="en-US" sz="2500" dirty="0" smtClean="0"/>
              <a:t>Survival </a:t>
            </a:r>
            <a:r>
              <a:rPr lang="en-US" sz="2500" dirty="0"/>
              <a:t>of transfused </a:t>
            </a:r>
            <a:r>
              <a:rPr lang="en-US" sz="2500" dirty="0" smtClean="0"/>
              <a:t>platelets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sz="2000" dirty="0">
                <a:cs typeface="Times New Roman" pitchFamily="18" charset="0"/>
              </a:rPr>
              <a:t>~ </a:t>
            </a:r>
            <a:r>
              <a:rPr lang="en-US" sz="2000" dirty="0" smtClean="0">
                <a:cs typeface="Times New Roman" pitchFamily="18" charset="0"/>
              </a:rPr>
              <a:t>3-5 </a:t>
            </a:r>
            <a:r>
              <a:rPr lang="en-US" sz="2000" dirty="0">
                <a:cs typeface="Times New Roman" pitchFamily="18" charset="0"/>
              </a:rPr>
              <a:t>days</a:t>
            </a:r>
          </a:p>
          <a:p>
            <a:pPr lvl="1"/>
            <a:r>
              <a:rPr lang="en-US" sz="2000" dirty="0"/>
              <a:t>Decreased with </a:t>
            </a:r>
            <a:r>
              <a:rPr lang="en-US" sz="2000" dirty="0" smtClean="0"/>
              <a:t>thrombocytopenia, fever</a:t>
            </a:r>
            <a:r>
              <a:rPr lang="en-US" sz="2000" dirty="0"/>
              <a:t>, infection, splenomegaly, DIC, bleeding, </a:t>
            </a:r>
            <a:r>
              <a:rPr lang="en-US" sz="2000" dirty="0" smtClean="0"/>
              <a:t>antibodies</a:t>
            </a:r>
            <a:endParaRPr lang="en-US" sz="2000" dirty="0"/>
          </a:p>
        </p:txBody>
      </p:sp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914400" y="324015"/>
            <a:ext cx="10363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2"/>
                </a:solidFill>
              </a:rPr>
              <a:t>Platelet transfusion</a:t>
            </a:r>
            <a:endParaRPr lang="en-US" sz="40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1355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6550"/>
            <a:ext cx="10515600" cy="1325563"/>
          </a:xfrm>
        </p:spPr>
        <p:txBody>
          <a:bodyPr/>
          <a:lstStyle/>
          <a:p>
            <a:r>
              <a:rPr lang="en-US" dirty="0" smtClean="0"/>
              <a:t>Response to platelet transfusion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-294173" y="3530775"/>
            <a:ext cx="263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Platelet count increase/</a:t>
            </a:r>
            <a:r>
              <a:rPr lang="en-US" dirty="0" err="1" smtClean="0"/>
              <a:t>ul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477249" y="4427028"/>
            <a:ext cx="37147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Corrected count increment </a:t>
            </a:r>
            <a:r>
              <a:rPr lang="en-US" dirty="0"/>
              <a:t>= </a:t>
            </a:r>
            <a:r>
              <a:rPr lang="en-US" dirty="0" smtClean="0"/>
              <a:t>[(post </a:t>
            </a:r>
            <a:r>
              <a:rPr lang="en-US" dirty="0" err="1" smtClean="0"/>
              <a:t>plt</a:t>
            </a:r>
            <a:r>
              <a:rPr lang="en-US" dirty="0" smtClean="0"/>
              <a:t> </a:t>
            </a:r>
            <a:r>
              <a:rPr lang="en-US" dirty="0"/>
              <a:t>count-pre </a:t>
            </a:r>
            <a:r>
              <a:rPr lang="en-US" dirty="0" err="1" smtClean="0"/>
              <a:t>plt</a:t>
            </a:r>
            <a:r>
              <a:rPr lang="en-US" dirty="0" smtClean="0"/>
              <a:t> count) </a:t>
            </a:r>
            <a:r>
              <a:rPr lang="en-US" dirty="0"/>
              <a:t>x </a:t>
            </a:r>
            <a:r>
              <a:rPr lang="en-US" dirty="0" smtClean="0"/>
              <a:t>BSA (m2</a:t>
            </a:r>
            <a:r>
              <a:rPr lang="en-US" dirty="0"/>
              <a:t>) x </a:t>
            </a:r>
            <a:r>
              <a:rPr lang="en-US" dirty="0" smtClean="0"/>
              <a:t>10</a:t>
            </a:r>
            <a:r>
              <a:rPr lang="en-US" baseline="30000" dirty="0" smtClean="0"/>
              <a:t>11</a:t>
            </a:r>
            <a:r>
              <a:rPr lang="en-US" dirty="0" smtClean="0"/>
              <a:t>]</a:t>
            </a:r>
            <a:r>
              <a:rPr lang="en-US" dirty="0"/>
              <a:t>/</a:t>
            </a:r>
            <a:r>
              <a:rPr lang="en-US" dirty="0" smtClean="0"/>
              <a:t># </a:t>
            </a:r>
            <a:r>
              <a:rPr lang="en-US" dirty="0"/>
              <a:t>of platelets transfused 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59" y="1809750"/>
            <a:ext cx="7162273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5502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758824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 smtClean="0"/>
              <a:t>Platelet refractoriness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71549" y="1371601"/>
            <a:ext cx="10769601" cy="524827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Failure to achieve expected platelet count rise after 2 transfusions</a:t>
            </a:r>
          </a:p>
          <a:p>
            <a:r>
              <a:rPr lang="en-US" dirty="0"/>
              <a:t>Antigens on platelets</a:t>
            </a:r>
          </a:p>
          <a:p>
            <a:pPr lvl="1"/>
            <a:r>
              <a:rPr lang="en-US" dirty="0"/>
              <a:t>HLA class I</a:t>
            </a:r>
          </a:p>
          <a:p>
            <a:pPr lvl="1"/>
            <a:r>
              <a:rPr lang="en-US" dirty="0"/>
              <a:t>ABO are not inherent on platelets, but can acquire</a:t>
            </a:r>
          </a:p>
          <a:p>
            <a:pPr lvl="1"/>
            <a:r>
              <a:rPr lang="en-US" dirty="0"/>
              <a:t>Platelet glycoproteins</a:t>
            </a:r>
          </a:p>
          <a:p>
            <a:pPr lvl="1"/>
            <a:r>
              <a:rPr lang="en-US" dirty="0"/>
              <a:t>Drug-induced</a:t>
            </a:r>
          </a:p>
          <a:p>
            <a:r>
              <a:rPr lang="en-US" dirty="0" smtClean="0"/>
              <a:t>Approach to platelet refractoriness</a:t>
            </a:r>
          </a:p>
          <a:p>
            <a:pPr lvl="1"/>
            <a:r>
              <a:rPr lang="en-US" dirty="0" smtClean="0"/>
              <a:t>Is </a:t>
            </a:r>
            <a:r>
              <a:rPr lang="en-US" dirty="0"/>
              <a:t>it </a:t>
            </a:r>
            <a:r>
              <a:rPr lang="en-US" dirty="0" smtClean="0"/>
              <a:t>immune-mediated?: get </a:t>
            </a:r>
            <a:r>
              <a:rPr lang="en-US" dirty="0"/>
              <a:t>1-hour post-transfusion count</a:t>
            </a:r>
          </a:p>
          <a:p>
            <a:pPr lvl="1"/>
            <a:r>
              <a:rPr lang="en-US" dirty="0" smtClean="0"/>
              <a:t>HLA-matching</a:t>
            </a:r>
            <a:endParaRPr lang="en-US" dirty="0"/>
          </a:p>
          <a:p>
            <a:pPr lvl="2"/>
            <a:r>
              <a:rPr lang="en-US" dirty="0"/>
              <a:t>HLA Ab screen </a:t>
            </a:r>
            <a:r>
              <a:rPr lang="en-US" dirty="0" smtClean="0"/>
              <a:t>and identification </a:t>
            </a:r>
          </a:p>
          <a:p>
            <a:pPr lvl="2"/>
            <a:r>
              <a:rPr lang="en-US" dirty="0" smtClean="0"/>
              <a:t>HLA </a:t>
            </a:r>
            <a:r>
              <a:rPr lang="en-US" dirty="0"/>
              <a:t>class 1 typing</a:t>
            </a:r>
          </a:p>
          <a:p>
            <a:pPr lvl="1"/>
            <a:r>
              <a:rPr lang="en-US" dirty="0" smtClean="0"/>
              <a:t>Platelet </a:t>
            </a:r>
            <a:r>
              <a:rPr lang="en-US" dirty="0"/>
              <a:t>crossmatch</a:t>
            </a:r>
          </a:p>
          <a:p>
            <a:pPr lvl="1"/>
            <a:r>
              <a:rPr lang="en-US" dirty="0"/>
              <a:t>ABO matching</a:t>
            </a:r>
          </a:p>
          <a:p>
            <a:pPr lvl="1"/>
            <a:r>
              <a:rPr lang="en-US" dirty="0"/>
              <a:t>Increase platelet dose</a:t>
            </a:r>
          </a:p>
          <a:p>
            <a:pPr lvl="1"/>
            <a:r>
              <a:rPr lang="en-US" dirty="0"/>
              <a:t>Decrease manipulation (washing, VR)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3539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7B9899"/>
                </a:solidFill>
              </a:rPr>
              <a:t>Approach to platelet refractoriness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742949" y="1527175"/>
            <a:ext cx="10998201" cy="4572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Is it immune-mediated?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Get 1-hour post-transfusion count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HLA-matching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HLA </a:t>
            </a:r>
            <a:r>
              <a:rPr lang="en-US" sz="2400" dirty="0" err="1" smtClean="0"/>
              <a:t>Ab</a:t>
            </a:r>
            <a:r>
              <a:rPr lang="en-US" sz="2400" dirty="0" smtClean="0"/>
              <a:t> screen and type (PRA)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HLA class 1 typing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Must be irradiated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Platelet </a:t>
            </a:r>
            <a:r>
              <a:rPr lang="en-US" sz="2800" dirty="0" err="1" smtClean="0"/>
              <a:t>crossmatch</a:t>
            </a:r>
            <a:endParaRPr lang="en-US" sz="28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ABO matching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Increase platelet dose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/>
              <a:t>Decrease manipulation (washing, plasma reduction)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266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08" y="1010991"/>
            <a:ext cx="4064483" cy="5585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49" y="191372"/>
            <a:ext cx="10515600" cy="756009"/>
          </a:xfrm>
        </p:spPr>
        <p:txBody>
          <a:bodyPr/>
          <a:lstStyle/>
          <a:p>
            <a:r>
              <a:rPr lang="en-US" dirty="0" smtClean="0"/>
              <a:t>Plasma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3621" y="818985"/>
            <a:ext cx="5732228" cy="528761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smtClean="0"/>
              <a:t>200-300 </a:t>
            </a:r>
            <a:r>
              <a:rPr lang="en-US" sz="2400" dirty="0"/>
              <a:t>ml </a:t>
            </a:r>
            <a:endParaRPr lang="en-US" sz="2400" dirty="0" smtClean="0"/>
          </a:p>
          <a:p>
            <a:pPr lvl="1">
              <a:lnSpc>
                <a:spcPct val="80000"/>
              </a:lnSpc>
            </a:pPr>
            <a:r>
              <a:rPr lang="en-US" sz="2000" dirty="0" err="1" smtClean="0"/>
              <a:t>Procoagulant</a:t>
            </a:r>
            <a:r>
              <a:rPr lang="en-US" sz="2000" dirty="0" smtClean="0"/>
              <a:t> </a:t>
            </a:r>
            <a:r>
              <a:rPr lang="en-US" sz="2000" dirty="0"/>
              <a:t>factors: 1 IU/ml </a:t>
            </a:r>
            <a:r>
              <a:rPr lang="en-US" sz="2000" dirty="0" smtClean="0"/>
              <a:t>each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400 mg/dl fibrinogen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Anticoagulant factors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Complement, </a:t>
            </a:r>
            <a:r>
              <a:rPr lang="en-US" sz="2000" dirty="0" err="1" smtClean="0"/>
              <a:t>immunoglobulins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100559"/>
              </p:ext>
            </p:extLst>
          </p:nvPr>
        </p:nvGraphicFramePr>
        <p:xfrm>
          <a:off x="5677232" y="2560320"/>
          <a:ext cx="6106600" cy="3593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6650"/>
                <a:gridCol w="1526650"/>
                <a:gridCol w="1526650"/>
                <a:gridCol w="1526650"/>
              </a:tblGrid>
              <a:tr h="27441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Plasma product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Definition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Storage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Expiration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2208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Fresh frozen plasma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Plasma frozen within 8h of collection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-18°C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12 months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2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1-6°C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24 hours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611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PF24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Plasma frozen within 24h of collection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-18°C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12 months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96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1-6°C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24 hours</a:t>
                      </a:r>
                      <a:endParaRPr lang="en-US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519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Thawed plasma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FFP or PF24 that has been thawed between 24h and 5 days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1-6°C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 days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1044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Cryporecipitate-reduced plasma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FFP from which cryoprecipitate was manufactured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1-6°C</a:t>
                      </a:r>
                      <a:endParaRPr lang="en-US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24 hours</a:t>
                      </a:r>
                      <a:endParaRPr lang="en-US" sz="1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3354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457201"/>
            <a:ext cx="10972800" cy="7159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Indications for plasma transfusion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8000" y="1367624"/>
            <a:ext cx="10972800" cy="4842345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en-US" sz="2800" dirty="0" smtClean="0"/>
              <a:t>Replacement of coagulation factors:</a:t>
            </a:r>
          </a:p>
          <a:p>
            <a:pPr marL="640080" lvl="1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Bleeding with documented coagulopathy</a:t>
            </a:r>
          </a:p>
          <a:p>
            <a:pPr marL="640080" lvl="1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400" dirty="0" smtClean="0"/>
              <a:t>Replacement or prophylaxis (surgery /procedure) in multiple factor deficiency for which there is no factor concentrate:</a:t>
            </a:r>
          </a:p>
          <a:p>
            <a:pPr lvl="2" indent="-1828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en-US" sz="2200" dirty="0" smtClean="0"/>
              <a:t>Liver Disease</a:t>
            </a:r>
          </a:p>
          <a:p>
            <a:pPr lvl="2" indent="-1828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en-US" sz="2200" dirty="0" smtClean="0"/>
              <a:t>Emergent treatment for vitamin K deficiency/reversal of warfarin effect – evidence that </a:t>
            </a:r>
            <a:r>
              <a:rPr lang="en-US" sz="2200" dirty="0" err="1" smtClean="0"/>
              <a:t>prothrombin</a:t>
            </a:r>
            <a:r>
              <a:rPr lang="en-US" sz="2200" dirty="0" smtClean="0"/>
              <a:t> complex concentrate accomplishes this faster and safer</a:t>
            </a:r>
          </a:p>
          <a:p>
            <a:pPr lvl="2" indent="-1828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en-US" sz="2200" dirty="0" smtClean="0"/>
              <a:t>DIC (plasma will have anticoagulant factors, which are also consumed in DIC)</a:t>
            </a:r>
          </a:p>
          <a:p>
            <a:pPr lvl="2" indent="-1828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en-US" sz="2200" dirty="0" smtClean="0"/>
              <a:t>Isolated factor deficiency if no factor concentrate available (factor XI, V)</a:t>
            </a:r>
          </a:p>
          <a:p>
            <a:pPr lvl="2" indent="-1828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shade val="75000"/>
                </a:schemeClr>
              </a:buClr>
              <a:buFont typeface="Wingdings"/>
              <a:buChar char=""/>
              <a:defRPr/>
            </a:pPr>
            <a:r>
              <a:rPr lang="en-US" sz="2200" dirty="0" smtClean="0"/>
              <a:t>TTP</a:t>
            </a:r>
            <a:endParaRPr lang="en-US" sz="2000" dirty="0" smtClean="0"/>
          </a:p>
          <a:p>
            <a:pPr>
              <a:defRPr/>
            </a:pPr>
            <a:r>
              <a:rPr lang="en-US" sz="2800" dirty="0" smtClean="0"/>
              <a:t>Replacement of anticoagulant and other plasma proteins for which there is no factor concentrate, when clinically indicated (</a:t>
            </a:r>
            <a:r>
              <a:rPr lang="en-US" sz="2800" dirty="0" err="1" smtClean="0"/>
              <a:t>ie</a:t>
            </a:r>
            <a:r>
              <a:rPr lang="en-US" sz="2800" dirty="0" smtClean="0"/>
              <a:t>, uncontrolled thrombosis, angioedema)</a:t>
            </a:r>
          </a:p>
          <a:p>
            <a:pPr>
              <a:defRPr/>
            </a:pPr>
            <a:r>
              <a:rPr lang="en-US" dirty="0" smtClean="0"/>
              <a:t>Plasma is not indicated for:</a:t>
            </a:r>
          </a:p>
          <a:p>
            <a:pPr lvl="1">
              <a:defRPr/>
            </a:pPr>
            <a:r>
              <a:rPr lang="en-US" sz="2400" dirty="0" smtClean="0"/>
              <a:t>Volume expansion</a:t>
            </a:r>
          </a:p>
          <a:p>
            <a:pPr lvl="1">
              <a:defRPr/>
            </a:pPr>
            <a:r>
              <a:rPr lang="en-US" dirty="0" smtClean="0"/>
              <a:t>Correction of coagulopathy in the absence of bleeding or thrombosis, or increased risk of both</a:t>
            </a:r>
          </a:p>
          <a:p>
            <a:pPr lvl="1">
              <a:defRPr/>
            </a:pPr>
            <a:r>
              <a:rPr lang="en-US" sz="2400" dirty="0" smtClean="0"/>
              <a:t>Wound healing</a:t>
            </a:r>
          </a:p>
          <a:p>
            <a:pPr lvl="1">
              <a:defRPr/>
            </a:pPr>
            <a:r>
              <a:rPr lang="en-US" dirty="0" err="1" smtClean="0"/>
              <a:t>Hypogammaglobulinemia</a:t>
            </a:r>
            <a:r>
              <a:rPr lang="en-US" dirty="0" smtClean="0"/>
              <a:t> </a:t>
            </a:r>
            <a:endParaRPr lang="en-US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67623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Plasma transfusion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Dose: 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dirty="0" smtClean="0"/>
              <a:t>-20 </a:t>
            </a:r>
            <a:r>
              <a:rPr lang="en-US" dirty="0"/>
              <a:t>ml/kg </a:t>
            </a:r>
            <a:r>
              <a:rPr lang="en-US" dirty="0" smtClean="0"/>
              <a:t>should raise factor levels to hemostatic levels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Administration</a:t>
            </a:r>
            <a:r>
              <a:rPr lang="en-US" dirty="0"/>
              <a:t>: limited by </a:t>
            </a:r>
            <a:r>
              <a:rPr lang="en-US" dirty="0" smtClean="0"/>
              <a:t>volume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Should be ABO-compatible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8462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Blood products: collection and storage, indications, dosage and administration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Pre-transfusion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Transfusion complications and prevention of complications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 reactions and prevention (special attributes)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Transfusion-transmitted disease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Directed donation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Refractoriness to platelet transfusion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Therapeutic apheresis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 flipH="1">
            <a:off x="3781425" y="2247900"/>
            <a:ext cx="1076325" cy="438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Cryoprecipitate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4007" y="1614115"/>
            <a:ext cx="6129793" cy="456284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Aka Cryoprecipitate </a:t>
            </a:r>
            <a:r>
              <a:rPr lang="en-US" sz="2400" dirty="0" err="1" smtClean="0"/>
              <a:t>antihemophilic</a:t>
            </a:r>
            <a:r>
              <a:rPr lang="en-US" sz="2400" dirty="0" smtClean="0"/>
              <a:t> factor</a:t>
            </a:r>
          </a:p>
          <a:p>
            <a:r>
              <a:rPr lang="en-US" sz="2400" dirty="0" smtClean="0"/>
              <a:t>10-25 </a:t>
            </a:r>
            <a:r>
              <a:rPr lang="en-US" sz="2400" dirty="0"/>
              <a:t>ml </a:t>
            </a:r>
            <a:endParaRPr lang="en-US" sz="2400" dirty="0" smtClean="0"/>
          </a:p>
          <a:p>
            <a:pPr lvl="1"/>
            <a:r>
              <a:rPr lang="en-US" sz="2000" dirty="0" smtClean="0">
                <a:sym typeface="Symbol" pitchFamily="18" charset="2"/>
              </a:rPr>
              <a:t>150-250 </a:t>
            </a:r>
            <a:r>
              <a:rPr lang="en-US" sz="2000" dirty="0">
                <a:sym typeface="Symbol" pitchFamily="18" charset="2"/>
              </a:rPr>
              <a:t>mg</a:t>
            </a:r>
            <a:r>
              <a:rPr lang="en-US" sz="2000" dirty="0">
                <a:solidFill>
                  <a:schemeClr val="tx2"/>
                </a:solidFill>
                <a:sym typeface="Symbol" pitchFamily="18" charset="2"/>
              </a:rPr>
              <a:t> </a:t>
            </a:r>
            <a:r>
              <a:rPr lang="en-US" sz="2000" dirty="0" smtClean="0">
                <a:sym typeface="Symbol" pitchFamily="18" charset="2"/>
              </a:rPr>
              <a:t>fibrinogen</a:t>
            </a:r>
            <a:endParaRPr lang="en-US" sz="2000" dirty="0">
              <a:sym typeface="Symbol" pitchFamily="18" charset="2"/>
            </a:endParaRPr>
          </a:p>
          <a:p>
            <a:pPr lvl="1"/>
            <a:r>
              <a:rPr lang="en-US" sz="2000" dirty="0" smtClean="0">
                <a:sym typeface="Symbol" pitchFamily="18" charset="2"/>
              </a:rPr>
              <a:t> </a:t>
            </a:r>
            <a:r>
              <a:rPr lang="en-US" sz="2000" dirty="0">
                <a:sym typeface="Symbol" pitchFamily="18" charset="2"/>
              </a:rPr>
              <a:t>80 IU factor </a:t>
            </a:r>
            <a:r>
              <a:rPr lang="en-US" sz="2000" dirty="0" smtClean="0">
                <a:sym typeface="Symbol" pitchFamily="18" charset="2"/>
              </a:rPr>
              <a:t>8</a:t>
            </a:r>
          </a:p>
          <a:p>
            <a:pPr lvl="1"/>
            <a:r>
              <a:rPr lang="en-US" sz="2000" dirty="0" smtClean="0">
                <a:sym typeface="Symbol" pitchFamily="18" charset="2"/>
              </a:rPr>
              <a:t>80-120 </a:t>
            </a:r>
            <a:r>
              <a:rPr lang="en-US" sz="2000" dirty="0">
                <a:sym typeface="Symbol" pitchFamily="18" charset="2"/>
              </a:rPr>
              <a:t>IU </a:t>
            </a:r>
            <a:r>
              <a:rPr lang="en-US" sz="2000" dirty="0" err="1" smtClean="0">
                <a:sym typeface="Symbol" pitchFamily="18" charset="2"/>
              </a:rPr>
              <a:t>vWF</a:t>
            </a:r>
            <a:endParaRPr lang="en-US" sz="2000" dirty="0" smtClean="0">
              <a:sym typeface="Symbol" pitchFamily="18" charset="2"/>
            </a:endParaRPr>
          </a:p>
          <a:p>
            <a:pPr lvl="1"/>
            <a:r>
              <a:rPr lang="en-US" sz="2000" dirty="0" smtClean="0">
                <a:sym typeface="Symbol" pitchFamily="18" charset="2"/>
              </a:rPr>
              <a:t>40-60 </a:t>
            </a:r>
            <a:r>
              <a:rPr lang="en-US" sz="2000" dirty="0">
                <a:sym typeface="Symbol" pitchFamily="18" charset="2"/>
              </a:rPr>
              <a:t>IU </a:t>
            </a:r>
            <a:r>
              <a:rPr lang="en-US" sz="2000" dirty="0" smtClean="0">
                <a:sym typeface="Symbol" pitchFamily="18" charset="2"/>
              </a:rPr>
              <a:t>factor 13</a:t>
            </a:r>
          </a:p>
          <a:p>
            <a:pPr lvl="1"/>
            <a:r>
              <a:rPr lang="en-US" sz="2000" dirty="0" err="1" smtClean="0">
                <a:sym typeface="Symbol" pitchFamily="18" charset="2"/>
              </a:rPr>
              <a:t>Fibronectin</a:t>
            </a:r>
            <a:endParaRPr lang="en-US" sz="2000" dirty="0" smtClean="0">
              <a:sym typeface="Symbol" pitchFamily="18" charset="2"/>
            </a:endParaRPr>
          </a:p>
          <a:p>
            <a:pPr lvl="1"/>
            <a:r>
              <a:rPr lang="en-US" sz="2000" dirty="0" smtClean="0">
                <a:sym typeface="Symbol" pitchFamily="18" charset="2"/>
              </a:rPr>
              <a:t>5-20 ml plasma</a:t>
            </a:r>
            <a:endParaRPr lang="en-US" sz="2000" dirty="0">
              <a:sym typeface="Symbol" pitchFamily="18" charset="2"/>
            </a:endParaRPr>
          </a:p>
          <a:p>
            <a:r>
              <a:rPr lang="en-US" sz="2400" dirty="0" smtClean="0"/>
              <a:t>Frozen within 1 hour of centrifugation; stored at ≤-18</a:t>
            </a:r>
            <a:r>
              <a:rPr lang="en-US" sz="2400" baseline="30000" dirty="0" smtClean="0"/>
              <a:t>○</a:t>
            </a:r>
            <a:r>
              <a:rPr lang="en-US" sz="2400" dirty="0" smtClean="0"/>
              <a:t>C for 12 months; after thawing, stored at 20-24</a:t>
            </a:r>
            <a:r>
              <a:rPr lang="en-US" sz="2400" baseline="30000" dirty="0"/>
              <a:t> ○</a:t>
            </a:r>
            <a:r>
              <a:rPr lang="en-US" sz="2400" dirty="0" smtClean="0"/>
              <a:t>C for 6 hours</a:t>
            </a:r>
            <a:endParaRPr lang="en-US" sz="2400" baseline="30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8522" y="2602151"/>
            <a:ext cx="3967702" cy="297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4489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Indications for and transfusion of cryoprecipitate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Fibrinogen deficiency</a:t>
            </a:r>
          </a:p>
          <a:p>
            <a:pPr lvl="1"/>
            <a:r>
              <a:rPr lang="en-US" dirty="0"/>
              <a:t>100 mg/dl fibrinogen needed for adequate hemostasis</a:t>
            </a:r>
          </a:p>
          <a:p>
            <a:pPr lvl="1"/>
            <a:r>
              <a:rPr lang="en-US" dirty="0"/>
              <a:t>Congenital: deficiency or dysfunction</a:t>
            </a:r>
          </a:p>
          <a:p>
            <a:pPr lvl="1"/>
            <a:r>
              <a:rPr lang="en-US" dirty="0" smtClean="0"/>
              <a:t>Acquired (most common): </a:t>
            </a:r>
            <a:r>
              <a:rPr lang="en-US" dirty="0"/>
              <a:t>consumption from trauma, ECMO, DIC</a:t>
            </a:r>
          </a:p>
          <a:p>
            <a:r>
              <a:rPr lang="en-US" dirty="0"/>
              <a:t>Dose: </a:t>
            </a:r>
            <a:r>
              <a:rPr lang="en-US" dirty="0" smtClean="0"/>
              <a:t>1 unit per 5-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dirty="0" smtClean="0"/>
              <a:t> kg body weight</a:t>
            </a:r>
          </a:p>
          <a:p>
            <a:r>
              <a:rPr lang="en-US" dirty="0" smtClean="0"/>
              <a:t>Usually pooled into 3, 5, 10 units</a:t>
            </a:r>
            <a:endParaRPr lang="en-US" dirty="0"/>
          </a:p>
          <a:p>
            <a:r>
              <a:rPr lang="en-US" dirty="0"/>
              <a:t>Effect: f</a:t>
            </a:r>
            <a:r>
              <a:rPr lang="en-US" dirty="0">
                <a:sym typeface="Symbol" pitchFamily="18" charset="2"/>
              </a:rPr>
              <a:t>ibrinogen  by 5-10 mg/dl per </a:t>
            </a:r>
            <a:r>
              <a:rPr lang="en-US" dirty="0" smtClean="0">
                <a:sym typeface="Symbol" pitchFamily="18" charset="2"/>
              </a:rPr>
              <a:t>unit</a:t>
            </a:r>
          </a:p>
          <a:p>
            <a:r>
              <a:rPr lang="en-US" dirty="0" smtClean="0">
                <a:sym typeface="Symbol" pitchFamily="18" charset="2"/>
              </a:rPr>
              <a:t>If getting large volume, or if recipient is small, should be ABO-compatible</a:t>
            </a:r>
            <a:endParaRPr lang="en-US" dirty="0">
              <a:sym typeface="Symbol" pitchFamily="18" charset="2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7658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2542" y="248479"/>
            <a:ext cx="9753600" cy="635000"/>
          </a:xfrm>
        </p:spPr>
        <p:txBody>
          <a:bodyPr>
            <a:normAutofit fontScale="90000"/>
          </a:bodyPr>
          <a:lstStyle/>
          <a:p>
            <a:r>
              <a:rPr lang="en-US" dirty="0"/>
              <a:t>Granulocytes</a:t>
            </a:r>
          </a:p>
        </p:txBody>
      </p:sp>
      <p:sp>
        <p:nvSpPr>
          <p:cNvPr id="73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6835" y="993913"/>
            <a:ext cx="11211339" cy="5327373"/>
          </a:xfrm>
        </p:spPr>
        <p:txBody>
          <a:bodyPr>
            <a:noAutofit/>
          </a:bodyPr>
          <a:lstStyle/>
          <a:p>
            <a:pPr marL="228600" lvl="1" indent="0">
              <a:lnSpc>
                <a:spcPts val="1700"/>
              </a:lnSpc>
              <a:spcBef>
                <a:spcPts val="1000"/>
              </a:spcBef>
            </a:pPr>
            <a:r>
              <a:rPr lang="en-US" sz="2000" dirty="0" err="1">
                <a:sym typeface="Symbol" pitchFamily="18" charset="2"/>
              </a:rPr>
              <a:t>Pheresed</a:t>
            </a:r>
            <a:r>
              <a:rPr lang="en-US" sz="2000" dirty="0">
                <a:sym typeface="Symbol" pitchFamily="18" charset="2"/>
              </a:rPr>
              <a:t> from G-CSF-stimulated donor </a:t>
            </a:r>
          </a:p>
          <a:p>
            <a:pPr indent="0">
              <a:lnSpc>
                <a:spcPts val="1700"/>
              </a:lnSpc>
            </a:pPr>
            <a:r>
              <a:rPr lang="en-US" sz="2000" dirty="0" smtClean="0"/>
              <a:t>200-250 </a:t>
            </a:r>
            <a:r>
              <a:rPr lang="en-US" sz="2000" dirty="0"/>
              <a:t>ml </a:t>
            </a:r>
            <a:endParaRPr lang="en-US" sz="2000" dirty="0" smtClean="0"/>
          </a:p>
          <a:p>
            <a:pPr lvl="1" indent="0">
              <a:lnSpc>
                <a:spcPts val="1700"/>
              </a:lnSpc>
            </a:pPr>
            <a:r>
              <a:rPr lang="en-US" sz="1800" dirty="0" smtClean="0">
                <a:sym typeface="Symbol" pitchFamily="18" charset="2"/>
              </a:rPr>
              <a:t> </a:t>
            </a:r>
            <a:r>
              <a:rPr lang="en-US" sz="1800" dirty="0">
                <a:sym typeface="Symbol" pitchFamily="18" charset="2"/>
              </a:rPr>
              <a:t>1.0 x 10</a:t>
            </a:r>
            <a:r>
              <a:rPr lang="en-US" sz="1800" baseline="30000" dirty="0">
                <a:sym typeface="Symbol" pitchFamily="18" charset="2"/>
              </a:rPr>
              <a:t>10</a:t>
            </a:r>
            <a:r>
              <a:rPr lang="en-US" sz="1800" dirty="0">
                <a:sym typeface="Symbol" pitchFamily="18" charset="2"/>
              </a:rPr>
              <a:t> </a:t>
            </a:r>
            <a:r>
              <a:rPr lang="en-US" sz="1800" dirty="0" smtClean="0">
                <a:sym typeface="Symbol" pitchFamily="18" charset="2"/>
              </a:rPr>
              <a:t>granulocytes</a:t>
            </a:r>
          </a:p>
          <a:p>
            <a:pPr lvl="1" indent="0">
              <a:lnSpc>
                <a:spcPts val="1700"/>
              </a:lnSpc>
            </a:pPr>
            <a:r>
              <a:rPr lang="en-US" sz="1800" dirty="0" smtClean="0">
                <a:sym typeface="Symbol" pitchFamily="18" charset="2"/>
              </a:rPr>
              <a:t> </a:t>
            </a:r>
            <a:r>
              <a:rPr lang="en-US" sz="1800" dirty="0">
                <a:sym typeface="Symbol" pitchFamily="18" charset="2"/>
              </a:rPr>
              <a:t>3 x 10</a:t>
            </a:r>
            <a:r>
              <a:rPr lang="en-US" sz="1800" baseline="30000" dirty="0">
                <a:sym typeface="Symbol" pitchFamily="18" charset="2"/>
              </a:rPr>
              <a:t>11  </a:t>
            </a:r>
            <a:r>
              <a:rPr lang="en-US" sz="1800" dirty="0" smtClean="0">
                <a:sym typeface="Symbol" pitchFamily="18" charset="2"/>
              </a:rPr>
              <a:t>platelets</a:t>
            </a:r>
            <a:endParaRPr lang="en-US" sz="1800" dirty="0">
              <a:sym typeface="Symbol" pitchFamily="18" charset="2"/>
            </a:endParaRPr>
          </a:p>
          <a:p>
            <a:pPr lvl="1" indent="0">
              <a:lnSpc>
                <a:spcPts val="1700"/>
              </a:lnSpc>
            </a:pPr>
            <a:r>
              <a:rPr lang="en-US" sz="1800" dirty="0" smtClean="0">
                <a:sym typeface="Symbol" pitchFamily="18" charset="2"/>
              </a:rPr>
              <a:t>~20-25 </a:t>
            </a:r>
            <a:r>
              <a:rPr lang="en-US" sz="1800" dirty="0">
                <a:sym typeface="Symbol" pitchFamily="18" charset="2"/>
              </a:rPr>
              <a:t>ml RBCs </a:t>
            </a:r>
            <a:r>
              <a:rPr lang="en-US" sz="1800" dirty="0" smtClean="0">
                <a:sym typeface="Symbol" pitchFamily="18" charset="2"/>
              </a:rPr>
              <a:t>(ABO Rh-compatible; </a:t>
            </a:r>
            <a:r>
              <a:rPr lang="en-US" sz="1800" dirty="0" err="1" smtClean="0">
                <a:sym typeface="Symbol" pitchFamily="18" charset="2"/>
              </a:rPr>
              <a:t>crossmatch</a:t>
            </a:r>
            <a:r>
              <a:rPr lang="en-US" sz="1800" dirty="0" smtClean="0">
                <a:sym typeface="Symbol" pitchFamily="18" charset="2"/>
              </a:rPr>
              <a:t> needed)</a:t>
            </a:r>
          </a:p>
          <a:p>
            <a:pPr lvl="1" indent="0">
              <a:lnSpc>
                <a:spcPts val="1700"/>
              </a:lnSpc>
            </a:pPr>
            <a:r>
              <a:rPr lang="en-US" sz="1800" dirty="0" smtClean="0">
                <a:sym typeface="Symbol" pitchFamily="18" charset="2"/>
              </a:rPr>
              <a:t>Plasma</a:t>
            </a:r>
          </a:p>
          <a:p>
            <a:pPr lvl="1" indent="0">
              <a:lnSpc>
                <a:spcPts val="1700"/>
              </a:lnSpc>
            </a:pPr>
            <a:r>
              <a:rPr lang="en-US" sz="1800" dirty="0" smtClean="0">
                <a:sym typeface="Symbol" pitchFamily="18" charset="2"/>
              </a:rPr>
              <a:t>Anticoagulant</a:t>
            </a:r>
            <a:endParaRPr lang="en-US" sz="1800" dirty="0">
              <a:sym typeface="Symbol" pitchFamily="18" charset="2"/>
            </a:endParaRPr>
          </a:p>
          <a:p>
            <a:pPr indent="0">
              <a:lnSpc>
                <a:spcPts val="1700"/>
              </a:lnSpc>
            </a:pPr>
            <a:r>
              <a:rPr lang="en-US" sz="2000" dirty="0" smtClean="0">
                <a:sym typeface="Symbol" pitchFamily="18" charset="2"/>
              </a:rPr>
              <a:t>Indication: Reversible</a:t>
            </a:r>
            <a:r>
              <a:rPr lang="en-US" sz="2000" dirty="0" smtClean="0"/>
              <a:t> </a:t>
            </a:r>
            <a:r>
              <a:rPr lang="en-US" sz="2000" dirty="0"/>
              <a:t>neutropenia w/ severe bacterial infection unresponsive to </a:t>
            </a:r>
            <a:r>
              <a:rPr lang="en-US" sz="2000" dirty="0">
                <a:sym typeface="Symbol" pitchFamily="18" charset="2"/>
              </a:rPr>
              <a:t>appropriate </a:t>
            </a:r>
            <a:r>
              <a:rPr lang="en-US" sz="2000" dirty="0" smtClean="0">
                <a:sym typeface="Symbol" pitchFamily="18" charset="2"/>
              </a:rPr>
              <a:t>antibiotics</a:t>
            </a:r>
          </a:p>
          <a:p>
            <a:pPr lvl="1" indent="0">
              <a:lnSpc>
                <a:spcPts val="1700"/>
              </a:lnSpc>
            </a:pPr>
            <a:r>
              <a:rPr lang="en-US" sz="1800" dirty="0" smtClean="0">
                <a:sym typeface="Symbol" pitchFamily="18" charset="2"/>
              </a:rPr>
              <a:t>RING RCT (Blood 2015)</a:t>
            </a:r>
          </a:p>
          <a:p>
            <a:pPr lvl="2" indent="0">
              <a:lnSpc>
                <a:spcPts val="1700"/>
              </a:lnSpc>
            </a:pPr>
            <a:r>
              <a:rPr lang="en-US" sz="1600" dirty="0">
                <a:sym typeface="Symbol" pitchFamily="18" charset="2"/>
              </a:rPr>
              <a:t>N</a:t>
            </a:r>
            <a:r>
              <a:rPr lang="en-US" sz="1600" dirty="0" smtClean="0">
                <a:sym typeface="Symbol" pitchFamily="18" charset="2"/>
              </a:rPr>
              <a:t>o difference in </a:t>
            </a:r>
            <a:r>
              <a:rPr lang="en-US" sz="1600" dirty="0" err="1" smtClean="0">
                <a:sym typeface="Symbol" pitchFamily="18" charset="2"/>
              </a:rPr>
              <a:t>survival+microbial</a:t>
            </a:r>
            <a:r>
              <a:rPr lang="en-US" sz="1600" dirty="0" smtClean="0">
                <a:sym typeface="Symbol" pitchFamily="18" charset="2"/>
              </a:rPr>
              <a:t> response between antimicrobial with and without granulocytes in patients with neutropenia,</a:t>
            </a:r>
          </a:p>
          <a:p>
            <a:pPr lvl="2" indent="0">
              <a:lnSpc>
                <a:spcPts val="1700"/>
              </a:lnSpc>
            </a:pPr>
            <a:r>
              <a:rPr lang="en-US" sz="1600" dirty="0">
                <a:sym typeface="Symbol" pitchFamily="18" charset="2"/>
              </a:rPr>
              <a:t>C</a:t>
            </a:r>
            <a:r>
              <a:rPr lang="en-US" sz="1600" dirty="0" smtClean="0">
                <a:sym typeface="Symbol" pitchFamily="18" charset="2"/>
              </a:rPr>
              <a:t>losed early because of poor accrual</a:t>
            </a:r>
            <a:endParaRPr lang="en-US" sz="1600" dirty="0">
              <a:sym typeface="Symbol" pitchFamily="18" charset="2"/>
            </a:endParaRPr>
          </a:p>
          <a:p>
            <a:pPr indent="0">
              <a:lnSpc>
                <a:spcPts val="1700"/>
              </a:lnSpc>
            </a:pPr>
            <a:r>
              <a:rPr lang="en-US" sz="2000" dirty="0">
                <a:sym typeface="Symbol" pitchFamily="18" charset="2"/>
              </a:rPr>
              <a:t>Transfuse ASAP (WBC half-life is hours)</a:t>
            </a:r>
          </a:p>
          <a:p>
            <a:pPr indent="0">
              <a:lnSpc>
                <a:spcPts val="1700"/>
              </a:lnSpc>
            </a:pPr>
            <a:r>
              <a:rPr lang="en-US" sz="2000" dirty="0"/>
              <a:t>Course of therapy: 1 unit/day x 5 i</a:t>
            </a:r>
            <a:r>
              <a:rPr lang="en-US" sz="2000" dirty="0">
                <a:sym typeface="Symbol" pitchFamily="18" charset="2"/>
              </a:rPr>
              <a:t>nfused slowly</a:t>
            </a:r>
            <a:endParaRPr lang="en-US" sz="2000" dirty="0"/>
          </a:p>
          <a:p>
            <a:pPr indent="0">
              <a:lnSpc>
                <a:spcPts val="1700"/>
              </a:lnSpc>
            </a:pPr>
            <a:r>
              <a:rPr lang="en-US" sz="2000" dirty="0"/>
              <a:t>Complications are not uncommon:</a:t>
            </a:r>
          </a:p>
          <a:p>
            <a:pPr lvl="1" indent="0">
              <a:lnSpc>
                <a:spcPts val="1700"/>
              </a:lnSpc>
            </a:pPr>
            <a:r>
              <a:rPr lang="en-US" sz="1800" dirty="0"/>
              <a:t>Fever/Chills/Allergy: </a:t>
            </a:r>
            <a:r>
              <a:rPr lang="en-US" sz="1800" dirty="0" err="1"/>
              <a:t>premedicate</a:t>
            </a:r>
            <a:r>
              <a:rPr lang="en-US" sz="1800" dirty="0"/>
              <a:t> (Tylenol, Benadryl)</a:t>
            </a:r>
          </a:p>
          <a:p>
            <a:pPr lvl="1" indent="0">
              <a:lnSpc>
                <a:spcPts val="1700"/>
              </a:lnSpc>
            </a:pPr>
            <a:r>
              <a:rPr lang="en-US" sz="1800" dirty="0"/>
              <a:t>Respiratory Distress; Pulmonary Reaction</a:t>
            </a:r>
          </a:p>
          <a:p>
            <a:pPr lvl="2" indent="0">
              <a:lnSpc>
                <a:spcPts val="1700"/>
              </a:lnSpc>
            </a:pPr>
            <a:r>
              <a:rPr lang="en-US" sz="1600" dirty="0">
                <a:sym typeface="Symbol" pitchFamily="18" charset="2"/>
              </a:rPr>
              <a:t>Especially w/concurrent </a:t>
            </a:r>
            <a:r>
              <a:rPr lang="en-US" sz="1600" dirty="0" err="1">
                <a:sym typeface="Symbol" pitchFamily="18" charset="2"/>
              </a:rPr>
              <a:t>Ampho</a:t>
            </a:r>
            <a:r>
              <a:rPr lang="en-US" sz="1600" dirty="0">
                <a:sym typeface="Symbol" pitchFamily="18" charset="2"/>
              </a:rPr>
              <a:t>-B; 2-4 </a:t>
            </a:r>
            <a:r>
              <a:rPr lang="en-US" sz="1600" dirty="0" err="1">
                <a:sym typeface="Symbol" pitchFamily="18" charset="2"/>
              </a:rPr>
              <a:t>hrs</a:t>
            </a:r>
            <a:r>
              <a:rPr lang="en-US" sz="1600" dirty="0">
                <a:sym typeface="Symbol" pitchFamily="18" charset="2"/>
              </a:rPr>
              <a:t> between</a:t>
            </a:r>
          </a:p>
          <a:p>
            <a:pPr lvl="1" indent="0">
              <a:lnSpc>
                <a:spcPts val="1700"/>
              </a:lnSpc>
            </a:pPr>
            <a:r>
              <a:rPr lang="en-US" sz="1800" dirty="0"/>
              <a:t>Transfusion-associated GVHD: Irradiate </a:t>
            </a:r>
            <a:r>
              <a:rPr lang="en-US" sz="1800" dirty="0" smtClean="0"/>
              <a:t>product always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8560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11379200" cy="838200"/>
          </a:xfrm>
        </p:spPr>
        <p:txBody>
          <a:bodyPr/>
          <a:lstStyle/>
          <a:p>
            <a:pPr eaLnBrk="1" hangingPunct="1"/>
            <a:r>
              <a:rPr lang="en-US" altLang="en-US" sz="3600" smtClean="0"/>
              <a:t>Dosing of blood components for children</a:t>
            </a:r>
          </a:p>
        </p:txBody>
      </p:sp>
      <p:graphicFrame>
        <p:nvGraphicFramePr>
          <p:cNvPr id="33795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735252319"/>
              </p:ext>
            </p:extLst>
          </p:nvPr>
        </p:nvGraphicFramePr>
        <p:xfrm>
          <a:off x="1275742" y="1282148"/>
          <a:ext cx="9550400" cy="4727575"/>
        </p:xfrm>
        <a:graphic>
          <a:graphicData uri="http://schemas.openxmlformats.org/drawingml/2006/table">
            <a:tbl>
              <a:tblPr/>
              <a:tblGrid>
                <a:gridCol w="3251200"/>
                <a:gridCol w="3115733"/>
                <a:gridCol w="3183467"/>
              </a:tblGrid>
              <a:tr h="844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Component 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Dose (ml/Kg BW)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Expected response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RBC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10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-15 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⁭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Hb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by 2-3 g/dl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72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Platelet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5-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10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(round to nearest ¼ dose SDP)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⁭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platelet count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by 30-50K/ul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72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FFP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10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-20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Clotting factors to 40-50% (hemostatic)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3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Cryoprecipitate</a:t>
                      </a:r>
                    </a:p>
                  </a:txBody>
                  <a:tcPr marL="121920" marR="1219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unit/5-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10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kg BW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⁭ f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ibrinogen by 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≥</a:t>
                      </a:r>
                      <a:r>
                        <a:rPr kumimoji="0" lang="en-US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mg/dl </a:t>
                      </a:r>
                    </a:p>
                  </a:txBody>
                  <a:tcPr marL="121920" marR="1219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30" name="Text Box 37"/>
          <p:cNvSpPr txBox="1">
            <a:spLocks noChangeArrowheads="1"/>
          </p:cNvSpPr>
          <p:nvPr/>
        </p:nvSpPr>
        <p:spPr bwMode="auto">
          <a:xfrm>
            <a:off x="3018328" y="6324601"/>
            <a:ext cx="332582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*If BW &gt;50 kg, dose like an adult</a:t>
            </a:r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3618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Blood products: collection and storage, indications, dosage and administration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Pre-transfusion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Transfusion complications and prevention of complications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 reactions and prevention (special attributes)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Transfusion-transmitted disease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Directed donation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Refractoriness to platelet transfusion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Therapeutic apheresis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 flipH="1">
            <a:off x="4857750" y="2771775"/>
            <a:ext cx="1076325" cy="438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8999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8344" y="1890423"/>
            <a:ext cx="10363200" cy="42672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800" dirty="0"/>
              <a:t>ABO and Rh type of recipient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WB, RBCs, platelets, </a:t>
            </a:r>
            <a:r>
              <a:rPr lang="en-US" sz="2400" dirty="0" smtClean="0"/>
              <a:t>FFP (ABO)</a:t>
            </a:r>
            <a:endParaRPr lang="en-US" sz="2400" dirty="0"/>
          </a:p>
          <a:p>
            <a:pPr>
              <a:lnSpc>
                <a:spcPct val="85000"/>
              </a:lnSpc>
            </a:pPr>
            <a:r>
              <a:rPr lang="en-US" sz="2800" dirty="0"/>
              <a:t>Antibody Screen </a:t>
            </a:r>
            <a:endParaRPr lang="en-US" sz="2800" dirty="0" smtClean="0"/>
          </a:p>
          <a:p>
            <a:pPr lvl="1">
              <a:lnSpc>
                <a:spcPct val="85000"/>
              </a:lnSpc>
            </a:pPr>
            <a:r>
              <a:rPr lang="en-US" sz="2400" dirty="0" smtClean="0"/>
              <a:t>Antibodies in recipient’s serum v various RBC antigens</a:t>
            </a:r>
          </a:p>
          <a:p>
            <a:pPr>
              <a:lnSpc>
                <a:spcPct val="85000"/>
              </a:lnSpc>
            </a:pPr>
            <a:r>
              <a:rPr lang="en-US" sz="2800" dirty="0" err="1" smtClean="0"/>
              <a:t>Crossmatch</a:t>
            </a:r>
            <a:r>
              <a:rPr lang="en-US" sz="2800" dirty="0" smtClean="0"/>
              <a:t>  </a:t>
            </a:r>
            <a:endParaRPr lang="en-US" sz="2800" dirty="0"/>
          </a:p>
          <a:p>
            <a:pPr lvl="1">
              <a:lnSpc>
                <a:spcPct val="85000"/>
              </a:lnSpc>
            </a:pPr>
            <a:r>
              <a:rPr lang="en-US" sz="2400" dirty="0"/>
              <a:t>Detects if patient serum reacts with donor RBCs</a:t>
            </a:r>
          </a:p>
          <a:p>
            <a:pPr>
              <a:lnSpc>
                <a:spcPct val="85000"/>
              </a:lnSpc>
            </a:pPr>
            <a:r>
              <a:rPr lang="en-US" sz="2800" dirty="0"/>
              <a:t>Uncross-matched Blood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Group “O” RBCs issued when time does not allow for completion of pre-transfusion testing</a:t>
            </a:r>
          </a:p>
          <a:p>
            <a:pPr lvl="1">
              <a:lnSpc>
                <a:spcPct val="85000"/>
              </a:lnSpc>
            </a:pPr>
            <a:r>
              <a:rPr lang="en-US" dirty="0" smtClean="0"/>
              <a:t>S</a:t>
            </a:r>
            <a:r>
              <a:rPr lang="en-US" sz="2400" dirty="0" smtClean="0"/>
              <a:t>afe </a:t>
            </a:r>
            <a:r>
              <a:rPr lang="en-US" sz="2400" dirty="0"/>
              <a:t>&gt; 99% of time</a:t>
            </a:r>
          </a:p>
        </p:txBody>
      </p:sp>
      <p:sp>
        <p:nvSpPr>
          <p:cNvPr id="63181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Pre-transfusion testing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45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3648973" y="1729594"/>
            <a:ext cx="603849" cy="379563"/>
            <a:chOff x="3243532" y="2639683"/>
            <a:chExt cx="603849" cy="379563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3493698" y="2639683"/>
              <a:ext cx="353683" cy="155275"/>
            </a:xfrm>
            <a:prstGeom prst="line">
              <a:avLst/>
            </a:prstGeom>
            <a:ln w="190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3407434" y="2794958"/>
              <a:ext cx="86264" cy="224288"/>
            </a:xfrm>
            <a:prstGeom prst="line">
              <a:avLst/>
            </a:prstGeom>
            <a:ln w="190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3243532" y="2794958"/>
              <a:ext cx="250166" cy="0"/>
            </a:xfrm>
            <a:prstGeom prst="line">
              <a:avLst/>
            </a:prstGeom>
            <a:ln w="190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686241" y="1761377"/>
            <a:ext cx="603849" cy="379563"/>
            <a:chOff x="3243532" y="2639683"/>
            <a:chExt cx="603849" cy="379563"/>
          </a:xfrm>
        </p:grpSpPr>
        <p:cxnSp>
          <p:nvCxnSpPr>
            <p:cNvPr id="16" name="Straight Connector 15"/>
            <p:cNvCxnSpPr/>
            <p:nvPr/>
          </p:nvCxnSpPr>
          <p:spPr>
            <a:xfrm flipV="1">
              <a:off x="3493698" y="2639683"/>
              <a:ext cx="353683" cy="155275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3407434" y="2794958"/>
              <a:ext cx="86264" cy="224288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3243532" y="2794958"/>
              <a:ext cx="250166" cy="0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/>
          <p:cNvGrpSpPr/>
          <p:nvPr/>
        </p:nvGrpSpPr>
        <p:grpSpPr>
          <a:xfrm>
            <a:off x="1263769" y="1630392"/>
            <a:ext cx="1019114" cy="577969"/>
            <a:chOff x="1263769" y="1630392"/>
            <a:chExt cx="1019114" cy="577969"/>
          </a:xfrm>
        </p:grpSpPr>
        <p:sp>
          <p:nvSpPr>
            <p:cNvPr id="4" name="Oval 3"/>
            <p:cNvSpPr/>
            <p:nvPr/>
          </p:nvSpPr>
          <p:spPr>
            <a:xfrm>
              <a:off x="1263769" y="1630392"/>
              <a:ext cx="905773" cy="57796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 rot="3804581">
              <a:off x="2088593" y="1668899"/>
              <a:ext cx="215438" cy="17314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312346" y="4577748"/>
            <a:ext cx="1410761" cy="690113"/>
            <a:chOff x="1312346" y="4577748"/>
            <a:chExt cx="1410761" cy="690113"/>
          </a:xfrm>
        </p:grpSpPr>
        <p:grpSp>
          <p:nvGrpSpPr>
            <p:cNvPr id="19" name="Group 18"/>
            <p:cNvGrpSpPr/>
            <p:nvPr/>
          </p:nvGrpSpPr>
          <p:grpSpPr>
            <a:xfrm>
              <a:off x="2119258" y="4577748"/>
              <a:ext cx="603849" cy="379563"/>
              <a:chOff x="3243532" y="2639683"/>
              <a:chExt cx="603849" cy="379563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flipV="1">
                <a:off x="3493698" y="2639683"/>
                <a:ext cx="353683" cy="155275"/>
              </a:xfrm>
              <a:prstGeom prst="line">
                <a:avLst/>
              </a:prstGeom>
              <a:ln w="19050" cmpd="sng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H="1">
                <a:off x="3407434" y="2794958"/>
                <a:ext cx="86264" cy="224288"/>
              </a:xfrm>
              <a:prstGeom prst="line">
                <a:avLst/>
              </a:prstGeom>
              <a:ln w="19050" cmpd="sng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3243532" y="2794958"/>
                <a:ext cx="250166" cy="0"/>
              </a:xfrm>
              <a:prstGeom prst="line">
                <a:avLst/>
              </a:prstGeom>
              <a:ln w="19050" cmpd="sng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1312346" y="4689892"/>
              <a:ext cx="1019114" cy="577969"/>
              <a:chOff x="1246517" y="1820173"/>
              <a:chExt cx="1019114" cy="577969"/>
            </a:xfrm>
          </p:grpSpPr>
          <p:sp>
            <p:nvSpPr>
              <p:cNvPr id="38" name="Oval 37"/>
              <p:cNvSpPr/>
              <p:nvPr/>
            </p:nvSpPr>
            <p:spPr>
              <a:xfrm>
                <a:off x="1246517" y="1820173"/>
                <a:ext cx="905773" cy="57796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Isosceles Triangle 38"/>
              <p:cNvSpPr/>
              <p:nvPr/>
            </p:nvSpPr>
            <p:spPr>
              <a:xfrm rot="3804581">
                <a:off x="2071341" y="1858680"/>
                <a:ext cx="215438" cy="173142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3913517" y="4767529"/>
            <a:ext cx="603849" cy="379563"/>
            <a:chOff x="3243532" y="2639683"/>
            <a:chExt cx="603849" cy="379563"/>
          </a:xfrm>
        </p:grpSpPr>
        <p:cxnSp>
          <p:nvCxnSpPr>
            <p:cNvPr id="42" name="Straight Connector 41"/>
            <p:cNvCxnSpPr/>
            <p:nvPr/>
          </p:nvCxnSpPr>
          <p:spPr>
            <a:xfrm flipV="1">
              <a:off x="3493698" y="2639683"/>
              <a:ext cx="353683" cy="155275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3407434" y="2794958"/>
              <a:ext cx="86264" cy="224288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3243532" y="2794958"/>
              <a:ext cx="250166" cy="0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8052505" y="1070053"/>
            <a:ext cx="2217673" cy="1271278"/>
            <a:chOff x="8066281" y="1788604"/>
            <a:chExt cx="2217673" cy="1271278"/>
          </a:xfrm>
        </p:grpSpPr>
        <p:grpSp>
          <p:nvGrpSpPr>
            <p:cNvPr id="64" name="Group 63"/>
            <p:cNvGrpSpPr/>
            <p:nvPr/>
          </p:nvGrpSpPr>
          <p:grpSpPr>
            <a:xfrm flipH="1">
              <a:off x="8873193" y="2347745"/>
              <a:ext cx="1410761" cy="690113"/>
              <a:chOff x="1312346" y="4577748"/>
              <a:chExt cx="1410761" cy="690113"/>
            </a:xfrm>
          </p:grpSpPr>
          <p:grpSp>
            <p:nvGrpSpPr>
              <p:cNvPr id="65" name="Group 64"/>
              <p:cNvGrpSpPr/>
              <p:nvPr/>
            </p:nvGrpSpPr>
            <p:grpSpPr>
              <a:xfrm>
                <a:off x="2119258" y="4577748"/>
                <a:ext cx="603849" cy="379563"/>
                <a:chOff x="3243532" y="2639683"/>
                <a:chExt cx="603849" cy="379563"/>
              </a:xfrm>
            </p:grpSpPr>
            <p:cxnSp>
              <p:nvCxnSpPr>
                <p:cNvPr id="69" name="Straight Connector 68"/>
                <p:cNvCxnSpPr/>
                <p:nvPr/>
              </p:nvCxnSpPr>
              <p:spPr>
                <a:xfrm flipV="1">
                  <a:off x="3493698" y="2639683"/>
                  <a:ext cx="353683" cy="155275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 flipH="1">
                  <a:off x="3407434" y="2794958"/>
                  <a:ext cx="86264" cy="224288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 flipH="1">
                  <a:off x="3243532" y="2794958"/>
                  <a:ext cx="250166" cy="0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 65"/>
              <p:cNvGrpSpPr/>
              <p:nvPr/>
            </p:nvGrpSpPr>
            <p:grpSpPr>
              <a:xfrm>
                <a:off x="1312346" y="4689892"/>
                <a:ext cx="1019114" cy="577969"/>
                <a:chOff x="1246517" y="1820173"/>
                <a:chExt cx="1019114" cy="577969"/>
              </a:xfrm>
            </p:grpSpPr>
            <p:sp>
              <p:nvSpPr>
                <p:cNvPr id="67" name="Oval 66"/>
                <p:cNvSpPr/>
                <p:nvPr/>
              </p:nvSpPr>
              <p:spPr>
                <a:xfrm>
                  <a:off x="1246517" y="1820173"/>
                  <a:ext cx="905773" cy="57796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Isosceles Triangle 67"/>
                <p:cNvSpPr/>
                <p:nvPr/>
              </p:nvSpPr>
              <p:spPr>
                <a:xfrm rot="3804581">
                  <a:off x="2071341" y="1858680"/>
                  <a:ext cx="215438" cy="173142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2" name="Group 71"/>
            <p:cNvGrpSpPr/>
            <p:nvPr/>
          </p:nvGrpSpPr>
          <p:grpSpPr>
            <a:xfrm>
              <a:off x="8066281" y="2369769"/>
              <a:ext cx="1410761" cy="690113"/>
              <a:chOff x="1312346" y="4577748"/>
              <a:chExt cx="1410761" cy="690113"/>
            </a:xfrm>
          </p:grpSpPr>
          <p:grpSp>
            <p:nvGrpSpPr>
              <p:cNvPr id="73" name="Group 72"/>
              <p:cNvGrpSpPr/>
              <p:nvPr/>
            </p:nvGrpSpPr>
            <p:grpSpPr>
              <a:xfrm>
                <a:off x="2119258" y="4577748"/>
                <a:ext cx="603849" cy="379563"/>
                <a:chOff x="3243532" y="2639683"/>
                <a:chExt cx="603849" cy="379563"/>
              </a:xfrm>
            </p:grpSpPr>
            <p:cxnSp>
              <p:nvCxnSpPr>
                <p:cNvPr id="77" name="Straight Connector 76"/>
                <p:cNvCxnSpPr/>
                <p:nvPr/>
              </p:nvCxnSpPr>
              <p:spPr>
                <a:xfrm flipV="1">
                  <a:off x="3493698" y="2639683"/>
                  <a:ext cx="353683" cy="155275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 flipH="1">
                  <a:off x="3407434" y="2794958"/>
                  <a:ext cx="86264" cy="224288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 flipH="1">
                  <a:off x="3243532" y="2794958"/>
                  <a:ext cx="250166" cy="0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oup 73"/>
              <p:cNvGrpSpPr/>
              <p:nvPr/>
            </p:nvGrpSpPr>
            <p:grpSpPr>
              <a:xfrm>
                <a:off x="1312346" y="4689892"/>
                <a:ext cx="1019114" cy="577969"/>
                <a:chOff x="1246517" y="1820173"/>
                <a:chExt cx="1019114" cy="577969"/>
              </a:xfrm>
            </p:grpSpPr>
            <p:sp>
              <p:nvSpPr>
                <p:cNvPr id="75" name="Oval 74"/>
                <p:cNvSpPr/>
                <p:nvPr/>
              </p:nvSpPr>
              <p:spPr>
                <a:xfrm>
                  <a:off x="1246517" y="1820173"/>
                  <a:ext cx="905773" cy="57796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Isosceles Triangle 75"/>
                <p:cNvSpPr/>
                <p:nvPr/>
              </p:nvSpPr>
              <p:spPr>
                <a:xfrm rot="3804581">
                  <a:off x="2071341" y="1858680"/>
                  <a:ext cx="215438" cy="173142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0" name="Group 79"/>
            <p:cNvGrpSpPr/>
            <p:nvPr/>
          </p:nvGrpSpPr>
          <p:grpSpPr>
            <a:xfrm rot="17681981">
              <a:off x="8814473" y="1824291"/>
              <a:ext cx="779125" cy="707752"/>
              <a:chOff x="3243532" y="2639683"/>
              <a:chExt cx="603849" cy="379563"/>
            </a:xfrm>
          </p:grpSpPr>
          <p:cxnSp>
            <p:nvCxnSpPr>
              <p:cNvPr id="81" name="Straight Connector 80"/>
              <p:cNvCxnSpPr/>
              <p:nvPr/>
            </p:nvCxnSpPr>
            <p:spPr>
              <a:xfrm flipV="1">
                <a:off x="3493698" y="2639683"/>
                <a:ext cx="353683" cy="155275"/>
              </a:xfrm>
              <a:prstGeom prst="line">
                <a:avLst/>
              </a:prstGeom>
              <a:ln w="19050" cmpd="sng">
                <a:solidFill>
                  <a:srgbClr val="B91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flipH="1">
                <a:off x="3407434" y="2794958"/>
                <a:ext cx="86264" cy="224288"/>
              </a:xfrm>
              <a:prstGeom prst="line">
                <a:avLst/>
              </a:prstGeom>
              <a:ln w="19050" cmpd="sng">
                <a:solidFill>
                  <a:srgbClr val="B91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3243532" y="2794958"/>
                <a:ext cx="250166" cy="0"/>
              </a:xfrm>
              <a:prstGeom prst="line">
                <a:avLst/>
              </a:prstGeom>
              <a:ln w="19050" cmpd="sng">
                <a:solidFill>
                  <a:srgbClr val="B91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5" name="Group 84"/>
          <p:cNvGrpSpPr/>
          <p:nvPr/>
        </p:nvGrpSpPr>
        <p:grpSpPr>
          <a:xfrm>
            <a:off x="7919259" y="4209528"/>
            <a:ext cx="2217673" cy="1271278"/>
            <a:chOff x="8066281" y="1788604"/>
            <a:chExt cx="2217673" cy="1271278"/>
          </a:xfrm>
        </p:grpSpPr>
        <p:grpSp>
          <p:nvGrpSpPr>
            <p:cNvPr id="86" name="Group 85"/>
            <p:cNvGrpSpPr/>
            <p:nvPr/>
          </p:nvGrpSpPr>
          <p:grpSpPr>
            <a:xfrm flipH="1">
              <a:off x="8873193" y="2347745"/>
              <a:ext cx="1410761" cy="690113"/>
              <a:chOff x="1312346" y="4577748"/>
              <a:chExt cx="1410761" cy="690113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2119258" y="4577748"/>
                <a:ext cx="603849" cy="379563"/>
                <a:chOff x="3243532" y="2639683"/>
                <a:chExt cx="603849" cy="379563"/>
              </a:xfrm>
            </p:grpSpPr>
            <p:cxnSp>
              <p:nvCxnSpPr>
                <p:cNvPr id="103" name="Straight Connector 102"/>
                <p:cNvCxnSpPr/>
                <p:nvPr/>
              </p:nvCxnSpPr>
              <p:spPr>
                <a:xfrm flipV="1">
                  <a:off x="3493698" y="2639683"/>
                  <a:ext cx="353683" cy="155275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 flipH="1">
                  <a:off x="3407434" y="2794958"/>
                  <a:ext cx="86264" cy="224288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 flipH="1">
                  <a:off x="3243532" y="2794958"/>
                  <a:ext cx="250166" cy="0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0" name="Group 99"/>
              <p:cNvGrpSpPr/>
              <p:nvPr/>
            </p:nvGrpSpPr>
            <p:grpSpPr>
              <a:xfrm>
                <a:off x="1312346" y="4689892"/>
                <a:ext cx="1019114" cy="577969"/>
                <a:chOff x="1246517" y="1820173"/>
                <a:chExt cx="1019114" cy="577969"/>
              </a:xfrm>
            </p:grpSpPr>
            <p:sp>
              <p:nvSpPr>
                <p:cNvPr id="101" name="Oval 100"/>
                <p:cNvSpPr/>
                <p:nvPr/>
              </p:nvSpPr>
              <p:spPr>
                <a:xfrm>
                  <a:off x="1246517" y="1820173"/>
                  <a:ext cx="905773" cy="57796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Isosceles Triangle 101"/>
                <p:cNvSpPr/>
                <p:nvPr/>
              </p:nvSpPr>
              <p:spPr>
                <a:xfrm rot="3804581">
                  <a:off x="2071341" y="1858680"/>
                  <a:ext cx="215438" cy="173142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7" name="Group 86"/>
            <p:cNvGrpSpPr/>
            <p:nvPr/>
          </p:nvGrpSpPr>
          <p:grpSpPr>
            <a:xfrm>
              <a:off x="8066281" y="2369769"/>
              <a:ext cx="1410761" cy="690113"/>
              <a:chOff x="1312346" y="4577748"/>
              <a:chExt cx="1410761" cy="690113"/>
            </a:xfrm>
          </p:grpSpPr>
          <p:grpSp>
            <p:nvGrpSpPr>
              <p:cNvPr id="92" name="Group 91"/>
              <p:cNvGrpSpPr/>
              <p:nvPr/>
            </p:nvGrpSpPr>
            <p:grpSpPr>
              <a:xfrm>
                <a:off x="2119258" y="4577748"/>
                <a:ext cx="603849" cy="379563"/>
                <a:chOff x="3243532" y="2639683"/>
                <a:chExt cx="603849" cy="379563"/>
              </a:xfrm>
            </p:grpSpPr>
            <p:cxnSp>
              <p:nvCxnSpPr>
                <p:cNvPr id="96" name="Straight Connector 95"/>
                <p:cNvCxnSpPr/>
                <p:nvPr/>
              </p:nvCxnSpPr>
              <p:spPr>
                <a:xfrm flipV="1">
                  <a:off x="3493698" y="2639683"/>
                  <a:ext cx="353683" cy="155275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/>
                <p:cNvCxnSpPr/>
                <p:nvPr/>
              </p:nvCxnSpPr>
              <p:spPr>
                <a:xfrm flipH="1">
                  <a:off x="3407434" y="2794958"/>
                  <a:ext cx="86264" cy="224288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 flipH="1">
                  <a:off x="3243532" y="2794958"/>
                  <a:ext cx="250166" cy="0"/>
                </a:xfrm>
                <a:prstGeom prst="line">
                  <a:avLst/>
                </a:prstGeom>
                <a:ln w="19050" cmpd="sng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Group 92"/>
              <p:cNvGrpSpPr/>
              <p:nvPr/>
            </p:nvGrpSpPr>
            <p:grpSpPr>
              <a:xfrm>
                <a:off x="1312346" y="4689892"/>
                <a:ext cx="1019114" cy="577969"/>
                <a:chOff x="1246517" y="1820173"/>
                <a:chExt cx="1019114" cy="577969"/>
              </a:xfrm>
            </p:grpSpPr>
            <p:sp>
              <p:nvSpPr>
                <p:cNvPr id="94" name="Oval 93"/>
                <p:cNvSpPr/>
                <p:nvPr/>
              </p:nvSpPr>
              <p:spPr>
                <a:xfrm>
                  <a:off x="1246517" y="1820173"/>
                  <a:ext cx="905773" cy="57796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Isosceles Triangle 94"/>
                <p:cNvSpPr/>
                <p:nvPr/>
              </p:nvSpPr>
              <p:spPr>
                <a:xfrm rot="3804581">
                  <a:off x="2071341" y="1858680"/>
                  <a:ext cx="215438" cy="173142"/>
                </a:xfrm>
                <a:prstGeom prst="triangl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8" name="Group 87"/>
            <p:cNvGrpSpPr/>
            <p:nvPr/>
          </p:nvGrpSpPr>
          <p:grpSpPr>
            <a:xfrm rot="17681981">
              <a:off x="8814473" y="1824291"/>
              <a:ext cx="779125" cy="707752"/>
              <a:chOff x="3243532" y="2639683"/>
              <a:chExt cx="603849" cy="379563"/>
            </a:xfrm>
          </p:grpSpPr>
          <p:cxnSp>
            <p:nvCxnSpPr>
              <p:cNvPr id="89" name="Straight Connector 88"/>
              <p:cNvCxnSpPr/>
              <p:nvPr/>
            </p:nvCxnSpPr>
            <p:spPr>
              <a:xfrm flipV="1">
                <a:off x="3493698" y="2639683"/>
                <a:ext cx="353683" cy="155275"/>
              </a:xfrm>
              <a:prstGeom prst="line">
                <a:avLst/>
              </a:prstGeom>
              <a:ln w="19050" cmpd="sng">
                <a:solidFill>
                  <a:srgbClr val="B91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flipH="1">
                <a:off x="3407434" y="2794958"/>
                <a:ext cx="86264" cy="224288"/>
              </a:xfrm>
              <a:prstGeom prst="line">
                <a:avLst/>
              </a:prstGeom>
              <a:ln w="19050" cmpd="sng">
                <a:solidFill>
                  <a:srgbClr val="B91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H="1">
                <a:off x="3243532" y="2794958"/>
                <a:ext cx="250166" cy="0"/>
              </a:xfrm>
              <a:prstGeom prst="line">
                <a:avLst/>
              </a:prstGeom>
              <a:ln w="19050" cmpd="sng">
                <a:solidFill>
                  <a:srgbClr val="B9173E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Title 105"/>
          <p:cNvSpPr>
            <a:spLocks noGrp="1"/>
          </p:cNvSpPr>
          <p:nvPr>
            <p:ph type="title"/>
          </p:nvPr>
        </p:nvSpPr>
        <p:spPr>
          <a:xfrm>
            <a:off x="588034" y="408258"/>
            <a:ext cx="10515600" cy="497516"/>
          </a:xfrm>
        </p:spPr>
        <p:txBody>
          <a:bodyPr>
            <a:noAutofit/>
          </a:bodyPr>
          <a:lstStyle/>
          <a:p>
            <a:r>
              <a:rPr lang="en-US" sz="3200" dirty="0" smtClean="0"/>
              <a:t>Indirect </a:t>
            </a:r>
            <a:r>
              <a:rPr lang="en-US" sz="3200" dirty="0" err="1" smtClean="0"/>
              <a:t>antiglobulin</a:t>
            </a:r>
            <a:r>
              <a:rPr lang="en-US" sz="3200" dirty="0" smtClean="0"/>
              <a:t> test: looks for antibodies in serum</a:t>
            </a:r>
            <a:endParaRPr lang="en-US" sz="3200" dirty="0"/>
          </a:p>
        </p:txBody>
      </p:sp>
      <p:sp>
        <p:nvSpPr>
          <p:cNvPr id="107" name="Title 105"/>
          <p:cNvSpPr txBox="1">
            <a:spLocks/>
          </p:cNvSpPr>
          <p:nvPr/>
        </p:nvSpPr>
        <p:spPr>
          <a:xfrm>
            <a:off x="661431" y="3733520"/>
            <a:ext cx="10515600" cy="4975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Direct </a:t>
            </a:r>
            <a:r>
              <a:rPr lang="en-US" sz="3200" dirty="0" err="1" smtClean="0"/>
              <a:t>antiglobulin</a:t>
            </a:r>
            <a:r>
              <a:rPr lang="en-US" sz="3200" dirty="0" smtClean="0"/>
              <a:t> test: looks for antibodies on RBC</a:t>
            </a:r>
            <a:endParaRPr lang="en-US" sz="3200" dirty="0"/>
          </a:p>
        </p:txBody>
      </p:sp>
      <p:sp>
        <p:nvSpPr>
          <p:cNvPr id="108" name="Plus 107"/>
          <p:cNvSpPr/>
          <p:nvPr/>
        </p:nvSpPr>
        <p:spPr>
          <a:xfrm>
            <a:off x="2803585" y="1738057"/>
            <a:ext cx="264579" cy="25895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Plus 108"/>
          <p:cNvSpPr/>
          <p:nvPr/>
        </p:nvSpPr>
        <p:spPr>
          <a:xfrm>
            <a:off x="3053786" y="4807129"/>
            <a:ext cx="264579" cy="25895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Plus 109"/>
          <p:cNvSpPr/>
          <p:nvPr/>
        </p:nvSpPr>
        <p:spPr>
          <a:xfrm>
            <a:off x="4885426" y="1729594"/>
            <a:ext cx="264579" cy="25895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Equal 110"/>
          <p:cNvSpPr/>
          <p:nvPr/>
        </p:nvSpPr>
        <p:spPr>
          <a:xfrm>
            <a:off x="7159924" y="1755470"/>
            <a:ext cx="198407" cy="186985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2" name="Equal 111"/>
          <p:cNvSpPr/>
          <p:nvPr/>
        </p:nvSpPr>
        <p:spPr>
          <a:xfrm>
            <a:off x="5864523" y="4827576"/>
            <a:ext cx="198407" cy="186985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1338568" y="5802702"/>
            <a:ext cx="905773" cy="57796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Plus 116"/>
          <p:cNvSpPr/>
          <p:nvPr/>
        </p:nvSpPr>
        <p:spPr>
          <a:xfrm>
            <a:off x="3068219" y="5953582"/>
            <a:ext cx="264579" cy="25895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/>
          <p:cNvGrpSpPr/>
          <p:nvPr/>
        </p:nvGrpSpPr>
        <p:grpSpPr>
          <a:xfrm>
            <a:off x="4014158" y="5901904"/>
            <a:ext cx="603849" cy="379563"/>
            <a:chOff x="3243532" y="2639683"/>
            <a:chExt cx="603849" cy="379563"/>
          </a:xfrm>
        </p:grpSpPr>
        <p:cxnSp>
          <p:nvCxnSpPr>
            <p:cNvPr id="119" name="Straight Connector 118"/>
            <p:cNvCxnSpPr/>
            <p:nvPr/>
          </p:nvCxnSpPr>
          <p:spPr>
            <a:xfrm flipV="1">
              <a:off x="3493698" y="2639683"/>
              <a:ext cx="353683" cy="155275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3407434" y="2794958"/>
              <a:ext cx="86264" cy="224288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flipH="1">
              <a:off x="3243532" y="2794958"/>
              <a:ext cx="250166" cy="0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Equal 121"/>
          <p:cNvSpPr/>
          <p:nvPr/>
        </p:nvSpPr>
        <p:spPr>
          <a:xfrm>
            <a:off x="5884650" y="5998193"/>
            <a:ext cx="198407" cy="186985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3" name="Oval 122"/>
          <p:cNvSpPr/>
          <p:nvPr/>
        </p:nvSpPr>
        <p:spPr>
          <a:xfrm>
            <a:off x="7999260" y="5824306"/>
            <a:ext cx="905773" cy="57796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TextBox 123"/>
          <p:cNvSpPr txBox="1"/>
          <p:nvPr/>
        </p:nvSpPr>
        <p:spPr>
          <a:xfrm>
            <a:off x="747580" y="1142485"/>
            <a:ext cx="2090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Panel or donor RBCs</a:t>
            </a:r>
            <a:endParaRPr lang="en-US" dirty="0"/>
          </a:p>
        </p:txBody>
      </p:sp>
      <p:sp>
        <p:nvSpPr>
          <p:cNvPr id="125" name="TextBox 124"/>
          <p:cNvSpPr txBox="1"/>
          <p:nvPr/>
        </p:nvSpPr>
        <p:spPr>
          <a:xfrm>
            <a:off x="3076845" y="1142485"/>
            <a:ext cx="1702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Recipient serum</a:t>
            </a:r>
            <a:endParaRPr lang="en-US" dirty="0"/>
          </a:p>
        </p:txBody>
      </p:sp>
      <p:grpSp>
        <p:nvGrpSpPr>
          <p:cNvPr id="126" name="Group 125"/>
          <p:cNvGrpSpPr/>
          <p:nvPr/>
        </p:nvGrpSpPr>
        <p:grpSpPr>
          <a:xfrm>
            <a:off x="1263769" y="2662687"/>
            <a:ext cx="1019114" cy="577969"/>
            <a:chOff x="1263769" y="1630392"/>
            <a:chExt cx="1019114" cy="577969"/>
          </a:xfrm>
        </p:grpSpPr>
        <p:sp>
          <p:nvSpPr>
            <p:cNvPr id="127" name="Oval 126"/>
            <p:cNvSpPr/>
            <p:nvPr/>
          </p:nvSpPr>
          <p:spPr>
            <a:xfrm>
              <a:off x="1263769" y="1630392"/>
              <a:ext cx="905773" cy="57796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Isosceles Triangle 127"/>
            <p:cNvSpPr/>
            <p:nvPr/>
          </p:nvSpPr>
          <p:spPr>
            <a:xfrm rot="3804581">
              <a:off x="2088593" y="1668899"/>
              <a:ext cx="215438" cy="17314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9" name="Plus 128"/>
          <p:cNvSpPr/>
          <p:nvPr/>
        </p:nvSpPr>
        <p:spPr>
          <a:xfrm>
            <a:off x="2757648" y="2786653"/>
            <a:ext cx="264579" cy="25895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Plus 129"/>
          <p:cNvSpPr/>
          <p:nvPr/>
        </p:nvSpPr>
        <p:spPr>
          <a:xfrm>
            <a:off x="4885426" y="2787765"/>
            <a:ext cx="264579" cy="258956"/>
          </a:xfrm>
          <a:prstGeom prst="mathPlus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/>
          <p:cNvGrpSpPr/>
          <p:nvPr/>
        </p:nvGrpSpPr>
        <p:grpSpPr>
          <a:xfrm>
            <a:off x="5781132" y="2733059"/>
            <a:ext cx="603849" cy="379563"/>
            <a:chOff x="3243532" y="2639683"/>
            <a:chExt cx="603849" cy="379563"/>
          </a:xfrm>
        </p:grpSpPr>
        <p:cxnSp>
          <p:nvCxnSpPr>
            <p:cNvPr id="132" name="Straight Connector 131"/>
            <p:cNvCxnSpPr/>
            <p:nvPr/>
          </p:nvCxnSpPr>
          <p:spPr>
            <a:xfrm flipV="1">
              <a:off x="3493698" y="2639683"/>
              <a:ext cx="353683" cy="155275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 flipH="1">
              <a:off x="3407434" y="2794958"/>
              <a:ext cx="86264" cy="224288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3243532" y="2794958"/>
              <a:ext cx="250166" cy="0"/>
            </a:xfrm>
            <a:prstGeom prst="line">
              <a:avLst/>
            </a:prstGeom>
            <a:ln w="19050" cmpd="sng">
              <a:solidFill>
                <a:srgbClr val="B917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5" name="Equal 134"/>
          <p:cNvSpPr/>
          <p:nvPr/>
        </p:nvSpPr>
        <p:spPr>
          <a:xfrm>
            <a:off x="7167111" y="2764880"/>
            <a:ext cx="198407" cy="186985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257455" y="1059361"/>
            <a:ext cx="21590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Anti-human globulin </a:t>
            </a:r>
          </a:p>
          <a:p>
            <a:pPr algn="ctr"/>
            <a:r>
              <a:rPr lang="en-US" dirty="0" smtClean="0"/>
              <a:t>(</a:t>
            </a:r>
            <a:r>
              <a:rPr lang="en-US" dirty="0" err="1" smtClean="0"/>
              <a:t>Coomb’s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137" name="Group 136"/>
          <p:cNvGrpSpPr/>
          <p:nvPr/>
        </p:nvGrpSpPr>
        <p:grpSpPr>
          <a:xfrm>
            <a:off x="8153578" y="2633856"/>
            <a:ext cx="1019114" cy="577969"/>
            <a:chOff x="1263769" y="1630392"/>
            <a:chExt cx="1019114" cy="577969"/>
          </a:xfrm>
        </p:grpSpPr>
        <p:sp>
          <p:nvSpPr>
            <p:cNvPr id="138" name="Oval 137"/>
            <p:cNvSpPr/>
            <p:nvPr/>
          </p:nvSpPr>
          <p:spPr>
            <a:xfrm>
              <a:off x="1263769" y="1630392"/>
              <a:ext cx="905773" cy="57796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Isosceles Triangle 138"/>
            <p:cNvSpPr/>
            <p:nvPr/>
          </p:nvSpPr>
          <p:spPr>
            <a:xfrm rot="3804581">
              <a:off x="2088593" y="1668899"/>
              <a:ext cx="215438" cy="173142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10611699" y="1812347"/>
            <a:ext cx="910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Positive</a:t>
            </a:r>
            <a:endParaRPr lang="en-US" dirty="0"/>
          </a:p>
        </p:txBody>
      </p:sp>
      <p:sp>
        <p:nvSpPr>
          <p:cNvPr id="141" name="TextBox 140"/>
          <p:cNvSpPr txBox="1"/>
          <p:nvPr/>
        </p:nvSpPr>
        <p:spPr>
          <a:xfrm>
            <a:off x="10611699" y="2731465"/>
            <a:ext cx="1009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142" name="TextBox 141"/>
          <p:cNvSpPr txBox="1"/>
          <p:nvPr/>
        </p:nvSpPr>
        <p:spPr>
          <a:xfrm>
            <a:off x="10783424" y="5739007"/>
            <a:ext cx="1009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143" name="TextBox 142"/>
          <p:cNvSpPr txBox="1"/>
          <p:nvPr/>
        </p:nvSpPr>
        <p:spPr>
          <a:xfrm>
            <a:off x="10783424" y="4881419"/>
            <a:ext cx="910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Positive</a:t>
            </a:r>
            <a:endParaRPr lang="en-US" dirty="0"/>
          </a:p>
        </p:txBody>
      </p:sp>
      <p:sp>
        <p:nvSpPr>
          <p:cNvPr id="144" name="TextBox 143"/>
          <p:cNvSpPr txBox="1"/>
          <p:nvPr/>
        </p:nvSpPr>
        <p:spPr>
          <a:xfrm>
            <a:off x="862433" y="4231036"/>
            <a:ext cx="2416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Patient RBCs and serum</a:t>
            </a:r>
            <a:endParaRPr lang="en-US" dirty="0"/>
          </a:p>
        </p:txBody>
      </p:sp>
      <p:sp>
        <p:nvSpPr>
          <p:cNvPr id="114" name="Rectangle 11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0475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7" grpId="0" animBg="1"/>
      <p:bldP spid="122" grpId="0" animBg="1"/>
      <p:bldP spid="123" grpId="0" animBg="1"/>
      <p:bldP spid="124" grpId="0"/>
      <p:bldP spid="125" grpId="0"/>
      <p:bldP spid="129" grpId="0" animBg="1"/>
      <p:bldP spid="130" grpId="0" animBg="1"/>
      <p:bldP spid="135" grpId="0" animBg="1"/>
      <p:bldP spid="136" grpId="0"/>
      <p:bldP spid="140" grpId="0"/>
      <p:bldP spid="141" grpId="0"/>
      <p:bldP spid="142" grpId="0"/>
      <p:bldP spid="143" grpId="0"/>
      <p:bldP spid="1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0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ABO System</a:t>
            </a:r>
          </a:p>
        </p:txBody>
      </p:sp>
      <p:graphicFrame>
        <p:nvGraphicFramePr>
          <p:cNvPr id="685059" name="Group 1027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58228819"/>
              </p:ext>
            </p:extLst>
          </p:nvPr>
        </p:nvGraphicFramePr>
        <p:xfrm>
          <a:off x="1193800" y="1581150"/>
          <a:ext cx="9550401" cy="4415473"/>
        </p:xfrm>
        <a:graphic>
          <a:graphicData uri="http://schemas.openxmlformats.org/drawingml/2006/table">
            <a:tbl>
              <a:tblPr/>
              <a:tblGrid>
                <a:gridCol w="3183467"/>
                <a:gridCol w="3183467"/>
                <a:gridCol w="3183467"/>
              </a:tblGrid>
              <a:tr h="100203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Antigen on Red Cells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Blood Group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Antibody in Serum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Anti-B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Anti-A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 &amp; 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Neither Anti-A or Anti-B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Neither A or 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Anti-A and Anti-B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6258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Compatibility </a:t>
            </a:r>
          </a:p>
        </p:txBody>
      </p:sp>
      <p:graphicFrame>
        <p:nvGraphicFramePr>
          <p:cNvPr id="699423" name="Group 31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873649590"/>
              </p:ext>
            </p:extLst>
          </p:nvPr>
        </p:nvGraphicFramePr>
        <p:xfrm>
          <a:off x="920750" y="1343025"/>
          <a:ext cx="10363200" cy="4678364"/>
        </p:xfrm>
        <a:graphic>
          <a:graphicData uri="http://schemas.openxmlformats.org/drawingml/2006/table">
            <a:tbl>
              <a:tblPr/>
              <a:tblGrid>
                <a:gridCol w="3454400"/>
                <a:gridCol w="3454400"/>
                <a:gridCol w="3454400"/>
              </a:tblGrid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Recipient’s ABO group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RBCs and WB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Plasma-containing products (WB, platelets FFP)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O, A, B, AB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A, 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A, AB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B, 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B, AB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0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AB, A, B, O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AB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811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598" y="218476"/>
            <a:ext cx="10515600" cy="63553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Selecting RBC unit for transfusion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4613656" y="996506"/>
            <a:ext cx="300665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Order for transfusion received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30698" y="1599166"/>
            <a:ext cx="243739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Check patient BB record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23928" y="2216338"/>
            <a:ext cx="218611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ABO Rh type</a:t>
            </a:r>
          </a:p>
          <a:p>
            <a:pPr algn="ctr"/>
            <a:r>
              <a:rPr lang="en-US" dirty="0" smtClean="0"/>
              <a:t>Antibody screen (IAT)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499193" y="5466752"/>
            <a:ext cx="1584665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IAT crossmatch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696989" y="1593818"/>
            <a:ext cx="183050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History of RBC Ab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267551" y="3076425"/>
            <a:ext cx="124822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Positive IAT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934091" y="3082341"/>
            <a:ext cx="13474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Negative IAT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778209" y="3658406"/>
            <a:ext cx="229966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Identify RBC Ab (check</a:t>
            </a:r>
          </a:p>
          <a:p>
            <a:pPr algn="ctr"/>
            <a:r>
              <a:rPr lang="en-US" dirty="0" smtClean="0"/>
              <a:t>against RBC panel of </a:t>
            </a:r>
          </a:p>
          <a:p>
            <a:pPr algn="ctr"/>
            <a:r>
              <a:rPr lang="en-US" dirty="0" smtClean="0"/>
              <a:t>known Ag type)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4840" y="4839505"/>
            <a:ext cx="320196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Select RBC unit that Ag-negative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91073" y="4714148"/>
            <a:ext cx="306122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Select ABO Rh-compatible unit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302851" y="5401902"/>
            <a:ext cx="330667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“Simple” crossmatch </a:t>
            </a:r>
          </a:p>
          <a:p>
            <a:pPr algn="ctr"/>
            <a:r>
              <a:rPr lang="en-US" dirty="0" smtClean="0"/>
              <a:t>(checks if ABO on label is correct)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999109" y="5395353"/>
            <a:ext cx="126457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Compatible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16804" y="6042962"/>
            <a:ext cx="2760371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Incompatible </a:t>
            </a:r>
          </a:p>
          <a:p>
            <a:pPr algn="ctr"/>
            <a:r>
              <a:rPr lang="en-US" dirty="0" smtClean="0"/>
              <a:t>(RBC agglutination present)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055919" y="6238487"/>
            <a:ext cx="1150956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Transfuse!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558123" y="6232899"/>
            <a:ext cx="1464632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Incompatible</a:t>
            </a:r>
            <a:endParaRPr lang="en-US" dirty="0"/>
          </a:p>
        </p:txBody>
      </p:sp>
      <p:sp>
        <p:nvSpPr>
          <p:cNvPr id="25" name="Down Arrow 24"/>
          <p:cNvSpPr/>
          <p:nvPr/>
        </p:nvSpPr>
        <p:spPr>
          <a:xfrm flipH="1">
            <a:off x="5972066" y="1365838"/>
            <a:ext cx="144917" cy="233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 flipH="1">
            <a:off x="5976938" y="1977124"/>
            <a:ext cx="144917" cy="233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own Arrow 26"/>
          <p:cNvSpPr/>
          <p:nvPr/>
        </p:nvSpPr>
        <p:spPr>
          <a:xfrm flipH="1">
            <a:off x="3819205" y="3429588"/>
            <a:ext cx="144917" cy="233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 flipH="1">
            <a:off x="3840097" y="4581736"/>
            <a:ext cx="144917" cy="233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own Arrow 28"/>
          <p:cNvSpPr/>
          <p:nvPr/>
        </p:nvSpPr>
        <p:spPr>
          <a:xfrm flipH="1">
            <a:off x="1819883" y="1976473"/>
            <a:ext cx="144917" cy="2863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flipH="1">
            <a:off x="7535341" y="3451672"/>
            <a:ext cx="144917" cy="12467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own Arrow 30"/>
          <p:cNvSpPr/>
          <p:nvPr/>
        </p:nvSpPr>
        <p:spPr>
          <a:xfrm flipH="1">
            <a:off x="2219066" y="5233424"/>
            <a:ext cx="144917" cy="233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flipH="1">
            <a:off x="7547854" y="5092173"/>
            <a:ext cx="132404" cy="3031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/>
          <p:cNvSpPr/>
          <p:nvPr/>
        </p:nvSpPr>
        <p:spPr>
          <a:xfrm flipH="1">
            <a:off x="4515777" y="5764685"/>
            <a:ext cx="144917" cy="4682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>
            <a:stCxn id="5" idx="1"/>
            <a:endCxn id="8" idx="3"/>
          </p:cNvCxnSpPr>
          <p:nvPr/>
        </p:nvCxnSpPr>
        <p:spPr>
          <a:xfrm flipH="1" flipV="1">
            <a:off x="3527490" y="1778484"/>
            <a:ext cx="1303208" cy="53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6" idx="2"/>
            <a:endCxn id="9" idx="0"/>
          </p:cNvCxnSpPr>
          <p:nvPr/>
        </p:nvCxnSpPr>
        <p:spPr>
          <a:xfrm flipH="1">
            <a:off x="3891665" y="2862669"/>
            <a:ext cx="2225319" cy="213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6" idx="2"/>
            <a:endCxn id="10" idx="0"/>
          </p:cNvCxnSpPr>
          <p:nvPr/>
        </p:nvCxnSpPr>
        <p:spPr>
          <a:xfrm>
            <a:off x="6116984" y="2862669"/>
            <a:ext cx="1490817" cy="2196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7" idx="3"/>
            <a:endCxn id="19" idx="1"/>
          </p:cNvCxnSpPr>
          <p:nvPr/>
        </p:nvCxnSpPr>
        <p:spPr>
          <a:xfrm flipV="1">
            <a:off x="3083858" y="5580019"/>
            <a:ext cx="915251" cy="713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7" idx="2"/>
            <a:endCxn id="20" idx="0"/>
          </p:cNvCxnSpPr>
          <p:nvPr/>
        </p:nvCxnSpPr>
        <p:spPr>
          <a:xfrm flipH="1">
            <a:off x="1696990" y="5836084"/>
            <a:ext cx="594536" cy="2068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14" idx="2"/>
            <a:endCxn id="22" idx="0"/>
          </p:cNvCxnSpPr>
          <p:nvPr/>
        </p:nvCxnSpPr>
        <p:spPr>
          <a:xfrm>
            <a:off x="7956188" y="6048233"/>
            <a:ext cx="334251" cy="1846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4" idx="1"/>
            <a:endCxn id="19" idx="3"/>
          </p:cNvCxnSpPr>
          <p:nvPr/>
        </p:nvCxnSpPr>
        <p:spPr>
          <a:xfrm flipH="1" flipV="1">
            <a:off x="5263686" y="5580019"/>
            <a:ext cx="1039165" cy="145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-9267" y="6634561"/>
            <a:ext cx="31073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1034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200773" y="1103980"/>
            <a:ext cx="4567531" cy="47043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WHOLE BLOOD</a:t>
            </a:r>
          </a:p>
        </p:txBody>
      </p:sp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173635" y="2234603"/>
            <a:ext cx="2738035" cy="4616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smtClean="0"/>
              <a:t>RBCs</a:t>
            </a:r>
            <a:endParaRPr lang="en-US" sz="2400" dirty="0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6571062" y="2222423"/>
            <a:ext cx="3000869" cy="4616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PLT-RICH PLASMA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4346279" y="3779896"/>
            <a:ext cx="3129183" cy="4616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 dirty="0" smtClean="0"/>
              <a:t>PLATELETS</a:t>
            </a:r>
            <a:endParaRPr lang="en-US" sz="2400" dirty="0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8092191" y="3709862"/>
            <a:ext cx="3261635" cy="430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200" dirty="0"/>
              <a:t>FROZEN PLASMA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4165600" y="5695147"/>
            <a:ext cx="4044557" cy="4616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/>
              <a:t>CRYOPRECIPITATE</a:t>
            </a: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8669600" y="5684490"/>
            <a:ext cx="3420800" cy="4308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200"/>
              <a:t>PLASMA DERIVATIVES</a:t>
            </a:r>
            <a:endParaRPr lang="en-US" sz="2400"/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101601" y="3993040"/>
            <a:ext cx="3392017" cy="132301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/>
              <a:t>Leukoreduction</a:t>
            </a: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r>
              <a:rPr lang="en-US" sz="2000"/>
              <a:t>Washing</a:t>
            </a: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r>
              <a:rPr lang="en-US" sz="2000"/>
              <a:t>Irradiation</a:t>
            </a:r>
          </a:p>
          <a:p>
            <a:pPr algn="ctr" eaLnBrk="0" hangingPunct="0">
              <a:lnSpc>
                <a:spcPct val="50000"/>
              </a:lnSpc>
              <a:spcBef>
                <a:spcPct val="50000"/>
              </a:spcBef>
            </a:pPr>
            <a:r>
              <a:rPr lang="en-US" sz="2000"/>
              <a:t>Freezing</a:t>
            </a:r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>
            <a:off x="5484539" y="1579945"/>
            <a:ext cx="0" cy="426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V="1">
            <a:off x="2542653" y="2023216"/>
            <a:ext cx="552884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>
            <a:off x="2542653" y="1996656"/>
            <a:ext cx="0" cy="2131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>
            <a:off x="8071495" y="2009278"/>
            <a:ext cx="0" cy="2131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210155" y="2696268"/>
            <a:ext cx="1" cy="80560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>
            <a:off x="6951862" y="3498240"/>
            <a:ext cx="262006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1" name="Line 19"/>
          <p:cNvSpPr>
            <a:spLocks noChangeShapeType="1"/>
          </p:cNvSpPr>
          <p:nvPr/>
        </p:nvSpPr>
        <p:spPr bwMode="auto">
          <a:xfrm>
            <a:off x="6951861" y="3496719"/>
            <a:ext cx="0" cy="28317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2" name="Line 20"/>
          <p:cNvSpPr>
            <a:spLocks noChangeShapeType="1"/>
          </p:cNvSpPr>
          <p:nvPr/>
        </p:nvSpPr>
        <p:spPr bwMode="auto">
          <a:xfrm>
            <a:off x="9571931" y="3496718"/>
            <a:ext cx="0" cy="21314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3200773" y="1609633"/>
            <a:ext cx="22837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/>
              <a:t>“Soft” </a:t>
            </a:r>
            <a:r>
              <a:rPr lang="en-US" dirty="0" smtClean="0"/>
              <a:t>Centrifugation</a:t>
            </a:r>
            <a:endParaRPr lang="en-US" dirty="0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5743575" y="2930299"/>
            <a:ext cx="24069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/>
              <a:t>“Heavy” </a:t>
            </a:r>
            <a:r>
              <a:rPr lang="en-US" dirty="0" smtClean="0"/>
              <a:t>Centrifugation</a:t>
            </a:r>
            <a:endParaRPr lang="en-US" dirty="0"/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970059" y="228601"/>
            <a:ext cx="102651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dirty="0">
                <a:solidFill>
                  <a:schemeClr val="tx2"/>
                </a:solidFill>
              </a:rPr>
              <a:t>Blood </a:t>
            </a:r>
            <a:r>
              <a:rPr lang="en-US" sz="3600" dirty="0" smtClean="0">
                <a:solidFill>
                  <a:schemeClr val="tx2"/>
                </a:solidFill>
              </a:rPr>
              <a:t>Components from Whole Blood Donation</a:t>
            </a:r>
            <a:endParaRPr lang="en-US" sz="36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cxnSp>
        <p:nvCxnSpPr>
          <p:cNvPr id="5" name="Straight Arrow Connector 4"/>
          <p:cNvCxnSpPr>
            <a:stCxn id="54278" idx="1"/>
          </p:cNvCxnSpPr>
          <p:nvPr/>
        </p:nvCxnSpPr>
        <p:spPr>
          <a:xfrm flipH="1">
            <a:off x="3493618" y="4010728"/>
            <a:ext cx="852661" cy="18632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54276" idx="2"/>
          </p:cNvCxnSpPr>
          <p:nvPr/>
        </p:nvCxnSpPr>
        <p:spPr>
          <a:xfrm>
            <a:off x="2542652" y="2696267"/>
            <a:ext cx="0" cy="12967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4279" idx="2"/>
            <a:endCxn id="54280" idx="0"/>
          </p:cNvCxnSpPr>
          <p:nvPr/>
        </p:nvCxnSpPr>
        <p:spPr>
          <a:xfrm flipH="1">
            <a:off x="6187879" y="4140749"/>
            <a:ext cx="3535130" cy="15543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4279" idx="2"/>
            <a:endCxn id="54281" idx="0"/>
          </p:cNvCxnSpPr>
          <p:nvPr/>
        </p:nvCxnSpPr>
        <p:spPr>
          <a:xfrm>
            <a:off x="9723009" y="4140749"/>
            <a:ext cx="656991" cy="154374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5841287" y="4589453"/>
            <a:ext cx="21141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 smtClean="0"/>
              <a:t>Thawing at 0C and centrifugation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3810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6625" y="495300"/>
            <a:ext cx="10363200" cy="762000"/>
          </a:xfrm>
        </p:spPr>
        <p:txBody>
          <a:bodyPr/>
          <a:lstStyle/>
          <a:p>
            <a:r>
              <a:rPr lang="en-US" dirty="0"/>
              <a:t>Administration of Blood Products</a:t>
            </a:r>
          </a:p>
        </p:txBody>
      </p:sp>
      <p:sp>
        <p:nvSpPr>
          <p:cNvPr id="64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31875" y="1485900"/>
            <a:ext cx="10871200" cy="4876800"/>
          </a:xfrm>
        </p:spPr>
        <p:txBody>
          <a:bodyPr>
            <a:normAutofit lnSpcReduction="10000"/>
          </a:bodyPr>
          <a:lstStyle/>
          <a:p>
            <a:pPr>
              <a:lnSpc>
                <a:spcPct val="85000"/>
              </a:lnSpc>
            </a:pPr>
            <a:r>
              <a:rPr lang="en-US" sz="2800" dirty="0"/>
              <a:t>Positive </a:t>
            </a:r>
            <a:r>
              <a:rPr lang="en-US" sz="2800" dirty="0" smtClean="0"/>
              <a:t>identification: </a:t>
            </a:r>
            <a:r>
              <a:rPr lang="en-US" sz="2800" dirty="0"/>
              <a:t>component and recipient, </a:t>
            </a:r>
            <a:r>
              <a:rPr lang="en-US" sz="2800" dirty="0">
                <a:solidFill>
                  <a:schemeClr val="accent1"/>
                </a:solidFill>
              </a:rPr>
              <a:t>at bedside</a:t>
            </a:r>
          </a:p>
          <a:p>
            <a:pPr>
              <a:lnSpc>
                <a:spcPct val="85000"/>
              </a:lnSpc>
            </a:pPr>
            <a:r>
              <a:rPr lang="en-US" sz="2800" dirty="0"/>
              <a:t>150-280 micron </a:t>
            </a:r>
            <a:r>
              <a:rPr lang="en-US" sz="2800" dirty="0" smtClean="0"/>
              <a:t>filter</a:t>
            </a:r>
            <a:endParaRPr lang="en-US" sz="2800" dirty="0"/>
          </a:p>
          <a:p>
            <a:pPr>
              <a:lnSpc>
                <a:spcPct val="85000"/>
              </a:lnSpc>
            </a:pPr>
            <a:r>
              <a:rPr lang="en-US" sz="2800" dirty="0"/>
              <a:t>Blood warming (should be slow) to 37</a:t>
            </a:r>
            <a:r>
              <a:rPr lang="en-US" sz="2800" dirty="0">
                <a:cs typeface="Times New Roman" pitchFamily="18" charset="0"/>
              </a:rPr>
              <a:t>°C max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Adults getting &gt;50 ml/kg/h; kids &gt;15 ml/kg/h; via CVL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Water bath, in-line warmers, radiant warmer, NOT </a:t>
            </a:r>
            <a:r>
              <a:rPr lang="en-US" sz="2400" dirty="0">
                <a:sym typeface="Symbol" pitchFamily="18" charset="2"/>
              </a:rPr>
              <a:t>wave</a:t>
            </a:r>
            <a:endParaRPr lang="en-US" sz="2400" dirty="0"/>
          </a:p>
          <a:p>
            <a:pPr>
              <a:lnSpc>
                <a:spcPct val="85000"/>
              </a:lnSpc>
            </a:pPr>
            <a:r>
              <a:rPr lang="en-US" sz="2800" dirty="0"/>
              <a:t>Direct observation during first 15 min, then q30 min</a:t>
            </a:r>
          </a:p>
          <a:p>
            <a:pPr>
              <a:lnSpc>
                <a:spcPct val="85000"/>
              </a:lnSpc>
            </a:pPr>
            <a:r>
              <a:rPr lang="en-US" sz="2800" dirty="0"/>
              <a:t>Duration of infusion, as clinically appropriate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RBCs: 2-4 </a:t>
            </a:r>
            <a:r>
              <a:rPr lang="en-US" sz="2400" dirty="0" err="1"/>
              <a:t>hrs</a:t>
            </a:r>
            <a:r>
              <a:rPr lang="en-US" sz="2400" dirty="0"/>
              <a:t>; platelets and FFP: 1-2 </a:t>
            </a:r>
            <a:r>
              <a:rPr lang="en-US" sz="2400" dirty="0" err="1"/>
              <a:t>hrs</a:t>
            </a:r>
            <a:endParaRPr lang="en-US" sz="2400" dirty="0"/>
          </a:p>
          <a:p>
            <a:pPr lvl="1">
              <a:lnSpc>
                <a:spcPct val="85000"/>
              </a:lnSpc>
            </a:pPr>
            <a:r>
              <a:rPr lang="en-US" sz="2400" dirty="0">
                <a:solidFill>
                  <a:schemeClr val="accent1"/>
                </a:solidFill>
              </a:rPr>
              <a:t>Maximum: 4 </a:t>
            </a:r>
            <a:r>
              <a:rPr lang="en-US" sz="2400" dirty="0" err="1">
                <a:solidFill>
                  <a:schemeClr val="accent1"/>
                </a:solidFill>
              </a:rPr>
              <a:t>hrs</a:t>
            </a:r>
            <a:endParaRPr lang="en-US" sz="2400" dirty="0">
              <a:solidFill>
                <a:schemeClr val="accent1"/>
              </a:solidFill>
            </a:endParaRPr>
          </a:p>
          <a:p>
            <a:pPr>
              <a:lnSpc>
                <a:spcPct val="85000"/>
              </a:lnSpc>
            </a:pPr>
            <a:r>
              <a:rPr lang="en-US" sz="2800" dirty="0"/>
              <a:t>Documentation: donor unit # or pool #; date, time, amount of infusion; ID of </a:t>
            </a:r>
            <a:r>
              <a:rPr lang="en-US" sz="2800" dirty="0" err="1"/>
              <a:t>transfusionist</a:t>
            </a:r>
            <a:r>
              <a:rPr lang="en-US" sz="2800" dirty="0"/>
              <a:t>; pre- and post-transfusion vitals; any adverse reactions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26202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Blood products: collection and storage, indications, dosage and administration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Pre-transfusion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Transfusion complications and prevention of complications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 reactions and prevention (special attributes)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Transfusion-transmitted disease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Directed donation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Refractoriness to platelet transfusion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Therapeutic apheresis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ight Arrow 3"/>
          <p:cNvSpPr/>
          <p:nvPr/>
        </p:nvSpPr>
        <p:spPr>
          <a:xfrm flipH="1">
            <a:off x="10182225" y="3209925"/>
            <a:ext cx="1076325" cy="438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739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2251"/>
            <a:ext cx="10515600" cy="9969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Transfusion-Associated Fatalities reported to the FDA</a:t>
            </a:r>
            <a:endParaRPr lang="en-US" sz="36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328337"/>
            <a:ext cx="8885522" cy="4572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 rot="16200000">
            <a:off x="28575" y="3314700"/>
            <a:ext cx="1889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Number of deaths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58115" y="6010170"/>
            <a:ext cx="82296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smtClean="0"/>
              <a:t>Data from https</a:t>
            </a:r>
            <a:r>
              <a:rPr lang="en-US" sz="1050" dirty="0"/>
              <a:t>://www.fda.gov/downloads/BiologicsBloodVaccines/SafetyAvailability/ReportaProblem/TransfusionDonationFatalities/UCM598243.pdf</a:t>
            </a:r>
          </a:p>
        </p:txBody>
      </p:sp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7810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0537"/>
          </a:xfrm>
        </p:spPr>
        <p:txBody>
          <a:bodyPr>
            <a:noAutofit/>
          </a:bodyPr>
          <a:lstStyle/>
          <a:p>
            <a:r>
              <a:rPr lang="en-US" sz="3600" dirty="0"/>
              <a:t>T</a:t>
            </a:r>
            <a:r>
              <a:rPr lang="en-US" sz="3600" dirty="0" smtClean="0"/>
              <a:t>ransfusion-related morbidity in children in the UK 2017</a:t>
            </a:r>
            <a:endParaRPr lang="en-US" sz="3600" dirty="0"/>
          </a:p>
        </p:txBody>
      </p:sp>
      <p:pic>
        <p:nvPicPr>
          <p:cNvPr id="3" name="Picture 2"/>
          <p:cNvPicPr/>
          <p:nvPr/>
        </p:nvPicPr>
        <p:blipFill rotWithShape="1">
          <a:blip r:embed="rId2"/>
          <a:srcRect l="28554" t="32588" r="35703" b="25080"/>
          <a:stretch/>
        </p:blipFill>
        <p:spPr bwMode="auto">
          <a:xfrm>
            <a:off x="1895474" y="1156901"/>
            <a:ext cx="7724775" cy="5230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47275" y="5814788"/>
            <a:ext cx="7897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PHB Bolton-</a:t>
            </a:r>
            <a:r>
              <a:rPr lang="en-US" sz="1200" i="1" dirty="0" err="1"/>
              <a:t>Maggs</a:t>
            </a:r>
            <a:r>
              <a:rPr lang="en-US" sz="1200" i="1" dirty="0"/>
              <a:t> (Ed) D Poles et al. on behalf of the Serious Hazards of Transfusion (SHOT) Steering Group. The 2017</a:t>
            </a:r>
          </a:p>
          <a:p>
            <a:r>
              <a:rPr lang="en-US" sz="1200" i="1" dirty="0"/>
              <a:t>Annual SHOT Report (2018).  https://www.shotuk.org/wp-content/uploads/myimages/SHOT-Report-2017-WEB-Final-v4-25-9-18.pdf</a:t>
            </a:r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0549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52500" y="504825"/>
            <a:ext cx="10566400" cy="685800"/>
          </a:xfrm>
        </p:spPr>
        <p:txBody>
          <a:bodyPr>
            <a:noAutofit/>
          </a:bodyPr>
          <a:lstStyle/>
          <a:p>
            <a:r>
              <a:rPr lang="en-US" sz="4000" dirty="0" smtClean="0"/>
              <a:t>Acute Transfusion Reaction: during or within 6 hours of transfusion</a:t>
            </a:r>
            <a:endParaRPr lang="en-US" sz="4000" dirty="0"/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2500" y="1790700"/>
            <a:ext cx="10668000" cy="4667250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US" sz="2800" dirty="0">
                <a:sym typeface="Symbol" pitchFamily="18" charset="2"/>
              </a:rPr>
              <a:t>Fever ( </a:t>
            </a:r>
            <a:r>
              <a:rPr lang="en-US" sz="2800" dirty="0" smtClean="0">
                <a:sym typeface="Symbol" pitchFamily="18" charset="2"/>
              </a:rPr>
              <a:t>1ºC) </a:t>
            </a:r>
            <a:r>
              <a:rPr lang="en-US" sz="2800" dirty="0">
                <a:sym typeface="Symbol" pitchFamily="18" charset="2"/>
              </a:rPr>
              <a:t>and/or chills/rigors</a:t>
            </a:r>
          </a:p>
          <a:p>
            <a:pPr lvl="1">
              <a:lnSpc>
                <a:spcPct val="75000"/>
              </a:lnSpc>
            </a:pPr>
            <a:r>
              <a:rPr lang="en-US" sz="2400" dirty="0">
                <a:sym typeface="Symbol" pitchFamily="18" charset="2"/>
              </a:rPr>
              <a:t>Febrile non-hemolytic reaction</a:t>
            </a:r>
          </a:p>
          <a:p>
            <a:pPr lvl="1">
              <a:lnSpc>
                <a:spcPct val="75000"/>
              </a:lnSpc>
            </a:pPr>
            <a:r>
              <a:rPr lang="en-US" sz="2400" dirty="0">
                <a:sym typeface="Symbol" pitchFamily="18" charset="2"/>
              </a:rPr>
              <a:t>Hemolytic reaction: </a:t>
            </a:r>
            <a:r>
              <a:rPr lang="en-US" sz="2400" b="1" dirty="0">
                <a:solidFill>
                  <a:schemeClr val="accent1"/>
                </a:solidFill>
                <a:sym typeface="Symbol" pitchFamily="18" charset="2"/>
              </a:rPr>
              <a:t>pain</a:t>
            </a:r>
            <a:r>
              <a:rPr lang="en-US" sz="2400" dirty="0">
                <a:sym typeface="Symbol" pitchFamily="18" charset="2"/>
              </a:rPr>
              <a:t> at infusion site, chest, or back/flank, gross </a:t>
            </a:r>
            <a:r>
              <a:rPr lang="en-US" sz="2400" b="1" dirty="0">
                <a:solidFill>
                  <a:schemeClr val="accent1"/>
                </a:solidFill>
                <a:sym typeface="Symbol" pitchFamily="18" charset="2"/>
              </a:rPr>
              <a:t>hematuria</a:t>
            </a:r>
          </a:p>
          <a:p>
            <a:pPr lvl="1">
              <a:lnSpc>
                <a:spcPct val="75000"/>
              </a:lnSpc>
            </a:pPr>
            <a:r>
              <a:rPr lang="en-US" sz="2400" dirty="0">
                <a:sym typeface="Symbol" pitchFamily="18" charset="2"/>
              </a:rPr>
              <a:t>If prolonged or very high, consider bacterial infection</a:t>
            </a:r>
          </a:p>
          <a:p>
            <a:pPr>
              <a:lnSpc>
                <a:spcPct val="75000"/>
              </a:lnSpc>
            </a:pPr>
            <a:r>
              <a:rPr lang="en-US" sz="2800" dirty="0">
                <a:sym typeface="Symbol" pitchFamily="18" charset="2"/>
              </a:rPr>
              <a:t>Itching, flushing, rash, and/or hives</a:t>
            </a:r>
          </a:p>
          <a:p>
            <a:pPr>
              <a:lnSpc>
                <a:spcPct val="75000"/>
              </a:lnSpc>
            </a:pPr>
            <a:r>
              <a:rPr lang="en-US" sz="2800" dirty="0">
                <a:sym typeface="Symbol" pitchFamily="18" charset="2"/>
              </a:rPr>
              <a:t>Respiratory distress (dyspnea, RR, wheeze, </a:t>
            </a:r>
            <a:r>
              <a:rPr lang="en-US" sz="2800" dirty="0" err="1">
                <a:sym typeface="Symbol" pitchFamily="18" charset="2"/>
              </a:rPr>
              <a:t>sats</a:t>
            </a:r>
            <a:r>
              <a:rPr lang="en-US" sz="2800" dirty="0">
                <a:sym typeface="Symbol" pitchFamily="18" charset="2"/>
              </a:rPr>
              <a:t>)</a:t>
            </a:r>
          </a:p>
          <a:p>
            <a:pPr lvl="1">
              <a:lnSpc>
                <a:spcPct val="75000"/>
              </a:lnSpc>
            </a:pPr>
            <a:r>
              <a:rPr lang="en-US" sz="2400" dirty="0">
                <a:sym typeface="Symbol" pitchFamily="18" charset="2"/>
              </a:rPr>
              <a:t>Volume overload, </a:t>
            </a:r>
            <a:r>
              <a:rPr lang="en-US" sz="2400" dirty="0">
                <a:solidFill>
                  <a:schemeClr val="accent1"/>
                </a:solidFill>
                <a:sym typeface="Symbol" pitchFamily="18" charset="2"/>
              </a:rPr>
              <a:t>anaphylaxis</a:t>
            </a:r>
            <a:r>
              <a:rPr lang="en-US" sz="2400" dirty="0">
                <a:sym typeface="Symbol" pitchFamily="18" charset="2"/>
              </a:rPr>
              <a:t>, lung injury, hemolytic</a:t>
            </a:r>
          </a:p>
          <a:p>
            <a:pPr>
              <a:lnSpc>
                <a:spcPct val="75000"/>
              </a:lnSpc>
            </a:pPr>
            <a:r>
              <a:rPr lang="en-US" sz="2800" dirty="0">
                <a:sym typeface="Symbol" pitchFamily="18" charset="2"/>
              </a:rPr>
              <a:t>Hypotension</a:t>
            </a:r>
          </a:p>
          <a:p>
            <a:pPr lvl="1">
              <a:lnSpc>
                <a:spcPct val="75000"/>
              </a:lnSpc>
            </a:pPr>
            <a:r>
              <a:rPr lang="en-US" sz="2400" dirty="0">
                <a:sym typeface="Symbol" pitchFamily="18" charset="2"/>
              </a:rPr>
              <a:t>Hemolytic, bacterial, anaphylaxis, lung injury</a:t>
            </a:r>
          </a:p>
          <a:p>
            <a:pPr>
              <a:lnSpc>
                <a:spcPct val="75000"/>
              </a:lnSpc>
            </a:pPr>
            <a:r>
              <a:rPr lang="en-US" sz="2800" dirty="0">
                <a:sym typeface="Symbol" pitchFamily="18" charset="2"/>
              </a:rPr>
              <a:t>Numbness, tingling, nausea, vomiting, </a:t>
            </a:r>
            <a:r>
              <a:rPr lang="en-US" sz="2800" dirty="0" err="1">
                <a:sym typeface="Symbol" pitchFamily="18" charset="2"/>
              </a:rPr>
              <a:t>arrythmia</a:t>
            </a:r>
            <a:endParaRPr lang="en-US" sz="2800" dirty="0">
              <a:sym typeface="Symbol" pitchFamily="18" charset="2"/>
            </a:endParaRPr>
          </a:p>
          <a:p>
            <a:pPr>
              <a:lnSpc>
                <a:spcPct val="75000"/>
              </a:lnSpc>
            </a:pPr>
            <a:r>
              <a:rPr lang="en-US" sz="2800" b="1" dirty="0">
                <a:solidFill>
                  <a:schemeClr val="accent1"/>
                </a:solidFill>
                <a:sym typeface="Symbol" pitchFamily="18" charset="2"/>
              </a:rPr>
              <a:t>ANY acute change in recipient’s condition, assume transfusion reaction until proven otherwise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8822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397000" y="609600"/>
            <a:ext cx="10769600" cy="685800"/>
          </a:xfrm>
        </p:spPr>
        <p:txBody>
          <a:bodyPr>
            <a:noAutofit/>
          </a:bodyPr>
          <a:lstStyle/>
          <a:p>
            <a:r>
              <a:rPr lang="en-US" dirty="0"/>
              <a:t>When Transfusion Reaction is Suspected </a:t>
            </a:r>
          </a:p>
        </p:txBody>
      </p:sp>
      <p:sp>
        <p:nvSpPr>
          <p:cNvPr id="65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2400" y="1752600"/>
            <a:ext cx="98552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1"/>
                </a:solidFill>
              </a:rPr>
              <a:t>Stop the transfusion!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It can always be re-started if symptoms mild and promptly relieved</a:t>
            </a:r>
          </a:p>
          <a:p>
            <a:pPr>
              <a:lnSpc>
                <a:spcPct val="90000"/>
              </a:lnSpc>
            </a:pPr>
            <a:r>
              <a:rPr lang="en-US" dirty="0"/>
              <a:t>Keep IV line open with 0.9% NS</a:t>
            </a:r>
          </a:p>
          <a:p>
            <a:pPr>
              <a:lnSpc>
                <a:spcPct val="90000"/>
              </a:lnSpc>
            </a:pPr>
            <a:r>
              <a:rPr lang="en-US" dirty="0"/>
              <a:t>Monitor vital signs, change in clinical condition</a:t>
            </a:r>
          </a:p>
          <a:p>
            <a:pPr>
              <a:lnSpc>
                <a:spcPct val="90000"/>
              </a:lnSpc>
            </a:pPr>
            <a:r>
              <a:rPr lang="en-US" dirty="0"/>
              <a:t>Check all labels, forms, recipient ID</a:t>
            </a:r>
          </a:p>
          <a:p>
            <a:pPr>
              <a:lnSpc>
                <a:spcPct val="90000"/>
              </a:lnSpc>
            </a:pPr>
            <a:r>
              <a:rPr lang="en-US" dirty="0"/>
              <a:t>Notify MD</a:t>
            </a:r>
          </a:p>
          <a:p>
            <a:pPr>
              <a:lnSpc>
                <a:spcPct val="90000"/>
              </a:lnSpc>
            </a:pPr>
            <a:r>
              <a:rPr lang="en-US" dirty="0"/>
              <a:t>Report reaction to the Blood Bank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14062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1400" y="428625"/>
            <a:ext cx="8026400" cy="685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Transfusion Reaction </a:t>
            </a:r>
            <a:r>
              <a:rPr lang="en-US" dirty="0" smtClean="0"/>
              <a:t>Work-up</a:t>
            </a:r>
            <a:endParaRPr lang="en-US" dirty="0"/>
          </a:p>
        </p:txBody>
      </p:sp>
      <p:sp>
        <p:nvSpPr>
          <p:cNvPr id="65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7600" y="1495425"/>
            <a:ext cx="10363200" cy="4953000"/>
          </a:xfrm>
        </p:spPr>
        <p:txBody>
          <a:bodyPr/>
          <a:lstStyle/>
          <a:p>
            <a:pPr>
              <a:lnSpc>
                <a:spcPct val="85000"/>
              </a:lnSpc>
            </a:pPr>
            <a:r>
              <a:rPr lang="en-US" sz="2800" dirty="0" smtClean="0"/>
              <a:t>Transfusion </a:t>
            </a:r>
            <a:r>
              <a:rPr lang="en-US" sz="2800" dirty="0"/>
              <a:t>Reaction form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Pre- and Post-transfusion vital signs</a:t>
            </a:r>
          </a:p>
          <a:p>
            <a:pPr lvl="1">
              <a:lnSpc>
                <a:spcPct val="85000"/>
              </a:lnSpc>
            </a:pPr>
            <a:r>
              <a:rPr lang="en-US" dirty="0"/>
              <a:t>S</a:t>
            </a:r>
            <a:r>
              <a:rPr lang="en-US" sz="2400" dirty="0" smtClean="0"/>
              <a:t>ymptom(s</a:t>
            </a:r>
            <a:r>
              <a:rPr lang="en-US" sz="2400" dirty="0"/>
              <a:t>) at time of reaction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Date and Time of suspected reaction</a:t>
            </a:r>
          </a:p>
          <a:p>
            <a:pPr lvl="1">
              <a:lnSpc>
                <a:spcPct val="85000"/>
              </a:lnSpc>
            </a:pPr>
            <a:r>
              <a:rPr lang="en-US" sz="2400" dirty="0"/>
              <a:t>Unit number and type of blood product(s) transfused at or near time of reaction</a:t>
            </a:r>
          </a:p>
          <a:p>
            <a:pPr>
              <a:lnSpc>
                <a:spcPct val="85000"/>
              </a:lnSpc>
            </a:pPr>
            <a:r>
              <a:rPr lang="en-US" sz="2800" dirty="0" smtClean="0"/>
              <a:t>Send to Blood </a:t>
            </a:r>
            <a:r>
              <a:rPr lang="en-US" sz="2800" dirty="0"/>
              <a:t>Bank:</a:t>
            </a:r>
          </a:p>
          <a:p>
            <a:pPr lvl="1">
              <a:lnSpc>
                <a:spcPct val="85000"/>
              </a:lnSpc>
            </a:pPr>
            <a:r>
              <a:rPr lang="en-US" dirty="0"/>
              <a:t>Post-transfusion blood samples</a:t>
            </a:r>
          </a:p>
          <a:p>
            <a:pPr lvl="2">
              <a:lnSpc>
                <a:spcPct val="85000"/>
              </a:lnSpc>
            </a:pPr>
            <a:r>
              <a:rPr lang="en-US" dirty="0" smtClean="0"/>
              <a:t>Visual </a:t>
            </a:r>
            <a:r>
              <a:rPr lang="en-US" dirty="0"/>
              <a:t>check for </a:t>
            </a:r>
            <a:r>
              <a:rPr lang="en-US" dirty="0" smtClean="0"/>
              <a:t>hemolysis</a:t>
            </a:r>
          </a:p>
          <a:p>
            <a:pPr lvl="2">
              <a:lnSpc>
                <a:spcPct val="85000"/>
              </a:lnSpc>
            </a:pPr>
            <a:r>
              <a:rPr lang="en-US" dirty="0" smtClean="0"/>
              <a:t>Repeat ABO type</a:t>
            </a:r>
            <a:endParaRPr lang="en-US" dirty="0"/>
          </a:p>
          <a:p>
            <a:pPr lvl="2">
              <a:lnSpc>
                <a:spcPct val="85000"/>
              </a:lnSpc>
            </a:pPr>
            <a:r>
              <a:rPr lang="en-US" dirty="0" smtClean="0"/>
              <a:t>Serologic check </a:t>
            </a:r>
            <a:r>
              <a:rPr lang="en-US" dirty="0"/>
              <a:t>for </a:t>
            </a:r>
            <a:r>
              <a:rPr lang="en-US" dirty="0" smtClean="0"/>
              <a:t>incompatibility: DAT</a:t>
            </a:r>
            <a:endParaRPr lang="en-US" dirty="0"/>
          </a:p>
          <a:p>
            <a:pPr lvl="1">
              <a:lnSpc>
                <a:spcPct val="85000"/>
              </a:lnSpc>
            </a:pPr>
            <a:r>
              <a:rPr lang="en-US" dirty="0" smtClean="0"/>
              <a:t>Blood </a:t>
            </a:r>
            <a:r>
              <a:rPr lang="en-US" dirty="0"/>
              <a:t>bag, administration set, IV fluid attached</a:t>
            </a:r>
          </a:p>
          <a:p>
            <a:pPr lvl="1">
              <a:lnSpc>
                <a:spcPct val="85000"/>
              </a:lnSpc>
            </a:pPr>
            <a:r>
              <a:rPr lang="en-US" dirty="0"/>
              <a:t>Post-transfusion urine </a:t>
            </a:r>
            <a:r>
              <a:rPr lang="en-US" dirty="0" smtClean="0"/>
              <a:t>sample: check for hemoglobinuria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4346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Transfusion </a:t>
            </a:r>
            <a:r>
              <a:rPr lang="en-US" dirty="0" smtClean="0"/>
              <a:t>Reactions</a:t>
            </a:r>
            <a:endParaRPr lang="en-US" dirty="0"/>
          </a:p>
        </p:txBody>
      </p:sp>
      <p:sp>
        <p:nvSpPr>
          <p:cNvPr id="65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25600" y="2057400"/>
            <a:ext cx="4775200" cy="4114800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sz="3000" dirty="0"/>
              <a:t>Immune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sz="2800" dirty="0">
                <a:solidFill>
                  <a:schemeClr val="accent1"/>
                </a:solidFill>
              </a:rPr>
              <a:t>Hemolytic </a:t>
            </a:r>
            <a:endParaRPr lang="en-US" sz="2800" dirty="0" smtClean="0">
              <a:solidFill>
                <a:schemeClr val="accent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800" dirty="0" smtClean="0"/>
              <a:t>Febrile </a:t>
            </a:r>
            <a:r>
              <a:rPr lang="en-US" sz="2800" dirty="0"/>
              <a:t>non-hemolytic</a:t>
            </a:r>
          </a:p>
          <a:p>
            <a:pPr lvl="1">
              <a:lnSpc>
                <a:spcPct val="90000"/>
              </a:lnSpc>
            </a:pPr>
            <a:r>
              <a:rPr lang="en-US" sz="2800" dirty="0" smtClean="0"/>
              <a:t>Allergic/Anaphylactic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800" dirty="0"/>
              <a:t>Transfusion-related acute lung </a:t>
            </a:r>
            <a:r>
              <a:rPr lang="en-US" sz="2800" dirty="0" smtClean="0"/>
              <a:t>injury</a:t>
            </a:r>
          </a:p>
        </p:txBody>
      </p:sp>
      <p:sp>
        <p:nvSpPr>
          <p:cNvPr id="6594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604000" y="1981200"/>
            <a:ext cx="5486400" cy="4114800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Non-Immune</a:t>
            </a:r>
          </a:p>
          <a:p>
            <a:pPr lvl="1"/>
            <a:r>
              <a:rPr lang="en-US" sz="2800" dirty="0" smtClean="0"/>
              <a:t>Sepsis</a:t>
            </a:r>
            <a:endParaRPr lang="en-US" sz="2800" dirty="0"/>
          </a:p>
          <a:p>
            <a:pPr lvl="1"/>
            <a:r>
              <a:rPr lang="en-US" sz="2800" dirty="0"/>
              <a:t>Transfusion-associated circulatory overload</a:t>
            </a:r>
          </a:p>
          <a:p>
            <a:pPr lvl="1"/>
            <a:r>
              <a:rPr lang="en-US" sz="2800" dirty="0" smtClean="0">
                <a:solidFill>
                  <a:schemeClr val="accent1"/>
                </a:solidFill>
              </a:rPr>
              <a:t>Metabolic </a:t>
            </a:r>
            <a:r>
              <a:rPr lang="en-US" sz="2800" dirty="0">
                <a:solidFill>
                  <a:schemeClr val="accent1"/>
                </a:solidFill>
              </a:rPr>
              <a:t>complications</a:t>
            </a:r>
            <a:endParaRPr lang="en-US" sz="2600" dirty="0">
              <a:solidFill>
                <a:schemeClr val="accent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7665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smtClean="0"/>
              <a:t>Acute hemolytic transfusion reaction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847850"/>
            <a:ext cx="10769600" cy="4400550"/>
          </a:xfrm>
        </p:spPr>
        <p:txBody>
          <a:bodyPr>
            <a:normAutofit fontScale="92500" lnSpcReduction="10000"/>
          </a:bodyPr>
          <a:lstStyle/>
          <a:p>
            <a:r>
              <a:rPr lang="en-US" altLang="en-US" dirty="0" smtClean="0"/>
              <a:t>Lysis or accelerated </a:t>
            </a:r>
            <a:r>
              <a:rPr lang="en-US" altLang="en-US" dirty="0"/>
              <a:t>clearance of </a:t>
            </a:r>
            <a:r>
              <a:rPr lang="en-US" altLang="en-US" dirty="0" smtClean="0"/>
              <a:t>RBCs in </a:t>
            </a:r>
            <a:r>
              <a:rPr lang="en-US" altLang="en-US" dirty="0"/>
              <a:t>a transfusion recipient due to immunologic incompatibility between the blood donor and the </a:t>
            </a:r>
            <a:r>
              <a:rPr lang="en-US" altLang="en-US" dirty="0" smtClean="0"/>
              <a:t>recipient</a:t>
            </a:r>
            <a:endParaRPr lang="en-US" alt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From transfusion of Ag-positive RBCs to recipient with pre-existing Ab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Wrong blood transfused (most common cause)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/>
              <a:t>M</a:t>
            </a:r>
            <a:r>
              <a:rPr lang="en-US" altLang="en-US" sz="2400" dirty="0" smtClean="0"/>
              <a:t>issed antibody on screening/crossmatch</a:t>
            </a:r>
          </a:p>
          <a:p>
            <a:r>
              <a:rPr lang="en-US" altLang="en-US" dirty="0" smtClean="0"/>
              <a:t>Usually </a:t>
            </a:r>
            <a:r>
              <a:rPr lang="en-US" altLang="en-US" dirty="0"/>
              <a:t>intravascular, </a:t>
            </a:r>
            <a:r>
              <a:rPr lang="en-US" altLang="en-US" dirty="0" smtClean="0"/>
              <a:t>dramatic: fever</a:t>
            </a:r>
            <a:r>
              <a:rPr lang="en-US" altLang="en-US" dirty="0"/>
              <a:t>, chills, nausea, vomiting dyspnea, hypotension, pain (back, infusion site, chest), </a:t>
            </a:r>
            <a:r>
              <a:rPr lang="en-US" altLang="en-US" dirty="0">
                <a:solidFill>
                  <a:srgbClr val="5B9BD5"/>
                </a:solidFill>
              </a:rPr>
              <a:t>feeling of impending </a:t>
            </a:r>
            <a:r>
              <a:rPr lang="en-US" altLang="en-US" dirty="0" smtClean="0">
                <a:solidFill>
                  <a:srgbClr val="5B9BD5"/>
                </a:solidFill>
              </a:rPr>
              <a:t>doom, </a:t>
            </a:r>
            <a:r>
              <a:rPr lang="en-US" altLang="en-US" dirty="0" smtClean="0"/>
              <a:t>occasionally DIC</a:t>
            </a:r>
            <a:endParaRPr lang="en-US" altLang="en-US" dirty="0"/>
          </a:p>
          <a:p>
            <a:r>
              <a:rPr lang="en-US" altLang="en-US" sz="2800" dirty="0" smtClean="0"/>
              <a:t>Labs: hemoglobinuria, elevated LDH, positive DAT</a:t>
            </a:r>
          </a:p>
          <a:p>
            <a:r>
              <a:rPr lang="en-US" altLang="en-US" dirty="0" smtClean="0"/>
              <a:t>Treatment: aggressive hydration (</a:t>
            </a:r>
            <a:r>
              <a:rPr lang="en-US" altLang="en-US" dirty="0" err="1" smtClean="0">
                <a:solidFill>
                  <a:srgbClr val="5B9BD5"/>
                </a:solidFill>
              </a:rPr>
              <a:t>NaCl</a:t>
            </a:r>
            <a:r>
              <a:rPr lang="en-US" altLang="en-US" dirty="0" smtClean="0">
                <a:solidFill>
                  <a:srgbClr val="5B9BD5"/>
                </a:solidFill>
              </a:rPr>
              <a:t> is only compatible fluid</a:t>
            </a:r>
            <a:r>
              <a:rPr lang="en-US" altLang="en-US" dirty="0" smtClean="0"/>
              <a:t>), monitor kidneys</a:t>
            </a:r>
            <a:endParaRPr lang="en-US" altLang="en-US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3957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Transfusion Related </a:t>
            </a:r>
            <a:r>
              <a:rPr lang="en-US" dirty="0" smtClean="0"/>
              <a:t>Fever</a:t>
            </a:r>
            <a:endParaRPr lang="en-US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Febrile non-hemolytic transfusion </a:t>
            </a:r>
            <a:r>
              <a:rPr lang="en-US" dirty="0" smtClean="0"/>
              <a:t>reaction</a:t>
            </a:r>
          </a:p>
          <a:p>
            <a:r>
              <a:rPr lang="en-US" dirty="0" smtClean="0"/>
              <a:t>Hemolytic </a:t>
            </a:r>
            <a:r>
              <a:rPr lang="en-US" dirty="0"/>
              <a:t>Transfusion Reaction</a:t>
            </a:r>
          </a:p>
          <a:p>
            <a:r>
              <a:rPr lang="en-US" dirty="0"/>
              <a:t>Bacterial Contamination</a:t>
            </a:r>
          </a:p>
          <a:p>
            <a:r>
              <a:rPr lang="en-US" dirty="0"/>
              <a:t>TRALI</a:t>
            </a:r>
          </a:p>
          <a:p>
            <a:r>
              <a:rPr lang="en-US" dirty="0" smtClean="0"/>
              <a:t>Related </a:t>
            </a:r>
            <a:r>
              <a:rPr lang="en-US" dirty="0"/>
              <a:t>to underlying Disease in Patient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18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36904" y="365125"/>
            <a:ext cx="4316896" cy="1325563"/>
          </a:xfrm>
        </p:spPr>
        <p:txBody>
          <a:bodyPr>
            <a:noAutofit/>
          </a:bodyPr>
          <a:lstStyle/>
          <a:p>
            <a:r>
              <a:rPr lang="en-US" sz="3200" dirty="0" smtClean="0"/>
              <a:t>Blood components from apheresis donation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060758" y="2186609"/>
            <a:ext cx="4293042" cy="3990353"/>
          </a:xfrm>
        </p:spPr>
        <p:txBody>
          <a:bodyPr/>
          <a:lstStyle/>
          <a:p>
            <a:r>
              <a:rPr lang="en-US" dirty="0" smtClean="0"/>
              <a:t>RBCs</a:t>
            </a:r>
          </a:p>
          <a:p>
            <a:r>
              <a:rPr lang="en-US" dirty="0" smtClean="0"/>
              <a:t>Platelets</a:t>
            </a:r>
          </a:p>
          <a:p>
            <a:r>
              <a:rPr lang="en-US" dirty="0" smtClean="0"/>
              <a:t>Plasma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Already leukocyte-reduced</a:t>
            </a:r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521806" y="310105"/>
            <a:ext cx="4724169" cy="6295038"/>
            <a:chOff x="1521806" y="310105"/>
            <a:chExt cx="4724169" cy="629503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736372" y="1095539"/>
              <a:ext cx="6295038" cy="47241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Smiley Face 6"/>
            <p:cNvSpPr/>
            <p:nvPr/>
          </p:nvSpPr>
          <p:spPr>
            <a:xfrm>
              <a:off x="2425148" y="1490869"/>
              <a:ext cx="524784" cy="580445"/>
            </a:xfrm>
            <a:prstGeom prst="smileyFac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Rectangle 8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6225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600" dirty="0" smtClean="0"/>
              <a:t>Febrile non-hemolytic transfusion reaction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85924"/>
            <a:ext cx="10363200" cy="4638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Increase of body temp by 1 degree C unrelated to other cause of fever, within few hours of transfusion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Chills, rigors, headache, nausea, vomiting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Causes: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Systemic inflammatory response to foreign cells </a:t>
            </a:r>
            <a:r>
              <a:rPr lang="en-US" altLang="en-US" sz="2400" b="1" i="1" dirty="0" smtClean="0"/>
              <a:t>or</a:t>
            </a:r>
            <a:r>
              <a:rPr lang="en-US" altLang="en-US" sz="2400" dirty="0" smtClean="0"/>
              <a:t> to inflammatory mediators released by leukocytes in transfused product: most common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Bacterial contamination of product: less common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Management: antipyretics, meperidine if needed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Prevention: premedication, slower infusion, </a:t>
            </a:r>
            <a:r>
              <a:rPr lang="en-US" altLang="en-US" sz="2800" dirty="0" err="1" smtClean="0"/>
              <a:t>leukoreduction</a:t>
            </a:r>
            <a:endParaRPr lang="en-US" altLang="en-US" sz="2800" dirty="0" smtClean="0"/>
          </a:p>
          <a:p>
            <a:pPr lvl="1" eaLnBrk="1" hangingPunct="1">
              <a:lnSpc>
                <a:spcPct val="90000"/>
              </a:lnSpc>
            </a:pPr>
            <a:endParaRPr lang="en-US" altLang="en-US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1935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301751" y="347663"/>
            <a:ext cx="7183967" cy="1371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v-SE" altLang="en-US" dirty="0" smtClean="0"/>
              <a:t>Leukocyte reduction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21859" y="1990726"/>
            <a:ext cx="7924800" cy="37814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sv-SE" altLang="en-US" dirty="0" smtClean="0"/>
              <a:t>Filtration of blood products, usually at collection, to remove WBC</a:t>
            </a:r>
          </a:p>
          <a:p>
            <a:pPr lvl="1"/>
            <a:r>
              <a:rPr lang="sv-SE" altLang="en-US" dirty="0"/>
              <a:t>Leukocyte reduction filter</a:t>
            </a:r>
          </a:p>
          <a:p>
            <a:pPr lvl="1"/>
            <a:r>
              <a:rPr lang="sv-SE" altLang="en-US" dirty="0"/>
              <a:t>Apheresis collection</a:t>
            </a:r>
          </a:p>
          <a:p>
            <a:pPr eaLnBrk="1" hangingPunct="1">
              <a:lnSpc>
                <a:spcPct val="90000"/>
              </a:lnSpc>
            </a:pPr>
            <a:r>
              <a:rPr lang="sv-SE" altLang="en-US" dirty="0" smtClean="0"/>
              <a:t>Decreases risk for:</a:t>
            </a:r>
          </a:p>
          <a:p>
            <a:pPr lvl="1" eaLnBrk="1" hangingPunct="1">
              <a:lnSpc>
                <a:spcPct val="90000"/>
              </a:lnSpc>
            </a:pPr>
            <a:r>
              <a:rPr lang="sv-SE" altLang="en-US" dirty="0" smtClean="0"/>
              <a:t>Febrile transfusion rections</a:t>
            </a:r>
          </a:p>
          <a:p>
            <a:pPr lvl="1" eaLnBrk="1" hangingPunct="1">
              <a:lnSpc>
                <a:spcPct val="90000"/>
              </a:lnSpc>
            </a:pPr>
            <a:r>
              <a:rPr lang="sv-SE" altLang="en-US" dirty="0" smtClean="0"/>
              <a:t>HLA allosensitization to platelets</a:t>
            </a:r>
          </a:p>
          <a:p>
            <a:pPr lvl="1" eaLnBrk="1" hangingPunct="1">
              <a:lnSpc>
                <a:spcPct val="90000"/>
              </a:lnSpc>
            </a:pPr>
            <a:r>
              <a:rPr lang="sv-SE" altLang="en-US" dirty="0" smtClean="0"/>
              <a:t>Transfusion-transmitted CMV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3965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Allergic transfusion reaction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Type I immediate hypersensitivity reaction: </a:t>
            </a:r>
            <a:r>
              <a:rPr lang="en-US" altLang="en-US" sz="2400" dirty="0" err="1" smtClean="0"/>
              <a:t>IgE</a:t>
            </a:r>
            <a:r>
              <a:rPr lang="en-US" altLang="en-US" sz="24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Against proteins or other allergens in donor plasma: more common against products with more plasma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Transient localized or generalized </a:t>
            </a:r>
            <a:r>
              <a:rPr lang="en-US" altLang="en-US" sz="2400" dirty="0" err="1" smtClean="0"/>
              <a:t>urticaria</a:t>
            </a:r>
            <a:r>
              <a:rPr lang="en-US" altLang="en-US" sz="2400" dirty="0" smtClean="0"/>
              <a:t>, erythema, pruritus, </a:t>
            </a:r>
            <a:r>
              <a:rPr lang="en-US" altLang="en-US" sz="2400" dirty="0" smtClean="0">
                <a:cs typeface="Times New Roman" pitchFamily="18" charset="0"/>
              </a:rPr>
              <a:t>± hypotension, angioedema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>
                <a:cs typeface="Times New Roman" pitchFamily="18" charset="0"/>
              </a:rPr>
              <a:t>Mild: cutaneous only or responds readily to antihistamine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>
                <a:cs typeface="Times New Roman" pitchFamily="18" charset="0"/>
              </a:rPr>
              <a:t>Management: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cs typeface="Times New Roman" pitchFamily="18" charset="0"/>
              </a:rPr>
              <a:t>Stop the transfusion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cs typeface="Times New Roman" pitchFamily="18" charset="0"/>
              </a:rPr>
              <a:t>H1 blocker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>
                <a:cs typeface="Times New Roman" pitchFamily="18" charset="0"/>
              </a:rPr>
              <a:t>May re-start transfusion if symptoms resolved and mild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>
                <a:cs typeface="Times New Roman" pitchFamily="18" charset="0"/>
              </a:rPr>
              <a:t>Prevention: pre-treatment with H1 blocker if recurrent, consider plasma reduction or saline washing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0964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10972800" cy="990600"/>
          </a:xfrm>
        </p:spPr>
        <p:txBody>
          <a:bodyPr/>
          <a:lstStyle/>
          <a:p>
            <a:pPr eaLnBrk="1" hangingPunct="1"/>
            <a:r>
              <a:rPr lang="en-US" altLang="en-US" sz="3200" smtClean="0"/>
              <a:t>Anaphylactic/anaphylactoid</a:t>
            </a:r>
            <a:r>
              <a:rPr lang="en-US" altLang="en-US" sz="3600" smtClean="0"/>
              <a:t> </a:t>
            </a:r>
            <a:r>
              <a:rPr lang="en-US" altLang="en-US" sz="3200" smtClean="0"/>
              <a:t>reactions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10363200" cy="4419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Type I </a:t>
            </a:r>
            <a:r>
              <a:rPr lang="en-US" altLang="en-US" sz="2400" dirty="0" err="1" smtClean="0"/>
              <a:t>IgE</a:t>
            </a:r>
            <a:r>
              <a:rPr lang="en-US" altLang="en-US" sz="2400" dirty="0" smtClean="0"/>
              <a:t>-mediated reaction involving organ systems (other than skin) and needing added treatment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Bronchospasm, hypotension, nausea, vomiting, abdominal pain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From infusion of allergen in donor plasma 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 smtClean="0"/>
              <a:t>For example: IgA into IgA-deficient recipient (1 in 800 people) with anti-IgA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Treatment: epinephrine, bronchodilators, IV fluids, H1 blockers, sometimes H2 blockers, steroids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Prevention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Documented plasma protein deficiency: saline washing, plasma donor deficient in same plasma protein (family)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Premedication (steroids, antihistamines) and careful observation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 smtClean="0"/>
              <a:t>Saline washing (to remove all plasma proteins)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5588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Saline washing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Replacement of all plasma in cellular units by centrifugation and removal of supernatant</a:t>
            </a:r>
          </a:p>
          <a:p>
            <a:pPr lvl="1"/>
            <a:r>
              <a:rPr lang="en-US" dirty="0" smtClean="0"/>
              <a:t>Avoids passive transfer of plasma proteins, electrolytes, or antibodies</a:t>
            </a:r>
          </a:p>
          <a:p>
            <a:r>
              <a:rPr lang="en-US" dirty="0" smtClean="0"/>
              <a:t>Indications:</a:t>
            </a:r>
          </a:p>
          <a:p>
            <a:pPr lvl="1"/>
            <a:r>
              <a:rPr lang="en-US" dirty="0" smtClean="0"/>
              <a:t>Prevention of severe allergic transfusion reaction</a:t>
            </a:r>
          </a:p>
          <a:p>
            <a:pPr lvl="1"/>
            <a:r>
              <a:rPr lang="en-US" dirty="0" smtClean="0"/>
              <a:t>Avoid hyperkalemia in vulnerable recipients of older RBC units</a:t>
            </a:r>
          </a:p>
          <a:p>
            <a:pPr lvl="1"/>
            <a:r>
              <a:rPr lang="en-US" dirty="0" smtClean="0"/>
              <a:t>Prevent transfer of significant antibodies (</a:t>
            </a:r>
            <a:r>
              <a:rPr lang="en-US" dirty="0" err="1" smtClean="0"/>
              <a:t>ie</a:t>
            </a:r>
            <a:r>
              <a:rPr lang="en-US" dirty="0" smtClean="0"/>
              <a:t>, neonatal </a:t>
            </a:r>
            <a:r>
              <a:rPr lang="en-US" dirty="0" err="1" smtClean="0"/>
              <a:t>alloimmune</a:t>
            </a:r>
            <a:r>
              <a:rPr lang="en-US" dirty="0" smtClean="0"/>
              <a:t> thrombocytopenia)</a:t>
            </a:r>
          </a:p>
          <a:p>
            <a:r>
              <a:rPr lang="en-US" dirty="0" smtClean="0"/>
              <a:t>Effects:</a:t>
            </a:r>
          </a:p>
          <a:p>
            <a:pPr lvl="1"/>
            <a:r>
              <a:rPr lang="en-US" dirty="0" smtClean="0"/>
              <a:t>Platelet loss and activation</a:t>
            </a:r>
          </a:p>
          <a:p>
            <a:pPr lvl="1"/>
            <a:r>
              <a:rPr lang="en-US" dirty="0" smtClean="0"/>
              <a:t>Unit expires within 24 hours of washing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3083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Plasma 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Removes most of the plasma after centrifugation</a:t>
            </a:r>
          </a:p>
          <a:p>
            <a:r>
              <a:rPr lang="en-US" dirty="0" smtClean="0"/>
              <a:t>Usually, only platelets need this (RBCs have very little plasma already)</a:t>
            </a:r>
          </a:p>
          <a:p>
            <a:r>
              <a:rPr lang="en-US" dirty="0" smtClean="0"/>
              <a:t>Uses:</a:t>
            </a:r>
          </a:p>
          <a:p>
            <a:pPr lvl="1"/>
            <a:r>
              <a:rPr lang="en-US" dirty="0" smtClean="0"/>
              <a:t>Decrease transfer of passive antibodies (ABO incompatibility)</a:t>
            </a:r>
          </a:p>
          <a:p>
            <a:pPr lvl="1"/>
            <a:r>
              <a:rPr lang="en-US" dirty="0" smtClean="0"/>
              <a:t>Decrease transfer of plasma proteins or allergens (persistent allergic reactions that are not anaphylactic)</a:t>
            </a:r>
          </a:p>
          <a:p>
            <a:pPr lvl="1"/>
            <a:r>
              <a:rPr lang="en-US" dirty="0" smtClean="0"/>
              <a:t>Decreases volume (for recipients at risk for volume overload)</a:t>
            </a:r>
          </a:p>
          <a:p>
            <a:r>
              <a:rPr lang="en-US" dirty="0" smtClean="0"/>
              <a:t>Some platelet loss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8584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Sepsis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Suspect when very high new fever during or soon after transfusion</a:t>
            </a:r>
          </a:p>
          <a:p>
            <a:r>
              <a:rPr lang="en-US" dirty="0" smtClean="0"/>
              <a:t>Most commonly from bacterial contamination of platelets (stored in room temp): ~1 in 3000</a:t>
            </a:r>
          </a:p>
          <a:p>
            <a:pPr lvl="1"/>
            <a:r>
              <a:rPr lang="en-US" dirty="0" smtClean="0"/>
              <a:t>In US, all platelets cultured before release</a:t>
            </a:r>
          </a:p>
          <a:p>
            <a:r>
              <a:rPr lang="en-US" dirty="0" smtClean="0"/>
              <a:t>Uncommon from RBCs </a:t>
            </a:r>
            <a:r>
              <a:rPr lang="en-US" b="1" dirty="0" smtClean="0"/>
              <a:t>but </a:t>
            </a:r>
            <a:r>
              <a:rPr lang="en-US" dirty="0" smtClean="0"/>
              <a:t>some </a:t>
            </a:r>
            <a:r>
              <a:rPr lang="en-US" dirty="0"/>
              <a:t>bacteria like the cold (4*C)</a:t>
            </a:r>
          </a:p>
          <a:p>
            <a:pPr lvl="1"/>
            <a:r>
              <a:rPr lang="en-US" dirty="0"/>
              <a:t>Pseudomonas species, </a:t>
            </a:r>
            <a:r>
              <a:rPr lang="en-US" dirty="0" err="1"/>
              <a:t>Citrobacter</a:t>
            </a:r>
            <a:r>
              <a:rPr lang="en-US" dirty="0"/>
              <a:t> </a:t>
            </a:r>
            <a:r>
              <a:rPr lang="en-US" dirty="0" err="1"/>
              <a:t>freundii</a:t>
            </a:r>
            <a:r>
              <a:rPr lang="en-US" dirty="0"/>
              <a:t>, E. coli, Yersinia </a:t>
            </a:r>
            <a:r>
              <a:rPr lang="en-US" dirty="0" err="1" smtClean="0"/>
              <a:t>enterocolitica</a:t>
            </a:r>
            <a:endParaRPr lang="en-US" dirty="0" smtClean="0"/>
          </a:p>
          <a:p>
            <a:r>
              <a:rPr lang="en-US" dirty="0" smtClean="0"/>
              <a:t>Bacterial contamination from:</a:t>
            </a:r>
          </a:p>
          <a:p>
            <a:pPr lvl="1"/>
            <a:r>
              <a:rPr lang="en-US" dirty="0" smtClean="0"/>
              <a:t>Donor skin flora (inadequate cleaning)</a:t>
            </a:r>
          </a:p>
          <a:p>
            <a:pPr lvl="1"/>
            <a:r>
              <a:rPr lang="en-US" dirty="0" smtClean="0"/>
              <a:t>Occult bacteremia in donor</a:t>
            </a:r>
          </a:p>
          <a:p>
            <a:pPr lvl="1"/>
            <a:r>
              <a:rPr lang="en-US" dirty="0" smtClean="0"/>
              <a:t>Contamination during handling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1172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739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Transfusion-associated acute lung injury (TRALI)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88632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Non-cardiogenic pulmonary edema within </a:t>
            </a:r>
            <a:r>
              <a:rPr lang="en-US" dirty="0"/>
              <a:t>6h of </a:t>
            </a:r>
            <a:r>
              <a:rPr lang="en-US" dirty="0" smtClean="0"/>
              <a:t>transfusion</a:t>
            </a:r>
          </a:p>
          <a:p>
            <a:pPr lvl="1"/>
            <a:r>
              <a:rPr lang="en-US" dirty="0" err="1" smtClean="0"/>
              <a:t>DDx</a:t>
            </a:r>
            <a:r>
              <a:rPr lang="en-US" dirty="0" smtClean="0"/>
              <a:t>: transfusion-associated circulatory overload (TACO)</a:t>
            </a:r>
          </a:p>
          <a:p>
            <a:r>
              <a:rPr lang="en-US" dirty="0" smtClean="0"/>
              <a:t>Proposed mechanisms</a:t>
            </a:r>
          </a:p>
          <a:p>
            <a:pPr lvl="1"/>
            <a:r>
              <a:rPr lang="en-US" smtClean="0"/>
              <a:t>Recipient-directed anti-neutrophil </a:t>
            </a:r>
            <a:r>
              <a:rPr lang="en-US" dirty="0" smtClean="0"/>
              <a:t>or anti-HLA antibodies from previously sensitized donor incite inflammatory reaction in the lungs, causing vascular leak</a:t>
            </a:r>
          </a:p>
          <a:p>
            <a:pPr lvl="1"/>
            <a:r>
              <a:rPr lang="en-US" dirty="0" smtClean="0"/>
              <a:t>Biologic response modifiers in unit during storage incite same inflammation </a:t>
            </a:r>
          </a:p>
          <a:p>
            <a:r>
              <a:rPr lang="en-US" dirty="0" smtClean="0"/>
              <a:t>Clinical diagnosis: Hypoxemia</a:t>
            </a:r>
            <a:r>
              <a:rPr lang="en-US" dirty="0"/>
              <a:t>, cyanosis, tachycardia, hypotension, </a:t>
            </a:r>
            <a:r>
              <a:rPr lang="en-US" dirty="0" smtClean="0"/>
              <a:t>fever</a:t>
            </a:r>
          </a:p>
          <a:p>
            <a:r>
              <a:rPr lang="en-US" dirty="0" smtClean="0"/>
              <a:t>Testing only to determine if donor needs to be deferred</a:t>
            </a:r>
            <a:endParaRPr lang="en-US" dirty="0"/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upportive, 72</a:t>
            </a:r>
            <a:r>
              <a:rPr lang="en-US" dirty="0"/>
              <a:t>% require mechanical </a:t>
            </a:r>
            <a:r>
              <a:rPr lang="en-US" dirty="0" smtClean="0"/>
              <a:t>ventilation</a:t>
            </a:r>
          </a:p>
          <a:p>
            <a:pPr lvl="1"/>
            <a:r>
              <a:rPr lang="en-US" dirty="0" smtClean="0"/>
              <a:t>Future transfusions are not contraindicated </a:t>
            </a:r>
            <a:endParaRPr lang="en-US" dirty="0"/>
          </a:p>
          <a:p>
            <a:r>
              <a:rPr lang="en-US" dirty="0"/>
              <a:t>5 - 10% mortality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969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809625" y="355600"/>
            <a:ext cx="10515600" cy="1325563"/>
          </a:xfrm>
        </p:spPr>
        <p:txBody>
          <a:bodyPr/>
          <a:lstStyle/>
          <a:p>
            <a:r>
              <a:rPr lang="en-US" sz="3600" dirty="0" smtClean="0"/>
              <a:t>Metabolic complications </a:t>
            </a:r>
            <a:r>
              <a:rPr lang="en-US" sz="3600" dirty="0"/>
              <a:t>of </a:t>
            </a:r>
            <a:r>
              <a:rPr lang="en-US" sz="3600" dirty="0" smtClean="0"/>
              <a:t>transfusion: neonates</a:t>
            </a:r>
            <a:endParaRPr lang="en-US" sz="3600" dirty="0"/>
          </a:p>
        </p:txBody>
      </p:sp>
      <p:sp>
        <p:nvSpPr>
          <p:cNvPr id="68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4650" y="1714500"/>
            <a:ext cx="10668000" cy="4133850"/>
          </a:xfrm>
        </p:spPr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sz="2400" dirty="0" smtClean="0"/>
              <a:t>Hypoglycemia </a:t>
            </a:r>
            <a:endParaRPr lang="en-US" sz="2400" dirty="0"/>
          </a:p>
          <a:p>
            <a:pPr lvl="2">
              <a:lnSpc>
                <a:spcPct val="90000"/>
              </a:lnSpc>
            </a:pPr>
            <a:r>
              <a:rPr lang="en-US" sz="2000" dirty="0"/>
              <a:t>Glucose-containing infusions stopped during transfusions 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Exchange transfusion: high glucose load in reconstituted RBCs </a:t>
            </a:r>
            <a:r>
              <a:rPr lang="en-US" sz="2000" dirty="0">
                <a:sym typeface="Wingdings" pitchFamily="2" charset="2"/>
              </a:rPr>
              <a:t> </a:t>
            </a:r>
            <a:r>
              <a:rPr lang="en-US" sz="2000" dirty="0">
                <a:sym typeface="Symbol" pitchFamily="18" charset="2"/>
              </a:rPr>
              <a:t> insulin secretion </a:t>
            </a:r>
            <a:r>
              <a:rPr lang="en-US" sz="2000" dirty="0">
                <a:sym typeface="Wingdings" pitchFamily="2" charset="2"/>
              </a:rPr>
              <a:t> rebound hypoglycemia (nadir 2h post)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Hyperglycemia: intolerance to exogenous glucose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Hypocalcemia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High citrate load and liver metabolism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10% Ca gluconate (1ml/kg IV over 10 min)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Hyperkalemia: leak of </a:t>
            </a:r>
            <a:r>
              <a:rPr lang="en-US" sz="2400" dirty="0" smtClean="0"/>
              <a:t>intracellular </a:t>
            </a:r>
            <a:r>
              <a:rPr lang="en-US" sz="2400" dirty="0"/>
              <a:t>K</a:t>
            </a:r>
            <a:r>
              <a:rPr lang="en-US" sz="2400" baseline="30000" dirty="0"/>
              <a:t>+</a:t>
            </a:r>
            <a:r>
              <a:rPr lang="en-US" sz="2400" dirty="0"/>
              <a:t> from stored RBCs, hemolysis (heat, needle/tubing gauge)</a:t>
            </a:r>
          </a:p>
          <a:p>
            <a:pPr lvl="1">
              <a:lnSpc>
                <a:spcPct val="90000"/>
              </a:lnSpc>
            </a:pPr>
            <a:r>
              <a:rPr lang="en-US" sz="2400" dirty="0">
                <a:solidFill>
                  <a:schemeClr val="accent1"/>
                </a:solidFill>
              </a:rPr>
              <a:t>Know that these can happen, and check levels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860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Delayed Transfusion Reactions</a:t>
            </a:r>
          </a:p>
        </p:txBody>
      </p:sp>
      <p:sp>
        <p:nvSpPr>
          <p:cNvPr id="6778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81050" y="1962150"/>
            <a:ext cx="4775200" cy="4114800"/>
          </a:xfrm>
        </p:spPr>
        <p:txBody>
          <a:bodyPr/>
          <a:lstStyle/>
          <a:p>
            <a:r>
              <a:rPr lang="en-US" sz="3000" dirty="0"/>
              <a:t>Immune-Mediated</a:t>
            </a:r>
          </a:p>
          <a:p>
            <a:pPr lvl="1"/>
            <a:r>
              <a:rPr lang="en-US" sz="2800" dirty="0"/>
              <a:t>Hemolytic</a:t>
            </a:r>
          </a:p>
          <a:p>
            <a:pPr lvl="1"/>
            <a:r>
              <a:rPr lang="en-US" sz="2800" dirty="0"/>
              <a:t>Transfusion-associated GVHD</a:t>
            </a:r>
          </a:p>
          <a:p>
            <a:pPr lvl="1"/>
            <a:r>
              <a:rPr lang="en-US" sz="2800" dirty="0" err="1"/>
              <a:t>Posttransfusion</a:t>
            </a:r>
            <a:r>
              <a:rPr lang="en-US" sz="2800" dirty="0"/>
              <a:t> Purpura</a:t>
            </a:r>
            <a:endParaRPr lang="en-US" sz="2600" dirty="0"/>
          </a:p>
        </p:txBody>
      </p:sp>
      <p:sp>
        <p:nvSpPr>
          <p:cNvPr id="67789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88075" y="1962150"/>
            <a:ext cx="4978400" cy="4114800"/>
          </a:xfrm>
        </p:spPr>
        <p:txBody>
          <a:bodyPr/>
          <a:lstStyle/>
          <a:p>
            <a:r>
              <a:rPr lang="en-US" sz="3000" dirty="0"/>
              <a:t>Non-Immune-Mediated</a:t>
            </a:r>
          </a:p>
          <a:p>
            <a:pPr lvl="1"/>
            <a:r>
              <a:rPr lang="en-US" sz="2800" dirty="0" smtClean="0"/>
              <a:t>Infectious </a:t>
            </a:r>
            <a:r>
              <a:rPr lang="en-US" sz="2800" dirty="0"/>
              <a:t>Disease</a:t>
            </a:r>
          </a:p>
          <a:p>
            <a:pPr lvl="1"/>
            <a:r>
              <a:rPr lang="en-US" sz="2800" dirty="0"/>
              <a:t>Transfusion </a:t>
            </a:r>
            <a:r>
              <a:rPr lang="en-US" sz="2800" dirty="0" err="1"/>
              <a:t>Hemosiderosis</a:t>
            </a:r>
            <a:endParaRPr lang="en-US" sz="2600" dirty="0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048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20" y="1214098"/>
            <a:ext cx="4072891" cy="5131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863"/>
          </a:xfrm>
        </p:spPr>
        <p:txBody>
          <a:bodyPr/>
          <a:lstStyle/>
          <a:p>
            <a:r>
              <a:rPr lang="en-US" dirty="0" smtClean="0"/>
              <a:t>RBCs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852160" y="779230"/>
            <a:ext cx="5501640" cy="54625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Volume: 250-350 </a:t>
            </a:r>
            <a:r>
              <a:rPr lang="en-US" dirty="0"/>
              <a:t>ml </a:t>
            </a:r>
            <a:endParaRPr lang="en-US" dirty="0" smtClean="0"/>
          </a:p>
          <a:p>
            <a:pPr lvl="1"/>
            <a:r>
              <a:rPr lang="en-US" dirty="0" smtClean="0"/>
              <a:t>200 </a:t>
            </a:r>
            <a:r>
              <a:rPr lang="en-US" dirty="0"/>
              <a:t>ml RBCs </a:t>
            </a:r>
            <a:r>
              <a:rPr lang="en-US" dirty="0" smtClean="0"/>
              <a:t>(</a:t>
            </a:r>
            <a:r>
              <a:rPr lang="en-US" dirty="0" err="1" smtClean="0"/>
              <a:t>Hct</a:t>
            </a:r>
            <a:r>
              <a:rPr lang="en-US" dirty="0" smtClean="0"/>
              <a:t>=55-60%)</a:t>
            </a:r>
          </a:p>
          <a:p>
            <a:pPr lvl="1"/>
            <a:r>
              <a:rPr lang="en-US" dirty="0" smtClean="0"/>
              <a:t>50 </a:t>
            </a:r>
            <a:r>
              <a:rPr lang="en-US" dirty="0"/>
              <a:t>ml </a:t>
            </a:r>
            <a:r>
              <a:rPr lang="en-US" dirty="0" smtClean="0"/>
              <a:t>plasma</a:t>
            </a:r>
          </a:p>
          <a:p>
            <a:pPr lvl="1"/>
            <a:r>
              <a:rPr lang="en-US" dirty="0" smtClean="0"/>
              <a:t>100 ml anticoagulant and additive</a:t>
            </a:r>
            <a:endParaRPr lang="en-US" dirty="0"/>
          </a:p>
          <a:p>
            <a:r>
              <a:rPr lang="en-US" dirty="0" smtClean="0"/>
              <a:t>Stored </a:t>
            </a:r>
            <a:r>
              <a:rPr lang="en-US" dirty="0"/>
              <a:t>at </a:t>
            </a:r>
            <a:r>
              <a:rPr lang="en-US" dirty="0" smtClean="0"/>
              <a:t>1-6</a:t>
            </a:r>
            <a:r>
              <a:rPr lang="en-US" dirty="0" smtClean="0">
                <a:cs typeface="Arial" pitchFamily="34" charset="0"/>
              </a:rPr>
              <a:t>°C</a:t>
            </a:r>
          </a:p>
          <a:p>
            <a:endParaRPr lang="en-US" dirty="0" smtClean="0">
              <a:cs typeface="Arial" pitchFamily="34" charset="0"/>
            </a:endParaRPr>
          </a:p>
          <a:p>
            <a:endParaRPr lang="en-US" dirty="0">
              <a:cs typeface="Arial" pitchFamily="34" charset="0"/>
            </a:endParaRPr>
          </a:p>
          <a:p>
            <a:endParaRPr lang="en-US" dirty="0" smtClean="0">
              <a:cs typeface="Arial" pitchFamily="34" charset="0"/>
            </a:endParaRPr>
          </a:p>
          <a:p>
            <a:endParaRPr lang="en-US" dirty="0">
              <a:cs typeface="Arial" pitchFamily="34" charset="0"/>
            </a:endParaRPr>
          </a:p>
          <a:p>
            <a:endParaRPr lang="en-US" dirty="0" smtClean="0">
              <a:cs typeface="Arial" pitchFamily="34" charset="0"/>
            </a:endParaRPr>
          </a:p>
          <a:p>
            <a:endParaRPr lang="en-US" dirty="0">
              <a:cs typeface="Arial" pitchFamily="34" charset="0"/>
            </a:endParaRPr>
          </a:p>
          <a:p>
            <a:endParaRPr lang="en-US" dirty="0" smtClean="0">
              <a:cs typeface="Arial" pitchFamily="34" charset="0"/>
            </a:endParaRPr>
          </a:p>
          <a:p>
            <a:endParaRPr lang="en-US" dirty="0" smtClean="0">
              <a:cs typeface="Arial" pitchFamily="34" charset="0"/>
            </a:endParaRPr>
          </a:p>
          <a:p>
            <a:r>
              <a:rPr lang="en-US" dirty="0" smtClean="0">
                <a:cs typeface="Arial" pitchFamily="34" charset="0"/>
              </a:rPr>
              <a:t>Irradiation decreases storage time to at most 28 days</a:t>
            </a:r>
            <a:endParaRPr lang="en-US" dirty="0">
              <a:cs typeface="Arial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394" y="2392378"/>
            <a:ext cx="5824877" cy="2774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0021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Delayed Hemolytic </a:t>
            </a:r>
            <a:r>
              <a:rPr lang="en-US" dirty="0"/>
              <a:t>Transfusion </a:t>
            </a:r>
            <a:r>
              <a:rPr lang="en-US" dirty="0" smtClean="0"/>
              <a:t>Reaction</a:t>
            </a:r>
            <a:endParaRPr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Accelerated </a:t>
            </a:r>
            <a:r>
              <a:rPr lang="en-US" dirty="0"/>
              <a:t>clearance of red blood cells in a transfusion recipient due to </a:t>
            </a:r>
            <a:r>
              <a:rPr lang="en-US" dirty="0" smtClean="0"/>
              <a:t>de novo antibody production or stimulation recipient memory B cells upon re-stimulation with antigen</a:t>
            </a:r>
          </a:p>
          <a:p>
            <a:r>
              <a:rPr lang="en-US" sz="2800" dirty="0" smtClean="0"/>
              <a:t>Delayed onset: 5-10 days after transfusion</a:t>
            </a:r>
          </a:p>
          <a:p>
            <a:r>
              <a:rPr lang="en-US" dirty="0"/>
              <a:t>Antibodies not detected at Ab </a:t>
            </a:r>
            <a:r>
              <a:rPr lang="en-US" dirty="0" smtClean="0"/>
              <a:t>screen</a:t>
            </a:r>
          </a:p>
          <a:p>
            <a:r>
              <a:rPr lang="en-US" dirty="0" smtClean="0"/>
              <a:t>Usually causes extravascular hemolysis</a:t>
            </a:r>
          </a:p>
          <a:p>
            <a:r>
              <a:rPr lang="en-US" dirty="0"/>
              <a:t>Low </a:t>
            </a:r>
            <a:r>
              <a:rPr lang="en-US" dirty="0" err="1" smtClean="0"/>
              <a:t>Hgb</a:t>
            </a:r>
            <a:r>
              <a:rPr lang="en-US" dirty="0" smtClean="0"/>
              <a:t>, jaundice, indirect hyperbilirubinemia, increased LDH, spherocytosis, </a:t>
            </a:r>
            <a:r>
              <a:rPr lang="en-US" dirty="0" err="1" smtClean="0"/>
              <a:t>reticulocytosis</a:t>
            </a:r>
            <a:r>
              <a:rPr lang="en-US" dirty="0" smtClean="0"/>
              <a:t>, positive </a:t>
            </a:r>
            <a:r>
              <a:rPr lang="en-US" dirty="0"/>
              <a:t>Ab s</a:t>
            </a:r>
            <a:r>
              <a:rPr lang="en-US" dirty="0" smtClean="0"/>
              <a:t>creen, positive </a:t>
            </a:r>
            <a:r>
              <a:rPr lang="en-US" dirty="0"/>
              <a:t>DAT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4702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00051" y="238126"/>
            <a:ext cx="11610974" cy="14319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Transfusion-associated Graft </a:t>
            </a:r>
            <a:r>
              <a:rPr lang="en-US" sz="4000" dirty="0"/>
              <a:t>Vs Host Disease (GVHD)                                 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6" y="1704975"/>
            <a:ext cx="10807700" cy="448310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Cause:  Immunocompetent </a:t>
            </a:r>
            <a:r>
              <a:rPr lang="en-US" sz="2800" dirty="0" smtClean="0"/>
              <a:t>lymphocytes in </a:t>
            </a:r>
            <a:r>
              <a:rPr lang="en-US" sz="2800" dirty="0"/>
              <a:t>donor blood recognize the recipient as "foreign</a:t>
            </a:r>
            <a:r>
              <a:rPr lang="en-US" sz="2800" dirty="0" smtClean="0"/>
              <a:t>” </a:t>
            </a:r>
            <a:r>
              <a:rPr lang="en-US" sz="2800" dirty="0" smtClean="0">
                <a:sym typeface="Wingdings" panose="05000000000000000000" pitchFamily="2" charset="2"/>
              </a:rPr>
              <a:t> engraftment and proliferation in recipient</a:t>
            </a:r>
            <a:endParaRPr lang="en-US" sz="2400" dirty="0"/>
          </a:p>
          <a:p>
            <a:r>
              <a:rPr lang="en-US" dirty="0" smtClean="0"/>
              <a:t>Recipients at risk</a:t>
            </a:r>
            <a:endParaRPr lang="en-US" dirty="0"/>
          </a:p>
          <a:p>
            <a:pPr lvl="1"/>
            <a:r>
              <a:rPr lang="en-US" dirty="0" smtClean="0"/>
              <a:t>Immunocompetent but cannot recognize donor cells as foreign because of similar HLA antigen: close relative, HLA-matched donor </a:t>
            </a:r>
          </a:p>
          <a:p>
            <a:pPr lvl="1"/>
            <a:r>
              <a:rPr lang="en-US" dirty="0" smtClean="0"/>
              <a:t>T-cell immunosuppressed recipient: bone </a:t>
            </a:r>
            <a:r>
              <a:rPr lang="en-US" dirty="0"/>
              <a:t>marrow transplant, heavily treated with chemotherapy, </a:t>
            </a:r>
            <a:r>
              <a:rPr lang="en-US" dirty="0" smtClean="0"/>
              <a:t>SCID, premature neonate</a:t>
            </a:r>
            <a:endParaRPr lang="en-US" dirty="0"/>
          </a:p>
          <a:p>
            <a:r>
              <a:rPr lang="en-US" dirty="0" smtClean="0"/>
              <a:t>Donor cells mount immune reaction against recipient cells:</a:t>
            </a:r>
          </a:p>
          <a:p>
            <a:pPr lvl="1"/>
            <a:r>
              <a:rPr lang="en-US" dirty="0" smtClean="0"/>
              <a:t>Refractory pancytopenia</a:t>
            </a:r>
          </a:p>
          <a:p>
            <a:pPr lvl="1"/>
            <a:r>
              <a:rPr lang="en-US" dirty="0" smtClean="0"/>
              <a:t>Fever</a:t>
            </a:r>
            <a:r>
              <a:rPr lang="en-US" dirty="0"/>
              <a:t>, enterocolitis, rash, hepatitis</a:t>
            </a:r>
          </a:p>
          <a:p>
            <a:r>
              <a:rPr lang="en-US" sz="2800" dirty="0" smtClean="0"/>
              <a:t>&gt;90% fatal</a:t>
            </a:r>
          </a:p>
          <a:p>
            <a:r>
              <a:rPr lang="en-US" dirty="0" smtClean="0"/>
              <a:t>Management: supportive</a:t>
            </a:r>
          </a:p>
          <a:p>
            <a:r>
              <a:rPr lang="en-US" sz="2800" dirty="0" smtClean="0"/>
              <a:t>Prevention by irradiation </a:t>
            </a:r>
          </a:p>
          <a:p>
            <a:pPr lvl="1"/>
            <a:endParaRPr lang="en-US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50730750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6550"/>
            <a:ext cx="10515600" cy="104457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7B9899"/>
                </a:solidFill>
              </a:rPr>
              <a:t>Gamma irradiation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64092" y="1590675"/>
            <a:ext cx="11338984" cy="47656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2500 </a:t>
            </a:r>
            <a:r>
              <a:rPr lang="en-US" altLang="en-US" sz="2400" dirty="0" err="1" smtClean="0"/>
              <a:t>cGy</a:t>
            </a:r>
            <a:r>
              <a:rPr lang="en-US" altLang="en-US" sz="2400" dirty="0" smtClean="0"/>
              <a:t> to the center prevents T-cell proliferation by damaging nucleic DNA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Components that need irradiation: WB, RBC, platelets, fresh plasma, granulocytes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T-cells don’t survive freezing and thawing so previously frozen products do not need irradiation: FFP, </a:t>
            </a:r>
            <a:r>
              <a:rPr lang="en-US" altLang="en-US" sz="2400" dirty="0" err="1" smtClean="0"/>
              <a:t>cryo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Effects on RBCs: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Decreases lifespan of stored RBCs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Increases K</a:t>
            </a:r>
            <a:r>
              <a:rPr lang="en-US" altLang="en-US" sz="2400" baseline="30000" dirty="0" smtClean="0"/>
              <a:t>+</a:t>
            </a:r>
            <a:r>
              <a:rPr lang="en-US" altLang="en-US" sz="2400" dirty="0" smtClean="0"/>
              <a:t> release into supernatant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Platelet function is not impaired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Neutrophil chemotaxis and superoxide generation not impaired at current doses</a:t>
            </a:r>
          </a:p>
          <a:p>
            <a:pPr>
              <a:lnSpc>
                <a:spcPct val="80000"/>
              </a:lnSpc>
            </a:pPr>
            <a:r>
              <a:rPr lang="en-US" altLang="en-US" sz="2400" dirty="0" smtClean="0"/>
              <a:t>Irradiate products to recipients </a:t>
            </a:r>
            <a:r>
              <a:rPr lang="en-US" altLang="en-US" sz="2400" dirty="0"/>
              <a:t>at risk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Immunocompetent but cannot recognize donor cells as foreign because of similar HLA antigen: close relative, HLA-matched donor 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T-cell immunosuppressed recipient: bone marrow transplant, heavily treated with chemotherapy, SCID, premature neonate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US" altLang="en-US" sz="24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086754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4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Relative risks of transfusion (UK data 2017)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2152481" y="6169977"/>
            <a:ext cx="7549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PHB Bolton-</a:t>
            </a:r>
            <a:r>
              <a:rPr lang="en-US" sz="1200" i="1" dirty="0" err="1"/>
              <a:t>Maggs</a:t>
            </a:r>
            <a:r>
              <a:rPr lang="en-US" sz="1200" i="1" dirty="0"/>
              <a:t> (Ed) D Poles et al. on behalf of the Serious Hazards of Transfusion (SHOT) Steering Group. The 2017</a:t>
            </a:r>
            <a:br>
              <a:rPr lang="en-US" sz="1200" i="1" dirty="0"/>
            </a:br>
            <a:r>
              <a:rPr lang="en-US" sz="1200" i="1" dirty="0"/>
              <a:t>Annual SHOT Report (2018).  https://www.shotuk.org/wp-content/uploads/myimages/SHOT-Report-2017-WEB-Final-v4-25-9-18.pdf 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34883" t="17612" r="30888" b="40533"/>
          <a:stretch/>
        </p:blipFill>
        <p:spPr bwMode="auto">
          <a:xfrm>
            <a:off x="2352675" y="1171575"/>
            <a:ext cx="7129462" cy="49603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9024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Donor screening for infectious disease in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HIV </a:t>
            </a:r>
            <a:r>
              <a:rPr lang="en-US" dirty="0" err="1"/>
              <a:t>Ab</a:t>
            </a:r>
            <a:r>
              <a:rPr lang="en-US" dirty="0"/>
              <a:t>, RNA</a:t>
            </a:r>
          </a:p>
          <a:p>
            <a:r>
              <a:rPr lang="en-US" dirty="0"/>
              <a:t>Hepatitis C </a:t>
            </a:r>
            <a:r>
              <a:rPr lang="en-US" dirty="0" err="1"/>
              <a:t>Ab</a:t>
            </a:r>
            <a:r>
              <a:rPr lang="en-US" dirty="0"/>
              <a:t>, RNA</a:t>
            </a:r>
          </a:p>
          <a:p>
            <a:r>
              <a:rPr lang="en-US" dirty="0"/>
              <a:t>Hepatitis B surface Ag, core </a:t>
            </a:r>
            <a:r>
              <a:rPr lang="en-US" dirty="0" smtClean="0"/>
              <a:t>Ab, RNA</a:t>
            </a:r>
            <a:endParaRPr lang="en-US" dirty="0"/>
          </a:p>
          <a:p>
            <a:r>
              <a:rPr lang="en-US" dirty="0"/>
              <a:t>HTLV I/II</a:t>
            </a:r>
          </a:p>
          <a:p>
            <a:r>
              <a:rPr lang="en-US" dirty="0"/>
              <a:t>Syphilis </a:t>
            </a:r>
          </a:p>
          <a:p>
            <a:r>
              <a:rPr lang="en-US" dirty="0"/>
              <a:t>West </a:t>
            </a:r>
            <a:r>
              <a:rPr lang="en-US" dirty="0" err="1"/>
              <a:t>nile</a:t>
            </a:r>
            <a:r>
              <a:rPr lang="en-US" dirty="0"/>
              <a:t> virus RNA</a:t>
            </a:r>
          </a:p>
          <a:p>
            <a:r>
              <a:rPr lang="en-US" dirty="0" err="1" smtClean="0"/>
              <a:t>Zika</a:t>
            </a:r>
            <a:r>
              <a:rPr lang="en-US" dirty="0" smtClean="0"/>
              <a:t> </a:t>
            </a:r>
          </a:p>
          <a:p>
            <a:r>
              <a:rPr lang="en-US" dirty="0" smtClean="0"/>
              <a:t>T</a:t>
            </a:r>
            <a:r>
              <a:rPr lang="en-US" dirty="0"/>
              <a:t>. </a:t>
            </a:r>
            <a:r>
              <a:rPr lang="en-US" dirty="0" err="1"/>
              <a:t>cruzi</a:t>
            </a:r>
            <a:endParaRPr lang="en-US" dirty="0"/>
          </a:p>
          <a:p>
            <a:r>
              <a:rPr lang="en-US" dirty="0" err="1" smtClean="0"/>
              <a:t>Babesia</a:t>
            </a:r>
            <a:r>
              <a:rPr lang="en-US" dirty="0" smtClean="0"/>
              <a:t>: not all states</a:t>
            </a:r>
            <a:endParaRPr lang="en-US" dirty="0"/>
          </a:p>
          <a:p>
            <a:r>
              <a:rPr lang="en-US" dirty="0" smtClean="0"/>
              <a:t>CMV: required for all leukocyte-rich hematopoietic cells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Not screened:</a:t>
            </a:r>
          </a:p>
          <a:p>
            <a:pPr lvl="1"/>
            <a:r>
              <a:rPr lang="en-US" dirty="0" err="1" smtClean="0"/>
              <a:t>Creutzfeld-Jakob</a:t>
            </a:r>
            <a:r>
              <a:rPr lang="en-US" dirty="0"/>
              <a:t> </a:t>
            </a:r>
            <a:r>
              <a:rPr lang="en-US" dirty="0" smtClean="0"/>
              <a:t>disease</a:t>
            </a:r>
          </a:p>
          <a:p>
            <a:pPr lvl="1"/>
            <a:r>
              <a:rPr lang="en-US" dirty="0"/>
              <a:t>Variant </a:t>
            </a:r>
            <a:r>
              <a:rPr lang="en-US" dirty="0" err="1"/>
              <a:t>Creutzfeld-Jakob</a:t>
            </a:r>
            <a:r>
              <a:rPr lang="en-US" dirty="0"/>
              <a:t> disease</a:t>
            </a:r>
          </a:p>
          <a:p>
            <a:pPr lvl="1"/>
            <a:r>
              <a:rPr lang="en-US" dirty="0" smtClean="0"/>
              <a:t>Malaria </a:t>
            </a:r>
          </a:p>
          <a:p>
            <a:pPr lvl="1"/>
            <a:r>
              <a:rPr lang="en-US" dirty="0" smtClean="0"/>
              <a:t>Hepatitis E</a:t>
            </a:r>
          </a:p>
          <a:p>
            <a:pPr lvl="1"/>
            <a:r>
              <a:rPr lang="en-US" dirty="0" smtClean="0"/>
              <a:t>Unknown pathogens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810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314325" y="200025"/>
            <a:ext cx="11334749" cy="1143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Residual risk of transfusion-transmitted infection in US</a:t>
            </a:r>
            <a:endParaRPr lang="en-US" sz="4000" dirty="0"/>
          </a:p>
        </p:txBody>
      </p:sp>
      <p:graphicFrame>
        <p:nvGraphicFramePr>
          <p:cNvPr id="65569" name="Group 3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081886868"/>
              </p:ext>
            </p:extLst>
          </p:nvPr>
        </p:nvGraphicFramePr>
        <p:xfrm>
          <a:off x="885825" y="1914524"/>
          <a:ext cx="9937750" cy="3565204"/>
        </p:xfrm>
        <a:graphic>
          <a:graphicData uri="http://schemas.openxmlformats.org/drawingml/2006/table">
            <a:tbl>
              <a:tblPr/>
              <a:tblGrid>
                <a:gridCol w="4968875"/>
                <a:gridCol w="4968875"/>
              </a:tblGrid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Hepatitis 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1:250,000-1.5 mil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Hepatitis C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1:1,500,000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HIV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1:2.9 – 4.7 million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HTLV I &amp; II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1:2,000,000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20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Bacterial Contamination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Platelets 1:12,000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RBC’s 1:500,000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5407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Cytomegalovirus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Member of herpes family of viruses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Can cause serious morbidity and mortality in </a:t>
            </a:r>
            <a:r>
              <a:rPr lang="en-US" sz="2800" dirty="0" err="1"/>
              <a:t>immunosupressed</a:t>
            </a:r>
            <a:r>
              <a:rPr lang="en-US" sz="2800" dirty="0"/>
              <a:t>  </a:t>
            </a:r>
            <a:r>
              <a:rPr lang="en-US" sz="2800" dirty="0" smtClean="0"/>
              <a:t>patients: transplant </a:t>
            </a:r>
            <a:r>
              <a:rPr lang="en-US" sz="2800" dirty="0"/>
              <a:t>patients, low birth weight neonates</a:t>
            </a:r>
          </a:p>
          <a:p>
            <a:r>
              <a:rPr lang="en-US" dirty="0" smtClean="0"/>
              <a:t>Infection </a:t>
            </a:r>
            <a:r>
              <a:rPr lang="en-US" dirty="0"/>
              <a:t>benign in non-risk recipients</a:t>
            </a:r>
          </a:p>
          <a:p>
            <a:r>
              <a:rPr lang="en-US" dirty="0"/>
              <a:t>Seroprevalence~50%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Highly </a:t>
            </a:r>
            <a:r>
              <a:rPr lang="en-US" sz="2800" dirty="0"/>
              <a:t>white </a:t>
            </a:r>
            <a:r>
              <a:rPr lang="en-US" sz="2800" dirty="0" smtClean="0"/>
              <a:t>cell-associated (monocytes)</a:t>
            </a:r>
            <a:endParaRPr lang="en-US" sz="2400" dirty="0"/>
          </a:p>
          <a:p>
            <a:r>
              <a:rPr lang="en-US" dirty="0" smtClean="0"/>
              <a:t>Transmission </a:t>
            </a:r>
            <a:r>
              <a:rPr lang="en-US" dirty="0"/>
              <a:t>of CMV can be prevented </a:t>
            </a:r>
            <a:r>
              <a:rPr lang="en-US" dirty="0" smtClean="0"/>
              <a:t>by:</a:t>
            </a:r>
            <a:endParaRPr lang="en-US" dirty="0"/>
          </a:p>
          <a:p>
            <a:pPr lvl="1"/>
            <a:r>
              <a:rPr lang="en-US" dirty="0"/>
              <a:t>Providing cellular products from CMV-seronegative donor</a:t>
            </a:r>
          </a:p>
          <a:p>
            <a:pPr lvl="1"/>
            <a:r>
              <a:rPr lang="en-US" dirty="0"/>
              <a:t>Leukocyte reduction of cellular products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6308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91117" y="301625"/>
            <a:ext cx="11300883" cy="612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000" dirty="0" smtClean="0"/>
              <a:t>Directed donation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04874" y="1190624"/>
            <a:ext cx="10229851" cy="4924426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 smtClean="0"/>
              <a:t>Belief that donation from someone patient/family knows </a:t>
            </a:r>
          </a:p>
          <a:p>
            <a:pPr marL="663575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Is safer than the community blood supply</a:t>
            </a:r>
          </a:p>
          <a:p>
            <a:pPr marL="663575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/>
              <a:t>Decreases number of donor exposures</a:t>
            </a:r>
          </a:p>
          <a:p>
            <a:pPr>
              <a:defRPr/>
            </a:pPr>
            <a:r>
              <a:rPr lang="en-US" sz="2000" dirty="0" smtClean="0"/>
              <a:t>DD had higher:</a:t>
            </a:r>
            <a:endParaRPr lang="en-US" sz="2000" dirty="0"/>
          </a:p>
          <a:p>
            <a:pPr marL="822960" lvl="1" indent="-457200">
              <a:defRPr/>
            </a:pPr>
            <a:r>
              <a:rPr lang="en-US" sz="2000" dirty="0" smtClean="0"/>
              <a:t>Deferral rates for positive infectious disease screens</a:t>
            </a:r>
          </a:p>
          <a:p>
            <a:pPr marL="822960" lvl="1" indent="-457200">
              <a:defRPr/>
            </a:pPr>
            <a:r>
              <a:rPr lang="en-US" sz="2000" dirty="0" smtClean="0"/>
              <a:t>True-positive rates of transmissible disease </a:t>
            </a:r>
          </a:p>
          <a:p>
            <a:pPr marL="822960" lvl="1" indent="-457200">
              <a:defRPr/>
            </a:pPr>
            <a:r>
              <a:rPr lang="en-US" sz="2000" dirty="0" smtClean="0"/>
              <a:t>High-risk (for infectious disease) activity</a:t>
            </a:r>
          </a:p>
          <a:p>
            <a:pPr>
              <a:defRPr/>
            </a:pPr>
            <a:r>
              <a:rPr lang="en-US" sz="2000" dirty="0" smtClean="0"/>
              <a:t>In children who received blood from DD for surgery, no decrease in number of blood donor exposure compared to those who received blood from volunteers</a:t>
            </a:r>
          </a:p>
          <a:p>
            <a:pPr>
              <a:defRPr/>
            </a:pPr>
            <a:r>
              <a:rPr lang="en-US" sz="2000" dirty="0" smtClean="0"/>
              <a:t>Not available emergently</a:t>
            </a:r>
          </a:p>
          <a:p>
            <a:pPr>
              <a:defRPr/>
            </a:pPr>
            <a:r>
              <a:rPr lang="en-US" sz="2000" dirty="0" smtClean="0"/>
              <a:t>For </a:t>
            </a:r>
            <a:r>
              <a:rPr lang="en-US" sz="2000" dirty="0"/>
              <a:t>closely biologically related donors, risk of HLA sensitization against that relative, who will then not be eligible to be transplant </a:t>
            </a:r>
            <a:r>
              <a:rPr lang="en-US" sz="2000" dirty="0" smtClean="0"/>
              <a:t>donor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 smtClean="0"/>
              <a:t>All units must be irradiated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000" dirty="0" smtClean="0"/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391656" y="6471454"/>
            <a:ext cx="3048001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12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Wales, Journal of Pediatric Surgery, 2001</a:t>
            </a:r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636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Blood products: collection and storage, indications, dosage and administration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Pre-transfusion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Transfusion complications and prevention of complications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 reactions and prevention (special attributes)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Transfusion-transmitted disease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Directed donation</a:t>
            </a:r>
          </a:p>
          <a:p>
            <a:pPr marL="914400" lvl="1" indent="-457200">
              <a:buAutoNum type="arabicParenR"/>
            </a:pPr>
            <a:r>
              <a:rPr lang="en-US" dirty="0" smtClean="0"/>
              <a:t>Refractoriness to platelet transfusion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Therapeutic apheresis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 flipH="1">
            <a:off x="4857749" y="5343525"/>
            <a:ext cx="1076325" cy="4381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8739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Therapeutic </a:t>
            </a:r>
            <a:r>
              <a:rPr lang="en-US" dirty="0" smtClean="0"/>
              <a:t>apheresis (TA)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Removal and discarding or manipulation of blood constituents, and return to patients, to treat various conditions, using </a:t>
            </a:r>
            <a:r>
              <a:rPr lang="en-US" dirty="0" err="1" smtClean="0"/>
              <a:t>pheresis</a:t>
            </a:r>
            <a:r>
              <a:rPr lang="en-US" dirty="0" smtClean="0"/>
              <a:t> machine</a:t>
            </a:r>
          </a:p>
          <a:p>
            <a:r>
              <a:rPr lang="en-US" dirty="0"/>
              <a:t>Goals</a:t>
            </a:r>
          </a:p>
          <a:p>
            <a:pPr lvl="1"/>
            <a:r>
              <a:rPr lang="en-US" dirty="0"/>
              <a:t>Remove pathologic cells or plasma components from patients blood</a:t>
            </a:r>
          </a:p>
          <a:p>
            <a:pPr lvl="1"/>
            <a:r>
              <a:rPr lang="en-US" dirty="0"/>
              <a:t>Replace deficient elements</a:t>
            </a:r>
          </a:p>
          <a:p>
            <a:pPr lvl="1"/>
            <a:r>
              <a:rPr lang="en-US" dirty="0"/>
              <a:t>Alter function of cells</a:t>
            </a:r>
          </a:p>
          <a:p>
            <a:pPr lvl="1"/>
            <a:r>
              <a:rPr lang="en-US" dirty="0"/>
              <a:t>Collect cells to manipulate for further treatment</a:t>
            </a:r>
          </a:p>
          <a:p>
            <a:r>
              <a:rPr lang="en-US" dirty="0" smtClean="0"/>
              <a:t>Methods</a:t>
            </a:r>
          </a:p>
          <a:p>
            <a:pPr lvl="1"/>
            <a:r>
              <a:rPr lang="en-US" dirty="0" smtClean="0"/>
              <a:t>Centrifugation</a:t>
            </a:r>
          </a:p>
          <a:p>
            <a:pPr lvl="1"/>
            <a:r>
              <a:rPr lang="en-US" dirty="0" smtClean="0"/>
              <a:t>Adsorption</a:t>
            </a:r>
          </a:p>
          <a:p>
            <a:pPr lvl="1"/>
            <a:r>
              <a:rPr lang="en-US" dirty="0" smtClean="0"/>
              <a:t>Extracorporeal </a:t>
            </a:r>
            <a:r>
              <a:rPr lang="en-US" dirty="0" err="1" smtClean="0"/>
              <a:t>photopheresis</a:t>
            </a:r>
            <a:endParaRPr lang="en-US" dirty="0" smtClean="0"/>
          </a:p>
          <a:p>
            <a:pPr lvl="1"/>
            <a:r>
              <a:rPr lang="en-US" dirty="0" smtClean="0"/>
              <a:t>Filtration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7584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RBC storage lesion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Membrane shape change and </a:t>
            </a:r>
            <a:r>
              <a:rPr lang="en-US" dirty="0" err="1" smtClean="0"/>
              <a:t>microvesiculation</a:t>
            </a:r>
            <a:endParaRPr lang="en-US" dirty="0" smtClean="0"/>
          </a:p>
          <a:p>
            <a:r>
              <a:rPr lang="en-US" dirty="0" smtClean="0"/>
              <a:t>Decreased:</a:t>
            </a:r>
          </a:p>
          <a:p>
            <a:pPr lvl="1"/>
            <a:r>
              <a:rPr lang="en-US" dirty="0" smtClean="0"/>
              <a:t>pH (7.55 at collection to 6.60 after 42d of storage)</a:t>
            </a:r>
          </a:p>
          <a:p>
            <a:pPr lvl="1"/>
            <a:r>
              <a:rPr lang="en-US" dirty="0"/>
              <a:t>2,3-DPG (to &lt;5% after 42d)</a:t>
            </a:r>
          </a:p>
          <a:p>
            <a:pPr lvl="1"/>
            <a:r>
              <a:rPr lang="en-US" dirty="0" smtClean="0"/>
              <a:t>ATP</a:t>
            </a:r>
          </a:p>
          <a:p>
            <a:r>
              <a:rPr lang="en-US" dirty="0" smtClean="0"/>
              <a:t>Increased:</a:t>
            </a:r>
          </a:p>
          <a:p>
            <a:pPr lvl="1"/>
            <a:r>
              <a:rPr lang="en-US" dirty="0"/>
              <a:t>K</a:t>
            </a:r>
            <a:r>
              <a:rPr lang="en-US" baseline="30000" dirty="0"/>
              <a:t>+</a:t>
            </a:r>
            <a:r>
              <a:rPr lang="en-US" dirty="0"/>
              <a:t> (from 5 </a:t>
            </a:r>
            <a:r>
              <a:rPr lang="en-US" dirty="0" err="1"/>
              <a:t>mmol</a:t>
            </a:r>
            <a:r>
              <a:rPr lang="en-US" dirty="0"/>
              <a:t>/li at collection to 50 [w/</a:t>
            </a:r>
            <a:r>
              <a:rPr lang="en-US" dirty="0" err="1"/>
              <a:t>adsol</a:t>
            </a:r>
            <a:r>
              <a:rPr lang="en-US" dirty="0"/>
              <a:t>] to 80 [w/o </a:t>
            </a:r>
            <a:r>
              <a:rPr lang="en-US" dirty="0" err="1"/>
              <a:t>adsol</a:t>
            </a:r>
            <a:r>
              <a:rPr lang="en-US" dirty="0"/>
              <a:t>] </a:t>
            </a:r>
            <a:r>
              <a:rPr lang="en-US" dirty="0" err="1"/>
              <a:t>mmol</a:t>
            </a:r>
            <a:r>
              <a:rPr lang="en-US" dirty="0"/>
              <a:t>/li at expiration</a:t>
            </a:r>
            <a:r>
              <a:rPr lang="en-US" dirty="0" smtClean="0"/>
              <a:t>)  *do not give large volumes to those who cannot tolerate </a:t>
            </a:r>
            <a:r>
              <a:rPr lang="en-US" dirty="0"/>
              <a:t>K</a:t>
            </a:r>
            <a:r>
              <a:rPr lang="en-US" baseline="30000" dirty="0"/>
              <a:t>+ </a:t>
            </a:r>
            <a:r>
              <a:rPr lang="en-US" dirty="0" smtClean="0"/>
              <a:t>load</a:t>
            </a:r>
          </a:p>
          <a:p>
            <a:pPr lvl="2"/>
            <a:r>
              <a:rPr lang="en-US" dirty="0" smtClean="0"/>
              <a:t>Irradiation hastens </a:t>
            </a:r>
            <a:r>
              <a:rPr lang="en-US" dirty="0"/>
              <a:t>K</a:t>
            </a:r>
            <a:r>
              <a:rPr lang="en-US" baseline="30000" dirty="0" smtClean="0"/>
              <a:t>+ </a:t>
            </a:r>
            <a:r>
              <a:rPr lang="en-US" dirty="0" smtClean="0"/>
              <a:t>leak from stored RBCs</a:t>
            </a:r>
          </a:p>
          <a:p>
            <a:pPr lvl="2"/>
            <a:r>
              <a:rPr lang="en-US" dirty="0" smtClean="0"/>
              <a:t>Hyperkalemic cardiac arrest has been reported in infants (very rare)</a:t>
            </a:r>
            <a:endParaRPr lang="en-US" dirty="0"/>
          </a:p>
          <a:p>
            <a:pPr lvl="1"/>
            <a:r>
              <a:rPr lang="en-US" dirty="0" smtClean="0"/>
              <a:t>Free </a:t>
            </a:r>
            <a:r>
              <a:rPr lang="en-US" dirty="0" err="1" smtClean="0"/>
              <a:t>Hb</a:t>
            </a:r>
            <a:endParaRPr lang="en-US" dirty="0" smtClean="0"/>
          </a:p>
          <a:p>
            <a:pPr lvl="1"/>
            <a:r>
              <a:rPr lang="en-US" dirty="0" err="1" smtClean="0"/>
              <a:t>Lysophospholipids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9985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376" y="1546266"/>
            <a:ext cx="2385235" cy="4195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ight Arrow 32"/>
          <p:cNvSpPr/>
          <p:nvPr/>
        </p:nvSpPr>
        <p:spPr>
          <a:xfrm flipH="1">
            <a:off x="7690776" y="1325122"/>
            <a:ext cx="847725" cy="260924"/>
          </a:xfrm>
          <a:prstGeom prst="rightArrow">
            <a:avLst/>
          </a:prstGeom>
          <a:solidFill>
            <a:srgbClr val="BD73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7771500" y="3467397"/>
            <a:ext cx="847725" cy="260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own Arrow 25"/>
          <p:cNvSpPr/>
          <p:nvPr/>
        </p:nvSpPr>
        <p:spPr>
          <a:xfrm flipV="1">
            <a:off x="7314537" y="1598322"/>
            <a:ext cx="238126" cy="1678961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7069957" y="1165072"/>
            <a:ext cx="666751" cy="581025"/>
            <a:chOff x="8115298" y="3876675"/>
            <a:chExt cx="666751" cy="581025"/>
          </a:xfrm>
        </p:grpSpPr>
        <p:sp>
          <p:nvSpPr>
            <p:cNvPr id="28" name="Oval 27"/>
            <p:cNvSpPr/>
            <p:nvPr/>
          </p:nvSpPr>
          <p:spPr>
            <a:xfrm>
              <a:off x="8115298" y="3876675"/>
              <a:ext cx="666751" cy="58102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Chord 28"/>
            <p:cNvSpPr/>
            <p:nvPr/>
          </p:nvSpPr>
          <p:spPr>
            <a:xfrm rot="19956501">
              <a:off x="8243403" y="4195761"/>
              <a:ext cx="295273" cy="218986"/>
            </a:xfrm>
            <a:prstGeom prst="chord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Chord 29"/>
            <p:cNvSpPr/>
            <p:nvPr/>
          </p:nvSpPr>
          <p:spPr>
            <a:xfrm rot="13376951">
              <a:off x="8451746" y="4148376"/>
              <a:ext cx="295273" cy="218986"/>
            </a:xfrm>
            <a:prstGeom prst="chord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Chord 30"/>
            <p:cNvSpPr/>
            <p:nvPr/>
          </p:nvSpPr>
          <p:spPr>
            <a:xfrm rot="8812714">
              <a:off x="8370213" y="3939510"/>
              <a:ext cx="295273" cy="218986"/>
            </a:xfrm>
            <a:prstGeom prst="chord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Chord 31"/>
            <p:cNvSpPr/>
            <p:nvPr/>
          </p:nvSpPr>
          <p:spPr>
            <a:xfrm rot="4019982">
              <a:off x="8181974" y="4014653"/>
              <a:ext cx="295273" cy="218986"/>
            </a:xfrm>
            <a:prstGeom prst="chord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ight Arrow 5"/>
          <p:cNvSpPr/>
          <p:nvPr/>
        </p:nvSpPr>
        <p:spPr>
          <a:xfrm>
            <a:off x="4234077" y="3524802"/>
            <a:ext cx="2891716" cy="17868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104748" y="3277329"/>
            <a:ext cx="666751" cy="58102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Chord 8"/>
          <p:cNvSpPr/>
          <p:nvPr/>
        </p:nvSpPr>
        <p:spPr>
          <a:xfrm rot="19956501">
            <a:off x="7232853" y="3596415"/>
            <a:ext cx="295273" cy="218986"/>
          </a:xfrm>
          <a:prstGeom prst="chor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hord 12"/>
          <p:cNvSpPr/>
          <p:nvPr/>
        </p:nvSpPr>
        <p:spPr>
          <a:xfrm rot="13376951">
            <a:off x="7441196" y="3549030"/>
            <a:ext cx="295273" cy="218986"/>
          </a:xfrm>
          <a:prstGeom prst="chor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hord 13"/>
          <p:cNvSpPr/>
          <p:nvPr/>
        </p:nvSpPr>
        <p:spPr>
          <a:xfrm rot="8812714">
            <a:off x="7359663" y="3340164"/>
            <a:ext cx="295273" cy="218986"/>
          </a:xfrm>
          <a:prstGeom prst="chor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hord 14"/>
          <p:cNvSpPr/>
          <p:nvPr/>
        </p:nvSpPr>
        <p:spPr>
          <a:xfrm rot="4019982">
            <a:off x="7171424" y="3415307"/>
            <a:ext cx="295273" cy="218986"/>
          </a:xfrm>
          <a:prstGeom prst="chor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Magnetic Disk 23"/>
          <p:cNvSpPr/>
          <p:nvPr/>
        </p:nvSpPr>
        <p:spPr>
          <a:xfrm>
            <a:off x="8628088" y="3299131"/>
            <a:ext cx="581025" cy="612648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lowchart: Magnetic Disk 35"/>
          <p:cNvSpPr/>
          <p:nvPr/>
        </p:nvSpPr>
        <p:spPr>
          <a:xfrm>
            <a:off x="8538501" y="1146144"/>
            <a:ext cx="581025" cy="612648"/>
          </a:xfrm>
          <a:prstGeom prst="flowChartMagneticDisk">
            <a:avLst/>
          </a:prstGeom>
          <a:solidFill>
            <a:srgbClr val="BD73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lowchart: Magnetic Disk 36"/>
          <p:cNvSpPr/>
          <p:nvPr/>
        </p:nvSpPr>
        <p:spPr>
          <a:xfrm>
            <a:off x="5728623" y="2306194"/>
            <a:ext cx="290513" cy="574271"/>
          </a:xfrm>
          <a:prstGeom prst="flowChartMagneticDis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own Arrow 34"/>
          <p:cNvSpPr/>
          <p:nvPr/>
        </p:nvSpPr>
        <p:spPr>
          <a:xfrm>
            <a:off x="5816729" y="2880465"/>
            <a:ext cx="116682" cy="73489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39"/>
          <p:cNvSpPr/>
          <p:nvPr/>
        </p:nvSpPr>
        <p:spPr>
          <a:xfrm flipH="1">
            <a:off x="1402651" y="1365529"/>
            <a:ext cx="5662850" cy="117782"/>
          </a:xfrm>
          <a:prstGeom prst="rightArrow">
            <a:avLst/>
          </a:prstGeom>
          <a:solidFill>
            <a:srgbClr val="BD73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40"/>
          <p:cNvSpPr/>
          <p:nvPr/>
        </p:nvSpPr>
        <p:spPr>
          <a:xfrm rot="5400000" flipV="1">
            <a:off x="521259" y="2211217"/>
            <a:ext cx="1778452" cy="181105"/>
          </a:xfrm>
          <a:prstGeom prst="rightArrow">
            <a:avLst/>
          </a:prstGeom>
          <a:solidFill>
            <a:srgbClr val="BD73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41"/>
          <p:cNvSpPr/>
          <p:nvPr/>
        </p:nvSpPr>
        <p:spPr>
          <a:xfrm>
            <a:off x="1344287" y="3010678"/>
            <a:ext cx="1388488" cy="138067"/>
          </a:xfrm>
          <a:prstGeom prst="rightArrow">
            <a:avLst/>
          </a:prstGeom>
          <a:solidFill>
            <a:srgbClr val="BD73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5163681" y="1879252"/>
            <a:ext cx="153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Anticoagulant 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9438613" y="3420789"/>
            <a:ext cx="928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Discard 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9438613" y="1223100"/>
            <a:ext cx="1663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Return: plasma,</a:t>
            </a:r>
          </a:p>
          <a:p>
            <a:r>
              <a:rPr lang="en-US" dirty="0" smtClean="0"/>
              <a:t>albumin </a:t>
            </a:r>
            <a:endParaRPr lang="en-US" dirty="0"/>
          </a:p>
        </p:txBody>
      </p:sp>
      <p:grpSp>
        <p:nvGrpSpPr>
          <p:cNvPr id="62" name="Group 61"/>
          <p:cNvGrpSpPr/>
          <p:nvPr/>
        </p:nvGrpSpPr>
        <p:grpSpPr>
          <a:xfrm>
            <a:off x="6115922" y="4447947"/>
            <a:ext cx="3181268" cy="2208567"/>
            <a:chOff x="5549106" y="4296120"/>
            <a:chExt cx="3181268" cy="2208567"/>
          </a:xfrm>
        </p:grpSpPr>
        <p:sp>
          <p:nvSpPr>
            <p:cNvPr id="58" name="TextBox 57"/>
            <p:cNvSpPr txBox="1"/>
            <p:nvPr/>
          </p:nvSpPr>
          <p:spPr>
            <a:xfrm>
              <a:off x="5549106" y="4420854"/>
              <a:ext cx="1008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Blood in </a:t>
              </a:r>
              <a:endParaRPr lang="en-US" dirty="0"/>
            </a:p>
          </p:txBody>
        </p:sp>
        <p:grpSp>
          <p:nvGrpSpPr>
            <p:cNvPr id="59" name="Group 58"/>
            <p:cNvGrpSpPr/>
            <p:nvPr/>
          </p:nvGrpSpPr>
          <p:grpSpPr>
            <a:xfrm>
              <a:off x="6085338" y="4296120"/>
              <a:ext cx="2645036" cy="2208567"/>
              <a:chOff x="8371813" y="3345193"/>
              <a:chExt cx="2645036" cy="2208567"/>
            </a:xfrm>
          </p:grpSpPr>
          <p:grpSp>
            <p:nvGrpSpPr>
              <p:cNvPr id="53" name="Group 52"/>
              <p:cNvGrpSpPr/>
              <p:nvPr/>
            </p:nvGrpSpPr>
            <p:grpSpPr>
              <a:xfrm>
                <a:off x="8371813" y="4010754"/>
                <a:ext cx="1066800" cy="1044658"/>
                <a:chOff x="9382363" y="4610100"/>
                <a:chExt cx="1066800" cy="1044658"/>
              </a:xfrm>
            </p:grpSpPr>
            <p:sp>
              <p:nvSpPr>
                <p:cNvPr id="46" name="Trapezoid 45"/>
                <p:cNvSpPr/>
                <p:nvPr/>
              </p:nvSpPr>
              <p:spPr>
                <a:xfrm>
                  <a:off x="9382363" y="5200650"/>
                  <a:ext cx="1066800" cy="454108"/>
                </a:xfrm>
                <a:prstGeom prst="trapezoid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Trapezoid 48"/>
                <p:cNvSpPr/>
                <p:nvPr/>
              </p:nvSpPr>
              <p:spPr>
                <a:xfrm>
                  <a:off x="9482612" y="5105400"/>
                  <a:ext cx="863569" cy="95250"/>
                </a:xfrm>
                <a:prstGeom prst="trapezoid">
                  <a:avLst/>
                </a:prstGeom>
                <a:solidFill>
                  <a:srgbClr val="97939D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Trapezoid 51"/>
                <p:cNvSpPr/>
                <p:nvPr/>
              </p:nvSpPr>
              <p:spPr>
                <a:xfrm>
                  <a:off x="9511187" y="4610100"/>
                  <a:ext cx="794863" cy="482726"/>
                </a:xfrm>
                <a:prstGeom prst="trapezoid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4" name="Bent Arrow 53"/>
              <p:cNvSpPr/>
              <p:nvPr/>
            </p:nvSpPr>
            <p:spPr>
              <a:xfrm rot="5400000">
                <a:off x="8210518" y="4132593"/>
                <a:ext cx="882654" cy="359566"/>
              </a:xfrm>
              <a:prstGeom prst="ben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Bent Arrow 54"/>
              <p:cNvSpPr/>
              <p:nvPr/>
            </p:nvSpPr>
            <p:spPr>
              <a:xfrm>
                <a:off x="8998079" y="3839259"/>
                <a:ext cx="337552" cy="570187"/>
              </a:xfrm>
              <a:prstGeom prst="ben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Down Arrow 55"/>
              <p:cNvSpPr/>
              <p:nvPr/>
            </p:nvSpPr>
            <p:spPr>
              <a:xfrm>
                <a:off x="8831628" y="4933133"/>
                <a:ext cx="166451" cy="506371"/>
              </a:xfrm>
              <a:prstGeom prst="down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9166855" y="5184428"/>
                <a:ext cx="18499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Rest of blood out </a:t>
                </a:r>
                <a:endParaRPr lang="en-US" dirty="0"/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9295500" y="3345193"/>
                <a:ext cx="139506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Component </a:t>
                </a:r>
              </a:p>
              <a:p>
                <a:r>
                  <a:rPr lang="en-US" dirty="0" smtClean="0"/>
                  <a:t>removed out</a:t>
                </a:r>
                <a:endParaRPr lang="en-US" dirty="0"/>
              </a:p>
            </p:txBody>
          </p:sp>
        </p:grpSp>
      </p:grpSp>
      <p:cxnSp>
        <p:nvCxnSpPr>
          <p:cNvPr id="1024" name="Straight Arrow Connector 1023"/>
          <p:cNvCxnSpPr/>
          <p:nvPr/>
        </p:nvCxnSpPr>
        <p:spPr>
          <a:xfrm>
            <a:off x="5163681" y="3858354"/>
            <a:ext cx="1246644" cy="126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rot="16200000">
            <a:off x="6514154" y="2486405"/>
            <a:ext cx="1246644" cy="126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1501038" y="1229448"/>
            <a:ext cx="5410195" cy="4412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rot="5400000" flipV="1">
            <a:off x="503878" y="2250796"/>
            <a:ext cx="1246644" cy="1269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1501038" y="3277283"/>
            <a:ext cx="866458" cy="17521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itle 1028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921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Continuous flow centrifugation apheresis</a:t>
            </a:r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3398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 modalities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169227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Therapeutic plasma exchange (TPE)</a:t>
            </a:r>
          </a:p>
          <a:p>
            <a:r>
              <a:rPr lang="en-US" dirty="0" smtClean="0"/>
              <a:t>Red cell exchange</a:t>
            </a:r>
          </a:p>
          <a:p>
            <a:r>
              <a:rPr lang="en-US" dirty="0" err="1" smtClean="0"/>
              <a:t>Erythrocytapheresis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Leukocytapheresis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Thrombocytapheresis</a:t>
            </a:r>
            <a:endParaRPr lang="en-US" dirty="0" smtClean="0"/>
          </a:p>
          <a:p>
            <a:r>
              <a:rPr lang="en-US" dirty="0" smtClean="0"/>
              <a:t>Extracorporeal </a:t>
            </a:r>
            <a:r>
              <a:rPr lang="en-US" dirty="0" err="1" smtClean="0"/>
              <a:t>photopheresis</a:t>
            </a:r>
            <a:endParaRPr lang="en-US" dirty="0" smtClean="0"/>
          </a:p>
          <a:p>
            <a:r>
              <a:rPr lang="en-US" dirty="0" smtClean="0"/>
              <a:t>Selective adsorption (lipids)</a:t>
            </a:r>
          </a:p>
          <a:p>
            <a:r>
              <a:rPr lang="en-US" dirty="0" err="1" smtClean="0"/>
              <a:t>Rheopheresis</a:t>
            </a:r>
            <a:r>
              <a:rPr lang="en-US" dirty="0" smtClean="0"/>
              <a:t> </a:t>
            </a:r>
          </a:p>
          <a:p>
            <a:r>
              <a:rPr lang="en-US" dirty="0" smtClean="0"/>
              <a:t>Hematopoietic stem cell collection</a:t>
            </a:r>
          </a:p>
          <a:p>
            <a:r>
              <a:rPr lang="en-US" dirty="0" smtClean="0">
                <a:solidFill>
                  <a:srgbClr val="5B9BD5"/>
                </a:solidFill>
              </a:rPr>
              <a:t>Whole blood exchange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471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2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Evaluation for TA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485900"/>
            <a:ext cx="10515600" cy="486727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Indication for TA and correct modality: American Society for Apheresis Guidelines</a:t>
            </a:r>
          </a:p>
          <a:p>
            <a:r>
              <a:rPr lang="en-US" dirty="0" smtClean="0"/>
              <a:t>Vascular access: how many procedures?</a:t>
            </a:r>
          </a:p>
          <a:p>
            <a:pPr lvl="1"/>
            <a:r>
              <a:rPr lang="en-US" dirty="0" smtClean="0"/>
              <a:t>Peripheral access preferred</a:t>
            </a:r>
            <a:endParaRPr lang="en-US" dirty="0"/>
          </a:p>
          <a:p>
            <a:pPr lvl="1"/>
            <a:r>
              <a:rPr lang="en-US" dirty="0" smtClean="0"/>
              <a:t>CVCs with rigid walls to accommodate negative pressure of withdrawal</a:t>
            </a:r>
          </a:p>
          <a:p>
            <a:r>
              <a:rPr lang="en-US" dirty="0" smtClean="0"/>
              <a:t>Replacement fluid for TPE</a:t>
            </a:r>
          </a:p>
          <a:p>
            <a:pPr lvl="1"/>
            <a:r>
              <a:rPr lang="en-US" dirty="0" smtClean="0"/>
              <a:t>Need blood warmer?</a:t>
            </a:r>
          </a:p>
          <a:p>
            <a:r>
              <a:rPr lang="en-US" dirty="0" smtClean="0"/>
              <a:t>Anticoagulant: platelet count</a:t>
            </a:r>
          </a:p>
          <a:p>
            <a:pPr lvl="1"/>
            <a:r>
              <a:rPr lang="en-US" dirty="0" smtClean="0"/>
              <a:t>Acid-citrate-dextrose</a:t>
            </a:r>
          </a:p>
          <a:p>
            <a:pPr lvl="1"/>
            <a:r>
              <a:rPr lang="en-US" dirty="0" smtClean="0"/>
              <a:t>Heparin </a:t>
            </a:r>
          </a:p>
          <a:p>
            <a:pPr lvl="1"/>
            <a:r>
              <a:rPr lang="en-US" dirty="0" smtClean="0">
                <a:solidFill>
                  <a:srgbClr val="00B0F0"/>
                </a:solidFill>
              </a:rPr>
              <a:t>Monitor and replace calcium</a:t>
            </a:r>
          </a:p>
          <a:p>
            <a:r>
              <a:rPr lang="en-US" dirty="0" smtClean="0"/>
              <a:t>Can child tolerate sitting still for at least 90 min (1 blood volume processed)? Sedation?</a:t>
            </a:r>
          </a:p>
          <a:p>
            <a:r>
              <a:rPr lang="en-US" dirty="0"/>
              <a:t>If &lt;25 kg, does child need priming of machine with </a:t>
            </a:r>
            <a:r>
              <a:rPr lang="en-US" dirty="0" smtClean="0"/>
              <a:t>RBCs?</a:t>
            </a:r>
            <a:endParaRPr lang="en-US" dirty="0"/>
          </a:p>
          <a:p>
            <a:pPr lvl="1"/>
            <a:r>
              <a:rPr lang="en-US" dirty="0"/>
              <a:t>Machine volume 200-300 ml</a:t>
            </a:r>
          </a:p>
          <a:p>
            <a:r>
              <a:rPr lang="en-US" dirty="0" smtClean="0"/>
              <a:t>Medications that may be removed: highly protein-bound</a:t>
            </a:r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15194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Risks of 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CVC</a:t>
            </a:r>
          </a:p>
          <a:p>
            <a:pPr lvl="1"/>
            <a:r>
              <a:rPr lang="en-US" dirty="0" smtClean="0"/>
              <a:t>Line malfunction</a:t>
            </a:r>
          </a:p>
          <a:p>
            <a:pPr lvl="1"/>
            <a:r>
              <a:rPr lang="en-US" dirty="0" smtClean="0"/>
              <a:t>Infection</a:t>
            </a:r>
          </a:p>
          <a:p>
            <a:pPr lvl="1"/>
            <a:r>
              <a:rPr lang="en-US" dirty="0" smtClean="0"/>
              <a:t>Thrombosis </a:t>
            </a:r>
          </a:p>
          <a:p>
            <a:r>
              <a:rPr lang="en-US" dirty="0" smtClean="0"/>
              <a:t>Transfusion-associated events</a:t>
            </a:r>
          </a:p>
          <a:p>
            <a:pPr lvl="1"/>
            <a:r>
              <a:rPr lang="en-US" dirty="0" smtClean="0"/>
              <a:t>Fever, allergic reaction</a:t>
            </a:r>
          </a:p>
          <a:p>
            <a:r>
              <a:rPr lang="en-US" dirty="0" smtClean="0"/>
              <a:t>Other adverse events are mild and not uncommon, but transient and does not preclude finishing or repeating treatment</a:t>
            </a:r>
          </a:p>
          <a:p>
            <a:pPr lvl="1"/>
            <a:r>
              <a:rPr lang="en-US" dirty="0" smtClean="0"/>
              <a:t>Hypotension, </a:t>
            </a:r>
            <a:r>
              <a:rPr lang="en-US" dirty="0" err="1" smtClean="0"/>
              <a:t>paresthesia</a:t>
            </a:r>
            <a:r>
              <a:rPr lang="en-US" dirty="0" smtClean="0"/>
              <a:t>, </a:t>
            </a:r>
            <a:r>
              <a:rPr lang="en-US" dirty="0" err="1" smtClean="0"/>
              <a:t>urticaria</a:t>
            </a:r>
            <a:r>
              <a:rPr lang="en-US" dirty="0" smtClean="0"/>
              <a:t>, nausea, chills, flushing, abdominal pain</a:t>
            </a:r>
          </a:p>
          <a:p>
            <a:pPr lvl="1"/>
            <a:r>
              <a:rPr lang="en-US" dirty="0" smtClean="0"/>
              <a:t>Tiredness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3251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Therapeutic plasma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Remove plasma to:</a:t>
            </a:r>
          </a:p>
          <a:p>
            <a:pPr lvl="1"/>
            <a:r>
              <a:rPr lang="en-US" dirty="0" smtClean="0"/>
              <a:t>Remove unwanted component</a:t>
            </a:r>
          </a:p>
          <a:p>
            <a:pPr lvl="1"/>
            <a:r>
              <a:rPr lang="en-US" dirty="0" smtClean="0"/>
              <a:t>Replacement of needed component</a:t>
            </a:r>
          </a:p>
          <a:p>
            <a:pPr lvl="1"/>
            <a:r>
              <a:rPr lang="en-US" dirty="0" smtClean="0"/>
              <a:t>Both</a:t>
            </a:r>
          </a:p>
          <a:p>
            <a:r>
              <a:rPr lang="en-US" dirty="0" smtClean="0"/>
              <a:t>Common indications: </a:t>
            </a:r>
          </a:p>
          <a:p>
            <a:pPr lvl="1"/>
            <a:r>
              <a:rPr lang="en-US" dirty="0" smtClean="0"/>
              <a:t>Thrombotic thrombocytopenic </a:t>
            </a:r>
            <a:r>
              <a:rPr lang="en-US" dirty="0" err="1" smtClean="0"/>
              <a:t>purpura</a:t>
            </a:r>
            <a:endParaRPr lang="en-US" dirty="0"/>
          </a:p>
          <a:p>
            <a:pPr lvl="1"/>
            <a:r>
              <a:rPr lang="en-US" dirty="0" smtClean="0"/>
              <a:t>Antibody-mediated transplant rejection </a:t>
            </a:r>
          </a:p>
          <a:p>
            <a:pPr lvl="1"/>
            <a:r>
              <a:rPr lang="en-US" dirty="0" smtClean="0"/>
              <a:t>Antibody-mediated neurologic disease</a:t>
            </a:r>
          </a:p>
          <a:p>
            <a:r>
              <a:rPr lang="en-US" dirty="0" smtClean="0"/>
              <a:t>Replacement fluid:</a:t>
            </a:r>
          </a:p>
          <a:p>
            <a:pPr lvl="1"/>
            <a:r>
              <a:rPr lang="en-US" dirty="0" smtClean="0"/>
              <a:t>Albumin +/- </a:t>
            </a:r>
            <a:r>
              <a:rPr lang="en-US" dirty="0" err="1" smtClean="0"/>
              <a:t>normosaline</a:t>
            </a:r>
            <a:endParaRPr lang="en-US" dirty="0" smtClean="0"/>
          </a:p>
          <a:p>
            <a:pPr lvl="1"/>
            <a:r>
              <a:rPr lang="en-US" dirty="0" smtClean="0"/>
              <a:t>Plasma: if plasma component needed, or bleeding risk</a:t>
            </a:r>
          </a:p>
          <a:p>
            <a:pPr lvl="1"/>
            <a:r>
              <a:rPr lang="en-US" dirty="0" smtClean="0"/>
              <a:t>Mixture of both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4169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cell exchange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 abnormal RBCs and replace with normal donor RBCs</a:t>
            </a:r>
          </a:p>
          <a:p>
            <a:r>
              <a:rPr lang="en-US" dirty="0" smtClean="0"/>
              <a:t>Sickle cell disease complications, to decrease </a:t>
            </a:r>
            <a:r>
              <a:rPr lang="en-US" dirty="0" err="1" smtClean="0"/>
              <a:t>HbS</a:t>
            </a:r>
            <a:r>
              <a:rPr lang="en-US" dirty="0" smtClean="0"/>
              <a:t>% to as low as possible (simple transfusion would get </a:t>
            </a:r>
            <a:r>
              <a:rPr lang="en-US" dirty="0" err="1" smtClean="0"/>
              <a:t>HbS</a:t>
            </a:r>
            <a:r>
              <a:rPr lang="en-US" dirty="0" smtClean="0"/>
              <a:t> ~60% at most)</a:t>
            </a:r>
          </a:p>
          <a:p>
            <a:pPr lvl="1"/>
            <a:r>
              <a:rPr lang="en-US" dirty="0" smtClean="0"/>
              <a:t>Stroke </a:t>
            </a:r>
          </a:p>
          <a:p>
            <a:pPr lvl="1"/>
            <a:r>
              <a:rPr lang="en-US" dirty="0" smtClean="0"/>
              <a:t>Sepsis with organ dysfunction</a:t>
            </a:r>
          </a:p>
          <a:p>
            <a:pPr lvl="1"/>
            <a:r>
              <a:rPr lang="en-US" dirty="0" smtClean="0"/>
              <a:t>Cardiorespiratory failure</a:t>
            </a:r>
          </a:p>
          <a:p>
            <a:pPr lvl="1"/>
            <a:r>
              <a:rPr lang="en-US" dirty="0" smtClean="0"/>
              <a:t>Acute chest syndrome unresponsive to other therapy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6671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9725"/>
            <a:ext cx="10515600" cy="4567238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Leukapheresis</a:t>
            </a:r>
            <a:r>
              <a:rPr lang="en-US" dirty="0" smtClean="0"/>
              <a:t>-based immunotherapy</a:t>
            </a:r>
          </a:p>
          <a:p>
            <a:r>
              <a:rPr lang="en-US" dirty="0" smtClean="0"/>
              <a:t>3 steps:</a:t>
            </a:r>
          </a:p>
          <a:p>
            <a:pPr lvl="1"/>
            <a:r>
              <a:rPr lang="en-US" dirty="0" err="1" smtClean="0"/>
              <a:t>Leukapheresis</a:t>
            </a:r>
            <a:endParaRPr lang="en-US" dirty="0" smtClean="0"/>
          </a:p>
          <a:p>
            <a:pPr lvl="1"/>
            <a:r>
              <a:rPr lang="en-US" dirty="0" err="1" smtClean="0"/>
              <a:t>Photoactivation</a:t>
            </a:r>
            <a:r>
              <a:rPr lang="en-US" dirty="0" smtClean="0"/>
              <a:t> of </a:t>
            </a:r>
            <a:r>
              <a:rPr lang="en-US" dirty="0" err="1" smtClean="0"/>
              <a:t>psoralen</a:t>
            </a:r>
            <a:r>
              <a:rPr lang="en-US" dirty="0"/>
              <a:t>-</a:t>
            </a:r>
            <a:r>
              <a:rPr lang="en-US" dirty="0" smtClean="0"/>
              <a:t>treated MNCs by UV light, causing apoptosis</a:t>
            </a:r>
          </a:p>
          <a:p>
            <a:pPr lvl="1"/>
            <a:r>
              <a:rPr lang="en-US" dirty="0" smtClean="0"/>
              <a:t>Reinfusion </a:t>
            </a:r>
          </a:p>
          <a:p>
            <a:r>
              <a:rPr lang="en-US" dirty="0" smtClean="0"/>
              <a:t>Treatment of cutaneous T-cell lymphoma and transplant-associated GVHD</a:t>
            </a:r>
          </a:p>
          <a:p>
            <a:r>
              <a:rPr lang="en-US" dirty="0" smtClean="0"/>
              <a:t>Possible mechanism of action: </a:t>
            </a:r>
            <a:r>
              <a:rPr lang="en-US" dirty="0"/>
              <a:t>Increases </a:t>
            </a:r>
            <a:r>
              <a:rPr lang="en-US" dirty="0" err="1" smtClean="0"/>
              <a:t>tolerogenic</a:t>
            </a:r>
            <a:r>
              <a:rPr lang="en-US" dirty="0" smtClean="0"/>
              <a:t> </a:t>
            </a:r>
            <a:r>
              <a:rPr lang="en-US" dirty="0"/>
              <a:t>semi-mature dendritic cells and T-regulatory </a:t>
            </a:r>
            <a:r>
              <a:rPr lang="en-US" dirty="0" smtClean="0"/>
              <a:t>cells that can </a:t>
            </a:r>
            <a:r>
              <a:rPr lang="en-US" dirty="0"/>
              <a:t>induce tolerance of donor T cells to host antigens </a:t>
            </a:r>
            <a:r>
              <a:rPr lang="fr-FR" dirty="0" smtClean="0"/>
              <a:t>(</a:t>
            </a:r>
            <a:r>
              <a:rPr lang="fr-FR" dirty="0" err="1"/>
              <a:t>Lamioni</a:t>
            </a:r>
            <a:r>
              <a:rPr lang="fr-FR" dirty="0"/>
              <a:t> et al, 2005; </a:t>
            </a:r>
            <a:r>
              <a:rPr lang="fr-FR" dirty="0" err="1"/>
              <a:t>Goussetis</a:t>
            </a:r>
            <a:r>
              <a:rPr lang="fr-FR" dirty="0"/>
              <a:t> et al, 2012)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4100"/>
          </a:xfrm>
        </p:spPr>
        <p:txBody>
          <a:bodyPr/>
          <a:lstStyle/>
          <a:p>
            <a:r>
              <a:rPr lang="en-US" dirty="0" smtClean="0"/>
              <a:t>Extracorporeal </a:t>
            </a:r>
            <a:r>
              <a:rPr lang="en-US" dirty="0" err="1" smtClean="0"/>
              <a:t>photopheresis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64472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Indications for RBC transfusion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38200" y="1669774"/>
            <a:ext cx="10515600" cy="450718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/>
                </a:solidFill>
                <a:sym typeface="Symbol" pitchFamily="18" charset="2"/>
              </a:rPr>
              <a:t>Increase O</a:t>
            </a:r>
            <a:r>
              <a:rPr lang="en-US" baseline="-25000" dirty="0" smtClean="0">
                <a:solidFill>
                  <a:schemeClr val="accent1"/>
                </a:solidFill>
                <a:sym typeface="Symbol" pitchFamily="18" charset="2"/>
              </a:rPr>
              <a:t>2</a:t>
            </a:r>
            <a:r>
              <a:rPr lang="en-US" dirty="0" smtClean="0">
                <a:solidFill>
                  <a:schemeClr val="accent1"/>
                </a:solidFill>
                <a:sym typeface="Symbol" pitchFamily="18" charset="2"/>
              </a:rPr>
              <a:t>-carrying </a:t>
            </a:r>
            <a:r>
              <a:rPr lang="en-US" dirty="0">
                <a:solidFill>
                  <a:schemeClr val="accent1"/>
                </a:solidFill>
                <a:sym typeface="Symbol" pitchFamily="18" charset="2"/>
              </a:rPr>
              <a:t>capacity </a:t>
            </a:r>
            <a:r>
              <a:rPr lang="en-US" dirty="0" smtClean="0">
                <a:solidFill>
                  <a:schemeClr val="accent1"/>
                </a:solidFill>
                <a:sym typeface="Symbol" pitchFamily="18" charset="2"/>
              </a:rPr>
              <a:t>by increasing RBC mass, in </a:t>
            </a:r>
            <a:r>
              <a:rPr lang="en-US" dirty="0">
                <a:solidFill>
                  <a:schemeClr val="accent1"/>
                </a:solidFill>
                <a:sym typeface="Symbol" pitchFamily="18" charset="2"/>
              </a:rPr>
              <a:t>symptomatic </a:t>
            </a:r>
            <a:r>
              <a:rPr lang="en-US" dirty="0" smtClean="0">
                <a:solidFill>
                  <a:schemeClr val="accent1"/>
                </a:solidFill>
                <a:sym typeface="Symbol" pitchFamily="18" charset="2"/>
              </a:rPr>
              <a:t>anemia</a:t>
            </a:r>
          </a:p>
          <a:p>
            <a:r>
              <a:rPr lang="en-US" altLang="en-US" sz="2400" dirty="0" smtClean="0"/>
              <a:t>Factors </a:t>
            </a:r>
            <a:r>
              <a:rPr lang="en-US" altLang="en-US" sz="2400" dirty="0"/>
              <a:t>that affect the need for transfusion </a:t>
            </a:r>
            <a:endParaRPr lang="en-US" altLang="en-US" sz="2400" dirty="0" smtClean="0"/>
          </a:p>
          <a:p>
            <a:pPr lvl="1">
              <a:lnSpc>
                <a:spcPct val="80000"/>
              </a:lnSpc>
            </a:pPr>
            <a:r>
              <a:rPr lang="en-US" altLang="en-US" sz="2000" dirty="0" smtClean="0"/>
              <a:t>Rate </a:t>
            </a:r>
            <a:r>
              <a:rPr lang="en-US" altLang="en-US" sz="2000" dirty="0"/>
              <a:t>of fall of </a:t>
            </a:r>
            <a:r>
              <a:rPr lang="en-US" altLang="en-US" sz="2000" dirty="0" err="1"/>
              <a:t>Hb</a:t>
            </a:r>
            <a:endParaRPr lang="en-US" altLang="en-US" sz="2000" dirty="0"/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Ability to increase cardiac output (heart rate, stroke volume)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Ability to adequately oxygenate RBCs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Respiratory </a:t>
            </a:r>
            <a:r>
              <a:rPr lang="en-US" altLang="en-US" sz="1600" dirty="0" smtClean="0"/>
              <a:t>failure, </a:t>
            </a:r>
            <a:r>
              <a:rPr lang="en-US" altLang="en-US" sz="1600" dirty="0"/>
              <a:t>cyanotic heart disease</a:t>
            </a:r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Ability of RBCs to deliver oxygen to tissues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 err="1" smtClean="0"/>
              <a:t>Hemoglobinopathies</a:t>
            </a:r>
            <a:endParaRPr lang="en-US" altLang="en-US" sz="1600" dirty="0"/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Ability of bone marrow to produce more RBCs</a:t>
            </a:r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BM failure (disease, </a:t>
            </a:r>
            <a:r>
              <a:rPr lang="en-US" altLang="en-US" sz="1600" dirty="0" smtClean="0"/>
              <a:t>iatrogenic, transient v chronic)</a:t>
            </a:r>
            <a:endParaRPr lang="en-US" altLang="en-US" sz="1600" dirty="0"/>
          </a:p>
          <a:p>
            <a:pPr lvl="1">
              <a:lnSpc>
                <a:spcPct val="80000"/>
              </a:lnSpc>
            </a:pPr>
            <a:r>
              <a:rPr lang="en-US" altLang="en-US" sz="2000" dirty="0"/>
              <a:t>Consequences of poor </a:t>
            </a:r>
            <a:r>
              <a:rPr lang="en-US" altLang="en-US" sz="2000" dirty="0" smtClean="0"/>
              <a:t>tissue oxygen delivery (apnea, poor growth, organ dysfunction, coronary </a:t>
            </a:r>
            <a:r>
              <a:rPr lang="en-US" altLang="en-US" sz="2000" dirty="0"/>
              <a:t>artery disease, stroke)</a:t>
            </a:r>
          </a:p>
          <a:p>
            <a:endParaRPr lang="en-US" dirty="0">
              <a:solidFill>
                <a:schemeClr val="accent1"/>
              </a:solidFill>
              <a:sym typeface="Symbol" pitchFamily="18" charset="2"/>
            </a:endParaRP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9834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639762"/>
          </a:xfrm>
        </p:spPr>
        <p:txBody>
          <a:bodyPr/>
          <a:lstStyle/>
          <a:p>
            <a:pPr eaLnBrk="1" hangingPunct="1"/>
            <a:r>
              <a:rPr lang="en-US" altLang="en-US" sz="3600" smtClean="0">
                <a:solidFill>
                  <a:srgbClr val="7B9899"/>
                </a:solidFill>
              </a:rPr>
              <a:t>Transfusion trigger in PICU</a:t>
            </a:r>
          </a:p>
        </p:txBody>
      </p:sp>
      <p:graphicFrame>
        <p:nvGraphicFramePr>
          <p:cNvPr id="27651" name="Group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222677895"/>
              </p:ext>
            </p:extLst>
          </p:nvPr>
        </p:nvGraphicFramePr>
        <p:xfrm>
          <a:off x="1320800" y="1066800"/>
          <a:ext cx="9245600" cy="5098449"/>
        </p:xfrm>
        <a:graphic>
          <a:graphicData uri="http://schemas.openxmlformats.org/drawingml/2006/table">
            <a:tbl>
              <a:tblPr/>
              <a:tblGrid>
                <a:gridCol w="3336396"/>
                <a:gridCol w="2997023"/>
                <a:gridCol w="2912181"/>
              </a:tblGrid>
              <a:tr h="1022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Restrictive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(Keep Hb &gt;7 g/dl)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Liberal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(Keep Hb &gt;9.5 g/dl)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7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Multi-organ dysfunction (#pts/total)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38/320 (12%)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39/317 (12%)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3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 dysfunctional organs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1.6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1.4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1.5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1.2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02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Death (#pts/total)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25/230 (7%)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22/317 (7%)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35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Nosocomial infection 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65/320 (20%)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79/317 (25%)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ICU stay after randomization (days)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9.5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7.9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9.9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± 7.4</a:t>
                      </a: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# patients that were not transfused*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174 (54)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 (2)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2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Lowest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Hb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level during study (g/dl)*</a:t>
                      </a:r>
                    </a:p>
                  </a:txBody>
                  <a:tcPr marL="121920" marR="121920" marT="45730" marB="4573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8.7±0.4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10.8±0.5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21920" marR="121920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593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40" y="6453705"/>
            <a:ext cx="1739900" cy="13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94" name="TextBox 4"/>
          <p:cNvSpPr txBox="1">
            <a:spLocks noChangeArrowheads="1"/>
          </p:cNvSpPr>
          <p:nvPr/>
        </p:nvSpPr>
        <p:spPr bwMode="auto">
          <a:xfrm>
            <a:off x="7827434" y="6335714"/>
            <a:ext cx="10631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/>
              <a:t>*p&lt;0.001</a:t>
            </a:r>
          </a:p>
        </p:txBody>
      </p:sp>
      <p:sp>
        <p:nvSpPr>
          <p:cNvPr id="6" name="Rectangle 5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481689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RBC transfusion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Dose:</a:t>
            </a:r>
          </a:p>
          <a:p>
            <a:pPr lvl="1"/>
            <a:r>
              <a:rPr lang="en-US" dirty="0" smtClean="0"/>
              <a:t>Children</a:t>
            </a:r>
            <a:r>
              <a:rPr lang="en-US" dirty="0"/>
              <a:t>: </a:t>
            </a:r>
            <a:r>
              <a:rPr lang="en-US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en-US" dirty="0"/>
              <a:t>-15 ml/kg increases </a:t>
            </a:r>
            <a:r>
              <a:rPr lang="en-US" dirty="0" err="1"/>
              <a:t>Hb</a:t>
            </a:r>
            <a:r>
              <a:rPr lang="en-US" dirty="0"/>
              <a:t> by </a:t>
            </a:r>
            <a:r>
              <a:rPr lang="en-US" dirty="0" smtClean="0"/>
              <a:t>2-3 </a:t>
            </a:r>
            <a:r>
              <a:rPr lang="en-US" dirty="0" err="1" smtClean="0"/>
              <a:t>gm</a:t>
            </a:r>
            <a:r>
              <a:rPr lang="en-US" dirty="0" smtClean="0"/>
              <a:t>/dl</a:t>
            </a:r>
          </a:p>
          <a:p>
            <a:pPr lvl="1"/>
            <a:r>
              <a:rPr lang="en-US" dirty="0" smtClean="0"/>
              <a:t>Adults</a:t>
            </a:r>
            <a:r>
              <a:rPr lang="en-US" dirty="0"/>
              <a:t>: 1 unit increases </a:t>
            </a:r>
            <a:r>
              <a:rPr lang="en-US" dirty="0" err="1"/>
              <a:t>Hb</a:t>
            </a:r>
            <a:r>
              <a:rPr lang="en-US" dirty="0"/>
              <a:t> by 1 </a:t>
            </a:r>
            <a:r>
              <a:rPr lang="en-US" dirty="0" err="1"/>
              <a:t>gm</a:t>
            </a:r>
            <a:r>
              <a:rPr lang="en-US" dirty="0"/>
              <a:t>/dl</a:t>
            </a:r>
          </a:p>
          <a:p>
            <a:r>
              <a:rPr lang="en-US" dirty="0"/>
              <a:t>Administered over 2-4 </a:t>
            </a:r>
            <a:r>
              <a:rPr lang="en-US" dirty="0" smtClean="0"/>
              <a:t>hours (routine) to as fast as possible</a:t>
            </a:r>
          </a:p>
          <a:p>
            <a:r>
              <a:rPr lang="en-US" dirty="0" smtClean="0"/>
              <a:t>Large volume transfusion &gt;20-25 ml/kg over &lt;4 hours</a:t>
            </a:r>
            <a:endParaRPr lang="en-US" dirty="0"/>
          </a:p>
          <a:p>
            <a:r>
              <a:rPr lang="en-US" dirty="0"/>
              <a:t>Survival of transfused RBCs: </a:t>
            </a:r>
            <a:r>
              <a:rPr lang="en-US" dirty="0">
                <a:cs typeface="Times New Roman" pitchFamily="18" charset="0"/>
              </a:rPr>
              <a:t>~ 90 </a:t>
            </a:r>
            <a:r>
              <a:rPr lang="en-US" dirty="0" smtClean="0">
                <a:cs typeface="Times New Roman" pitchFamily="18" charset="0"/>
              </a:rPr>
              <a:t>days</a:t>
            </a:r>
          </a:p>
          <a:p>
            <a:r>
              <a:rPr lang="en-US" dirty="0" smtClean="0">
                <a:cs typeface="Times New Roman" pitchFamily="18" charset="0"/>
              </a:rPr>
              <a:t>RBC aliquots</a:t>
            </a:r>
          </a:p>
          <a:p>
            <a:pPr lvl="1"/>
            <a:r>
              <a:rPr lang="en-US" dirty="0" smtClean="0">
                <a:cs typeface="Times New Roman" pitchFamily="18" charset="0"/>
              </a:rPr>
              <a:t>Pediatric units, “mini-</a:t>
            </a:r>
            <a:r>
              <a:rPr lang="en-US" dirty="0" err="1" smtClean="0">
                <a:cs typeface="Times New Roman" pitchFamily="18" charset="0"/>
              </a:rPr>
              <a:t>peds</a:t>
            </a:r>
            <a:r>
              <a:rPr lang="en-US" dirty="0" smtClean="0">
                <a:cs typeface="Times New Roman" pitchFamily="18" charset="0"/>
              </a:rPr>
              <a:t>”, syringe</a:t>
            </a:r>
            <a:endParaRPr lang="en-US" dirty="0"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6184" y="6534834"/>
            <a:ext cx="3107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781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</TotalTime>
  <Words>4511</Words>
  <Application>Microsoft Office PowerPoint</Application>
  <PresentationFormat>Widescreen</PresentationFormat>
  <Paragraphs>823</Paragraphs>
  <Slides>66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6" baseType="lpstr">
      <vt:lpstr>Arial</vt:lpstr>
      <vt:lpstr>Calibri</vt:lpstr>
      <vt:lpstr>Calibri Light</vt:lpstr>
      <vt:lpstr>Cambria</vt:lpstr>
      <vt:lpstr>Monotype Sorts</vt:lpstr>
      <vt:lpstr>Symbol</vt:lpstr>
      <vt:lpstr>Times New Roman</vt:lpstr>
      <vt:lpstr>Wingdings</vt:lpstr>
      <vt:lpstr>Wingdings 2</vt:lpstr>
      <vt:lpstr>Office Theme</vt:lpstr>
      <vt:lpstr>PowerPoint Presentation</vt:lpstr>
      <vt:lpstr>Outline </vt:lpstr>
      <vt:lpstr>PowerPoint Presentation</vt:lpstr>
      <vt:lpstr>Blood components from apheresis donation</vt:lpstr>
      <vt:lpstr>RBCs</vt:lpstr>
      <vt:lpstr>The RBC storage lesion</vt:lpstr>
      <vt:lpstr>Indications for RBC transfusion</vt:lpstr>
      <vt:lpstr>Transfusion trigger in PICU</vt:lpstr>
      <vt:lpstr>RBC transfusion</vt:lpstr>
      <vt:lpstr>Whole Blood</vt:lpstr>
      <vt:lpstr>Platelets </vt:lpstr>
      <vt:lpstr>Indications for platelet transfusion</vt:lpstr>
      <vt:lpstr>PowerPoint Presentation</vt:lpstr>
      <vt:lpstr>Response to platelet transfusion</vt:lpstr>
      <vt:lpstr>Platelet refractoriness</vt:lpstr>
      <vt:lpstr>Approach to platelet refractoriness</vt:lpstr>
      <vt:lpstr>Plasma </vt:lpstr>
      <vt:lpstr>Indications for plasma transfusion</vt:lpstr>
      <vt:lpstr>Plasma transfusion</vt:lpstr>
      <vt:lpstr>Cryoprecipitate </vt:lpstr>
      <vt:lpstr>Indications for and transfusion of cryoprecipitate</vt:lpstr>
      <vt:lpstr>Granulocytes</vt:lpstr>
      <vt:lpstr>Dosing of blood components for children</vt:lpstr>
      <vt:lpstr>Outline </vt:lpstr>
      <vt:lpstr>Pre-transfusion testing</vt:lpstr>
      <vt:lpstr>Indirect antiglobulin test: looks for antibodies in serum</vt:lpstr>
      <vt:lpstr>The ABO System</vt:lpstr>
      <vt:lpstr>Compatibility </vt:lpstr>
      <vt:lpstr>Selecting RBC unit for transfusion</vt:lpstr>
      <vt:lpstr>Administration of Blood Products</vt:lpstr>
      <vt:lpstr>Outline </vt:lpstr>
      <vt:lpstr>Transfusion-Associated Fatalities reported to the FDA</vt:lpstr>
      <vt:lpstr>Transfusion-related morbidity in children in the UK 2017</vt:lpstr>
      <vt:lpstr>Acute Transfusion Reaction: during or within 6 hours of transfusion</vt:lpstr>
      <vt:lpstr>When Transfusion Reaction is Suspected </vt:lpstr>
      <vt:lpstr>Transfusion Reaction Work-up</vt:lpstr>
      <vt:lpstr>Acute Transfusion Reactions</vt:lpstr>
      <vt:lpstr>Acute hemolytic transfusion reaction</vt:lpstr>
      <vt:lpstr>Transfusion Related Fever</vt:lpstr>
      <vt:lpstr>Febrile non-hemolytic transfusion reaction</vt:lpstr>
      <vt:lpstr>Leukocyte reduction</vt:lpstr>
      <vt:lpstr>Allergic transfusion reaction</vt:lpstr>
      <vt:lpstr>Anaphylactic/anaphylactoid reactions</vt:lpstr>
      <vt:lpstr>Saline washing</vt:lpstr>
      <vt:lpstr>Plasma reduction</vt:lpstr>
      <vt:lpstr>Sepsis </vt:lpstr>
      <vt:lpstr>Transfusion-associated acute lung injury (TRALI)</vt:lpstr>
      <vt:lpstr>Metabolic complications of transfusion: neonates</vt:lpstr>
      <vt:lpstr>Delayed Transfusion Reactions</vt:lpstr>
      <vt:lpstr>Delayed Hemolytic Transfusion Reaction</vt:lpstr>
      <vt:lpstr>Transfusion-associated Graft Vs Host Disease (GVHD)                                  </vt:lpstr>
      <vt:lpstr>Gamma irradiation </vt:lpstr>
      <vt:lpstr>Relative risks of transfusion (UK data 2017)</vt:lpstr>
      <vt:lpstr>Donor screening for infectious disease in US</vt:lpstr>
      <vt:lpstr>Residual risk of transfusion-transmitted infection in US</vt:lpstr>
      <vt:lpstr>Cytomegalovirus</vt:lpstr>
      <vt:lpstr>Directed donation </vt:lpstr>
      <vt:lpstr>Outline </vt:lpstr>
      <vt:lpstr>Therapeutic apheresis (TA)</vt:lpstr>
      <vt:lpstr>Continuous flow centrifugation apheresis</vt:lpstr>
      <vt:lpstr>TA modalities</vt:lpstr>
      <vt:lpstr>Evaluation for TA</vt:lpstr>
      <vt:lpstr>Risks of TA</vt:lpstr>
      <vt:lpstr>Therapeutic plasma exchange</vt:lpstr>
      <vt:lpstr>Red cell exchange</vt:lpstr>
      <vt:lpstr>Extracorporeal photopheresis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Jackie Holcomb</cp:lastModifiedBy>
  <cp:revision>102</cp:revision>
  <dcterms:created xsi:type="dcterms:W3CDTF">2018-09-04T19:59:44Z</dcterms:created>
  <dcterms:modified xsi:type="dcterms:W3CDTF">2018-12-12T23:40:11Z</dcterms:modified>
</cp:coreProperties>
</file>