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8"/>
  </p:notesMasterIdLst>
  <p:sldIdLst>
    <p:sldId id="256" r:id="rId2"/>
    <p:sldId id="257" r:id="rId3"/>
    <p:sldId id="284" r:id="rId4"/>
    <p:sldId id="285" r:id="rId5"/>
    <p:sldId id="287" r:id="rId6"/>
    <p:sldId id="263" r:id="rId7"/>
    <p:sldId id="277" r:id="rId8"/>
    <p:sldId id="266" r:id="rId9"/>
    <p:sldId id="267" r:id="rId10"/>
    <p:sldId id="264" r:id="rId11"/>
    <p:sldId id="275" r:id="rId12"/>
    <p:sldId id="265" r:id="rId13"/>
    <p:sldId id="276" r:id="rId14"/>
    <p:sldId id="270" r:id="rId15"/>
    <p:sldId id="268" r:id="rId16"/>
    <p:sldId id="297" r:id="rId17"/>
    <p:sldId id="291" r:id="rId18"/>
    <p:sldId id="294" r:id="rId19"/>
    <p:sldId id="295" r:id="rId20"/>
    <p:sldId id="296" r:id="rId21"/>
    <p:sldId id="272" r:id="rId22"/>
    <p:sldId id="278" r:id="rId23"/>
    <p:sldId id="273" r:id="rId24"/>
    <p:sldId id="292" r:id="rId25"/>
    <p:sldId id="290" r:id="rId26"/>
    <p:sldId id="298" r:id="rId27"/>
    <p:sldId id="274" r:id="rId28"/>
    <p:sldId id="289" r:id="rId29"/>
    <p:sldId id="269" r:id="rId30"/>
    <p:sldId id="271" r:id="rId31"/>
    <p:sldId id="283" r:id="rId32"/>
    <p:sldId id="279" r:id="rId33"/>
    <p:sldId id="280" r:id="rId34"/>
    <p:sldId id="281" r:id="rId35"/>
    <p:sldId id="282" r:id="rId36"/>
    <p:sldId id="288" r:id="rId37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4667"/>
  </p:normalViewPr>
  <p:slideViewPr>
    <p:cSldViewPr snapToGrid="0" snapToObjects="1">
      <p:cViewPr varScale="1">
        <p:scale>
          <a:sx n="110" d="100"/>
          <a:sy n="110" d="100"/>
        </p:scale>
        <p:origin x="51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45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ustomXml" Target="../customXml/item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6A4D4E-EAE7-7E49-BEFC-A32F0206852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4518DB-7365-D241-AEC3-569855C98F8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C818220-48CA-6844-9D09-AF8B1B42C2D1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D432EDA-EF5A-BC41-B70B-227EA61C0CE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A465F36-AD7C-8D46-BB53-CD0925CD1C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F102F8-F876-4046-BCCD-4C47047B4B7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93351-D7EC-A044-BCFE-3DCAF74C38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F979DDF-C658-664E-ADA9-A03C6D4B74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95456" y="257695"/>
            <a:ext cx="6833060" cy="3252268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Session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195456" y="3740583"/>
            <a:ext cx="6833059" cy="1671925"/>
          </a:xfrm>
        </p:spPr>
        <p:txBody>
          <a:bodyPr/>
          <a:lstStyle>
            <a:lvl1pPr marL="0" indent="0" algn="ctr">
              <a:buNone/>
              <a:defRPr sz="2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Speaker Name</a:t>
            </a:r>
            <a:br>
              <a:rPr lang="en-US" dirty="0"/>
            </a:br>
            <a:r>
              <a:rPr lang="en-US" b="0" dirty="0"/>
              <a:t>Speaker Institution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437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F26B3C-DD9A-5F47-92DC-8D0C2397D3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1822369-DD4F-A64F-8FBE-460AAB12AF27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A99C88-5FC5-3C45-B4A6-CD23B4019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170D4-10D2-FC49-8933-460869B08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2E15B82-B716-3E4F-A62D-764CBC6164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773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AEB4BA-77F7-854C-9381-CCB6772643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3E251E4-A4F5-8049-9403-568B14079F31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FDA10-CF2C-E94E-B88E-E5C766CC7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A8CB88-E26B-2746-81F1-E61FAFAA9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221FD50D-FD06-CC41-9B36-AE578ECBC5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653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1631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69732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7091" y="1825625"/>
            <a:ext cx="5742709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7150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2202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617" y="365125"/>
            <a:ext cx="11665527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618" y="1681163"/>
            <a:ext cx="573895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618" y="2505075"/>
            <a:ext cx="573895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76118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76118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759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87618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2217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564" y="332509"/>
            <a:ext cx="4476461" cy="172489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332509"/>
            <a:ext cx="6172200" cy="553647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5564" y="2057400"/>
            <a:ext cx="447646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5185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543B04-3909-9F45-BCD9-03CE9A6E19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FEE9921-C18A-604F-9069-8A997880C8BA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D2B96B-090F-4348-BB84-288C0C15C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1F4324-0123-B845-8B65-CB856CF8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18D5A93-B5B0-5D49-BF64-FE44E597D0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289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3F5FBAF6-927D-8E42-806C-9682F08AD1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77091" y="365125"/>
            <a:ext cx="11610109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C715126-FB0B-C442-B926-BAAEB1BFAC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77091" y="1825625"/>
            <a:ext cx="11610109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bg2">
              <a:lumMod val="25000"/>
            </a:schemeClr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>
            <a:extLst>
              <a:ext uri="{FF2B5EF4-FFF2-40B4-BE49-F238E27FC236}">
                <a16:creationId xmlns:a16="http://schemas.microsoft.com/office/drawing/2014/main" id="{98B250AD-5EEA-C24D-8F00-A6428F0E3A7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11775" y="1122363"/>
            <a:ext cx="6564313" cy="2387600"/>
          </a:xfrm>
        </p:spPr>
        <p:txBody>
          <a:bodyPr/>
          <a:lstStyle/>
          <a:p>
            <a:r>
              <a:rPr lang="en-US" altLang="en-US" dirty="0"/>
              <a:t>Cancer Predispositions</a:t>
            </a:r>
          </a:p>
        </p:txBody>
      </p:sp>
      <p:sp>
        <p:nvSpPr>
          <p:cNvPr id="14338" name="Subtitle 2">
            <a:extLst>
              <a:ext uri="{FF2B5EF4-FFF2-40B4-BE49-F238E27FC236}">
                <a16:creationId xmlns:a16="http://schemas.microsoft.com/office/drawing/2014/main" id="{252F0D66-137E-FE47-8C21-F6B35E5632D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311775" y="3602038"/>
            <a:ext cx="6564313" cy="1655762"/>
          </a:xfrm>
        </p:spPr>
        <p:txBody>
          <a:bodyPr/>
          <a:lstStyle/>
          <a:p>
            <a:r>
              <a:rPr lang="en-US" altLang="en-US" dirty="0"/>
              <a:t>Julia Meade, MD</a:t>
            </a:r>
          </a:p>
          <a:p>
            <a:r>
              <a:rPr lang="en-US" altLang="en-US" dirty="0"/>
              <a:t>UPMC Children’s Hospital of Pittsburgh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EFD73-7561-4285-9099-AFF57E722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Nevoid Basal Cell Carcinoma Syndrome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DBC37-8BA9-4129-B959-52BEB393A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2" y="1825625"/>
            <a:ext cx="5569526" cy="4351338"/>
          </a:xfrm>
        </p:spPr>
        <p:txBody>
          <a:bodyPr/>
          <a:lstStyle/>
          <a:p>
            <a:r>
              <a:rPr lang="en-US" dirty="0"/>
              <a:t>Gene: PTCH1 and SUFU</a:t>
            </a:r>
          </a:p>
          <a:p>
            <a:r>
              <a:rPr lang="en-US" dirty="0"/>
              <a:t>Aka </a:t>
            </a:r>
            <a:r>
              <a:rPr lang="en-US" dirty="0" err="1"/>
              <a:t>Gorlin</a:t>
            </a:r>
            <a:r>
              <a:rPr lang="en-US" dirty="0"/>
              <a:t> Syndrome</a:t>
            </a:r>
          </a:p>
          <a:p>
            <a:r>
              <a:rPr lang="en-US" dirty="0"/>
              <a:t>Testing window: infancy to adult</a:t>
            </a:r>
          </a:p>
          <a:p>
            <a:r>
              <a:rPr lang="en-US" dirty="0"/>
              <a:t>CNS tumor: desmoplastic nodular </a:t>
            </a:r>
            <a:r>
              <a:rPr lang="en-US" u="sng" dirty="0"/>
              <a:t>medulloblastoma</a:t>
            </a:r>
            <a:r>
              <a:rPr lang="en-US" dirty="0"/>
              <a:t> (</a:t>
            </a:r>
            <a:r>
              <a:rPr lang="en-US" dirty="0">
                <a:solidFill>
                  <a:srgbClr val="FF0000"/>
                </a:solidFill>
              </a:rPr>
              <a:t>mostly SUFU</a:t>
            </a:r>
            <a:r>
              <a:rPr lang="en-US" dirty="0"/>
              <a:t>)</a:t>
            </a:r>
          </a:p>
          <a:p>
            <a:r>
              <a:rPr lang="en-US" dirty="0"/>
              <a:t>Other tumors: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EF26652-0524-7348-918C-0C694D3FD4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963437"/>
              </p:ext>
            </p:extLst>
          </p:nvPr>
        </p:nvGraphicFramePr>
        <p:xfrm>
          <a:off x="581891" y="4693603"/>
          <a:ext cx="4572000" cy="1188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40855189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0" dirty="0"/>
                        <a:t>Basal cell carcinoma of the skin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6991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Keratogenic cysts of the jaw (PTCH1 only)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7812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Cardiac or ovarian fibromas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4709659"/>
                  </a:ext>
                </a:extLst>
              </a:tr>
            </a:tbl>
          </a:graphicData>
        </a:graphic>
      </p:graphicFrame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BBE535E3-823D-4A46-9E5B-4EA4B6EC9D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7287479"/>
              </p:ext>
            </p:extLst>
          </p:nvPr>
        </p:nvGraphicFramePr>
        <p:xfrm>
          <a:off x="6096000" y="1864014"/>
          <a:ext cx="5791200" cy="1889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91200">
                  <a:extLst>
                    <a:ext uri="{9D8B030D-6E8A-4147-A177-3AD203B41FA5}">
                      <a16:colId xmlns:a16="http://schemas.microsoft.com/office/drawing/2014/main" val="36437172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Screening Guidelines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08242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Annual dermatology evaluation starting age 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533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SUFU: consider brain MRI q3-4 </a:t>
                      </a:r>
                      <a:r>
                        <a:rPr lang="en-US" sz="2000" dirty="0" err="1"/>
                        <a:t>mo</a:t>
                      </a:r>
                      <a:r>
                        <a:rPr lang="en-US" sz="2000" dirty="0"/>
                        <a:t> until age 3, q6 </a:t>
                      </a:r>
                      <a:r>
                        <a:rPr lang="en-US" sz="2000" dirty="0" err="1"/>
                        <a:t>mo</a:t>
                      </a:r>
                      <a:r>
                        <a:rPr lang="en-US" sz="2000" dirty="0"/>
                        <a:t> until age 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39240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Orthopantomogram (</a:t>
                      </a:r>
                      <a:r>
                        <a:rPr lang="en-US" sz="2000" dirty="0" err="1"/>
                        <a:t>Panorex</a:t>
                      </a:r>
                      <a:r>
                        <a:rPr lang="en-US" sz="2000" dirty="0"/>
                        <a:t>) annually (PTCH1 only)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1981886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EA7D95C-2BCA-7D4F-A7D7-A038818E3172}"/>
              </a:ext>
            </a:extLst>
          </p:cNvPr>
          <p:cNvSpPr txBox="1"/>
          <p:nvPr/>
        </p:nvSpPr>
        <p:spPr>
          <a:xfrm>
            <a:off x="6082145" y="3890458"/>
            <a:ext cx="583276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Physical Exam Findings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Macrocephaly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Frontal bossing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Coarse shaped facial features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Facial milia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Bifid ribs/wedge-shaped vertebrae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09989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04161-5537-B845-B390-F0E6E107C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Von Hippel-Lindau Syndrome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480034-8B80-AC42-B1FA-9AEA58F64C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1690688"/>
            <a:ext cx="11610109" cy="4351338"/>
          </a:xfrm>
        </p:spPr>
        <p:txBody>
          <a:bodyPr/>
          <a:lstStyle/>
          <a:p>
            <a:r>
              <a:rPr lang="en-US" dirty="0"/>
              <a:t>Gene mutated: VHL</a:t>
            </a:r>
          </a:p>
          <a:p>
            <a:r>
              <a:rPr lang="en-US" dirty="0"/>
              <a:t>CNS tumor: hemangioblastoma, retinal angioma</a:t>
            </a:r>
          </a:p>
          <a:p>
            <a:r>
              <a:rPr lang="en-US" dirty="0"/>
              <a:t>Testing window: early childhood to adult</a:t>
            </a:r>
          </a:p>
          <a:p>
            <a:r>
              <a:rPr lang="en-US" dirty="0"/>
              <a:t>70% develop renal cell carcinoma (#1 cause of death)</a:t>
            </a:r>
          </a:p>
          <a:p>
            <a:r>
              <a:rPr lang="en-US" dirty="0"/>
              <a:t>Other tumors: pheochromocytoma, endodermal sinus tumors (ear), </a:t>
            </a:r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8894B74F-C1D5-A242-96AC-76E44F5F23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2619496"/>
              </p:ext>
            </p:extLst>
          </p:nvPr>
        </p:nvGraphicFramePr>
        <p:xfrm>
          <a:off x="415637" y="4346864"/>
          <a:ext cx="5200073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00073">
                  <a:extLst>
                    <a:ext uri="{9D8B030D-6E8A-4147-A177-3AD203B41FA5}">
                      <a16:colId xmlns:a16="http://schemas.microsoft.com/office/drawing/2014/main" val="36437172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Screening Guidelines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08242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Annual eye exam starting at birth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533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Brain &amp; spine MRI every other year, starting age 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39240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Annual abdomen MRI, starting at 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71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Audiogram every other year, starting age 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24294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75298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A7511-5026-4D83-8E58-9B4A80FFB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Rhabdoid Tumor Predisposition (RTP) – Type 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425D41-78D8-42CD-8E5D-ED9206F507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Gene: SMARCB1</a:t>
            </a:r>
          </a:p>
          <a:p>
            <a:r>
              <a:rPr lang="en-US" dirty="0"/>
              <a:t>CNS tumor: atypical teratoid/rhabdoid tumor (AT/RT), schwannomas, meningiomas</a:t>
            </a:r>
          </a:p>
          <a:p>
            <a:r>
              <a:rPr lang="en-US" dirty="0"/>
              <a:t>Testing window: birth/infancy</a:t>
            </a:r>
          </a:p>
          <a:p>
            <a:r>
              <a:rPr lang="en-US" dirty="0"/>
              <a:t>25-35% of children with AT/RT have a germline RTP mutation </a:t>
            </a:r>
          </a:p>
          <a:p>
            <a:r>
              <a:rPr lang="en-US" dirty="0"/>
              <a:t>Other tumors: malignant rhabdoid tumor of the kidney (MRT)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519AF0E9-2F26-184E-B513-D44716335E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4674445"/>
              </p:ext>
            </p:extLst>
          </p:nvPr>
        </p:nvGraphicFramePr>
        <p:xfrm>
          <a:off x="429490" y="4954082"/>
          <a:ext cx="5200073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00073">
                  <a:extLst>
                    <a:ext uri="{9D8B030D-6E8A-4147-A177-3AD203B41FA5}">
                      <a16:colId xmlns:a16="http://schemas.microsoft.com/office/drawing/2014/main" val="36437172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Screening Guidelines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08242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MRI brain q3 </a:t>
                      </a:r>
                      <a:r>
                        <a:rPr lang="en-US" dirty="0" err="1"/>
                        <a:t>mo</a:t>
                      </a:r>
                      <a:r>
                        <a:rPr lang="en-US" dirty="0"/>
                        <a:t> until age 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533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Abdominal US q3 </a:t>
                      </a:r>
                      <a:r>
                        <a:rPr lang="en-US" dirty="0" err="1"/>
                        <a:t>mo</a:t>
                      </a:r>
                      <a:r>
                        <a:rPr lang="en-US" dirty="0"/>
                        <a:t> - no clear end point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39240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80283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7DA00-346A-7449-A289-930723724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Constitutional Mismatch Repair Deficiency (CMMRD)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008F3E-C154-B74F-9ED3-5A5F2986EB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2" y="1825625"/>
            <a:ext cx="6913417" cy="4351338"/>
          </a:xfrm>
        </p:spPr>
        <p:txBody>
          <a:bodyPr/>
          <a:lstStyle/>
          <a:p>
            <a:r>
              <a:rPr lang="en-US" dirty="0"/>
              <a:t>Gene mutated: </a:t>
            </a:r>
            <a:r>
              <a:rPr lang="en-US" dirty="0">
                <a:solidFill>
                  <a:srgbClr val="FF0000"/>
                </a:solidFill>
              </a:rPr>
              <a:t>MSH2, MLH1, MSH6, PMS2</a:t>
            </a:r>
          </a:p>
          <a:p>
            <a:r>
              <a:rPr lang="en-US" dirty="0"/>
              <a:t>Mode of inheritance: </a:t>
            </a:r>
            <a:r>
              <a:rPr lang="en-US" dirty="0">
                <a:solidFill>
                  <a:srgbClr val="FF0000"/>
                </a:solidFill>
              </a:rPr>
              <a:t>recessive</a:t>
            </a:r>
            <a:endParaRPr lang="en-US" dirty="0">
              <a:solidFill>
                <a:srgbClr val="0070C0"/>
              </a:solidFill>
            </a:endParaRPr>
          </a:p>
          <a:p>
            <a:r>
              <a:rPr lang="en-US" u="sng" dirty="0">
                <a:solidFill>
                  <a:schemeClr val="tx1"/>
                </a:solidFill>
              </a:rPr>
              <a:t>Both parents</a:t>
            </a:r>
            <a:r>
              <a:rPr lang="en-US" dirty="0">
                <a:solidFill>
                  <a:schemeClr val="tx1"/>
                </a:solidFill>
              </a:rPr>
              <a:t> have </a:t>
            </a:r>
            <a:r>
              <a:rPr lang="en-US" dirty="0">
                <a:solidFill>
                  <a:srgbClr val="FF0000"/>
                </a:solidFill>
              </a:rPr>
              <a:t>Lynch syndrome</a:t>
            </a:r>
          </a:p>
          <a:p>
            <a:r>
              <a:rPr lang="en-US" dirty="0"/>
              <a:t>CNS tumor: </a:t>
            </a:r>
            <a:r>
              <a:rPr lang="en-US" dirty="0">
                <a:solidFill>
                  <a:srgbClr val="FF0000"/>
                </a:solidFill>
              </a:rPr>
              <a:t>hypermutated</a:t>
            </a:r>
            <a:r>
              <a:rPr lang="en-US" dirty="0"/>
              <a:t> high grade glioma</a:t>
            </a:r>
          </a:p>
          <a:p>
            <a:r>
              <a:rPr lang="en-US" dirty="0"/>
              <a:t>Testing window: birth to adult</a:t>
            </a:r>
          </a:p>
          <a:p>
            <a:r>
              <a:rPr lang="en-US" dirty="0"/>
              <a:t>Other tumors:</a:t>
            </a:r>
          </a:p>
          <a:p>
            <a:endParaRPr lang="en-US" dirty="0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BDEB4818-76B4-0341-BE4E-545264651E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2972739"/>
              </p:ext>
            </p:extLst>
          </p:nvPr>
        </p:nvGraphicFramePr>
        <p:xfrm>
          <a:off x="6423892" y="4249881"/>
          <a:ext cx="5200073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00073">
                  <a:extLst>
                    <a:ext uri="{9D8B030D-6E8A-4147-A177-3AD203B41FA5}">
                      <a16:colId xmlns:a16="http://schemas.microsoft.com/office/drawing/2014/main" val="36437172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Screening Guidelines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08242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Annual whole body MRI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533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Annual CBC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39240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Abdominal ultrasound 3 times/year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3136757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554F4CD-6B13-7240-9183-82783E3C97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0807162"/>
              </p:ext>
            </p:extLst>
          </p:nvPr>
        </p:nvGraphicFramePr>
        <p:xfrm>
          <a:off x="346364" y="4991561"/>
          <a:ext cx="5320145" cy="74168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320145">
                  <a:extLst>
                    <a:ext uri="{9D8B030D-6E8A-4147-A177-3AD203B41FA5}">
                      <a16:colId xmlns:a16="http://schemas.microsoft.com/office/drawing/2014/main" val="949062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0" dirty="0"/>
                        <a:t>Colon cancer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63684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Leukemia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308943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98B4A778-6432-C24F-8C69-56A37F9891F9}"/>
              </a:ext>
            </a:extLst>
          </p:cNvPr>
          <p:cNvSpPr/>
          <p:nvPr/>
        </p:nvSpPr>
        <p:spPr>
          <a:xfrm>
            <a:off x="7412180" y="1841241"/>
            <a:ext cx="47244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Physical Exam Findings in Children: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Café au lait macules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May mimic NF1</a:t>
            </a:r>
          </a:p>
        </p:txBody>
      </p:sp>
    </p:spTree>
    <p:extLst>
      <p:ext uri="{BB962C8B-B14F-4D97-AF65-F5344CB8AC3E}">
        <p14:creationId xmlns:p14="http://schemas.microsoft.com/office/powerpoint/2010/main" val="28810314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0A56800-0E85-9940-94CA-ABCD7985A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Predisposition to solid Tumors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C20E0B-50E7-604E-BB24-A295B14098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4277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22A11-53AB-C344-826A-EE5986228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Li-Fraumeni Syndrome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201DBE-DEDB-D242-B6B0-318A1A9A3A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Gene: TP53, Chromosome 17</a:t>
            </a:r>
          </a:p>
          <a:p>
            <a:r>
              <a:rPr lang="en-US" dirty="0"/>
              <a:t>High variable expressivity &amp; penetrance</a:t>
            </a:r>
          </a:p>
          <a:p>
            <a:r>
              <a:rPr lang="en-US" dirty="0"/>
              <a:t>Testing window: birth to adult</a:t>
            </a:r>
          </a:p>
          <a:p>
            <a:r>
              <a:rPr lang="en-US" dirty="0"/>
              <a:t>Tumor types: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27CF531-6C38-A941-BA5E-D954E3EF35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1171773"/>
              </p:ext>
            </p:extLst>
          </p:nvPr>
        </p:nvGraphicFramePr>
        <p:xfrm>
          <a:off x="424873" y="3951923"/>
          <a:ext cx="4433455" cy="222504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4433455">
                  <a:extLst>
                    <a:ext uri="{9D8B030D-6E8A-4147-A177-3AD203B41FA5}">
                      <a16:colId xmlns:a16="http://schemas.microsoft.com/office/drawing/2014/main" val="5243822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0" dirty="0"/>
                        <a:t>Osteosarcoma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47935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Adrenocortical carcinoma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20991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Anaplastic embryonal </a:t>
                      </a:r>
                      <a:r>
                        <a:rPr lang="en-US" dirty="0"/>
                        <a:t>rhabdomyosarcoma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02614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Choroid plexus carcinoma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7840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Breast cancer (20s-30s, triple positive)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5559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Hypodiploid</a:t>
                      </a:r>
                      <a:r>
                        <a:rPr lang="en-US" dirty="0"/>
                        <a:t> pre-B ALL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0308137"/>
                  </a:ext>
                </a:extLst>
              </a:tr>
            </a:tbl>
          </a:graphicData>
        </a:graphic>
      </p:graphicFrame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D5543339-EE42-CA42-B226-185B596B2F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0318626"/>
              </p:ext>
            </p:extLst>
          </p:nvPr>
        </p:nvGraphicFramePr>
        <p:xfrm>
          <a:off x="6082145" y="3429000"/>
          <a:ext cx="5116945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6945">
                  <a:extLst>
                    <a:ext uri="{9D8B030D-6E8A-4147-A177-3AD203B41FA5}">
                      <a16:colId xmlns:a16="http://schemas.microsoft.com/office/drawing/2014/main" val="36223184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Screening Guidelines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33923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Annual whole body MRI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23524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Annual brain MRI (1</a:t>
                      </a:r>
                      <a:r>
                        <a:rPr lang="en-US" baseline="30000" dirty="0"/>
                        <a:t>st</a:t>
                      </a:r>
                      <a:r>
                        <a:rPr lang="en-US" dirty="0"/>
                        <a:t> w/contrast, then w/o)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1328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Abdominal US every 3 months (not with MRI)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19379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Annual skin exam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42916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82709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30D50-C672-3840-BF2D-ADC00B4D1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Rothmund</a:t>
            </a:r>
            <a:r>
              <a:rPr lang="en-US" dirty="0"/>
              <a:t>-Thomson Syndrome – type 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E7D24-B567-9E42-B99D-D0F2B51269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Gene: RECQL4</a:t>
            </a:r>
          </a:p>
          <a:p>
            <a:r>
              <a:rPr lang="en-US" dirty="0"/>
              <a:t>Autosomal </a:t>
            </a:r>
            <a:r>
              <a:rPr lang="en-US" dirty="0">
                <a:solidFill>
                  <a:srgbClr val="FF0000"/>
                </a:solidFill>
              </a:rPr>
              <a:t>recessive</a:t>
            </a:r>
          </a:p>
          <a:p>
            <a:r>
              <a:rPr lang="en-US" dirty="0"/>
              <a:t>Solid tumor: </a:t>
            </a:r>
            <a:r>
              <a:rPr lang="en-US" dirty="0">
                <a:solidFill>
                  <a:srgbClr val="FF0000"/>
                </a:solidFill>
              </a:rPr>
              <a:t>osteosarcoma</a:t>
            </a:r>
            <a:r>
              <a:rPr lang="en-US" dirty="0"/>
              <a:t> (multicentric)</a:t>
            </a:r>
          </a:p>
          <a:p>
            <a:r>
              <a:rPr lang="en-US" dirty="0"/>
              <a:t>Occurs in ~ 30% of patients with RTS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AFD020-17E4-7542-B644-7C2E5A397B6E}"/>
              </a:ext>
            </a:extLst>
          </p:cNvPr>
          <p:cNvSpPr txBox="1"/>
          <p:nvPr/>
        </p:nvSpPr>
        <p:spPr>
          <a:xfrm>
            <a:off x="6774873" y="1825625"/>
            <a:ext cx="4685065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Physical Exam Findings: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Poikiloderma – facial rash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short stature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sparse scalp hair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sparse or absent eyelashes and/or eyebrows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juvenile cataracts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skeletal abnormalities – frontal bossing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radial ray defects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premature aging</a:t>
            </a:r>
          </a:p>
        </p:txBody>
      </p:sp>
    </p:spTree>
    <p:extLst>
      <p:ext uri="{BB962C8B-B14F-4D97-AF65-F5344CB8AC3E}">
        <p14:creationId xmlns:p14="http://schemas.microsoft.com/office/powerpoint/2010/main" val="14360471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8E928-487C-2D42-AD2A-FC81F4309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PTEN-Hamartoma Syndrome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AE2BA7-3CCB-F744-930B-CB280C2AED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Gene: PTEN</a:t>
            </a:r>
          </a:p>
          <a:p>
            <a:r>
              <a:rPr lang="en-US" dirty="0"/>
              <a:t>Aka: Cowden Syndrome</a:t>
            </a:r>
          </a:p>
          <a:p>
            <a:r>
              <a:rPr lang="en-US" dirty="0"/>
              <a:t>Testing window: infancy/childhood to adult</a:t>
            </a:r>
          </a:p>
          <a:p>
            <a:r>
              <a:rPr lang="en-US" dirty="0"/>
              <a:t>Solid tumor: </a:t>
            </a:r>
            <a:r>
              <a:rPr lang="en-US" dirty="0">
                <a:solidFill>
                  <a:srgbClr val="FF0000"/>
                </a:solidFill>
              </a:rPr>
              <a:t>papillary thyroid cancer</a:t>
            </a:r>
            <a:r>
              <a:rPr lang="en-US" dirty="0"/>
              <a:t>, lipomas, GI hamartomas, breast cancer</a:t>
            </a:r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484D4856-8E11-734C-964C-677C932185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9860795"/>
              </p:ext>
            </p:extLst>
          </p:nvPr>
        </p:nvGraphicFramePr>
        <p:xfrm>
          <a:off x="401782" y="4001294"/>
          <a:ext cx="5200073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00073">
                  <a:extLst>
                    <a:ext uri="{9D8B030D-6E8A-4147-A177-3AD203B41FA5}">
                      <a16:colId xmlns:a16="http://schemas.microsoft.com/office/drawing/2014/main" val="36437172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Screening Guidelines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08242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Every other year thyroid ultrasound starting age 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53324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E8EED84-618B-2D41-947A-999D52E98B8C}"/>
              </a:ext>
            </a:extLst>
          </p:cNvPr>
          <p:cNvSpPr txBox="1"/>
          <p:nvPr/>
        </p:nvSpPr>
        <p:spPr>
          <a:xfrm>
            <a:off x="5957455" y="4001294"/>
            <a:ext cx="583276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Physical Exam Findings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Macrocephaly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Intellectual disability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Trichilemmoma (subcutaneous lumps)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2685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67EFB-422D-F241-A5FD-15332BEAF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Endocrine Neoplasia 1 (MEN1)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9A28A2-3086-D746-87FD-E8E9854D01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Gene: MEN1</a:t>
            </a:r>
          </a:p>
          <a:p>
            <a:r>
              <a:rPr lang="en-US" dirty="0"/>
              <a:t>Highly penetrant - 70% penetrance by age 50</a:t>
            </a:r>
          </a:p>
          <a:p>
            <a:r>
              <a:rPr lang="en-US" dirty="0"/>
              <a:t>Most cancers secrete hormones – </a:t>
            </a:r>
            <a:r>
              <a:rPr lang="en-US" dirty="0" err="1"/>
              <a:t>eg.</a:t>
            </a:r>
            <a:r>
              <a:rPr lang="en-US" dirty="0"/>
              <a:t> Insulin, prolactin</a:t>
            </a:r>
          </a:p>
          <a:p>
            <a:r>
              <a:rPr lang="en-US" dirty="0"/>
              <a:t>Most common tumors: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Primary hyperparathyroidism is a common presentation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C1A8C701-5EAB-5D48-8F62-68EFB0CBF8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6891452"/>
              </p:ext>
            </p:extLst>
          </p:nvPr>
        </p:nvGraphicFramePr>
        <p:xfrm>
          <a:off x="443346" y="4001294"/>
          <a:ext cx="5366327" cy="110744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366327">
                  <a:extLst>
                    <a:ext uri="{9D8B030D-6E8A-4147-A177-3AD203B41FA5}">
                      <a16:colId xmlns:a16="http://schemas.microsoft.com/office/drawing/2014/main" val="215359005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rgbClr val="FF0000"/>
                          </a:solidFill>
                        </a:rPr>
                        <a:t>P</a:t>
                      </a:r>
                      <a:r>
                        <a:rPr lang="en-US" b="0" dirty="0"/>
                        <a:t>ancreatic neuroendocrine tumors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1230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P</a:t>
                      </a:r>
                      <a:r>
                        <a:rPr lang="en-US" dirty="0"/>
                        <a:t>ituitary adenomas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9800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P</a:t>
                      </a:r>
                      <a:r>
                        <a:rPr lang="en-US" dirty="0"/>
                        <a:t>arathyroid tumors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25154"/>
                  </a:ext>
                </a:extLst>
              </a:tr>
            </a:tbl>
          </a:graphicData>
        </a:graphic>
      </p:graphicFrame>
      <p:sp>
        <p:nvSpPr>
          <p:cNvPr id="5" name="5-Point Star 4">
            <a:extLst>
              <a:ext uri="{FF2B5EF4-FFF2-40B4-BE49-F238E27FC236}">
                <a16:creationId xmlns:a16="http://schemas.microsoft.com/office/drawing/2014/main" id="{E02BAF44-B19E-F649-89D7-0AAF26ABA374}"/>
              </a:ext>
            </a:extLst>
          </p:cNvPr>
          <p:cNvSpPr/>
          <p:nvPr/>
        </p:nvSpPr>
        <p:spPr>
          <a:xfrm>
            <a:off x="10792691" y="637309"/>
            <a:ext cx="484909" cy="471055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9536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ABD4B-E1B7-4840-8476-8D9EDCF6C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MEN2A &amp; MEN2B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134CFB-4D0B-974B-85AF-3FA9B0B773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Gene: RET (</a:t>
            </a:r>
            <a:r>
              <a:rPr lang="en-US" dirty="0">
                <a:solidFill>
                  <a:srgbClr val="FF0000"/>
                </a:solidFill>
              </a:rPr>
              <a:t>activating</a:t>
            </a:r>
            <a:r>
              <a:rPr lang="en-US" dirty="0"/>
              <a:t>)</a:t>
            </a:r>
          </a:p>
          <a:p>
            <a:r>
              <a:rPr lang="en-US" dirty="0"/>
              <a:t>Testing window: infancy to childhood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Both with increased risk for pheochromocytoma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87BFE0BA-4BF4-9C43-A30A-704429D95B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2186297"/>
              </p:ext>
            </p:extLst>
          </p:nvPr>
        </p:nvGraphicFramePr>
        <p:xfrm>
          <a:off x="304800" y="2894171"/>
          <a:ext cx="544483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44836">
                  <a:extLst>
                    <a:ext uri="{9D8B030D-6E8A-4147-A177-3AD203B41FA5}">
                      <a16:colId xmlns:a16="http://schemas.microsoft.com/office/drawing/2014/main" val="20915931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MEN2A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15230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~ 95% of all MEN2 cases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24573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100% penetrance of </a:t>
                      </a:r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medullary thyroid cancer</a:t>
                      </a:r>
                      <a:r>
                        <a:rPr lang="en-US" dirty="0"/>
                        <a:t> (MTC)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76252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Primary hyperparathyroidism (PHPT)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4897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Thyroidectomy before age 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0073902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421FC52-0EA1-EC48-9089-6D4F121D65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1955488"/>
              </p:ext>
            </p:extLst>
          </p:nvPr>
        </p:nvGraphicFramePr>
        <p:xfrm>
          <a:off x="6096000" y="2894171"/>
          <a:ext cx="4627418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27418">
                  <a:extLst>
                    <a:ext uri="{9D8B030D-6E8A-4147-A177-3AD203B41FA5}">
                      <a16:colId xmlns:a16="http://schemas.microsoft.com/office/drawing/2014/main" val="20915931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MEN2B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15230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5% of MEN2 cases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24573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100% penetrance of v. aggressive MTC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76252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NO PHPT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4897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Thyroidectomy before </a:t>
                      </a:r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age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68585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4281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>
            <a:extLst>
              <a:ext uri="{FF2B5EF4-FFF2-40B4-BE49-F238E27FC236}">
                <a16:creationId xmlns:a16="http://schemas.microsoft.com/office/drawing/2014/main" id="{0DA75EEC-E50A-0844-B502-D1E32D5357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This talk will follow the topical structure: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EBAA69-1104-BD4F-AC59-0E4E87C2B8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Basic genetics and vocabulary</a:t>
            </a:r>
          </a:p>
          <a:p>
            <a:r>
              <a:rPr lang="en-US" dirty="0"/>
              <a:t>Predisposition to CNS tumors</a:t>
            </a:r>
          </a:p>
          <a:p>
            <a:r>
              <a:rPr lang="en-US" dirty="0"/>
              <a:t>Predisposition to solid tumors outside the CNS</a:t>
            </a:r>
          </a:p>
          <a:p>
            <a:r>
              <a:rPr lang="en-US" dirty="0"/>
              <a:t>Predisposition to leukemia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FB475-C5AC-3A40-8F9D-145F11C87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MEN4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6C2BF0-21DB-4343-B966-1292D45C6C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Gene: CDKN1B</a:t>
            </a:r>
          </a:p>
          <a:p>
            <a:r>
              <a:rPr lang="en-US" dirty="0"/>
              <a:t>Most common tumors: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Commonly present with hyperparathyroidism</a:t>
            </a:r>
          </a:p>
          <a:p>
            <a:r>
              <a:rPr lang="en-US" dirty="0"/>
              <a:t>Often discovered when genetic testing for MEN1 is negative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CF49C454-0DBA-C041-8757-9F0A2D8D24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2213654"/>
              </p:ext>
            </p:extLst>
          </p:nvPr>
        </p:nvGraphicFramePr>
        <p:xfrm>
          <a:off x="304800" y="2989912"/>
          <a:ext cx="5366327" cy="11125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366327">
                  <a:extLst>
                    <a:ext uri="{9D8B030D-6E8A-4147-A177-3AD203B41FA5}">
                      <a16:colId xmlns:a16="http://schemas.microsoft.com/office/drawing/2014/main" val="21535900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rgbClr val="FF0000"/>
                          </a:solidFill>
                        </a:rPr>
                        <a:t>P</a:t>
                      </a:r>
                      <a:r>
                        <a:rPr lang="en-US" b="0" dirty="0"/>
                        <a:t>ituitary adenomas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9800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P</a:t>
                      </a:r>
                      <a:r>
                        <a:rPr lang="en-US" dirty="0"/>
                        <a:t>arathyroid tumors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251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Genito-urinary tumors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16516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06831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7E51C-80E7-174A-9FEF-715F45EB1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DICER1 syndrome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FC5830-D7BD-0149-A116-C67E0A8A14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 mutated: DICER1</a:t>
            </a:r>
          </a:p>
          <a:p>
            <a:r>
              <a:rPr lang="en-US" dirty="0"/>
              <a:t>Testing window: infancy to adult</a:t>
            </a:r>
          </a:p>
          <a:p>
            <a:r>
              <a:rPr lang="en-US" dirty="0"/>
              <a:t>Most common solid tumors: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7234CF80-6A34-144A-9ED9-D854962CB3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570407"/>
              </p:ext>
            </p:extLst>
          </p:nvPr>
        </p:nvGraphicFramePr>
        <p:xfrm>
          <a:off x="304800" y="3554671"/>
          <a:ext cx="5366327" cy="147320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366327">
                  <a:extLst>
                    <a:ext uri="{9D8B030D-6E8A-4147-A177-3AD203B41FA5}">
                      <a16:colId xmlns:a16="http://schemas.microsoft.com/office/drawing/2014/main" val="215359005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b="0" dirty="0"/>
                        <a:t>Pleuropulmonary blastoma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1230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Cystic nephroma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9800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Sertoli-Leydig cell tumor of the ovary (germ cell tumor)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2515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Papillary or follicular thyroid cancer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5323128"/>
                  </a:ext>
                </a:extLst>
              </a:tr>
            </a:tbl>
          </a:graphicData>
        </a:graphic>
      </p:graphicFrame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871AC791-590F-EA43-BFDC-F2FA53ADE9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4490972"/>
              </p:ext>
            </p:extLst>
          </p:nvPr>
        </p:nvGraphicFramePr>
        <p:xfrm>
          <a:off x="6096000" y="1825625"/>
          <a:ext cx="5560290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60290">
                  <a:extLst>
                    <a:ext uri="{9D8B030D-6E8A-4147-A177-3AD203B41FA5}">
                      <a16:colId xmlns:a16="http://schemas.microsoft.com/office/drawing/2014/main" val="36437172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Screening Guidelines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08242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Chest CT at 3-6 months of 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533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Chest CT at 2.5-3 years of 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39240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Chest X-ray every 6 months until age 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95096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Abdominal ultrasound every 6 months starting at birth, consider pelvis as well; upper age limit not well defined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26787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Thyroid US every 3 years starting at age 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41837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18427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DBAA7-DB4A-2F47-8BEE-0FDB465EA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Familial Adenomatous Polyposis (FAP)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B2C7A-62C4-084B-80C3-3CFB1809FE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 mutated: APC</a:t>
            </a:r>
          </a:p>
          <a:p>
            <a:r>
              <a:rPr lang="en-US" dirty="0"/>
              <a:t>Testing window: infancy to AYA/adult</a:t>
            </a:r>
          </a:p>
          <a:p>
            <a:r>
              <a:rPr lang="en-US" dirty="0"/>
              <a:t>Solid tumors:</a:t>
            </a:r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1D8ED261-5784-F74F-AE33-B0380A8382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3563855"/>
              </p:ext>
            </p:extLst>
          </p:nvPr>
        </p:nvGraphicFramePr>
        <p:xfrm>
          <a:off x="6384636" y="1850159"/>
          <a:ext cx="5200073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00073">
                  <a:extLst>
                    <a:ext uri="{9D8B030D-6E8A-4147-A177-3AD203B41FA5}">
                      <a16:colId xmlns:a16="http://schemas.microsoft.com/office/drawing/2014/main" val="36437172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Screening Guidelines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08242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Quarterly AFP and abdominal ultrasounds from birth through the 4</a:t>
                      </a:r>
                      <a:r>
                        <a:rPr lang="en-US" baseline="30000" dirty="0"/>
                        <a:t>th</a:t>
                      </a:r>
                      <a:r>
                        <a:rPr lang="en-US" dirty="0"/>
                        <a:t> birthday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533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Colonoscopy beginning age 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3924073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954B8A0-4BBA-1349-8BFE-FC3E5A74C3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4600852"/>
              </p:ext>
            </p:extLst>
          </p:nvPr>
        </p:nvGraphicFramePr>
        <p:xfrm>
          <a:off x="415636" y="3567545"/>
          <a:ext cx="5366327" cy="147320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366327">
                  <a:extLst>
                    <a:ext uri="{9D8B030D-6E8A-4147-A177-3AD203B41FA5}">
                      <a16:colId xmlns:a16="http://schemas.microsoft.com/office/drawing/2014/main" val="215359005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b="0" dirty="0"/>
                        <a:t>Hepatoblastoma (Incidence &lt; 2%)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1230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Abdominal desmoid tumors (Gardner Syndrome)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9800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CNS embryonal tumor (Turcot Syndrome)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2515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Colon cancer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532312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804161E-C2A6-A847-86C3-EBDB8FD3839B}"/>
              </a:ext>
            </a:extLst>
          </p:cNvPr>
          <p:cNvSpPr txBox="1"/>
          <p:nvPr/>
        </p:nvSpPr>
        <p:spPr>
          <a:xfrm>
            <a:off x="6410039" y="3488537"/>
            <a:ext cx="38515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Think MUTYH with negative APC gene mutation and no family history of polyps/colon cancer – </a:t>
            </a:r>
            <a:r>
              <a:rPr lang="en-US" sz="2000" u="sng" dirty="0"/>
              <a:t>recessive</a:t>
            </a:r>
            <a:r>
              <a:rPr lang="en-US" sz="2000" dirty="0"/>
              <a:t> colon cancer predisposition syndrome</a:t>
            </a:r>
          </a:p>
        </p:txBody>
      </p:sp>
      <p:sp>
        <p:nvSpPr>
          <p:cNvPr id="7" name="5-Point Star 6">
            <a:extLst>
              <a:ext uri="{FF2B5EF4-FFF2-40B4-BE49-F238E27FC236}">
                <a16:creationId xmlns:a16="http://schemas.microsoft.com/office/drawing/2014/main" id="{8B7C93DA-E207-7047-9D73-7F502C8ADF74}"/>
              </a:ext>
            </a:extLst>
          </p:cNvPr>
          <p:cNvSpPr/>
          <p:nvPr/>
        </p:nvSpPr>
        <p:spPr>
          <a:xfrm>
            <a:off x="10792691" y="637309"/>
            <a:ext cx="484909" cy="471055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2285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D71EA-338C-EF41-B3E8-6209A15C8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Hereditary Pheochromocytoma/Paraganglioma Syndrome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AB722A-8009-4F44-A794-2327DEF57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 mutated: SDHA, SDHB, SDHC, SDHB (aka </a:t>
            </a:r>
            <a:r>
              <a:rPr lang="en-US" dirty="0" err="1"/>
              <a:t>SDHx</a:t>
            </a:r>
            <a:r>
              <a:rPr lang="en-US" dirty="0"/>
              <a:t>)</a:t>
            </a:r>
          </a:p>
          <a:p>
            <a:r>
              <a:rPr lang="en-US" dirty="0"/>
              <a:t>Testing window: early childhood to adult</a:t>
            </a:r>
          </a:p>
          <a:p>
            <a:r>
              <a:rPr lang="en-US" dirty="0"/>
              <a:t>~ 30% of pheochromocytomas are due to a CPS</a:t>
            </a:r>
          </a:p>
          <a:p>
            <a:r>
              <a:rPr lang="en-US" dirty="0"/>
              <a:t>SDH</a:t>
            </a:r>
            <a:r>
              <a:rPr lang="en-US" dirty="0">
                <a:solidFill>
                  <a:srgbClr val="FF0000"/>
                </a:solidFill>
              </a:rPr>
              <a:t>B</a:t>
            </a:r>
            <a:r>
              <a:rPr lang="en-US" dirty="0"/>
              <a:t> = most likely to metastasize (think </a:t>
            </a:r>
            <a:r>
              <a:rPr lang="en-US" dirty="0">
                <a:solidFill>
                  <a:srgbClr val="FF0000"/>
                </a:solidFill>
              </a:rPr>
              <a:t>B</a:t>
            </a:r>
            <a:r>
              <a:rPr lang="en-US" dirty="0"/>
              <a:t> for </a:t>
            </a:r>
            <a:r>
              <a:rPr lang="en-US" dirty="0">
                <a:solidFill>
                  <a:srgbClr val="FF0000"/>
                </a:solidFill>
              </a:rPr>
              <a:t>BAD</a:t>
            </a:r>
            <a:r>
              <a:rPr lang="en-US" dirty="0"/>
              <a:t>)</a:t>
            </a:r>
          </a:p>
          <a:p>
            <a:r>
              <a:rPr lang="en-US" dirty="0"/>
              <a:t>Other tumors:</a:t>
            </a:r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DC7DE28C-F864-2646-8B4F-DD2318E288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467775"/>
              </p:ext>
            </p:extLst>
          </p:nvPr>
        </p:nvGraphicFramePr>
        <p:xfrm>
          <a:off x="6280727" y="4004065"/>
          <a:ext cx="5200073" cy="184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00073">
                  <a:extLst>
                    <a:ext uri="{9D8B030D-6E8A-4147-A177-3AD203B41FA5}">
                      <a16:colId xmlns:a16="http://schemas.microsoft.com/office/drawing/2014/main" val="364371722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Screening Guidelines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08242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Whole body MRI every other year, starting ages 6-8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533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Annual plasma free or 24-hour urine </a:t>
                      </a:r>
                      <a:r>
                        <a:rPr lang="en-US" dirty="0" err="1"/>
                        <a:t>metanephrines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39240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Annual plasma </a:t>
                      </a:r>
                      <a:r>
                        <a:rPr lang="en-US" dirty="0" err="1"/>
                        <a:t>methoxytyramine</a:t>
                      </a:r>
                      <a:endParaRPr lang="en-US" b="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4241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Annual blood pressure measurements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6743763"/>
                  </a:ext>
                </a:extLst>
              </a:tr>
            </a:tbl>
          </a:graphicData>
        </a:graphic>
      </p:graphicFrame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71AAB3CC-67FA-054E-9586-9273E2AF22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6207474"/>
              </p:ext>
            </p:extLst>
          </p:nvPr>
        </p:nvGraphicFramePr>
        <p:xfrm>
          <a:off x="508000" y="4374905"/>
          <a:ext cx="5366327" cy="147828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366327">
                  <a:extLst>
                    <a:ext uri="{9D8B030D-6E8A-4147-A177-3AD203B41FA5}">
                      <a16:colId xmlns:a16="http://schemas.microsoft.com/office/drawing/2014/main" val="215359005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b="0" dirty="0"/>
                        <a:t>Renal cell carcinoma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1230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Papillary thyroid carcinoma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9800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Pituitary adenoma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251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GI neuroendocrine tumors (GIST) – common w/SDHA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99354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05972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D8E9A-EAF4-904E-97DD-8A7126BD4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Hereditary Neuroblastoma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B997E1-5215-1146-86E2-05631C5A65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Genes: PHOX2B, ALK (</a:t>
            </a:r>
            <a:r>
              <a:rPr lang="en-US" dirty="0">
                <a:solidFill>
                  <a:srgbClr val="FF0000"/>
                </a:solidFill>
              </a:rPr>
              <a:t>activating mutation</a:t>
            </a:r>
            <a:r>
              <a:rPr lang="en-US" dirty="0"/>
              <a:t>), </a:t>
            </a:r>
            <a:r>
              <a:rPr lang="en-US" dirty="0" err="1"/>
              <a:t>RASopathies</a:t>
            </a:r>
            <a:endParaRPr lang="en-US" dirty="0"/>
          </a:p>
          <a:p>
            <a:r>
              <a:rPr lang="en-US" dirty="0"/>
              <a:t>PHOX2B = also causes congenital central hypoventilation syndrome, </a:t>
            </a:r>
            <a:r>
              <a:rPr lang="en-US" dirty="0" err="1"/>
              <a:t>Hirschprung’s</a:t>
            </a:r>
            <a:r>
              <a:rPr lang="en-US" dirty="0"/>
              <a:t> disease</a:t>
            </a:r>
          </a:p>
          <a:p>
            <a:r>
              <a:rPr lang="en-US" dirty="0"/>
              <a:t>Highly penetrant</a:t>
            </a:r>
          </a:p>
          <a:p>
            <a:r>
              <a:rPr lang="en-US" dirty="0"/>
              <a:t>Testing window: birth/infancy</a:t>
            </a:r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DD5CA51E-A144-0F4A-B966-1D25500EDF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3130651"/>
              </p:ext>
            </p:extLst>
          </p:nvPr>
        </p:nvGraphicFramePr>
        <p:xfrm>
          <a:off x="5805056" y="3536662"/>
          <a:ext cx="5200073" cy="165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00073">
                  <a:extLst>
                    <a:ext uri="{9D8B030D-6E8A-4147-A177-3AD203B41FA5}">
                      <a16:colId xmlns:a16="http://schemas.microsoft.com/office/drawing/2014/main" val="36437172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Screening Guidelines (ALK &amp; PHOX2B)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08242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Abdominal US, urine HVA/VMA, CXR quarterly starting at birth to age 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533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Abdominal US, urine HVA/VMA, CXR every 6 months starting at age 6 until 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39240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43097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3814E-1B72-C848-AEF0-BADB158EF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Wilms Tumor (WT) Predisposition(s)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7DFAB4-53D5-0645-B1C9-B5C74603C0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Gene: WT1 and the 11p15.5 locus</a:t>
            </a:r>
          </a:p>
          <a:p>
            <a:r>
              <a:rPr lang="en-US" dirty="0"/>
              <a:t>WAGR (WT, aniridia, GU abnormalities, intellectual disability) = WT1 + PAX6</a:t>
            </a:r>
          </a:p>
          <a:p>
            <a:r>
              <a:rPr lang="en-US" dirty="0"/>
              <a:t>Denys-</a:t>
            </a:r>
            <a:r>
              <a:rPr lang="en-US" dirty="0" err="1"/>
              <a:t>Drash</a:t>
            </a:r>
            <a:r>
              <a:rPr lang="en-US" dirty="0"/>
              <a:t> = WT exon 8 or 9 </a:t>
            </a:r>
            <a:r>
              <a:rPr lang="en-US" dirty="0">
                <a:sym typeface="Wingdings" pitchFamily="2" charset="2"/>
              </a:rPr>
              <a:t> kidney diffuse mesangial sclerosis </a:t>
            </a:r>
          </a:p>
          <a:p>
            <a:r>
              <a:rPr lang="en-US" dirty="0">
                <a:sym typeface="Wingdings" pitchFamily="2" charset="2"/>
              </a:rPr>
              <a:t>Frasier Syndrome = </a:t>
            </a:r>
            <a:r>
              <a:rPr lang="en-US" i="1" dirty="0"/>
              <a:t>WT1</a:t>
            </a:r>
            <a:r>
              <a:rPr lang="en-US" dirty="0"/>
              <a:t> intron 9 donor splice site</a:t>
            </a:r>
            <a:endParaRPr lang="en-US" dirty="0">
              <a:sym typeface="Wingdings" pitchFamily="2" charset="2"/>
            </a:endParaRPr>
          </a:p>
          <a:p>
            <a:r>
              <a:rPr lang="en-US" dirty="0">
                <a:sym typeface="Wingdings" pitchFamily="2" charset="2"/>
              </a:rPr>
              <a:t>Perlman Syndrome = DIS3L2 gene, polydactyly, fetal ascites</a:t>
            </a:r>
          </a:p>
          <a:p>
            <a:r>
              <a:rPr lang="en-US" dirty="0" err="1">
                <a:sym typeface="Wingdings" pitchFamily="2" charset="2"/>
              </a:rPr>
              <a:t>Bohring-Optiz</a:t>
            </a:r>
            <a:r>
              <a:rPr lang="en-US" dirty="0">
                <a:sym typeface="Wingdings" pitchFamily="2" charset="2"/>
              </a:rPr>
              <a:t> Syndrome = ASXL1 gene, very syndromic w/intellectual disability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F440D57-02FE-8149-A3EC-7C7E9838C3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6831895"/>
              </p:ext>
            </p:extLst>
          </p:nvPr>
        </p:nvGraphicFramePr>
        <p:xfrm>
          <a:off x="2507673" y="5135288"/>
          <a:ext cx="6137564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37564">
                  <a:extLst>
                    <a:ext uri="{9D8B030D-6E8A-4147-A177-3AD203B41FA5}">
                      <a16:colId xmlns:a16="http://schemas.microsoft.com/office/drawing/2014/main" val="36437172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Screening Guidelines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08242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Renal ultrasounds every 3 months from birth through age 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533246"/>
                  </a:ext>
                </a:extLst>
              </a:tr>
            </a:tbl>
          </a:graphicData>
        </a:graphic>
      </p:graphicFrame>
      <p:sp>
        <p:nvSpPr>
          <p:cNvPr id="5" name="5-Point Star 4">
            <a:extLst>
              <a:ext uri="{FF2B5EF4-FFF2-40B4-BE49-F238E27FC236}">
                <a16:creationId xmlns:a16="http://schemas.microsoft.com/office/drawing/2014/main" id="{28CDFD11-69C5-D54D-8F34-77912871837F}"/>
              </a:ext>
            </a:extLst>
          </p:cNvPr>
          <p:cNvSpPr/>
          <p:nvPr/>
        </p:nvSpPr>
        <p:spPr>
          <a:xfrm>
            <a:off x="10792691" y="637309"/>
            <a:ext cx="484909" cy="471055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8582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161C0-389E-3B43-9D46-3B29E947B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Bloom Syndrome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98D373-5EB2-494F-81E0-9037F2929B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Gene: BLM</a:t>
            </a:r>
          </a:p>
          <a:p>
            <a:r>
              <a:rPr lang="en-US" dirty="0"/>
              <a:t>Autosomal </a:t>
            </a:r>
            <a:r>
              <a:rPr lang="en-US" dirty="0">
                <a:solidFill>
                  <a:srgbClr val="FF0000"/>
                </a:solidFill>
              </a:rPr>
              <a:t>recessive</a:t>
            </a:r>
          </a:p>
          <a:p>
            <a:r>
              <a:rPr lang="en-US" dirty="0"/>
              <a:t>Tumors: Wilms Tumor, GI/colon cancer, breast cancer, leukemias</a:t>
            </a:r>
          </a:p>
          <a:p>
            <a:r>
              <a:rPr lang="en-US" dirty="0"/>
              <a:t>Increased toxicity to radiation and chemo, need dose reductions</a:t>
            </a:r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0580B9BB-9796-A340-A39E-32824A7425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1901544"/>
              </p:ext>
            </p:extLst>
          </p:nvPr>
        </p:nvGraphicFramePr>
        <p:xfrm>
          <a:off x="498763" y="4001294"/>
          <a:ext cx="5200073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00073">
                  <a:extLst>
                    <a:ext uri="{9D8B030D-6E8A-4147-A177-3AD203B41FA5}">
                      <a16:colId xmlns:a16="http://schemas.microsoft.com/office/drawing/2014/main" val="36437172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Screening Guidelines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08242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Abdominal US q3mo until age 8 for WT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533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Colonoscopy starting age 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39240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Breast MRI starting age 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16324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Whole-body MRI every 1-2 years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8346504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2B869B34-D9B1-3D46-ACAA-BC5B891E1FA6}"/>
              </a:ext>
            </a:extLst>
          </p:cNvPr>
          <p:cNvSpPr/>
          <p:nvPr/>
        </p:nvSpPr>
        <p:spPr>
          <a:xfrm>
            <a:off x="6687129" y="4052957"/>
            <a:ext cx="47244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Physical Exam Findings in Children: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Slow/poor growth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Narrow head/face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Butterfly rash on face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telangiectasias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Café au lait macules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photosensitivity</a:t>
            </a:r>
          </a:p>
        </p:txBody>
      </p:sp>
    </p:spTree>
    <p:extLst>
      <p:ext uri="{BB962C8B-B14F-4D97-AF65-F5344CB8AC3E}">
        <p14:creationId xmlns:p14="http://schemas.microsoft.com/office/powerpoint/2010/main" val="35595958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5CDD8-12D3-1C4D-BC3F-F999C16B1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Beckwith-Wiedemann Syndrome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D007A-86D8-F84B-8E41-47D4C87CE7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 mutated: </a:t>
            </a:r>
            <a:r>
              <a:rPr lang="en-US" dirty="0">
                <a:solidFill>
                  <a:srgbClr val="FF0000"/>
                </a:solidFill>
              </a:rPr>
              <a:t>imprinting defect </a:t>
            </a:r>
            <a:r>
              <a:rPr lang="en-US" dirty="0"/>
              <a:t>on chromosome 11p15.5</a:t>
            </a:r>
          </a:p>
          <a:p>
            <a:r>
              <a:rPr lang="en-US" dirty="0"/>
              <a:t>Confirmatory test: DNA methylation profile</a:t>
            </a:r>
          </a:p>
          <a:p>
            <a:r>
              <a:rPr lang="en-US" dirty="0"/>
              <a:t>Solid tumors: hepatoblastoma &amp; Wilms tumor</a:t>
            </a:r>
          </a:p>
          <a:p>
            <a:r>
              <a:rPr lang="en-US" dirty="0"/>
              <a:t>Same screening applies to Simpson-</a:t>
            </a:r>
            <a:r>
              <a:rPr lang="en-US" dirty="0" err="1"/>
              <a:t>Golabi</a:t>
            </a:r>
            <a:r>
              <a:rPr lang="en-US" dirty="0"/>
              <a:t>-</a:t>
            </a:r>
            <a:r>
              <a:rPr lang="en-US" dirty="0" err="1"/>
              <a:t>Behmel</a:t>
            </a:r>
            <a:r>
              <a:rPr lang="en-US" dirty="0"/>
              <a:t> Syndrome &amp; Trisomy 18</a:t>
            </a:r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927971E7-0D0C-6249-B405-B06F375DB5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3829734"/>
              </p:ext>
            </p:extLst>
          </p:nvPr>
        </p:nvGraphicFramePr>
        <p:xfrm>
          <a:off x="304800" y="4104620"/>
          <a:ext cx="5200073" cy="165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00073">
                  <a:extLst>
                    <a:ext uri="{9D8B030D-6E8A-4147-A177-3AD203B41FA5}">
                      <a16:colId xmlns:a16="http://schemas.microsoft.com/office/drawing/2014/main" val="36437172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Screening Guidelines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08242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Renal ultrasounds every 3 months from birth through age 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533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Abdominal ultrasounds and AFP level every 3 months from birth through age 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3924073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C4CC92C5-D5E9-5A4D-AB07-2FD019DD63FE}"/>
              </a:ext>
            </a:extLst>
          </p:cNvPr>
          <p:cNvSpPr/>
          <p:nvPr/>
        </p:nvSpPr>
        <p:spPr>
          <a:xfrm>
            <a:off x="6687129" y="4052957"/>
            <a:ext cx="4724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Physical Exam Findings in Children: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Large tongue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Hemihyperplasia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Macrocephaly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Omphalocele at birth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Splenomegaly/</a:t>
            </a:r>
            <a:r>
              <a:rPr lang="en-US" dirty="0" err="1"/>
              <a:t>viceromegaly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5960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A3D32-6442-BA4C-BC76-90351C717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FH Tumor Predisposition Syndrome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DA9AE4-8837-A84A-827F-A655FD9382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Gene: fumarate hydratase (FH)</a:t>
            </a:r>
          </a:p>
          <a:p>
            <a:r>
              <a:rPr lang="en-US" dirty="0"/>
              <a:t>Aka: Hereditary </a:t>
            </a:r>
            <a:r>
              <a:rPr lang="en-US" dirty="0" err="1"/>
              <a:t>Leiomyomatosis</a:t>
            </a:r>
            <a:r>
              <a:rPr lang="en-US" dirty="0"/>
              <a:t> and Renal Cell Carcinoma (HLRCC)</a:t>
            </a:r>
          </a:p>
          <a:p>
            <a:endParaRPr lang="en-US" dirty="0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D2190F1B-B9CE-1443-803B-DFD61D95C7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6356565"/>
              </p:ext>
            </p:extLst>
          </p:nvPr>
        </p:nvGraphicFramePr>
        <p:xfrm>
          <a:off x="526472" y="3154089"/>
          <a:ext cx="5200073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00073">
                  <a:extLst>
                    <a:ext uri="{9D8B030D-6E8A-4147-A177-3AD203B41FA5}">
                      <a16:colId xmlns:a16="http://schemas.microsoft.com/office/drawing/2014/main" val="36437172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Screening Guidelines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08242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Annual abdominal MRI starting age 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533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Annual dermatologic evaluation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39240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07091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EFA7D-81EA-9640-BFCE-14B9C89AD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Rhabdoid Tumor Predisposition – Type 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6C81C4-C65C-8548-99E1-F9951BBA2E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 mutated: SMARCA4</a:t>
            </a:r>
          </a:p>
          <a:p>
            <a:r>
              <a:rPr lang="en-US" dirty="0"/>
              <a:t>Solid tumor: small cell carcinoma of the ovary – hypercalcemic type (SCCOHT)</a:t>
            </a:r>
          </a:p>
          <a:p>
            <a:r>
              <a:rPr lang="en-US" dirty="0"/>
              <a:t>CNS tumor: rare AT/RT</a:t>
            </a:r>
          </a:p>
          <a:p>
            <a:r>
              <a:rPr lang="en-US" dirty="0"/>
              <a:t>Testing window: childhood</a:t>
            </a:r>
          </a:p>
          <a:p>
            <a:endParaRPr lang="en-US" dirty="0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747C349C-154B-4740-B779-569D3290E9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8598194"/>
              </p:ext>
            </p:extLst>
          </p:nvPr>
        </p:nvGraphicFramePr>
        <p:xfrm>
          <a:off x="512618" y="4001294"/>
          <a:ext cx="5200073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00073">
                  <a:extLst>
                    <a:ext uri="{9D8B030D-6E8A-4147-A177-3AD203B41FA5}">
                      <a16:colId xmlns:a16="http://schemas.microsoft.com/office/drawing/2014/main" val="36437172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Screening Guidelines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08242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Pelvic US q3-6 </a:t>
                      </a:r>
                      <a:r>
                        <a:rPr lang="en-US" dirty="0" err="1"/>
                        <a:t>mo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533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Consider risk reducing bilateral oophorectomy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39240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09951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1674D32-B06E-4748-9821-E22C3E1AF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Genetics and Vocabulary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759DB8-4FE2-5C40-B8AD-D504602586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0096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0A56800-0E85-9940-94CA-ABCD7985A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Predisposition to leukemias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C20E0B-50E7-604E-BB24-A295B14098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3762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D9500-6070-D246-BEB1-CD62E6A3F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Noonan Syndrome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F8C20-7B5E-854B-A85C-2B91A360B6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Genes: PTPN11, SOS1, RAF1 and KRAS</a:t>
            </a:r>
          </a:p>
          <a:p>
            <a:r>
              <a:rPr lang="en-US" dirty="0"/>
              <a:t>Leukemia type: Juvenile Myelomonocytic leukemia (JMML) and ALL</a:t>
            </a:r>
          </a:p>
          <a:p>
            <a:r>
              <a:rPr lang="en-US" dirty="0"/>
              <a:t>Testing window: infancy to adult</a:t>
            </a:r>
          </a:p>
          <a:p>
            <a:r>
              <a:rPr lang="en-US" dirty="0"/>
              <a:t>No leukemia screening guidelines</a:t>
            </a:r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2F9A71-DC26-9741-9229-88C1955C69E0}"/>
              </a:ext>
            </a:extLst>
          </p:cNvPr>
          <p:cNvSpPr/>
          <p:nvPr/>
        </p:nvSpPr>
        <p:spPr>
          <a:xfrm>
            <a:off x="6539345" y="3429000"/>
            <a:ext cx="4724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Physical Exam Findings in Children: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Small/short stature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strabismus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Pulmonary valve stenosis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Shield chest with wide-spaced nipples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Short neck, high palate, low-set ears</a:t>
            </a:r>
          </a:p>
        </p:txBody>
      </p:sp>
    </p:spTree>
    <p:extLst>
      <p:ext uri="{BB962C8B-B14F-4D97-AF65-F5344CB8AC3E}">
        <p14:creationId xmlns:p14="http://schemas.microsoft.com/office/powerpoint/2010/main" val="22614140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CA93BA7-0383-8A47-8595-B090D6A28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Familial Platelet Disorder with associated myeloid malignancy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982976-471C-3843-91DA-B3B4BFC46E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 mutated: RUNX1</a:t>
            </a:r>
          </a:p>
          <a:p>
            <a:r>
              <a:rPr lang="en-US" dirty="0"/>
              <a:t>Leukemia type: MDS/AML – can see monosomy 7</a:t>
            </a:r>
          </a:p>
          <a:p>
            <a:r>
              <a:rPr lang="en-US" dirty="0"/>
              <a:t>35-40% risk of developing leukemia, exhibits anticipation</a:t>
            </a:r>
          </a:p>
          <a:p>
            <a:r>
              <a:rPr lang="en-US" dirty="0"/>
              <a:t>“aspirin-like” platelet defect, mild thrombocytopenia, can mimic ITP</a:t>
            </a:r>
          </a:p>
          <a:p>
            <a:r>
              <a:rPr lang="en-US" dirty="0"/>
              <a:t>No leukemia screening guidelines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1016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359ED-93A6-6B4A-B32F-52362ECC0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Thrombocytopenia 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F7CF4F-2DE5-F641-95FF-8625EEEF54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 mutated: ETV6</a:t>
            </a:r>
          </a:p>
          <a:p>
            <a:r>
              <a:rPr lang="en-US" dirty="0"/>
              <a:t>Leukemia type: </a:t>
            </a:r>
            <a:r>
              <a:rPr lang="en-US" dirty="0">
                <a:solidFill>
                  <a:srgbClr val="FF0000"/>
                </a:solidFill>
              </a:rPr>
              <a:t>pre-B ALL (</a:t>
            </a:r>
            <a:r>
              <a:rPr lang="en-US" dirty="0" err="1">
                <a:solidFill>
                  <a:srgbClr val="FF0000"/>
                </a:solidFill>
              </a:rPr>
              <a:t>hyperdiploid</a:t>
            </a:r>
            <a:r>
              <a:rPr lang="en-US" dirty="0">
                <a:solidFill>
                  <a:srgbClr val="FF0000"/>
                </a:solidFill>
              </a:rPr>
              <a:t>), </a:t>
            </a:r>
            <a:r>
              <a:rPr lang="en-US" dirty="0">
                <a:solidFill>
                  <a:schemeClr val="tx1"/>
                </a:solidFill>
              </a:rPr>
              <a:t>MDS/AML</a:t>
            </a:r>
          </a:p>
          <a:p>
            <a:r>
              <a:rPr lang="en-US" dirty="0">
                <a:solidFill>
                  <a:schemeClr val="tx1"/>
                </a:solidFill>
              </a:rPr>
              <a:t>~ 1 % of patients with pre-B ALL have Thrombocytopenia 5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/>
              <a:t>Mild thrombocytopenia, mild bleeding phenotype</a:t>
            </a:r>
          </a:p>
          <a:p>
            <a:r>
              <a:rPr lang="en-US" dirty="0"/>
              <a:t>No leukemia screening guidelines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4815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F7D6E-EC2E-D14E-AE6C-6A9344BC5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ANKRD26-related thrombocytopenia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10DA80-8840-C646-80F4-AD3EBDA9B8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 mutated: ANKRD26</a:t>
            </a:r>
          </a:p>
          <a:p>
            <a:r>
              <a:rPr lang="en-US" dirty="0"/>
              <a:t>Aka: Thrombocytopenia 2</a:t>
            </a:r>
          </a:p>
          <a:p>
            <a:r>
              <a:rPr lang="en-US" dirty="0"/>
              <a:t>Leukemia type: AML (~ 8% of affected individuals)</a:t>
            </a:r>
          </a:p>
          <a:p>
            <a:r>
              <a:rPr lang="en-US" dirty="0"/>
              <a:t>Hematologic findings: moderate thrombocytopenia (50-150 x10</a:t>
            </a:r>
            <a:r>
              <a:rPr lang="en-US" baseline="30000" dirty="0"/>
              <a:t>9</a:t>
            </a:r>
            <a:r>
              <a:rPr lang="en-US" dirty="0"/>
              <a:t>/L), mild bleeding phenotype</a:t>
            </a:r>
          </a:p>
          <a:p>
            <a:r>
              <a:rPr lang="en-US" dirty="0"/>
              <a:t>No leukemia screening guidelines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8358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F1120-CAC6-2C41-B708-318B2FF80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365125"/>
            <a:ext cx="11734800" cy="1325563"/>
          </a:xfrm>
        </p:spPr>
        <p:txBody>
          <a:bodyPr/>
          <a:lstStyle/>
          <a:p>
            <a:r>
              <a:rPr lang="en-US" sz="4000" i="1" dirty="0"/>
              <a:t>CEBPA-</a:t>
            </a:r>
            <a:r>
              <a:rPr lang="en-US" sz="4000" dirty="0"/>
              <a:t>Associated Familial Acute Myeloid Leukemia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C40FE-E0C0-E541-81E9-9A6F93798E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 mutated: CEBPA</a:t>
            </a:r>
          </a:p>
          <a:p>
            <a:r>
              <a:rPr lang="en-US" dirty="0"/>
              <a:t>Leukemia type: AML</a:t>
            </a:r>
          </a:p>
          <a:p>
            <a:r>
              <a:rPr lang="en-US" u="sng" dirty="0"/>
              <a:t>Leukemia</a:t>
            </a:r>
            <a:r>
              <a:rPr lang="en-US" dirty="0"/>
              <a:t> should demonstrate </a:t>
            </a:r>
            <a:r>
              <a:rPr lang="en-US" u="sng" dirty="0"/>
              <a:t>two</a:t>
            </a:r>
            <a:r>
              <a:rPr lang="en-US" dirty="0"/>
              <a:t> variants in CEBPA on sequencing</a:t>
            </a:r>
          </a:p>
          <a:p>
            <a:r>
              <a:rPr lang="en-US" u="sng" dirty="0"/>
              <a:t>Germline</a:t>
            </a:r>
            <a:r>
              <a:rPr lang="en-US" dirty="0"/>
              <a:t> should demonstrate </a:t>
            </a:r>
            <a:r>
              <a:rPr lang="en-US" u="sng" dirty="0"/>
              <a:t>one</a:t>
            </a:r>
            <a:r>
              <a:rPr lang="en-US" dirty="0"/>
              <a:t> pathogenic variant</a:t>
            </a:r>
          </a:p>
          <a:p>
            <a:r>
              <a:rPr lang="en-US" dirty="0"/>
              <a:t>Highly penetrant</a:t>
            </a:r>
          </a:p>
          <a:p>
            <a:r>
              <a:rPr lang="en-US" dirty="0"/>
              <a:t>No leukemia screening guidelines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9310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B9E49-2973-8744-BF3D-D67758A3F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425A6-67D6-1044-8745-3836313268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Clinical Cancer Research (CCR) Pediatric Oncology Series on Pediatric Cancer Predisposition.  Volume 23, Issue 13, July 2017.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Surveillance Recommendations for Children with Overgrowth Syndromes and Predisposition to Wilms Tumors and Hepatoblastoma</a:t>
            </a:r>
          </a:p>
          <a:p>
            <a:r>
              <a:rPr lang="en-US" dirty="0"/>
              <a:t>Multiple Endocrine Neoplasia and </a:t>
            </a:r>
            <a:r>
              <a:rPr lang="en-US" dirty="0" err="1"/>
              <a:t>Hyperparathyroid</a:t>
            </a:r>
            <a:r>
              <a:rPr lang="en-US" dirty="0"/>
              <a:t>-Jaw Tumor Syndromes: Clinical Features, Genetics, and Surveillance Recommendations in Childhood</a:t>
            </a:r>
          </a:p>
          <a:p>
            <a:r>
              <a:rPr lang="en-US" dirty="0"/>
              <a:t>Cancer Screening Recommendations and Clinical Management of Inherited Gastrointestinal Cancer Syndromes in Childhood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942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62F92E0-A701-D342-AC35-BDADD369F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Truths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F0B14E4-F2B9-1F48-985D-550D268B8C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Cancer Predisposition Syndromes (CPS) are caused by a pathogenic variant in a </a:t>
            </a:r>
            <a:r>
              <a:rPr lang="en-US" u="sng" dirty="0"/>
              <a:t>single gene or gene complex</a:t>
            </a:r>
            <a:r>
              <a:rPr lang="en-US" dirty="0"/>
              <a:t> (ex. TP53, </a:t>
            </a:r>
            <a:r>
              <a:rPr lang="en-US" dirty="0" err="1"/>
              <a:t>SDHx</a:t>
            </a:r>
            <a:r>
              <a:rPr lang="en-US" dirty="0"/>
              <a:t>)</a:t>
            </a:r>
          </a:p>
          <a:p>
            <a:r>
              <a:rPr lang="en-US" dirty="0"/>
              <a:t>Almost all CPS follow an </a:t>
            </a:r>
            <a:r>
              <a:rPr lang="en-US" u="sng" dirty="0"/>
              <a:t>autosomal dominant </a:t>
            </a:r>
            <a:r>
              <a:rPr lang="en-US" dirty="0"/>
              <a:t>(AD) inheritance pattern</a:t>
            </a:r>
          </a:p>
          <a:p>
            <a:r>
              <a:rPr lang="en-US" dirty="0"/>
              <a:t>The correct tissue type when evaluating a patient with </a:t>
            </a:r>
            <a:r>
              <a:rPr lang="en-US" u="sng" dirty="0"/>
              <a:t>leukemia</a:t>
            </a:r>
            <a:r>
              <a:rPr lang="en-US" dirty="0"/>
              <a:t> for a CPS is </a:t>
            </a:r>
            <a:r>
              <a:rPr lang="en-US" u="sng" dirty="0"/>
              <a:t>cultured skin fibroblasts</a:t>
            </a:r>
          </a:p>
          <a:p>
            <a:r>
              <a:rPr lang="en-US" dirty="0"/>
              <a:t>Genetic testing occurs in childhood when screening and cancer prevention guidelines exists – adult conditions are generally not tested until &gt; 18 </a:t>
            </a:r>
            <a:r>
              <a:rPr lang="en-US" dirty="0" err="1"/>
              <a:t>yo</a:t>
            </a:r>
            <a:endParaRPr lang="en-US" dirty="0"/>
          </a:p>
          <a:p>
            <a:r>
              <a:rPr lang="en-US" dirty="0"/>
              <a:t>All CPS are rare – incidence &amp; prevalence are limited &amp; not testable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5304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AA6DE-55C7-C84D-A326-552E97242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Vocabulary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7465FC-3A12-EB4A-BEB3-267F238863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Pathogenic variant – disease-causing mutation</a:t>
            </a:r>
          </a:p>
          <a:p>
            <a:r>
              <a:rPr lang="en-US" dirty="0"/>
              <a:t>Penetrance = the number of people with a pathogenic variant who go on to develop cancer</a:t>
            </a:r>
          </a:p>
          <a:p>
            <a:r>
              <a:rPr lang="en-US" dirty="0"/>
              <a:t>Variable expressivity = the range of cancers a pathogenic variant can produce</a:t>
            </a:r>
          </a:p>
          <a:p>
            <a:r>
              <a:rPr lang="en-US" dirty="0"/>
              <a:t>Anticipation = age of cancer onset decreases in subsequent generations</a:t>
            </a:r>
          </a:p>
          <a:p>
            <a:r>
              <a:rPr lang="en-US" dirty="0"/>
              <a:t>De novo = not familial; the first member of a family to carry the pathogenic variant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1885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0A56800-0E85-9940-94CA-ABCD7985A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Predisposition to CNS Tumors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C20E0B-50E7-604E-BB24-A295B14098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563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378F806-5B08-CE41-8FEF-45F439100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Hereditary Retinoblastoma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EDEF7A7-835A-834D-A1BF-51AF842380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1" y="1659804"/>
            <a:ext cx="6400800" cy="4351338"/>
          </a:xfrm>
        </p:spPr>
        <p:txBody>
          <a:bodyPr/>
          <a:lstStyle/>
          <a:p>
            <a:r>
              <a:rPr lang="en-US" dirty="0"/>
              <a:t>Gene mutated: RB1</a:t>
            </a:r>
          </a:p>
          <a:p>
            <a:r>
              <a:rPr lang="en-US" dirty="0"/>
              <a:t>CNS tumors: bilateral retinoblastoma, CNS embryonal midline tumor (</a:t>
            </a:r>
            <a:r>
              <a:rPr lang="en-US" dirty="0" err="1"/>
              <a:t>pineoblastoma</a:t>
            </a:r>
            <a:r>
              <a:rPr lang="en-US" dirty="0"/>
              <a:t>)</a:t>
            </a:r>
          </a:p>
          <a:p>
            <a:r>
              <a:rPr lang="en-US" dirty="0"/>
              <a:t>Testing window: prenatal or at birth</a:t>
            </a:r>
          </a:p>
          <a:p>
            <a:r>
              <a:rPr lang="en-US" dirty="0"/>
              <a:t>Avoid radiation therapy, UV light, tobacco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FC983680-F54C-8344-A2A5-745159F527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3961729"/>
              </p:ext>
            </p:extLst>
          </p:nvPr>
        </p:nvGraphicFramePr>
        <p:xfrm>
          <a:off x="6096000" y="1690688"/>
          <a:ext cx="5652658" cy="3134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8909">
                  <a:extLst>
                    <a:ext uri="{9D8B030D-6E8A-4147-A177-3AD203B41FA5}">
                      <a16:colId xmlns:a16="http://schemas.microsoft.com/office/drawing/2014/main" val="3643717222"/>
                    </a:ext>
                  </a:extLst>
                </a:gridCol>
                <a:gridCol w="3643749">
                  <a:extLst>
                    <a:ext uri="{9D8B030D-6E8A-4147-A177-3AD203B41FA5}">
                      <a16:colId xmlns:a16="http://schemas.microsoft.com/office/drawing/2014/main" val="3394187263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US" dirty="0"/>
                        <a:t>Screening Guidelines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08242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Birth to 8 weeks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Non-sedated eye exam every 2-4 weeks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533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8 weeks to 12 </a:t>
                      </a:r>
                      <a:r>
                        <a:rPr lang="en-US" dirty="0" err="1"/>
                        <a:t>mo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Monthly exam under anesthesia (EUA)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39240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12 to 24 months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EUA every 2 months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52738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24 to 36 months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EUA every 3 months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8848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36 to 48 months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EUA every 4 months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85176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48 to 60 months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EUA every 6 months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16443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89066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50D6F-05A3-4431-9547-40D03B9C4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Neurofibromatosis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09E2CB-A21B-4E3C-9C73-985D88865E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Gene: NF1</a:t>
            </a:r>
          </a:p>
          <a:p>
            <a:r>
              <a:rPr lang="en-US" dirty="0"/>
              <a:t>High variable expressivity</a:t>
            </a:r>
          </a:p>
          <a:p>
            <a:r>
              <a:rPr lang="en-US" dirty="0"/>
              <a:t>CNS tumor: optic pathway glioma, low grade glioma</a:t>
            </a:r>
          </a:p>
          <a:p>
            <a:r>
              <a:rPr lang="en-US" dirty="0"/>
              <a:t>Testing window: most diagnosed in infancy/childhood</a:t>
            </a:r>
          </a:p>
          <a:p>
            <a:r>
              <a:rPr lang="en-US" dirty="0"/>
              <a:t>Other tumors: 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87501102-404E-A34D-B4BF-AA38D23E1C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3774387"/>
              </p:ext>
            </p:extLst>
          </p:nvPr>
        </p:nvGraphicFramePr>
        <p:xfrm>
          <a:off x="304800" y="4383377"/>
          <a:ext cx="5320145" cy="14833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320145">
                  <a:extLst>
                    <a:ext uri="{9D8B030D-6E8A-4147-A177-3AD203B41FA5}">
                      <a16:colId xmlns:a16="http://schemas.microsoft.com/office/drawing/2014/main" val="949062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0" dirty="0"/>
                        <a:t>Malignant peripheral nerve sheath tumor (MPNST)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63684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Leukemia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3089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Gastrointestinal stromal tumors (GIST)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02827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Breast cancer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2122305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BDA3B4CD-818A-F84C-A8BE-50383977F490}"/>
              </a:ext>
            </a:extLst>
          </p:cNvPr>
          <p:cNvSpPr/>
          <p:nvPr/>
        </p:nvSpPr>
        <p:spPr>
          <a:xfrm>
            <a:off x="6393872" y="4001294"/>
            <a:ext cx="47244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Physical Exam Findings in Children: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Iris hamartomas (</a:t>
            </a:r>
            <a:r>
              <a:rPr lang="en-US" dirty="0" err="1"/>
              <a:t>Lisch</a:t>
            </a:r>
            <a:r>
              <a:rPr lang="en-US" dirty="0"/>
              <a:t> nodules)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Café au lait macules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Plexiform neurofibromas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Axillary or inguinal freckling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Sphenoid wing dysplasia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macrocephaly</a:t>
            </a:r>
          </a:p>
        </p:txBody>
      </p:sp>
    </p:spTree>
    <p:extLst>
      <p:ext uri="{BB962C8B-B14F-4D97-AF65-F5344CB8AC3E}">
        <p14:creationId xmlns:p14="http://schemas.microsoft.com/office/powerpoint/2010/main" val="3377740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989FF-FAC8-4040-8466-5A81625FB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Neurofibromatosis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005B09-A5F5-124A-B875-BF279EA802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Gene: NF2</a:t>
            </a:r>
          </a:p>
          <a:p>
            <a:r>
              <a:rPr lang="en-US" dirty="0"/>
              <a:t>CNS tumor: bilateral vestibular schwannomas ~ age 18-24</a:t>
            </a:r>
          </a:p>
          <a:p>
            <a:r>
              <a:rPr lang="en-US" dirty="0"/>
              <a:t>Other tumors: meningioma, ependymoma, astrocytoma</a:t>
            </a:r>
          </a:p>
          <a:p>
            <a:r>
              <a:rPr lang="en-US" dirty="0"/>
              <a:t>Testing window: infancy to adult</a:t>
            </a:r>
          </a:p>
          <a:p>
            <a:endParaRPr lang="en-US" dirty="0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11F63EE3-2406-7F45-ADA0-9136483BB0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8837059"/>
              </p:ext>
            </p:extLst>
          </p:nvPr>
        </p:nvGraphicFramePr>
        <p:xfrm>
          <a:off x="457200" y="4123907"/>
          <a:ext cx="5200073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00073">
                  <a:extLst>
                    <a:ext uri="{9D8B030D-6E8A-4147-A177-3AD203B41FA5}">
                      <a16:colId xmlns:a16="http://schemas.microsoft.com/office/drawing/2014/main" val="36437172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Screening Guidelines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08242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Annual brain MRI beginning ~ age 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533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Annual audiology evaluation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3924073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5F41F2B7-15C8-2C4E-B6D9-AADE05149523}"/>
              </a:ext>
            </a:extLst>
          </p:cNvPr>
          <p:cNvSpPr/>
          <p:nvPr/>
        </p:nvSpPr>
        <p:spPr>
          <a:xfrm>
            <a:off x="6082145" y="4123907"/>
            <a:ext cx="47244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Physical Exam Findings in Children: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Intradermal schwannoma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Retinal hamartoma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Cortical wedge cataract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meningioma</a:t>
            </a:r>
          </a:p>
        </p:txBody>
      </p:sp>
    </p:spTree>
    <p:extLst>
      <p:ext uri="{BB962C8B-B14F-4D97-AF65-F5344CB8AC3E}">
        <p14:creationId xmlns:p14="http://schemas.microsoft.com/office/powerpoint/2010/main" val="27597395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A156A716-7857-D34B-9CDB-2C2B37804448}" vid="{94BA6E4C-853C-4A43-B92C-A561C3530A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9A214DB234C54691908C6F3DF6D4DB" ma:contentTypeVersion="16" ma:contentTypeDescription="Create a new document." ma:contentTypeScope="" ma:versionID="50ed737f5f2bd7ceaa98a187e0ccaa75">
  <xsd:schema xmlns:xsd="http://www.w3.org/2001/XMLSchema" xmlns:xs="http://www.w3.org/2001/XMLSchema" xmlns:p="http://schemas.microsoft.com/office/2006/metadata/properties" xmlns:ns2="5e0533bb-bfdf-45c4-9e5c-1558b0841ffd" xmlns:ns3="9c46be9e-554d-43f0-bc75-21fbb32bf30c" targetNamespace="http://schemas.microsoft.com/office/2006/metadata/properties" ma:root="true" ma:fieldsID="23697daaef9795037ab5ec31f3c509ee" ns2:_="" ns3:_="">
    <xsd:import namespace="5e0533bb-bfdf-45c4-9e5c-1558b0841ffd"/>
    <xsd:import namespace="9c46be9e-554d-43f0-bc75-21fbb32bf30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0533bb-bfdf-45c4-9e5c-1558b0841ff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f2caf26-25ad-42a2-bb61-6898ce245ac9}" ma:internalName="TaxCatchAll" ma:showField="CatchAllData" ma:web="5e0533bb-bfdf-45c4-9e5c-1558b0841ff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46be9e-554d-43f0-bc75-21fbb32bf30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9e17280-6357-4f01-98d8-aff652f5469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e0533bb-bfdf-45c4-9e5c-1558b0841ffd" xsi:nil="true"/>
    <lcf76f155ced4ddcb4097134ff3c332f xmlns="9c46be9e-554d-43f0-bc75-21fbb32bf30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06D5DAA-A8A9-45CC-8FA1-8C62893A6210}"/>
</file>

<file path=customXml/itemProps2.xml><?xml version="1.0" encoding="utf-8"?>
<ds:datastoreItem xmlns:ds="http://schemas.openxmlformats.org/officeDocument/2006/customXml" ds:itemID="{F0807429-1360-409B-B179-F392DAD5A13A}"/>
</file>

<file path=customXml/itemProps3.xml><?xml version="1.0" encoding="utf-8"?>
<ds:datastoreItem xmlns:ds="http://schemas.openxmlformats.org/officeDocument/2006/customXml" ds:itemID="{8A5D01DF-6D03-4EFD-A0B6-EA7210B9859D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1304</TotalTime>
  <Words>2025</Words>
  <Application>Microsoft Office PowerPoint</Application>
  <PresentationFormat>Widescreen</PresentationFormat>
  <Paragraphs>358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Arial</vt:lpstr>
      <vt:lpstr>Calibri</vt:lpstr>
      <vt:lpstr>Calibri Light</vt:lpstr>
      <vt:lpstr>Office Theme</vt:lpstr>
      <vt:lpstr>Cancer Predispositions</vt:lpstr>
      <vt:lpstr>This talk will follow the topical structure:</vt:lpstr>
      <vt:lpstr>Basic Genetics and Vocabulary</vt:lpstr>
      <vt:lpstr>General Truths</vt:lpstr>
      <vt:lpstr>Vocabulary</vt:lpstr>
      <vt:lpstr>Predisposition to CNS Tumors</vt:lpstr>
      <vt:lpstr>Hereditary Retinoblastoma</vt:lpstr>
      <vt:lpstr>Neurofibromatosis 1</vt:lpstr>
      <vt:lpstr>Neurofibromatosis 2</vt:lpstr>
      <vt:lpstr>Nevoid Basal Cell Carcinoma Syndrome</vt:lpstr>
      <vt:lpstr>Von Hippel-Lindau Syndrome</vt:lpstr>
      <vt:lpstr>Rhabdoid Tumor Predisposition (RTP) – Type I</vt:lpstr>
      <vt:lpstr>Constitutional Mismatch Repair Deficiency (CMMRD)</vt:lpstr>
      <vt:lpstr>Predisposition to solid Tumors</vt:lpstr>
      <vt:lpstr>Li-Fraumeni Syndrome</vt:lpstr>
      <vt:lpstr>Rothmund-Thomson Syndrome – type II</vt:lpstr>
      <vt:lpstr>PTEN-Hamartoma Syndrome</vt:lpstr>
      <vt:lpstr>Multiple Endocrine Neoplasia 1 (MEN1)</vt:lpstr>
      <vt:lpstr>MEN2A &amp; MEN2B</vt:lpstr>
      <vt:lpstr>MEN4</vt:lpstr>
      <vt:lpstr>DICER1 syndrome</vt:lpstr>
      <vt:lpstr>Familial Adenomatous Polyposis (FAP)</vt:lpstr>
      <vt:lpstr>Hereditary Pheochromocytoma/Paraganglioma Syndrome</vt:lpstr>
      <vt:lpstr>Hereditary Neuroblastoma</vt:lpstr>
      <vt:lpstr>Wilms Tumor (WT) Predisposition(s)</vt:lpstr>
      <vt:lpstr>Bloom Syndrome</vt:lpstr>
      <vt:lpstr>Beckwith-Wiedemann Syndrome</vt:lpstr>
      <vt:lpstr>FH Tumor Predisposition Syndrome</vt:lpstr>
      <vt:lpstr>Rhabdoid Tumor Predisposition – Type II</vt:lpstr>
      <vt:lpstr>Predisposition to leukemias</vt:lpstr>
      <vt:lpstr>Noonan Syndrome</vt:lpstr>
      <vt:lpstr>Familial Platelet Disorder with associated myeloid malignancy</vt:lpstr>
      <vt:lpstr>Thrombocytopenia 5</vt:lpstr>
      <vt:lpstr>ANKRD26-related thrombocytopenia</vt:lpstr>
      <vt:lpstr>CEBPA-Associated Familial Acute Myeloid Leukemia</vt:lpstr>
      <vt:lpstr>Further Reading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Sonya Jones</dc:creator>
  <cp:lastModifiedBy>Jerrod Liveoak</cp:lastModifiedBy>
  <cp:revision>78</cp:revision>
  <dcterms:created xsi:type="dcterms:W3CDTF">2020-10-02T16:01:30Z</dcterms:created>
  <dcterms:modified xsi:type="dcterms:W3CDTF">2020-12-16T19:54:13Z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0x010100579A214DB234C54691908C6F3DF6D4DB</vt:lpwstr>
  </property>
  <property fmtid="{D5CDD505-2E9C-101B-9397-08002B2CF9AE}" pid="3" name="Order">
    <vt:r8>100</vt:r8>
  </property>
  <property fmtid="{D5CDD505-2E9C-101B-9397-08002B2CF9AE}" pid="4" name="MediaServiceImageTags">
    <vt:lpwstr/>
  </property>
</Properties>
</file>